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58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4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64976-A79B-9B46-A271-2C27A08FF4D1}" type="datetimeFigureOut">
              <a:t>2015-09-08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92F2-FE3D-0B4B-888E-189259A6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2015-09-08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IKRC, 10 Jun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IKRC, 10 Jun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Click to edit Master text styles</a:t>
            </a:r>
          </a:p>
          <a:p>
            <a:pPr lvl="1"/>
            <a:r>
              <a:rPr lang="sv-SE" dirty="0" smtClean="0"/>
              <a:t>Second level</a:t>
            </a:r>
          </a:p>
          <a:p>
            <a:pPr lvl="2"/>
            <a:r>
              <a:rPr lang="sv-SE" dirty="0" smtClean="0"/>
              <a:t>Third level</a:t>
            </a:r>
          </a:p>
          <a:p>
            <a:pPr lvl="3"/>
            <a:r>
              <a:rPr lang="sv-SE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Click to edit Master text styles</a:t>
            </a:r>
          </a:p>
          <a:p>
            <a:pPr lvl="1"/>
            <a:r>
              <a:rPr lang="sv-SE" dirty="0" smtClean="0"/>
              <a:t>Second level</a:t>
            </a:r>
          </a:p>
          <a:p>
            <a:pPr lvl="2"/>
            <a:r>
              <a:rPr lang="sv-SE" dirty="0" smtClean="0"/>
              <a:t>Third level</a:t>
            </a:r>
          </a:p>
          <a:p>
            <a:pPr lvl="3"/>
            <a:r>
              <a:rPr lang="sv-SE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IKRC, 10 Jun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IKRC, 10 Jun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IKRC, 10 Jun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sv-SE" sz="4000" dirty="0" smtClean="0"/>
              <a:t>Status of In-Kind Contributions to the ESS Accelerator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417712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Håkan Danared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Deputy Head Accelerator Division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39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  <a:endParaRPr lang="en-GB" sz="1400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400" dirty="0">
                <a:solidFill>
                  <a:srgbClr val="FFFFFF"/>
                </a:solidFill>
              </a:rPr>
              <a:t>23</a:t>
            </a:r>
            <a:r>
              <a:rPr lang="en-GB" sz="1400" dirty="0" smtClean="0">
                <a:solidFill>
                  <a:srgbClr val="FFFFFF"/>
                </a:solidFill>
              </a:rPr>
              <a:t> September 2015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In-Kind Target for Accelerator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8114" y="1844824"/>
            <a:ext cx="793432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In order for member states to have an approximately 70% in-kind and 30% cash, accelerator needs to have approximately 75% of its 510 M€ budget as in-kind.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1560" y="4869160"/>
            <a:ext cx="60486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The four categories sum up to 374.8 M€ or 73.5% of the accele-rator budget. These are thus items obtained from institutions in the member states or through public procurements where compenies in any member state can take part.</a:t>
            </a:r>
            <a:endParaRPr lang="sv-SE" sz="1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934883"/>
            <a:ext cx="1380852" cy="1061602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11560" y="2514952"/>
            <a:ext cx="793432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We are at present in detailed discussions with in-kind partners for 249.0 M€ or 48.8% of the budget (49.5% tagged as planned in P6).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Signed contracts, tagged as cash in P6, represent 15.6 M€ or 3.1% of the budget.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There are open in-kind contributions for 81.9 M€ or 16.1% of the budget (17.7% tagged as possible in P6).</a:t>
            </a:r>
          </a:p>
          <a:p>
            <a:pPr marL="174625" indent="-174625" algn="l">
              <a:buFont typeface="Arial"/>
              <a:buChar char="•"/>
              <a:defRPr/>
            </a:pPr>
            <a:endParaRPr lang="sv-SE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Items that have been procured in the past, which could have been in-kind if we had had partners, represent 28.3 M€ or 5.6% of the budget.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3242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Major Past Procurements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708920"/>
            <a:ext cx="5580112" cy="1984283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1478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In-Kind Target for Accelerator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8114" y="1844824"/>
            <a:ext cx="793432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One can possibly claim that Accelerator is close to achieving a reformulated target of spending 75% of the budget </a:t>
            </a:r>
            <a:r>
              <a:rPr lang="sv-SE" sz="1600" i="1">
                <a:latin typeface="Arial" charset="0"/>
                <a:ea typeface="ＭＳ Ｐゴシック" charset="0"/>
                <a:cs typeface="ＭＳ Ｐゴシック" charset="0"/>
              </a:rPr>
              <a:t>outside of ESS in Lund</a:t>
            </a: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l"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But unless the remaining open contributions are not taken by the member states, ESS will still have a cash problem.</a:t>
            </a:r>
          </a:p>
          <a:p>
            <a:pPr algn="l">
              <a:defRPr/>
            </a:pPr>
            <a:endParaRPr lang="sv-SE" sz="1600" b="1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sv-SE" sz="1600" b="1">
                <a:latin typeface="Arial" charset="0"/>
                <a:ea typeface="ＭＳ Ｐゴシック" charset="0"/>
                <a:cs typeface="ＭＳ Ｐゴシック" charset="0"/>
              </a:rPr>
              <a:t>Please consider to take on any of the still open in-kind contributions!</a:t>
            </a:r>
          </a:p>
          <a:p>
            <a:pPr algn="l">
              <a:defRPr/>
            </a:pPr>
            <a:endParaRPr lang="sv-SE" sz="1600" b="1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							Thank you.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416646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High-Level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7398755" cy="47525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364338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In-Kind to Accelerator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8114" y="1844824"/>
            <a:ext cx="793432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Since the launch of Expressions of Interest in spring 2013, d</a:t>
            </a:r>
            <a:r>
              <a:rPr lang="sv-SE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iscussions on in-kind are going on with 27 organizations.</a:t>
            </a:r>
          </a:p>
          <a:p>
            <a:pPr algn="l">
              <a:defRPr/>
            </a:pPr>
            <a:endParaRPr lang="sv-SE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 algn="l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Possible partners to Accelerator have been identified in Denmark, Estonia, France, Germany, Hungary, Italy, Norway, Poland, Spain, Sweden, Switzerland, and UK.</a:t>
            </a:r>
          </a:p>
          <a:p>
            <a:pPr algn="l">
              <a:defRPr/>
            </a:pPr>
            <a:endParaRPr lang="sv-SE" sz="1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1560" y="3147352"/>
            <a:ext cx="453650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25" indent="-174625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Value of items discussed with in-kind partners represents 48.8% of the accelerator budget (49.5% according to P6).</a:t>
            </a:r>
          </a:p>
          <a:p>
            <a:pPr marL="174625" indent="-174625">
              <a:buFont typeface="Arial"/>
              <a:buChar char="•"/>
              <a:defRPr/>
            </a:pPr>
            <a:endParaRPr lang="sv-SE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Host countries cannot formally give in-kind contributions, contracts represent 3.1% of budget.</a:t>
            </a:r>
          </a:p>
          <a:p>
            <a:pPr marL="174625" indent="-174625">
              <a:buFont typeface="Arial"/>
              <a:buChar char="•"/>
              <a:defRPr/>
            </a:pPr>
            <a:endParaRPr lang="sv-SE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Another 16.1% (17.8% in P6) possible as in-kind.</a:t>
            </a:r>
          </a:p>
          <a:p>
            <a:pPr marL="174625" indent="-174625">
              <a:buFont typeface="Arial"/>
              <a:buChar char="•"/>
              <a:defRPr/>
            </a:pPr>
            <a:endParaRPr lang="sv-SE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4625" indent="-174625">
              <a:buFont typeface="Arial"/>
              <a:buChar char="•"/>
              <a:defRPr/>
            </a:pPr>
            <a:r>
              <a:rPr lang="sv-SE" sz="1600">
                <a:latin typeface="Arial" charset="0"/>
                <a:ea typeface="ＭＳ Ｐゴシック" charset="0"/>
                <a:cs typeface="ＭＳ Ｐゴシック" charset="0"/>
              </a:rPr>
              <a:t>Important for ESS budget to find partners also for the ”possible”.</a:t>
            </a:r>
            <a:endParaRPr lang="sv-SE" sz="1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60032" y="3933056"/>
            <a:ext cx="4094790" cy="2328798"/>
            <a:chOff x="4860032" y="3933056"/>
            <a:chExt cx="4094790" cy="23287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4819" y="4169607"/>
              <a:ext cx="2376265" cy="1826878"/>
            </a:xfrm>
            <a:prstGeom prst="rect">
              <a:avLst/>
            </a:prstGeom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664820" y="3933056"/>
              <a:ext cx="13962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sv-SE"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Not IKC, 32%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897068" y="4756502"/>
              <a:ext cx="10577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sv-SE"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Planned IKC, 49%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860032" y="5290175"/>
              <a:ext cx="10199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sv-SE"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Possible IKC, 16%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584304" y="5984855"/>
              <a:ext cx="13962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sv-SE"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SE,DK, 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11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  <p:bldP spid="8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484784"/>
            <a:ext cx="4952640" cy="496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Partner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5536" y="1719665"/>
            <a:ext cx="2448272" cy="446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200" u="sng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In-kind (main contributions)</a:t>
            </a:r>
          </a:p>
          <a:p>
            <a:pPr algn="l" eaLnBrk="1" hangingPunct="1"/>
            <a:endParaRPr lang="sv-SE" sz="800">
              <a:solidFill>
                <a:schemeClr val="accent4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Univ Agder (Ion source expert)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ATOMKI (RF-LPS)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CEA (RFQ, SRF, Diagn)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CNRS (SRF, Cryo)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Cockcroft Inst (Diagn)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Daresbury Lab (SRF, Vacuum)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Elettra (RF, Magn, PS, Diagn)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ESS-Bilbao (MEBT, RF)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GSI (Diagn, Vacuum, Cryo)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Huddersfield Univ (RF distrib)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IFJ PAN (Installations)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Catania (Source, LEBT)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Legnaro (DTL)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Milan (SRF)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NCBJ (LLRF)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RAL (Diagn)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RHUL (Diagn)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Tallinn UT (RF)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TU Lodz (LLRF)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Univ Oslo (Diagn)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Warsaw UT (LLRF)</a:t>
            </a:r>
          </a:p>
          <a:p>
            <a:pPr algn="l" eaLnBrk="1" hangingPunct="1"/>
            <a:r>
              <a:rPr lang="sv-SE" sz="120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Wroclaw UT (Cryo)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53445" y="4817965"/>
            <a:ext cx="2086507" cy="13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200" u="sng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Paid contracts</a:t>
            </a:r>
          </a:p>
          <a:p>
            <a:pPr algn="l" eaLnBrk="1" hangingPunct="1"/>
            <a:endParaRPr lang="sv-SE" sz="800">
              <a:solidFill>
                <a:srgbClr val="604A7B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Aarhus Univ (Beam del)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DESY (Diagn)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Lund Univ (LLRF, RF)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PSI (Diagn)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Uppsala Univ (Tests)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23928" y="2420888"/>
            <a:ext cx="1728192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Not yet signed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Contract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HoA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IKC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Contract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grpSp>
        <p:nvGrpSpPr>
          <p:cNvPr id="41" name="Group 40"/>
          <p:cNvGrpSpPr/>
          <p:nvPr/>
        </p:nvGrpSpPr>
        <p:grpSpPr>
          <a:xfrm>
            <a:off x="5217132" y="2060848"/>
            <a:ext cx="3675348" cy="3816424"/>
            <a:chOff x="4844215" y="2060848"/>
            <a:chExt cx="4480313" cy="4631329"/>
          </a:xfrm>
        </p:grpSpPr>
        <p:grpSp>
          <p:nvGrpSpPr>
            <p:cNvPr id="42" name="Group 41"/>
            <p:cNvGrpSpPr/>
            <p:nvPr/>
          </p:nvGrpSpPr>
          <p:grpSpPr>
            <a:xfrm>
              <a:off x="4844215" y="2060848"/>
              <a:ext cx="4480313" cy="3166888"/>
              <a:chOff x="3674106" y="1822943"/>
              <a:chExt cx="6253985" cy="398095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6723631" y="1822943"/>
                <a:ext cx="3204460" cy="3980957"/>
                <a:chOff x="5349892" y="1784843"/>
                <a:chExt cx="3204460" cy="3980957"/>
              </a:xfrm>
            </p:grpSpPr>
            <p:sp>
              <p:nvSpPr>
                <p:cNvPr id="51" name="Vertical Scroll 50"/>
                <p:cNvSpPr/>
                <p:nvPr/>
              </p:nvSpPr>
              <p:spPr>
                <a:xfrm>
                  <a:off x="5456939" y="1784843"/>
                  <a:ext cx="3097413" cy="3549157"/>
                </a:xfrm>
                <a:prstGeom prst="verticalScroll">
                  <a:avLst>
                    <a:gd name="adj" fmla="val 4910"/>
                  </a:avLst>
                </a:prstGeom>
                <a:gradFill rotWithShape="1">
                  <a:gsLst>
                    <a:gs pos="0">
                      <a:srgbClr val="0084C0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0084C0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0084C0">
                      <a:lumMod val="50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20400000" lon="2400000" rev="0"/>
                  </a:camera>
                  <a:lightRig rig="threePt" dir="t"/>
                </a:scene3d>
              </p:spPr>
              <p:txBody>
                <a:bodyPr lIns="91421" tIns="45711" rIns="91421" bIns="45711" spcCol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5400033" y="2223959"/>
                  <a:ext cx="3097413" cy="3110041"/>
                  <a:chOff x="6388099" y="1148081"/>
                  <a:chExt cx="3097413" cy="3881119"/>
                </a:xfrm>
              </p:grpSpPr>
              <p:sp>
                <p:nvSpPr>
                  <p:cNvPr id="56" name="Vertical Scroll 55"/>
                  <p:cNvSpPr/>
                  <p:nvPr/>
                </p:nvSpPr>
                <p:spPr>
                  <a:xfrm>
                    <a:off x="6388099" y="1148081"/>
                    <a:ext cx="3097413" cy="3881119"/>
                  </a:xfrm>
                  <a:prstGeom prst="verticalScroll">
                    <a:avLst>
                      <a:gd name="adj" fmla="val 4910"/>
                    </a:avLst>
                  </a:prstGeom>
                  <a:gradFill rotWithShape="1">
                    <a:gsLst>
                      <a:gs pos="0">
                        <a:srgbClr val="0084C0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0084C0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0084C0">
                        <a:lumMod val="50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20400000" lon="2400000" rev="0"/>
                    </a:camera>
                    <a:lightRig rig="threePt" dir="t"/>
                  </a:scene3d>
                </p:spPr>
                <p:txBody>
                  <a:bodyPr lIns="91421" tIns="45711" rIns="91421" bIns="45711" spcCol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853804" y="1469683"/>
                    <a:ext cx="2242170" cy="418780"/>
                  </a:xfrm>
                  <a:prstGeom prst="rect">
                    <a:avLst/>
                  </a:prstGeom>
                  <a:noFill/>
                </p:spPr>
                <p:txBody>
                  <a:bodyPr wrap="square" lIns="91421" tIns="45711" rIns="91421" bIns="45711" rtlCol="0">
                    <a:spAutoFit/>
                    <a:scene3d>
                      <a:camera prst="orthographicFront">
                        <a:rot lat="20399999" lon="2400000" rev="0"/>
                      </a:camera>
                      <a:lightRig rig="threePt" dir="t"/>
                    </a:scene3d>
                    <a:sp3d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u-H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uLnTx/>
                        <a:uFillTx/>
                      </a:rPr>
                      <a:t>Schedule</a:t>
                    </a:r>
                    <a:r>
                      <a: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uLnTx/>
                        <a:uFillTx/>
                      </a:rPr>
                      <a:t> 2</a:t>
                    </a:r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5349892" y="2669571"/>
                  <a:ext cx="3097413" cy="3096229"/>
                  <a:chOff x="6388099" y="1148081"/>
                  <a:chExt cx="3097413" cy="3881119"/>
                </a:xfrm>
              </p:grpSpPr>
              <p:sp>
                <p:nvSpPr>
                  <p:cNvPr id="54" name="Vertical Scroll 53"/>
                  <p:cNvSpPr/>
                  <p:nvPr/>
                </p:nvSpPr>
                <p:spPr>
                  <a:xfrm>
                    <a:off x="6388099" y="1148081"/>
                    <a:ext cx="3097413" cy="3881119"/>
                  </a:xfrm>
                  <a:prstGeom prst="verticalScroll">
                    <a:avLst>
                      <a:gd name="adj" fmla="val 4910"/>
                    </a:avLst>
                  </a:prstGeom>
                  <a:gradFill rotWithShape="1">
                    <a:gsLst>
                      <a:gs pos="0">
                        <a:srgbClr val="0084C0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0084C0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0084C0">
                        <a:lumMod val="50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20400000" lon="2400000" rev="0"/>
                    </a:camera>
                    <a:lightRig rig="threePt" dir="t"/>
                  </a:scene3d>
                </p:spPr>
                <p:txBody>
                  <a:bodyPr lIns="91421" tIns="45711" rIns="91421" bIns="45711" spcCol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798146" y="1278302"/>
                    <a:ext cx="2275867" cy="2588133"/>
                  </a:xfrm>
                  <a:prstGeom prst="rect">
                    <a:avLst/>
                  </a:prstGeom>
                  <a:noFill/>
                </p:spPr>
                <p:txBody>
                  <a:bodyPr wrap="square" lIns="91421" tIns="45711" rIns="91421" bIns="45711" rtlCol="0">
                    <a:spAutoFit/>
                    <a:scene3d>
                      <a:camera prst="orthographicFront">
                        <a:rot lat="20399999" lon="2400000" rev="0"/>
                      </a:camera>
                      <a:lightRig rig="threePt" dir="t"/>
                    </a:scene3d>
                    <a:sp3d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uLnTx/>
                        <a:uFillTx/>
                      </a:rPr>
                      <a:t>Schedule 1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  <a:uLnTx/>
                      <a:uFillTx/>
                    </a:endParaRPr>
                  </a:p>
                  <a:p>
                    <a:pPr marL="342833" marR="0" lvl="0" indent="-342833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uLnTx/>
                        <a:uFillTx/>
                      </a:rPr>
                      <a:t>Deliverables</a:t>
                    </a:r>
                  </a:p>
                  <a:p>
                    <a:pPr marL="342833" marR="0" lvl="0" indent="-342833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uLnTx/>
                        <a:uFillTx/>
                      </a:rPr>
                      <a:t>Time schedule and delivery of project</a:t>
                    </a:r>
                  </a:p>
                  <a:p>
                    <a:pPr marL="342833" marR="0" lvl="0" indent="-342833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uLnTx/>
                        <a:uFillTx/>
                      </a:rPr>
                      <a:t>Reporting</a:t>
                    </a:r>
                  </a:p>
                  <a:p>
                    <a:pPr marL="342833" marR="0" lvl="0" indent="-342833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uLnTx/>
                        <a:uFillTx/>
                      </a:rPr>
                      <a:t>Excluded background</a:t>
                    </a:r>
                  </a:p>
                </p:txBody>
              </p: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3674106" y="2185016"/>
                <a:ext cx="3097413" cy="3096228"/>
                <a:chOff x="6388099" y="227240"/>
                <a:chExt cx="3097413" cy="3881118"/>
              </a:xfrm>
            </p:grpSpPr>
            <p:sp>
              <p:nvSpPr>
                <p:cNvPr id="49" name="Vertical Scroll 48"/>
                <p:cNvSpPr/>
                <p:nvPr/>
              </p:nvSpPr>
              <p:spPr>
                <a:xfrm>
                  <a:off x="6388099" y="227240"/>
                  <a:ext cx="3097413" cy="3881118"/>
                </a:xfrm>
                <a:prstGeom prst="verticalScroll">
                  <a:avLst>
                    <a:gd name="adj" fmla="val 4910"/>
                  </a:avLst>
                </a:prstGeom>
                <a:gradFill rotWithShape="1">
                  <a:gsLst>
                    <a:gs pos="0">
                      <a:srgbClr val="0084C0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0084C0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0084C0">
                      <a:lumMod val="50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20400000" lon="2400000" rev="0"/>
                  </a:camera>
                  <a:lightRig rig="threePt" dir="t"/>
                </a:scene3d>
              </p:spPr>
              <p:txBody>
                <a:bodyPr lIns="91421" tIns="45711" rIns="91421" bIns="45711" spcCol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679543" y="454167"/>
                  <a:ext cx="2663732" cy="3413397"/>
                </a:xfrm>
                <a:prstGeom prst="rect">
                  <a:avLst/>
                </a:prstGeom>
                <a:noFill/>
              </p:spPr>
              <p:txBody>
                <a:bodyPr wrap="square" lIns="91421" tIns="45711" rIns="91421" bIns="45711" rtlCol="0">
                  <a:spAutoFit/>
                  <a:scene3d>
                    <a:camera prst="orthographicFront">
                      <a:rot lat="20399999" lon="2400000" rev="0"/>
                    </a:camera>
                    <a:lightRig rig="threePt" dir="t"/>
                  </a:scene3d>
                  <a:sp3d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  <a:uLnTx/>
                      <a:uFillTx/>
                    </a:rPr>
                    <a:t>Legal and commercial terms and conditions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endParaRPr>
                </a:p>
                <a:p>
                  <a:pPr marL="342833" marR="0" lvl="0" indent="-342833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  <a:uLnTx/>
                      <a:uFillTx/>
                    </a:rPr>
                    <a:t>Definitions</a:t>
                  </a:r>
                </a:p>
                <a:p>
                  <a:pPr marL="342833" marR="0" lvl="0" indent="-342833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  <a:uLnTx/>
                      <a:uFillTx/>
                    </a:rPr>
                    <a:t>Work programmes</a:t>
                  </a:r>
                </a:p>
                <a:p>
                  <a:pPr marL="342833" marR="0" lvl="0" indent="-342833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  <a:uLnTx/>
                      <a:uFillTx/>
                    </a:rPr>
                    <a:t>Obligations</a:t>
                  </a:r>
                </a:p>
                <a:p>
                  <a:pPr marL="342833" marR="0" lvl="0" indent="-342833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  <a:uLnTx/>
                      <a:uFillTx/>
                    </a:rPr>
                    <a:t>Organization</a:t>
                  </a:r>
                </a:p>
                <a:p>
                  <a:pPr marL="342833" marR="0" lvl="0" indent="-342833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rabicPeriod"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  <a:uLnTx/>
                      <a:uFillTx/>
                    </a:rPr>
                    <a:t>…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  <a:uLnTx/>
                      <a:uFillTx/>
                    </a:rPr>
                    <a:t>Etc.</a:t>
                  </a:r>
                </a:p>
              </p:txBody>
            </p:sp>
          </p:grpSp>
          <p:sp>
            <p:nvSpPr>
              <p:cNvPr id="48" name="Plus 47"/>
              <p:cNvSpPr/>
              <p:nvPr/>
            </p:nvSpPr>
            <p:spPr>
              <a:xfrm>
                <a:off x="6339718" y="4340466"/>
                <a:ext cx="789656" cy="710891"/>
              </a:xfrm>
              <a:prstGeom prst="mathPlus">
                <a:avLst/>
              </a:prstGeom>
              <a:gradFill rotWithShape="1">
                <a:gsLst>
                  <a:gs pos="0">
                    <a:srgbClr val="0084C0">
                      <a:tint val="100000"/>
                      <a:shade val="100000"/>
                      <a:satMod val="130000"/>
                    </a:srgbClr>
                  </a:gs>
                  <a:gs pos="100000">
                    <a:srgbClr val="0084C0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84C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20400000" lon="24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398423" y="2263893"/>
              <a:ext cx="1725031" cy="317449"/>
            </a:xfrm>
            <a:prstGeom prst="rect">
              <a:avLst/>
            </a:prstGeom>
            <a:noFill/>
          </p:spPr>
          <p:txBody>
            <a:bodyPr wrap="square" lIns="91421" tIns="45711" rIns="91421" bIns="45711" rtlCol="0">
              <a:spAutoFit/>
              <a:scene3d>
                <a:camera prst="orthographicFront">
                  <a:rot lat="20399999" lon="2400000" rev="0"/>
                </a:camera>
                <a:lightRig rig="threePt" dir="t"/>
              </a:scene3d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Schedule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 </a:t>
              </a:r>
              <a:r>
                <a:rPr lang="hu-HU" sz="1100" kern="0" dirty="0">
                  <a:solidFill>
                    <a:sysClr val="windowText" lastClr="0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  <p:sp>
          <p:nvSpPr>
            <p:cNvPr id="44" name="Vertical Scroll 43"/>
            <p:cNvSpPr/>
            <p:nvPr/>
          </p:nvSpPr>
          <p:spPr>
            <a:xfrm>
              <a:off x="5339877" y="5445224"/>
              <a:ext cx="1413964" cy="1246953"/>
            </a:xfrm>
            <a:prstGeom prst="verticalScroll">
              <a:avLst>
                <a:gd name="adj" fmla="val 4910"/>
              </a:avLst>
            </a:prstGeom>
            <a:gradFill rotWithShape="1">
              <a:gsLst>
                <a:gs pos="0">
                  <a:srgbClr val="0084C0">
                    <a:tint val="100000"/>
                    <a:shade val="100000"/>
                    <a:satMod val="130000"/>
                  </a:srgbClr>
                </a:gs>
                <a:gs pos="100000">
                  <a:srgbClr val="0084C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84C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20400000" lon="2400000" rev="0"/>
              </a:camera>
              <a:lightRig rig="threePt" dir="t"/>
            </a:scene3d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Framework for handling In-Kind Contributions</a:t>
              </a:r>
            </a:p>
          </p:txBody>
        </p:sp>
        <p:sp>
          <p:nvSpPr>
            <p:cNvPr id="45" name="Plus 44"/>
            <p:cNvSpPr/>
            <p:nvPr/>
          </p:nvSpPr>
          <p:spPr>
            <a:xfrm>
              <a:off x="5650797" y="4839590"/>
              <a:ext cx="565704" cy="552630"/>
            </a:xfrm>
            <a:prstGeom prst="mathPlus">
              <a:avLst/>
            </a:prstGeom>
            <a:gradFill rotWithShape="1">
              <a:gsLst>
                <a:gs pos="0">
                  <a:srgbClr val="0084C0">
                    <a:tint val="100000"/>
                    <a:shade val="100000"/>
                    <a:satMod val="130000"/>
                  </a:srgbClr>
                </a:gs>
                <a:gs pos="100000">
                  <a:srgbClr val="0084C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84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20400000" lon="24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690" y="2244600"/>
            <a:ext cx="4602551" cy="1395388"/>
            <a:chOff x="179512" y="2132856"/>
            <a:chExt cx="4302790" cy="1584176"/>
          </a:xfrm>
        </p:grpSpPr>
        <p:sp>
          <p:nvSpPr>
            <p:cNvPr id="59" name="Rounded Rectangle 58"/>
            <p:cNvSpPr/>
            <p:nvPr/>
          </p:nvSpPr>
          <p:spPr>
            <a:xfrm>
              <a:off x="179512" y="2924320"/>
              <a:ext cx="4302790" cy="792712"/>
            </a:xfrm>
            <a:prstGeom prst="roundRect">
              <a:avLst>
                <a:gd name="adj" fmla="val 36576"/>
              </a:avLst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0084C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33739" rIns="0" bIns="33739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 Agreement (General Terms and Conditions)</a:t>
              </a:r>
            </a:p>
            <a:p>
              <a:pPr marL="185702" marR="0" lvl="0" indent="-185702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Signed only once with each partner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79512" y="2132856"/>
              <a:ext cx="4302790" cy="1154671"/>
              <a:chOff x="197202" y="4293097"/>
              <a:chExt cx="4302790" cy="1154671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197202" y="4293097"/>
                <a:ext cx="4302790" cy="1152752"/>
              </a:xfrm>
              <a:prstGeom prst="roundRect">
                <a:avLst/>
              </a:prstGeom>
              <a:gradFill rotWithShape="1">
                <a:gsLst>
                  <a:gs pos="0">
                    <a:srgbClr val="0084C0"/>
                  </a:gs>
                  <a:gs pos="100000">
                    <a:srgbClr val="0084C0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84C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08000" tIns="33739" rIns="0" bIns="33739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1.  Agreement (General Terms and Conditions)</a:t>
                </a:r>
              </a:p>
              <a:p>
                <a:pPr marL="185702" marR="0" lvl="0" indent="-185702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85702" marR="0" lvl="0" indent="-185702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2.  Framework for handling in-kind contributions</a:t>
                </a:r>
              </a:p>
            </p:txBody>
          </p:sp>
          <p:sp>
            <p:nvSpPr>
              <p:cNvPr id="62" name="Round Same Side Corner Rectangle 61"/>
              <p:cNvSpPr/>
              <p:nvPr/>
            </p:nvSpPr>
            <p:spPr>
              <a:xfrm rot="16200000">
                <a:off x="3515870" y="4463645"/>
                <a:ext cx="1154670" cy="813575"/>
              </a:xfrm>
              <a:prstGeom prst="round2SameRect">
                <a:avLst>
                  <a:gd name="adj1" fmla="val 0"/>
                  <a:gd name="adj2" fmla="val 20545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0084C0">
                    <a:shade val="95000"/>
                    <a:satMod val="105000"/>
                    <a:alpha val="4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7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approved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95690" y="3843446"/>
            <a:ext cx="4602552" cy="987422"/>
            <a:chOff x="179512" y="4362562"/>
            <a:chExt cx="4302791" cy="1226678"/>
          </a:xfrm>
        </p:grpSpPr>
        <p:sp>
          <p:nvSpPr>
            <p:cNvPr id="64" name="Rounded Rectangle 63"/>
            <p:cNvSpPr/>
            <p:nvPr/>
          </p:nvSpPr>
          <p:spPr>
            <a:xfrm>
              <a:off x="179512" y="4796528"/>
              <a:ext cx="4302790" cy="792712"/>
            </a:xfrm>
            <a:prstGeom prst="roundRect">
              <a:avLst>
                <a:gd name="adj" fmla="val 42264"/>
              </a:avLst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0084C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33739" rIns="0" bIns="33739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 Agreement (General Terms and Conditions)</a:t>
              </a:r>
            </a:p>
            <a:p>
              <a:pPr marL="185702" marR="0" lvl="0" indent="-185702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Added separately for each WP/WU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79512" y="4362562"/>
              <a:ext cx="4302791" cy="794630"/>
              <a:chOff x="487838" y="2327920"/>
              <a:chExt cx="8781100" cy="1303466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487838" y="2327922"/>
                <a:ext cx="8781098" cy="1300320"/>
              </a:xfrm>
              <a:prstGeom prst="roundRect">
                <a:avLst/>
              </a:prstGeom>
              <a:gradFill rotWithShape="1">
                <a:gsLst>
                  <a:gs pos="0">
                    <a:srgbClr val="0084C0"/>
                  </a:gs>
                  <a:gs pos="100000">
                    <a:srgbClr val="0084C0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84C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08000" tIns="33739" rIns="0" bIns="33739" rtlCol="0" anchor="ctr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3.  Schedule (Technical Annex) 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Round Same Side Corner Rectangle 66"/>
              <p:cNvSpPr/>
              <p:nvPr/>
            </p:nvSpPr>
            <p:spPr>
              <a:xfrm rot="16200000">
                <a:off x="7747874" y="2110322"/>
                <a:ext cx="1303466" cy="1738662"/>
              </a:xfrm>
              <a:prstGeom prst="round2SameRect">
                <a:avLst>
                  <a:gd name="adj1" fmla="val 1013"/>
                  <a:gd name="adj2" fmla="val 15654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0084C0">
                    <a:shade val="95000"/>
                    <a:satMod val="105000"/>
                    <a:alpha val="4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7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IKRC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reviewed</a:t>
                </a:r>
                <a:endPara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323528" y="1692644"/>
            <a:ext cx="4878388" cy="344722"/>
          </a:xfrm>
          <a:prstGeom prst="rect">
            <a:avLst/>
          </a:prstGeom>
        </p:spPr>
        <p:txBody>
          <a:bodyPr lIns="97548" tIns="48774" rIns="97548" bIns="4877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IKC Agreement with </a:t>
            </a:r>
            <a:r>
              <a:rPr kumimoji="0" lang="en-GB" sz="1600" b="1" i="0" u="none" strike="sng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sections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89347" y="5033866"/>
            <a:ext cx="4602552" cy="987422"/>
            <a:chOff x="179512" y="4362562"/>
            <a:chExt cx="4302791" cy="1226678"/>
          </a:xfrm>
        </p:grpSpPr>
        <p:sp>
          <p:nvSpPr>
            <p:cNvPr id="70" name="Rounded Rectangle 69"/>
            <p:cNvSpPr/>
            <p:nvPr/>
          </p:nvSpPr>
          <p:spPr>
            <a:xfrm>
              <a:off x="179512" y="4796528"/>
              <a:ext cx="4302790" cy="792712"/>
            </a:xfrm>
            <a:prstGeom prst="roundRect">
              <a:avLst>
                <a:gd name="adj" fmla="val 42264"/>
              </a:avLst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0084C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33739" rIns="0" bIns="33739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 Agreement (General Terms and Conditions)</a:t>
              </a:r>
            </a:p>
            <a:p>
              <a:pPr marL="185702" marR="0" lvl="0" indent="-185702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Added optionally for each WU/deliverable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79512" y="4362562"/>
              <a:ext cx="4302791" cy="794630"/>
              <a:chOff x="487838" y="2327920"/>
              <a:chExt cx="8781100" cy="1303466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487838" y="2327922"/>
                <a:ext cx="8781098" cy="1300320"/>
              </a:xfrm>
              <a:prstGeom prst="roundRect">
                <a:avLst/>
              </a:prstGeom>
              <a:gradFill rotWithShape="1">
                <a:gsLst>
                  <a:gs pos="0">
                    <a:srgbClr val="0084C0"/>
                  </a:gs>
                  <a:gs pos="100000">
                    <a:srgbClr val="0084C0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84C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08000" tIns="33739" rIns="0" bIns="33739" rtlCol="0" anchor="ctr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4. Statements of Work 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Round Same Side Corner Rectangle 72"/>
              <p:cNvSpPr/>
              <p:nvPr/>
            </p:nvSpPr>
            <p:spPr>
              <a:xfrm rot="16200000">
                <a:off x="7747874" y="2110322"/>
                <a:ext cx="1303466" cy="1738662"/>
              </a:xfrm>
              <a:prstGeom prst="round2SameRect">
                <a:avLst>
                  <a:gd name="adj1" fmla="val 1013"/>
                  <a:gd name="adj2" fmla="val 15654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0084C0">
                    <a:shade val="95000"/>
                    <a:satMod val="105000"/>
                    <a:alpha val="4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7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ACC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approved</a:t>
                </a:r>
                <a:endPara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397364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Planned In-Kind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4685" cy="3760192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160084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Planned In-Kind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47886" cy="3315568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337336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Planned In-Kind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20976" cy="3305006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99369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820472" cy="3791827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42828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Open (Possible) In-Kind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H. Danared</a:t>
            </a:r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8000"/>
            <a:ext cx="8820472" cy="3173417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</p:spPr>
        <p:txBody>
          <a:bodyPr/>
          <a:lstStyle/>
          <a:p>
            <a:r>
              <a:rPr lang="sv-SE"/>
              <a:t>Accelerator Technical Board, 23 Sept 2015</a:t>
            </a:r>
          </a:p>
        </p:txBody>
      </p:sp>
    </p:spTree>
    <p:extLst>
      <p:ext uri="{BB962C8B-B14F-4D97-AF65-F5344CB8AC3E}">
        <p14:creationId xmlns:p14="http://schemas.microsoft.com/office/powerpoint/2010/main" val="140642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16235</TotalTime>
  <Words>901</Words>
  <Application>Microsoft Macintosh PowerPoint</Application>
  <PresentationFormat>On-screen Show (4:3)</PresentationFormat>
  <Paragraphs>161</Paragraphs>
  <Slides>13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 Core Powerpoint template</vt:lpstr>
      <vt:lpstr>Status of In-Kind Contributions to the ESS Accelerator</vt:lpstr>
      <vt:lpstr>In-Kind to Accelerator</vt:lpstr>
      <vt:lpstr>Partner Institutions</vt:lpstr>
      <vt:lpstr>Contract Structure</vt:lpstr>
      <vt:lpstr>Planned In-Kind Contributions</vt:lpstr>
      <vt:lpstr>Planned In-Kind Contributions</vt:lpstr>
      <vt:lpstr>Planned In-Kind Contributions</vt:lpstr>
      <vt:lpstr>Contracts</vt:lpstr>
      <vt:lpstr>Open (Possible) In-Kind Contributions</vt:lpstr>
      <vt:lpstr>In-Kind Target for Accelerator</vt:lpstr>
      <vt:lpstr>Major Past Procurements</vt:lpstr>
      <vt:lpstr>In-Kind Target for Accelerator</vt:lpstr>
      <vt:lpstr>High-Level Schedule</vt:lpstr>
    </vt:vector>
  </TitlesOfParts>
  <Manager/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Heléne Björkman</dc:creator>
  <cp:keywords/>
  <dc:description/>
  <cp:lastModifiedBy>ESS User</cp:lastModifiedBy>
  <cp:revision>37</cp:revision>
  <dcterms:created xsi:type="dcterms:W3CDTF">2013-10-29T16:05:10Z</dcterms:created>
  <dcterms:modified xsi:type="dcterms:W3CDTF">2015-09-16T15:10:08Z</dcterms:modified>
  <cp:category/>
</cp:coreProperties>
</file>