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8" r:id="rId3"/>
    <p:sldId id="333" r:id="rId4"/>
    <p:sldId id="332" r:id="rId5"/>
    <p:sldId id="334" r:id="rId6"/>
    <p:sldId id="335" r:id="rId7"/>
    <p:sldId id="291" r:id="rId8"/>
    <p:sldId id="324" r:id="rId9"/>
    <p:sldId id="336" r:id="rId10"/>
    <p:sldId id="337" r:id="rId11"/>
    <p:sldId id="338" r:id="rId12"/>
    <p:sldId id="339" r:id="rId13"/>
    <p:sldId id="340" r:id="rId14"/>
    <p:sldId id="326" r:id="rId15"/>
    <p:sldId id="331" r:id="rId16"/>
    <p:sldId id="278" r:id="rId17"/>
    <p:sldId id="329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89" d="100"/>
          <a:sy n="89" d="100"/>
        </p:scale>
        <p:origin x="-22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9/22/15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9/22/15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9/22/15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9/22/15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9/22/15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9/22/15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5500" dirty="0" smtClean="0"/>
              <a:t>Project Planning </a:t>
            </a:r>
            <a:r>
              <a:rPr lang="sv-SE" sz="5500" dirty="0" err="1" smtClean="0"/>
              <a:t>Update</a:t>
            </a:r>
            <a:endParaRPr lang="sv-SE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592" y="3886200"/>
            <a:ext cx="6584776" cy="1919064"/>
          </a:xfrm>
        </p:spPr>
        <p:txBody>
          <a:bodyPr>
            <a:noAutofit/>
          </a:bodyPr>
          <a:lstStyle/>
          <a:p>
            <a:r>
              <a:rPr lang="sv-SE" sz="2500" dirty="0" smtClean="0">
                <a:solidFill>
                  <a:schemeClr val="bg1"/>
                </a:solidFill>
              </a:rPr>
              <a:t>14th </a:t>
            </a:r>
            <a:r>
              <a:rPr lang="sv-SE" sz="2500" dirty="0" err="1">
                <a:solidFill>
                  <a:schemeClr val="bg1"/>
                </a:solidFill>
              </a:rPr>
              <a:t>Technical</a:t>
            </a:r>
            <a:r>
              <a:rPr lang="sv-SE" sz="2500" dirty="0">
                <a:solidFill>
                  <a:schemeClr val="bg1"/>
                </a:solidFill>
              </a:rPr>
              <a:t> Board Meeting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500" dirty="0" err="1" smtClean="0">
                <a:solidFill>
                  <a:schemeClr val="bg1"/>
                </a:solidFill>
              </a:rPr>
              <a:t>Luisella</a:t>
            </a:r>
            <a:r>
              <a:rPr lang="sv-SE" sz="2500" dirty="0" smtClean="0">
                <a:solidFill>
                  <a:schemeClr val="bg1"/>
                </a:solidFill>
              </a:rPr>
              <a:t> Lari</a:t>
            </a:r>
          </a:p>
          <a:p>
            <a:r>
              <a:rPr lang="sv-SE" sz="1800" i="1" dirty="0" err="1">
                <a:solidFill>
                  <a:schemeClr val="bg1"/>
                </a:solidFill>
              </a:rPr>
              <a:t>Head</a:t>
            </a:r>
            <a:r>
              <a:rPr lang="sv-SE" sz="1800" i="1" dirty="0">
                <a:solidFill>
                  <a:schemeClr val="bg1"/>
                </a:solidFill>
              </a:rPr>
              <a:t> </a:t>
            </a:r>
            <a:r>
              <a:rPr lang="sv-SE" sz="1800" i="1" dirty="0" err="1" smtClean="0">
                <a:solidFill>
                  <a:schemeClr val="bg1"/>
                </a:solidFill>
              </a:rPr>
              <a:t>planner</a:t>
            </a:r>
            <a:r>
              <a:rPr lang="sv-SE" sz="1800" i="1" dirty="0" smtClean="0">
                <a:solidFill>
                  <a:schemeClr val="bg1"/>
                </a:solidFill>
              </a:rPr>
              <a:t> for Accelerator &amp; Senior Scientist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September</a:t>
            </a:r>
            <a:r>
              <a:rPr lang="en-GB" sz="1400" dirty="0" smtClean="0">
                <a:solidFill>
                  <a:srgbClr val="FFFFFF"/>
                </a:solidFill>
              </a:rPr>
              <a:t> 23rd, </a:t>
            </a:r>
            <a:r>
              <a:rPr lang="en-GB" sz="1400" dirty="0" smtClean="0">
                <a:solidFill>
                  <a:srgbClr val="FFFFFF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080012"/>
            <a:ext cx="9144000" cy="2747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139136" cy="1143000"/>
          </a:xfrm>
        </p:spPr>
        <p:txBody>
          <a:bodyPr/>
          <a:lstStyle/>
          <a:p>
            <a:r>
              <a:rPr lang="en-US" dirty="0"/>
              <a:t>Annual Review </a:t>
            </a:r>
            <a:r>
              <a:rPr lang="en-US" dirty="0" smtClean="0"/>
              <a:t>2015 (4/6)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90872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i="1" dirty="0">
                <a:solidFill>
                  <a:srgbClr val="FF0000"/>
                </a:solidFill>
              </a:rPr>
              <a:t>identify MS with better </a:t>
            </a:r>
            <a:r>
              <a:rPr lang="en-GB" sz="2800" i="1" dirty="0" smtClean="0">
                <a:solidFill>
                  <a:srgbClr val="FF0000"/>
                </a:solidFill>
              </a:rPr>
              <a:t>visibility </a:t>
            </a:r>
            <a:r>
              <a:rPr lang="en-GB" sz="2800" i="1" dirty="0" smtClean="0">
                <a:solidFill>
                  <a:srgbClr val="FFFF00"/>
                </a:solidFill>
              </a:rPr>
              <a:t>&amp; monitoring</a:t>
            </a:r>
            <a:endParaRPr lang="en-GB" sz="2800" i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690220" y="2978016"/>
            <a:ext cx="2736304" cy="94029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6770340" y="2978016"/>
            <a:ext cx="2736304" cy="940296"/>
          </a:xfrm>
          <a:prstGeom prst="rect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63888" y="481631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i="1" dirty="0" smtClean="0">
                <a:solidFill>
                  <a:srgbClr val="FF0000"/>
                </a:solidFill>
              </a:rPr>
              <a:t>RFI Resulting from planning</a:t>
            </a:r>
            <a:endParaRPr lang="en-GB" sz="28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148478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i="1" dirty="0" smtClean="0">
                <a:solidFill>
                  <a:srgbClr val="0000FF"/>
                </a:solidFill>
              </a:rPr>
              <a:t>RFI Committed/Reference dates</a:t>
            </a:r>
            <a:endParaRPr lang="en-GB" sz="2800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5517232"/>
            <a:ext cx="52565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800" i="1" dirty="0" smtClean="0"/>
              <a:t>Reporting on LEVEL 2 MS floating</a:t>
            </a:r>
            <a:endParaRPr lang="en-GB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218148"/>
            <a:ext cx="9144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800" i="1" dirty="0" smtClean="0"/>
              <a:t>Reference dates monitored for LEVEL 3 MS (i.e. Review dates)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52295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139136" cy="1143000"/>
          </a:xfrm>
        </p:spPr>
        <p:txBody>
          <a:bodyPr/>
          <a:lstStyle/>
          <a:p>
            <a:r>
              <a:rPr lang="en-US" dirty="0"/>
              <a:t>Annual Review </a:t>
            </a:r>
            <a:r>
              <a:rPr lang="en-US" dirty="0" smtClean="0"/>
              <a:t>2015 (5/6)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908720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i="1" dirty="0">
                <a:solidFill>
                  <a:srgbClr val="FF0000"/>
                </a:solidFill>
              </a:rPr>
              <a:t>identify MS with better </a:t>
            </a:r>
            <a:r>
              <a:rPr lang="en-GB" sz="2800" i="1" dirty="0" smtClean="0">
                <a:solidFill>
                  <a:srgbClr val="FF0000"/>
                </a:solidFill>
              </a:rPr>
              <a:t>visibility </a:t>
            </a:r>
            <a:r>
              <a:rPr lang="en-GB" sz="2800" i="1" dirty="0" smtClean="0">
                <a:solidFill>
                  <a:srgbClr val="FFFF00"/>
                </a:solidFill>
              </a:rPr>
              <a:t>&amp; anchor them to installation</a:t>
            </a:r>
            <a:endParaRPr lang="en-GB" sz="2800" i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5397685" cy="49685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4048" y="1628800"/>
            <a:ext cx="4032448" cy="3108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800" i="1" dirty="0" smtClean="0"/>
              <a:t>RFI MS is growing up from Annual Review 2015</a:t>
            </a:r>
          </a:p>
          <a:p>
            <a:pPr lvl="0" algn="ctr"/>
            <a:r>
              <a:rPr lang="en-GB" sz="2800" i="1" dirty="0" smtClean="0">
                <a:sym typeface="Wingdings"/>
              </a:rPr>
              <a:t> the goal is to have as resulting of planning all the RFI used by Eugene as input for the installation sequence.</a:t>
            </a:r>
            <a:endParaRPr lang="en-GB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5789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i="1" dirty="0" smtClean="0">
                <a:solidFill>
                  <a:srgbClr val="0000FF"/>
                </a:solidFill>
              </a:rPr>
              <a:t>Courtesy of Eugene</a:t>
            </a:r>
            <a:endParaRPr lang="en-GB" sz="2000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5013176"/>
            <a:ext cx="331236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i="1" dirty="0" smtClean="0">
                <a:solidFill>
                  <a:srgbClr val="FF0000"/>
                </a:solidFill>
              </a:rPr>
              <a:t>Today 70 % of RFI are in P6 with respect to Eugene list, excluding the BI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9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139136" cy="1143000"/>
          </a:xfrm>
        </p:spPr>
        <p:txBody>
          <a:bodyPr/>
          <a:lstStyle/>
          <a:p>
            <a:r>
              <a:rPr lang="en-US" dirty="0"/>
              <a:t>Annual Review </a:t>
            </a:r>
            <a:r>
              <a:rPr lang="en-US" dirty="0" smtClean="0"/>
              <a:t>2015 (6/6)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908720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i="1" dirty="0">
                <a:solidFill>
                  <a:srgbClr val="FF0000"/>
                </a:solidFill>
              </a:rPr>
              <a:t>identify MS with better </a:t>
            </a:r>
            <a:r>
              <a:rPr lang="en-GB" sz="2800" i="1" dirty="0" smtClean="0">
                <a:solidFill>
                  <a:srgbClr val="FF0000"/>
                </a:solidFill>
              </a:rPr>
              <a:t>visibility </a:t>
            </a:r>
            <a:r>
              <a:rPr lang="en-GB" sz="2800" i="1" dirty="0" smtClean="0">
                <a:solidFill>
                  <a:srgbClr val="FFFF00"/>
                </a:solidFill>
              </a:rPr>
              <a:t>&amp; anchor them to installation</a:t>
            </a:r>
            <a:endParaRPr lang="en-GB" sz="2800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2192664"/>
            <a:ext cx="8208912" cy="3539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800" i="1" dirty="0" smtClean="0"/>
              <a:t>Steps to go trough in order to have </a:t>
            </a:r>
          </a:p>
          <a:p>
            <a:pPr lvl="0" algn="ctr"/>
            <a:r>
              <a:rPr lang="en-GB" sz="2800" i="1" dirty="0" smtClean="0"/>
              <a:t>a </a:t>
            </a:r>
            <a:r>
              <a:rPr lang="en-GB" sz="2800" b="1" i="1" u="sng" dirty="0" smtClean="0"/>
              <a:t>mature</a:t>
            </a:r>
            <a:r>
              <a:rPr lang="en-GB" sz="2800" i="1" dirty="0" smtClean="0"/>
              <a:t> installation plan</a:t>
            </a:r>
          </a:p>
          <a:p>
            <a:pPr lvl="0" algn="ctr"/>
            <a:r>
              <a:rPr lang="en-GB" sz="2800" i="1" dirty="0" smtClean="0"/>
              <a:t>(working in close collaboration </a:t>
            </a:r>
          </a:p>
          <a:p>
            <a:pPr lvl="0" algn="ctr"/>
            <a:r>
              <a:rPr lang="en-GB" sz="2800" i="1" dirty="0" smtClean="0"/>
              <a:t>with the Integration Team):</a:t>
            </a:r>
          </a:p>
          <a:p>
            <a:pPr lvl="0" algn="ctr"/>
            <a:endParaRPr lang="en-GB" sz="2800" i="1" dirty="0" smtClean="0"/>
          </a:p>
          <a:p>
            <a:pPr marL="514350" lvl="0" indent="-514350" algn="ctr">
              <a:buAutoNum type="arabicPeriod"/>
            </a:pPr>
            <a:r>
              <a:rPr lang="en-GB" sz="2800" i="1" dirty="0" smtClean="0"/>
              <a:t>Match all the RFI used in Eugene installation sequence, as resulting of planning.</a:t>
            </a:r>
          </a:p>
          <a:p>
            <a:pPr marL="514350" lvl="0" indent="-514350" algn="ctr">
              <a:buAutoNum type="arabicPeriod"/>
            </a:pPr>
            <a:r>
              <a:rPr lang="en-GB" sz="2800" i="1" dirty="0" smtClean="0"/>
              <a:t>Move to the Project 11I in P6 to allocated resources.</a:t>
            </a:r>
          </a:p>
        </p:txBody>
      </p:sp>
    </p:spTree>
    <p:extLst>
      <p:ext uri="{BB962C8B-B14F-4D97-AF65-F5344CB8AC3E}">
        <p14:creationId xmlns:p14="http://schemas.microsoft.com/office/powerpoint/2010/main" val="376811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7139136" cy="1143000"/>
          </a:xfrm>
        </p:spPr>
        <p:txBody>
          <a:bodyPr/>
          <a:lstStyle/>
          <a:p>
            <a:r>
              <a:rPr lang="en-US" dirty="0"/>
              <a:t>P6 WP standardization for procurement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1393612"/>
            <a:ext cx="48245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800" i="1" dirty="0" smtClean="0"/>
              <a:t>ID for Procurement missing</a:t>
            </a:r>
            <a:endParaRPr lang="en-GB" sz="2800" i="1" dirty="0"/>
          </a:p>
        </p:txBody>
      </p:sp>
      <p:pic>
        <p:nvPicPr>
          <p:cNvPr id="7" name="Picture 1" descr="Screen Shot 2014-12-11 at 5.4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r="15826"/>
          <a:stretch>
            <a:fillRect/>
          </a:stretch>
        </p:blipFill>
        <p:spPr bwMode="auto">
          <a:xfrm>
            <a:off x="107504" y="1880790"/>
            <a:ext cx="9014926" cy="219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rot="16200000">
            <a:off x="5575920" y="2497089"/>
            <a:ext cx="512440" cy="79208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144431"/>
            <a:ext cx="106206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Procurement support phase</a:t>
            </a:r>
            <a:endParaRPr lang="en-US" sz="2200" b="1" i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  <a:ea typeface="ＭＳ Ｐゴシック" charset="0"/>
              </a:rPr>
              <a:t>Scope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: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 fine-tuning of technical specifications, preparation and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finalization of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tender documents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publication, evaluation, award decision, contract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signature</a:t>
            </a:r>
          </a:p>
          <a:p>
            <a:r>
              <a:rPr lang="en-US" b="1" dirty="0" smtClean="0">
                <a:solidFill>
                  <a:srgbClr val="000000"/>
                </a:solidFill>
                <a:ea typeface="ＭＳ Ｐゴシック" charset="0"/>
              </a:rPr>
              <a:t>Duration: 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&lt;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50K EUR = 4 weeks (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min)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                 50K &gt; 207K EUR = 8 weeks (min)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                 &gt;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207K EUR = 20 weeks (min)</a:t>
            </a:r>
            <a:endParaRPr lang="en-GB" dirty="0">
              <a:ea typeface="ＭＳ Ｐゴシック" charset="0"/>
            </a:endParaRPr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5903893"/>
            <a:ext cx="518457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800" i="1" dirty="0" smtClean="0"/>
              <a:t>Done for WP16, work in progress for WP08, WP10, WP15 </a:t>
            </a:r>
            <a:endParaRPr lang="en-GB" sz="28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852704"/>
            <a:ext cx="170472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for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First draft </a:t>
            </a:r>
            <a:r>
              <a:rPr lang="en-US" dirty="0" smtClean="0"/>
              <a:t>end of June</a:t>
            </a:r>
            <a:r>
              <a:rPr lang="en-US" dirty="0" smtClean="0"/>
              <a:t>/last version October the 4</a:t>
            </a:r>
            <a:r>
              <a:rPr lang="en-US" baseline="30000" dirty="0" smtClean="0"/>
              <a:t>th.</a:t>
            </a:r>
          </a:p>
          <a:p>
            <a:pPr marL="514350" indent="-514350">
              <a:buFont typeface="+mj-lt"/>
              <a:buAutoNum type="arabicPeriod"/>
            </a:pPr>
            <a:endParaRPr lang="en-US" baseline="30000" dirty="0"/>
          </a:p>
          <a:p>
            <a:pPr marL="514350" indent="-514350">
              <a:buFont typeface="+mj-lt"/>
              <a:buAutoNum type="arabicPeriod"/>
            </a:pPr>
            <a:endParaRPr lang="en-US" baseline="30000" dirty="0" smtClean="0"/>
          </a:p>
          <a:p>
            <a:pPr marL="514350" indent="-514350">
              <a:buFont typeface="+mj-lt"/>
              <a:buAutoNum type="arabicPeriod"/>
            </a:pPr>
            <a:endParaRPr lang="en-US" baseline="30000" dirty="0"/>
          </a:p>
          <a:p>
            <a:pPr marL="514350" indent="-514350">
              <a:buFont typeface="+mj-lt"/>
              <a:buAutoNum type="arabicPeriod"/>
            </a:pPr>
            <a:endParaRPr lang="en-US" baseline="30000" dirty="0" smtClean="0"/>
          </a:p>
          <a:p>
            <a:pPr marL="514350" indent="-514350">
              <a:buFont typeface="+mj-lt"/>
              <a:buAutoNum type="arabicPeriod"/>
            </a:pPr>
            <a:endParaRPr lang="en-US" baseline="300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ym typeface="Wingdings"/>
              </a:rPr>
              <a:t>Working in progress to review the TBC amount for procurement (in particular WP16 (fixed), WP07, WP12 and WP15 in progress).</a:t>
            </a:r>
            <a:endParaRPr 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276872"/>
            <a:ext cx="2201186" cy="194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5903893"/>
            <a:ext cx="51845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800" i="1" dirty="0" smtClean="0"/>
              <a:t>2016 Budget for cash flow is saved 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177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steps/Conclusions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Moving into </a:t>
            </a:r>
            <a:r>
              <a:rPr lang="en-US" dirty="0" smtClean="0">
                <a:sym typeface="Wingdings"/>
              </a:rPr>
              <a:t>to</a:t>
            </a:r>
            <a:r>
              <a:rPr lang="en-US" dirty="0" smtClean="0">
                <a:sym typeface="Wingdings"/>
              </a:rPr>
              <a:t> a stable baseline resource loaded schedule for Accelerator (but still to be aligned to the new organization).</a:t>
            </a:r>
            <a:endParaRPr 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Moving </a:t>
            </a:r>
            <a:r>
              <a:rPr lang="en-US" dirty="0" smtClean="0">
                <a:sym typeface="Wingdings"/>
              </a:rPr>
              <a:t>into a more formal change control for AD </a:t>
            </a:r>
            <a:r>
              <a:rPr lang="en-US" dirty="0" smtClean="0">
                <a:sym typeface="Wingdings"/>
              </a:rPr>
              <a:t>(CHESS doc available in few days).</a:t>
            </a:r>
            <a:endParaRPr 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Moving into the first draft resource </a:t>
            </a:r>
            <a:r>
              <a:rPr lang="en-US" dirty="0" smtClean="0">
                <a:sym typeface="Wingdings"/>
              </a:rPr>
              <a:t>loaded installation schedule.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001468"/>
            <a:ext cx="7344816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9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178895"/>
          </a:xfr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</a:pPr>
            <a:r>
              <a:rPr lang="en-US" sz="4500" dirty="0" smtClean="0"/>
              <a:t>Thanks for your attention!</a:t>
            </a:r>
            <a:br>
              <a:rPr lang="en-US" sz="4500" dirty="0" smtClean="0"/>
            </a:br>
            <a:r>
              <a:rPr lang="en-US" sz="2500" i="1" dirty="0">
                <a:solidFill>
                  <a:srgbClr val="0000FF"/>
                </a:solidFill>
              </a:rPr>
              <a:t>In particular I would like to thank L. </a:t>
            </a:r>
            <a:r>
              <a:rPr lang="en-US" sz="2500" i="1" dirty="0" err="1">
                <a:solidFill>
                  <a:srgbClr val="0000FF"/>
                </a:solidFill>
              </a:rPr>
              <a:t>Gunnarson</a:t>
            </a:r>
            <a:r>
              <a:rPr lang="en-US" sz="2500" i="1" dirty="0">
                <a:solidFill>
                  <a:srgbClr val="0000FF"/>
                </a:solidFill>
              </a:rPr>
              <a:t>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2055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In-kind in </a:t>
            </a:r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64233"/>
            <a:ext cx="8856984" cy="506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Budget per WPs + escalation budget.</a:t>
            </a:r>
          </a:p>
          <a:p>
            <a:r>
              <a:rPr lang="en-US" dirty="0" smtClean="0"/>
              <a:t>Annual </a:t>
            </a:r>
            <a:r>
              <a:rPr lang="en-US" dirty="0" smtClean="0"/>
              <a:t>review top ten actions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An update for ACCSYS planning.</a:t>
            </a:r>
            <a:endParaRPr lang="en-US" dirty="0" smtClean="0"/>
          </a:p>
          <a:p>
            <a:r>
              <a:rPr lang="en-US" dirty="0" smtClean="0"/>
              <a:t>P6 </a:t>
            </a:r>
            <a:r>
              <a:rPr lang="en-US" dirty="0" smtClean="0"/>
              <a:t>WP </a:t>
            </a:r>
            <a:r>
              <a:rPr lang="en-US" dirty="0" smtClean="0"/>
              <a:t>standardization for procurement.</a:t>
            </a:r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 smtClean="0"/>
              <a:t>steps</a:t>
            </a:r>
            <a:r>
              <a:rPr lang="en-US" dirty="0" smtClean="0"/>
              <a:t>/</a:t>
            </a:r>
            <a:r>
              <a:rPr lang="en-US" dirty="0" smtClean="0"/>
              <a:t>Conclusions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53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per WP (1/4)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487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629374"/>
            <a:ext cx="4536504" cy="3228626"/>
          </a:xfrm>
          <a:prstGeom prst="rect">
            <a:avLst/>
          </a:prstGeom>
        </p:spPr>
      </p:pic>
      <p:sp>
        <p:nvSpPr>
          <p:cNvPr id="9" name="Snip Single Corner Rectangle 8"/>
          <p:cNvSpPr/>
          <p:nvPr/>
        </p:nvSpPr>
        <p:spPr>
          <a:xfrm>
            <a:off x="3203848" y="5301208"/>
            <a:ext cx="4464496" cy="288032"/>
          </a:xfrm>
          <a:prstGeom prst="snip1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31840" y="40050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….Presented by M. </a:t>
            </a:r>
            <a:r>
              <a:rPr lang="en-US" i="1" dirty="0" err="1" smtClean="0">
                <a:solidFill>
                  <a:srgbClr val="FF0000"/>
                </a:solidFill>
              </a:rPr>
              <a:t>Jakobsson</a:t>
            </a:r>
            <a:r>
              <a:rPr lang="en-US" i="1" dirty="0" smtClean="0">
                <a:solidFill>
                  <a:srgbClr val="FF0000"/>
                </a:solidFill>
              </a:rPr>
              <a:t>/J. </a:t>
            </a:r>
            <a:r>
              <a:rPr lang="en-US" i="1" dirty="0" err="1" smtClean="0">
                <a:solidFill>
                  <a:srgbClr val="FF0000"/>
                </a:solidFill>
              </a:rPr>
              <a:t>Brisfors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7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per WP (2/4)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64" y="1988840"/>
            <a:ext cx="9144000" cy="3716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6256" y="1484784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FF0000"/>
                </a:solidFill>
              </a:rPr>
              <a:t>~80%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484784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0000FF"/>
                </a:solidFill>
              </a:rPr>
              <a:t>~20%</a:t>
            </a:r>
            <a:endParaRPr lang="en-US" sz="3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6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per WP (3/4)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00"/>
            <a:ext cx="9144000" cy="3012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1412776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0000FF"/>
                </a:solidFill>
              </a:rPr>
              <a:t>Planned + Possible IKC     ~68%</a:t>
            </a:r>
            <a:endParaRPr lang="en-US" sz="3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3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per WP (4/4)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5" y="2451429"/>
            <a:ext cx="9144000" cy="43619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6200000">
            <a:off x="863588" y="4113076"/>
            <a:ext cx="1080120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364178" y="259626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Budget escalation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1727684" y="4113076"/>
            <a:ext cx="1080120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976246" y="2344233"/>
            <a:ext cx="252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Wrong actual tag for IK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6200000">
            <a:off x="3347864" y="4437112"/>
            <a:ext cx="432048" cy="43204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272391" y="2920300"/>
            <a:ext cx="252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Change of scope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991289" y="2056202"/>
            <a:ext cx="252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Saved cost from </a:t>
            </a:r>
            <a:r>
              <a:rPr lang="en-US" i="1" dirty="0" err="1" smtClean="0">
                <a:solidFill>
                  <a:srgbClr val="FF0000"/>
                </a:solidFill>
              </a:rPr>
              <a:t>AcCp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6200000">
            <a:off x="4608004" y="3969060"/>
            <a:ext cx="1368152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6200000">
            <a:off x="6764052" y="4405300"/>
            <a:ext cx="512440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492113" y="3404901"/>
            <a:ext cx="86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Cables/Racks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/cable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trays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16200000">
            <a:off x="8060196" y="4405300"/>
            <a:ext cx="512440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988915" y="2812286"/>
            <a:ext cx="273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Installation moved in WPs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16200000">
            <a:off x="5400092" y="4329100"/>
            <a:ext cx="648072" cy="43204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/>
      <p:bldP spid="19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Review 2015 (1/</a:t>
            </a:r>
            <a:r>
              <a:rPr lang="en-US" dirty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8450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of Top Ten actions:</a:t>
            </a:r>
          </a:p>
          <a:p>
            <a:pPr marL="0" lvl="0" indent="0">
              <a:buNone/>
            </a:pPr>
            <a:endParaRPr lang="en-GB" b="1" dirty="0" smtClean="0"/>
          </a:p>
          <a:p>
            <a:pPr marL="0" lvl="0" indent="0" algn="just">
              <a:buNone/>
            </a:pPr>
            <a:r>
              <a:rPr lang="en-GB" i="1" dirty="0" smtClean="0"/>
              <a:t>Schedule</a:t>
            </a:r>
            <a:r>
              <a:rPr lang="en-GB" i="1" dirty="0"/>
              <a:t>: identify milestones with better </a:t>
            </a:r>
            <a:r>
              <a:rPr lang="en-GB" i="1" dirty="0" smtClean="0"/>
              <a:t>visibility</a:t>
            </a:r>
            <a:r>
              <a:rPr lang="en-GB" i="1" dirty="0"/>
              <a:t>: </a:t>
            </a:r>
            <a:r>
              <a:rPr lang="en-GB" i="1" dirty="0" smtClean="0"/>
              <a:t>i.e. </a:t>
            </a:r>
            <a:r>
              <a:rPr lang="en-GB" i="1" dirty="0" smtClean="0">
                <a:solidFill>
                  <a:srgbClr val="FF0000"/>
                </a:solidFill>
              </a:rPr>
              <a:t>Module-0</a:t>
            </a:r>
            <a:r>
              <a:rPr lang="en-GB" i="1" dirty="0" smtClean="0"/>
              <a:t>, Production Readiness </a:t>
            </a:r>
            <a:r>
              <a:rPr lang="en-GB" i="1" dirty="0" smtClean="0">
                <a:solidFill>
                  <a:srgbClr val="3366FF"/>
                </a:solidFill>
              </a:rPr>
              <a:t>Review</a:t>
            </a:r>
            <a:r>
              <a:rPr lang="en-GB" i="1" dirty="0" smtClean="0"/>
              <a:t>, anchor them clearer to the 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Installation</a:t>
            </a:r>
            <a:r>
              <a:rPr lang="en-GB" i="1" dirty="0" smtClean="0"/>
              <a:t>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77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7139136" cy="1143000"/>
          </a:xfrm>
        </p:spPr>
        <p:txBody>
          <a:bodyPr/>
          <a:lstStyle/>
          <a:p>
            <a:r>
              <a:rPr lang="en-US" dirty="0"/>
              <a:t>Annual Review </a:t>
            </a:r>
            <a:r>
              <a:rPr lang="en-US" dirty="0" smtClean="0"/>
              <a:t>2015 (2/6)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5928659" cy="4446494"/>
          </a:xfrm>
          <a:prstGeom prst="rect">
            <a:avLst/>
          </a:prstGeom>
          <a:solidFill>
            <a:srgbClr val="C0504D"/>
          </a:solidFill>
          <a:ln>
            <a:solidFill>
              <a:srgbClr val="4F81BD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87624" y="60932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….Presented at the TB in May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90872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i="1" dirty="0">
                <a:solidFill>
                  <a:srgbClr val="FF0000"/>
                </a:solidFill>
              </a:rPr>
              <a:t>identify MS with better visibility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940152" y="3645024"/>
            <a:ext cx="2880320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1B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9592" y="3645024"/>
            <a:ext cx="5040560" cy="648072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9592" y="4797152"/>
            <a:ext cx="5040560" cy="72008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40152" y="4797152"/>
            <a:ext cx="2808312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PDR/CDR/TRR LEVEL 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592" y="3140968"/>
            <a:ext cx="5040560" cy="440432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40152" y="3068960"/>
            <a:ext cx="2880320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Added RFI for GSA and A2T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1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139136" cy="1143000"/>
          </a:xfrm>
        </p:spPr>
        <p:txBody>
          <a:bodyPr/>
          <a:lstStyle/>
          <a:p>
            <a:r>
              <a:rPr lang="en-US" dirty="0"/>
              <a:t>Annual Review </a:t>
            </a:r>
            <a:r>
              <a:rPr lang="en-US" dirty="0" smtClean="0"/>
              <a:t>2015 (3/6)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90872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i="1" dirty="0">
                <a:solidFill>
                  <a:srgbClr val="FF0000"/>
                </a:solidFill>
              </a:rPr>
              <a:t>identify MS with better </a:t>
            </a:r>
            <a:r>
              <a:rPr lang="en-GB" sz="2800" i="1" dirty="0" smtClean="0">
                <a:solidFill>
                  <a:srgbClr val="FF0000"/>
                </a:solidFill>
              </a:rPr>
              <a:t>visibility </a:t>
            </a:r>
            <a:r>
              <a:rPr lang="en-GB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&amp; Reviews</a:t>
            </a:r>
            <a:endParaRPr lang="en-GB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093200" cy="2209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847582"/>
            <a:ext cx="6876256" cy="30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7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12968</TotalTime>
  <Words>616</Words>
  <Application>Microsoft Macintosh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ESS Core Powerpoint template</vt:lpstr>
      <vt:lpstr>Project Planning Update</vt:lpstr>
      <vt:lpstr>Outline</vt:lpstr>
      <vt:lpstr>Budget per WP (1/4)</vt:lpstr>
      <vt:lpstr>Budget per WP (2/4)</vt:lpstr>
      <vt:lpstr>Budget per WP (3/4)</vt:lpstr>
      <vt:lpstr>Budget per WP (4/4)</vt:lpstr>
      <vt:lpstr>Annual Review 2015 (1/6)</vt:lpstr>
      <vt:lpstr>Annual Review 2015 (2/6) </vt:lpstr>
      <vt:lpstr>Annual Review 2015 (3/6) </vt:lpstr>
      <vt:lpstr>Annual Review 2015 (4/6) </vt:lpstr>
      <vt:lpstr>Annual Review 2015 (5/6) </vt:lpstr>
      <vt:lpstr>Annual Review 2015 (6/6) </vt:lpstr>
      <vt:lpstr>P6 WP standardization for procurement</vt:lpstr>
      <vt:lpstr>Budget for 2016</vt:lpstr>
      <vt:lpstr>Next steps/Conclusions</vt:lpstr>
      <vt:lpstr>Thanks for your attention! In particular I would like to thank L. Gunnarson    </vt:lpstr>
      <vt:lpstr>In-kind in P6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Luisella Lari</cp:lastModifiedBy>
  <cp:revision>291</cp:revision>
  <cp:lastPrinted>2014-09-10T17:41:48Z</cp:lastPrinted>
  <dcterms:created xsi:type="dcterms:W3CDTF">2013-10-29T16:05:10Z</dcterms:created>
  <dcterms:modified xsi:type="dcterms:W3CDTF">2015-09-22T15:36:53Z</dcterms:modified>
</cp:coreProperties>
</file>