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14" r:id="rId2"/>
    <p:sldId id="317" r:id="rId3"/>
    <p:sldId id="315" r:id="rId4"/>
    <p:sldId id="316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76" autoAdjust="0"/>
  </p:normalViewPr>
  <p:slideViewPr>
    <p:cSldViewPr>
      <p:cViewPr>
        <p:scale>
          <a:sx n="99" d="100"/>
          <a:sy n="99" d="100"/>
        </p:scale>
        <p:origin x="-1304" y="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23/09/15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23/09/15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23/09/15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23/09/15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23/09/15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23/09/15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07" y="0"/>
            <a:ext cx="7243471" cy="144153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ESS-0012700 </a:t>
            </a:r>
            <a:r>
              <a:rPr lang="en-US" b="1" dirty="0"/>
              <a:t>ACCSYS Project CCB Change </a:t>
            </a:r>
            <a:r>
              <a:rPr lang="en-US" b="1" dirty="0" smtClean="0"/>
              <a:t>Log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Changes to ESS Project Plan </a:t>
            </a:r>
            <a:br>
              <a:rPr lang="en-GB" dirty="0" smtClean="0"/>
            </a:br>
            <a:r>
              <a:rPr lang="en-GB" sz="2000" dirty="0" smtClean="0"/>
              <a:t>(</a:t>
            </a:r>
            <a:r>
              <a:rPr lang="en-GB" sz="2000" dirty="0" smtClean="0"/>
              <a:t>change control) Classes D and above originating in ACCSYS project</a:t>
            </a:r>
            <a:endParaRPr lang="en-GB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378981"/>
              </p:ext>
            </p:extLst>
          </p:nvPr>
        </p:nvGraphicFramePr>
        <p:xfrm>
          <a:off x="13099" y="1844824"/>
          <a:ext cx="9024909" cy="3240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916"/>
                <a:gridCol w="913951"/>
                <a:gridCol w="2352466"/>
                <a:gridCol w="942413"/>
                <a:gridCol w="4280163"/>
              </a:tblGrid>
              <a:tr h="74273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Log nr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CR-ID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</a:t>
                      </a:r>
                      <a:r>
                        <a:rPr lang="en-GB" sz="1300" dirty="0" smtClean="0"/>
                        <a:t>lass </a:t>
                      </a:r>
                      <a:r>
                        <a:rPr lang="en-GB" sz="1300" baseline="0" dirty="0" smtClean="0"/>
                        <a:t>- Approver/</a:t>
                      </a:r>
                      <a:r>
                        <a:rPr lang="en-GB" sz="1300" dirty="0" smtClean="0"/>
                        <a:t>Reviewer</a:t>
                      </a:r>
                      <a:r>
                        <a:rPr lang="en-GB" sz="1300" baseline="0" dirty="0" smtClean="0"/>
                        <a:t>  </a:t>
                      </a:r>
                      <a:endParaRPr lang="en-GB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WBS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Summary</a:t>
                      </a:r>
                      <a:r>
                        <a:rPr lang="en-GB" sz="1400" baseline="0" dirty="0" smtClean="0"/>
                        <a:t> of Change Request (proposed change)</a:t>
                      </a:r>
                      <a:endParaRPr lang="en-GB" sz="1400" dirty="0"/>
                    </a:p>
                  </a:txBody>
                  <a:tcPr anchor="ctr"/>
                </a:tc>
              </a:tr>
              <a:tr h="66021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11.00024.1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- ESS AB Board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11.2. 11.3, 11.7, 11.8, 11.17, 11.99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RFQ testing</a:t>
                      </a:r>
                    </a:p>
                  </a:txBody>
                  <a:tcPr marL="0" marR="0" marT="0" marB="0" anchor="ctr"/>
                </a:tc>
              </a:tr>
              <a:tr h="45935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11.00025.1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- Project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/Project CCB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Change of procurement strategy for Klystron prototype.</a:t>
                      </a:r>
                    </a:p>
                  </a:txBody>
                  <a:tcPr marL="0" marR="0" marT="0" marB="0" anchor="ctr"/>
                </a:tc>
              </a:tr>
              <a:tr h="45935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11.00026.1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 - CEO/ESS CCB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Cryoplant cost savings</a:t>
                      </a:r>
                    </a:p>
                  </a:txBody>
                  <a:tcPr marL="0" marR="0" marT="0" marB="0" anchor="ctr"/>
                </a:tc>
              </a:tr>
              <a:tr h="45935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11.00027.1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- Project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/Project CCB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Replanning of Elettra In-Kind distribution and revision of delivery dates.</a:t>
                      </a:r>
                    </a:p>
                  </a:txBody>
                  <a:tcPr marL="0" marR="0" marT="0" marB="0" anchor="ctr"/>
                </a:tc>
              </a:tr>
              <a:tr h="45935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TBA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- Project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/Project CCB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Installation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-44394" y="1412776"/>
            <a:ext cx="9199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Change </a:t>
            </a:r>
            <a:r>
              <a:rPr lang="en-GB" dirty="0" smtClean="0"/>
              <a:t>Log, Sheet 1:  </a:t>
            </a:r>
            <a:r>
              <a:rPr lang="en-GB" dirty="0"/>
              <a:t>Change Requests (CR) </a:t>
            </a:r>
            <a:r>
              <a:rPr lang="en-GB" dirty="0" smtClean="0"/>
              <a:t>PMO (Primavera P6)– activities, time schedule, costs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32714" y="491994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656782" y="65988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596336" y="6642556"/>
            <a:ext cx="1471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ATB 14_150922_CCB page </a:t>
            </a:r>
            <a:r>
              <a:rPr lang="en-GB" sz="800" dirty="0"/>
              <a:t>1</a:t>
            </a:r>
            <a:r>
              <a:rPr lang="en-GB" sz="800" dirty="0" smtClean="0"/>
              <a:t>(</a:t>
            </a:r>
            <a:r>
              <a:rPr lang="en-GB" sz="800" dirty="0"/>
              <a:t>4</a:t>
            </a:r>
            <a:r>
              <a:rPr lang="en-GB" sz="800" dirty="0" smtClean="0"/>
              <a:t>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504831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48" y="188640"/>
            <a:ext cx="7139136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Project-Level CCB:  Decisions for ATB 14</a:t>
            </a:r>
            <a:br>
              <a:rPr lang="en-GB" dirty="0" smtClean="0"/>
            </a:br>
            <a:r>
              <a:rPr lang="en-GB" sz="2400" dirty="0" smtClean="0"/>
              <a:t>23 September 2015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856984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Changes to Project Plan (P6):</a:t>
            </a:r>
          </a:p>
          <a:p>
            <a:pPr>
              <a:lnSpc>
                <a:spcPct val="110000"/>
              </a:lnSpc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024:    For info only: changes re. RFQ Testing.  ESS Council decision.</a:t>
            </a:r>
          </a:p>
          <a:p>
            <a:pPr>
              <a:lnSpc>
                <a:spcPct val="110000"/>
              </a:lnSpc>
            </a:pPr>
            <a:endParaRPr lang="en-GB" sz="9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sz="2400" dirty="0" smtClean="0">
                <a:solidFill>
                  <a:srgbClr val="000000"/>
                </a:solidFill>
              </a:rPr>
              <a:t>025:    </a:t>
            </a:r>
            <a:r>
              <a:rPr lang="en-GB" sz="2400" b="1" dirty="0" smtClean="0">
                <a:solidFill>
                  <a:srgbClr val="000000"/>
                </a:solidFill>
              </a:rPr>
              <a:t>For decision:  </a:t>
            </a:r>
            <a:r>
              <a:rPr lang="en-GB" sz="2400" dirty="0" smtClean="0">
                <a:solidFill>
                  <a:srgbClr val="000000"/>
                </a:solidFill>
              </a:rPr>
              <a:t>to agree a changed procurement strategy for  Klystrons</a:t>
            </a:r>
          </a:p>
          <a:p>
            <a:pPr>
              <a:lnSpc>
                <a:spcPct val="110000"/>
              </a:lnSpc>
            </a:pPr>
            <a:endParaRPr lang="en-GB" sz="900" dirty="0" smtClean="0">
              <a:solidFill>
                <a:srgbClr val="000000"/>
              </a:solidFill>
            </a:endParaRPr>
          </a:p>
          <a:p>
            <a:pPr>
              <a:lnSpc>
                <a:spcPct val="110000"/>
              </a:lnSpc>
            </a:pPr>
            <a:r>
              <a:rPr lang="en-GB" sz="2400" dirty="0" smtClean="0">
                <a:solidFill>
                  <a:srgbClr val="BFBFBF"/>
                </a:solidFill>
              </a:rPr>
              <a:t>026:    </a:t>
            </a:r>
            <a:r>
              <a:rPr lang="en-GB" sz="2400" dirty="0">
                <a:solidFill>
                  <a:srgbClr val="BFBFBF"/>
                </a:solidFill>
              </a:rPr>
              <a:t>For </a:t>
            </a:r>
            <a:r>
              <a:rPr lang="en-GB" sz="2400" dirty="0" smtClean="0">
                <a:solidFill>
                  <a:srgbClr val="BFBFBF"/>
                </a:solidFill>
              </a:rPr>
              <a:t>info only: cost savings for Accelerator </a:t>
            </a:r>
            <a:r>
              <a:rPr lang="en-GB" sz="2400" dirty="0" err="1" smtClean="0">
                <a:solidFill>
                  <a:srgbClr val="BFBFBF"/>
                </a:solidFill>
              </a:rPr>
              <a:t>Cryo</a:t>
            </a:r>
            <a:r>
              <a:rPr lang="en-GB" sz="2400" dirty="0" smtClean="0">
                <a:solidFill>
                  <a:srgbClr val="BFBFBF"/>
                </a:solidFill>
              </a:rPr>
              <a:t>-</a:t>
            </a:r>
            <a:r>
              <a:rPr lang="en-GB" sz="2400" dirty="0">
                <a:solidFill>
                  <a:srgbClr val="BFBFBF"/>
                </a:solidFill>
              </a:rPr>
              <a:t>C</a:t>
            </a:r>
            <a:r>
              <a:rPr lang="en-GB" sz="2400" dirty="0" smtClean="0">
                <a:solidFill>
                  <a:srgbClr val="BFBFBF"/>
                </a:solidFill>
              </a:rPr>
              <a:t>ooling Plant</a:t>
            </a:r>
          </a:p>
          <a:p>
            <a:pPr>
              <a:lnSpc>
                <a:spcPct val="110000"/>
              </a:lnSpc>
            </a:pPr>
            <a:endParaRPr lang="en-GB" sz="900" dirty="0" smtClean="0">
              <a:solidFill>
                <a:srgbClr val="BFBFBF"/>
              </a:solidFill>
            </a:endParaRPr>
          </a:p>
          <a:p>
            <a:pPr>
              <a:lnSpc>
                <a:spcPct val="110000"/>
              </a:lnSpc>
            </a:pPr>
            <a:r>
              <a:rPr lang="en-GB" sz="2400" dirty="0" smtClean="0">
                <a:solidFill>
                  <a:srgbClr val="000000"/>
                </a:solidFill>
              </a:rPr>
              <a:t>027:    </a:t>
            </a:r>
            <a:r>
              <a:rPr lang="en-GB" sz="2400" b="1" dirty="0">
                <a:solidFill>
                  <a:srgbClr val="000000"/>
                </a:solidFill>
              </a:rPr>
              <a:t>For decision:  </a:t>
            </a:r>
            <a:r>
              <a:rPr lang="en-GB" sz="2400" dirty="0" smtClean="0">
                <a:solidFill>
                  <a:srgbClr val="000000"/>
                </a:solidFill>
              </a:rPr>
              <a:t>to agree re-planning for IKC – partner </a:t>
            </a:r>
            <a:r>
              <a:rPr lang="en-GB" sz="2400" dirty="0" err="1" smtClean="0">
                <a:solidFill>
                  <a:srgbClr val="000000"/>
                </a:solidFill>
              </a:rPr>
              <a:t>Ellettra</a:t>
            </a:r>
            <a:endParaRPr lang="en-GB" sz="2400" dirty="0" smtClean="0">
              <a:solidFill>
                <a:srgbClr val="000000"/>
              </a:solidFill>
            </a:endParaRPr>
          </a:p>
          <a:p>
            <a:pPr>
              <a:lnSpc>
                <a:spcPct val="110000"/>
              </a:lnSpc>
            </a:pPr>
            <a:endParaRPr lang="en-GB" sz="900" dirty="0" smtClean="0">
              <a:solidFill>
                <a:srgbClr val="000000"/>
              </a:solidFill>
            </a:endParaRPr>
          </a:p>
          <a:p>
            <a:pPr>
              <a:lnSpc>
                <a:spcPct val="110000"/>
              </a:lnSpc>
            </a:pPr>
            <a:r>
              <a:rPr lang="en-GB" sz="2400" dirty="0" smtClean="0">
                <a:solidFill>
                  <a:srgbClr val="000000"/>
                </a:solidFill>
              </a:rPr>
              <a:t>028:	  </a:t>
            </a:r>
            <a:r>
              <a:rPr lang="en-GB" sz="2400" b="1" dirty="0" smtClean="0">
                <a:solidFill>
                  <a:srgbClr val="000000"/>
                </a:solidFill>
              </a:rPr>
              <a:t>For decision:  </a:t>
            </a:r>
            <a:r>
              <a:rPr lang="en-GB" sz="2400" dirty="0" smtClean="0">
                <a:solidFill>
                  <a:srgbClr val="000000"/>
                </a:solidFill>
              </a:rPr>
              <a:t>to confirm Baseline Installation Schedule, that is, t</a:t>
            </a:r>
            <a:r>
              <a:rPr lang="en-GB" sz="2400" dirty="0" smtClean="0">
                <a:solidFill>
                  <a:schemeClr val="tx1"/>
                </a:solidFill>
              </a:rPr>
              <a:t>o agree with or to modify or to reject the installation sequence </a:t>
            </a:r>
            <a:r>
              <a:rPr lang="en-GB" sz="2400" dirty="0">
                <a:solidFill>
                  <a:schemeClr val="tx1"/>
                </a:solidFill>
              </a:rPr>
              <a:t>as presented </a:t>
            </a:r>
            <a:r>
              <a:rPr lang="en-GB" sz="2400" dirty="0" smtClean="0">
                <a:solidFill>
                  <a:schemeClr val="tx1"/>
                </a:solidFill>
              </a:rPr>
              <a:t>today by E. </a:t>
            </a:r>
            <a:r>
              <a:rPr lang="en-GB" sz="2400" dirty="0" err="1" smtClean="0">
                <a:solidFill>
                  <a:schemeClr val="tx1"/>
                </a:solidFill>
              </a:rPr>
              <a:t>Tanke</a:t>
            </a:r>
            <a:r>
              <a:rPr lang="en-GB" sz="2400" dirty="0" smtClean="0">
                <a:solidFill>
                  <a:schemeClr val="tx1"/>
                </a:solidFill>
              </a:rPr>
              <a:t>, and as documented in ESS</a:t>
            </a:r>
            <a:r>
              <a:rPr lang="en-GB" sz="2400" dirty="0">
                <a:solidFill>
                  <a:schemeClr val="tx1"/>
                </a:solidFill>
              </a:rPr>
              <a:t>-</a:t>
            </a:r>
            <a:r>
              <a:rPr lang="en-GB" sz="2400" dirty="0" smtClean="0">
                <a:solidFill>
                  <a:schemeClr val="tx1"/>
                </a:solidFill>
              </a:rPr>
              <a:t>0032966.  If approved, this shall </a:t>
            </a:r>
            <a:r>
              <a:rPr lang="en-GB" sz="2400" dirty="0">
                <a:solidFill>
                  <a:schemeClr val="tx1"/>
                </a:solidFill>
              </a:rPr>
              <a:t>be used </a:t>
            </a:r>
            <a:r>
              <a:rPr lang="en-GB" sz="2400" dirty="0" smtClean="0">
                <a:solidFill>
                  <a:schemeClr val="tx1"/>
                </a:solidFill>
              </a:rPr>
              <a:t>as a guiding sequence for the activities and milestones in a resource</a:t>
            </a:r>
            <a:r>
              <a:rPr lang="en-GB" sz="2400" dirty="0">
                <a:solidFill>
                  <a:schemeClr val="tx1"/>
                </a:solidFill>
              </a:rPr>
              <a:t>-loaded P6 plan for installation and commissioning.</a:t>
            </a:r>
            <a:endParaRPr lang="en-GB" sz="24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596336" y="6525344"/>
            <a:ext cx="1471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ATB 14_150922_CCB page </a:t>
            </a:r>
            <a:r>
              <a:rPr lang="en-GB" sz="800" dirty="0"/>
              <a:t>2</a:t>
            </a:r>
            <a:r>
              <a:rPr lang="en-GB" sz="800" dirty="0" smtClean="0"/>
              <a:t>(</a:t>
            </a:r>
            <a:r>
              <a:rPr lang="en-GB" sz="800" dirty="0"/>
              <a:t>4</a:t>
            </a:r>
            <a:r>
              <a:rPr lang="en-GB" sz="800" dirty="0" smtClean="0"/>
              <a:t>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80759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63" y="0"/>
            <a:ext cx="8535349" cy="144153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ESS-0012700 </a:t>
            </a:r>
            <a:r>
              <a:rPr lang="en-US" sz="2800" b="1" dirty="0"/>
              <a:t>ACCSYS Project CCB Change Log</a:t>
            </a:r>
            <a:r>
              <a:rPr lang="en-GB" dirty="0"/>
              <a:t/>
            </a:r>
            <a:br>
              <a:rPr lang="en-GB" dirty="0"/>
            </a:br>
            <a:r>
              <a:rPr lang="en-GB" sz="2700" dirty="0" smtClean="0"/>
              <a:t>Changes to Scope/Configuration for Technical Systems 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en-GB" sz="2000" dirty="0"/>
              <a:t>  (change control) Classes </a:t>
            </a:r>
            <a:r>
              <a:rPr lang="en-GB" sz="2000" dirty="0" smtClean="0"/>
              <a:t>C </a:t>
            </a:r>
            <a:r>
              <a:rPr lang="en-GB" sz="2000" dirty="0"/>
              <a:t>and above originating in ACCSYS project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07674"/>
              </p:ext>
            </p:extLst>
          </p:nvPr>
        </p:nvGraphicFramePr>
        <p:xfrm>
          <a:off x="35495" y="2132856"/>
          <a:ext cx="9034833" cy="1494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673"/>
                <a:gridCol w="753109"/>
                <a:gridCol w="1919954"/>
                <a:gridCol w="938575"/>
                <a:gridCol w="4820522"/>
              </a:tblGrid>
              <a:tr h="60395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Log nr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CR-ID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</a:t>
                      </a:r>
                      <a:r>
                        <a:rPr lang="en-GB" sz="1300" dirty="0" smtClean="0"/>
                        <a:t>lass </a:t>
                      </a:r>
                      <a:r>
                        <a:rPr lang="en-GB" sz="1300" baseline="0" dirty="0" smtClean="0"/>
                        <a:t>- Approver/</a:t>
                      </a:r>
                      <a:r>
                        <a:rPr lang="en-GB" sz="1300" dirty="0" smtClean="0"/>
                        <a:t>Reviewer</a:t>
                      </a:r>
                      <a:r>
                        <a:rPr lang="en-GB" sz="1300" baseline="0" dirty="0" smtClean="0"/>
                        <a:t>  </a:t>
                      </a:r>
                      <a:endParaRPr lang="en-GB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WBS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Summary</a:t>
                      </a:r>
                      <a:r>
                        <a:rPr lang="en-GB" sz="1400" baseline="0" dirty="0" smtClean="0"/>
                        <a:t> of Change Request (proposed change)</a:t>
                      </a:r>
                      <a:endParaRPr lang="en-GB" sz="1400" dirty="0"/>
                    </a:p>
                  </a:txBody>
                  <a:tcPr anchor="ctr"/>
                </a:tc>
              </a:tr>
              <a:tr h="44534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T-007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N/A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C-Project</a:t>
                      </a:r>
                      <a:r>
                        <a:rPr lang="en-US" sz="1800" baseline="0" dirty="0" smtClean="0"/>
                        <a:t> CCB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 PBS L2 Requirements -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Fiducials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4534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T-008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N/A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C-Project</a:t>
                      </a:r>
                      <a:r>
                        <a:rPr lang="en-US" sz="1800" baseline="0" dirty="0" smtClean="0"/>
                        <a:t> CCB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Baseline lattice update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628800"/>
            <a:ext cx="932452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 smtClean="0"/>
              <a:t>Change Log, Sheet 2:  </a:t>
            </a:r>
            <a:r>
              <a:rPr lang="en-GB" sz="1700" dirty="0"/>
              <a:t>Change Requests (CR</a:t>
            </a:r>
            <a:r>
              <a:rPr lang="en-GB" sz="1700" dirty="0" smtClean="0"/>
              <a:t>) for Technical scope, PBS, design engineering configuration</a:t>
            </a:r>
            <a:endParaRPr lang="en-GB" sz="1700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3626346"/>
            <a:ext cx="903649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T-007:</a:t>
            </a:r>
          </a:p>
          <a:p>
            <a:r>
              <a:rPr lang="en-GB" sz="1600" b="1" dirty="0" smtClean="0"/>
              <a:t>For decision</a:t>
            </a:r>
            <a:r>
              <a:rPr lang="en-GB" sz="1600" dirty="0" smtClean="0"/>
              <a:t>:  To agree, modify or reject four (4) </a:t>
            </a:r>
            <a:r>
              <a:rPr lang="en-GB" sz="1600" dirty="0"/>
              <a:t>new L2 requirement on alignment as outlined in (DOORs or CHESS reference) and operationally </a:t>
            </a:r>
            <a:r>
              <a:rPr lang="en-GB" sz="1600" dirty="0" smtClean="0"/>
              <a:t>accepted  at </a:t>
            </a:r>
            <a:r>
              <a:rPr lang="en-GB" sz="1600" dirty="0"/>
              <a:t>the ACCSYS Management Team Meeting on </a:t>
            </a:r>
            <a:r>
              <a:rPr lang="en-GB" sz="1600" dirty="0" smtClean="0"/>
              <a:t>Sept </a:t>
            </a:r>
            <a:r>
              <a:rPr lang="en-GB" sz="1600" dirty="0"/>
              <a:t>7, 2015</a:t>
            </a:r>
            <a:r>
              <a:rPr lang="en-GB" sz="1600" dirty="0" smtClean="0"/>
              <a:t>.  </a:t>
            </a:r>
            <a:r>
              <a:rPr lang="en-GB" sz="1600" i="1" dirty="0" smtClean="0"/>
              <a:t>See next slide</a:t>
            </a:r>
            <a:r>
              <a:rPr lang="en-GB" sz="1600" dirty="0" smtClean="0"/>
              <a:t>.</a:t>
            </a:r>
          </a:p>
          <a:p>
            <a:endParaRPr lang="en-GB" sz="800" dirty="0" smtClean="0"/>
          </a:p>
          <a:p>
            <a:r>
              <a:rPr lang="en-GB" dirty="0" smtClean="0"/>
              <a:t>T-008:</a:t>
            </a:r>
          </a:p>
          <a:p>
            <a:r>
              <a:rPr lang="en-GB" sz="1600" b="1" dirty="0">
                <a:solidFill>
                  <a:srgbClr val="000000"/>
                </a:solidFill>
              </a:rPr>
              <a:t>For decision:  </a:t>
            </a:r>
            <a:r>
              <a:rPr lang="en-GB" sz="1600" dirty="0">
                <a:solidFill>
                  <a:srgbClr val="000000"/>
                </a:solidFill>
              </a:rPr>
              <a:t>to confirm </a:t>
            </a:r>
            <a:r>
              <a:rPr lang="en-GB" sz="1600" dirty="0" smtClean="0">
                <a:solidFill>
                  <a:srgbClr val="000000"/>
                </a:solidFill>
              </a:rPr>
              <a:t>the Baseline lattice update.  That is </a:t>
            </a:r>
            <a:r>
              <a:rPr lang="en-GB" sz="1600" dirty="0">
                <a:solidFill>
                  <a:srgbClr val="000000"/>
                </a:solidFill>
              </a:rPr>
              <a:t>t</a:t>
            </a:r>
            <a:r>
              <a:rPr lang="en-GB" sz="1600" dirty="0"/>
              <a:t>o agree with or to modify or to reject the </a:t>
            </a:r>
            <a:r>
              <a:rPr lang="en-GB" sz="1600" dirty="0" smtClean="0"/>
              <a:t>lattice design as </a:t>
            </a:r>
            <a:r>
              <a:rPr lang="en-GB" sz="1600" dirty="0"/>
              <a:t>presented today by </a:t>
            </a:r>
            <a:r>
              <a:rPr lang="en-GB" sz="1600" dirty="0" smtClean="0"/>
              <a:t>M. </a:t>
            </a:r>
            <a:r>
              <a:rPr lang="en-GB" sz="1600" dirty="0" err="1" smtClean="0"/>
              <a:t>Eshraqi</a:t>
            </a:r>
            <a:r>
              <a:rPr lang="en-GB" sz="1600" dirty="0" smtClean="0"/>
              <a:t>, </a:t>
            </a:r>
            <a:r>
              <a:rPr lang="en-GB" sz="1600" dirty="0"/>
              <a:t>and </a:t>
            </a:r>
            <a:r>
              <a:rPr lang="en-GB" sz="1600" dirty="0" smtClean="0"/>
              <a:t>to be </a:t>
            </a:r>
            <a:r>
              <a:rPr lang="en-GB" sz="1600" dirty="0"/>
              <a:t>documented in </a:t>
            </a:r>
            <a:r>
              <a:rPr lang="en-GB" sz="1600" dirty="0" smtClean="0"/>
              <a:t>design report ESS</a:t>
            </a:r>
            <a:r>
              <a:rPr lang="en-GB" sz="1600" dirty="0"/>
              <a:t>-</a:t>
            </a:r>
            <a:r>
              <a:rPr lang="en-GB" sz="1600" dirty="0" smtClean="0"/>
              <a:t>0039518.  </a:t>
            </a:r>
            <a:r>
              <a:rPr lang="en-GB" sz="1600" dirty="0"/>
              <a:t>If approved, this </a:t>
            </a:r>
            <a:r>
              <a:rPr lang="en-GB" sz="1600" dirty="0" smtClean="0"/>
              <a:t>updated lattice design shall be:</a:t>
            </a:r>
          </a:p>
          <a:p>
            <a:pPr marL="285750" indent="-285750">
              <a:buFontTx/>
              <a:buChar char="-"/>
            </a:pPr>
            <a:r>
              <a:rPr lang="en-GB" sz="1600" dirty="0"/>
              <a:t>u</a:t>
            </a:r>
            <a:r>
              <a:rPr lang="en-GB" sz="1600" dirty="0" smtClean="0"/>
              <a:t>sed to confirm or change the location and configuration data for </a:t>
            </a:r>
            <a:r>
              <a:rPr lang="en-GB" sz="1600" dirty="0" err="1" smtClean="0"/>
              <a:t>linac</a:t>
            </a:r>
            <a:r>
              <a:rPr lang="en-GB" sz="1600" dirty="0" smtClean="0"/>
              <a:t> systems in </a:t>
            </a:r>
            <a:r>
              <a:rPr lang="en-GB" sz="1600" dirty="0" err="1" smtClean="0"/>
              <a:t>Linac</a:t>
            </a:r>
            <a:r>
              <a:rPr lang="en-GB" sz="1600" dirty="0" smtClean="0"/>
              <a:t> Lego</a:t>
            </a:r>
          </a:p>
          <a:p>
            <a:pPr marL="285750" indent="-285750">
              <a:buFontTx/>
              <a:buChar char="-"/>
            </a:pPr>
            <a:r>
              <a:rPr lang="en-GB" sz="1600" dirty="0" smtClean="0"/>
              <a:t>propagated as new or changed requirements in DOORS and for IKC agreements and procurement contracts </a:t>
            </a:r>
          </a:p>
          <a:p>
            <a:pPr marL="285750" indent="-285750">
              <a:buFontTx/>
              <a:buChar char="-"/>
            </a:pPr>
            <a:r>
              <a:rPr lang="en-GB" sz="1600" dirty="0"/>
              <a:t>p</a:t>
            </a:r>
            <a:r>
              <a:rPr lang="en-GB" sz="1600" dirty="0" smtClean="0"/>
              <a:t>ropagated as changes to </a:t>
            </a:r>
            <a:r>
              <a:rPr lang="en-GB" sz="1600" dirty="0"/>
              <a:t>M</a:t>
            </a:r>
            <a:r>
              <a:rPr lang="en-GB" sz="1600" dirty="0" smtClean="0"/>
              <a:t>aster 3D model for Accelerator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596336" y="6525344"/>
            <a:ext cx="1471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ATB 14_150922_CCB page </a:t>
            </a:r>
            <a:r>
              <a:rPr lang="en-GB" sz="800" dirty="0" smtClean="0"/>
              <a:t>3(</a:t>
            </a:r>
            <a:r>
              <a:rPr lang="en-GB" sz="800" dirty="0"/>
              <a:t>4</a:t>
            </a:r>
            <a:r>
              <a:rPr lang="en-GB" sz="800" dirty="0" smtClean="0"/>
              <a:t>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939501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Log T-007:  </a:t>
            </a:r>
            <a:br>
              <a:rPr lang="en-GB" dirty="0" smtClean="0"/>
            </a:br>
            <a:r>
              <a:rPr lang="en-GB" dirty="0" smtClean="0"/>
              <a:t>4 x L2 Requirements - </a:t>
            </a:r>
            <a:r>
              <a:rPr lang="en-GB" dirty="0" err="1" smtClean="0"/>
              <a:t>Fiducials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9" y="1484784"/>
            <a:ext cx="9080500" cy="3378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96336" y="6525344"/>
            <a:ext cx="1471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ATB 14_150922_CCB page </a:t>
            </a:r>
            <a:r>
              <a:rPr lang="en-GB" sz="800" dirty="0" smtClean="0"/>
              <a:t>4(</a:t>
            </a:r>
            <a:r>
              <a:rPr lang="en-GB" sz="800" dirty="0"/>
              <a:t>4</a:t>
            </a:r>
            <a:r>
              <a:rPr lang="en-GB" sz="800" dirty="0" smtClean="0"/>
              <a:t>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060294845"/>
      </p:ext>
    </p:extLst>
  </p:cSld>
  <p:clrMapOvr>
    <a:masterClrMapping/>
  </p:clrMapOvr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5511</TotalTime>
  <Words>473</Words>
  <Application>Microsoft Macintosh PowerPoint</Application>
  <PresentationFormat>On-screen Show 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ESS Core Powerpoint</vt:lpstr>
      <vt:lpstr>ESS-0012700 ACCSYS Project CCB Change Log Changes to ESS Project Plan  (change control) Classes D and above originating in ACCSYS project</vt:lpstr>
      <vt:lpstr>Project-Level CCB:  Decisions for ATB 14 23 September 2015</vt:lpstr>
      <vt:lpstr>ESS-0012700 ACCSYS Project CCB Change Log Changes to Scope/Configuration for Technical Systems    (change control) Classes C and above originating in ACCSYS project</vt:lpstr>
      <vt:lpstr>Change Log T-007:   4 x L2 Requirements - Fiducials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Matthew Conlon</cp:lastModifiedBy>
  <cp:revision>166</cp:revision>
  <cp:lastPrinted>2013-12-19T13:00:42Z</cp:lastPrinted>
  <dcterms:created xsi:type="dcterms:W3CDTF">2013-10-29T16:05:10Z</dcterms:created>
  <dcterms:modified xsi:type="dcterms:W3CDTF">2015-09-23T08:26:34Z</dcterms:modified>
</cp:coreProperties>
</file>