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 id="2147483689" r:id="rId3"/>
  </p:sldMasterIdLst>
  <p:notesMasterIdLst>
    <p:notesMasterId r:id="rId9"/>
  </p:notesMasterIdLst>
  <p:handoutMasterIdLst>
    <p:handoutMasterId r:id="rId10"/>
  </p:handoutMasterIdLst>
  <p:sldIdLst>
    <p:sldId id="286" r:id="rId4"/>
    <p:sldId id="381" r:id="rId5"/>
    <p:sldId id="383" r:id="rId6"/>
    <p:sldId id="603" r:id="rId7"/>
    <p:sldId id="510" r:id="rId8"/>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6" autoAdjust="0"/>
    <p:restoredTop sz="99518" autoAdjust="0"/>
  </p:normalViewPr>
  <p:slideViewPr>
    <p:cSldViewPr snapToGrid="0" snapToObjects="1">
      <p:cViewPr>
        <p:scale>
          <a:sx n="99" d="100"/>
          <a:sy n="99" d="100"/>
        </p:scale>
        <p:origin x="-1912" y="-272"/>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22/09/15</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22/09/15</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fld id="{F26C1E2E-722B-7149-AA8C-95C641ACC8AD}" type="slidenum">
              <a:rPr lang="en-US" sz="1200"/>
              <a:pPr eaLnBrk="1" hangingPunct="1"/>
              <a:t>3</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Gill Sans"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fld id="{F26C1E2E-722B-7149-AA8C-95C641ACC8AD}" type="slidenum">
              <a:rPr lang="en-US" sz="1200"/>
              <a:pPr eaLnBrk="1" hangingPunct="1"/>
              <a:t>4</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Gill Sans"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eaLnBrk="1" hangingPunct="1"/>
            <a:fld id="{F26C1E2E-722B-7149-AA8C-95C641ACC8AD}" type="slidenum">
              <a:rPr lang="en-US" sz="1200"/>
              <a:pPr eaLnBrk="1" hangingPunct="1"/>
              <a:t>5</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Gill Sans"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1AB6FA8-2747-8B48-B875-7188D7D52357}" type="datetime1">
              <a:rPr lang="sv-SE" smtClean="0"/>
              <a:t>22/09/15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68581D5-AA54-714D-95DB-FC2D521B139D}" type="datetime1">
              <a:rPr lang="sv-SE" smtClean="0"/>
              <a:t>22/09/15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8DB87EBA-003E-894C-98C0-8C1EF1E9C0CE}" type="datetime1">
              <a:rPr lang="sv-SE" smtClean="0"/>
              <a:t>22/09/15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FF401DC-9CB6-C94C-A035-AE4D557374BC}"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F5BB0AE-5A3A-F04D-A9F3-EAE846CBBB6B}"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CEA79773-FC84-AC4D-9D28-F5B786E3C95F}"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5EA9B50-EEBF-444C-B824-2C0A43D21C29}"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861D6AF-D5AE-CB4F-87B1-135CD6BE978E}"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6223AFD-4241-5943-8971-1E78BBFD6498}" type="datetime1">
              <a:rPr lang="sv-SE" smtClean="0"/>
              <a:t>22/09/15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335B3EA-4F05-F94F-97FA-8B911338AD11}" type="datetime1">
              <a:rPr lang="sv-SE" smtClean="0"/>
              <a:t>22/09/15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D51856E0-8F8D-C941-8AB5-18592FC9E816}" type="datetime1">
              <a:rPr lang="sv-SE" smtClean="0"/>
              <a:t>22/09/15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13EDE5E-57C8-6541-B04A-4FEA1C5CE2B2}" type="datetime1">
              <a:rPr lang="sv-SE" smtClean="0"/>
              <a:t>22/09/15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FE4CEC7-2FA1-3A4A-BE3C-F5D796A3D98D}" type="datetime1">
              <a:rPr lang="sv-SE" smtClean="0"/>
              <a:t>22/09/15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6EC220F-A698-4F4F-8ACB-8805387EB33A}" type="datetime1">
              <a:rPr lang="sv-SE" smtClean="0"/>
              <a:t>22/09/15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E5A136A-0A85-2440-9BF1-343324EDBE1C}"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BAB7375-6695-8140-8F0A-072BD445F54F}"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33926202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8BB8640-21E4-4DF7-82E4-489CAFEF9DED}"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5" name="Platshållare för sidfot 4"/>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17158905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BB5AEB99-AC6E-48D2-952D-3D83B6391950}"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5" name="Platshållare för sidfot 4"/>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224071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D06E4A36-D68D-4694-87DB-DFA8FA4CFE26}"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6" name="Platshållare för sidfot 5"/>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7" name="Platshållare för bildnummer 6"/>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31559200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246222C4-E157-4E53-9EF8-232316FE09CC}"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8" name="Platshållare för sidfot 7"/>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9" name="Platshållare för bildnummer 8"/>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2433916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7C93802-762A-4A6E-A1BC-2EB1229795D8}"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4" name="Platshållare för sidfot 3"/>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5" name="Platshållare för bildnummer 4"/>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11624361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A01E932-36F6-4388-A044-AA7A78DE8FDE}"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3" name="Platshållare för sidfot 2"/>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4" name="Platshållare för bildnummer 3"/>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25629212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EF82D74-2346-4358-902A-DA156CC04F9A}"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6" name="Platshållare för sidfot 5"/>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7" name="Platshållare för bildnummer 6"/>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34158330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C737F66-422D-4DAE-AE18-D60629C43F89}"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6" name="Platshållare för sidfot 5"/>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7" name="Platshållare för bildnummer 6"/>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4346731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FA01167-117F-420C-9F45-458E836B1790}"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5" name="Platshållare för sidfot 4"/>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78641178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758F1B5-19A1-41D4-B931-AF48A1AC2F9B}"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5" name="Platshållare för sidfot 4"/>
          <p:cNvSpPr>
            <a:spLocks noGrp="1"/>
          </p:cNvSpPr>
          <p:nvPr>
            <p:ph type="ftr" sz="quarter" idx="11"/>
          </p:nvPr>
        </p:nvSpPr>
        <p:spPr/>
        <p:txBody>
          <a:body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6" name="Platshållare för bildnummer 5"/>
          <p:cNvSpPr>
            <a:spLocks noGrp="1"/>
          </p:cNvSpPr>
          <p:nvPr>
            <p:ph type="sldNum" sz="quarter" idx="12"/>
          </p:nvPr>
        </p:nvSpPr>
        <p:spPr/>
        <p:txBody>
          <a:body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207666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45A6A15-A2C2-0E41-9DE4-010C0B0B3333}"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4CAB1DA-B944-6140-B7F5-AB5049DAE69B}" type="datetime1">
              <a:rPr lang="sv-SE" smtClean="0"/>
              <a:t>22/09/15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17569FA7-588D-F242-B226-5AB564D508AA}" type="datetime1">
              <a:rPr lang="sv-SE" smtClean="0"/>
              <a:t>22/09/15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CFDDC82-EAE6-AF49-8201-FFCF32064398}" type="datetime1">
              <a:rPr lang="sv-SE" smtClean="0"/>
              <a:t>22/09/15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485DCD4-91F4-4C4C-B804-E8D3D9779EF3}" type="datetime1">
              <a:rPr lang="sv-SE" smtClean="0"/>
              <a:t>22/09/15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7.xml"/><Relationship Id="rId12" Type="http://schemas.openxmlformats.org/officeDocument/2006/relationships/theme" Target="../theme/theme3.xml"/><Relationship Id="rId1" Type="http://schemas.openxmlformats.org/officeDocument/2006/relationships/slideLayout" Target="../slideLayouts/slideLayout27.xml"/><Relationship Id="rId2" Type="http://schemas.openxmlformats.org/officeDocument/2006/relationships/slideLayout" Target="../slideLayouts/slideLayout28.xml"/><Relationship Id="rId3" Type="http://schemas.openxmlformats.org/officeDocument/2006/relationships/slideLayout" Target="../slideLayouts/slideLayout29.xml"/><Relationship Id="rId4" Type="http://schemas.openxmlformats.org/officeDocument/2006/relationships/slideLayout" Target="../slideLayouts/slideLayout30.xml"/><Relationship Id="rId5" Type="http://schemas.openxmlformats.org/officeDocument/2006/relationships/slideLayout" Target="../slideLayouts/slideLayout31.xml"/><Relationship Id="rId6" Type="http://schemas.openxmlformats.org/officeDocument/2006/relationships/slideLayout" Target="../slideLayouts/slideLayout32.xml"/><Relationship Id="rId7" Type="http://schemas.openxmlformats.org/officeDocument/2006/relationships/slideLayout" Target="../slideLayouts/slideLayout33.xml"/><Relationship Id="rId8" Type="http://schemas.openxmlformats.org/officeDocument/2006/relationships/slideLayout" Target="../slideLayouts/slideLayout34.xml"/><Relationship Id="rId9" Type="http://schemas.openxmlformats.org/officeDocument/2006/relationships/slideLayout" Target="../slideLayouts/slideLayout35.xml"/><Relationship Id="rId10"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fld id="{536FF277-5E8C-C849-958D-3EBBE89D3841}" type="datetime1">
              <a:rPr lang="sv-SE" smtClean="0"/>
              <a:t>22/09/15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ftr="0" dt="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B67D0-C01B-6941-B94F-2B6A02418D7B}" type="datetime1">
              <a:rPr lang="sv-SE" smtClean="0"/>
              <a:t>22/09/15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EB55F-3AE4-4AA8-BBE5-D2F4D522B413}" type="datetime1">
              <a:rPr lang="sv-SE" smtClean="0">
                <a:solidFill>
                  <a:prstClr val="black">
                    <a:tint val="75000"/>
                  </a:prstClr>
                </a:solidFill>
                <a:latin typeface="Calibri"/>
              </a:rPr>
              <a:pPr/>
              <a:t>22/09/15</a:t>
            </a:fld>
            <a:endParaRPr lang="sv-SE">
              <a:solidFill>
                <a:prstClr val="black">
                  <a:tint val="75000"/>
                </a:prstClr>
              </a:solidFill>
              <a:latin typeface="Calibri"/>
            </a:endParaRPr>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latin typeface="Calibri"/>
              </a:rPr>
              <a:t>Confidential: For ESS internal restricted usage only</a:t>
            </a:r>
            <a:endParaRPr lang="sv-SE">
              <a:solidFill>
                <a:prstClr val="black">
                  <a:tint val="75000"/>
                </a:prstClr>
              </a:solidFill>
              <a:latin typeface="Calibri"/>
            </a:endParaRP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solidFill>
                  <a:prstClr val="black">
                    <a:tint val="75000"/>
                  </a:prstClr>
                </a:solidFill>
                <a:latin typeface="Calibri"/>
              </a:rPr>
              <a:pPr/>
              <a:t>‹#›</a:t>
            </a:fld>
            <a:endParaRPr lang="sv-SE">
              <a:solidFill>
                <a:prstClr val="black">
                  <a:tint val="75000"/>
                </a:prstClr>
              </a:solidFill>
              <a:latin typeface="Calibri"/>
            </a:endParaRPr>
          </a:p>
        </p:txBody>
      </p:sp>
    </p:spTree>
    <p:extLst>
      <p:ext uri="{BB962C8B-B14F-4D97-AF65-F5344CB8AC3E}">
        <p14:creationId xmlns:p14="http://schemas.microsoft.com/office/powerpoint/2010/main" val="266880137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hyperlink" Target="mailto:john.weisend@esss.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646331"/>
          </a:xfrm>
          <a:prstGeom prst="rect">
            <a:avLst/>
          </a:prstGeom>
          <a:noFill/>
        </p:spPr>
        <p:txBody>
          <a:bodyPr wrap="square" rtlCol="0">
            <a:spAutoFit/>
          </a:bodyPr>
          <a:lstStyle/>
          <a:p>
            <a:pPr algn="ctr"/>
            <a:r>
              <a:rPr lang="en-GB" sz="3600" dirty="0" smtClean="0">
                <a:solidFill>
                  <a:srgbClr val="FFFFFF"/>
                </a:solidFill>
              </a:rPr>
              <a:t>ACCSYS Publication </a:t>
            </a:r>
            <a:r>
              <a:rPr lang="en-GB" sz="3600" dirty="0" smtClean="0">
                <a:solidFill>
                  <a:srgbClr val="FFFFFF"/>
                </a:solidFill>
              </a:rPr>
              <a:t>Committee</a:t>
            </a:r>
            <a:endParaRPr lang="en-GB" sz="3600" dirty="0">
              <a:solidFill>
                <a:srgbClr val="FFFFFF"/>
              </a:solidFill>
            </a:endParaRPr>
          </a:p>
        </p:txBody>
      </p:sp>
      <p:sp>
        <p:nvSpPr>
          <p:cNvPr id="8" name="textruta 3"/>
          <p:cNvSpPr txBox="1"/>
          <p:nvPr/>
        </p:nvSpPr>
        <p:spPr>
          <a:xfrm>
            <a:off x="-31277" y="4449848"/>
            <a:ext cx="9144000" cy="1446550"/>
          </a:xfrm>
          <a:prstGeom prst="rect">
            <a:avLst/>
          </a:prstGeom>
          <a:noFill/>
        </p:spPr>
        <p:txBody>
          <a:bodyPr wrap="square" rtlCol="0">
            <a:spAutoFit/>
          </a:bodyPr>
          <a:lstStyle/>
          <a:p>
            <a:pPr algn="ctr"/>
            <a:r>
              <a:rPr lang="en-GB" sz="2400" dirty="0" smtClean="0">
                <a:solidFill>
                  <a:srgbClr val="FFFFFF"/>
                </a:solidFill>
              </a:rPr>
              <a:t>J. G. Weisend II</a:t>
            </a:r>
          </a:p>
          <a:p>
            <a:pPr algn="ctr"/>
            <a:r>
              <a:rPr lang="en-GB" sz="2400" dirty="0" smtClean="0">
                <a:solidFill>
                  <a:srgbClr val="FFFFFF"/>
                </a:solidFill>
              </a:rPr>
              <a:t>Deputy Head of Accelerator Projects</a:t>
            </a:r>
          </a:p>
          <a:p>
            <a:pPr algn="ctr"/>
            <a:endParaRPr lang="en-GB" sz="2400" dirty="0" smtClean="0">
              <a:solidFill>
                <a:srgbClr val="FFFFFF"/>
              </a:solidFill>
            </a:endParaRPr>
          </a:p>
          <a:p>
            <a:pPr algn="ctr"/>
            <a:r>
              <a:rPr lang="en-GB" sz="1600" dirty="0" smtClean="0">
                <a:solidFill>
                  <a:srgbClr val="FFFFFF"/>
                </a:solidFill>
              </a:rPr>
              <a:t>September 23, 2015</a:t>
            </a: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66" y="117476"/>
            <a:ext cx="8229600" cy="1143000"/>
          </a:xfrm>
        </p:spPr>
        <p:txBody>
          <a:bodyPr/>
          <a:lstStyle/>
          <a:p>
            <a:r>
              <a:rPr lang="en-US" sz="3200" dirty="0" smtClean="0"/>
              <a:t>Introduction</a:t>
            </a:r>
            <a:endParaRPr lang="en-US" sz="3200" dirty="0"/>
          </a:p>
        </p:txBody>
      </p:sp>
      <p:sp>
        <p:nvSpPr>
          <p:cNvPr id="3" name="Content Placeholder 2"/>
          <p:cNvSpPr>
            <a:spLocks noGrp="1"/>
          </p:cNvSpPr>
          <p:nvPr>
            <p:ph idx="1"/>
          </p:nvPr>
        </p:nvSpPr>
        <p:spPr>
          <a:xfrm>
            <a:off x="257298" y="1552655"/>
            <a:ext cx="8730393" cy="5158807"/>
          </a:xfrm>
        </p:spPr>
        <p:txBody>
          <a:bodyPr>
            <a:normAutofit/>
          </a:bodyPr>
          <a:lstStyle/>
          <a:p>
            <a:pPr marL="342900" indent="-342900">
              <a:lnSpc>
                <a:spcPct val="100000"/>
              </a:lnSpc>
              <a:buFont typeface="Arial"/>
              <a:buChar char="•"/>
            </a:pPr>
            <a:r>
              <a:rPr lang="en-US" sz="2800" dirty="0" smtClean="0"/>
              <a:t>Since the beginning of the ACCSYS Collaboration, a policy regarding publications has been in place (see attached policy)</a:t>
            </a:r>
          </a:p>
          <a:p>
            <a:pPr marL="342900" indent="-342900">
              <a:lnSpc>
                <a:spcPct val="100000"/>
              </a:lnSpc>
              <a:buFont typeface="Arial"/>
              <a:buChar char="•"/>
            </a:pPr>
            <a:r>
              <a:rPr lang="en-US" sz="2800" dirty="0" smtClean="0"/>
              <a:t>This has not really been implemented so far but with the increasing amount of work and resulting publications, the goal is to start formally using the policy.</a:t>
            </a:r>
          </a:p>
          <a:p>
            <a:pPr marL="342900" indent="-342900">
              <a:lnSpc>
                <a:spcPct val="100000"/>
              </a:lnSpc>
              <a:buFont typeface="Arial"/>
              <a:buChar char="•"/>
            </a:pPr>
            <a:r>
              <a:rPr lang="en-US" sz="2800" dirty="0" smtClean="0"/>
              <a:t>The policy provides for a publication </a:t>
            </a:r>
            <a:r>
              <a:rPr lang="en-US" sz="2800" dirty="0" smtClean="0"/>
              <a:t>committee </a:t>
            </a:r>
            <a:r>
              <a:rPr lang="en-US" sz="2800" dirty="0" smtClean="0"/>
              <a:t>consisting of:</a:t>
            </a:r>
          </a:p>
          <a:p>
            <a:pPr marL="800100" lvl="1" indent="-342900">
              <a:buFont typeface="Arial"/>
              <a:buChar char="•"/>
            </a:pPr>
            <a:r>
              <a:rPr lang="en-US" sz="2800" dirty="0" smtClean="0"/>
              <a:t>Chair (J. Weisend) and representatives from each collaborating institution.</a:t>
            </a:r>
          </a:p>
          <a:p>
            <a:pPr marL="800100" lvl="1" indent="-342900">
              <a:buFont typeface="Arial"/>
              <a:buChar char="•"/>
            </a:pPr>
            <a:endParaRPr lang="en-US" sz="2800" dirty="0" smtClean="0"/>
          </a:p>
          <a:p>
            <a:pPr marL="342900" indent="-342900">
              <a:lnSpc>
                <a:spcPct val="100000"/>
              </a:lnSpc>
              <a:buFont typeface="Arial"/>
              <a:buChar char="•"/>
            </a:pPr>
            <a:endParaRPr lang="en-US" sz="2800" dirty="0" smtClean="0"/>
          </a:p>
        </p:txBody>
      </p:sp>
    </p:spTree>
    <p:extLst>
      <p:ext uri="{BB962C8B-B14F-4D97-AF65-F5344CB8AC3E}">
        <p14:creationId xmlns:p14="http://schemas.microsoft.com/office/powerpoint/2010/main" val="192353564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54936" y="291125"/>
            <a:ext cx="6931294" cy="9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435" tIns="45718" rIns="91435" bIns="45718">
            <a:spAutoFit/>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ctr" eaLnBrk="1" hangingPunct="1"/>
            <a:r>
              <a:rPr lang="en-US" sz="2800" dirty="0" smtClean="0">
                <a:solidFill>
                  <a:schemeClr val="bg1"/>
                </a:solidFill>
                <a:latin typeface="+mj-lt"/>
              </a:rPr>
              <a:t>Primary purpose of the publication </a:t>
            </a:r>
            <a:r>
              <a:rPr lang="en-US" sz="2800" dirty="0" smtClean="0">
                <a:solidFill>
                  <a:schemeClr val="bg1"/>
                </a:solidFill>
                <a:latin typeface="+mj-lt"/>
              </a:rPr>
              <a:t>committee</a:t>
            </a:r>
            <a:endParaRPr lang="en-US" sz="2800" dirty="0" smtClean="0">
              <a:solidFill>
                <a:schemeClr val="bg1"/>
              </a:solidFill>
              <a:latin typeface="+mj-lt"/>
            </a:endParaRPr>
          </a:p>
          <a:p>
            <a:pPr algn="ctr" eaLnBrk="1" hangingPunct="1"/>
            <a:r>
              <a:rPr lang="en-US" sz="2800" dirty="0" smtClean="0">
                <a:solidFill>
                  <a:schemeClr val="bg1"/>
                </a:solidFill>
                <a:latin typeface="+mj-lt"/>
              </a:rPr>
              <a:t>Is to Implement the policy; in particular</a:t>
            </a:r>
          </a:p>
        </p:txBody>
      </p:sp>
      <p:pic>
        <p:nvPicPr>
          <p:cNvPr id="4" name="Picture 3"/>
          <p:cNvPicPr>
            <a:picLocks noChangeAspect="1"/>
          </p:cNvPicPr>
          <p:nvPr/>
        </p:nvPicPr>
        <p:blipFill>
          <a:blip r:embed="rId3"/>
          <a:stretch>
            <a:fillRect/>
          </a:stretch>
        </p:blipFill>
        <p:spPr>
          <a:xfrm>
            <a:off x="295072" y="1549187"/>
            <a:ext cx="7941264" cy="5065087"/>
          </a:xfrm>
          <a:prstGeom prst="rect">
            <a:avLst/>
          </a:prstGeom>
        </p:spPr>
      </p:pic>
    </p:spTree>
    <p:extLst>
      <p:ext uri="{BB962C8B-B14F-4D97-AF65-F5344CB8AC3E}">
        <p14:creationId xmlns:p14="http://schemas.microsoft.com/office/powerpoint/2010/main" val="370908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224187" y="312869"/>
            <a:ext cx="6194314" cy="584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435" tIns="45718" rIns="91435" bIns="45718">
            <a:spAutoFit/>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ctr" eaLnBrk="1" hangingPunct="1"/>
            <a:r>
              <a:rPr lang="en-US" sz="3200" dirty="0" smtClean="0">
                <a:solidFill>
                  <a:schemeClr val="bg1"/>
                </a:solidFill>
                <a:latin typeface="+mj-lt"/>
              </a:rPr>
              <a:t>Proposed definition of “Publication”</a:t>
            </a:r>
          </a:p>
        </p:txBody>
      </p:sp>
      <p:sp>
        <p:nvSpPr>
          <p:cNvPr id="2" name="Content Placeholder 1"/>
          <p:cNvSpPr>
            <a:spLocks noGrp="1"/>
          </p:cNvSpPr>
          <p:nvPr>
            <p:ph idx="1"/>
          </p:nvPr>
        </p:nvSpPr>
        <p:spPr>
          <a:xfrm>
            <a:off x="83602" y="1480945"/>
            <a:ext cx="8691830" cy="4525963"/>
          </a:xfrm>
        </p:spPr>
        <p:txBody>
          <a:bodyPr/>
          <a:lstStyle/>
          <a:p>
            <a:pPr marL="342900" lvl="0" indent="-342900">
              <a:lnSpc>
                <a:spcPct val="70000"/>
              </a:lnSpc>
              <a:buFont typeface="Arial"/>
              <a:buChar char="•"/>
            </a:pPr>
            <a:r>
              <a:rPr lang="en-US" sz="2400" dirty="0" smtClean="0"/>
              <a:t>The proposed definition of publication for this policy is: “Content that is released either orally or in writing to any journal (including online journals) or any formal conference or workshop that involves parties outside the collaboration”</a:t>
            </a:r>
          </a:p>
          <a:p>
            <a:pPr marL="342900" lvl="0" indent="-342900">
              <a:lnSpc>
                <a:spcPct val="70000"/>
              </a:lnSpc>
              <a:buFont typeface="Arial"/>
              <a:buChar char="•"/>
            </a:pPr>
            <a:r>
              <a:rPr lang="en-US" sz="2400" dirty="0" smtClean="0"/>
              <a:t>It is proposed that the following activities are not considered “publication” and are not subject to this policy</a:t>
            </a:r>
          </a:p>
          <a:p>
            <a:pPr marL="800100" lvl="1" indent="-342900">
              <a:lnSpc>
                <a:spcPct val="70000"/>
              </a:lnSpc>
              <a:buFont typeface="Arial"/>
              <a:buChar char="•"/>
            </a:pPr>
            <a:r>
              <a:rPr lang="en-US" sz="2400" dirty="0" smtClean="0"/>
              <a:t>Meetings, reviews and reports internal to the collaboration including such items as monthly reports, design and project reviews (even those with external members such as TAC, Annual Review etc.), safety reviews, CCB actions, working groups and discussions.</a:t>
            </a:r>
          </a:p>
          <a:p>
            <a:pPr marL="800100" lvl="1" indent="-342900">
              <a:lnSpc>
                <a:spcPct val="70000"/>
              </a:lnSpc>
              <a:buFont typeface="Arial"/>
              <a:buChar char="•"/>
            </a:pPr>
            <a:r>
              <a:rPr lang="en-US" sz="2400" dirty="0" smtClean="0"/>
              <a:t>Use of information in academic settings: classes, seminars, short courses, webinars </a:t>
            </a:r>
            <a:r>
              <a:rPr lang="en-US" sz="2400" dirty="0"/>
              <a:t>etc. </a:t>
            </a:r>
            <a:r>
              <a:rPr lang="en-US" sz="2400"/>
              <a:t>Use of good judgment is expected here. </a:t>
            </a:r>
            <a:endParaRPr lang="en-US" sz="2400" dirty="0" smtClean="0"/>
          </a:p>
          <a:p>
            <a:pPr marL="800100" lvl="1" indent="-342900">
              <a:lnSpc>
                <a:spcPct val="70000"/>
              </a:lnSpc>
              <a:buFont typeface="Arial"/>
              <a:buChar char="•"/>
            </a:pPr>
            <a:r>
              <a:rPr lang="en-US" sz="2400" dirty="0" smtClean="0"/>
              <a:t>Use of information in informal discussions with other institutions and vendors including industry days. Use of good judgment is expected here. </a:t>
            </a:r>
          </a:p>
          <a:p>
            <a:pPr marL="342900" lvl="0" indent="-342900">
              <a:lnSpc>
                <a:spcPct val="70000"/>
              </a:lnSpc>
              <a:buFont typeface="Arial"/>
              <a:buChar char="•"/>
            </a:pPr>
            <a:endParaRPr lang="en-US" dirty="0"/>
          </a:p>
          <a:p>
            <a:pPr marL="342900" lvl="0" indent="-342900">
              <a:buFont typeface="Arial"/>
              <a:buChar char="•"/>
            </a:pPr>
            <a:endParaRPr lang="en-US" dirty="0" smtClean="0"/>
          </a:p>
          <a:p>
            <a:pPr marL="342900" lvl="0" indent="-342900">
              <a:buFont typeface="Arial"/>
              <a:buChar char="•"/>
            </a:pPr>
            <a:endParaRPr lang="en-US" dirty="0"/>
          </a:p>
          <a:p>
            <a:pPr lvl="0"/>
            <a:endParaRPr lang="en-US" dirty="0"/>
          </a:p>
          <a:p>
            <a:pPr lvl="1"/>
            <a:endParaRPr lang="en-US" dirty="0"/>
          </a:p>
        </p:txBody>
      </p:sp>
    </p:spTree>
    <p:extLst>
      <p:ext uri="{BB962C8B-B14F-4D97-AF65-F5344CB8AC3E}">
        <p14:creationId xmlns:p14="http://schemas.microsoft.com/office/powerpoint/2010/main" val="2114141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83602" y="364179"/>
            <a:ext cx="1967997" cy="584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435" tIns="45718" rIns="91435" bIns="45718">
            <a:spAutoFit/>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ctr" eaLnBrk="1" hangingPunct="1"/>
            <a:r>
              <a:rPr lang="en-US" sz="3200" dirty="0" smtClean="0">
                <a:solidFill>
                  <a:schemeClr val="bg1"/>
                </a:solidFill>
                <a:latin typeface="+mj-lt"/>
              </a:rPr>
              <a:t>Next Steps</a:t>
            </a:r>
          </a:p>
        </p:txBody>
      </p:sp>
      <p:sp>
        <p:nvSpPr>
          <p:cNvPr id="2" name="Content Placeholder 1"/>
          <p:cNvSpPr>
            <a:spLocks noGrp="1"/>
          </p:cNvSpPr>
          <p:nvPr>
            <p:ph idx="1"/>
          </p:nvPr>
        </p:nvSpPr>
        <p:spPr>
          <a:xfrm>
            <a:off x="83602" y="1480945"/>
            <a:ext cx="8691830" cy="4525963"/>
          </a:xfrm>
        </p:spPr>
        <p:txBody>
          <a:bodyPr/>
          <a:lstStyle/>
          <a:p>
            <a:pPr marL="342900" lvl="0" indent="-342900">
              <a:buFont typeface="Arial"/>
              <a:buChar char="•"/>
            </a:pPr>
            <a:r>
              <a:rPr lang="en-US" dirty="0" smtClean="0"/>
              <a:t>Establishment of the committee (email from J. Weisend this week)</a:t>
            </a:r>
          </a:p>
          <a:p>
            <a:pPr marL="342900" lvl="0" indent="-342900">
              <a:buFont typeface="Arial"/>
              <a:buChar char="•"/>
            </a:pPr>
            <a:r>
              <a:rPr lang="en-US" dirty="0" smtClean="0"/>
              <a:t>Provision of abstracts for items that meet the definition of publication above to J. Weisend (</a:t>
            </a:r>
            <a:r>
              <a:rPr lang="en-US" dirty="0" smtClean="0">
                <a:hlinkClick r:id="rId3"/>
              </a:rPr>
              <a:t>john.weisend@esss.se</a:t>
            </a:r>
            <a:r>
              <a:rPr lang="en-US" dirty="0" smtClean="0"/>
              <a:t>) for distribution to the rest of the committee.</a:t>
            </a:r>
          </a:p>
          <a:p>
            <a:pPr marL="342900" lvl="0" indent="-342900">
              <a:buFont typeface="Arial"/>
              <a:buChar char="•"/>
            </a:pPr>
            <a:r>
              <a:rPr lang="en-US" dirty="0" smtClean="0"/>
              <a:t>After some experience is gained, possible alteration of the policy based on lessons learned.</a:t>
            </a:r>
          </a:p>
          <a:p>
            <a:pPr marL="342900" lvl="0" indent="-342900">
              <a:buFont typeface="Arial"/>
              <a:buChar char="•"/>
            </a:pPr>
            <a:r>
              <a:rPr lang="en-US" dirty="0" smtClean="0"/>
              <a:t>Its expected that the committee will do the bulk of its work via email</a:t>
            </a:r>
          </a:p>
          <a:p>
            <a:pPr marL="342900" lvl="0" indent="-342900">
              <a:buFont typeface="Arial"/>
              <a:buChar char="•"/>
            </a:pPr>
            <a:r>
              <a:rPr lang="en-US" dirty="0" smtClean="0"/>
              <a:t>Other possible future activities of the committee include:</a:t>
            </a:r>
          </a:p>
          <a:p>
            <a:pPr marL="800100" lvl="1" indent="-342900">
              <a:buFont typeface="Arial"/>
              <a:buChar char="•"/>
            </a:pPr>
            <a:r>
              <a:rPr lang="en-US" dirty="0" smtClean="0"/>
              <a:t>Maintaining a bibliography of  all project publications</a:t>
            </a:r>
          </a:p>
          <a:p>
            <a:pPr marL="800100" lvl="1" indent="-342900">
              <a:buFont typeface="Arial"/>
              <a:buChar char="•"/>
            </a:pPr>
            <a:r>
              <a:rPr lang="en-US" dirty="0" smtClean="0"/>
              <a:t>Helping to advertise upcoming upcoming opportunities for publication ( journals, conferences, workshops) and helping to ensure appropriate representation of ESS</a:t>
            </a:r>
          </a:p>
          <a:p>
            <a:pPr marL="342900" indent="-342900">
              <a:buFont typeface="Arial"/>
              <a:buChar char="•"/>
            </a:pPr>
            <a:r>
              <a:rPr lang="en-US" dirty="0" smtClean="0"/>
              <a:t>Note that the goal of this work is not to excessively  inhibit publication or slow down information transfer</a:t>
            </a:r>
            <a:endParaRPr lang="en-US" dirty="0"/>
          </a:p>
          <a:p>
            <a:pPr marL="342900" lvl="0" indent="-342900">
              <a:buFont typeface="Arial"/>
              <a:buChar char="•"/>
            </a:pPr>
            <a:endParaRPr lang="en-US" sz="1800" dirty="0"/>
          </a:p>
          <a:p>
            <a:pPr marL="342900" lvl="0" indent="-342900">
              <a:buFont typeface="Arial"/>
              <a:buChar char="•"/>
            </a:pPr>
            <a:endParaRPr lang="en-US" sz="1800" dirty="0"/>
          </a:p>
          <a:p>
            <a:pPr marL="342900" lvl="0" indent="-342900">
              <a:buFont typeface="Arial"/>
              <a:buChar char="•"/>
            </a:pPr>
            <a:endParaRPr lang="en-US" dirty="0"/>
          </a:p>
          <a:p>
            <a:pPr marL="342900" indent="-342900">
              <a:buFont typeface="Arial"/>
              <a:buChar char="•"/>
            </a:pPr>
            <a:endParaRPr lang="en-US" dirty="0"/>
          </a:p>
          <a:p>
            <a:pPr marL="342900" lvl="0" indent="-342900">
              <a:buFont typeface="Arial"/>
              <a:buChar char="•"/>
            </a:pPr>
            <a:endParaRPr lang="en-US" dirty="0"/>
          </a:p>
          <a:p>
            <a:pPr marL="342900" lvl="0" indent="-342900">
              <a:buFont typeface="Arial"/>
              <a:buChar char="•"/>
            </a:pPr>
            <a:endParaRPr lang="en-US" dirty="0" smtClean="0"/>
          </a:p>
          <a:p>
            <a:pPr marL="342900" lvl="0" indent="-342900">
              <a:buFont typeface="Arial"/>
              <a:buChar char="•"/>
            </a:pPr>
            <a:endParaRPr lang="en-US" dirty="0"/>
          </a:p>
          <a:p>
            <a:pPr lvl="0"/>
            <a:endParaRPr lang="en-US" dirty="0"/>
          </a:p>
          <a:p>
            <a:pPr lvl="1"/>
            <a:endParaRPr lang="en-US" dirty="0"/>
          </a:p>
        </p:txBody>
      </p:sp>
    </p:spTree>
    <p:extLst>
      <p:ext uri="{BB962C8B-B14F-4D97-AF65-F5344CB8AC3E}">
        <p14:creationId xmlns:p14="http://schemas.microsoft.com/office/powerpoint/2010/main" val="3363813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36587</TotalTime>
  <Words>403</Words>
  <Application>Microsoft Macintosh PowerPoint</Application>
  <PresentationFormat>On-screen Show (4:3)</PresentationFormat>
  <Paragraphs>40</Paragraphs>
  <Slides>5</Slides>
  <Notes>3</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Office-tema</vt:lpstr>
      <vt:lpstr>Anpassad formgivning</vt:lpstr>
      <vt:lpstr>1_Anpassad formgivning</vt:lpstr>
      <vt:lpstr>PowerPoint Presentation</vt:lpstr>
      <vt:lpstr>Introduction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779</cp:revision>
  <cp:lastPrinted>2013-11-04T14:55:04Z</cp:lastPrinted>
  <dcterms:created xsi:type="dcterms:W3CDTF">2013-09-21T18:00:17Z</dcterms:created>
  <dcterms:modified xsi:type="dcterms:W3CDTF">2015-09-22T08:38:55Z</dcterms:modified>
</cp:coreProperties>
</file>