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 id="2147483689" r:id="rId3"/>
    <p:sldMasterId id="2147483734" r:id="rId4"/>
    <p:sldMasterId id="2147483749" r:id="rId5"/>
    <p:sldMasterId id="2147483761" r:id="rId6"/>
  </p:sldMasterIdLst>
  <p:notesMasterIdLst>
    <p:notesMasterId r:id="rId51"/>
  </p:notesMasterIdLst>
  <p:handoutMasterIdLst>
    <p:handoutMasterId r:id="rId52"/>
  </p:handoutMasterIdLst>
  <p:sldIdLst>
    <p:sldId id="286" r:id="rId7"/>
    <p:sldId id="381" r:id="rId8"/>
    <p:sldId id="383" r:id="rId9"/>
    <p:sldId id="603" r:id="rId10"/>
    <p:sldId id="510" r:id="rId11"/>
    <p:sldId id="561" r:id="rId12"/>
    <p:sldId id="526" r:id="rId13"/>
    <p:sldId id="621" r:id="rId14"/>
    <p:sldId id="622" r:id="rId15"/>
    <p:sldId id="623" r:id="rId16"/>
    <p:sldId id="624" r:id="rId17"/>
    <p:sldId id="625" r:id="rId18"/>
    <p:sldId id="578" r:id="rId19"/>
    <p:sldId id="604" r:id="rId20"/>
    <p:sldId id="543" r:id="rId21"/>
    <p:sldId id="583" r:id="rId22"/>
    <p:sldId id="588" r:id="rId23"/>
    <p:sldId id="590" r:id="rId24"/>
    <p:sldId id="605" r:id="rId25"/>
    <p:sldId id="606" r:id="rId26"/>
    <p:sldId id="592" r:id="rId27"/>
    <p:sldId id="594" r:id="rId28"/>
    <p:sldId id="619" r:id="rId29"/>
    <p:sldId id="607" r:id="rId30"/>
    <p:sldId id="608" r:id="rId31"/>
    <p:sldId id="609" r:id="rId32"/>
    <p:sldId id="610" r:id="rId33"/>
    <p:sldId id="626" r:id="rId34"/>
    <p:sldId id="620" r:id="rId35"/>
    <p:sldId id="611" r:id="rId36"/>
    <p:sldId id="612" r:id="rId37"/>
    <p:sldId id="613" r:id="rId38"/>
    <p:sldId id="614" r:id="rId39"/>
    <p:sldId id="488" r:id="rId40"/>
    <p:sldId id="615" r:id="rId41"/>
    <p:sldId id="506" r:id="rId42"/>
    <p:sldId id="537" r:id="rId43"/>
    <p:sldId id="538" r:id="rId44"/>
    <p:sldId id="616" r:id="rId45"/>
    <p:sldId id="617" r:id="rId46"/>
    <p:sldId id="549" r:id="rId47"/>
    <p:sldId id="599" r:id="rId48"/>
    <p:sldId id="431" r:id="rId49"/>
    <p:sldId id="618" r:id="rId50"/>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6" autoAdjust="0"/>
    <p:restoredTop sz="99518" autoAdjust="0"/>
  </p:normalViewPr>
  <p:slideViewPr>
    <p:cSldViewPr snapToGrid="0" snapToObjects="1">
      <p:cViewPr>
        <p:scale>
          <a:sx n="116" d="100"/>
          <a:sy n="116" d="100"/>
        </p:scale>
        <p:origin x="-808" y="-1128"/>
      </p:cViewPr>
      <p:guideLst>
        <p:guide orient="horz" pos="1232"/>
        <p:guide orient="horz" pos="908"/>
        <p:guide pos="4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23/09/15</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23/09/15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3</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5</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15</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a:t>
            </a:r>
            <a:r>
              <a:rPr lang="en-US" baseline="0" dirty="0" smtClean="0"/>
              <a:t> signature pending (expected March 2015), contract value &lt; 20 million EUR (excluding installation, </a:t>
            </a:r>
            <a:r>
              <a:rPr lang="en-US" baseline="0" dirty="0" err="1" smtClean="0"/>
              <a:t>LHe</a:t>
            </a:r>
            <a:r>
              <a:rPr lang="en-US" baseline="0" dirty="0" smtClean="0"/>
              <a:t> Dewar, warm gas storage etc.)</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24</a:t>
            </a:fld>
            <a:endParaRPr lang="sv-SE"/>
          </a:p>
        </p:txBody>
      </p:sp>
    </p:spTree>
    <p:extLst>
      <p:ext uri="{BB962C8B-B14F-4D97-AF65-F5344CB8AC3E}">
        <p14:creationId xmlns:p14="http://schemas.microsoft.com/office/powerpoint/2010/main" val="219882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Main</a:t>
            </a:r>
            <a:r>
              <a:rPr lang="en-GB" baseline="0" dirty="0" smtClean="0"/>
              <a:t> Effort is on project re-planning and collection rack requirements from all WP’s. The initial space requirements that Eugene did, appears to be reasonably accurate, the power requirements appear to be a bit over specified and the cooling requirements are coming down also. This is good news; if we can get below 3 kW per rack on </a:t>
            </a:r>
            <a:r>
              <a:rPr lang="en-GB" baseline="0" dirty="0" smtClean="0">
                <a:solidFill>
                  <a:srgbClr val="FF0000"/>
                </a:solidFill>
              </a:rPr>
              <a:t>average the cooling system is much simpler, according to the rack vendors (</a:t>
            </a:r>
            <a:r>
              <a:rPr lang="en-GB" baseline="0" dirty="0" err="1" smtClean="0">
                <a:solidFill>
                  <a:srgbClr val="FF0000"/>
                </a:solidFill>
              </a:rPr>
              <a:t>Rittal</a:t>
            </a:r>
            <a:r>
              <a:rPr lang="en-GB" baseline="0" dirty="0" smtClean="0">
                <a:solidFill>
                  <a:srgbClr val="FF0000"/>
                </a:solidFill>
              </a:rPr>
              <a:t>). </a:t>
            </a:r>
          </a:p>
          <a:p>
            <a:endParaRPr lang="en-GB" baseline="0" dirty="0" smtClean="0">
              <a:solidFill>
                <a:srgbClr val="FF0000"/>
              </a:solidFill>
            </a:endParaRPr>
          </a:p>
          <a:p>
            <a:r>
              <a:rPr lang="en-GB" baseline="0" dirty="0" err="1" smtClean="0">
                <a:solidFill>
                  <a:srgbClr val="FF0000"/>
                </a:solidFill>
              </a:rPr>
              <a:t>Rittal</a:t>
            </a:r>
            <a:r>
              <a:rPr lang="en-GB" baseline="0" dirty="0" smtClean="0">
                <a:solidFill>
                  <a:srgbClr val="FF0000"/>
                </a:solidFill>
              </a:rPr>
              <a:t> also quoted 2.6 MEUR for 800 racks in blocks – based on 5 kW per rack and under-the-floor cooling (which is not standard solution).</a:t>
            </a:r>
          </a:p>
          <a:p>
            <a:endParaRPr lang="en-GB" baseline="0" dirty="0" smtClean="0"/>
          </a:p>
          <a:p>
            <a:r>
              <a:rPr lang="en-GB" baseline="0" dirty="0" smtClean="0"/>
              <a:t>The power distribution is presently a bit expensive, it may be possible to optimise it and use the savings on the racks – making ends meet (or at least move them closer to each other). </a:t>
            </a: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250706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37</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43</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44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t>23/09/15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5EA9B50-EEBF-444C-B824-2C0A43D21C29}"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861D6AF-D5AE-CB4F-87B1-135CD6BE978E}"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6223AFD-4241-5943-8971-1E78BBFD6498}"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335B3EA-4F05-F94F-97FA-8B911338AD11}" type="datetime1">
              <a:rPr lang="sv-SE" smtClean="0"/>
              <a:t>23/09/15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51856E0-8F8D-C941-8AB5-18592FC9E816}" type="datetime1">
              <a:rPr lang="sv-SE" smtClean="0"/>
              <a:t>23/09/15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3EDE5E-57C8-6541-B04A-4FEA1C5CE2B2}" type="datetime1">
              <a:rPr lang="sv-SE" smtClean="0"/>
              <a:t>23/09/15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E4CEC7-2FA1-3A4A-BE3C-F5D796A3D98D}"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6EC220F-A698-4F4F-8ACB-8805387EB33A}"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E5A136A-0A85-2440-9BF1-343324EDBE1C}"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BAB7375-6695-8140-8F0A-072BD445F54F}"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339262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8BB8640-21E4-4DF7-82E4-489CAFEF9DED}"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715890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BB5AEB99-AC6E-48D2-952D-3D83B6391950}"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4071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06E4A36-D68D-4694-87DB-DFA8FA4CFE26}"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1559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46222C4-E157-4E53-9EF8-232316FE09CC}"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4339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7C93802-762A-4A6E-A1BC-2EB1229795D8}"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162436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A01E932-36F6-4388-A044-AA7A78DE8FDE}"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56292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EF82D74-2346-4358-902A-DA156CC04F9A}"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415833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C737F66-422D-4DAE-AE18-D60629C43F89}"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34673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A01167-117F-420C-9F45-458E836B1790}"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86411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758F1B5-19A1-41D4-B931-AF48A1AC2F9B}"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76662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23/09/15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093542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23/09/15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42535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23/09/15</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66098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23/09/15</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103240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2223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1661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296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807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4288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5636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537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716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8838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11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769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du numéro de diapositive 4"/>
          <p:cNvSpPr txBox="1">
            <a:spLocks/>
          </p:cNvSpPr>
          <p:nvPr userDrawn="1"/>
        </p:nvSpPr>
        <p:spPr>
          <a:xfrm>
            <a:off x="8172400" y="6500834"/>
            <a:ext cx="899624" cy="357166"/>
          </a:xfrm>
          <a:prstGeom prst="rect">
            <a:avLst/>
          </a:prstGeom>
        </p:spPr>
        <p:txBody>
          <a:bodyPr vert="horz" lIns="91440" tIns="45720" rIns="91440" bIns="45720" rtlCol="0" anchor="ctr"/>
          <a:lstStyle>
            <a:lvl1pPr>
              <a:defRPr baseline="0">
                <a:solidFill>
                  <a:srgbClr val="C3004A"/>
                </a:solidFill>
                <a:latin typeface="Arial Bold"/>
              </a:defRPr>
            </a:lvl1pPr>
          </a:lstStyle>
          <a:p>
            <a:pPr algn="r" defTabSz="914400">
              <a:defRPr/>
            </a:pPr>
            <a:r>
              <a:rPr lang="fr-FR" sz="1400" b="1" dirty="0" smtClean="0">
                <a:latin typeface="Symbol" pitchFamily="18" charset="2"/>
              </a:rPr>
              <a:t>- </a:t>
            </a:r>
            <a:fld id="{827C2CF4-5274-451A-B5B2-DDFF816FA3BB}" type="slidenum">
              <a:rPr lang="fr-FR" sz="1400" b="1" smtClean="0">
                <a:latin typeface="Symbol" pitchFamily="18" charset="2"/>
              </a:rPr>
              <a:pPr algn="r" defTabSz="914400">
                <a:defRPr/>
              </a:pPr>
              <a:t>‹#›</a:t>
            </a:fld>
            <a:r>
              <a:rPr lang="fr-FR" sz="1400" b="1" dirty="0" smtClean="0">
                <a:latin typeface="Symbol" pitchFamily="18" charset="2"/>
              </a:rPr>
              <a:t> -</a:t>
            </a:r>
            <a:endParaRPr lang="fr-FR" sz="1400" b="1" dirty="0">
              <a:latin typeface="Symbol" pitchFamily="18" charset="2"/>
            </a:endParaRPr>
          </a:p>
        </p:txBody>
      </p:sp>
      <p:cxnSp>
        <p:nvCxnSpPr>
          <p:cNvPr id="4" name="Connecteur droit 3"/>
          <p:cNvCxnSpPr/>
          <p:nvPr userDrawn="1"/>
        </p:nvCxnSpPr>
        <p:spPr>
          <a:xfrm>
            <a:off x="1835696" y="620688"/>
            <a:ext cx="7308304" cy="1588"/>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pic>
        <p:nvPicPr>
          <p:cNvPr id="8"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t="10599"/>
          <a:stretch>
            <a:fillRect/>
          </a:stretch>
        </p:blipFill>
        <p:spPr bwMode="auto">
          <a:xfrm>
            <a:off x="85724" y="19050"/>
            <a:ext cx="1187653" cy="758354"/>
          </a:xfrm>
          <a:prstGeom prst="rect">
            <a:avLst/>
          </a:prstGeom>
          <a:noFill/>
          <a:ln w="9525">
            <a:noFill/>
            <a:miter lim="800000"/>
            <a:headEnd/>
            <a:tailEnd/>
          </a:ln>
          <a:effectLst/>
        </p:spPr>
      </p:pic>
      <p:pic>
        <p:nvPicPr>
          <p:cNvPr id="5" name="Picture 3"/>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28384" y="12700"/>
            <a:ext cx="1089157" cy="581038"/>
          </a:xfrm>
          <a:prstGeom prst="rect">
            <a:avLst/>
          </a:prstGeom>
          <a:noFill/>
          <a:ln>
            <a:noFill/>
          </a:ln>
        </p:spPr>
      </p:pic>
    </p:spTree>
    <p:extLst>
      <p:ext uri="{BB962C8B-B14F-4D97-AF65-F5344CB8AC3E}">
        <p14:creationId xmlns:p14="http://schemas.microsoft.com/office/powerpoint/2010/main" val="335057771"/>
      </p:ext>
    </p:extLst>
  </p:cSld>
  <p:clrMapOvr>
    <a:masterClrMapping/>
  </p:clrMapOvr>
  <p:transition xmlns:p14="http://schemas.microsoft.com/office/powerpoint/2010/mai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30204"/>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t>23/09/15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t>23/09/15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t>23/09/15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t>23/09/15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3.jpe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t>23/09/15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B67D0-C01B-6941-B94F-2B6A02418D7B}" type="datetime1">
              <a:rPr lang="sv-SE" smtClean="0"/>
              <a:t>23/09/15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EB55F-3AE4-4AA8-BBE5-D2F4D522B413}" type="datetime1">
              <a:rPr lang="sv-SE" smtClean="0">
                <a:solidFill>
                  <a:prstClr val="black">
                    <a:tint val="75000"/>
                  </a:prstClr>
                </a:solidFill>
                <a:latin typeface="Calibri"/>
              </a:rPr>
              <a:pPr/>
              <a:t>23/09/15</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688013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23/09/15</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53680358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64EFC-457D-E84B-A541-96326CA48F79}" type="datetimeFigureOut">
              <a:rPr lang="en-US" smtClean="0">
                <a:solidFill>
                  <a:prstClr val="black">
                    <a:tint val="75000"/>
                  </a:prstClr>
                </a:solidFill>
                <a:latin typeface="Calibri"/>
              </a:rPr>
              <a:pPr/>
              <a:t>23/09/15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50416-2F52-3C40-98D7-D67E5C410D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344437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userDrawn="1"/>
        </p:nvSpPr>
        <p:spPr bwMode="auto">
          <a:xfrm>
            <a:off x="2847975" y="128588"/>
            <a:ext cx="6248400" cy="366712"/>
          </a:xfrm>
          <a:prstGeom prst="rect">
            <a:avLst/>
          </a:prstGeom>
          <a:noFill/>
          <a:ln w="9525">
            <a:noFill/>
            <a:miter lim="800000"/>
            <a:headEnd/>
            <a:tailEnd/>
          </a:ln>
          <a:effectLst/>
        </p:spPr>
        <p:txBody>
          <a:bodyPr>
            <a:spAutoFit/>
          </a:bodyPr>
          <a:lstStyle/>
          <a:p>
            <a:pPr defTabSz="914400" fontAlgn="base">
              <a:spcBef>
                <a:spcPct val="0"/>
              </a:spcBef>
              <a:spcAft>
                <a:spcPct val="0"/>
              </a:spcAft>
              <a:defRPr/>
            </a:pPr>
            <a:endParaRPr lang="fr-FR" b="1">
              <a:solidFill>
                <a:srgbClr val="000000"/>
              </a:solidFill>
              <a:effectLst>
                <a:outerShdw blurRad="38100" dist="38100" dir="2700000" algn="tl">
                  <a:srgbClr val="C0C0C0"/>
                </a:outerShdw>
              </a:effectLst>
              <a:latin typeface="Calibri" pitchFamily="34" charset="0"/>
            </a:endParaRPr>
          </a:p>
        </p:txBody>
      </p:sp>
      <p:pic>
        <p:nvPicPr>
          <p:cNvPr id="4" name="Image 3" descr="POWERPOINTfond_suite (2).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132300421"/>
      </p:ext>
    </p:extLst>
  </p:cSld>
  <p:clrMap bg1="lt1" tx1="dk1" bg2="lt2" tx2="dk2" accent1="accent1" accent2="accent2" accent3="accent3" accent4="accent4" accent5="accent5" accent6="accent6" hlink="hlink" folHlink="folHlink"/>
  <p:sldLayoutIdLst>
    <p:sldLayoutId id="2147483762" r:id="rId1"/>
    <p:sldLayoutId id="2147483763" r:id="rId2"/>
  </p:sldLayoutIdLst>
  <p:transition xmlns:p14="http://schemas.microsoft.com/office/powerpoint/2010/mai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2.png"/><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9.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1.png"/><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https://ess-ics.atlassian.net/wiki/display/AWES/Rack+Task+Force"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eg"/><Relationship Id="rId3" Type="http://schemas.openxmlformats.org/officeDocument/2006/relationships/image" Target="../media/image4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ess-ics.atlassian.net/wiki/pages/viewpage.action?spaceKey=ASTR&amp;title=ACCSYS+Technical+Reviews+Hom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53.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53.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4160" y="408940"/>
            <a:ext cx="2082800" cy="1114297"/>
          </a:xfrm>
          <a:prstGeom prst="rect">
            <a:avLst/>
          </a:prstGeom>
        </p:spPr>
      </p:pic>
      <p:sp>
        <p:nvSpPr>
          <p:cNvPr id="7" name="textruta 6"/>
          <p:cNvSpPr txBox="1"/>
          <p:nvPr/>
        </p:nvSpPr>
        <p:spPr>
          <a:xfrm>
            <a:off x="-31277" y="3145459"/>
            <a:ext cx="9144000" cy="646331"/>
          </a:xfrm>
          <a:prstGeom prst="rect">
            <a:avLst/>
          </a:prstGeom>
          <a:noFill/>
        </p:spPr>
        <p:txBody>
          <a:bodyPr wrap="square" rtlCol="0">
            <a:spAutoFit/>
          </a:bodyPr>
          <a:lstStyle/>
          <a:p>
            <a:pPr algn="ctr"/>
            <a:r>
              <a:rPr lang="en-GB" sz="3600" dirty="0" smtClean="0">
                <a:solidFill>
                  <a:srgbClr val="FFFFFF"/>
                </a:solidFill>
              </a:rPr>
              <a:t>WP Status &amp; General Issues</a:t>
            </a:r>
            <a:endParaRPr lang="en-GB" sz="3600" dirty="0">
              <a:solidFill>
                <a:srgbClr val="FFFFFF"/>
              </a:solidFill>
            </a:endParaRPr>
          </a:p>
        </p:txBody>
      </p:sp>
      <p:sp>
        <p:nvSpPr>
          <p:cNvPr id="8" name="textruta 3"/>
          <p:cNvSpPr txBox="1"/>
          <p:nvPr/>
        </p:nvSpPr>
        <p:spPr>
          <a:xfrm>
            <a:off x="-31277" y="4449848"/>
            <a:ext cx="9144000" cy="1446550"/>
          </a:xfrm>
          <a:prstGeom prst="rect">
            <a:avLst/>
          </a:prstGeom>
          <a:noFill/>
        </p:spPr>
        <p:txBody>
          <a:bodyPr wrap="square" rtlCol="0">
            <a:spAutoFit/>
          </a:bodyPr>
          <a:lstStyle/>
          <a:p>
            <a:pPr algn="ctr"/>
            <a:r>
              <a:rPr lang="en-GB" sz="2400" dirty="0" smtClean="0">
                <a:solidFill>
                  <a:srgbClr val="FFFFFF"/>
                </a:solidFill>
              </a:rPr>
              <a:t>J. G. Weisend II</a:t>
            </a:r>
          </a:p>
          <a:p>
            <a:pPr algn="ctr"/>
            <a:r>
              <a:rPr lang="en-GB" sz="2400" dirty="0" smtClean="0">
                <a:solidFill>
                  <a:srgbClr val="FFFFFF"/>
                </a:solidFill>
              </a:rPr>
              <a:t>Deputy Head of Accelerator Projects</a:t>
            </a:r>
          </a:p>
          <a:p>
            <a:pPr algn="ctr"/>
            <a:endParaRPr lang="en-GB" sz="2400" dirty="0" smtClean="0">
              <a:solidFill>
                <a:srgbClr val="FFFFFF"/>
              </a:solidFill>
            </a:endParaRPr>
          </a:p>
          <a:p>
            <a:pPr algn="ctr"/>
            <a:r>
              <a:rPr lang="en-GB" sz="1600" dirty="0" smtClean="0">
                <a:solidFill>
                  <a:srgbClr val="FFFFFF"/>
                </a:solidFill>
              </a:rPr>
              <a:t>September 23, 2015</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Latest Result (June) on </a:t>
            </a:r>
            <a:r>
              <a:rPr lang="en-US" sz="3200" b="1" dirty="0" err="1" smtClean="0">
                <a:solidFill>
                  <a:srgbClr val="5F2987"/>
                </a:solidFill>
                <a:effectLst>
                  <a:outerShdw blurRad="38100" dist="38100" dir="2700000" algn="tl">
                    <a:srgbClr val="C0C0C0"/>
                  </a:outerShdw>
                </a:effectLst>
                <a:latin typeface="Calibri" pitchFamily="34" charset="0"/>
              </a:rPr>
              <a:t>Romea</a:t>
            </a:r>
            <a:endParaRPr lang="en-US" sz="3200" b="1" dirty="0" smtClean="0">
              <a:solidFill>
                <a:srgbClr val="5F2987"/>
              </a:solidFill>
              <a:effectLst>
                <a:outerShdw blurRad="38100" dist="38100" dir="2700000" algn="tl">
                  <a:srgbClr val="C0C0C0"/>
                </a:outerShdw>
              </a:effectLst>
              <a:latin typeface="Calibri" pitchFamily="34" charset="0"/>
            </a:endParaRP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2" y="708465"/>
            <a:ext cx="9180000" cy="617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3419871" y="5173161"/>
            <a:ext cx="5400601" cy="400110"/>
          </a:xfrm>
          <a:prstGeom prst="rect">
            <a:avLst/>
          </a:prstGeom>
          <a:solidFill>
            <a:schemeClr val="bg1"/>
          </a:solidFill>
        </p:spPr>
        <p:txBody>
          <a:bodyPr wrap="square" rtlCol="0">
            <a:spAutoFit/>
          </a:bodyPr>
          <a:lstStyle/>
          <a:p>
            <a:pPr algn="ctr" defTabSz="914400" fontAlgn="base">
              <a:spcBef>
                <a:spcPct val="0"/>
              </a:spcBef>
              <a:spcAft>
                <a:spcPts val="300"/>
              </a:spcAft>
            </a:pPr>
            <a:r>
              <a:rPr lang="en-US" sz="2000" b="1" dirty="0" smtClean="0">
                <a:solidFill>
                  <a:srgbClr val="5F2987"/>
                </a:solidFill>
                <a:latin typeface="Calibri" pitchFamily="34" charset="0"/>
                <a:cs typeface="Calibri" pitchFamily="34" charset="0"/>
              </a:rPr>
              <a:t>All prototypes tested within the specs</a:t>
            </a:r>
          </a:p>
        </p:txBody>
      </p:sp>
      <p:sp>
        <p:nvSpPr>
          <p:cNvPr id="10" name="ZoneTexte 9"/>
          <p:cNvSpPr txBox="1"/>
          <p:nvPr/>
        </p:nvSpPr>
        <p:spPr>
          <a:xfrm>
            <a:off x="3203849" y="5573271"/>
            <a:ext cx="5688631" cy="369332"/>
          </a:xfrm>
          <a:prstGeom prst="rect">
            <a:avLst/>
          </a:prstGeom>
          <a:solidFill>
            <a:schemeClr val="bg1"/>
          </a:solidFill>
        </p:spPr>
        <p:txBody>
          <a:bodyPr wrap="square" rtlCol="0">
            <a:spAutoFit/>
          </a:bodyPr>
          <a:lstStyle/>
          <a:p>
            <a:pPr algn="ctr" defTabSz="914400" fontAlgn="base">
              <a:spcBef>
                <a:spcPct val="0"/>
              </a:spcBef>
              <a:spcAft>
                <a:spcPct val="0"/>
              </a:spcAft>
            </a:pPr>
            <a:r>
              <a:rPr lang="fr-FR" b="1" dirty="0" smtClean="0">
                <a:solidFill>
                  <a:srgbClr val="FF0000"/>
                </a:solidFill>
                <a:latin typeface="Calibri" pitchFamily="34" charset="0"/>
                <a:cs typeface="Calibri" pitchFamily="34" charset="0"/>
              </a:rPr>
              <a:t>« </a:t>
            </a:r>
            <a:r>
              <a:rPr lang="fr-FR" b="1" dirty="0" err="1" smtClean="0">
                <a:solidFill>
                  <a:srgbClr val="FF0000"/>
                </a:solidFill>
                <a:latin typeface="Calibri" pitchFamily="34" charset="0"/>
                <a:cs typeface="Calibri" pitchFamily="34" charset="0"/>
              </a:rPr>
              <a:t>Bare</a:t>
            </a:r>
            <a:r>
              <a:rPr lang="fr-FR" b="1" dirty="0" smtClean="0">
                <a:solidFill>
                  <a:srgbClr val="FF0000"/>
                </a:solidFill>
                <a:latin typeface="Calibri" pitchFamily="34" charset="0"/>
                <a:cs typeface="Calibri" pitchFamily="34" charset="0"/>
              </a:rPr>
              <a:t> </a:t>
            </a:r>
            <a:r>
              <a:rPr lang="fr-FR" b="1" dirty="0" err="1" smtClean="0">
                <a:solidFill>
                  <a:srgbClr val="FF0000"/>
                </a:solidFill>
                <a:latin typeface="Calibri" pitchFamily="34" charset="0"/>
                <a:cs typeface="Calibri" pitchFamily="34" charset="0"/>
              </a:rPr>
              <a:t>results</a:t>
            </a:r>
            <a:r>
              <a:rPr lang="fr-FR" b="1" dirty="0" smtClean="0">
                <a:solidFill>
                  <a:srgbClr val="FF0000"/>
                </a:solidFill>
                <a:latin typeface="Calibri" pitchFamily="34" charset="0"/>
                <a:cs typeface="Calibri" pitchFamily="34" charset="0"/>
              </a:rPr>
              <a:t> » : NO BAKING, NO HEAT TREATMENT</a:t>
            </a:r>
            <a:endParaRPr lang="fr-FR" b="1" dirty="0">
              <a:solidFill>
                <a:srgbClr val="FF0000"/>
              </a:solidFill>
              <a:latin typeface="Calibri" pitchFamily="34" charset="0"/>
              <a:cs typeface="Calibri" pitchFamily="34" charset="0"/>
            </a:endParaRPr>
          </a:p>
        </p:txBody>
      </p:sp>
      <p:sp>
        <p:nvSpPr>
          <p:cNvPr id="11" name="Flèche droite 10"/>
          <p:cNvSpPr/>
          <p:nvPr/>
        </p:nvSpPr>
        <p:spPr>
          <a:xfrm rot="16200000">
            <a:off x="2182165" y="3010523"/>
            <a:ext cx="745951" cy="28676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fr-FR">
              <a:solidFill>
                <a:srgbClr val="FFFFFF"/>
              </a:solidFill>
              <a:latin typeface="Arial"/>
            </a:endParaRPr>
          </a:p>
        </p:txBody>
      </p:sp>
      <p:sp>
        <p:nvSpPr>
          <p:cNvPr id="12" name="ZoneTexte 11"/>
          <p:cNvSpPr txBox="1"/>
          <p:nvPr/>
        </p:nvSpPr>
        <p:spPr>
          <a:xfrm>
            <a:off x="1403648" y="3728209"/>
            <a:ext cx="2160241" cy="1069524"/>
          </a:xfrm>
          <a:prstGeom prst="rect">
            <a:avLst/>
          </a:prstGeom>
          <a:solidFill>
            <a:schemeClr val="bg1"/>
          </a:solidFill>
        </p:spPr>
        <p:txBody>
          <a:bodyPr wrap="square" rtlCol="0">
            <a:spAutoFit/>
          </a:bodyPr>
          <a:lstStyle/>
          <a:p>
            <a:pPr algn="just" defTabSz="914400" fontAlgn="base">
              <a:spcBef>
                <a:spcPct val="0"/>
              </a:spcBef>
              <a:spcAft>
                <a:spcPts val="300"/>
              </a:spcAft>
            </a:pPr>
            <a:r>
              <a:rPr lang="en-US" sz="1400" b="1" dirty="0" err="1" smtClean="0">
                <a:solidFill>
                  <a:srgbClr val="000000"/>
                </a:solidFill>
                <a:latin typeface="Calibri" pitchFamily="34" charset="0"/>
                <a:cs typeface="Calibri" pitchFamily="34" charset="0"/>
              </a:rPr>
              <a:t>Qo</a:t>
            </a:r>
            <a:r>
              <a:rPr lang="en-US" sz="1400" b="1" dirty="0" smtClean="0">
                <a:solidFill>
                  <a:srgbClr val="000000"/>
                </a:solidFill>
                <a:latin typeface="Calibri" pitchFamily="34" charset="0"/>
                <a:cs typeface="Calibri" pitchFamily="34" charset="0"/>
              </a:rPr>
              <a:t> improved by </a:t>
            </a:r>
            <a:r>
              <a:rPr lang="en-US" sz="1400" b="1" dirty="0" smtClean="0">
                <a:solidFill>
                  <a:srgbClr val="000000"/>
                </a:solidFill>
                <a:latin typeface="Calibri" pitchFamily="34" charset="0"/>
                <a:cs typeface="Calibri" pitchFamily="34" charset="0"/>
                <a:sym typeface="Wingdings"/>
              </a:rPr>
              <a:t> </a:t>
            </a:r>
            <a:r>
              <a:rPr lang="en-US" sz="1400" b="1" dirty="0" err="1" smtClean="0">
                <a:solidFill>
                  <a:srgbClr val="000000"/>
                </a:solidFill>
                <a:latin typeface="Calibri" pitchFamily="34" charset="0"/>
                <a:cs typeface="Calibri" pitchFamily="34" charset="0"/>
              </a:rPr>
              <a:t>T</a:t>
            </a:r>
            <a:r>
              <a:rPr lang="en-US" sz="1400" b="1" baseline="-25000" dirty="0" err="1" smtClean="0">
                <a:solidFill>
                  <a:srgbClr val="000000"/>
                </a:solidFill>
                <a:latin typeface="Calibri" pitchFamily="34" charset="0"/>
                <a:cs typeface="Calibri" pitchFamily="34" charset="0"/>
              </a:rPr>
              <a:t>acid</a:t>
            </a:r>
            <a:r>
              <a:rPr lang="en-US" sz="1400" b="1" baseline="-25000" dirty="0" smtClean="0">
                <a:solidFill>
                  <a:srgbClr val="000000"/>
                </a:solidFill>
                <a:latin typeface="Calibri" pitchFamily="34" charset="0"/>
                <a:cs typeface="Calibri" pitchFamily="34" charset="0"/>
              </a:rPr>
              <a:t> max</a:t>
            </a:r>
            <a:r>
              <a:rPr lang="en-US" sz="1400" b="1" dirty="0" smtClean="0">
                <a:solidFill>
                  <a:srgbClr val="000000"/>
                </a:solidFill>
                <a:latin typeface="Calibri" pitchFamily="34" charset="0"/>
                <a:cs typeface="Calibri" pitchFamily="34" charset="0"/>
              </a:rPr>
              <a:t>:</a:t>
            </a:r>
            <a:endParaRPr lang="en-US" sz="1400" b="1" baseline="-25000" dirty="0">
              <a:solidFill>
                <a:srgbClr val="000000"/>
              </a:solidFill>
              <a:latin typeface="Calibri" pitchFamily="34" charset="0"/>
              <a:cs typeface="Calibri" pitchFamily="34" charset="0"/>
            </a:endParaRPr>
          </a:p>
          <a:p>
            <a:pPr algn="just" defTabSz="914400" fontAlgn="base">
              <a:spcBef>
                <a:spcPct val="0"/>
              </a:spcBef>
              <a:spcAft>
                <a:spcPts val="300"/>
              </a:spcAft>
            </a:pPr>
            <a:r>
              <a:rPr lang="en-US" sz="1400" b="1" dirty="0" smtClean="0">
                <a:solidFill>
                  <a:srgbClr val="000000"/>
                </a:solidFill>
                <a:latin typeface="Calibri" pitchFamily="34" charset="0"/>
                <a:cs typeface="Calibri" pitchFamily="34" charset="0"/>
              </a:rPr>
              <a:t>30°C (Test #1)</a:t>
            </a:r>
          </a:p>
          <a:p>
            <a:pPr algn="just" defTabSz="914400" fontAlgn="base">
              <a:spcBef>
                <a:spcPct val="0"/>
              </a:spcBef>
              <a:spcAft>
                <a:spcPts val="300"/>
              </a:spcAft>
            </a:pPr>
            <a:r>
              <a:rPr lang="en-US" sz="1400" b="1" dirty="0" smtClean="0">
                <a:solidFill>
                  <a:srgbClr val="000000"/>
                </a:solidFill>
                <a:latin typeface="Calibri" pitchFamily="34" charset="0"/>
                <a:cs typeface="Calibri" pitchFamily="34" charset="0"/>
                <a:sym typeface="Wingdings" pitchFamily="2" charset="2"/>
              </a:rPr>
              <a:t>25°C (Tests #2 &amp; #3)</a:t>
            </a:r>
          </a:p>
          <a:p>
            <a:pPr algn="just" defTabSz="914400" fontAlgn="base">
              <a:spcBef>
                <a:spcPct val="0"/>
              </a:spcBef>
              <a:spcAft>
                <a:spcPts val="300"/>
              </a:spcAft>
            </a:pPr>
            <a:r>
              <a:rPr lang="en-US" sz="1400" b="1" dirty="0" smtClean="0">
                <a:solidFill>
                  <a:srgbClr val="000000"/>
                </a:solidFill>
                <a:latin typeface="Calibri" pitchFamily="34" charset="0"/>
                <a:cs typeface="Calibri" pitchFamily="34" charset="0"/>
                <a:sym typeface="Wingdings" pitchFamily="2" charset="2"/>
              </a:rPr>
              <a:t>18°C (Test #4)</a:t>
            </a:r>
            <a:endParaRPr lang="en-US" sz="1400" b="1" dirty="0" smtClean="0">
              <a:solidFill>
                <a:srgbClr val="000000"/>
              </a:solidFill>
              <a:latin typeface="Calibri" pitchFamily="34" charset="0"/>
              <a:cs typeface="Calibri" pitchFamily="34" charset="0"/>
            </a:endParaRPr>
          </a:p>
        </p:txBody>
      </p:sp>
      <p:sp>
        <p:nvSpPr>
          <p:cNvPr id="14" name="ZoneTexte 13"/>
          <p:cNvSpPr txBox="1"/>
          <p:nvPr/>
        </p:nvSpPr>
        <p:spPr>
          <a:xfrm>
            <a:off x="7524328" y="6608385"/>
            <a:ext cx="1728192" cy="276999"/>
          </a:xfrm>
          <a:prstGeom prst="rect">
            <a:avLst/>
          </a:prstGeom>
          <a:noFill/>
        </p:spPr>
        <p:txBody>
          <a:bodyPr wrap="square" rtlCol="0">
            <a:spAutoFit/>
          </a:bodyPr>
          <a:lstStyle/>
          <a:p>
            <a:pPr defTabSz="914400" fontAlgn="base">
              <a:spcBef>
                <a:spcPct val="0"/>
              </a:spcBef>
              <a:spcAft>
                <a:spcPct val="0"/>
              </a:spcAft>
            </a:pPr>
            <a:r>
              <a:rPr lang="fr-FR" sz="1200" b="1" i="1" dirty="0" err="1" smtClean="0">
                <a:solidFill>
                  <a:srgbClr val="FFFFFF"/>
                </a:solidFill>
                <a:latin typeface="Arial" pitchFamily="34" charset="0"/>
              </a:rPr>
              <a:t>Lacc</a:t>
            </a:r>
            <a:r>
              <a:rPr lang="fr-FR" sz="1200" b="1" i="1" dirty="0" smtClean="0">
                <a:solidFill>
                  <a:srgbClr val="FFFFFF"/>
                </a:solidFill>
                <a:latin typeface="Arial" pitchFamily="34" charset="0"/>
              </a:rPr>
              <a:t>=3/2*</a:t>
            </a:r>
            <a:r>
              <a:rPr lang="el-GR" sz="1200" b="1" i="1" dirty="0" smtClean="0">
                <a:solidFill>
                  <a:srgbClr val="FFFFFF"/>
                </a:solidFill>
                <a:latin typeface="Arial" pitchFamily="34" charset="0"/>
              </a:rPr>
              <a:t>βλ</a:t>
            </a:r>
            <a:r>
              <a:rPr lang="fr-FR" sz="1200" b="1" i="1" dirty="0" smtClean="0">
                <a:solidFill>
                  <a:srgbClr val="FFFFFF"/>
                </a:solidFill>
                <a:latin typeface="Arial" pitchFamily="34" charset="0"/>
              </a:rPr>
              <a:t>=0.639 m</a:t>
            </a:r>
            <a:endParaRPr lang="fr-FR" sz="1200" b="1" i="1" dirty="0">
              <a:solidFill>
                <a:srgbClr val="FFFFFF"/>
              </a:solidFill>
              <a:latin typeface="Arial" pitchFamily="34" charset="0"/>
            </a:endParaRPr>
          </a:p>
        </p:txBody>
      </p:sp>
      <p:sp>
        <p:nvSpPr>
          <p:cNvPr id="15" name="Flèche droite 14"/>
          <p:cNvSpPr/>
          <p:nvPr/>
        </p:nvSpPr>
        <p:spPr>
          <a:xfrm rot="16200000">
            <a:off x="1835696" y="4797152"/>
            <a:ext cx="432048" cy="4320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fr-FR">
              <a:solidFill>
                <a:srgbClr val="FFFFFF"/>
              </a:solidFill>
              <a:latin typeface="Arial"/>
            </a:endParaRPr>
          </a:p>
        </p:txBody>
      </p:sp>
      <p:sp>
        <p:nvSpPr>
          <p:cNvPr id="16" name="ZoneTexte 15"/>
          <p:cNvSpPr txBox="1"/>
          <p:nvPr/>
        </p:nvSpPr>
        <p:spPr>
          <a:xfrm>
            <a:off x="971600" y="5301208"/>
            <a:ext cx="2160239" cy="707886"/>
          </a:xfrm>
          <a:prstGeom prst="rect">
            <a:avLst/>
          </a:prstGeom>
          <a:solidFill>
            <a:schemeClr val="bg1"/>
          </a:solidFill>
        </p:spPr>
        <p:txBody>
          <a:bodyPr wrap="square" rtlCol="0">
            <a:spAutoFit/>
          </a:bodyPr>
          <a:lstStyle/>
          <a:p>
            <a:pPr algn="ctr" defTabSz="914400" fontAlgn="base">
              <a:spcBef>
                <a:spcPct val="0"/>
              </a:spcBef>
              <a:spcAft>
                <a:spcPts val="300"/>
              </a:spcAft>
            </a:pPr>
            <a:r>
              <a:rPr lang="en-US" sz="2000" b="1" dirty="0" smtClean="0">
                <a:solidFill>
                  <a:srgbClr val="FF0000"/>
                </a:solidFill>
                <a:latin typeface="Calibri" pitchFamily="34" charset="0"/>
                <a:cs typeface="Calibri" pitchFamily="34" charset="0"/>
              </a:rPr>
              <a:t>Improved surface treatment</a:t>
            </a:r>
          </a:p>
        </p:txBody>
      </p:sp>
    </p:spTree>
    <p:extLst>
      <p:ext uri="{BB962C8B-B14F-4D97-AF65-F5344CB8AC3E}">
        <p14:creationId xmlns:p14="http://schemas.microsoft.com/office/powerpoint/2010/main" val="9787336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Spoke valve box</a:t>
            </a:r>
          </a:p>
        </p:txBody>
      </p:sp>
      <p:sp>
        <p:nvSpPr>
          <p:cNvPr id="6" name="Text Box 18"/>
          <p:cNvSpPr txBox="1">
            <a:spLocks noChangeArrowheads="1"/>
          </p:cNvSpPr>
          <p:nvPr/>
        </p:nvSpPr>
        <p:spPr bwMode="auto">
          <a:xfrm>
            <a:off x="323528" y="6065912"/>
            <a:ext cx="8712968" cy="53144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2200" b="1" i="1" dirty="0" smtClean="0">
                <a:solidFill>
                  <a:srgbClr val="5F2987"/>
                </a:solidFill>
                <a:effectLst>
                  <a:outerShdw blurRad="38100" dist="38100" dir="2700000" algn="tl">
                    <a:srgbClr val="C0C0C0"/>
                  </a:outerShdw>
                </a:effectLst>
                <a:latin typeface="Calibri" pitchFamily="34" charset="0"/>
              </a:rPr>
              <a:t>Heat exchangers, </a:t>
            </a:r>
            <a:r>
              <a:rPr lang="en-US" sz="2200" b="1" i="1" dirty="0" err="1" smtClean="0">
                <a:solidFill>
                  <a:srgbClr val="5F2987"/>
                </a:solidFill>
                <a:effectLst>
                  <a:outerShdw blurRad="38100" dist="38100" dir="2700000" algn="tl">
                    <a:srgbClr val="C0C0C0"/>
                  </a:outerShdw>
                </a:effectLst>
                <a:latin typeface="Calibri" pitchFamily="34" charset="0"/>
              </a:rPr>
              <a:t>cryovalves</a:t>
            </a:r>
            <a:r>
              <a:rPr lang="en-US" sz="2200" b="1" i="1" dirty="0" smtClean="0">
                <a:solidFill>
                  <a:srgbClr val="5F2987"/>
                </a:solidFill>
                <a:effectLst>
                  <a:outerShdw blurRad="38100" dist="38100" dir="2700000" algn="tl">
                    <a:srgbClr val="C0C0C0"/>
                  </a:outerShdw>
                </a:effectLst>
                <a:latin typeface="Calibri" pitchFamily="34" charset="0"/>
              </a:rPr>
              <a:t> and instrumentation (TT) to be received within 2 weeks. Valve box under fabrication.</a:t>
            </a:r>
          </a:p>
        </p:txBody>
      </p:sp>
      <p:pic>
        <p:nvPicPr>
          <p:cNvPr id="9" name="Picture 4" descr="D:\AAA\hd6.pn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650"/>
          <a:stretch>
            <a:fillRect/>
          </a:stretch>
        </p:blipFill>
        <p:spPr bwMode="auto">
          <a:xfrm>
            <a:off x="0" y="764704"/>
            <a:ext cx="4932040" cy="5115281"/>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5066863" y="1268760"/>
            <a:ext cx="4077135" cy="4317851"/>
          </a:xfrm>
          <a:prstGeom prst="rect">
            <a:avLst/>
          </a:prstGeom>
          <a:noFill/>
          <a:ln w="9525">
            <a:noFill/>
            <a:miter lim="800000"/>
            <a:headEnd/>
            <a:tailEnd/>
          </a:ln>
        </p:spPr>
      </p:pic>
    </p:spTree>
    <p:extLst>
      <p:ext uri="{BB962C8B-B14F-4D97-AF65-F5344CB8AC3E}">
        <p14:creationId xmlns:p14="http://schemas.microsoft.com/office/powerpoint/2010/main" val="8320719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59632" y="1"/>
            <a:ext cx="676875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Vacuum Furnace for Cavity H degassing</a:t>
            </a:r>
          </a:p>
        </p:txBody>
      </p:sp>
      <p:sp>
        <p:nvSpPr>
          <p:cNvPr id="6" name="Text Box 18"/>
          <p:cNvSpPr txBox="1">
            <a:spLocks noChangeArrowheads="1"/>
          </p:cNvSpPr>
          <p:nvPr/>
        </p:nvSpPr>
        <p:spPr bwMode="auto">
          <a:xfrm>
            <a:off x="323528" y="6065912"/>
            <a:ext cx="8712968" cy="53144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2200" b="1" i="1" dirty="0" smtClean="0">
                <a:solidFill>
                  <a:srgbClr val="5F2987"/>
                </a:solidFill>
                <a:effectLst>
                  <a:outerShdw blurRad="38100" dist="38100" dir="2700000" algn="tl">
                    <a:srgbClr val="C0C0C0"/>
                  </a:outerShdw>
                </a:effectLst>
                <a:latin typeface="Calibri" pitchFamily="34" charset="0"/>
              </a:rPr>
              <a:t>Just received from TAV company. Installation and heat treatment procedure validation to be done within the next 2 months</a:t>
            </a:r>
          </a:p>
        </p:txBody>
      </p:sp>
      <p:pic>
        <p:nvPicPr>
          <p:cNvPr id="1026" name="Picture 2" descr="E:\Photos diverses\Sept 2015 - Four ESS\IMG_0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8181" y="764704"/>
            <a:ext cx="7008780" cy="5256584"/>
          </a:xfrm>
          <a:prstGeom prst="rect">
            <a:avLst/>
          </a:prstGeom>
          <a:noFill/>
        </p:spPr>
      </p:pic>
    </p:spTree>
    <p:extLst>
      <p:ext uri="{BB962C8B-B14F-4D97-AF65-F5344CB8AC3E}">
        <p14:creationId xmlns:p14="http://schemas.microsoft.com/office/powerpoint/2010/main" val="19137263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13</a:t>
            </a:fld>
            <a:endParaRPr lang="sv-SE">
              <a:solidFill>
                <a:prstClr val="black">
                  <a:tint val="75000"/>
                </a:prstClr>
              </a:solidFill>
              <a:latin typeface="Calibri"/>
            </a:endParaRPr>
          </a:p>
        </p:txBody>
      </p:sp>
      <p:sp>
        <p:nvSpPr>
          <p:cNvPr id="7" name="Title 1"/>
          <p:cNvSpPr txBox="1">
            <a:spLocks/>
          </p:cNvSpPr>
          <p:nvPr/>
        </p:nvSpPr>
        <p:spPr>
          <a:xfrm>
            <a:off x="212969" y="206361"/>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solidFill>
                  <a:schemeClr val="bg2"/>
                </a:solidFill>
              </a:rPr>
              <a:t>WP5: Elliptical Cavities &amp; </a:t>
            </a:r>
            <a:r>
              <a:rPr lang="en-US" dirty="0" err="1" smtClean="0">
                <a:solidFill>
                  <a:schemeClr val="bg2"/>
                </a:solidFill>
              </a:rPr>
              <a:t>Cryomodules</a:t>
            </a:r>
            <a:endParaRPr lang="en-US" dirty="0">
              <a:solidFill>
                <a:schemeClr val="bg2"/>
              </a:solidFill>
            </a:endParaRPr>
          </a:p>
        </p:txBody>
      </p:sp>
      <p:sp>
        <p:nvSpPr>
          <p:cNvPr id="5" name="Rectangle 4"/>
          <p:cNvSpPr/>
          <p:nvPr/>
        </p:nvSpPr>
        <p:spPr>
          <a:xfrm>
            <a:off x="349885" y="1583094"/>
            <a:ext cx="8455567" cy="646331"/>
          </a:xfrm>
          <a:prstGeom prst="rect">
            <a:avLst/>
          </a:prstGeom>
        </p:spPr>
        <p:txBody>
          <a:bodyPr wrap="square">
            <a:spAutoFit/>
          </a:bodyPr>
          <a:lstStyle/>
          <a:p>
            <a:r>
              <a:rPr lang="en-GB" dirty="0"/>
              <a:t>Six medium beta cavities under fabrication at </a:t>
            </a:r>
            <a:r>
              <a:rPr lang="en-GB" dirty="0" err="1" smtClean="0"/>
              <a:t>Zanon</a:t>
            </a:r>
            <a:r>
              <a:rPr lang="en-GB" dirty="0" smtClean="0"/>
              <a:t>, </a:t>
            </a:r>
            <a:r>
              <a:rPr lang="en-GB" dirty="0"/>
              <a:t>A first bare cavity should be delivered to CEA by end of Oct. 2015</a:t>
            </a:r>
            <a:r>
              <a:rPr lang="en-US" dirty="0"/>
              <a:t> </a:t>
            </a:r>
            <a:r>
              <a:rPr lang="en-US" dirty="0" smtClean="0"/>
              <a:t> </a:t>
            </a:r>
            <a:endParaRPr lang="en-US" dirty="0"/>
          </a:p>
        </p:txBody>
      </p:sp>
      <p:pic>
        <p:nvPicPr>
          <p:cNvPr id="9" name="Image 4"/>
          <p:cNvPicPr/>
          <p:nvPr/>
        </p:nvPicPr>
        <p:blipFill>
          <a:blip r:embed="rId2">
            <a:extLst>
              <a:ext uri="{28A0092B-C50C-407E-A947-70E740481C1C}">
                <a14:useLocalDpi xmlns:a14="http://schemas.microsoft.com/office/drawing/2010/main"/>
              </a:ext>
            </a:extLst>
          </a:blip>
          <a:srcRect/>
          <a:stretch>
            <a:fillRect/>
          </a:stretch>
        </p:blipFill>
        <p:spPr bwMode="auto">
          <a:xfrm>
            <a:off x="349886" y="2471762"/>
            <a:ext cx="1657985" cy="2329180"/>
          </a:xfrm>
          <a:prstGeom prst="rect">
            <a:avLst/>
          </a:prstGeom>
          <a:noFill/>
        </p:spPr>
      </p:pic>
      <p:pic>
        <p:nvPicPr>
          <p:cNvPr id="10" name="Imag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13" y="5270272"/>
            <a:ext cx="1715156" cy="1345547"/>
          </a:xfrm>
          <a:prstGeom prst="rect">
            <a:avLst/>
          </a:prstGeom>
          <a:noFill/>
        </p:spPr>
      </p:pic>
      <p:sp>
        <p:nvSpPr>
          <p:cNvPr id="11" name="Rectangle 10"/>
          <p:cNvSpPr/>
          <p:nvPr/>
        </p:nvSpPr>
        <p:spPr>
          <a:xfrm>
            <a:off x="2231691" y="2816671"/>
            <a:ext cx="3085175" cy="369332"/>
          </a:xfrm>
          <a:prstGeom prst="rect">
            <a:avLst/>
          </a:prstGeom>
        </p:spPr>
        <p:txBody>
          <a:bodyPr wrap="none">
            <a:spAutoFit/>
          </a:bodyPr>
          <a:lstStyle/>
          <a:p>
            <a:r>
              <a:rPr lang="en-GB" dirty="0" smtClean="0"/>
              <a:t>Medium </a:t>
            </a:r>
            <a:r>
              <a:rPr lang="en-GB" dirty="0"/>
              <a:t>beta cavity dumbbells</a:t>
            </a:r>
            <a:r>
              <a:rPr lang="en-US" dirty="0"/>
              <a:t> </a:t>
            </a:r>
          </a:p>
        </p:txBody>
      </p:sp>
      <p:sp>
        <p:nvSpPr>
          <p:cNvPr id="12" name="Rectangle 11"/>
          <p:cNvSpPr/>
          <p:nvPr/>
        </p:nvSpPr>
        <p:spPr>
          <a:xfrm>
            <a:off x="2231691" y="5516707"/>
            <a:ext cx="2163761" cy="646331"/>
          </a:xfrm>
          <a:prstGeom prst="rect">
            <a:avLst/>
          </a:prstGeom>
        </p:spPr>
        <p:txBody>
          <a:bodyPr wrap="none">
            <a:spAutoFit/>
          </a:bodyPr>
          <a:lstStyle/>
          <a:p>
            <a:r>
              <a:rPr lang="en-US" dirty="0" smtClean="0"/>
              <a:t>Helium </a:t>
            </a:r>
            <a:r>
              <a:rPr lang="en-US" dirty="0"/>
              <a:t>tank </a:t>
            </a:r>
            <a:endParaRPr lang="en-US" dirty="0" smtClean="0"/>
          </a:p>
          <a:p>
            <a:r>
              <a:rPr lang="en-US" dirty="0" smtClean="0"/>
              <a:t>prepared </a:t>
            </a:r>
            <a:r>
              <a:rPr lang="en-US" dirty="0"/>
              <a:t>for welding</a:t>
            </a:r>
          </a:p>
        </p:txBody>
      </p:sp>
      <p:pic>
        <p:nvPicPr>
          <p:cNvPr id="13" name="Picture 12"/>
          <p:cNvPicPr>
            <a:picLocks noChangeAspect="1"/>
          </p:cNvPicPr>
          <p:nvPr/>
        </p:nvPicPr>
        <p:blipFill>
          <a:blip r:embed="rId4"/>
          <a:stretch>
            <a:fillRect/>
          </a:stretch>
        </p:blipFill>
        <p:spPr>
          <a:xfrm>
            <a:off x="5646202" y="2354705"/>
            <a:ext cx="2810311" cy="2569901"/>
          </a:xfrm>
          <a:prstGeom prst="rect">
            <a:avLst/>
          </a:prstGeom>
        </p:spPr>
      </p:pic>
      <p:sp>
        <p:nvSpPr>
          <p:cNvPr id="14" name="Rectangle 13"/>
          <p:cNvSpPr/>
          <p:nvPr/>
        </p:nvSpPr>
        <p:spPr>
          <a:xfrm>
            <a:off x="4508422" y="4933567"/>
            <a:ext cx="4572000" cy="1754327"/>
          </a:xfrm>
          <a:prstGeom prst="rect">
            <a:avLst/>
          </a:prstGeom>
        </p:spPr>
        <p:txBody>
          <a:bodyPr>
            <a:spAutoFit/>
          </a:bodyPr>
          <a:lstStyle/>
          <a:p>
            <a:r>
              <a:rPr lang="en-US" dirty="0"/>
              <a:t>3D measurements show good shapes within the mechanical required tolerances. </a:t>
            </a:r>
          </a:p>
          <a:p>
            <a:r>
              <a:rPr lang="en-US" dirty="0"/>
              <a:t> </a:t>
            </a:r>
          </a:p>
          <a:p>
            <a:r>
              <a:rPr lang="en-US" dirty="0"/>
              <a:t>The “only” deviation is the total length of each </a:t>
            </a:r>
            <a:r>
              <a:rPr lang="en-US" dirty="0" err="1"/>
              <a:t>dumbells</a:t>
            </a:r>
            <a:r>
              <a:rPr lang="en-US" dirty="0"/>
              <a:t> that is shorter of about 0.6mm than expected.</a:t>
            </a:r>
          </a:p>
        </p:txBody>
      </p:sp>
    </p:spTree>
    <p:extLst>
      <p:ext uri="{BB962C8B-B14F-4D97-AF65-F5344CB8AC3E}">
        <p14:creationId xmlns:p14="http://schemas.microsoft.com/office/powerpoint/2010/main" val="22376005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14</a:t>
            </a:fld>
            <a:endParaRPr lang="sv-SE">
              <a:solidFill>
                <a:prstClr val="black">
                  <a:tint val="75000"/>
                </a:prstClr>
              </a:solidFill>
              <a:latin typeface="Calibri"/>
            </a:endParaRPr>
          </a:p>
        </p:txBody>
      </p:sp>
      <p:sp>
        <p:nvSpPr>
          <p:cNvPr id="7" name="Title 1"/>
          <p:cNvSpPr txBox="1">
            <a:spLocks/>
          </p:cNvSpPr>
          <p:nvPr/>
        </p:nvSpPr>
        <p:spPr>
          <a:xfrm>
            <a:off x="212969" y="206361"/>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solidFill>
                  <a:schemeClr val="bg2"/>
                </a:solidFill>
              </a:rPr>
              <a:t>WP5: Elliptical Cavities &amp; </a:t>
            </a:r>
            <a:r>
              <a:rPr lang="en-US" dirty="0" err="1" smtClean="0">
                <a:solidFill>
                  <a:schemeClr val="bg2"/>
                </a:solidFill>
              </a:rPr>
              <a:t>Cryomodules</a:t>
            </a:r>
            <a:endParaRPr lang="en-US" dirty="0">
              <a:solidFill>
                <a:schemeClr val="bg2"/>
              </a:solidFill>
            </a:endParaRPr>
          </a:p>
        </p:txBody>
      </p:sp>
      <p:pic>
        <p:nvPicPr>
          <p:cNvPr id="15" name="Image 1"/>
          <p:cNvPicPr/>
          <p:nvPr/>
        </p:nvPicPr>
        <p:blipFill rotWithShape="1">
          <a:blip r:embed="rId2" cstate="screen">
            <a:extLst>
              <a:ext uri="{28A0092B-C50C-407E-A947-70E740481C1C}">
                <a14:useLocalDpi xmlns:a14="http://schemas.microsoft.com/office/drawing/2010/main"/>
              </a:ext>
            </a:extLst>
          </a:blip>
          <a:srcRect/>
          <a:stretch/>
        </p:blipFill>
        <p:spPr bwMode="auto">
          <a:xfrm>
            <a:off x="1608558" y="1666372"/>
            <a:ext cx="5162376" cy="374421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417495" y="5730132"/>
            <a:ext cx="6228152" cy="369332"/>
          </a:xfrm>
          <a:prstGeom prst="rect">
            <a:avLst/>
          </a:prstGeom>
        </p:spPr>
        <p:txBody>
          <a:bodyPr wrap="square">
            <a:spAutoFit/>
          </a:bodyPr>
          <a:lstStyle/>
          <a:p>
            <a:r>
              <a:rPr lang="en-GB" dirty="0" smtClean="0"/>
              <a:t>Space </a:t>
            </a:r>
            <a:r>
              <a:rPr lang="en-GB" dirty="0"/>
              <a:t>frame of M-ECCTD at factory before shipment at CEA</a:t>
            </a:r>
            <a:r>
              <a:rPr lang="en-US" dirty="0"/>
              <a:t> </a:t>
            </a:r>
          </a:p>
        </p:txBody>
      </p:sp>
    </p:spTree>
    <p:extLst>
      <p:ext uri="{BB962C8B-B14F-4D97-AF65-F5344CB8AC3E}">
        <p14:creationId xmlns:p14="http://schemas.microsoft.com/office/powerpoint/2010/main" val="34329522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01007" y="291125"/>
            <a:ext cx="492032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WP6 Beam Delivery Systems</a:t>
            </a:r>
          </a:p>
        </p:txBody>
      </p:sp>
      <p:sp>
        <p:nvSpPr>
          <p:cNvPr id="2" name="Content Placeholder 1"/>
          <p:cNvSpPr>
            <a:spLocks noGrp="1"/>
          </p:cNvSpPr>
          <p:nvPr>
            <p:ph idx="1"/>
          </p:nvPr>
        </p:nvSpPr>
        <p:spPr>
          <a:xfrm>
            <a:off x="83602" y="1480945"/>
            <a:ext cx="8691830" cy="5289132"/>
          </a:xfrm>
        </p:spPr>
        <p:txBody>
          <a:bodyPr/>
          <a:lstStyle/>
          <a:p>
            <a:pPr marL="342900" lvl="0" indent="-342900">
              <a:buFont typeface="Arial"/>
              <a:buChar char="•"/>
            </a:pPr>
            <a:r>
              <a:rPr lang="en-GB" dirty="0" smtClean="0"/>
              <a:t>Participation </a:t>
            </a:r>
            <a:r>
              <a:rPr lang="en-GB" dirty="0"/>
              <a:t>in the  Beam Delivery IVDR </a:t>
            </a:r>
            <a:r>
              <a:rPr lang="en-GB" dirty="0" smtClean="0"/>
              <a:t>(June 2015</a:t>
            </a:r>
            <a:r>
              <a:rPr lang="en-US" dirty="0" smtClean="0"/>
              <a:t>)</a:t>
            </a:r>
            <a:endParaRPr lang="en-US" dirty="0"/>
          </a:p>
          <a:p>
            <a:pPr marL="342900" lvl="0" indent="-342900">
              <a:buFont typeface="Arial"/>
              <a:buChar char="•"/>
            </a:pPr>
            <a:r>
              <a:rPr lang="en-US" dirty="0"/>
              <a:t>Preparation for the Beam Delivery CDR in </a:t>
            </a:r>
            <a:r>
              <a:rPr lang="en-US" dirty="0" smtClean="0"/>
              <a:t>October</a:t>
            </a:r>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202497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WP7 </a:t>
            </a:r>
            <a:r>
              <a:rPr lang="sv-SE" dirty="0" err="1" smtClean="0"/>
              <a:t>Beam</a:t>
            </a:r>
            <a:r>
              <a:rPr lang="sv-SE" dirty="0" smtClean="0"/>
              <a:t> Instrumentation</a:t>
            </a:r>
            <a:br>
              <a:rPr lang="sv-SE" dirty="0" smtClean="0"/>
            </a:br>
            <a:r>
              <a:rPr lang="sv-SE" dirty="0" err="1" smtClean="0"/>
              <a:t>MicroTCA</a:t>
            </a:r>
            <a:r>
              <a:rPr lang="sv-SE" dirty="0" smtClean="0"/>
              <a:t> </a:t>
            </a:r>
            <a:r>
              <a:rPr lang="sv-SE" dirty="0" err="1" smtClean="0"/>
              <a:t>Prototype</a:t>
            </a:r>
            <a:r>
              <a:rPr lang="sv-SE" dirty="0" smtClean="0"/>
              <a:t> Rear </a:t>
            </a:r>
            <a:r>
              <a:rPr lang="sv-SE" dirty="0" err="1" smtClean="0"/>
              <a:t>Transition</a:t>
            </a:r>
            <a:r>
              <a:rPr lang="sv-SE" dirty="0" smtClean="0"/>
              <a:t> </a:t>
            </a:r>
            <a:r>
              <a:rPr lang="sv-SE" dirty="0" err="1" smtClean="0"/>
              <a:t>Module</a:t>
            </a:r>
            <a:r>
              <a:rPr lang="sv-SE" dirty="0" smtClean="0"/>
              <a:t> (RTM)</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
        <p:nvSpPr>
          <p:cNvPr id="3" name="TextBox 2"/>
          <p:cNvSpPr txBox="1"/>
          <p:nvPr/>
        </p:nvSpPr>
        <p:spPr>
          <a:xfrm>
            <a:off x="5120731" y="2132858"/>
            <a:ext cx="3943899" cy="1938976"/>
          </a:xfrm>
          <a:prstGeom prst="rect">
            <a:avLst/>
          </a:prstGeom>
          <a:noFill/>
        </p:spPr>
        <p:txBody>
          <a:bodyPr wrap="square" lIns="91424" tIns="45712" rIns="91424" bIns="45712" rtlCol="0">
            <a:spAutoFit/>
          </a:bodyPr>
          <a:lstStyle/>
          <a:p>
            <a:pPr marL="285699" indent="-285699">
              <a:buFont typeface="Arial"/>
              <a:buChar char="•"/>
            </a:pPr>
            <a:r>
              <a:rPr lang="en-US" sz="2400" dirty="0" smtClean="0"/>
              <a:t>For use with BPMs and LLRF</a:t>
            </a:r>
            <a:endParaRPr lang="en-US" sz="2400" u="sng" dirty="0"/>
          </a:p>
          <a:p>
            <a:pPr marL="285699" indent="-285699">
              <a:buFont typeface="Arial"/>
              <a:buChar char="•"/>
            </a:pPr>
            <a:r>
              <a:rPr lang="en-US" sz="2400" dirty="0" smtClean="0"/>
              <a:t>Designed at SLAC, Produced in Lund</a:t>
            </a:r>
            <a:endParaRPr lang="en-US" sz="2400" dirty="0"/>
          </a:p>
          <a:p>
            <a:pPr marL="285699" indent="-285699">
              <a:buFont typeface="Arial"/>
              <a:buChar char="•"/>
            </a:pPr>
            <a:r>
              <a:rPr lang="en-US" sz="2400" dirty="0" smtClean="0"/>
              <a:t>Testing with LLRF Systems to start this month</a:t>
            </a:r>
            <a:endParaRPr lang="en-US" sz="24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847" y="1441530"/>
            <a:ext cx="4062352" cy="5416469"/>
          </a:xfrm>
          <a:prstGeom prst="rect">
            <a:avLst/>
          </a:prstGeom>
        </p:spPr>
      </p:pic>
    </p:spTree>
    <p:extLst>
      <p:ext uri="{BB962C8B-B14F-4D97-AF65-F5344CB8AC3E}">
        <p14:creationId xmlns:p14="http://schemas.microsoft.com/office/powerpoint/2010/main" val="31697468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WP8: RF</a:t>
            </a:r>
            <a:endParaRPr lang="en-US" sz="3400" dirty="0"/>
          </a:p>
        </p:txBody>
      </p:sp>
      <p:sp>
        <p:nvSpPr>
          <p:cNvPr id="3" name="Content Placeholder 2"/>
          <p:cNvSpPr>
            <a:spLocks noGrp="1"/>
          </p:cNvSpPr>
          <p:nvPr>
            <p:ph idx="1"/>
          </p:nvPr>
        </p:nvSpPr>
        <p:spPr>
          <a:xfrm>
            <a:off x="457200" y="1484784"/>
            <a:ext cx="8363272" cy="5256584"/>
          </a:xfrm>
        </p:spPr>
        <p:txBody>
          <a:bodyPr>
            <a:normAutofit/>
          </a:bodyPr>
          <a:lstStyle/>
          <a:p>
            <a:pPr marL="800100" lvl="1" indent="-342900">
              <a:buFont typeface="Arial"/>
              <a:buChar char="•"/>
            </a:pPr>
            <a:r>
              <a:rPr lang="en-GB" sz="2800" dirty="0"/>
              <a:t>L3 IOT design review. Very good progress, L3 now expects to deliver 4-6 month earlier than </a:t>
            </a:r>
            <a:r>
              <a:rPr lang="en-GB" sz="2800" dirty="0" smtClean="0"/>
              <a:t>planned</a:t>
            </a:r>
          </a:p>
          <a:p>
            <a:pPr marL="800100" lvl="1" indent="-342900">
              <a:buFont typeface="Arial"/>
              <a:buChar char="•"/>
            </a:pPr>
            <a:r>
              <a:rPr lang="en-GB" sz="2800" dirty="0"/>
              <a:t>Uppsala University has received first spoke RF power station. ESS was present for the first tests, and 405 kW at 352.32 MHz was reached without problems. Uppsala University will now measure all parameters of the power station against the statement of work to determine how well it performs.</a:t>
            </a:r>
            <a:endParaRPr lang="en-US" sz="2800" dirty="0"/>
          </a:p>
          <a:p>
            <a:pPr marL="800100" lvl="1" indent="-342900">
              <a:buFont typeface="Arial"/>
              <a:buChar char="•"/>
            </a:pPr>
            <a:r>
              <a:rPr lang="en-US" sz="2800" dirty="0" smtClean="0"/>
              <a:t>Testing of  industry produced waveguide prototypes in ESS Lund RF lab</a:t>
            </a:r>
            <a:endParaRPr lang="en-US" sz="2800" dirty="0"/>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17</a:t>
            </a:fld>
            <a:endParaRPr lang="sv-SE" dirty="0">
              <a:solidFill>
                <a:prstClr val="black">
                  <a:tint val="75000"/>
                </a:prstClr>
              </a:solidFill>
            </a:endParaRPr>
          </a:p>
        </p:txBody>
      </p:sp>
    </p:spTree>
    <p:extLst>
      <p:ext uri="{BB962C8B-B14F-4D97-AF65-F5344CB8AC3E}">
        <p14:creationId xmlns:p14="http://schemas.microsoft.com/office/powerpoint/2010/main" val="264854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FREIA </a:t>
            </a:r>
            <a:r>
              <a:rPr lang="en-US" dirty="0"/>
              <a:t>(Uppsala) First site tests of 352 MHz </a:t>
            </a:r>
            <a:r>
              <a:rPr lang="en-US" dirty="0" smtClean="0"/>
              <a:t>Power Station</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a:solidFill>
                <a:prstClr val="black">
                  <a:tint val="75000"/>
                </a:prstClr>
              </a:solidFill>
              <a:latin typeface="Calibri"/>
            </a:endParaRPr>
          </a:p>
        </p:txBody>
      </p:sp>
      <p:pic>
        <p:nvPicPr>
          <p:cNvPr id="9" name="Picture 8"/>
          <p:cNvPicPr>
            <a:picLocks noChangeAspect="1"/>
          </p:cNvPicPr>
          <p:nvPr/>
        </p:nvPicPr>
        <p:blipFill>
          <a:blip r:embed="rId2"/>
          <a:stretch>
            <a:fillRect/>
          </a:stretch>
        </p:blipFill>
        <p:spPr>
          <a:xfrm>
            <a:off x="1388825" y="2232985"/>
            <a:ext cx="6057900" cy="2997200"/>
          </a:xfrm>
          <a:prstGeom prst="rect">
            <a:avLst/>
          </a:prstGeom>
        </p:spPr>
      </p:pic>
      <p:sp>
        <p:nvSpPr>
          <p:cNvPr id="10" name="Title 1"/>
          <p:cNvSpPr txBox="1">
            <a:spLocks/>
          </p:cNvSpPr>
          <p:nvPr/>
        </p:nvSpPr>
        <p:spPr>
          <a:xfrm>
            <a:off x="457200" y="1538226"/>
            <a:ext cx="8229600" cy="69475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Power </a:t>
            </a:r>
            <a:r>
              <a:rPr lang="en-US" sz="3000" dirty="0" smtClean="0">
                <a:solidFill>
                  <a:prstClr val="black"/>
                </a:solidFill>
              </a:rPr>
              <a:t>Power </a:t>
            </a:r>
            <a:r>
              <a:rPr lang="en-US" sz="3000" dirty="0">
                <a:solidFill>
                  <a:prstClr val="black"/>
                </a:solidFill>
              </a:rPr>
              <a:t>station seen from </a:t>
            </a:r>
            <a:r>
              <a:rPr lang="en-US" sz="3000" dirty="0" smtClean="0">
                <a:solidFill>
                  <a:prstClr val="black"/>
                </a:solidFill>
              </a:rPr>
              <a:t>above</a:t>
            </a:r>
            <a:r>
              <a:rPr lang="en-US" dirty="0" smtClean="0"/>
              <a:t> from above</a:t>
            </a:r>
            <a:endParaRPr lang="en-US" dirty="0"/>
          </a:p>
        </p:txBody>
      </p:sp>
      <p:sp>
        <p:nvSpPr>
          <p:cNvPr id="11" name="TextBox 10"/>
          <p:cNvSpPr txBox="1"/>
          <p:nvPr/>
        </p:nvSpPr>
        <p:spPr>
          <a:xfrm>
            <a:off x="3077697" y="5250374"/>
            <a:ext cx="2577636" cy="1477328"/>
          </a:xfrm>
          <a:prstGeom prst="rect">
            <a:avLst/>
          </a:prstGeom>
          <a:noFill/>
        </p:spPr>
        <p:txBody>
          <a:bodyPr wrap="none" rtlCol="0">
            <a:spAutoFit/>
          </a:bodyPr>
          <a:lstStyle/>
          <a:p>
            <a:r>
              <a:rPr lang="en-US" dirty="0"/>
              <a:t>400 kW peak power</a:t>
            </a:r>
          </a:p>
          <a:p>
            <a:r>
              <a:rPr lang="en-US" dirty="0"/>
              <a:t>352.21 MHz</a:t>
            </a:r>
          </a:p>
          <a:p>
            <a:r>
              <a:rPr lang="en-US" dirty="0"/>
              <a:t>3.5 </a:t>
            </a:r>
            <a:r>
              <a:rPr lang="en-US" dirty="0" err="1"/>
              <a:t>ms</a:t>
            </a:r>
            <a:r>
              <a:rPr lang="en-US" dirty="0"/>
              <a:t> pulse width, 14 Hz</a:t>
            </a:r>
          </a:p>
          <a:p>
            <a:r>
              <a:rPr lang="en-US" dirty="0"/>
              <a:t>Based on two </a:t>
            </a:r>
            <a:r>
              <a:rPr lang="en-US" dirty="0" err="1"/>
              <a:t>tetrodes</a:t>
            </a:r>
            <a:endParaRPr lang="en-US" dirty="0"/>
          </a:p>
          <a:p>
            <a:r>
              <a:rPr lang="en-US" dirty="0"/>
              <a:t>Integrated station</a:t>
            </a:r>
          </a:p>
        </p:txBody>
      </p:sp>
    </p:spTree>
    <p:extLst>
      <p:ext uri="{BB962C8B-B14F-4D97-AF65-F5344CB8AC3E}">
        <p14:creationId xmlns:p14="http://schemas.microsoft.com/office/powerpoint/2010/main" val="17810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FREIA </a:t>
            </a:r>
            <a:r>
              <a:rPr lang="en-US" dirty="0"/>
              <a:t>(Uppsala) First site tests of 352 MHz </a:t>
            </a:r>
            <a:r>
              <a:rPr lang="en-US" dirty="0" smtClean="0"/>
              <a:t>Power Station</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234089" y="1544484"/>
            <a:ext cx="4256279" cy="3192209"/>
          </a:xfrm>
          <a:prstGeom prst="rect">
            <a:avLst/>
          </a:prstGeom>
        </p:spPr>
      </p:pic>
      <p:pic>
        <p:nvPicPr>
          <p:cNvPr id="8"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87893" y="1596322"/>
            <a:ext cx="4187161" cy="3140371"/>
          </a:xfrm>
        </p:spPr>
      </p:pic>
      <p:sp>
        <p:nvSpPr>
          <p:cNvPr id="5" name="TextBox 4"/>
          <p:cNvSpPr txBox="1"/>
          <p:nvPr/>
        </p:nvSpPr>
        <p:spPr>
          <a:xfrm>
            <a:off x="848797" y="4960252"/>
            <a:ext cx="1738176" cy="338554"/>
          </a:xfrm>
          <a:prstGeom prst="rect">
            <a:avLst/>
          </a:prstGeom>
          <a:noFill/>
        </p:spPr>
        <p:txBody>
          <a:bodyPr wrap="none" rtlCol="0">
            <a:spAutoFit/>
          </a:bodyPr>
          <a:lstStyle/>
          <a:p>
            <a:r>
              <a:rPr lang="en-US" sz="1600" dirty="0" err="1"/>
              <a:t>Tetrode</a:t>
            </a:r>
            <a:r>
              <a:rPr lang="en-US" sz="1600" dirty="0"/>
              <a:t> and cavity</a:t>
            </a:r>
          </a:p>
        </p:txBody>
      </p:sp>
      <p:sp>
        <p:nvSpPr>
          <p:cNvPr id="6" name="TextBox 5"/>
          <p:cNvSpPr txBox="1"/>
          <p:nvPr/>
        </p:nvSpPr>
        <p:spPr>
          <a:xfrm>
            <a:off x="3187844" y="4960252"/>
            <a:ext cx="5144616" cy="1323439"/>
          </a:xfrm>
          <a:prstGeom prst="rect">
            <a:avLst/>
          </a:prstGeom>
          <a:noFill/>
        </p:spPr>
        <p:txBody>
          <a:bodyPr wrap="square" rtlCol="0">
            <a:spAutoFit/>
          </a:bodyPr>
          <a:lstStyle/>
          <a:p>
            <a:r>
              <a:rPr lang="en-US" sz="1600" dirty="0"/>
              <a:t>This was a first test</a:t>
            </a:r>
          </a:p>
          <a:p>
            <a:r>
              <a:rPr lang="en-US" sz="1600" dirty="0"/>
              <a:t>Detailed measurements to verify performance ongoing</a:t>
            </a:r>
          </a:p>
          <a:p>
            <a:r>
              <a:rPr lang="en-US" sz="1600" dirty="0"/>
              <a:t>Will give valuable input for design of units in </a:t>
            </a:r>
            <a:r>
              <a:rPr lang="en-US" sz="1600" dirty="0" err="1"/>
              <a:t>linac</a:t>
            </a:r>
            <a:r>
              <a:rPr lang="en-US" sz="1600" dirty="0"/>
              <a:t> (contribution from </a:t>
            </a:r>
            <a:r>
              <a:rPr lang="en-US" sz="1600" dirty="0" err="1"/>
              <a:t>Elettra</a:t>
            </a:r>
            <a:r>
              <a:rPr lang="en-US" sz="1600" dirty="0" smtClean="0"/>
              <a:t>)</a:t>
            </a:r>
          </a:p>
          <a:p>
            <a:r>
              <a:rPr lang="en-US" sz="1600" dirty="0" smtClean="0"/>
              <a:t>Enables cryogenic testing of spoke cavities &amp; </a:t>
            </a:r>
            <a:r>
              <a:rPr lang="en-US" sz="1600" dirty="0" err="1" smtClean="0"/>
              <a:t>cryomodules</a:t>
            </a:r>
            <a:endParaRPr lang="en-US" sz="1600" dirty="0"/>
          </a:p>
        </p:txBody>
      </p:sp>
    </p:spTree>
    <p:extLst>
      <p:ext uri="{BB962C8B-B14F-4D97-AF65-F5344CB8AC3E}">
        <p14:creationId xmlns:p14="http://schemas.microsoft.com/office/powerpoint/2010/main" val="566475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117476"/>
            <a:ext cx="8229600" cy="1143000"/>
          </a:xfrm>
        </p:spPr>
        <p:txBody>
          <a:bodyPr/>
          <a:lstStyle/>
          <a:p>
            <a:r>
              <a:rPr lang="en-US" sz="3200" dirty="0" smtClean="0"/>
              <a:t>Outline</a:t>
            </a:r>
            <a:endParaRPr lang="en-US" sz="3200" dirty="0"/>
          </a:p>
        </p:txBody>
      </p:sp>
      <p:sp>
        <p:nvSpPr>
          <p:cNvPr id="3" name="Content Placeholder 2"/>
          <p:cNvSpPr>
            <a:spLocks noGrp="1"/>
          </p:cNvSpPr>
          <p:nvPr>
            <p:ph idx="1"/>
          </p:nvPr>
        </p:nvSpPr>
        <p:spPr>
          <a:xfrm>
            <a:off x="257298" y="1552655"/>
            <a:ext cx="8730393" cy="5158807"/>
          </a:xfrm>
        </p:spPr>
        <p:txBody>
          <a:bodyPr>
            <a:normAutofit fontScale="85000" lnSpcReduction="20000"/>
          </a:bodyPr>
          <a:lstStyle/>
          <a:p>
            <a:pPr marL="342900" indent="-342900">
              <a:lnSpc>
                <a:spcPct val="100000"/>
              </a:lnSpc>
              <a:buFont typeface="Arial"/>
              <a:buChar char="•"/>
            </a:pPr>
            <a:r>
              <a:rPr lang="en-US" sz="2800" dirty="0" smtClean="0"/>
              <a:t>Work Package Highlights </a:t>
            </a:r>
          </a:p>
          <a:p>
            <a:pPr marL="800100" lvl="1" indent="-342900">
              <a:buFont typeface="Arial"/>
              <a:buChar char="•"/>
            </a:pPr>
            <a:r>
              <a:rPr lang="en-US" sz="2400" dirty="0" smtClean="0"/>
              <a:t>Detailed status of all work packages may be found in monthly reports </a:t>
            </a:r>
          </a:p>
          <a:p>
            <a:pPr marL="800100" lvl="1" indent="-342900">
              <a:buFont typeface="Arial"/>
              <a:buChar char="•"/>
            </a:pPr>
            <a:r>
              <a:rPr lang="en-US" sz="2400" dirty="0" smtClean="0"/>
              <a:t>Selected highlights are shown today – Many slides contributed by WP Leaders</a:t>
            </a:r>
          </a:p>
          <a:p>
            <a:pPr lvl="1"/>
            <a:endParaRPr lang="en-US" sz="2400" dirty="0"/>
          </a:p>
          <a:p>
            <a:pPr marL="342900" indent="-342900">
              <a:buFont typeface="Arial"/>
              <a:buChar char="•"/>
            </a:pPr>
            <a:r>
              <a:rPr lang="en-US" sz="2800" dirty="0" smtClean="0"/>
              <a:t>Work Package Audits and Design Reviews</a:t>
            </a:r>
          </a:p>
          <a:p>
            <a:pPr marL="800100" lvl="1" indent="-342900">
              <a:buFont typeface="Arial"/>
              <a:buChar char="•"/>
            </a:pPr>
            <a:r>
              <a:rPr lang="en-US" sz="2400" dirty="0" smtClean="0"/>
              <a:t>Audit  on WP2 (Beam Physics)</a:t>
            </a:r>
          </a:p>
          <a:p>
            <a:pPr marL="800100" lvl="1" indent="-342900">
              <a:buFont typeface="Arial"/>
              <a:buChar char="•"/>
            </a:pPr>
            <a:r>
              <a:rPr lang="en-US" sz="2400" dirty="0" smtClean="0"/>
              <a:t> DTL CDR (June 22 &amp; 23)</a:t>
            </a:r>
          </a:p>
          <a:p>
            <a:pPr marL="800100" lvl="1" indent="-342900">
              <a:buFont typeface="Arial"/>
              <a:buChar char="•"/>
            </a:pPr>
            <a:r>
              <a:rPr lang="en-US" sz="2400" dirty="0" smtClean="0"/>
              <a:t>ACCP PDR-1 (September 1 and 2)</a:t>
            </a:r>
          </a:p>
          <a:p>
            <a:pPr marL="800100" lvl="1" indent="-342900">
              <a:buFont typeface="Arial"/>
              <a:buChar char="•"/>
            </a:pPr>
            <a:r>
              <a:rPr lang="en-US" sz="2400" dirty="0" smtClean="0"/>
              <a:t>Component design reviews: IOT, beam instrumentation etc.</a:t>
            </a:r>
          </a:p>
          <a:p>
            <a:pPr marL="800100" lvl="1" indent="-342900">
              <a:buFont typeface="Arial"/>
              <a:buChar char="•"/>
            </a:pPr>
            <a:r>
              <a:rPr lang="en-US" sz="2400" dirty="0" smtClean="0"/>
              <a:t>Upcoming Reviews &amp; Audits</a:t>
            </a:r>
          </a:p>
          <a:p>
            <a:pPr lvl="1"/>
            <a:endParaRPr lang="en-US" sz="2800" dirty="0" smtClean="0"/>
          </a:p>
          <a:p>
            <a:pPr marL="342900" indent="-342900">
              <a:lnSpc>
                <a:spcPct val="100000"/>
              </a:lnSpc>
              <a:buFont typeface="Arial"/>
              <a:buChar char="•"/>
            </a:pPr>
            <a:r>
              <a:rPr lang="en-US" sz="2800" dirty="0" smtClean="0"/>
              <a:t>Risk Update</a:t>
            </a:r>
          </a:p>
          <a:p>
            <a:pPr marL="342900" indent="-342900">
              <a:lnSpc>
                <a:spcPct val="100000"/>
              </a:lnSpc>
              <a:buFont typeface="Arial"/>
              <a:buChar char="•"/>
            </a:pPr>
            <a:r>
              <a:rPr lang="en-US" sz="2800" dirty="0" smtClean="0"/>
              <a:t>Issues</a:t>
            </a:r>
          </a:p>
        </p:txBody>
      </p:sp>
    </p:spTree>
    <p:extLst>
      <p:ext uri="{BB962C8B-B14F-4D97-AF65-F5344CB8AC3E}">
        <p14:creationId xmlns:p14="http://schemas.microsoft.com/office/powerpoint/2010/main" val="1923535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7777" y="168520"/>
            <a:ext cx="4937019" cy="369332"/>
          </a:xfrm>
          <a:prstGeom prst="rect">
            <a:avLst/>
          </a:prstGeom>
          <a:noFill/>
        </p:spPr>
        <p:txBody>
          <a:bodyPr wrap="none" rtlCol="0">
            <a:spAutoFit/>
          </a:bodyPr>
          <a:lstStyle/>
          <a:p>
            <a:r>
              <a:rPr lang="en-US" dirty="0" smtClean="0">
                <a:solidFill>
                  <a:prstClr val="black"/>
                </a:solidFill>
                <a:latin typeface="Calibri"/>
              </a:rPr>
              <a:t>Work done in RF Laboratory at ESS (</a:t>
            </a:r>
            <a:r>
              <a:rPr lang="en-US" dirty="0" err="1" smtClean="0">
                <a:solidFill>
                  <a:prstClr val="black"/>
                </a:solidFill>
                <a:latin typeface="Calibri"/>
              </a:rPr>
              <a:t>Tunavagen</a:t>
            </a:r>
            <a:r>
              <a:rPr lang="en-US" dirty="0" smtClean="0">
                <a:solidFill>
                  <a:prstClr val="black"/>
                </a:solidFill>
                <a:latin typeface="Calibri"/>
              </a:rPr>
              <a:t> 24)</a:t>
            </a:r>
            <a:endParaRPr lang="en-US" dirty="0">
              <a:solidFill>
                <a:prstClr val="black"/>
              </a:solidFill>
              <a:latin typeface="Calibri"/>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2778" y="957024"/>
            <a:ext cx="2372892" cy="1650539"/>
          </a:xfrm>
          <a:prstGeom prst="rect">
            <a:avLst/>
          </a:prstGeom>
        </p:spPr>
      </p:pic>
      <p:sp>
        <p:nvSpPr>
          <p:cNvPr id="6" name="Oval 5"/>
          <p:cNvSpPr/>
          <p:nvPr/>
        </p:nvSpPr>
        <p:spPr>
          <a:xfrm>
            <a:off x="6913894" y="1938757"/>
            <a:ext cx="939388" cy="518506"/>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4276086" y="952181"/>
            <a:ext cx="1615746" cy="1077218"/>
          </a:xfrm>
          <a:prstGeom prst="rect">
            <a:avLst/>
          </a:prstGeom>
          <a:noFill/>
        </p:spPr>
        <p:txBody>
          <a:bodyPr wrap="square" rtlCol="0">
            <a:spAutoFit/>
          </a:bodyPr>
          <a:lstStyle/>
          <a:p>
            <a:r>
              <a:rPr lang="en-US" sz="1600" dirty="0" smtClean="0">
                <a:solidFill>
                  <a:prstClr val="black"/>
                </a:solidFill>
                <a:latin typeface="Calibri"/>
              </a:rPr>
              <a:t>RF Waveguide manufactured </a:t>
            </a:r>
          </a:p>
          <a:p>
            <a:r>
              <a:rPr lang="en-US" sz="1600" dirty="0" smtClean="0">
                <a:solidFill>
                  <a:prstClr val="black"/>
                </a:solidFill>
                <a:latin typeface="Calibri"/>
              </a:rPr>
              <a:t>by </a:t>
            </a:r>
            <a:r>
              <a:rPr lang="en-US" sz="1600" b="1" dirty="0" smtClean="0">
                <a:solidFill>
                  <a:prstClr val="black"/>
                </a:solidFill>
                <a:latin typeface="Calibri"/>
              </a:rPr>
              <a:t>standard RF company </a:t>
            </a:r>
            <a:endParaRPr lang="en-US" sz="1600" b="1" dirty="0">
              <a:solidFill>
                <a:prstClr val="black"/>
              </a:solidFill>
              <a:latin typeface="Calibri"/>
            </a:endParaRPr>
          </a:p>
        </p:txBody>
      </p:sp>
      <p:cxnSp>
        <p:nvCxnSpPr>
          <p:cNvPr id="9" name="Straight Arrow Connector 8"/>
          <p:cNvCxnSpPr/>
          <p:nvPr/>
        </p:nvCxnSpPr>
        <p:spPr>
          <a:xfrm>
            <a:off x="5591236" y="1502917"/>
            <a:ext cx="593693" cy="1578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60684" y="2382113"/>
            <a:ext cx="1779153" cy="276999"/>
          </a:xfrm>
          <a:prstGeom prst="rect">
            <a:avLst/>
          </a:prstGeom>
          <a:noFill/>
        </p:spPr>
        <p:txBody>
          <a:bodyPr wrap="none" rtlCol="0">
            <a:spAutoFit/>
          </a:bodyPr>
          <a:lstStyle/>
          <a:p>
            <a:r>
              <a:rPr lang="en-US" sz="1200" dirty="0" smtClean="0">
                <a:solidFill>
                  <a:prstClr val="white"/>
                </a:solidFill>
                <a:latin typeface="Calibri"/>
              </a:rPr>
              <a:t>Failed in visual inspection</a:t>
            </a:r>
            <a:endParaRPr lang="en-US" sz="1200" dirty="0">
              <a:solidFill>
                <a:prstClr val="white"/>
              </a:solidFill>
              <a:latin typeface="Calibri"/>
            </a:endParaRPr>
          </a:p>
        </p:txBody>
      </p:sp>
      <p:sp>
        <p:nvSpPr>
          <p:cNvPr id="12" name="Rectangle 11"/>
          <p:cNvSpPr/>
          <p:nvPr/>
        </p:nvSpPr>
        <p:spPr>
          <a:xfrm>
            <a:off x="407224" y="761012"/>
            <a:ext cx="3868862" cy="3970318"/>
          </a:xfrm>
          <a:prstGeom prst="rect">
            <a:avLst/>
          </a:prstGeom>
          <a:solidFill>
            <a:schemeClr val="accent3">
              <a:lumMod val="20000"/>
              <a:lumOff val="80000"/>
            </a:schemeClr>
          </a:solidFill>
        </p:spPr>
        <p:txBody>
          <a:bodyPr wrap="square">
            <a:spAutoFit/>
          </a:bodyPr>
          <a:lstStyle/>
          <a:p>
            <a:r>
              <a:rPr lang="en-US" dirty="0">
                <a:solidFill>
                  <a:prstClr val="black"/>
                </a:solidFill>
                <a:latin typeface="Calibri"/>
              </a:rPr>
              <a:t>ESS needs waveguides in kilometers and elbows in thousands. </a:t>
            </a:r>
            <a:endParaRPr lang="en-US" dirty="0" smtClean="0">
              <a:solidFill>
                <a:prstClr val="black"/>
              </a:solidFill>
              <a:latin typeface="Calibri"/>
            </a:endParaRPr>
          </a:p>
          <a:p>
            <a:pPr marL="285750" indent="-285750">
              <a:buFont typeface="Arial"/>
              <a:buChar char="•"/>
            </a:pPr>
            <a:r>
              <a:rPr lang="en-US" dirty="0" smtClean="0">
                <a:solidFill>
                  <a:prstClr val="black"/>
                </a:solidFill>
                <a:latin typeface="Calibri"/>
              </a:rPr>
              <a:t>Simple </a:t>
            </a:r>
            <a:r>
              <a:rPr lang="en-US" dirty="0">
                <a:solidFill>
                  <a:prstClr val="black"/>
                </a:solidFill>
                <a:latin typeface="Calibri"/>
              </a:rPr>
              <a:t>to design and with good fabrication </a:t>
            </a:r>
            <a:r>
              <a:rPr lang="en-US" dirty="0" smtClean="0">
                <a:solidFill>
                  <a:prstClr val="black"/>
                </a:solidFill>
                <a:latin typeface="Calibri"/>
              </a:rPr>
              <a:t>drawings</a:t>
            </a:r>
          </a:p>
          <a:p>
            <a:pPr marL="285750" indent="-285750">
              <a:buFont typeface="Arial"/>
              <a:buChar char="•"/>
            </a:pPr>
            <a:r>
              <a:rPr lang="en-US" dirty="0" smtClean="0">
                <a:solidFill>
                  <a:prstClr val="black"/>
                </a:solidFill>
                <a:latin typeface="Calibri"/>
              </a:rPr>
              <a:t>can </a:t>
            </a:r>
            <a:r>
              <a:rPr lang="en-US" dirty="0">
                <a:solidFill>
                  <a:prstClr val="black"/>
                </a:solidFill>
                <a:latin typeface="Calibri"/>
              </a:rPr>
              <a:t>be easily developed by a metal manufacturer, rather than a RF  company. </a:t>
            </a:r>
            <a:endParaRPr lang="en-US" dirty="0" smtClean="0">
              <a:solidFill>
                <a:prstClr val="black"/>
              </a:solidFill>
              <a:latin typeface="Calibri"/>
            </a:endParaRPr>
          </a:p>
          <a:p>
            <a:pPr marL="285750" indent="-285750">
              <a:buFont typeface="Arial"/>
              <a:buChar char="•"/>
            </a:pPr>
            <a:r>
              <a:rPr lang="en-US" dirty="0" smtClean="0">
                <a:solidFill>
                  <a:prstClr val="black"/>
                </a:solidFill>
                <a:latin typeface="Calibri"/>
              </a:rPr>
              <a:t>The </a:t>
            </a:r>
            <a:r>
              <a:rPr lang="en-US" dirty="0">
                <a:solidFill>
                  <a:prstClr val="black"/>
                </a:solidFill>
                <a:latin typeface="Calibri"/>
              </a:rPr>
              <a:t>development by metal manufacturer will reduce the cost by 20-30 % as compared to the RF companies. </a:t>
            </a:r>
          </a:p>
          <a:p>
            <a:pPr marL="285750" indent="-285750">
              <a:buFont typeface="Arial"/>
              <a:buChar char="•"/>
            </a:pPr>
            <a:r>
              <a:rPr lang="en-US" dirty="0" smtClean="0">
                <a:solidFill>
                  <a:srgbClr val="FF0000"/>
                </a:solidFill>
                <a:latin typeface="Calibri"/>
              </a:rPr>
              <a:t>cost </a:t>
            </a:r>
            <a:r>
              <a:rPr lang="en-US" dirty="0">
                <a:solidFill>
                  <a:srgbClr val="FF0000"/>
                </a:solidFill>
                <a:latin typeface="Calibri"/>
              </a:rPr>
              <a:t>saving is expected to be of the order of 2-3 MEUR.</a:t>
            </a:r>
            <a:r>
              <a:rPr lang="en-US" dirty="0" smtClean="0">
                <a:solidFill>
                  <a:srgbClr val="FF0000"/>
                </a:solidFill>
                <a:latin typeface="Calibri"/>
              </a:rPr>
              <a:t> </a:t>
            </a:r>
          </a:p>
          <a:p>
            <a:pPr marL="285750" indent="-285750">
              <a:buFont typeface="Arial"/>
              <a:buChar char="•"/>
            </a:pPr>
            <a:r>
              <a:rPr lang="en-US" dirty="0" smtClean="0">
                <a:solidFill>
                  <a:srgbClr val="FF0000"/>
                </a:solidFill>
                <a:latin typeface="Calibri"/>
              </a:rPr>
              <a:t>Time spent at ESS &lt; 20 hours</a:t>
            </a:r>
            <a:endParaRPr lang="en-US" dirty="0">
              <a:solidFill>
                <a:srgbClr val="FF0000"/>
              </a:solidFill>
              <a:latin typeface="Calibri"/>
            </a:endParaRPr>
          </a:p>
        </p:txBody>
      </p:sp>
      <p:sp>
        <p:nvSpPr>
          <p:cNvPr id="13" name="TextBox 12"/>
          <p:cNvSpPr txBox="1"/>
          <p:nvPr/>
        </p:nvSpPr>
        <p:spPr>
          <a:xfrm>
            <a:off x="4388816" y="3742264"/>
            <a:ext cx="4569190" cy="923330"/>
          </a:xfrm>
          <a:prstGeom prst="rect">
            <a:avLst/>
          </a:prstGeom>
          <a:noFill/>
        </p:spPr>
        <p:txBody>
          <a:bodyPr wrap="square" rtlCol="0">
            <a:spAutoFit/>
          </a:bodyPr>
          <a:lstStyle/>
          <a:p>
            <a:r>
              <a:rPr lang="en-US" dirty="0" smtClean="0">
                <a:solidFill>
                  <a:prstClr val="black"/>
                </a:solidFill>
                <a:latin typeface="Calibri"/>
              </a:rPr>
              <a:t>Received prototypes developed by two companies: Local Swedish company, Spanish company </a:t>
            </a:r>
            <a:endParaRPr lang="en-US" dirty="0">
              <a:solidFill>
                <a:prstClr val="black"/>
              </a:solidFill>
              <a:latin typeface="Calibri"/>
            </a:endParaRPr>
          </a:p>
        </p:txBody>
      </p:sp>
      <p:grpSp>
        <p:nvGrpSpPr>
          <p:cNvPr id="24" name="Group 23"/>
          <p:cNvGrpSpPr/>
          <p:nvPr/>
        </p:nvGrpSpPr>
        <p:grpSpPr>
          <a:xfrm>
            <a:off x="5298679" y="4721383"/>
            <a:ext cx="3860891" cy="1929027"/>
            <a:chOff x="5283109" y="3729249"/>
            <a:chExt cx="3860891" cy="1929027"/>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3109" y="3729249"/>
              <a:ext cx="2295439" cy="1929027"/>
            </a:xfrm>
            <a:prstGeom prst="rect">
              <a:avLst/>
            </a:prstGeom>
          </p:spPr>
        </p:pic>
        <p:sp>
          <p:nvSpPr>
            <p:cNvPr id="15" name="TextBox 14"/>
            <p:cNvSpPr txBox="1"/>
            <p:nvPr/>
          </p:nvSpPr>
          <p:spPr>
            <a:xfrm>
              <a:off x="7687949" y="3789365"/>
              <a:ext cx="972855" cy="369332"/>
            </a:xfrm>
            <a:prstGeom prst="rect">
              <a:avLst/>
            </a:prstGeom>
            <a:noFill/>
          </p:spPr>
          <p:txBody>
            <a:bodyPr wrap="none" rtlCol="0">
              <a:spAutoFit/>
            </a:bodyPr>
            <a:lstStyle/>
            <a:p>
              <a:r>
                <a:rPr lang="en-US" dirty="0" smtClean="0">
                  <a:solidFill>
                    <a:prstClr val="black"/>
                  </a:solidFill>
                  <a:latin typeface="Calibri"/>
                </a:rPr>
                <a:t>H-Elbow</a:t>
              </a:r>
              <a:endParaRPr lang="en-US" dirty="0">
                <a:solidFill>
                  <a:prstClr val="black"/>
                </a:solidFill>
                <a:latin typeface="Calibri"/>
              </a:endParaRPr>
            </a:p>
          </p:txBody>
        </p:sp>
        <p:sp>
          <p:nvSpPr>
            <p:cNvPr id="16" name="TextBox 15"/>
            <p:cNvSpPr txBox="1"/>
            <p:nvPr/>
          </p:nvSpPr>
          <p:spPr>
            <a:xfrm>
              <a:off x="7687949" y="4628985"/>
              <a:ext cx="1456051" cy="923330"/>
            </a:xfrm>
            <a:prstGeom prst="rect">
              <a:avLst/>
            </a:prstGeom>
            <a:noFill/>
          </p:spPr>
          <p:txBody>
            <a:bodyPr wrap="square" rtlCol="0">
              <a:spAutoFit/>
            </a:bodyPr>
            <a:lstStyle/>
            <a:p>
              <a:r>
                <a:rPr lang="en-US" dirty="0" smtClean="0">
                  <a:solidFill>
                    <a:prstClr val="black"/>
                  </a:solidFill>
                  <a:latin typeface="Calibri"/>
                </a:rPr>
                <a:t>Coax-waveguide </a:t>
              </a:r>
            </a:p>
            <a:p>
              <a:r>
                <a:rPr lang="en-US" dirty="0" smtClean="0">
                  <a:solidFill>
                    <a:prstClr val="black"/>
                  </a:solidFill>
                  <a:latin typeface="Calibri"/>
                </a:rPr>
                <a:t>Adapters </a:t>
              </a:r>
              <a:endParaRPr lang="en-US" dirty="0">
                <a:solidFill>
                  <a:prstClr val="black"/>
                </a:solidFill>
                <a:latin typeface="Calibri"/>
              </a:endParaRPr>
            </a:p>
          </p:txBody>
        </p:sp>
        <p:cxnSp>
          <p:nvCxnSpPr>
            <p:cNvPr id="18" name="Straight Arrow Connector 17"/>
            <p:cNvCxnSpPr>
              <a:stCxn id="15" idx="1"/>
            </p:cNvCxnSpPr>
            <p:nvPr/>
          </p:nvCxnSpPr>
          <p:spPr>
            <a:xfrm flipH="1">
              <a:off x="7079226" y="3974031"/>
              <a:ext cx="608723" cy="113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139347" y="4813995"/>
              <a:ext cx="548602" cy="4462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1" name="Picture 20"/>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2770" y="4731330"/>
            <a:ext cx="2367257" cy="1919080"/>
          </a:xfrm>
          <a:prstGeom prst="rect">
            <a:avLst/>
          </a:prstGeom>
          <a:noFill/>
          <a:ln w="15875">
            <a:solidFill>
              <a:schemeClr val="tx1"/>
            </a:solidFill>
          </a:ln>
        </p:spPr>
      </p:pic>
      <p:sp>
        <p:nvSpPr>
          <p:cNvPr id="22" name="TextBox 21"/>
          <p:cNvSpPr txBox="1"/>
          <p:nvPr/>
        </p:nvSpPr>
        <p:spPr>
          <a:xfrm>
            <a:off x="3638375" y="5936524"/>
            <a:ext cx="1311477" cy="584776"/>
          </a:xfrm>
          <a:prstGeom prst="rect">
            <a:avLst/>
          </a:prstGeom>
          <a:noFill/>
        </p:spPr>
        <p:txBody>
          <a:bodyPr wrap="none" rtlCol="0">
            <a:spAutoFit/>
          </a:bodyPr>
          <a:lstStyle/>
          <a:p>
            <a:r>
              <a:rPr lang="en-US" sz="1600" dirty="0" smtClean="0">
                <a:solidFill>
                  <a:srgbClr val="FF0000"/>
                </a:solidFill>
                <a:latin typeface="Calibri"/>
              </a:rPr>
              <a:t>S11 &gt; 40 dB</a:t>
            </a:r>
          </a:p>
          <a:p>
            <a:r>
              <a:rPr lang="en-US" sz="1600" dirty="0" smtClean="0">
                <a:solidFill>
                  <a:srgbClr val="FF0000"/>
                </a:solidFill>
                <a:latin typeface="Calibri"/>
              </a:rPr>
              <a:t>S21 &lt; 0.05 dB</a:t>
            </a:r>
            <a:endParaRPr lang="en-US" sz="1600" dirty="0">
              <a:solidFill>
                <a:srgbClr val="FF0000"/>
              </a:solidFill>
              <a:latin typeface="Calibri"/>
            </a:endParaRPr>
          </a:p>
        </p:txBody>
      </p:sp>
      <p:sp>
        <p:nvSpPr>
          <p:cNvPr id="23" name="TextBox 22"/>
          <p:cNvSpPr txBox="1"/>
          <p:nvPr/>
        </p:nvSpPr>
        <p:spPr>
          <a:xfrm>
            <a:off x="473452" y="5035566"/>
            <a:ext cx="1886289" cy="1200329"/>
          </a:xfrm>
          <a:prstGeom prst="rect">
            <a:avLst/>
          </a:prstGeom>
          <a:noFill/>
        </p:spPr>
        <p:txBody>
          <a:bodyPr wrap="square" rtlCol="0">
            <a:spAutoFit/>
          </a:bodyPr>
          <a:lstStyle/>
          <a:p>
            <a:r>
              <a:rPr lang="en-US" dirty="0" smtClean="0">
                <a:solidFill>
                  <a:prstClr val="black"/>
                </a:solidFill>
                <a:latin typeface="Calibri"/>
              </a:rPr>
              <a:t>Components by both companies satisfy ESS specifications. </a:t>
            </a:r>
            <a:endParaRPr lang="en-US" dirty="0">
              <a:solidFill>
                <a:prstClr val="black"/>
              </a:solidFill>
              <a:latin typeface="Calibri"/>
            </a:endParaRPr>
          </a:p>
        </p:txBody>
      </p:sp>
      <p:sp>
        <p:nvSpPr>
          <p:cNvPr id="26" name="Rectangle 25"/>
          <p:cNvSpPr/>
          <p:nvPr/>
        </p:nvSpPr>
        <p:spPr>
          <a:xfrm>
            <a:off x="4476561" y="2829388"/>
            <a:ext cx="2058735" cy="5993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smtClean="0">
                <a:solidFill>
                  <a:prstClr val="white"/>
                </a:solidFill>
                <a:latin typeface="Calibri"/>
              </a:rPr>
              <a:t>ESS Design </a:t>
            </a:r>
            <a:endParaRPr lang="en-US" dirty="0">
              <a:solidFill>
                <a:prstClr val="white"/>
              </a:solidFill>
              <a:latin typeface="Calibri"/>
            </a:endParaRPr>
          </a:p>
        </p:txBody>
      </p:sp>
      <p:sp>
        <p:nvSpPr>
          <p:cNvPr id="28" name="Rectangle 27"/>
          <p:cNvSpPr/>
          <p:nvPr/>
        </p:nvSpPr>
        <p:spPr>
          <a:xfrm>
            <a:off x="6453574" y="2704757"/>
            <a:ext cx="92080" cy="9177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latin typeface="Calibri"/>
            </a:endParaRPr>
          </a:p>
        </p:txBody>
      </p:sp>
      <p:sp>
        <p:nvSpPr>
          <p:cNvPr id="31" name="Rectangle 30"/>
          <p:cNvSpPr/>
          <p:nvPr/>
        </p:nvSpPr>
        <p:spPr>
          <a:xfrm>
            <a:off x="4477869" y="2699342"/>
            <a:ext cx="92080" cy="9177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latin typeface="Calibri"/>
            </a:endParaRPr>
          </a:p>
        </p:txBody>
      </p:sp>
      <p:sp>
        <p:nvSpPr>
          <p:cNvPr id="32" name="Rectangle 31"/>
          <p:cNvSpPr/>
          <p:nvPr/>
        </p:nvSpPr>
        <p:spPr>
          <a:xfrm>
            <a:off x="6620805" y="2791513"/>
            <a:ext cx="2515681" cy="954107"/>
          </a:xfrm>
          <a:prstGeom prst="rect">
            <a:avLst/>
          </a:prstGeom>
          <a:solidFill>
            <a:schemeClr val="accent1">
              <a:lumMod val="20000"/>
              <a:lumOff val="80000"/>
            </a:schemeClr>
          </a:solidFill>
        </p:spPr>
        <p:txBody>
          <a:bodyPr wrap="square">
            <a:spAutoFit/>
          </a:bodyPr>
          <a:lstStyle/>
          <a:p>
            <a:pPr marL="285750" indent="-285750">
              <a:buFont typeface="Arial"/>
              <a:buChar char="•"/>
            </a:pPr>
            <a:r>
              <a:rPr lang="en-US" sz="1400" dirty="0" smtClean="0">
                <a:solidFill>
                  <a:prstClr val="black"/>
                </a:solidFill>
                <a:latin typeface="Calibri"/>
              </a:rPr>
              <a:t>Waveguide extends through flanges </a:t>
            </a:r>
          </a:p>
          <a:p>
            <a:pPr marL="285750" indent="-285750">
              <a:buFont typeface="Arial"/>
              <a:buChar char="•"/>
            </a:pPr>
            <a:r>
              <a:rPr lang="en-US" sz="1400" dirty="0" smtClean="0">
                <a:solidFill>
                  <a:prstClr val="black"/>
                </a:solidFill>
                <a:latin typeface="Calibri"/>
              </a:rPr>
              <a:t>Fabrication becomes easy &amp; hence cost effective</a:t>
            </a:r>
            <a:endParaRPr lang="en-US" sz="1400" dirty="0">
              <a:solidFill>
                <a:prstClr val="black"/>
              </a:solidFill>
              <a:latin typeface="Calibri"/>
            </a:endParaRPr>
          </a:p>
        </p:txBody>
      </p:sp>
    </p:spTree>
    <p:extLst>
      <p:ext uri="{BB962C8B-B14F-4D97-AF65-F5344CB8AC3E}">
        <p14:creationId xmlns:p14="http://schemas.microsoft.com/office/powerpoint/2010/main" val="20796731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p:txBody>
          <a:bodyPr>
            <a:normAutofit/>
          </a:bodyPr>
          <a:lstStyle/>
          <a:p>
            <a:pPr eaLnBrk="1" hangingPunct="1">
              <a:defRPr/>
            </a:pPr>
            <a:r>
              <a:rPr lang="en-US" sz="3200" dirty="0" smtClean="0"/>
              <a:t>WP10 Test Stands:</a:t>
            </a:r>
            <a:r>
              <a:rPr lang="en-US" sz="3200" dirty="0"/>
              <a:t> </a:t>
            </a:r>
            <a:r>
              <a:rPr lang="en-US" sz="3200" dirty="0" smtClean="0"/>
              <a:t>Lund RF labs</a:t>
            </a:r>
          </a:p>
        </p:txBody>
      </p:sp>
      <p:sp>
        <p:nvSpPr>
          <p:cNvPr id="5" name="Content Placeholder 2"/>
          <p:cNvSpPr>
            <a:spLocks noGrp="1"/>
          </p:cNvSpPr>
          <p:nvPr>
            <p:ph idx="1"/>
          </p:nvPr>
        </p:nvSpPr>
        <p:spPr>
          <a:xfrm>
            <a:off x="35496" y="1484784"/>
            <a:ext cx="4668521" cy="4871566"/>
          </a:xfrm>
        </p:spPr>
        <p:txBody>
          <a:bodyPr>
            <a:normAutofit/>
          </a:bodyPr>
          <a:lstStyle/>
          <a:p>
            <a:pPr lvl="1"/>
            <a:endParaRPr lang="en-US" sz="2000" dirty="0">
              <a:solidFill>
                <a:srgbClr val="000000"/>
              </a:solidFill>
            </a:endParaRPr>
          </a:p>
          <a:p>
            <a:r>
              <a:rPr lang="en-US" sz="2400" dirty="0">
                <a:solidFill>
                  <a:srgbClr val="000000"/>
                </a:solidFill>
              </a:rPr>
              <a:t>RF Lab in Utgård facility (Lund):</a:t>
            </a:r>
          </a:p>
          <a:p>
            <a:pPr lvl="1"/>
            <a:r>
              <a:rPr lang="en-US" sz="2000" dirty="0" smtClean="0">
                <a:solidFill>
                  <a:srgbClr val="000000"/>
                </a:solidFill>
              </a:rPr>
              <a:t>We have taken possession of this space.</a:t>
            </a:r>
          </a:p>
          <a:p>
            <a:pPr lvl="1"/>
            <a:endParaRPr lang="en-US" dirty="0">
              <a:solidFill>
                <a:srgbClr val="000000"/>
              </a:solidFill>
            </a:endParaRPr>
          </a:p>
          <a:p>
            <a:pPr lvl="1"/>
            <a:r>
              <a:rPr lang="en-US" sz="2000" dirty="0" smtClean="0">
                <a:solidFill>
                  <a:srgbClr val="000000"/>
                </a:solidFill>
              </a:rPr>
              <a:t>Schedule and scope of RF use is TBD depending on the activities of the RF Integration lab (LTH)</a:t>
            </a:r>
          </a:p>
          <a:p>
            <a:pPr lvl="1"/>
            <a:endParaRPr lang="en-US" sz="2000" dirty="0" smtClean="0">
              <a:solidFill>
                <a:srgbClr val="000000"/>
              </a:solidFill>
            </a:endParaRPr>
          </a:p>
          <a:p>
            <a:pPr lvl="1"/>
            <a:r>
              <a:rPr lang="en-US" sz="2000" dirty="0" smtClean="0">
                <a:solidFill>
                  <a:srgbClr val="000000"/>
                </a:solidFill>
              </a:rPr>
              <a:t>Facility is being shared with Detectors and </a:t>
            </a:r>
            <a:r>
              <a:rPr lang="en-US" sz="2000" dirty="0">
                <a:solidFill>
                  <a:srgbClr val="000000"/>
                </a:solidFill>
              </a:rPr>
              <a:t>S</a:t>
            </a:r>
            <a:r>
              <a:rPr lang="en-US" sz="2000" dirty="0" smtClean="0">
                <a:solidFill>
                  <a:srgbClr val="000000"/>
                </a:solidFill>
              </a:rPr>
              <a:t>ample Environment</a:t>
            </a:r>
            <a:endParaRPr lang="en-US" sz="2000" dirty="0">
              <a:solidFill>
                <a:srgbClr val="000000"/>
              </a:solidFill>
            </a:endParaRPr>
          </a:p>
        </p:txBody>
      </p:sp>
      <p:sp>
        <p:nvSpPr>
          <p:cNvPr id="8" name="Slide Number Placeholder 7"/>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21</a:t>
            </a:fld>
            <a:endParaRPr lang="sv-SE">
              <a:solidFill>
                <a:prstClr val="black">
                  <a:tint val="75000"/>
                </a:prstClr>
              </a:solidFill>
              <a:latin typeface="Calibri"/>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6523" y="1484784"/>
            <a:ext cx="2995489" cy="224661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6523" y="4043362"/>
            <a:ext cx="3404023" cy="2553018"/>
          </a:xfrm>
          <a:prstGeom prst="rect">
            <a:avLst/>
          </a:prstGeom>
        </p:spPr>
      </p:pic>
    </p:spTree>
    <p:extLst>
      <p:ext uri="{BB962C8B-B14F-4D97-AF65-F5344CB8AC3E}">
        <p14:creationId xmlns:p14="http://schemas.microsoft.com/office/powerpoint/2010/main" val="207886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xfrm>
            <a:off x="63347" y="146038"/>
            <a:ext cx="7139136" cy="1143000"/>
          </a:xfrm>
        </p:spPr>
        <p:txBody>
          <a:bodyPr>
            <a:normAutofit/>
          </a:bodyPr>
          <a:lstStyle/>
          <a:p>
            <a:pPr eaLnBrk="1" hangingPunct="1">
              <a:defRPr/>
            </a:pPr>
            <a:r>
              <a:rPr lang="en-US" sz="3200" dirty="0" smtClean="0"/>
              <a:t>WP10 Test Stand 2 – Lund ( Elliptical CMs)</a:t>
            </a:r>
          </a:p>
        </p:txBody>
      </p:sp>
      <p:pic>
        <p:nvPicPr>
          <p:cNvPr id="4" name="Picture 3" descr="2015-03-09_cryo_buildings_complete_skp_-_SketchUp_Pr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61524"/>
            <a:ext cx="6320916" cy="3521136"/>
          </a:xfrm>
          <a:prstGeom prst="rect">
            <a:avLst/>
          </a:prstGeom>
        </p:spPr>
      </p:pic>
      <p:sp>
        <p:nvSpPr>
          <p:cNvPr id="11" name="TextBox 10"/>
          <p:cNvSpPr txBox="1"/>
          <p:nvPr/>
        </p:nvSpPr>
        <p:spPr>
          <a:xfrm>
            <a:off x="2119829" y="2418181"/>
            <a:ext cx="1955690"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2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control room</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12" name="TextBox 11"/>
          <p:cNvSpPr txBox="1"/>
          <p:nvPr/>
        </p:nvSpPr>
        <p:spPr>
          <a:xfrm>
            <a:off x="4862748" y="1921684"/>
            <a:ext cx="135744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2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unloading area</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6" name="Rectangle 5"/>
          <p:cNvSpPr/>
          <p:nvPr/>
        </p:nvSpPr>
        <p:spPr>
          <a:xfrm>
            <a:off x="63347" y="5251467"/>
            <a:ext cx="8839297" cy="1477328"/>
          </a:xfrm>
          <a:prstGeom prst="rect">
            <a:avLst/>
          </a:prstGeom>
        </p:spPr>
        <p:txBody>
          <a:bodyPr wrap="square">
            <a:spAutoFit/>
          </a:bodyPr>
          <a:lstStyle/>
          <a:p>
            <a:pPr marL="742950" lvl="1" indent="-285750">
              <a:buFont typeface="Arial"/>
              <a:buChar char="•"/>
            </a:pPr>
            <a:r>
              <a:rPr lang="en-GB" dirty="0"/>
              <a:t>The Heads of Agreement between ESS and IKC partner IFJ PAN (Krakow, Poland) was signed. This </a:t>
            </a:r>
            <a:r>
              <a:rPr lang="en-GB" dirty="0" err="1"/>
              <a:t>HoA</a:t>
            </a:r>
            <a:r>
              <a:rPr lang="en-GB" dirty="0"/>
              <a:t> describes the work to be done by IFJ PAN concerning the testing of </a:t>
            </a:r>
            <a:r>
              <a:rPr lang="en-GB" dirty="0" err="1"/>
              <a:t>cryomodules</a:t>
            </a:r>
            <a:r>
              <a:rPr lang="en-GB" dirty="0"/>
              <a:t> and the level of required resources. </a:t>
            </a:r>
            <a:endParaRPr lang="en-GB" dirty="0" smtClean="0"/>
          </a:p>
          <a:p>
            <a:pPr marL="742950" lvl="1" indent="-285750">
              <a:buFont typeface="Arial"/>
              <a:buChar char="•"/>
            </a:pPr>
            <a:r>
              <a:rPr lang="en-GB" dirty="0" smtClean="0"/>
              <a:t>Shielding Bunker design has started</a:t>
            </a:r>
            <a:endParaRPr lang="en-US" dirty="0"/>
          </a:p>
          <a:p>
            <a:endParaRPr lang="en-US" dirty="0"/>
          </a:p>
        </p:txBody>
      </p:sp>
    </p:spTree>
    <p:extLst>
      <p:ext uri="{BB962C8B-B14F-4D97-AF65-F5344CB8AC3E}">
        <p14:creationId xmlns:p14="http://schemas.microsoft.com/office/powerpoint/2010/main" val="379923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WP10 Progress at FREIA (Uppsala)</a:t>
            </a:r>
            <a:endParaRPr lang="en-US" dirty="0"/>
          </a:p>
        </p:txBody>
      </p:sp>
      <p:sp>
        <p:nvSpPr>
          <p:cNvPr id="3" name="Content Placeholder 2"/>
          <p:cNvSpPr>
            <a:spLocks noGrp="1"/>
          </p:cNvSpPr>
          <p:nvPr>
            <p:ph idx="1"/>
          </p:nvPr>
        </p:nvSpPr>
        <p:spPr>
          <a:xfrm>
            <a:off x="6081033" y="1892579"/>
            <a:ext cx="3062967" cy="4038981"/>
          </a:xfrm>
        </p:spPr>
        <p:txBody>
          <a:bodyPr/>
          <a:lstStyle/>
          <a:p>
            <a:r>
              <a:rPr lang="en-US" dirty="0" smtClean="0"/>
              <a:t>Horizontal testing  on the “Germaine” spoke cavity has started in the HNOSS facility</a:t>
            </a:r>
          </a:p>
          <a:p>
            <a:r>
              <a:rPr lang="en-US" dirty="0" smtClean="0"/>
              <a:t>The cavity has been cooled down to 2 K and RF measurements have started</a:t>
            </a:r>
          </a:p>
          <a:p>
            <a:r>
              <a:rPr lang="en-US" dirty="0" smtClean="0"/>
              <a:t>Preliminary data is being analyzed</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23</a:t>
            </a:fld>
            <a:endParaRPr lang="sv-SE"/>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266" y="1584945"/>
            <a:ext cx="5755650" cy="3841165"/>
          </a:xfrm>
          <a:prstGeom prst="rect">
            <a:avLst/>
          </a:prstGeom>
        </p:spPr>
      </p:pic>
    </p:spTree>
    <p:extLst>
      <p:ext uri="{BB962C8B-B14F-4D97-AF65-F5344CB8AC3E}">
        <p14:creationId xmlns:p14="http://schemas.microsoft.com/office/powerpoint/2010/main" val="38265686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9512" y="60604"/>
            <a:ext cx="7139136" cy="1143000"/>
          </a:xfrm>
        </p:spPr>
        <p:txBody>
          <a:bodyPr/>
          <a:lstStyle/>
          <a:p>
            <a:r>
              <a:rPr lang="en-US" dirty="0" smtClean="0"/>
              <a:t>WP11 Cryogenics - ACCP</a:t>
            </a:r>
            <a:endParaRPr lang="en-US" dirty="0"/>
          </a:p>
        </p:txBody>
      </p:sp>
      <p:sp>
        <p:nvSpPr>
          <p:cNvPr id="5" name="Footer Placeholder 4"/>
          <p:cNvSpPr>
            <a:spLocks noGrp="1"/>
          </p:cNvSpPr>
          <p:nvPr>
            <p:ph type="ftr" sz="quarter" idx="11"/>
          </p:nvPr>
        </p:nvSpPr>
        <p:spPr/>
        <p:txBody>
          <a:bodyPr/>
          <a:lstStyle/>
          <a:p>
            <a:r>
              <a:rPr lang="sv-SE" smtClean="0"/>
              <a:t>TRIUMF - 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24</a:t>
            </a:fld>
            <a:endParaRPr lang="sv-SE"/>
          </a:p>
        </p:txBody>
      </p:sp>
      <p:pic>
        <p:nvPicPr>
          <p:cNvPr id="9" name="Picture 8"/>
          <p:cNvPicPr>
            <a:picLocks noChangeAspect="1"/>
          </p:cNvPicPr>
          <p:nvPr/>
        </p:nvPicPr>
        <p:blipFill>
          <a:blip r:embed="rId3"/>
          <a:stretch>
            <a:fillRect/>
          </a:stretch>
        </p:blipFill>
        <p:spPr>
          <a:xfrm>
            <a:off x="3038930" y="1488777"/>
            <a:ext cx="2665186" cy="5369223"/>
          </a:xfrm>
          <a:prstGeom prst="rect">
            <a:avLst/>
          </a:prstGeom>
        </p:spPr>
      </p:pic>
      <p:sp>
        <p:nvSpPr>
          <p:cNvPr id="10" name="TextBox 9"/>
          <p:cNvSpPr txBox="1"/>
          <p:nvPr/>
        </p:nvSpPr>
        <p:spPr>
          <a:xfrm>
            <a:off x="5704116" y="3707259"/>
            <a:ext cx="3155055" cy="1477328"/>
          </a:xfrm>
          <a:prstGeom prst="rect">
            <a:avLst/>
          </a:prstGeom>
          <a:noFill/>
        </p:spPr>
        <p:txBody>
          <a:bodyPr wrap="none" rtlCol="0">
            <a:spAutoFit/>
          </a:bodyPr>
          <a:lstStyle/>
          <a:p>
            <a:r>
              <a:rPr lang="en-US" dirty="0" smtClean="0"/>
              <a:t>Note: </a:t>
            </a:r>
          </a:p>
          <a:p>
            <a:r>
              <a:rPr lang="en-US" dirty="0" smtClean="0"/>
              <a:t>1) No LN</a:t>
            </a:r>
            <a:r>
              <a:rPr lang="en-US" baseline="-25000" dirty="0" smtClean="0"/>
              <a:t>2</a:t>
            </a:r>
            <a:r>
              <a:rPr lang="en-US" dirty="0" smtClean="0"/>
              <a:t> Precooling</a:t>
            </a:r>
          </a:p>
          <a:p>
            <a:r>
              <a:rPr lang="en-US" dirty="0" smtClean="0"/>
              <a:t>2) Last stage of </a:t>
            </a:r>
            <a:r>
              <a:rPr lang="en-US" dirty="0" err="1" smtClean="0"/>
              <a:t>subatmospheric</a:t>
            </a:r>
            <a:endParaRPr lang="en-US" dirty="0" smtClean="0"/>
          </a:p>
          <a:p>
            <a:r>
              <a:rPr lang="en-US" dirty="0" smtClean="0"/>
              <a:t> pumping is warm</a:t>
            </a:r>
          </a:p>
          <a:p>
            <a:r>
              <a:rPr lang="en-US" dirty="0"/>
              <a:t>	</a:t>
            </a:r>
            <a:r>
              <a:rPr lang="en-US" dirty="0" smtClean="0"/>
              <a:t>	</a:t>
            </a:r>
            <a:endParaRPr lang="en-US" dirty="0"/>
          </a:p>
        </p:txBody>
      </p:sp>
      <p:sp>
        <p:nvSpPr>
          <p:cNvPr id="2" name="TextBox 1"/>
          <p:cNvSpPr txBox="1"/>
          <p:nvPr/>
        </p:nvSpPr>
        <p:spPr>
          <a:xfrm>
            <a:off x="259174" y="2274390"/>
            <a:ext cx="2481596" cy="1754327"/>
          </a:xfrm>
          <a:prstGeom prst="rect">
            <a:avLst/>
          </a:prstGeom>
          <a:noFill/>
        </p:spPr>
        <p:txBody>
          <a:bodyPr wrap="square" rtlCol="0">
            <a:spAutoFit/>
          </a:bodyPr>
          <a:lstStyle/>
          <a:p>
            <a:r>
              <a:rPr lang="en-US" dirty="0" smtClean="0"/>
              <a:t>PDR-1 Held </a:t>
            </a:r>
            <a:endParaRPr lang="en-US" dirty="0"/>
          </a:p>
          <a:p>
            <a:endParaRPr lang="en-US" dirty="0"/>
          </a:p>
          <a:p>
            <a:r>
              <a:rPr lang="en-US" dirty="0" smtClean="0"/>
              <a:t>Allows ordering of long lead items</a:t>
            </a:r>
          </a:p>
          <a:p>
            <a:r>
              <a:rPr lang="en-US" dirty="0"/>
              <a:t>	</a:t>
            </a:r>
            <a:r>
              <a:rPr lang="en-US" dirty="0" smtClean="0"/>
              <a:t>e.g. Compressors &amp; </a:t>
            </a:r>
          </a:p>
          <a:p>
            <a:r>
              <a:rPr lang="en-US" dirty="0" smtClean="0"/>
              <a:t>Heat Exchangers</a:t>
            </a:r>
          </a:p>
        </p:txBody>
      </p:sp>
    </p:spTree>
    <p:extLst>
      <p:ext uri="{BB962C8B-B14F-4D97-AF65-F5344CB8AC3E}">
        <p14:creationId xmlns:p14="http://schemas.microsoft.com/office/powerpoint/2010/main" val="18241270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 11: Test &amp; Instruments </a:t>
            </a:r>
            <a:r>
              <a:rPr lang="en-US" dirty="0" err="1" smtClean="0"/>
              <a:t>Cryoplant</a:t>
            </a:r>
            <a:r>
              <a:rPr lang="en-US" dirty="0" smtClean="0"/>
              <a:t> (TICP)</a:t>
            </a:r>
            <a:endParaRPr lang="en-US" dirty="0"/>
          </a:p>
        </p:txBody>
      </p:sp>
      <p:sp>
        <p:nvSpPr>
          <p:cNvPr id="4" name="Date Placeholder 3"/>
          <p:cNvSpPr>
            <a:spLocks noGrp="1"/>
          </p:cNvSpPr>
          <p:nvPr>
            <p:ph type="dt" sz="half" idx="10"/>
          </p:nvPr>
        </p:nvSpPr>
        <p:spPr/>
        <p:txBody>
          <a:bodyPr/>
          <a:lstStyle/>
          <a:p>
            <a:r>
              <a:rPr lang="en-US" smtClean="0"/>
              <a:t>September 2015</a:t>
            </a:r>
            <a:endParaRPr lang="sv-SE"/>
          </a:p>
        </p:txBody>
      </p:sp>
      <p:sp>
        <p:nvSpPr>
          <p:cNvPr id="5" name="Footer Placeholder 4"/>
          <p:cNvSpPr>
            <a:spLocks noGrp="1"/>
          </p:cNvSpPr>
          <p:nvPr>
            <p:ph type="ftr" sz="quarter" idx="11"/>
          </p:nvPr>
        </p:nvSpPr>
        <p:spPr/>
        <p:txBody>
          <a:bodyPr/>
          <a:lstStyle/>
          <a:p>
            <a:r>
              <a:rPr lang="sv-SE" smtClean="0"/>
              <a:t>TRIUMF - 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25</a:t>
            </a:fld>
            <a:endParaRPr lang="sv-SE"/>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41531"/>
            <a:ext cx="7627056" cy="5370531"/>
          </a:xfrm>
          <a:prstGeom prst="rect">
            <a:avLst/>
          </a:prstGeom>
        </p:spPr>
      </p:pic>
      <p:sp>
        <p:nvSpPr>
          <p:cNvPr id="3" name="TextBox 2"/>
          <p:cNvSpPr txBox="1"/>
          <p:nvPr/>
        </p:nvSpPr>
        <p:spPr>
          <a:xfrm>
            <a:off x="7755796" y="1846728"/>
            <a:ext cx="1302351" cy="3539430"/>
          </a:xfrm>
          <a:prstGeom prst="rect">
            <a:avLst/>
          </a:prstGeom>
          <a:noFill/>
        </p:spPr>
        <p:txBody>
          <a:bodyPr wrap="square" rtlCol="0">
            <a:spAutoFit/>
          </a:bodyPr>
          <a:lstStyle/>
          <a:p>
            <a:r>
              <a:rPr lang="en-US" sz="1600" dirty="0" smtClean="0"/>
              <a:t>Proposals for Lots 1- 3 due back in September 2015</a:t>
            </a:r>
          </a:p>
          <a:p>
            <a:endParaRPr lang="en-US" sz="1600" dirty="0"/>
          </a:p>
          <a:p>
            <a:r>
              <a:rPr lang="en-US" sz="1600" dirty="0" smtClean="0"/>
              <a:t>Selection in November 2015</a:t>
            </a:r>
          </a:p>
          <a:p>
            <a:endParaRPr lang="en-US" sz="1600" dirty="0"/>
          </a:p>
          <a:p>
            <a:r>
              <a:rPr lang="en-US" sz="1600" dirty="0" smtClean="0"/>
              <a:t>Orders expected in December 2015</a:t>
            </a:r>
            <a:endParaRPr lang="en-US" sz="1600" dirty="0"/>
          </a:p>
        </p:txBody>
      </p:sp>
    </p:spTree>
    <p:extLst>
      <p:ext uri="{BB962C8B-B14F-4D97-AF65-F5344CB8AC3E}">
        <p14:creationId xmlns:p14="http://schemas.microsoft.com/office/powerpoint/2010/main" val="30075504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7344816" cy="1143000"/>
          </a:xfrm>
        </p:spPr>
        <p:txBody>
          <a:bodyPr/>
          <a:lstStyle/>
          <a:p>
            <a:r>
              <a:rPr lang="en-US" dirty="0" smtClean="0"/>
              <a:t>WP12 ESS Vacuum Facilities -  Provided by STFC </a:t>
            </a:r>
            <a:r>
              <a:rPr lang="en-US" dirty="0" err="1" smtClean="0"/>
              <a:t>Daresbury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a:p>
        </p:txBody>
      </p:sp>
      <p:pic>
        <p:nvPicPr>
          <p:cNvPr id="6" name="Picture 5"/>
          <p:cNvPicPr>
            <a:picLocks noChangeAspect="1"/>
          </p:cNvPicPr>
          <p:nvPr/>
        </p:nvPicPr>
        <p:blipFill>
          <a:blip r:embed="rId2"/>
          <a:stretch>
            <a:fillRect/>
          </a:stretch>
        </p:blipFill>
        <p:spPr>
          <a:xfrm>
            <a:off x="179512" y="1556792"/>
            <a:ext cx="3721782" cy="4962376"/>
          </a:xfrm>
          <a:prstGeom prst="rect">
            <a:avLst/>
          </a:prstGeom>
        </p:spPr>
      </p:pic>
      <p:pic>
        <p:nvPicPr>
          <p:cNvPr id="7" name="Picture 6"/>
          <p:cNvPicPr>
            <a:picLocks noChangeAspect="1"/>
          </p:cNvPicPr>
          <p:nvPr/>
        </p:nvPicPr>
        <p:blipFill>
          <a:blip r:embed="rId3"/>
          <a:stretch>
            <a:fillRect/>
          </a:stretch>
        </p:blipFill>
        <p:spPr>
          <a:xfrm>
            <a:off x="3923928" y="1916832"/>
            <a:ext cx="5066596" cy="3802112"/>
          </a:xfrm>
          <a:prstGeom prst="rect">
            <a:avLst/>
          </a:prstGeom>
        </p:spPr>
      </p:pic>
      <p:sp>
        <p:nvSpPr>
          <p:cNvPr id="8" name="TextBox 7"/>
          <p:cNvSpPr txBox="1"/>
          <p:nvPr/>
        </p:nvSpPr>
        <p:spPr>
          <a:xfrm>
            <a:off x="611560" y="6512233"/>
            <a:ext cx="1312792" cy="369332"/>
          </a:xfrm>
          <a:prstGeom prst="rect">
            <a:avLst/>
          </a:prstGeom>
          <a:noFill/>
        </p:spPr>
        <p:txBody>
          <a:bodyPr wrap="none" rtlCol="0">
            <a:spAutoFit/>
          </a:bodyPr>
          <a:lstStyle/>
          <a:p>
            <a:r>
              <a:rPr lang="en-US" dirty="0" smtClean="0"/>
              <a:t>Clean Room</a:t>
            </a:r>
            <a:endParaRPr lang="en-US" dirty="0"/>
          </a:p>
        </p:txBody>
      </p:sp>
      <p:sp>
        <p:nvSpPr>
          <p:cNvPr id="9" name="TextBox 8"/>
          <p:cNvSpPr txBox="1"/>
          <p:nvPr/>
        </p:nvSpPr>
        <p:spPr>
          <a:xfrm>
            <a:off x="5220072" y="5877272"/>
            <a:ext cx="3390672" cy="369332"/>
          </a:xfrm>
          <a:prstGeom prst="rect">
            <a:avLst/>
          </a:prstGeom>
          <a:noFill/>
        </p:spPr>
        <p:txBody>
          <a:bodyPr wrap="none" rtlCol="0">
            <a:spAutoFit/>
          </a:bodyPr>
          <a:lstStyle/>
          <a:p>
            <a:r>
              <a:rPr lang="en-US" dirty="0" smtClean="0"/>
              <a:t>Vacuum Gauge Calibration Facility</a:t>
            </a:r>
            <a:endParaRPr lang="en-US" dirty="0"/>
          </a:p>
        </p:txBody>
      </p:sp>
    </p:spTree>
    <p:extLst>
      <p:ext uri="{BB962C8B-B14F-4D97-AF65-F5344CB8AC3E}">
        <p14:creationId xmlns:p14="http://schemas.microsoft.com/office/powerpoint/2010/main" val="3393558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7139136" cy="1143000"/>
          </a:xfrm>
        </p:spPr>
        <p:txBody>
          <a:bodyPr/>
          <a:lstStyle/>
          <a:p>
            <a:r>
              <a:rPr lang="en-US" dirty="0" smtClean="0"/>
              <a:t>WP12 ESS </a:t>
            </a:r>
            <a:r>
              <a:rPr lang="en-US" dirty="0"/>
              <a:t>Vacuum Facilities -  Provided by STFC </a:t>
            </a:r>
            <a:r>
              <a:rPr lang="en-US" dirty="0" err="1"/>
              <a:t>Daresbury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a:p>
        </p:txBody>
      </p:sp>
      <p:pic>
        <p:nvPicPr>
          <p:cNvPr id="5" name="Picture 4"/>
          <p:cNvPicPr>
            <a:picLocks noChangeAspect="1"/>
          </p:cNvPicPr>
          <p:nvPr/>
        </p:nvPicPr>
        <p:blipFill>
          <a:blip r:embed="rId2"/>
          <a:stretch>
            <a:fillRect/>
          </a:stretch>
        </p:blipFill>
        <p:spPr>
          <a:xfrm>
            <a:off x="107504" y="1628800"/>
            <a:ext cx="4128458" cy="3096344"/>
          </a:xfrm>
          <a:prstGeom prst="rect">
            <a:avLst/>
          </a:prstGeom>
        </p:spPr>
      </p:pic>
      <p:sp>
        <p:nvSpPr>
          <p:cNvPr id="6" name="TextBox 5"/>
          <p:cNvSpPr txBox="1"/>
          <p:nvPr/>
        </p:nvSpPr>
        <p:spPr>
          <a:xfrm>
            <a:off x="467544" y="4941168"/>
            <a:ext cx="3951923" cy="369332"/>
          </a:xfrm>
          <a:prstGeom prst="rect">
            <a:avLst/>
          </a:prstGeom>
          <a:noFill/>
        </p:spPr>
        <p:txBody>
          <a:bodyPr wrap="none" rtlCol="0">
            <a:spAutoFit/>
          </a:bodyPr>
          <a:lstStyle/>
          <a:p>
            <a:r>
              <a:rPr lang="en-US" dirty="0" smtClean="0"/>
              <a:t>Materials Test Facility (Outgassing Tests)</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9" y="1628800"/>
            <a:ext cx="4128459" cy="3096344"/>
          </a:xfrm>
          <a:prstGeom prst="rect">
            <a:avLst/>
          </a:prstGeom>
        </p:spPr>
      </p:pic>
      <p:sp>
        <p:nvSpPr>
          <p:cNvPr id="8" name="TextBox 7"/>
          <p:cNvSpPr txBox="1"/>
          <p:nvPr/>
        </p:nvSpPr>
        <p:spPr>
          <a:xfrm>
            <a:off x="5292080" y="4941168"/>
            <a:ext cx="3252325" cy="369332"/>
          </a:xfrm>
          <a:prstGeom prst="rect">
            <a:avLst/>
          </a:prstGeom>
          <a:noFill/>
        </p:spPr>
        <p:txBody>
          <a:bodyPr wrap="none" rtlCol="0">
            <a:spAutoFit/>
          </a:bodyPr>
          <a:lstStyle/>
          <a:p>
            <a:r>
              <a:rPr lang="en-US" dirty="0" smtClean="0"/>
              <a:t>Vacuum Integration  Test Facility</a:t>
            </a:r>
            <a:endParaRPr lang="en-US" dirty="0"/>
          </a:p>
        </p:txBody>
      </p:sp>
    </p:spTree>
    <p:extLst>
      <p:ext uri="{BB962C8B-B14F-4D97-AF65-F5344CB8AC3E}">
        <p14:creationId xmlns:p14="http://schemas.microsoft.com/office/powerpoint/2010/main" val="15809960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WP15 Rack Cooling Concept	</a:t>
            </a:r>
            <a:endParaRPr lang="en-GB" noProof="0" dirty="0"/>
          </a:p>
        </p:txBody>
      </p:sp>
      <p:sp>
        <p:nvSpPr>
          <p:cNvPr id="6" name="Content Placeholder 5"/>
          <p:cNvSpPr>
            <a:spLocks noGrp="1"/>
          </p:cNvSpPr>
          <p:nvPr>
            <p:ph sz="half" idx="1"/>
          </p:nvPr>
        </p:nvSpPr>
        <p:spPr>
          <a:xfrm>
            <a:off x="457200" y="1600200"/>
            <a:ext cx="4186808" cy="4958079"/>
          </a:xfrm>
        </p:spPr>
        <p:txBody>
          <a:bodyPr>
            <a:normAutofit fontScale="47500" lnSpcReduction="20000"/>
          </a:bodyPr>
          <a:lstStyle/>
          <a:p>
            <a:r>
              <a:rPr lang="en-GB" sz="3300" dirty="0" smtClean="0"/>
              <a:t>Blocks of racks with shared inline - or roof coolers - supplied from the site water loop(s).</a:t>
            </a:r>
          </a:p>
          <a:p>
            <a:r>
              <a:rPr lang="en-GB" sz="3300" dirty="0" smtClean="0"/>
              <a:t>Temperature between 20 – 30°C, ±1°C. Typically, 25</a:t>
            </a:r>
            <a:r>
              <a:rPr lang="en-GB" sz="3300" dirty="0"/>
              <a:t>°</a:t>
            </a:r>
            <a:r>
              <a:rPr lang="en-GB" sz="3300" dirty="0" smtClean="0"/>
              <a:t>C.</a:t>
            </a:r>
          </a:p>
          <a:p>
            <a:r>
              <a:rPr lang="en-GB" sz="3300" dirty="0" smtClean="0"/>
              <a:t>Assumes &lt; 3 kW heat loss per rack (average). Seems to hold. </a:t>
            </a:r>
          </a:p>
          <a:p>
            <a:r>
              <a:rPr lang="en-GB" sz="3300" dirty="0" smtClean="0"/>
              <a:t>Main issue is the costs:</a:t>
            </a:r>
          </a:p>
          <a:p>
            <a:pPr lvl="1"/>
            <a:r>
              <a:rPr lang="en-GB" sz="2900" dirty="0"/>
              <a:t>P</a:t>
            </a:r>
            <a:r>
              <a:rPr lang="en-GB" sz="2900" dirty="0" smtClean="0"/>
              <a:t>reliminary requirements were too restrictive for the vendors, driving a non-standardised design.</a:t>
            </a:r>
          </a:p>
          <a:p>
            <a:pPr lvl="1"/>
            <a:r>
              <a:rPr lang="en-GB" sz="2900" dirty="0" smtClean="0"/>
              <a:t>Power distribution, needs analysis and optimisation. </a:t>
            </a:r>
          </a:p>
          <a:p>
            <a:pPr lvl="1"/>
            <a:r>
              <a:rPr lang="en-GB" sz="2900" dirty="0" smtClean="0"/>
              <a:t>Cooling requirement may be relaxed to “do not add heat into gallery”. Saves recirculation. </a:t>
            </a:r>
          </a:p>
          <a:p>
            <a:pPr lvl="1"/>
            <a:r>
              <a:rPr lang="en-GB" sz="2900" dirty="0" smtClean="0"/>
              <a:t>Site water temperatures requires mixing to non-condensing levels.</a:t>
            </a:r>
            <a:endParaRPr lang="en-GB" sz="2900" dirty="0"/>
          </a:p>
        </p:txBody>
      </p:sp>
      <p:sp>
        <p:nvSpPr>
          <p:cNvPr id="4" name="Slide Number Placeholder 3"/>
          <p:cNvSpPr>
            <a:spLocks noGrp="1"/>
          </p:cNvSpPr>
          <p:nvPr>
            <p:ph type="sldNum" sz="quarter" idx="12"/>
          </p:nvPr>
        </p:nvSpPr>
        <p:spPr/>
        <p:txBody>
          <a:bodyPr/>
          <a:lstStyle/>
          <a:p>
            <a:fld id="{551115BC-487E-4422-894C-CB7CD3E79223}" type="slidenum">
              <a:rPr lang="en-GB" smtClean="0"/>
              <a:t>28</a:t>
            </a:fld>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44008" y="1628800"/>
            <a:ext cx="4441158" cy="2808312"/>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4932040" y="5445224"/>
            <a:ext cx="4131354" cy="646331"/>
          </a:xfrm>
          <a:prstGeom prst="rect">
            <a:avLst/>
          </a:prstGeom>
          <a:noFill/>
        </p:spPr>
        <p:txBody>
          <a:bodyPr wrap="square" rtlCol="0">
            <a:spAutoFit/>
          </a:bodyPr>
          <a:lstStyle/>
          <a:p>
            <a:r>
              <a:rPr lang="en-GB" dirty="0">
                <a:hlinkClick r:id="rId4"/>
              </a:rPr>
              <a:t>https://</a:t>
            </a:r>
            <a:r>
              <a:rPr lang="en-GB" dirty="0" err="1">
                <a:hlinkClick r:id="rId4"/>
              </a:rPr>
              <a:t>ess-ics.atlassian.net</a:t>
            </a:r>
            <a:r>
              <a:rPr lang="en-GB" dirty="0">
                <a:hlinkClick r:id="rId4"/>
              </a:rPr>
              <a:t>/wiki/display/AWES/</a:t>
            </a:r>
            <a:r>
              <a:rPr lang="en-GB" dirty="0" err="1">
                <a:hlinkClick r:id="rId4"/>
              </a:rPr>
              <a:t>Rack+Task+Force</a:t>
            </a:r>
            <a:endParaRPr lang="en-GB" dirty="0"/>
          </a:p>
        </p:txBody>
      </p:sp>
      <p:sp>
        <p:nvSpPr>
          <p:cNvPr id="9" name="TextBox 8"/>
          <p:cNvSpPr txBox="1"/>
          <p:nvPr/>
        </p:nvSpPr>
        <p:spPr>
          <a:xfrm>
            <a:off x="4932040" y="5085184"/>
            <a:ext cx="3528392" cy="369332"/>
          </a:xfrm>
          <a:prstGeom prst="rect">
            <a:avLst/>
          </a:prstGeom>
          <a:noFill/>
        </p:spPr>
        <p:txBody>
          <a:bodyPr wrap="square" rtlCol="0">
            <a:spAutoFit/>
          </a:bodyPr>
          <a:lstStyle/>
          <a:p>
            <a:r>
              <a:rPr lang="en-GB" dirty="0" smtClean="0"/>
              <a:t>More / Updated Information at:</a:t>
            </a:r>
            <a:endParaRPr lang="en-GB" dirty="0"/>
          </a:p>
        </p:txBody>
      </p:sp>
    </p:spTree>
    <p:extLst>
      <p:ext uri="{BB962C8B-B14F-4D97-AF65-F5344CB8AC3E}">
        <p14:creationId xmlns:p14="http://schemas.microsoft.com/office/powerpoint/2010/main" val="3629279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 WP16 – Cooling Support  </a:t>
            </a:r>
            <a:endParaRPr lang="en-GB" noProof="0" dirty="0"/>
          </a:p>
        </p:txBody>
      </p:sp>
      <p:sp>
        <p:nvSpPr>
          <p:cNvPr id="3" name="Content Placeholder 2"/>
          <p:cNvSpPr>
            <a:spLocks noGrp="1"/>
          </p:cNvSpPr>
          <p:nvPr>
            <p:ph idx="1"/>
          </p:nvPr>
        </p:nvSpPr>
        <p:spPr>
          <a:xfrm>
            <a:off x="33412" y="1484785"/>
            <a:ext cx="4970636" cy="2880320"/>
          </a:xfrm>
        </p:spPr>
        <p:txBody>
          <a:bodyPr>
            <a:normAutofit fontScale="25000" lnSpcReduction="20000"/>
          </a:bodyPr>
          <a:lstStyle/>
          <a:p>
            <a:pPr>
              <a:lnSpc>
                <a:spcPct val="90000"/>
              </a:lnSpc>
            </a:pPr>
            <a:r>
              <a:rPr lang="en-GB" sz="5600" dirty="0" smtClean="0"/>
              <a:t>Regular meetings with interface stakeholders, e.g. phone meetings concerning ISS</a:t>
            </a:r>
            <a:r>
              <a:rPr lang="en-GB" sz="5600" dirty="0"/>
              <a:t> </a:t>
            </a:r>
            <a:r>
              <a:rPr lang="en-GB" sz="5600" dirty="0" smtClean="0"/>
              <a:t>&amp; LEBT, RFQ, etc. Good feedback on the requirements in DOORS!      </a:t>
            </a:r>
          </a:p>
          <a:p>
            <a:pPr>
              <a:lnSpc>
                <a:spcPct val="90000"/>
              </a:lnSpc>
            </a:pPr>
            <a:r>
              <a:rPr lang="en-GB" sz="5600" dirty="0" smtClean="0"/>
              <a:t>Started looking into more details regarding the FEB &amp; Tunnel piping layout (including planning for installation)</a:t>
            </a:r>
          </a:p>
          <a:p>
            <a:pPr>
              <a:lnSpc>
                <a:spcPct val="90000"/>
              </a:lnSpc>
            </a:pPr>
            <a:r>
              <a:rPr lang="en-GB" sz="5600" dirty="0" smtClean="0"/>
              <a:t>CFs decision to pause the process design of the CUB and RF gallery has proven to be a big breather. Now there´s more time to gather proper data from all stakeholders. </a:t>
            </a:r>
          </a:p>
          <a:p>
            <a:r>
              <a:rPr lang="en-GB" sz="5600" dirty="0" smtClean="0"/>
              <a:t>WP16 scope towards NSS labs are slowly but steadily getting more detailed.  </a:t>
            </a:r>
          </a:p>
          <a:p>
            <a:endParaRPr lang="en-GB" dirty="0" smtClean="0"/>
          </a:p>
        </p:txBody>
      </p:sp>
      <p:sp>
        <p:nvSpPr>
          <p:cNvPr id="4" name="Slide Number Placeholder 3"/>
          <p:cNvSpPr>
            <a:spLocks noGrp="1"/>
          </p:cNvSpPr>
          <p:nvPr>
            <p:ph type="sldNum" sz="quarter" idx="12"/>
          </p:nvPr>
        </p:nvSpPr>
        <p:spPr/>
        <p:txBody>
          <a:bodyPr/>
          <a:lstStyle/>
          <a:p>
            <a:fld id="{551115BC-487E-4422-894C-CB7CD3E79223}" type="slidenum">
              <a:rPr lang="en-GB" smtClean="0"/>
              <a:t>29</a:t>
            </a:fld>
            <a:endParaRPr lang="en-GB"/>
          </a:p>
        </p:txBody>
      </p:sp>
      <p:pic>
        <p:nvPicPr>
          <p:cNvPr id="5" name="Picture 4" descr="RFQ cooling_1509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3933056"/>
            <a:ext cx="4680020" cy="2853726"/>
          </a:xfrm>
          <a:prstGeom prst="rect">
            <a:avLst/>
          </a:prstGeom>
        </p:spPr>
      </p:pic>
      <p:pic>
        <p:nvPicPr>
          <p:cNvPr id="6" name="Picture 5" descr="IS-LEBT Cooling system.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067" y="1916832"/>
            <a:ext cx="3967933" cy="2712258"/>
          </a:xfrm>
          <a:prstGeom prst="rect">
            <a:avLst/>
          </a:prstGeom>
        </p:spPr>
      </p:pic>
      <p:sp>
        <p:nvSpPr>
          <p:cNvPr id="7" name="TextBox 6"/>
          <p:cNvSpPr txBox="1"/>
          <p:nvPr/>
        </p:nvSpPr>
        <p:spPr>
          <a:xfrm>
            <a:off x="5148064" y="1628800"/>
            <a:ext cx="2121093" cy="369332"/>
          </a:xfrm>
          <a:prstGeom prst="rect">
            <a:avLst/>
          </a:prstGeom>
          <a:noFill/>
        </p:spPr>
        <p:txBody>
          <a:bodyPr wrap="none" rtlCol="0">
            <a:spAutoFit/>
          </a:bodyPr>
          <a:lstStyle/>
          <a:p>
            <a:r>
              <a:rPr lang="en-US" dirty="0" smtClean="0"/>
              <a:t>IS/LEBT Cooling SKID</a:t>
            </a:r>
            <a:endParaRPr lang="en-US" dirty="0"/>
          </a:p>
        </p:txBody>
      </p:sp>
      <p:sp>
        <p:nvSpPr>
          <p:cNvPr id="8" name="TextBox 7"/>
          <p:cNvSpPr txBox="1"/>
          <p:nvPr/>
        </p:nvSpPr>
        <p:spPr>
          <a:xfrm>
            <a:off x="5004048" y="5301208"/>
            <a:ext cx="2673328" cy="369332"/>
          </a:xfrm>
          <a:prstGeom prst="rect">
            <a:avLst/>
          </a:prstGeom>
          <a:noFill/>
        </p:spPr>
        <p:txBody>
          <a:bodyPr wrap="none" rtlCol="0">
            <a:spAutoFit/>
          </a:bodyPr>
          <a:lstStyle/>
          <a:p>
            <a:r>
              <a:rPr lang="en-US" dirty="0" smtClean="0"/>
              <a:t>FEB to Tunnel pipe routing</a:t>
            </a:r>
            <a:endParaRPr lang="en-US" dirty="0"/>
          </a:p>
        </p:txBody>
      </p:sp>
    </p:spTree>
    <p:extLst>
      <p:ext uri="{BB962C8B-B14F-4D97-AF65-F5344CB8AC3E}">
        <p14:creationId xmlns:p14="http://schemas.microsoft.com/office/powerpoint/2010/main" val="17546638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1" y="1480945"/>
            <a:ext cx="8855417" cy="4525963"/>
          </a:xfrm>
        </p:spPr>
        <p:txBody>
          <a:bodyPr/>
          <a:lstStyle/>
          <a:p>
            <a:pPr>
              <a:lnSpc>
                <a:spcPct val="70000"/>
              </a:lnSpc>
            </a:pPr>
            <a:r>
              <a:rPr lang="en-US" sz="2800" dirty="0" smtClean="0"/>
              <a:t>Summary:</a:t>
            </a:r>
          </a:p>
          <a:p>
            <a:pPr>
              <a:lnSpc>
                <a:spcPct val="70000"/>
              </a:lnSpc>
            </a:pPr>
            <a:endParaRPr lang="en-US" sz="2800" dirty="0"/>
          </a:p>
          <a:p>
            <a:pPr marL="457200" indent="-457200">
              <a:lnSpc>
                <a:spcPct val="70000"/>
              </a:lnSpc>
              <a:buFont typeface="Arial"/>
              <a:buChar char="•"/>
            </a:pPr>
            <a:r>
              <a:rPr lang="en-US" sz="2800" dirty="0" smtClean="0"/>
              <a:t>ACCSYS is moving into final prototyping and production of actual components. </a:t>
            </a:r>
          </a:p>
          <a:p>
            <a:pPr marL="457200" indent="-457200">
              <a:lnSpc>
                <a:spcPct val="70000"/>
              </a:lnSpc>
              <a:buFont typeface="Arial"/>
              <a:buChar char="•"/>
            </a:pPr>
            <a:r>
              <a:rPr lang="en-US" sz="2800" dirty="0" smtClean="0"/>
              <a:t>Major contracts are being placed and the pace of design reviews is increasing. </a:t>
            </a:r>
          </a:p>
          <a:p>
            <a:pPr marL="457200" indent="-457200">
              <a:lnSpc>
                <a:spcPct val="70000"/>
              </a:lnSpc>
              <a:buFont typeface="Arial"/>
              <a:buChar char="•"/>
            </a:pPr>
            <a:r>
              <a:rPr lang="en-US" sz="2800" dirty="0" smtClean="0"/>
              <a:t>Significant progress has been made despite summer break. </a:t>
            </a:r>
          </a:p>
          <a:p>
            <a:pPr marL="457200" indent="-457200">
              <a:lnSpc>
                <a:spcPct val="70000"/>
              </a:lnSpc>
              <a:buFont typeface="Arial"/>
              <a:buChar char="•"/>
            </a:pPr>
            <a:r>
              <a:rPr lang="en-US" sz="2800" dirty="0" smtClean="0"/>
              <a:t>Hands on work in starting in a number of local labs (</a:t>
            </a:r>
            <a:r>
              <a:rPr lang="en-US" sz="2800" dirty="0" err="1" smtClean="0"/>
              <a:t>Medicon</a:t>
            </a:r>
            <a:r>
              <a:rPr lang="en-US" sz="2800" dirty="0" smtClean="0"/>
              <a:t> Village, LTH and </a:t>
            </a:r>
            <a:r>
              <a:rPr lang="en-US" sz="2800" dirty="0" err="1" smtClean="0"/>
              <a:t>Utgård</a:t>
            </a:r>
            <a:r>
              <a:rPr lang="en-US" sz="2800" dirty="0" smtClean="0"/>
              <a:t>)</a:t>
            </a:r>
          </a:p>
          <a:p>
            <a:pPr marL="457200" indent="-457200">
              <a:lnSpc>
                <a:spcPct val="70000"/>
              </a:lnSpc>
              <a:buFont typeface="Arial"/>
              <a:buChar char="•"/>
            </a:pPr>
            <a:r>
              <a:rPr lang="en-US" sz="2800" dirty="0" smtClean="0"/>
              <a:t>Numerous papers were presented at summer conferences</a:t>
            </a:r>
          </a:p>
          <a:p>
            <a:pPr>
              <a:lnSpc>
                <a:spcPct val="70000"/>
              </a:lnSpc>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37090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2467" y="272796"/>
            <a:ext cx="7069666" cy="768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smtClean="0">
                <a:solidFill>
                  <a:schemeClr val="bg1"/>
                </a:solidFill>
                <a:latin typeface="Aharoni" panose="02010803020104030203" pitchFamily="2" charset="-79"/>
                <a:cs typeface="Aharoni" panose="02010803020104030203" pitchFamily="2" charset="-79"/>
              </a:rPr>
              <a:t>WP17 Reduced Scale modulator prototype</a:t>
            </a:r>
          </a:p>
          <a:p>
            <a:pPr algn="l"/>
            <a:r>
              <a:rPr lang="en-US" sz="2500" dirty="0" smtClean="0">
                <a:solidFill>
                  <a:schemeClr val="bg1"/>
                </a:solidFill>
                <a:latin typeface="Aharoni" panose="02010803020104030203" pitchFamily="2" charset="-79"/>
                <a:cs typeface="Aharoni" panose="02010803020104030203" pitchFamily="2" charset="-79"/>
              </a:rPr>
              <a:t>( SML topology status on Sept </a:t>
            </a:r>
            <a:r>
              <a:rPr lang="en-US" sz="3000" dirty="0" smtClean="0">
                <a:solidFill>
                  <a:schemeClr val="bg1"/>
                </a:solidFill>
                <a:latin typeface="Aharoni" panose="02010803020104030203" pitchFamily="2" charset="-79"/>
                <a:cs typeface="Aharoni" panose="02010803020104030203" pitchFamily="2" charset="-79"/>
              </a:rPr>
              <a:t>2015 </a:t>
            </a:r>
            <a:r>
              <a:rPr lang="en-US" sz="2500" dirty="0" smtClean="0">
                <a:solidFill>
                  <a:schemeClr val="bg1"/>
                </a:solidFill>
                <a:latin typeface="Aharoni" panose="02010803020104030203" pitchFamily="2" charset="-79"/>
                <a:cs typeface="Aharoni" panose="02010803020104030203" pitchFamily="2" charset="-79"/>
              </a:rPr>
              <a:t>)</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262468" y="1549413"/>
            <a:ext cx="2065866" cy="369332"/>
          </a:xfrm>
          <a:prstGeom prst="rect">
            <a:avLst/>
          </a:prstGeom>
          <a:noFill/>
        </p:spPr>
        <p:txBody>
          <a:bodyPr wrap="square" rtlCol="0">
            <a:spAutoFit/>
          </a:bodyPr>
          <a:lstStyle/>
          <a:p>
            <a:pPr>
              <a:spcBef>
                <a:spcPts val="1200"/>
              </a:spcBef>
            </a:pPr>
            <a:r>
              <a:rPr lang="en-US" b="1" dirty="0" smtClean="0"/>
              <a:t>Electrical schematic</a:t>
            </a:r>
          </a:p>
        </p:txBody>
      </p:sp>
      <p:pic>
        <p:nvPicPr>
          <p:cNvPr id="8" name="Picture 7"/>
          <p:cNvPicPr/>
          <p:nvPr/>
        </p:nvPicPr>
        <p:blipFill>
          <a:blip r:embed="rId2" cstate="screen">
            <a:extLst>
              <a:ext uri="{28A0092B-C50C-407E-A947-70E740481C1C}">
                <a14:useLocalDpi xmlns:a14="http://schemas.microsoft.com/office/drawing/2010/main"/>
              </a:ext>
            </a:extLst>
          </a:blip>
          <a:stretch>
            <a:fillRect/>
          </a:stretch>
        </p:blipFill>
        <p:spPr>
          <a:xfrm>
            <a:off x="8465" y="1842542"/>
            <a:ext cx="9144000" cy="3692525"/>
          </a:xfrm>
          <a:prstGeom prst="rect">
            <a:avLst/>
          </a:prstGeom>
          <a:solidFill>
            <a:schemeClr val="bg1"/>
          </a:solidFill>
        </p:spPr>
      </p:pic>
      <p:sp>
        <p:nvSpPr>
          <p:cNvPr id="25" name="TextBox 24"/>
          <p:cNvSpPr txBox="1"/>
          <p:nvPr/>
        </p:nvSpPr>
        <p:spPr>
          <a:xfrm>
            <a:off x="8465" y="5723464"/>
            <a:ext cx="9144000" cy="877163"/>
          </a:xfrm>
          <a:prstGeom prst="rect">
            <a:avLst/>
          </a:prstGeom>
          <a:noFill/>
        </p:spPr>
        <p:txBody>
          <a:bodyPr wrap="square" rtlCol="0">
            <a:spAutoFit/>
          </a:bodyPr>
          <a:lstStyle/>
          <a:p>
            <a:r>
              <a:rPr lang="en-GB" sz="1700" b="1" dirty="0" smtClean="0">
                <a:solidFill>
                  <a:schemeClr val="tx2">
                    <a:lumMod val="60000"/>
                    <a:lumOff val="40000"/>
                  </a:schemeClr>
                </a:solidFill>
              </a:rPr>
              <a:t>Part I – Low Voltage power converter: successfully tested in Feb. 2015 on resistive loads (@1kV);</a:t>
            </a:r>
          </a:p>
          <a:p>
            <a:r>
              <a:rPr lang="en-GB" sz="1700" b="1" dirty="0" smtClean="0">
                <a:solidFill>
                  <a:srgbClr val="FF0000"/>
                </a:solidFill>
              </a:rPr>
              <a:t>Part II – HV oil tank assembly: - first HV module prototype built from Feb to June 2015 and successfully tested with a 25kV dummy load in July 2015, in combination with Part I</a:t>
            </a:r>
            <a:endParaRPr lang="en-GB" sz="1700" b="1" dirty="0">
              <a:solidFill>
                <a:srgbClr val="FF0000"/>
              </a:solidFill>
            </a:endParaRPr>
          </a:p>
        </p:txBody>
      </p:sp>
      <p:sp>
        <p:nvSpPr>
          <p:cNvPr id="29" name="Rectangle 28"/>
          <p:cNvSpPr/>
          <p:nvPr/>
        </p:nvSpPr>
        <p:spPr>
          <a:xfrm>
            <a:off x="160866" y="1989665"/>
            <a:ext cx="7219446" cy="3545402"/>
          </a:xfrm>
          <a:prstGeom prst="rect">
            <a:avLst/>
          </a:prstGeom>
          <a:noFill/>
          <a:ln w="508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160866" y="5158869"/>
            <a:ext cx="746038" cy="369332"/>
          </a:xfrm>
          <a:prstGeom prst="rect">
            <a:avLst/>
          </a:prstGeom>
        </p:spPr>
        <p:txBody>
          <a:bodyPr wrap="none">
            <a:spAutoFit/>
          </a:bodyPr>
          <a:lstStyle/>
          <a:p>
            <a:r>
              <a:rPr lang="en-GB" b="1" dirty="0">
                <a:solidFill>
                  <a:schemeClr val="tx2">
                    <a:lumMod val="60000"/>
                    <a:lumOff val="40000"/>
                  </a:schemeClr>
                </a:solidFill>
              </a:rPr>
              <a:t>Part I </a:t>
            </a:r>
            <a:endParaRPr lang="en-GB" dirty="0"/>
          </a:p>
        </p:txBody>
      </p:sp>
      <p:sp>
        <p:nvSpPr>
          <p:cNvPr id="31" name="Rectangle 30"/>
          <p:cNvSpPr/>
          <p:nvPr/>
        </p:nvSpPr>
        <p:spPr>
          <a:xfrm>
            <a:off x="8163510" y="5255201"/>
            <a:ext cx="806952" cy="369332"/>
          </a:xfrm>
          <a:prstGeom prst="rect">
            <a:avLst/>
          </a:prstGeom>
        </p:spPr>
        <p:txBody>
          <a:bodyPr wrap="none">
            <a:spAutoFit/>
          </a:bodyPr>
          <a:lstStyle/>
          <a:p>
            <a:r>
              <a:rPr lang="en-GB" b="1" dirty="0">
                <a:solidFill>
                  <a:srgbClr val="FF0000"/>
                </a:solidFill>
              </a:rPr>
              <a:t>Part </a:t>
            </a:r>
            <a:r>
              <a:rPr lang="en-GB" b="1" dirty="0" smtClean="0">
                <a:solidFill>
                  <a:srgbClr val="FF0000"/>
                </a:solidFill>
              </a:rPr>
              <a:t>II </a:t>
            </a:r>
            <a:endParaRPr lang="en-GB" dirty="0">
              <a:solidFill>
                <a:srgbClr val="FF0000"/>
              </a:solidFill>
            </a:endParaRPr>
          </a:p>
        </p:txBody>
      </p:sp>
      <p:sp>
        <p:nvSpPr>
          <p:cNvPr id="23" name="Rectangle 22"/>
          <p:cNvSpPr/>
          <p:nvPr/>
        </p:nvSpPr>
        <p:spPr>
          <a:xfrm>
            <a:off x="7380312" y="4851399"/>
            <a:ext cx="832355" cy="68366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3185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1639" y="1509712"/>
            <a:ext cx="3157537"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846" y="1509713"/>
            <a:ext cx="3157537"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88899" y="103627"/>
            <a:ext cx="7069667" cy="1092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800" dirty="0" smtClean="0">
                <a:solidFill>
                  <a:schemeClr val="bg1"/>
                </a:solidFill>
                <a:latin typeface="Aharoni" panose="02010803020104030203" pitchFamily="2" charset="-79"/>
                <a:cs typeface="Aharoni" panose="02010803020104030203" pitchFamily="2" charset="-79"/>
              </a:rPr>
              <a:t>WP17 Integrated </a:t>
            </a:r>
            <a:r>
              <a:rPr lang="en-US" sz="2800" dirty="0">
                <a:solidFill>
                  <a:schemeClr val="bg1"/>
                </a:solidFill>
                <a:latin typeface="Aharoni" panose="02010803020104030203" pitchFamily="2" charset="-79"/>
                <a:cs typeface="Aharoni" panose="02010803020104030203" pitchFamily="2" charset="-79"/>
              </a:rPr>
              <a:t>test of Low Voltage power converter with </a:t>
            </a:r>
            <a:r>
              <a:rPr lang="en-US" sz="2800" dirty="0" smtClean="0">
                <a:solidFill>
                  <a:schemeClr val="bg1"/>
                </a:solidFill>
                <a:latin typeface="Aharoni" panose="02010803020104030203" pitchFamily="2" charset="-79"/>
                <a:cs typeface="Aharoni" panose="02010803020104030203" pitchFamily="2" charset="-79"/>
              </a:rPr>
              <a:t>High Voltage module </a:t>
            </a:r>
            <a:r>
              <a:rPr lang="en-US" sz="2800" dirty="0">
                <a:solidFill>
                  <a:schemeClr val="bg1"/>
                </a:solidFill>
                <a:latin typeface="Aharoni" panose="02010803020104030203" pitchFamily="2" charset="-79"/>
                <a:cs typeface="Aharoni" panose="02010803020104030203" pitchFamily="2" charset="-79"/>
              </a:rPr>
              <a:t>#1, at </a:t>
            </a:r>
            <a:r>
              <a:rPr lang="en-US" sz="2800" dirty="0" smtClean="0">
                <a:solidFill>
                  <a:schemeClr val="bg1"/>
                </a:solidFill>
                <a:latin typeface="Aharoni" panose="02010803020104030203" pitchFamily="2" charset="-79"/>
                <a:cs typeface="Aharoni" panose="02010803020104030203" pitchFamily="2" charset="-79"/>
              </a:rPr>
              <a:t>LTH      (July 2015)</a:t>
            </a:r>
            <a:endParaRPr lang="en-US" sz="2800" dirty="0">
              <a:solidFill>
                <a:schemeClr val="bg1"/>
              </a:solidFill>
              <a:latin typeface="Aharoni" panose="02010803020104030203" pitchFamily="2" charset="-79"/>
              <a:cs typeface="Aharoni" panose="02010803020104030203" pitchFamily="2" charset="-79"/>
            </a:endParaRP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Arrow Connector 3"/>
          <p:cNvCxnSpPr/>
          <p:nvPr/>
        </p:nvCxnSpPr>
        <p:spPr>
          <a:xfrm flipH="1">
            <a:off x="1532467" y="1659313"/>
            <a:ext cx="2091266" cy="4487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370667" y="1659313"/>
            <a:ext cx="1253066" cy="1134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89865" y="1364301"/>
            <a:ext cx="2046008" cy="646331"/>
          </a:xfrm>
          <a:prstGeom prst="rect">
            <a:avLst/>
          </a:prstGeom>
          <a:noFill/>
        </p:spPr>
        <p:txBody>
          <a:bodyPr wrap="square" rtlCol="0">
            <a:spAutoFit/>
          </a:bodyPr>
          <a:lstStyle/>
          <a:p>
            <a:r>
              <a:rPr lang="en-GB" b="1" dirty="0" smtClean="0">
                <a:solidFill>
                  <a:schemeClr val="tx2">
                    <a:lumMod val="60000"/>
                    <a:lumOff val="40000"/>
                  </a:schemeClr>
                </a:solidFill>
              </a:rPr>
              <a:t>Part I – Low voltage power converter</a:t>
            </a:r>
            <a:endParaRPr lang="en-GB" b="1" dirty="0">
              <a:solidFill>
                <a:schemeClr val="tx2">
                  <a:lumMod val="60000"/>
                  <a:lumOff val="40000"/>
                </a:schemeClr>
              </a:solidFill>
            </a:endParaRPr>
          </a:p>
        </p:txBody>
      </p:sp>
      <p:sp>
        <p:nvSpPr>
          <p:cNvPr id="24" name="TextBox 23"/>
          <p:cNvSpPr txBox="1"/>
          <p:nvPr/>
        </p:nvSpPr>
        <p:spPr>
          <a:xfrm>
            <a:off x="3354677" y="2431432"/>
            <a:ext cx="2396962" cy="646331"/>
          </a:xfrm>
          <a:prstGeom prst="rect">
            <a:avLst/>
          </a:prstGeom>
          <a:noFill/>
        </p:spPr>
        <p:txBody>
          <a:bodyPr wrap="square" rtlCol="0">
            <a:spAutoFit/>
          </a:bodyPr>
          <a:lstStyle/>
          <a:p>
            <a:r>
              <a:rPr lang="en-GB" b="1" dirty="0" smtClean="0">
                <a:solidFill>
                  <a:srgbClr val="FF0000"/>
                </a:solidFill>
              </a:rPr>
              <a:t>Part II – HV module prototype in oil tank</a:t>
            </a:r>
            <a:endParaRPr lang="en-GB" b="1" dirty="0">
              <a:solidFill>
                <a:srgbClr val="FF0000"/>
              </a:solidFill>
            </a:endParaRPr>
          </a:p>
        </p:txBody>
      </p:sp>
      <p:cxnSp>
        <p:nvCxnSpPr>
          <p:cNvPr id="25" name="Straight Arrow Connector 24"/>
          <p:cNvCxnSpPr/>
          <p:nvPr/>
        </p:nvCxnSpPr>
        <p:spPr>
          <a:xfrm flipH="1">
            <a:off x="1642537" y="2754598"/>
            <a:ext cx="1876951" cy="5133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486400" y="2793463"/>
            <a:ext cx="1651000" cy="681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259667" y="3897610"/>
            <a:ext cx="5884334" cy="477054"/>
          </a:xfrm>
          <a:prstGeom prst="rect">
            <a:avLst/>
          </a:prstGeom>
          <a:noFill/>
        </p:spPr>
        <p:txBody>
          <a:bodyPr wrap="square" rtlCol="0">
            <a:spAutoFit/>
          </a:bodyPr>
          <a:lstStyle/>
          <a:p>
            <a:pPr algn="ctr">
              <a:lnSpc>
                <a:spcPts val="1500"/>
              </a:lnSpc>
            </a:pPr>
            <a:r>
              <a:rPr lang="en-GB" sz="1600" dirty="0" smtClean="0">
                <a:solidFill>
                  <a:srgbClr val="FF0000"/>
                </a:solidFill>
              </a:rPr>
              <a:t>Experimental results at full power: Pulsed at 20kV/20A, 3.5ms/14Hz</a:t>
            </a:r>
          </a:p>
          <a:p>
            <a:pPr algn="ctr">
              <a:lnSpc>
                <a:spcPts val="1500"/>
              </a:lnSpc>
            </a:pPr>
            <a:r>
              <a:rPr lang="en-GB" sz="1600" dirty="0" smtClean="0">
                <a:solidFill>
                  <a:srgbClr val="FF0000"/>
                </a:solidFill>
              </a:rPr>
              <a:t>(</a:t>
            </a:r>
            <a:r>
              <a:rPr lang="en-GB" sz="1600" i="1" dirty="0" smtClean="0">
                <a:solidFill>
                  <a:srgbClr val="FF0000"/>
                </a:solidFill>
              </a:rPr>
              <a:t>Note: no output filter present; waveforms are as expected</a:t>
            </a:r>
            <a:r>
              <a:rPr lang="en-GB" sz="1600" dirty="0" smtClean="0">
                <a:solidFill>
                  <a:srgbClr val="FF0000"/>
                </a:solidFill>
              </a:rPr>
              <a:t>)</a:t>
            </a:r>
            <a:endParaRPr lang="en-GB" sz="1600" dirty="0">
              <a:solidFill>
                <a:srgbClr val="FF0000"/>
              </a:solidFill>
            </a:endParaRPr>
          </a:p>
        </p:txBody>
      </p:sp>
      <p:pic>
        <p:nvPicPr>
          <p:cNvPr id="1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846" y="4285624"/>
            <a:ext cx="309086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69329" y="3885328"/>
            <a:ext cx="2573871" cy="489878"/>
          </a:xfrm>
          <a:prstGeom prst="rect">
            <a:avLst/>
          </a:prstGeom>
          <a:noFill/>
        </p:spPr>
        <p:txBody>
          <a:bodyPr wrap="square" rtlCol="0">
            <a:spAutoFit/>
          </a:bodyPr>
          <a:lstStyle/>
          <a:p>
            <a:pPr>
              <a:lnSpc>
                <a:spcPts val="1500"/>
              </a:lnSpc>
            </a:pPr>
            <a:r>
              <a:rPr lang="en-GB" sz="1600" dirty="0" smtClean="0">
                <a:solidFill>
                  <a:srgbClr val="FF0000"/>
                </a:solidFill>
              </a:rPr>
              <a:t>HV module prototype in assembly workshop at LTH</a:t>
            </a:r>
            <a:endParaRPr lang="en-GB" sz="1600" dirty="0">
              <a:solidFill>
                <a:srgbClr val="FF0000"/>
              </a:solidFill>
            </a:endParaRPr>
          </a:p>
        </p:txBody>
      </p:sp>
      <p:sp>
        <p:nvSpPr>
          <p:cNvPr id="26" name="Rectangle 25"/>
          <p:cNvSpPr/>
          <p:nvPr/>
        </p:nvSpPr>
        <p:spPr>
          <a:xfrm>
            <a:off x="3442354" y="6352375"/>
            <a:ext cx="5441421" cy="292388"/>
          </a:xfrm>
          <a:prstGeom prst="rect">
            <a:avLst/>
          </a:prstGeom>
        </p:spPr>
        <p:txBody>
          <a:bodyPr wrap="square">
            <a:spAutoFit/>
          </a:bodyPr>
          <a:lstStyle/>
          <a:p>
            <a:r>
              <a:rPr lang="en-GB" sz="1300" b="1" dirty="0" smtClean="0">
                <a:solidFill>
                  <a:srgbClr val="CC0099"/>
                </a:solidFill>
              </a:rPr>
              <a:t>Magenta: HV output pulse; </a:t>
            </a:r>
            <a:r>
              <a:rPr lang="en-GB" sz="1300" b="1" dirty="0" smtClean="0">
                <a:solidFill>
                  <a:srgbClr val="FFC000"/>
                </a:solidFill>
              </a:rPr>
              <a:t>Yellow: LV input voltage; </a:t>
            </a:r>
            <a:r>
              <a:rPr lang="en-GB" sz="1300" b="1" dirty="0" smtClean="0">
                <a:solidFill>
                  <a:srgbClr val="00E100"/>
                </a:solidFill>
              </a:rPr>
              <a:t>Green: LV input current</a:t>
            </a:r>
            <a:endParaRPr lang="en-GB" sz="1300" b="1" dirty="0">
              <a:solidFill>
                <a:srgbClr val="00E100"/>
              </a:solidFill>
            </a:endParaRPr>
          </a:p>
        </p:txBody>
      </p:sp>
      <p:grpSp>
        <p:nvGrpSpPr>
          <p:cNvPr id="31" name="Group 30"/>
          <p:cNvGrpSpPr/>
          <p:nvPr/>
        </p:nvGrpSpPr>
        <p:grpSpPr>
          <a:xfrm>
            <a:off x="3519488" y="4374372"/>
            <a:ext cx="2713037" cy="2030413"/>
            <a:chOff x="3519488" y="4374372"/>
            <a:chExt cx="2713037" cy="2030413"/>
          </a:xfrm>
        </p:grpSpPr>
        <p:pic>
          <p:nvPicPr>
            <p:cNvPr id="1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19488" y="4374372"/>
              <a:ext cx="2713037"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4247913" y="5113967"/>
              <a:ext cx="1010213" cy="292388"/>
            </a:xfrm>
            <a:prstGeom prst="rect">
              <a:avLst/>
            </a:prstGeom>
            <a:noFill/>
          </p:spPr>
          <p:txBody>
            <a:bodyPr wrap="none" rtlCol="0">
              <a:spAutoFit/>
            </a:bodyPr>
            <a:lstStyle/>
            <a:p>
              <a:r>
                <a:rPr lang="en-GB" sz="1300" b="1" dirty="0" smtClean="0">
                  <a:solidFill>
                    <a:schemeClr val="bg1"/>
                  </a:solidFill>
                </a:rPr>
                <a:t>3.5ms pulse</a:t>
              </a:r>
              <a:endParaRPr lang="en-GB" sz="1300" b="1" dirty="0">
                <a:solidFill>
                  <a:schemeClr val="bg1"/>
                </a:solidFill>
              </a:endParaRPr>
            </a:p>
          </p:txBody>
        </p:sp>
      </p:grpSp>
      <p:grpSp>
        <p:nvGrpSpPr>
          <p:cNvPr id="32" name="Group 31"/>
          <p:cNvGrpSpPr/>
          <p:nvPr/>
        </p:nvGrpSpPr>
        <p:grpSpPr>
          <a:xfrm>
            <a:off x="6308196" y="4374371"/>
            <a:ext cx="2706687" cy="2030413"/>
            <a:chOff x="6308196" y="4374371"/>
            <a:chExt cx="2706687" cy="2030413"/>
          </a:xfrm>
        </p:grpSpPr>
        <p:pic>
          <p:nvPicPr>
            <p:cNvPr id="2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08196" y="4374371"/>
              <a:ext cx="2706687"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137400" y="5088823"/>
              <a:ext cx="563359" cy="292388"/>
            </a:xfrm>
            <a:prstGeom prst="rect">
              <a:avLst/>
            </a:prstGeom>
            <a:noFill/>
          </p:spPr>
          <p:txBody>
            <a:bodyPr wrap="none" rtlCol="0">
              <a:spAutoFit/>
            </a:bodyPr>
            <a:lstStyle/>
            <a:p>
              <a:r>
                <a:rPr lang="en-GB" sz="1300" b="1" dirty="0" smtClean="0">
                  <a:solidFill>
                    <a:schemeClr val="bg1"/>
                  </a:solidFill>
                </a:rPr>
                <a:t>zoom</a:t>
              </a:r>
              <a:endParaRPr lang="en-GB" sz="1300" b="1" dirty="0">
                <a:solidFill>
                  <a:schemeClr val="bg1"/>
                </a:solidFill>
              </a:endParaRPr>
            </a:p>
          </p:txBody>
        </p:sp>
      </p:grpSp>
    </p:spTree>
    <p:extLst>
      <p:ext uri="{BB962C8B-B14F-4D97-AF65-F5344CB8AC3E}">
        <p14:creationId xmlns:p14="http://schemas.microsoft.com/office/powerpoint/2010/main" val="5490670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8528" y="272796"/>
            <a:ext cx="7323666" cy="768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800" dirty="0" smtClean="0">
                <a:solidFill>
                  <a:schemeClr val="bg1"/>
                </a:solidFill>
                <a:latin typeface="Aharoni" panose="02010803020104030203" pitchFamily="2" charset="-79"/>
                <a:cs typeface="Aharoni" panose="02010803020104030203" pitchFamily="2" charset="-79"/>
              </a:rPr>
              <a:t>WP17 3D Model of the complete HV oil tank assembly</a:t>
            </a:r>
          </a:p>
          <a:p>
            <a:pPr algn="l"/>
            <a:r>
              <a:rPr lang="en-US" sz="2000" dirty="0" smtClean="0">
                <a:solidFill>
                  <a:schemeClr val="bg1"/>
                </a:solidFill>
                <a:latin typeface="Aharoni" panose="02010803020104030203" pitchFamily="2" charset="-79"/>
                <a:cs typeface="Aharoni" panose="02010803020104030203" pitchFamily="2" charset="-79"/>
              </a:rPr>
              <a:t>( containing 6 HV modules and output filter stage )</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descr="C:\Users\carlosmartins\Documents\KLYS_MOD - Proto Develop\Specs\HV oil tank assembly 2\3D Illustrations\(2) Tank Frame Assembly\illustration_1.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39885" y="1489506"/>
            <a:ext cx="3516879" cy="2726503"/>
          </a:xfrm>
          <a:prstGeom prst="rect">
            <a:avLst/>
          </a:prstGeom>
          <a:noFill/>
          <a:ln w="38100">
            <a:solidFill>
              <a:srgbClr val="CC0099"/>
            </a:solidFill>
          </a:ln>
          <a:extLst>
            <a:ext uri="{909E8E84-426E-40dd-AFC4-6F175D3DCCD1}">
              <a14:hiddenFill xmlns:a14="http://schemas.microsoft.com/office/drawing/2010/main">
                <a:solidFill>
                  <a:srgbClr val="FFFFFF"/>
                </a:solidFill>
              </a14:hiddenFill>
            </a:ext>
          </a:extLst>
        </p:spPr>
      </p:pic>
      <p:pic>
        <p:nvPicPr>
          <p:cNvPr id="2052" name="Picture 4" descr="C:\Users\carlosmartins\Documents\KLYS_MOD - Proto Develop\Specs\HV oil tank assembly 2\3D Illustrations\(2) Tank Frame Assembly\illustration_6.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01752" y="4172163"/>
            <a:ext cx="3555012" cy="2639503"/>
          </a:xfrm>
          <a:prstGeom prst="rect">
            <a:avLst/>
          </a:prstGeom>
          <a:noFill/>
          <a:ln w="38100">
            <a:solidFill>
              <a:srgbClr val="CC0099"/>
            </a:solidFill>
          </a:ln>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21164" y="1386776"/>
            <a:ext cx="3866649" cy="3017733"/>
            <a:chOff x="11084" y="1341958"/>
            <a:chExt cx="3866649" cy="3017733"/>
          </a:xfrm>
        </p:grpSpPr>
        <p:pic>
          <p:nvPicPr>
            <p:cNvPr id="2050" name="Picture 2" descr="C:\Users\carlosmartins\Documents\KLYS_MOD - Proto Develop\Specs\HV oil tank assembly 2\3D Illustrations\(1) Global System\illustration_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8958" t="3685"/>
            <a:stretch/>
          </p:blipFill>
          <p:spPr bwMode="auto">
            <a:xfrm>
              <a:off x="63499" y="1341958"/>
              <a:ext cx="3814234" cy="3017733"/>
            </a:xfrm>
            <a:prstGeom prst="rect">
              <a:avLst/>
            </a:prstGeom>
            <a:noFill/>
            <a:ln w="38100">
              <a:solidFill>
                <a:srgbClr val="CC0099"/>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8532" y="1736650"/>
              <a:ext cx="983924" cy="523220"/>
            </a:xfrm>
            <a:prstGeom prst="rect">
              <a:avLst/>
            </a:prstGeom>
            <a:noFill/>
          </p:spPr>
          <p:txBody>
            <a:bodyPr wrap="square" rtlCol="0">
              <a:spAutoFit/>
            </a:bodyPr>
            <a:lstStyle/>
            <a:p>
              <a:r>
                <a:rPr lang="en-GB" sz="1400" b="1" dirty="0" smtClean="0">
                  <a:solidFill>
                    <a:srgbClr val="FF0000"/>
                  </a:solidFill>
                </a:rPr>
                <a:t>Silica gel breather</a:t>
              </a:r>
              <a:endParaRPr lang="en-GB" sz="1400" b="1" dirty="0">
                <a:solidFill>
                  <a:srgbClr val="FF0000"/>
                </a:solidFill>
              </a:endParaRPr>
            </a:p>
          </p:txBody>
        </p:sp>
        <p:cxnSp>
          <p:nvCxnSpPr>
            <p:cNvPr id="4" name="Straight Arrow Connector 3"/>
            <p:cNvCxnSpPr/>
            <p:nvPr/>
          </p:nvCxnSpPr>
          <p:spPr>
            <a:xfrm>
              <a:off x="516467" y="2234006"/>
              <a:ext cx="245533" cy="21395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707049">
              <a:off x="2157108" y="1690483"/>
              <a:ext cx="756169" cy="307777"/>
            </a:xfrm>
            <a:prstGeom prst="rect">
              <a:avLst/>
            </a:prstGeom>
            <a:noFill/>
          </p:spPr>
          <p:txBody>
            <a:bodyPr wrap="none" rtlCol="0">
              <a:spAutoFit/>
            </a:bodyPr>
            <a:lstStyle/>
            <a:p>
              <a:r>
                <a:rPr lang="en-GB" sz="1400" b="1" dirty="0" smtClean="0">
                  <a:solidFill>
                    <a:srgbClr val="FF0000"/>
                  </a:solidFill>
                </a:rPr>
                <a:t>Tank lid</a:t>
              </a:r>
              <a:endParaRPr lang="en-GB" sz="1400" b="1" dirty="0">
                <a:solidFill>
                  <a:srgbClr val="FF0000"/>
                </a:solidFill>
              </a:endParaRPr>
            </a:p>
          </p:txBody>
        </p:sp>
        <p:sp>
          <p:nvSpPr>
            <p:cNvPr id="26" name="TextBox 25"/>
            <p:cNvSpPr txBox="1"/>
            <p:nvPr/>
          </p:nvSpPr>
          <p:spPr>
            <a:xfrm rot="852042">
              <a:off x="1076414" y="2508346"/>
              <a:ext cx="1188146" cy="307777"/>
            </a:xfrm>
            <a:prstGeom prst="rect">
              <a:avLst/>
            </a:prstGeom>
            <a:noFill/>
          </p:spPr>
          <p:txBody>
            <a:bodyPr wrap="none" rtlCol="0">
              <a:spAutoFit/>
            </a:bodyPr>
            <a:lstStyle/>
            <a:p>
              <a:r>
                <a:rPr lang="en-GB" sz="1400" b="1" dirty="0" smtClean="0">
                  <a:solidFill>
                    <a:srgbClr val="FF0000"/>
                  </a:solidFill>
                </a:rPr>
                <a:t>Inspection lid</a:t>
              </a:r>
              <a:endParaRPr lang="en-GB" sz="1400" b="1" dirty="0">
                <a:solidFill>
                  <a:srgbClr val="FF0000"/>
                </a:solidFill>
              </a:endParaRPr>
            </a:p>
          </p:txBody>
        </p:sp>
        <p:sp>
          <p:nvSpPr>
            <p:cNvPr id="27" name="TextBox 26"/>
            <p:cNvSpPr txBox="1"/>
            <p:nvPr/>
          </p:nvSpPr>
          <p:spPr>
            <a:xfrm rot="852042">
              <a:off x="11084" y="3937940"/>
              <a:ext cx="1745383" cy="307777"/>
            </a:xfrm>
            <a:prstGeom prst="rect">
              <a:avLst/>
            </a:prstGeom>
            <a:noFill/>
          </p:spPr>
          <p:txBody>
            <a:bodyPr wrap="square" rtlCol="0">
              <a:spAutoFit/>
            </a:bodyPr>
            <a:lstStyle/>
            <a:p>
              <a:r>
                <a:rPr lang="en-GB" sz="1400" b="1" dirty="0" smtClean="0">
                  <a:solidFill>
                    <a:srgbClr val="FF0000"/>
                  </a:solidFill>
                </a:rPr>
                <a:t>HV output connector</a:t>
              </a:r>
              <a:endParaRPr lang="en-GB" sz="1400" b="1" dirty="0">
                <a:solidFill>
                  <a:srgbClr val="FF0000"/>
                </a:solidFill>
              </a:endParaRPr>
            </a:p>
          </p:txBody>
        </p:sp>
        <p:cxnSp>
          <p:nvCxnSpPr>
            <p:cNvPr id="28" name="Straight Arrow Connector 27"/>
            <p:cNvCxnSpPr/>
            <p:nvPr/>
          </p:nvCxnSpPr>
          <p:spPr>
            <a:xfrm flipH="1" flipV="1">
              <a:off x="855134" y="3750367"/>
              <a:ext cx="116466" cy="32670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19202601">
              <a:off x="1992458" y="3625877"/>
              <a:ext cx="1252120" cy="523220"/>
            </a:xfrm>
            <a:prstGeom prst="rect">
              <a:avLst/>
            </a:prstGeom>
            <a:noFill/>
          </p:spPr>
          <p:txBody>
            <a:bodyPr wrap="square" rtlCol="0">
              <a:spAutoFit/>
            </a:bodyPr>
            <a:lstStyle/>
            <a:p>
              <a:r>
                <a:rPr lang="en-GB" sz="1400" b="1" dirty="0" smtClean="0">
                  <a:solidFill>
                    <a:srgbClr val="FF0000"/>
                  </a:solidFill>
                </a:rPr>
                <a:t>Water cooling serpentine</a:t>
              </a:r>
              <a:endParaRPr lang="en-GB" sz="1400" b="1" dirty="0">
                <a:solidFill>
                  <a:srgbClr val="FF0000"/>
                </a:solidFill>
              </a:endParaRPr>
            </a:p>
          </p:txBody>
        </p:sp>
        <p:cxnSp>
          <p:nvCxnSpPr>
            <p:cNvPr id="35" name="Straight Arrow Connector 34"/>
            <p:cNvCxnSpPr/>
            <p:nvPr/>
          </p:nvCxnSpPr>
          <p:spPr>
            <a:xfrm flipH="1" flipV="1">
              <a:off x="2417209" y="3636985"/>
              <a:ext cx="29115" cy="250502"/>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21164" y="4898322"/>
            <a:ext cx="5527619" cy="1913344"/>
          </a:xfrm>
          <a:prstGeom prst="rect">
            <a:avLst/>
          </a:prstGeom>
          <a:noFill/>
        </p:spPr>
        <p:txBody>
          <a:bodyPr wrap="square" rtlCol="0">
            <a:spAutoFit/>
          </a:bodyPr>
          <a:lstStyle/>
          <a:p>
            <a:pPr marL="285750" indent="-285750">
              <a:lnSpc>
                <a:spcPts val="1500"/>
              </a:lnSpc>
              <a:spcBef>
                <a:spcPts val="1200"/>
              </a:spcBef>
              <a:buFontTx/>
              <a:buChar char="-"/>
            </a:pPr>
            <a:r>
              <a:rPr lang="en-US" b="1" dirty="0" smtClean="0"/>
              <a:t>Design and 3D model started in Feb 2015 and completed in June 2015;</a:t>
            </a:r>
          </a:p>
          <a:p>
            <a:pPr marL="285750" indent="-285750">
              <a:lnSpc>
                <a:spcPts val="1500"/>
              </a:lnSpc>
              <a:spcBef>
                <a:spcPts val="1200"/>
              </a:spcBef>
              <a:buFontTx/>
              <a:buChar char="-"/>
            </a:pPr>
            <a:r>
              <a:rPr lang="en-US" b="1" dirty="0" smtClean="0"/>
              <a:t>Technical specification for “build to print” contracting ready in June 2015;</a:t>
            </a:r>
          </a:p>
          <a:p>
            <a:pPr marL="285750" indent="-285750">
              <a:lnSpc>
                <a:spcPts val="1500"/>
              </a:lnSpc>
              <a:spcBef>
                <a:spcPts val="1200"/>
              </a:spcBef>
              <a:buFontTx/>
              <a:buChar char="-"/>
            </a:pPr>
            <a:r>
              <a:rPr lang="en-US" b="1" dirty="0" smtClean="0"/>
              <a:t>Invitation To Tender (ITT) for construction launched on 2</a:t>
            </a:r>
            <a:r>
              <a:rPr lang="en-US" b="1" baseline="30000" dirty="0" smtClean="0"/>
              <a:t>nd</a:t>
            </a:r>
            <a:r>
              <a:rPr lang="en-US" b="1" dirty="0" smtClean="0"/>
              <a:t> July 2015;</a:t>
            </a:r>
          </a:p>
          <a:p>
            <a:pPr marL="285750" indent="-285750">
              <a:lnSpc>
                <a:spcPts val="1500"/>
              </a:lnSpc>
              <a:spcBef>
                <a:spcPts val="1200"/>
              </a:spcBef>
              <a:buFontTx/>
              <a:buChar char="-"/>
            </a:pPr>
            <a:r>
              <a:rPr lang="en-US" b="1" dirty="0" smtClean="0"/>
              <a:t>Offers received on 10</a:t>
            </a:r>
            <a:r>
              <a:rPr lang="en-US" b="1" baseline="30000" dirty="0" smtClean="0"/>
              <a:t>th</a:t>
            </a:r>
            <a:r>
              <a:rPr lang="en-US" b="1" dirty="0" smtClean="0"/>
              <a:t> September 2015;</a:t>
            </a:r>
          </a:p>
        </p:txBody>
      </p:sp>
      <p:sp>
        <p:nvSpPr>
          <p:cNvPr id="58" name="TextBox 57"/>
          <p:cNvSpPr txBox="1"/>
          <p:nvPr/>
        </p:nvSpPr>
        <p:spPr>
          <a:xfrm>
            <a:off x="154404" y="1223547"/>
            <a:ext cx="1474314" cy="369332"/>
          </a:xfrm>
          <a:prstGeom prst="rect">
            <a:avLst/>
          </a:prstGeom>
          <a:noFill/>
        </p:spPr>
        <p:txBody>
          <a:bodyPr wrap="none" rtlCol="0">
            <a:spAutoFit/>
          </a:bodyPr>
          <a:lstStyle/>
          <a:p>
            <a:r>
              <a:rPr lang="en-GB" b="1" dirty="0" smtClean="0">
                <a:solidFill>
                  <a:srgbClr val="CC0099"/>
                </a:solidFill>
              </a:rPr>
              <a:t>External view</a:t>
            </a:r>
            <a:endParaRPr lang="en-GB" b="1" dirty="0">
              <a:solidFill>
                <a:srgbClr val="CC0099"/>
              </a:solidFill>
            </a:endParaRPr>
          </a:p>
        </p:txBody>
      </p:sp>
      <p:sp>
        <p:nvSpPr>
          <p:cNvPr id="59" name="TextBox 58"/>
          <p:cNvSpPr txBox="1"/>
          <p:nvPr/>
        </p:nvSpPr>
        <p:spPr>
          <a:xfrm>
            <a:off x="5329993" y="1211311"/>
            <a:ext cx="1438535" cy="369332"/>
          </a:xfrm>
          <a:prstGeom prst="rect">
            <a:avLst/>
          </a:prstGeom>
          <a:noFill/>
        </p:spPr>
        <p:txBody>
          <a:bodyPr wrap="none" rtlCol="0">
            <a:spAutoFit/>
          </a:bodyPr>
          <a:lstStyle/>
          <a:p>
            <a:r>
              <a:rPr lang="en-GB" b="1" dirty="0" smtClean="0">
                <a:solidFill>
                  <a:srgbClr val="CC0099"/>
                </a:solidFill>
              </a:rPr>
              <a:t>Internal view</a:t>
            </a:r>
            <a:endParaRPr lang="en-GB" b="1" dirty="0">
              <a:solidFill>
                <a:srgbClr val="CC0099"/>
              </a:solidFill>
            </a:endParaRPr>
          </a:p>
        </p:txBody>
      </p:sp>
      <p:sp>
        <p:nvSpPr>
          <p:cNvPr id="60" name="TextBox 59"/>
          <p:cNvSpPr txBox="1"/>
          <p:nvPr/>
        </p:nvSpPr>
        <p:spPr>
          <a:xfrm>
            <a:off x="6890067" y="4022619"/>
            <a:ext cx="2227341" cy="369332"/>
          </a:xfrm>
          <a:prstGeom prst="rect">
            <a:avLst/>
          </a:prstGeom>
          <a:noFill/>
        </p:spPr>
        <p:txBody>
          <a:bodyPr wrap="none" rtlCol="0">
            <a:spAutoFit/>
          </a:bodyPr>
          <a:lstStyle/>
          <a:p>
            <a:r>
              <a:rPr lang="en-GB" b="1" dirty="0" smtClean="0">
                <a:solidFill>
                  <a:srgbClr val="CC0099"/>
                </a:solidFill>
              </a:rPr>
              <a:t>Longitudinal cut view</a:t>
            </a:r>
            <a:endParaRPr lang="en-GB" b="1" dirty="0">
              <a:solidFill>
                <a:srgbClr val="CC0099"/>
              </a:solidFill>
            </a:endParaRPr>
          </a:p>
        </p:txBody>
      </p:sp>
      <p:sp>
        <p:nvSpPr>
          <p:cNvPr id="61" name="TextBox 60"/>
          <p:cNvSpPr txBox="1"/>
          <p:nvPr/>
        </p:nvSpPr>
        <p:spPr>
          <a:xfrm rot="1485029">
            <a:off x="5573034" y="5703460"/>
            <a:ext cx="1087296" cy="307777"/>
          </a:xfrm>
          <a:prstGeom prst="rect">
            <a:avLst/>
          </a:prstGeom>
          <a:noFill/>
        </p:spPr>
        <p:txBody>
          <a:bodyPr wrap="square" rtlCol="0">
            <a:spAutoFit/>
          </a:bodyPr>
          <a:lstStyle/>
          <a:p>
            <a:r>
              <a:rPr lang="en-GB" sz="1400" b="1" dirty="0" smtClean="0">
                <a:solidFill>
                  <a:srgbClr val="FF0000"/>
                </a:solidFill>
              </a:rPr>
              <a:t>HV modules</a:t>
            </a:r>
            <a:endParaRPr lang="en-GB" sz="1400" b="1" dirty="0">
              <a:solidFill>
                <a:srgbClr val="FF0000"/>
              </a:solidFill>
            </a:endParaRPr>
          </a:p>
        </p:txBody>
      </p:sp>
      <p:cxnSp>
        <p:nvCxnSpPr>
          <p:cNvPr id="62" name="Straight Arrow Connector 61"/>
          <p:cNvCxnSpPr>
            <a:stCxn id="61" idx="0"/>
          </p:cNvCxnSpPr>
          <p:nvPr/>
        </p:nvCxnSpPr>
        <p:spPr>
          <a:xfrm flipH="1" flipV="1">
            <a:off x="6049260" y="5356442"/>
            <a:ext cx="131850" cy="36115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61" idx="0"/>
          </p:cNvCxnSpPr>
          <p:nvPr/>
        </p:nvCxnSpPr>
        <p:spPr>
          <a:xfrm flipV="1">
            <a:off x="6181110" y="5647262"/>
            <a:ext cx="473395" cy="7033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1" idx="0"/>
          </p:cNvCxnSpPr>
          <p:nvPr/>
        </p:nvCxnSpPr>
        <p:spPr>
          <a:xfrm>
            <a:off x="6181110" y="5717596"/>
            <a:ext cx="1099731" cy="22600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608052" y="6152974"/>
            <a:ext cx="1440737" cy="523220"/>
          </a:xfrm>
          <a:prstGeom prst="rect">
            <a:avLst/>
          </a:prstGeom>
          <a:noFill/>
        </p:spPr>
        <p:txBody>
          <a:bodyPr wrap="square" rtlCol="0">
            <a:spAutoFit/>
          </a:bodyPr>
          <a:lstStyle/>
          <a:p>
            <a:r>
              <a:rPr lang="en-GB" sz="1400" b="1" dirty="0" smtClean="0">
                <a:solidFill>
                  <a:srgbClr val="FF0000"/>
                </a:solidFill>
              </a:rPr>
              <a:t>HV output filter capacitor banks</a:t>
            </a:r>
            <a:endParaRPr lang="en-GB" sz="1400" b="1" dirty="0">
              <a:solidFill>
                <a:srgbClr val="FF0000"/>
              </a:solidFill>
            </a:endParaRPr>
          </a:p>
        </p:txBody>
      </p:sp>
      <p:cxnSp>
        <p:nvCxnSpPr>
          <p:cNvPr id="75" name="Straight Arrow Connector 74"/>
          <p:cNvCxnSpPr/>
          <p:nvPr/>
        </p:nvCxnSpPr>
        <p:spPr>
          <a:xfrm flipV="1">
            <a:off x="6832550" y="6152974"/>
            <a:ext cx="1171187" cy="296777"/>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2784420" y="2605625"/>
            <a:ext cx="2661381" cy="2300556"/>
            <a:chOff x="2767486" y="2715696"/>
            <a:chExt cx="2661381" cy="2300556"/>
          </a:xfrm>
        </p:grpSpPr>
        <p:pic>
          <p:nvPicPr>
            <p:cNvPr id="2053" name="Picture 5" descr="C:\Users\carlosmartins\Documents\KLYS_MOD - Proto Develop\Specs\HV oil tank assembly 2\3D Illustrations\(3) HV modules\illustration_1.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173003" y="2864021"/>
              <a:ext cx="2099346" cy="2051265"/>
            </a:xfrm>
            <a:prstGeom prst="rect">
              <a:avLst/>
            </a:prstGeom>
            <a:noFill/>
            <a:ln w="38100">
              <a:solidFill>
                <a:srgbClr val="CC0099"/>
              </a:solidFill>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1485029">
              <a:off x="4341571" y="2715696"/>
              <a:ext cx="1087296" cy="523220"/>
            </a:xfrm>
            <a:prstGeom prst="rect">
              <a:avLst/>
            </a:prstGeom>
            <a:noFill/>
          </p:spPr>
          <p:txBody>
            <a:bodyPr wrap="square" rtlCol="0">
              <a:spAutoFit/>
            </a:bodyPr>
            <a:lstStyle/>
            <a:p>
              <a:r>
                <a:rPr lang="en-GB" sz="1400" b="1" dirty="0" smtClean="0">
                  <a:solidFill>
                    <a:srgbClr val="FF0000"/>
                  </a:solidFill>
                </a:rPr>
                <a:t>HV rectifier box</a:t>
              </a:r>
              <a:endParaRPr lang="en-GB" sz="1400" b="1" dirty="0">
                <a:solidFill>
                  <a:srgbClr val="FF0000"/>
                </a:solidFill>
              </a:endParaRPr>
            </a:p>
          </p:txBody>
        </p:sp>
        <p:cxnSp>
          <p:nvCxnSpPr>
            <p:cNvPr id="43" name="Straight Arrow Connector 42"/>
            <p:cNvCxnSpPr/>
            <p:nvPr/>
          </p:nvCxnSpPr>
          <p:spPr>
            <a:xfrm>
              <a:off x="4792133" y="2977306"/>
              <a:ext cx="110019" cy="35009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9745838">
              <a:off x="3101935" y="2768884"/>
              <a:ext cx="1551596" cy="307777"/>
            </a:xfrm>
            <a:prstGeom prst="rect">
              <a:avLst/>
            </a:prstGeom>
            <a:noFill/>
          </p:spPr>
          <p:txBody>
            <a:bodyPr wrap="square" rtlCol="0">
              <a:spAutoFit/>
            </a:bodyPr>
            <a:lstStyle/>
            <a:p>
              <a:r>
                <a:rPr lang="en-GB" sz="1400" b="1" dirty="0" smtClean="0">
                  <a:solidFill>
                    <a:srgbClr val="FF0000"/>
                  </a:solidFill>
                </a:rPr>
                <a:t>HVHF transformer </a:t>
              </a:r>
              <a:endParaRPr lang="en-GB" sz="1400" b="1" dirty="0">
                <a:solidFill>
                  <a:srgbClr val="FF0000"/>
                </a:solidFill>
              </a:endParaRPr>
            </a:p>
          </p:txBody>
        </p:sp>
        <p:sp>
          <p:nvSpPr>
            <p:cNvPr id="48" name="TextBox 47"/>
            <p:cNvSpPr txBox="1"/>
            <p:nvPr/>
          </p:nvSpPr>
          <p:spPr>
            <a:xfrm>
              <a:off x="2767486" y="4463570"/>
              <a:ext cx="1463811" cy="523220"/>
            </a:xfrm>
            <a:prstGeom prst="rect">
              <a:avLst/>
            </a:prstGeom>
            <a:noFill/>
          </p:spPr>
          <p:txBody>
            <a:bodyPr wrap="square" rtlCol="0">
              <a:spAutoFit/>
            </a:bodyPr>
            <a:lstStyle/>
            <a:p>
              <a:r>
                <a:rPr lang="en-GB" sz="1400" b="1" dirty="0" smtClean="0">
                  <a:solidFill>
                    <a:srgbClr val="FF0000"/>
                  </a:solidFill>
                </a:rPr>
                <a:t>Fiberglass insulation frame</a:t>
              </a:r>
              <a:endParaRPr lang="en-GB" sz="1400" b="1" dirty="0">
                <a:solidFill>
                  <a:srgbClr val="FF0000"/>
                </a:solidFill>
              </a:endParaRPr>
            </a:p>
          </p:txBody>
        </p:sp>
        <p:cxnSp>
          <p:nvCxnSpPr>
            <p:cNvPr id="49" name="Straight Arrow Connector 48"/>
            <p:cNvCxnSpPr/>
            <p:nvPr/>
          </p:nvCxnSpPr>
          <p:spPr>
            <a:xfrm>
              <a:off x="3524214" y="3259663"/>
              <a:ext cx="27505" cy="279399"/>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3615267" y="4551606"/>
              <a:ext cx="378954" cy="17357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107959" y="4646920"/>
              <a:ext cx="1249060" cy="369332"/>
            </a:xfrm>
            <a:prstGeom prst="rect">
              <a:avLst/>
            </a:prstGeom>
            <a:noFill/>
          </p:spPr>
          <p:txBody>
            <a:bodyPr wrap="none" rtlCol="0">
              <a:spAutoFit/>
            </a:bodyPr>
            <a:lstStyle/>
            <a:p>
              <a:r>
                <a:rPr lang="en-GB" b="1" dirty="0" smtClean="0">
                  <a:solidFill>
                    <a:srgbClr val="CC0099"/>
                  </a:solidFill>
                </a:rPr>
                <a:t>HV module</a:t>
              </a:r>
              <a:endParaRPr lang="en-GB" b="1" dirty="0">
                <a:solidFill>
                  <a:srgbClr val="CC0099"/>
                </a:solidFill>
              </a:endParaRPr>
            </a:p>
          </p:txBody>
        </p:sp>
      </p:grpSp>
      <p:sp>
        <p:nvSpPr>
          <p:cNvPr id="79" name="TextBox 78"/>
          <p:cNvSpPr txBox="1"/>
          <p:nvPr/>
        </p:nvSpPr>
        <p:spPr>
          <a:xfrm rot="711353">
            <a:off x="7568218" y="1278531"/>
            <a:ext cx="1472637" cy="307777"/>
          </a:xfrm>
          <a:prstGeom prst="rect">
            <a:avLst/>
          </a:prstGeom>
          <a:noFill/>
        </p:spPr>
        <p:txBody>
          <a:bodyPr wrap="square" rtlCol="0">
            <a:spAutoFit/>
          </a:bodyPr>
          <a:lstStyle/>
          <a:p>
            <a:r>
              <a:rPr lang="en-GB" sz="1400" b="1" dirty="0" smtClean="0">
                <a:solidFill>
                  <a:srgbClr val="FF0000"/>
                </a:solidFill>
              </a:rPr>
              <a:t>LV feedthroughs</a:t>
            </a:r>
            <a:endParaRPr lang="en-GB" sz="1400" b="1" dirty="0">
              <a:solidFill>
                <a:srgbClr val="FF0000"/>
              </a:solidFill>
            </a:endParaRPr>
          </a:p>
        </p:txBody>
      </p:sp>
      <p:sp>
        <p:nvSpPr>
          <p:cNvPr id="80" name="TextBox 79"/>
          <p:cNvSpPr txBox="1"/>
          <p:nvPr/>
        </p:nvSpPr>
        <p:spPr>
          <a:xfrm rot="19630974">
            <a:off x="5328466" y="1861877"/>
            <a:ext cx="958959" cy="307777"/>
          </a:xfrm>
          <a:prstGeom prst="rect">
            <a:avLst/>
          </a:prstGeom>
          <a:noFill/>
        </p:spPr>
        <p:txBody>
          <a:bodyPr wrap="square" rtlCol="0">
            <a:spAutoFit/>
          </a:bodyPr>
          <a:lstStyle/>
          <a:p>
            <a:r>
              <a:rPr lang="en-GB" sz="1400" b="1" dirty="0" smtClean="0">
                <a:solidFill>
                  <a:srgbClr val="FF0000"/>
                </a:solidFill>
              </a:rPr>
              <a:t>HV sensor</a:t>
            </a:r>
            <a:endParaRPr lang="en-GB" sz="1400" b="1" dirty="0">
              <a:solidFill>
                <a:srgbClr val="FF0000"/>
              </a:solidFill>
            </a:endParaRPr>
          </a:p>
        </p:txBody>
      </p:sp>
      <p:cxnSp>
        <p:nvCxnSpPr>
          <p:cNvPr id="81" name="Straight Arrow Connector 80"/>
          <p:cNvCxnSpPr/>
          <p:nvPr/>
        </p:nvCxnSpPr>
        <p:spPr>
          <a:xfrm>
            <a:off x="5854471" y="2130851"/>
            <a:ext cx="563336" cy="1018741"/>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7687733" y="1489506"/>
            <a:ext cx="442101" cy="120138"/>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8129834" y="1489506"/>
            <a:ext cx="140834" cy="227863"/>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4191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8528" y="42335"/>
            <a:ext cx="8356605" cy="14647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800" dirty="0" smtClean="0">
                <a:solidFill>
                  <a:schemeClr val="bg1"/>
                </a:solidFill>
                <a:latin typeface="Aharoni" panose="02010803020104030203" pitchFamily="2" charset="-79"/>
                <a:cs typeface="Aharoni" panose="02010803020104030203" pitchFamily="2" charset="-79"/>
              </a:rPr>
              <a:t>WP17 Commercial 330kVA modulator</a:t>
            </a:r>
          </a:p>
          <a:p>
            <a:pPr algn="l"/>
            <a:r>
              <a:rPr lang="en-US" sz="2800" dirty="0" smtClean="0">
                <a:solidFill>
                  <a:schemeClr val="bg1"/>
                </a:solidFill>
                <a:latin typeface="Aharoni" panose="02010803020104030203" pitchFamily="2" charset="-79"/>
                <a:cs typeface="Aharoni" panose="02010803020104030203" pitchFamily="2" charset="-79"/>
              </a:rPr>
              <a:t>contract &amp; magnet power converters</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20134" y="1500203"/>
            <a:ext cx="8701676" cy="5401479"/>
          </a:xfrm>
          <a:prstGeom prst="rect">
            <a:avLst/>
          </a:prstGeom>
          <a:noFill/>
        </p:spPr>
        <p:txBody>
          <a:bodyPr wrap="square" rtlCol="0">
            <a:spAutoFit/>
          </a:bodyPr>
          <a:lstStyle/>
          <a:p>
            <a:pPr>
              <a:lnSpc>
                <a:spcPct val="150000"/>
              </a:lnSpc>
            </a:pPr>
            <a:r>
              <a:rPr lang="en-GB" sz="2500" b="1" dirty="0" smtClean="0"/>
              <a:t>Commercial 330 kVA modulator:</a:t>
            </a:r>
          </a:p>
          <a:p>
            <a:pPr marL="285750" indent="-285750">
              <a:lnSpc>
                <a:spcPct val="150000"/>
              </a:lnSpc>
              <a:buFontTx/>
              <a:buChar char="-"/>
            </a:pPr>
            <a:r>
              <a:rPr lang="en-GB" dirty="0" smtClean="0"/>
              <a:t>Redesign of several components was needed after testing of the prototypes (HVHF transformer, SPRC modules, rectifier bridges);</a:t>
            </a:r>
          </a:p>
          <a:p>
            <a:pPr marL="285750" indent="-285750">
              <a:lnSpc>
                <a:spcPct val="150000"/>
              </a:lnSpc>
              <a:buFontTx/>
              <a:buChar char="-"/>
            </a:pPr>
            <a:r>
              <a:rPr lang="en-GB" dirty="0" smtClean="0"/>
              <a:t>Additional delay in delivery. New delivery date: May 2016, instead of Feb 2016</a:t>
            </a:r>
          </a:p>
          <a:p>
            <a:pPr marL="285750" indent="-285750">
              <a:lnSpc>
                <a:spcPct val="150000"/>
              </a:lnSpc>
              <a:buFontTx/>
              <a:buChar char="-"/>
            </a:pPr>
            <a:endParaRPr lang="en-GB" dirty="0"/>
          </a:p>
          <a:p>
            <a:pPr>
              <a:lnSpc>
                <a:spcPct val="150000"/>
              </a:lnSpc>
            </a:pPr>
            <a:r>
              <a:rPr lang="en-GB" sz="2500" b="1" dirty="0" smtClean="0"/>
              <a:t>Magnet power converters IKC:</a:t>
            </a:r>
          </a:p>
          <a:p>
            <a:pPr marL="285750" indent="-285750">
              <a:lnSpc>
                <a:spcPct val="150000"/>
              </a:lnSpc>
              <a:buFontTx/>
              <a:buChar char="-"/>
            </a:pPr>
            <a:r>
              <a:rPr lang="en-GB" dirty="0" smtClean="0"/>
              <a:t>Total cost of pulsed power converters + magnets remain the same as for the DC case</a:t>
            </a:r>
          </a:p>
          <a:p>
            <a:pPr lvl="1">
              <a:lnSpc>
                <a:spcPct val="150000"/>
              </a:lnSpc>
            </a:pPr>
            <a:r>
              <a:rPr lang="en-GB" dirty="0" smtClean="0"/>
              <a:t>(i.e. higher cost of pulsed power converters compensated by cost reduction in pulsed magnets);</a:t>
            </a:r>
          </a:p>
          <a:p>
            <a:pPr marL="285750" indent="-285750">
              <a:lnSpc>
                <a:spcPct val="150000"/>
              </a:lnSpc>
              <a:buFontTx/>
              <a:buChar char="-"/>
            </a:pPr>
            <a:r>
              <a:rPr lang="en-GB" dirty="0" err="1" smtClean="0"/>
              <a:t>HoA</a:t>
            </a:r>
            <a:r>
              <a:rPr lang="en-GB" dirty="0" smtClean="0"/>
              <a:t> draft document was prepared and reviewed by both parties (</a:t>
            </a:r>
            <a:r>
              <a:rPr lang="en-GB" dirty="0" err="1" smtClean="0"/>
              <a:t>Elettra</a:t>
            </a:r>
            <a:r>
              <a:rPr lang="en-GB" dirty="0" smtClean="0"/>
              <a:t> and ESS). Ready for signature;</a:t>
            </a:r>
          </a:p>
          <a:p>
            <a:pPr marL="285750" indent="-285750">
              <a:lnSpc>
                <a:spcPct val="150000"/>
              </a:lnSpc>
              <a:buFontTx/>
              <a:buChar char="-"/>
            </a:pPr>
            <a:endParaRPr lang="en-GB" dirty="0"/>
          </a:p>
        </p:txBody>
      </p:sp>
    </p:spTree>
    <p:extLst>
      <p:ext uri="{BB962C8B-B14F-4D97-AF65-F5344CB8AC3E}">
        <p14:creationId xmlns:p14="http://schemas.microsoft.com/office/powerpoint/2010/main" val="7190288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Package Audits</a:t>
            </a:r>
            <a:endParaRPr lang="en-US" dirty="0"/>
          </a:p>
        </p:txBody>
      </p:sp>
      <p:sp>
        <p:nvSpPr>
          <p:cNvPr id="3" name="Content Placeholder 2"/>
          <p:cNvSpPr>
            <a:spLocks noGrp="1"/>
          </p:cNvSpPr>
          <p:nvPr>
            <p:ph idx="1"/>
          </p:nvPr>
        </p:nvSpPr>
        <p:spPr>
          <a:xfrm>
            <a:off x="434526" y="1452793"/>
            <a:ext cx="8445314" cy="4810333"/>
          </a:xfrm>
        </p:spPr>
        <p:txBody>
          <a:bodyPr/>
          <a:lstStyle/>
          <a:p>
            <a:pPr marL="342900" indent="-342900">
              <a:buFont typeface="Arial"/>
              <a:buChar char="•"/>
            </a:pPr>
            <a:r>
              <a:rPr lang="en-US" sz="2400" dirty="0" smtClean="0"/>
              <a:t>Since the last TB, an Annual Audits was held on Beam Physics (WP2)</a:t>
            </a:r>
          </a:p>
          <a:p>
            <a:pPr marL="342900" indent="-342900">
              <a:buFont typeface="Arial"/>
              <a:buChar char="•"/>
            </a:pPr>
            <a:r>
              <a:rPr lang="en-US" sz="2400" dirty="0" smtClean="0"/>
              <a:t>No technical showstoppers were found in the work package and it is are on track to meet milestones, however the staff was found to be significantly overworked. This situation is improving with additional hires underway.</a:t>
            </a:r>
          </a:p>
          <a:p>
            <a:pPr marL="800100" lvl="1" indent="-342900">
              <a:buFont typeface="Arial"/>
              <a:buChar char="•"/>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34</a:t>
            </a:fld>
            <a:endParaRPr lang="sv-SE"/>
          </a:p>
        </p:txBody>
      </p:sp>
    </p:spTree>
    <p:extLst>
      <p:ext uri="{BB962C8B-B14F-4D97-AF65-F5344CB8AC3E}">
        <p14:creationId xmlns:p14="http://schemas.microsoft.com/office/powerpoint/2010/main" val="36156604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3" y="0"/>
            <a:ext cx="6067426" cy="1441531"/>
          </a:xfrm>
        </p:spPr>
        <p:txBody>
          <a:bodyPr/>
          <a:lstStyle/>
          <a:p>
            <a:r>
              <a:rPr lang="en-US" dirty="0" smtClean="0"/>
              <a:t>Example WP2 Audit Recommendations</a:t>
            </a:r>
            <a:endParaRPr lang="en-US" dirty="0"/>
          </a:p>
        </p:txBody>
      </p:sp>
      <p:sp>
        <p:nvSpPr>
          <p:cNvPr id="3" name="Content Placeholder 2"/>
          <p:cNvSpPr>
            <a:spLocks noGrp="1"/>
          </p:cNvSpPr>
          <p:nvPr>
            <p:ph idx="1"/>
          </p:nvPr>
        </p:nvSpPr>
        <p:spPr>
          <a:xfrm>
            <a:off x="434526" y="1452793"/>
            <a:ext cx="8445314" cy="4810333"/>
          </a:xfrm>
        </p:spPr>
        <p:txBody>
          <a:bodyPr/>
          <a:lstStyle/>
          <a:p>
            <a:pPr marL="800100" lvl="1" indent="-342900">
              <a:buFont typeface="Arial"/>
              <a:buChar char="•"/>
            </a:pPr>
            <a:r>
              <a:rPr lang="en-US" sz="2400" dirty="0" smtClean="0"/>
              <a:t>ACCSYS </a:t>
            </a:r>
            <a:r>
              <a:rPr lang="en-US" sz="2400" dirty="0"/>
              <a:t>should move to freeze the lattice by end of 2015 and require any additional changes to the lattice to go through the formal ESS change control process. </a:t>
            </a:r>
            <a:r>
              <a:rPr lang="en-US" sz="2400" i="1" dirty="0" smtClean="0">
                <a:solidFill>
                  <a:srgbClr val="FF0000"/>
                </a:solidFill>
              </a:rPr>
              <a:t>Underway</a:t>
            </a:r>
          </a:p>
          <a:p>
            <a:pPr marL="800100" lvl="1" indent="-342900">
              <a:buFont typeface="Arial"/>
              <a:buChar char="•"/>
            </a:pPr>
            <a:r>
              <a:rPr lang="en-US" sz="2400" dirty="0" smtClean="0"/>
              <a:t>ACCSYS </a:t>
            </a:r>
            <a:r>
              <a:rPr lang="en-US" sz="2400" dirty="0"/>
              <a:t>should expedite the filling out of </a:t>
            </a:r>
            <a:r>
              <a:rPr lang="en-US" sz="2400" dirty="0" err="1"/>
              <a:t>Linac</a:t>
            </a:r>
            <a:r>
              <a:rPr lang="en-US" sz="2400" dirty="0"/>
              <a:t> Lego to reduce the amount of missing information </a:t>
            </a:r>
            <a:r>
              <a:rPr lang="en-US" sz="2400" i="1" dirty="0" smtClean="0">
                <a:solidFill>
                  <a:srgbClr val="FF0000"/>
                </a:solidFill>
              </a:rPr>
              <a:t>Underway</a:t>
            </a:r>
          </a:p>
          <a:p>
            <a:pPr marL="800100" lvl="1" indent="-342900">
              <a:buFont typeface="Arial"/>
              <a:buChar char="•"/>
            </a:pPr>
            <a:r>
              <a:rPr lang="en-US" sz="2400" dirty="0" smtClean="0"/>
              <a:t>Review </a:t>
            </a:r>
            <a:r>
              <a:rPr lang="en-US" sz="2400" dirty="0"/>
              <a:t>the strategy of where to integrate the dipole magnets on stands. Should this be done at </a:t>
            </a:r>
            <a:r>
              <a:rPr lang="en-US" sz="2400" dirty="0" err="1"/>
              <a:t>Daresbury</a:t>
            </a:r>
            <a:r>
              <a:rPr lang="en-US" sz="2400" dirty="0"/>
              <a:t> or does it make more sense to do this at </a:t>
            </a:r>
            <a:r>
              <a:rPr lang="en-US" sz="2400" dirty="0" err="1"/>
              <a:t>Elletra</a:t>
            </a:r>
            <a:r>
              <a:rPr lang="en-US" sz="2400" dirty="0"/>
              <a:t> or ESS? </a:t>
            </a:r>
            <a:endParaRPr lang="en-US" sz="2400" dirty="0" smtClean="0"/>
          </a:p>
          <a:p>
            <a:pPr marL="800100" lvl="1" indent="-342900">
              <a:buFont typeface="Arial"/>
              <a:buChar char="•"/>
            </a:pPr>
            <a:r>
              <a:rPr lang="en-US" sz="2400" dirty="0" smtClean="0"/>
              <a:t>ACCSYS </a:t>
            </a:r>
            <a:r>
              <a:rPr lang="en-US" sz="2400" dirty="0"/>
              <a:t>management must intervene to actively resolve the issue with the requirements and capabilities of the LLRF system relative to the RF system (WP8) and beam physics (WP2) A decision needs to be made on how best to move forward.</a:t>
            </a:r>
          </a:p>
          <a:p>
            <a:pPr marL="800100" lvl="1" indent="-342900">
              <a:buFont typeface="Arial"/>
              <a:buChar char="•"/>
            </a:pPr>
            <a:endParaRPr lang="en-US" sz="2400" dirty="0" smtClean="0"/>
          </a:p>
          <a:p>
            <a:pPr marL="800100" lvl="1" indent="-342900">
              <a:buFont typeface="Arial"/>
              <a:buChar char="•"/>
            </a:pPr>
            <a:endParaRPr lang="en-US" sz="2400" dirty="0" smtClean="0"/>
          </a:p>
          <a:p>
            <a:pPr marL="800100" lvl="1" indent="-342900">
              <a:buFont typeface="Arial"/>
              <a:buChar char="•"/>
            </a:pPr>
            <a:endParaRPr lang="en-US" sz="2400" dirty="0"/>
          </a:p>
          <a:p>
            <a:pPr marL="800100" lvl="1" indent="-342900">
              <a:buFont typeface="Arial"/>
              <a:buChar char="•"/>
            </a:pPr>
            <a:endParaRPr lang="en-US" sz="2400" dirty="0" smtClean="0"/>
          </a:p>
          <a:p>
            <a:pPr marL="800100" lvl="1" indent="-342900">
              <a:buFont typeface="Arial"/>
              <a:buChar char="•"/>
            </a:pPr>
            <a:endParaRPr lang="en-US" sz="2400" dirty="0" smtClean="0"/>
          </a:p>
          <a:p>
            <a:pPr marL="800100" lvl="1" indent="-342900">
              <a:buFont typeface="Arial"/>
              <a:buChar char="•"/>
            </a:pPr>
            <a:endParaRPr lang="en-US" sz="2400" dirty="0"/>
          </a:p>
          <a:p>
            <a:pPr marL="800100" lvl="1" indent="-342900">
              <a:buFont typeface="Arial"/>
              <a:buChar char="•"/>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35</a:t>
            </a:fld>
            <a:endParaRPr lang="sv-SE"/>
          </a:p>
        </p:txBody>
      </p:sp>
    </p:spTree>
    <p:extLst>
      <p:ext uri="{BB962C8B-B14F-4D97-AF65-F5344CB8AC3E}">
        <p14:creationId xmlns:p14="http://schemas.microsoft.com/office/powerpoint/2010/main" val="38795599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Audits</a:t>
            </a:r>
            <a:endParaRPr lang="en-US" dirty="0"/>
          </a:p>
        </p:txBody>
      </p:sp>
      <p:sp>
        <p:nvSpPr>
          <p:cNvPr id="3" name="Content Placeholder 2"/>
          <p:cNvSpPr>
            <a:spLocks noGrp="1"/>
          </p:cNvSpPr>
          <p:nvPr>
            <p:ph idx="1"/>
          </p:nvPr>
        </p:nvSpPr>
        <p:spPr>
          <a:xfrm>
            <a:off x="143273" y="1578865"/>
            <a:ext cx="8777207" cy="4777485"/>
          </a:xfrm>
        </p:spPr>
        <p:txBody>
          <a:bodyPr/>
          <a:lstStyle/>
          <a:p>
            <a:pPr lvl="0"/>
            <a:r>
              <a:rPr lang="en-US" dirty="0" smtClean="0"/>
              <a:t> </a:t>
            </a:r>
            <a:endParaRPr lang="en-US" sz="2800" dirty="0" smtClean="0"/>
          </a:p>
          <a:p>
            <a:pPr lvl="0"/>
            <a:r>
              <a:rPr lang="en-US" sz="2800" dirty="0" smtClean="0"/>
              <a:t>	Given the increasing number of detailed design reviews, WP Audits in 2016 will start to be limited to project reporting e.g.:</a:t>
            </a:r>
          </a:p>
          <a:p>
            <a:pPr marL="914400" lvl="1" indent="-457200">
              <a:buFont typeface="Arial"/>
              <a:buChar char="•"/>
            </a:pPr>
            <a:r>
              <a:rPr lang="en-US" sz="2800" dirty="0" smtClean="0"/>
              <a:t>EVMS curves, </a:t>
            </a:r>
          </a:p>
          <a:p>
            <a:pPr marL="914400" lvl="1" indent="-457200">
              <a:buFont typeface="Arial"/>
              <a:buChar char="•"/>
            </a:pPr>
            <a:r>
              <a:rPr lang="en-US" sz="2800" dirty="0" smtClean="0"/>
              <a:t>Cost and schedule variances</a:t>
            </a:r>
          </a:p>
          <a:p>
            <a:pPr marL="914400" lvl="1" indent="-457200">
              <a:buFont typeface="Arial"/>
              <a:buChar char="•"/>
            </a:pPr>
            <a:r>
              <a:rPr lang="en-US" sz="2800" dirty="0" smtClean="0"/>
              <a:t>Risks</a:t>
            </a:r>
          </a:p>
          <a:p>
            <a:pPr marL="914400" lvl="1" indent="-457200">
              <a:buFont typeface="Arial"/>
              <a:buChar char="•"/>
            </a:pPr>
            <a:r>
              <a:rPr lang="en-US" sz="2800" dirty="0" smtClean="0"/>
              <a:t>Milestones</a:t>
            </a:r>
          </a:p>
          <a:p>
            <a:pPr lvl="1"/>
            <a:r>
              <a:rPr lang="en-US" sz="2800" dirty="0" smtClean="0"/>
              <a:t>With technical details covered by the ongoing design reviews. This approach will vary by WP status</a:t>
            </a:r>
          </a:p>
          <a:p>
            <a:pPr lvl="0"/>
            <a:r>
              <a:rPr lang="en-US" sz="2800" dirty="0"/>
              <a:t>	</a:t>
            </a:r>
          </a:p>
          <a:p>
            <a:pPr lvl="0"/>
            <a:endParaRPr lang="en-US" dirty="0"/>
          </a:p>
          <a:p>
            <a:pPr lvl="0">
              <a:lnSpc>
                <a:spcPct val="100000"/>
              </a:lnSpc>
            </a:pPr>
            <a:endParaRPr lang="en-US"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36</a:t>
            </a:fld>
            <a:endParaRPr lang="sv-SE"/>
          </a:p>
        </p:txBody>
      </p:sp>
    </p:spTree>
    <p:extLst>
      <p:ext uri="{BB962C8B-B14F-4D97-AF65-F5344CB8AC3E}">
        <p14:creationId xmlns:p14="http://schemas.microsoft.com/office/powerpoint/2010/main" val="6745413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173899" y="173243"/>
            <a:ext cx="5031936"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Work Package Audits in 2015</a:t>
            </a:r>
          </a:p>
        </p:txBody>
      </p:sp>
      <p:sp>
        <p:nvSpPr>
          <p:cNvPr id="3" name="Content Placeholder 2"/>
          <p:cNvSpPr>
            <a:spLocks noGrp="1"/>
          </p:cNvSpPr>
          <p:nvPr>
            <p:ph idx="1"/>
          </p:nvPr>
        </p:nvSpPr>
        <p:spPr>
          <a:xfrm>
            <a:off x="321733" y="1483632"/>
            <a:ext cx="8229600" cy="5084908"/>
          </a:xfrm>
        </p:spPr>
        <p:txBody>
          <a:bodyPr/>
          <a:lstStyle/>
          <a:p>
            <a:pPr lvl="2"/>
            <a:endParaRPr lang="en-US" sz="2000" dirty="0" smtClean="0"/>
          </a:p>
          <a:p>
            <a:pPr marL="914400" lvl="2" indent="0">
              <a:buNone/>
            </a:pPr>
            <a:endParaRPr lang="en-US" sz="2000" dirty="0" smtClean="0"/>
          </a:p>
          <a:p>
            <a:pPr marL="914400" lvl="2" indent="0">
              <a:buNone/>
            </a:pPr>
            <a:endParaRPr lang="en-US" sz="2000" dirty="0"/>
          </a:p>
          <a:p>
            <a:pPr marL="914400" lvl="2" indent="0">
              <a:buNone/>
            </a:pPr>
            <a:endParaRPr lang="en-US" sz="2000" dirty="0" smtClean="0"/>
          </a:p>
          <a:p>
            <a:pPr marL="914400" lvl="2" indent="0">
              <a:buNone/>
            </a:pP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4059858273"/>
              </p:ext>
            </p:extLst>
          </p:nvPr>
        </p:nvGraphicFramePr>
        <p:xfrm>
          <a:off x="1649339" y="1501369"/>
          <a:ext cx="5329953" cy="4297680"/>
        </p:xfrm>
        <a:graphic>
          <a:graphicData uri="http://schemas.openxmlformats.org/drawingml/2006/table">
            <a:tbl>
              <a:tblPr firstRow="1" bandRow="1">
                <a:tableStyleId>{5C22544A-7EE6-4342-B048-85BDC9FD1C3A}</a:tableStyleId>
              </a:tblPr>
              <a:tblGrid>
                <a:gridCol w="3101656"/>
                <a:gridCol w="2228297"/>
              </a:tblGrid>
              <a:tr h="363669">
                <a:tc>
                  <a:txBody>
                    <a:bodyPr/>
                    <a:lstStyle/>
                    <a:p>
                      <a:pPr algn="ctr"/>
                      <a:r>
                        <a:rPr lang="en-US" dirty="0" smtClean="0"/>
                        <a:t>Work Package</a:t>
                      </a:r>
                      <a:endParaRPr lang="en-US" dirty="0"/>
                    </a:p>
                  </a:txBody>
                  <a:tcPr/>
                </a:tc>
                <a:tc>
                  <a:txBody>
                    <a:bodyPr/>
                    <a:lstStyle/>
                    <a:p>
                      <a:pPr algn="ctr"/>
                      <a:r>
                        <a:rPr lang="en-US" dirty="0" smtClean="0"/>
                        <a:t>Date</a:t>
                      </a:r>
                      <a:endParaRPr lang="en-US" dirty="0"/>
                    </a:p>
                  </a:txBody>
                  <a:tcPr/>
                </a:tc>
              </a:tr>
              <a:tr h="363669">
                <a:tc>
                  <a:txBody>
                    <a:bodyPr/>
                    <a:lstStyle/>
                    <a:p>
                      <a:pPr algn="ctr"/>
                      <a:r>
                        <a:rPr lang="en-US" dirty="0" smtClean="0"/>
                        <a:t>WP15 Electrical Support</a:t>
                      </a:r>
                      <a:endParaRPr lang="en-US" dirty="0"/>
                    </a:p>
                  </a:txBody>
                  <a:tcPr/>
                </a:tc>
                <a:tc>
                  <a:txBody>
                    <a:bodyPr/>
                    <a:lstStyle/>
                    <a:p>
                      <a:pPr algn="ctr"/>
                      <a:r>
                        <a:rPr lang="en-US" dirty="0" smtClean="0"/>
                        <a:t>March 11</a:t>
                      </a:r>
                      <a:endParaRPr lang="en-US" dirty="0"/>
                    </a:p>
                  </a:txBody>
                  <a:tcPr/>
                </a:tc>
              </a:tr>
              <a:tr h="363669">
                <a:tc>
                  <a:txBody>
                    <a:bodyPr/>
                    <a:lstStyle/>
                    <a:p>
                      <a:pPr algn="ctr"/>
                      <a:r>
                        <a:rPr lang="en-US" dirty="0" smtClean="0"/>
                        <a:t>WP16 Cooling Support</a:t>
                      </a:r>
                      <a:endParaRPr lang="en-US" dirty="0"/>
                    </a:p>
                  </a:txBody>
                  <a:tcPr/>
                </a:tc>
                <a:tc>
                  <a:txBody>
                    <a:bodyPr/>
                    <a:lstStyle/>
                    <a:p>
                      <a:pPr algn="ctr"/>
                      <a:r>
                        <a:rPr lang="en-US" dirty="0" smtClean="0"/>
                        <a:t>April 29</a:t>
                      </a:r>
                      <a:endParaRPr lang="en-US" dirty="0"/>
                    </a:p>
                  </a:txBody>
                  <a:tcPr/>
                </a:tc>
              </a:tr>
              <a:tr h="363669">
                <a:tc>
                  <a:txBody>
                    <a:bodyPr/>
                    <a:lstStyle/>
                    <a:p>
                      <a:pPr algn="ctr"/>
                      <a:r>
                        <a:rPr lang="en-US" dirty="0" smtClean="0"/>
                        <a:t>WP10</a:t>
                      </a:r>
                      <a:r>
                        <a:rPr lang="en-US" baseline="0" dirty="0" smtClean="0"/>
                        <a:t> Test Stands</a:t>
                      </a:r>
                      <a:endParaRPr lang="en-US" dirty="0"/>
                    </a:p>
                  </a:txBody>
                  <a:tcPr/>
                </a:tc>
                <a:tc>
                  <a:txBody>
                    <a:bodyPr/>
                    <a:lstStyle/>
                    <a:p>
                      <a:pPr algn="ctr"/>
                      <a:r>
                        <a:rPr lang="en-US" dirty="0" smtClean="0"/>
                        <a:t>April 28</a:t>
                      </a:r>
                      <a:endParaRPr lang="en-US" dirty="0"/>
                    </a:p>
                  </a:txBody>
                  <a:tcPr/>
                </a:tc>
              </a:tr>
              <a:tr h="363669">
                <a:tc>
                  <a:txBody>
                    <a:bodyPr/>
                    <a:lstStyle/>
                    <a:p>
                      <a:pPr algn="ctr"/>
                      <a:r>
                        <a:rPr lang="en-US" dirty="0" smtClean="0"/>
                        <a:t>WP12 Vacuum</a:t>
                      </a:r>
                    </a:p>
                    <a:p>
                      <a:pPr algn="ctr"/>
                      <a:r>
                        <a:rPr lang="en-US" dirty="0" smtClean="0"/>
                        <a:t>(included in cost review)</a:t>
                      </a:r>
                      <a:endParaRPr lang="en-US" dirty="0"/>
                    </a:p>
                  </a:txBody>
                  <a:tcPr/>
                </a:tc>
                <a:tc>
                  <a:txBody>
                    <a:bodyPr/>
                    <a:lstStyle/>
                    <a:p>
                      <a:pPr algn="ctr"/>
                      <a:r>
                        <a:rPr lang="en-US" dirty="0" smtClean="0"/>
                        <a:t>May 20</a:t>
                      </a:r>
                      <a:endParaRPr lang="en-US" dirty="0"/>
                    </a:p>
                  </a:txBody>
                  <a:tcPr/>
                </a:tc>
              </a:tr>
              <a:tr h="363669">
                <a:tc>
                  <a:txBody>
                    <a:bodyPr/>
                    <a:lstStyle/>
                    <a:p>
                      <a:pPr algn="ctr"/>
                      <a:r>
                        <a:rPr lang="en-US" dirty="0" smtClean="0"/>
                        <a:t>WP2 Beam Physics</a:t>
                      </a:r>
                      <a:endParaRPr lang="en-US" dirty="0"/>
                    </a:p>
                  </a:txBody>
                  <a:tcPr/>
                </a:tc>
                <a:tc>
                  <a:txBody>
                    <a:bodyPr/>
                    <a:lstStyle/>
                    <a:p>
                      <a:pPr algn="ctr"/>
                      <a:r>
                        <a:rPr lang="en-US" dirty="0" smtClean="0"/>
                        <a:t>June 25 </a:t>
                      </a:r>
                    </a:p>
                  </a:txBody>
                  <a:tcPr/>
                </a:tc>
              </a:tr>
              <a:tr h="363669">
                <a:tc>
                  <a:txBody>
                    <a:bodyPr/>
                    <a:lstStyle/>
                    <a:p>
                      <a:pPr algn="ctr"/>
                      <a:r>
                        <a:rPr lang="en-US" dirty="0" smtClean="0"/>
                        <a:t>WP8 RF</a:t>
                      </a:r>
                      <a:endParaRPr lang="en-US" dirty="0"/>
                    </a:p>
                  </a:txBody>
                  <a:tcPr/>
                </a:tc>
                <a:tc>
                  <a:txBody>
                    <a:bodyPr/>
                    <a:lstStyle/>
                    <a:p>
                      <a:pPr algn="ctr"/>
                      <a:r>
                        <a:rPr lang="en-US" dirty="0" smtClean="0"/>
                        <a:t>November 16</a:t>
                      </a:r>
                      <a:endParaRPr lang="en-US" dirty="0"/>
                    </a:p>
                  </a:txBody>
                  <a:tcPr/>
                </a:tc>
              </a:tr>
              <a:tr h="363669">
                <a:tc>
                  <a:txBody>
                    <a:bodyPr/>
                    <a:lstStyle/>
                    <a:p>
                      <a:pPr algn="ctr"/>
                      <a:r>
                        <a:rPr lang="en-US" dirty="0" smtClean="0"/>
                        <a:t>WP17 Power Convertors</a:t>
                      </a:r>
                      <a:endParaRPr lang="en-US" dirty="0"/>
                    </a:p>
                  </a:txBody>
                  <a:tcPr/>
                </a:tc>
                <a:tc>
                  <a:txBody>
                    <a:bodyPr/>
                    <a:lstStyle/>
                    <a:p>
                      <a:pPr algn="ctr"/>
                      <a:r>
                        <a:rPr lang="en-US" dirty="0" smtClean="0"/>
                        <a:t>November 24</a:t>
                      </a:r>
                      <a:endParaRPr lang="en-US" dirty="0"/>
                    </a:p>
                  </a:txBody>
                  <a:tcPr/>
                </a:tc>
              </a:tr>
              <a:tr h="363669">
                <a:tc>
                  <a:txBody>
                    <a:bodyPr/>
                    <a:lstStyle/>
                    <a:p>
                      <a:pPr algn="ctr"/>
                      <a:r>
                        <a:rPr lang="en-US" dirty="0" smtClean="0"/>
                        <a:t>WP4/5 Cavities &amp; CMs</a:t>
                      </a:r>
                      <a:endParaRPr lang="en-US" dirty="0"/>
                    </a:p>
                  </a:txBody>
                  <a:tcPr/>
                </a:tc>
                <a:tc>
                  <a:txBody>
                    <a:bodyPr/>
                    <a:lstStyle/>
                    <a:p>
                      <a:pPr algn="ctr"/>
                      <a:r>
                        <a:rPr lang="en-US" dirty="0" smtClean="0"/>
                        <a:t>December</a:t>
                      </a:r>
                      <a:endParaRPr lang="en-US" dirty="0"/>
                    </a:p>
                  </a:txBody>
                  <a:tcPr/>
                </a:tc>
              </a:tr>
              <a:tr h="363669">
                <a:tc>
                  <a:txBody>
                    <a:bodyPr/>
                    <a:lstStyle/>
                    <a:p>
                      <a:pPr algn="ctr"/>
                      <a:r>
                        <a:rPr lang="en-US" dirty="0" smtClean="0"/>
                        <a:t>WP3 NCFE</a:t>
                      </a:r>
                      <a:endParaRPr lang="en-US" dirty="0"/>
                    </a:p>
                  </a:txBody>
                  <a:tcPr/>
                </a:tc>
                <a:tc>
                  <a:txBody>
                    <a:bodyPr/>
                    <a:lstStyle/>
                    <a:p>
                      <a:pPr algn="ctr"/>
                      <a:r>
                        <a:rPr lang="en-US" dirty="0" smtClean="0"/>
                        <a:t>January 2016</a:t>
                      </a:r>
                      <a:endParaRPr lang="en-US" dirty="0"/>
                    </a:p>
                  </a:txBody>
                  <a:tcPr/>
                </a:tc>
              </a:tr>
              <a:tr h="363669">
                <a:tc>
                  <a:txBody>
                    <a:bodyPr/>
                    <a:lstStyle/>
                    <a:p>
                      <a:pPr algn="ctr"/>
                      <a:r>
                        <a:rPr lang="en-US" dirty="0" smtClean="0"/>
                        <a:t>WP11 Cryogenics</a:t>
                      </a:r>
                      <a:endParaRPr lang="en-US" dirty="0"/>
                    </a:p>
                  </a:txBody>
                  <a:tcPr/>
                </a:tc>
                <a:tc>
                  <a:txBody>
                    <a:bodyPr/>
                    <a:lstStyle/>
                    <a:p>
                      <a:pPr algn="ctr"/>
                      <a:r>
                        <a:rPr lang="en-US" dirty="0" smtClean="0"/>
                        <a:t>January 2016</a:t>
                      </a:r>
                      <a:endParaRPr lang="en-US" dirty="0"/>
                    </a:p>
                  </a:txBody>
                  <a:tcPr/>
                </a:tc>
              </a:tr>
            </a:tbl>
          </a:graphicData>
        </a:graphic>
      </p:graphicFrame>
    </p:spTree>
    <p:extLst>
      <p:ext uri="{BB962C8B-B14F-4D97-AF65-F5344CB8AC3E}">
        <p14:creationId xmlns:p14="http://schemas.microsoft.com/office/powerpoint/2010/main" val="384347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Reviews</a:t>
            </a:r>
            <a:endParaRPr lang="en-US" dirty="0"/>
          </a:p>
        </p:txBody>
      </p:sp>
      <p:sp>
        <p:nvSpPr>
          <p:cNvPr id="3" name="Content Placeholder 2"/>
          <p:cNvSpPr>
            <a:spLocks noGrp="1"/>
          </p:cNvSpPr>
          <p:nvPr>
            <p:ph idx="1"/>
          </p:nvPr>
        </p:nvSpPr>
        <p:spPr>
          <a:xfrm>
            <a:off x="197275" y="1486912"/>
            <a:ext cx="8791063" cy="4973478"/>
          </a:xfrm>
        </p:spPr>
        <p:txBody>
          <a:bodyPr/>
          <a:lstStyle/>
          <a:p>
            <a:pPr marL="342900" indent="-342900">
              <a:lnSpc>
                <a:spcPct val="80000"/>
              </a:lnSpc>
              <a:buFont typeface="Arial"/>
              <a:buChar char="•"/>
            </a:pPr>
            <a:r>
              <a:rPr lang="en-US" sz="2400" dirty="0" smtClean="0"/>
              <a:t>Since the last TB Meeting the CDR for the DTL was held (June 22 - 23) and the PDR-1 for the ACCP was held (Sept. 2 - 3)</a:t>
            </a:r>
          </a:p>
          <a:p>
            <a:pPr marL="342900" indent="-342900">
              <a:lnSpc>
                <a:spcPct val="80000"/>
              </a:lnSpc>
              <a:buFont typeface="Arial"/>
              <a:buChar char="•"/>
            </a:pPr>
            <a:r>
              <a:rPr lang="en-US" sz="2400" dirty="0" smtClean="0"/>
              <a:t>From the DTL CDR Report:</a:t>
            </a:r>
          </a:p>
          <a:p>
            <a:r>
              <a:rPr lang="en-US" sz="2400" dirty="0" smtClean="0"/>
              <a:t>“</a:t>
            </a:r>
            <a:r>
              <a:rPr lang="en-US" dirty="0"/>
              <a:t>The design of the DTL is well advanced and the INFN team has created and presented an impressive amount of work on the modeling, simulation and mechanical design of the DTL. With a few exceptions, performance requirements are well understood. Even with the few remaining issues, the INFN beam dynamics and RF design will meet expectations</a:t>
            </a:r>
            <a:r>
              <a:rPr lang="en-US" dirty="0" smtClean="0"/>
              <a:t>.</a:t>
            </a:r>
            <a:endParaRPr lang="en-US" b="1" dirty="0"/>
          </a:p>
          <a:p>
            <a:r>
              <a:rPr lang="en-US" u="sng" dirty="0"/>
              <a:t>Developing and documenting interface requirements remains a significant issue and must be given priority by the project in order for the DTL to operate successfully as a part of the ESS </a:t>
            </a:r>
            <a:r>
              <a:rPr lang="en-US" u="sng" dirty="0" err="1"/>
              <a:t>linac</a:t>
            </a:r>
            <a:r>
              <a:rPr lang="en-US" dirty="0" smtClean="0"/>
              <a:t>.” </a:t>
            </a:r>
            <a:r>
              <a:rPr lang="en-US" u="sng" dirty="0" smtClean="0">
                <a:solidFill>
                  <a:srgbClr val="FF0000"/>
                </a:solidFill>
              </a:rPr>
              <a:t>Underway</a:t>
            </a:r>
            <a:endParaRPr lang="en-US" b="1" u="sng" dirty="0"/>
          </a:p>
          <a:p>
            <a:r>
              <a:rPr lang="en-US" dirty="0"/>
              <a:t> </a:t>
            </a:r>
          </a:p>
          <a:p>
            <a:pPr lvl="1">
              <a:lnSpc>
                <a:spcPct val="80000"/>
              </a:lnSpc>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38</a:t>
            </a:fld>
            <a:endParaRPr lang="sv-SE"/>
          </a:p>
        </p:txBody>
      </p:sp>
    </p:spTree>
    <p:extLst>
      <p:ext uri="{BB962C8B-B14F-4D97-AF65-F5344CB8AC3E}">
        <p14:creationId xmlns:p14="http://schemas.microsoft.com/office/powerpoint/2010/main" val="16339972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Reviews</a:t>
            </a:r>
            <a:endParaRPr lang="en-US" dirty="0"/>
          </a:p>
        </p:txBody>
      </p:sp>
      <p:sp>
        <p:nvSpPr>
          <p:cNvPr id="3" name="Content Placeholder 2"/>
          <p:cNvSpPr>
            <a:spLocks noGrp="1"/>
          </p:cNvSpPr>
          <p:nvPr>
            <p:ph idx="1"/>
          </p:nvPr>
        </p:nvSpPr>
        <p:spPr>
          <a:xfrm>
            <a:off x="197275" y="1486912"/>
            <a:ext cx="8791063" cy="4973478"/>
          </a:xfrm>
        </p:spPr>
        <p:txBody>
          <a:bodyPr/>
          <a:lstStyle/>
          <a:p>
            <a:pPr marL="342900" indent="-342900">
              <a:lnSpc>
                <a:spcPct val="80000"/>
              </a:lnSpc>
              <a:buFont typeface="Arial"/>
              <a:buChar char="•"/>
            </a:pPr>
            <a:r>
              <a:rPr lang="en-US" dirty="0" smtClean="0"/>
              <a:t>From the ACCP PDR-1 Closeout:</a:t>
            </a:r>
          </a:p>
          <a:p>
            <a:pPr>
              <a:lnSpc>
                <a:spcPct val="100000"/>
              </a:lnSpc>
            </a:pPr>
            <a:r>
              <a:rPr lang="en-US" dirty="0" smtClean="0"/>
              <a:t>“</a:t>
            </a:r>
            <a:r>
              <a:rPr lang="en-US" dirty="0"/>
              <a:t>The </a:t>
            </a:r>
            <a:r>
              <a:rPr lang="en-US" dirty="0" err="1"/>
              <a:t>Linde</a:t>
            </a:r>
            <a:r>
              <a:rPr lang="en-US" dirty="0"/>
              <a:t> team has made important and detailed progress on the design of the ACCP.</a:t>
            </a:r>
          </a:p>
          <a:p>
            <a:pPr>
              <a:lnSpc>
                <a:spcPct val="100000"/>
              </a:lnSpc>
            </a:pPr>
            <a:r>
              <a:rPr lang="en-US" dirty="0"/>
              <a:t>The design looks like it will meet the specifications and no technical showstoppers were </a:t>
            </a:r>
            <a:r>
              <a:rPr lang="en-US" dirty="0" smtClean="0"/>
              <a:t>found”</a:t>
            </a:r>
          </a:p>
          <a:p>
            <a:pPr lvl="1">
              <a:lnSpc>
                <a:spcPct val="70000"/>
              </a:lnSpc>
            </a:pPr>
            <a:r>
              <a:rPr lang="en-GB" dirty="0"/>
              <a:t>Is the design sufficiently mature to allow </a:t>
            </a:r>
            <a:r>
              <a:rPr lang="en-GB" dirty="0" err="1"/>
              <a:t>Linde</a:t>
            </a:r>
            <a:r>
              <a:rPr lang="en-GB" dirty="0"/>
              <a:t> to move forward on the procurement of long lead time items including: He compressors, cold compressors and heat </a:t>
            </a:r>
            <a:r>
              <a:rPr lang="en-GB" dirty="0" smtClean="0"/>
              <a:t>exchangers</a:t>
            </a:r>
            <a:r>
              <a:rPr lang="en-GB" dirty="0"/>
              <a:t> </a:t>
            </a:r>
            <a:r>
              <a:rPr lang="en-GB" dirty="0" smtClean="0"/>
              <a:t>?</a:t>
            </a:r>
            <a:endParaRPr lang="en-US" dirty="0"/>
          </a:p>
          <a:p>
            <a:pPr marL="800100" lvl="1" indent="-342900">
              <a:lnSpc>
                <a:spcPct val="70000"/>
              </a:lnSpc>
              <a:buFont typeface="Arial"/>
              <a:buChar char="•"/>
            </a:pPr>
            <a:endParaRPr lang="en-US" dirty="0"/>
          </a:p>
          <a:p>
            <a:pPr lvl="1">
              <a:lnSpc>
                <a:spcPct val="70000"/>
              </a:lnSpc>
            </a:pPr>
            <a:r>
              <a:rPr lang="en-US" i="1" dirty="0"/>
              <a:t>Yes, the  procurements can proceed after:</a:t>
            </a:r>
          </a:p>
          <a:p>
            <a:pPr lvl="1">
              <a:lnSpc>
                <a:spcPct val="70000"/>
              </a:lnSpc>
            </a:pPr>
            <a:endParaRPr lang="en-US" i="1" dirty="0"/>
          </a:p>
          <a:p>
            <a:pPr lvl="1">
              <a:lnSpc>
                <a:spcPct val="70000"/>
              </a:lnSpc>
            </a:pPr>
            <a:r>
              <a:rPr lang="en-US" i="1" dirty="0"/>
              <a:t>	 The remaining details of the cold compressors are provided</a:t>
            </a:r>
          </a:p>
          <a:p>
            <a:pPr lvl="1">
              <a:lnSpc>
                <a:spcPct val="70000"/>
              </a:lnSpc>
            </a:pPr>
            <a:r>
              <a:rPr lang="en-US" i="1" dirty="0"/>
              <a:t>	The sizing of the oil skids is verified</a:t>
            </a:r>
          </a:p>
          <a:p>
            <a:pPr lvl="1">
              <a:lnSpc>
                <a:spcPct val="70000"/>
              </a:lnSpc>
            </a:pPr>
            <a:r>
              <a:rPr lang="en-US" i="1" dirty="0"/>
              <a:t>	The heat exchanger data sheets are marked to show which are horizontal and which are vertical.</a:t>
            </a:r>
            <a:endParaRPr lang="en-GB" i="1" dirty="0"/>
          </a:p>
          <a:p>
            <a:pPr>
              <a:lnSpc>
                <a:spcPct val="100000"/>
              </a:lnSpc>
            </a:pPr>
            <a:endParaRPr lang="en-US" sz="2400" dirty="0"/>
          </a:p>
          <a:p>
            <a:pPr>
              <a:lnSpc>
                <a:spcPct val="80000"/>
              </a:lnSpc>
            </a:pPr>
            <a:endParaRPr lang="en-US" sz="2400" dirty="0" smtClean="0"/>
          </a:p>
          <a:p>
            <a:r>
              <a:rPr lang="en-US" sz="2400" dirty="0" smtClean="0"/>
              <a:t>“</a:t>
            </a:r>
            <a:r>
              <a:rPr lang="en-US" dirty="0"/>
              <a:t> </a:t>
            </a:r>
          </a:p>
          <a:p>
            <a:pPr lvl="1">
              <a:lnSpc>
                <a:spcPct val="80000"/>
              </a:lnSpc>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39</a:t>
            </a:fld>
            <a:endParaRPr lang="sv-SE"/>
          </a:p>
        </p:txBody>
      </p:sp>
    </p:spTree>
    <p:extLst>
      <p:ext uri="{BB962C8B-B14F-4D97-AF65-F5344CB8AC3E}">
        <p14:creationId xmlns:p14="http://schemas.microsoft.com/office/powerpoint/2010/main" val="2390967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4525963"/>
          </a:xfrm>
        </p:spPr>
        <p:txBody>
          <a:bodyPr/>
          <a:lstStyle/>
          <a:p>
            <a:pPr>
              <a:lnSpc>
                <a:spcPct val="70000"/>
              </a:lnSpc>
            </a:pPr>
            <a:r>
              <a:rPr lang="en-US" i="1" u="sng" dirty="0" smtClean="0"/>
              <a:t>WP1 Management</a:t>
            </a:r>
          </a:p>
          <a:p>
            <a:pPr marL="342900" lvl="0" indent="-342900">
              <a:lnSpc>
                <a:spcPct val="70000"/>
              </a:lnSpc>
              <a:buFont typeface="Arial"/>
              <a:buChar char="•"/>
            </a:pPr>
            <a:r>
              <a:rPr lang="en-US" dirty="0"/>
              <a:t>Held Annual </a:t>
            </a:r>
            <a:r>
              <a:rPr lang="en-US" dirty="0" smtClean="0"/>
              <a:t>Audit </a:t>
            </a:r>
            <a:r>
              <a:rPr lang="en-US" dirty="0"/>
              <a:t>on </a:t>
            </a:r>
            <a:r>
              <a:rPr lang="en-US" dirty="0" smtClean="0"/>
              <a:t>WP2 (Beam Physics)</a:t>
            </a:r>
          </a:p>
          <a:p>
            <a:pPr marL="342900" lvl="0" indent="-342900">
              <a:lnSpc>
                <a:spcPct val="70000"/>
              </a:lnSpc>
              <a:buFont typeface="Arial"/>
              <a:buChar char="•"/>
            </a:pPr>
            <a:r>
              <a:rPr lang="en-US" dirty="0" smtClean="0"/>
              <a:t>Held CDR for DTL and PDR-1 for the ACCP</a:t>
            </a:r>
          </a:p>
          <a:p>
            <a:pPr marL="342900" lvl="0" indent="-342900">
              <a:lnSpc>
                <a:spcPct val="70000"/>
              </a:lnSpc>
              <a:buFont typeface="Arial"/>
              <a:buChar char="•"/>
            </a:pPr>
            <a:r>
              <a:rPr lang="en-US" dirty="0" smtClean="0"/>
              <a:t>Reorganization of AD (see M.L. talk) </a:t>
            </a:r>
          </a:p>
          <a:p>
            <a:pPr marL="342900" lvl="0" indent="-342900">
              <a:lnSpc>
                <a:spcPct val="70000"/>
              </a:lnSpc>
              <a:buFont typeface="Arial"/>
              <a:buChar char="•"/>
            </a:pPr>
            <a:r>
              <a:rPr lang="en-US" dirty="0" smtClean="0"/>
              <a:t>Schedule improvements and setting of Ready for Installation milestones (see L.L. Talk)</a:t>
            </a:r>
          </a:p>
          <a:p>
            <a:pPr lvl="0">
              <a:lnSpc>
                <a:spcPct val="70000"/>
              </a:lnSpc>
            </a:pPr>
            <a:r>
              <a:rPr lang="en-US" i="1" u="sng" dirty="0" smtClean="0"/>
              <a:t>WP2 Beam Physics</a:t>
            </a:r>
          </a:p>
          <a:p>
            <a:pPr marL="342900" lvl="0" indent="-342900">
              <a:lnSpc>
                <a:spcPct val="70000"/>
              </a:lnSpc>
              <a:buFont typeface="Arial"/>
              <a:buChar char="•"/>
            </a:pPr>
            <a:r>
              <a:rPr lang="en-GB" dirty="0"/>
              <a:t>Baseline MEBT lattice released. This includes the updates and modifications as agreed by </a:t>
            </a:r>
            <a:r>
              <a:rPr lang="en-GB" dirty="0" smtClean="0"/>
              <a:t>WP03</a:t>
            </a:r>
          </a:p>
          <a:p>
            <a:pPr marL="342900" lvl="0" indent="-342900">
              <a:buFont typeface="Arial"/>
              <a:buChar char="•"/>
            </a:pPr>
            <a:r>
              <a:rPr lang="en-GB" dirty="0"/>
              <a:t>Phase scan studies of DTL with focus on tank 1</a:t>
            </a:r>
            <a:endParaRPr lang="en-US" dirty="0"/>
          </a:p>
          <a:p>
            <a:pPr marL="342900" lvl="0" indent="-342900">
              <a:buFont typeface="Arial"/>
              <a:buChar char="•"/>
            </a:pPr>
            <a:r>
              <a:rPr lang="en-GB" dirty="0"/>
              <a:t>Magnet Schedule has been prepared through collaboration with in-kind partner</a:t>
            </a:r>
            <a:endParaRPr lang="en-US" dirty="0"/>
          </a:p>
          <a:p>
            <a:pPr marL="342900" indent="-342900">
              <a:lnSpc>
                <a:spcPct val="70000"/>
              </a:lnSpc>
              <a:buFont typeface="Arial"/>
              <a:buChar char="•"/>
            </a:pPr>
            <a:r>
              <a:rPr lang="en-US" dirty="0" smtClean="0"/>
              <a:t> </a:t>
            </a:r>
            <a:r>
              <a:rPr lang="en-GB" dirty="0"/>
              <a:t>The method to perform matching to DTL with the tracking was extended from 1D to 3D. </a:t>
            </a:r>
            <a:endParaRPr lang="en-US" dirty="0"/>
          </a:p>
          <a:p>
            <a:pPr marL="342900" lvl="0" indent="-342900">
              <a:lnSpc>
                <a:spcPct val="70000"/>
              </a:lnSpc>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211414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Review Recommendations</a:t>
            </a:r>
            <a:endParaRPr lang="en-US" dirty="0"/>
          </a:p>
        </p:txBody>
      </p:sp>
      <p:sp>
        <p:nvSpPr>
          <p:cNvPr id="3" name="Content Placeholder 2"/>
          <p:cNvSpPr>
            <a:spLocks noGrp="1"/>
          </p:cNvSpPr>
          <p:nvPr>
            <p:ph idx="1"/>
          </p:nvPr>
        </p:nvSpPr>
        <p:spPr>
          <a:xfrm>
            <a:off x="133800" y="1482323"/>
            <a:ext cx="9010199" cy="4763408"/>
          </a:xfrm>
        </p:spPr>
        <p:txBody>
          <a:bodyPr/>
          <a:lstStyle/>
          <a:p>
            <a:r>
              <a:rPr lang="en-US" sz="1800" dirty="0" smtClean="0"/>
              <a:t>DTL CDR</a:t>
            </a:r>
          </a:p>
          <a:p>
            <a:pPr marL="342900" indent="-342900">
              <a:buFont typeface="Arial"/>
              <a:buChar char="•"/>
            </a:pPr>
            <a:r>
              <a:rPr lang="en-GB" sz="1800" dirty="0"/>
              <a:t>Define interface in more detail, particularly those related to the installation of the DTL in the tunnel and its connection to services. </a:t>
            </a:r>
            <a:endParaRPr lang="en-GB" sz="1800" dirty="0" smtClean="0"/>
          </a:p>
          <a:p>
            <a:pPr marL="342900" indent="-342900">
              <a:buFont typeface="Arial"/>
              <a:buChar char="•"/>
            </a:pPr>
            <a:r>
              <a:rPr lang="en-GB" sz="1800" dirty="0"/>
              <a:t>Define and prototype sealing and inter-tank approaches.</a:t>
            </a:r>
            <a:r>
              <a:rPr lang="en-US" sz="1800" dirty="0"/>
              <a:t> </a:t>
            </a:r>
            <a:endParaRPr lang="en-US" sz="1800" dirty="0" smtClean="0"/>
          </a:p>
          <a:p>
            <a:pPr marL="342900" indent="-342900">
              <a:buFont typeface="Arial"/>
              <a:buChar char="•"/>
            </a:pPr>
            <a:r>
              <a:rPr lang="en-GB" sz="1800" dirty="0" smtClean="0"/>
              <a:t>Provide </a:t>
            </a:r>
            <a:r>
              <a:rPr lang="en-GB" sz="1800" dirty="0"/>
              <a:t>a list of off normal events with associated mitigation measures and downtime estimations.  This should include faults that can turn off the RF and their associated recovery procedures.</a:t>
            </a:r>
            <a:r>
              <a:rPr lang="en-US" sz="1800" dirty="0"/>
              <a:t> </a:t>
            </a:r>
            <a:endParaRPr lang="en-US" sz="1800" dirty="0" smtClean="0"/>
          </a:p>
          <a:p>
            <a:pPr lvl="0">
              <a:lnSpc>
                <a:spcPct val="70000"/>
              </a:lnSpc>
            </a:pPr>
            <a:r>
              <a:rPr lang="en-US" sz="1800" dirty="0" smtClean="0"/>
              <a:t>ACCP PDR-1</a:t>
            </a:r>
          </a:p>
          <a:p>
            <a:pPr marL="342900" lvl="0" indent="-342900">
              <a:lnSpc>
                <a:spcPct val="70000"/>
              </a:lnSpc>
              <a:buFont typeface="Arial"/>
              <a:buChar char="•"/>
            </a:pPr>
            <a:r>
              <a:rPr lang="en-US" sz="1800" dirty="0" smtClean="0"/>
              <a:t>Try </a:t>
            </a:r>
            <a:r>
              <a:rPr lang="en-US" sz="1800" dirty="0"/>
              <a:t>to leave enough space in the control boxes for the controls of a future Standby Compressor.</a:t>
            </a:r>
          </a:p>
          <a:p>
            <a:pPr marL="342900" lvl="0" indent="-342900">
              <a:lnSpc>
                <a:spcPct val="70000"/>
              </a:lnSpc>
              <a:buFont typeface="Arial"/>
              <a:buChar char="•"/>
            </a:pPr>
            <a:r>
              <a:rPr lang="en-US" sz="1800" dirty="0"/>
              <a:t>Install a full flow bypass valve is to allow the SP to work as the LP  in case of LP compressor trip.</a:t>
            </a:r>
          </a:p>
          <a:p>
            <a:pPr marL="342900" lvl="0" indent="-342900">
              <a:lnSpc>
                <a:spcPct val="70000"/>
              </a:lnSpc>
              <a:buFont typeface="Arial"/>
              <a:buChar char="•"/>
            </a:pPr>
            <a:r>
              <a:rPr lang="en-US" sz="1800" dirty="0"/>
              <a:t>Install a Relief valve or other system so that when the SP is used as the LP the pressure in the 2 K suction line never exceeds 1.3 bar</a:t>
            </a:r>
          </a:p>
          <a:p>
            <a:pPr marL="342900" lvl="0" indent="-342900">
              <a:lnSpc>
                <a:spcPct val="70000"/>
              </a:lnSpc>
              <a:buFont typeface="Arial"/>
              <a:buChar char="•"/>
            </a:pPr>
            <a:r>
              <a:rPr lang="en-US" sz="1800" dirty="0"/>
              <a:t>ESS must rapidly address the issue of whether double safety valves are required or not.</a:t>
            </a:r>
          </a:p>
          <a:p>
            <a:endParaRPr lang="en-US" dirty="0" smtClean="0"/>
          </a:p>
          <a:p>
            <a:endParaRPr lang="en-US" dirty="0" smtClean="0"/>
          </a:p>
          <a:p>
            <a:endParaRPr lang="en-US" dirty="0" smtClean="0"/>
          </a:p>
          <a:p>
            <a:pPr marL="342900" indent="-342900">
              <a:buFont typeface="Arial"/>
              <a:buChar char="•"/>
            </a:pP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40</a:t>
            </a:fld>
            <a:endParaRPr lang="sv-SE"/>
          </a:p>
        </p:txBody>
      </p:sp>
    </p:spTree>
    <p:extLst>
      <p:ext uri="{BB962C8B-B14F-4D97-AF65-F5344CB8AC3E}">
        <p14:creationId xmlns:p14="http://schemas.microsoft.com/office/powerpoint/2010/main" val="26436089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3" y="0"/>
            <a:ext cx="6464154" cy="1441531"/>
          </a:xfrm>
        </p:spPr>
        <p:txBody>
          <a:bodyPr/>
          <a:lstStyle/>
          <a:p>
            <a:r>
              <a:rPr lang="en-US" dirty="0" smtClean="0"/>
              <a:t>Design Reviews in 2015</a:t>
            </a:r>
            <a:br>
              <a:rPr lang="en-US" dirty="0" smtClean="0"/>
            </a:br>
            <a:r>
              <a:rPr lang="en-US" dirty="0" smtClean="0"/>
              <a:t>(some dates may change)</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41</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3378731628"/>
              </p:ext>
            </p:extLst>
          </p:nvPr>
        </p:nvGraphicFramePr>
        <p:xfrm>
          <a:off x="578913" y="1501045"/>
          <a:ext cx="8004401" cy="3987969"/>
        </p:xfrm>
        <a:graphic>
          <a:graphicData uri="http://schemas.openxmlformats.org/drawingml/2006/table">
            <a:tbl>
              <a:tblPr firstRow="1" bandRow="1">
                <a:tableStyleId>{5C22544A-7EE6-4342-B048-85BDC9FD1C3A}</a:tableStyleId>
              </a:tblPr>
              <a:tblGrid>
                <a:gridCol w="4657997"/>
                <a:gridCol w="3346404"/>
              </a:tblGrid>
              <a:tr h="427873">
                <a:tc>
                  <a:txBody>
                    <a:bodyPr/>
                    <a:lstStyle/>
                    <a:p>
                      <a:pPr algn="ctr"/>
                      <a:r>
                        <a:rPr lang="en-US" dirty="0" smtClean="0"/>
                        <a:t>Component</a:t>
                      </a:r>
                      <a:endParaRPr lang="en-US" dirty="0"/>
                    </a:p>
                  </a:txBody>
                  <a:tcPr/>
                </a:tc>
                <a:tc>
                  <a:txBody>
                    <a:bodyPr/>
                    <a:lstStyle/>
                    <a:p>
                      <a:pPr algn="ctr"/>
                      <a:r>
                        <a:rPr lang="en-US" dirty="0" smtClean="0"/>
                        <a:t>Date</a:t>
                      </a:r>
                      <a:endParaRPr lang="en-US" dirty="0"/>
                    </a:p>
                  </a:txBody>
                  <a:tcPr/>
                </a:tc>
              </a:tr>
              <a:tr h="284436">
                <a:tc>
                  <a:txBody>
                    <a:bodyPr/>
                    <a:lstStyle/>
                    <a:p>
                      <a:pPr algn="ctr"/>
                      <a:r>
                        <a:rPr lang="en-US" sz="1600" dirty="0" smtClean="0"/>
                        <a:t>Ion Source &amp; LEBT (CDR)</a:t>
                      </a:r>
                      <a:endParaRPr lang="en-US" sz="1600" dirty="0"/>
                    </a:p>
                  </a:txBody>
                  <a:tcPr/>
                </a:tc>
                <a:tc>
                  <a:txBody>
                    <a:bodyPr/>
                    <a:lstStyle/>
                    <a:p>
                      <a:pPr algn="ctr"/>
                      <a:r>
                        <a:rPr lang="en-US" sz="1600" dirty="0" smtClean="0"/>
                        <a:t>February 10</a:t>
                      </a:r>
                      <a:endParaRPr lang="en-US" sz="1600" dirty="0"/>
                    </a:p>
                  </a:txBody>
                  <a:tcPr/>
                </a:tc>
              </a:tr>
              <a:tr h="268005">
                <a:tc>
                  <a:txBody>
                    <a:bodyPr/>
                    <a:lstStyle/>
                    <a:p>
                      <a:pPr algn="ctr"/>
                      <a:r>
                        <a:rPr lang="en-US" sz="1600" dirty="0" smtClean="0"/>
                        <a:t>CDS (PDR)</a:t>
                      </a:r>
                      <a:endParaRPr lang="en-US" sz="1600" dirty="0"/>
                    </a:p>
                  </a:txBody>
                  <a:tcPr/>
                </a:tc>
                <a:tc>
                  <a:txBody>
                    <a:bodyPr/>
                    <a:lstStyle/>
                    <a:p>
                      <a:pPr algn="ctr"/>
                      <a:r>
                        <a:rPr lang="en-US" sz="1600" dirty="0" smtClean="0"/>
                        <a:t>April 20</a:t>
                      </a:r>
                      <a:endParaRPr lang="en-US" sz="1600" dirty="0"/>
                    </a:p>
                  </a:txBody>
                  <a:tcPr/>
                </a:tc>
              </a:tr>
              <a:tr h="313780">
                <a:tc>
                  <a:txBody>
                    <a:bodyPr/>
                    <a:lstStyle/>
                    <a:p>
                      <a:pPr algn="ctr"/>
                      <a:r>
                        <a:rPr lang="en-US" sz="1600" dirty="0" smtClean="0"/>
                        <a:t>DTL (CDR)</a:t>
                      </a:r>
                      <a:endParaRPr lang="en-US" sz="1600" dirty="0"/>
                    </a:p>
                  </a:txBody>
                  <a:tcPr/>
                </a:tc>
                <a:tc>
                  <a:txBody>
                    <a:bodyPr/>
                    <a:lstStyle/>
                    <a:p>
                      <a:pPr algn="ctr"/>
                      <a:r>
                        <a:rPr lang="en-US" sz="1600" dirty="0" smtClean="0"/>
                        <a:t>June 22, 23</a:t>
                      </a:r>
                      <a:endParaRPr lang="en-US" sz="1600" dirty="0"/>
                    </a:p>
                  </a:txBody>
                  <a:tcPr/>
                </a:tc>
              </a:tr>
              <a:tr h="277117">
                <a:tc>
                  <a:txBody>
                    <a:bodyPr/>
                    <a:lstStyle/>
                    <a:p>
                      <a:pPr algn="ctr"/>
                      <a:r>
                        <a:rPr lang="en-US" sz="1600" dirty="0" smtClean="0"/>
                        <a:t>ACCP (PDR - 1)</a:t>
                      </a:r>
                      <a:endParaRPr lang="en-US" sz="1600" dirty="0"/>
                    </a:p>
                  </a:txBody>
                  <a:tcPr/>
                </a:tc>
                <a:tc>
                  <a:txBody>
                    <a:bodyPr/>
                    <a:lstStyle/>
                    <a:p>
                      <a:pPr algn="ctr"/>
                      <a:r>
                        <a:rPr lang="en-US" sz="1600" dirty="0" smtClean="0"/>
                        <a:t>September 2, 3</a:t>
                      </a:r>
                      <a:endParaRPr lang="en-US" sz="1600" dirty="0"/>
                    </a:p>
                  </a:txBody>
                  <a:tcPr/>
                </a:tc>
              </a:tr>
              <a:tr h="357390">
                <a:tc>
                  <a:txBody>
                    <a:bodyPr/>
                    <a:lstStyle/>
                    <a:p>
                      <a:pPr algn="ctr"/>
                      <a:r>
                        <a:rPr lang="en-US" sz="1600" dirty="0" smtClean="0"/>
                        <a:t>L3 IOT (CDR)</a:t>
                      </a:r>
                      <a:endParaRPr lang="en-US" sz="1600" dirty="0"/>
                    </a:p>
                  </a:txBody>
                  <a:tcPr/>
                </a:tc>
                <a:tc>
                  <a:txBody>
                    <a:bodyPr/>
                    <a:lstStyle/>
                    <a:p>
                      <a:pPr algn="ctr"/>
                      <a:r>
                        <a:rPr lang="en-US" sz="1600" dirty="0" smtClean="0"/>
                        <a:t>September  18</a:t>
                      </a:r>
                      <a:endParaRPr lang="en-US" sz="1600" dirty="0"/>
                    </a:p>
                  </a:txBody>
                  <a:tcPr/>
                </a:tc>
              </a:tr>
              <a:tr h="284876">
                <a:tc>
                  <a:txBody>
                    <a:bodyPr/>
                    <a:lstStyle/>
                    <a:p>
                      <a:pPr algn="ctr"/>
                      <a:r>
                        <a:rPr lang="en-US" sz="1600" dirty="0" smtClean="0"/>
                        <a:t>Beam</a:t>
                      </a:r>
                      <a:r>
                        <a:rPr lang="en-US" sz="1600" baseline="0" dirty="0" smtClean="0"/>
                        <a:t> Delivery (CDR)</a:t>
                      </a:r>
                      <a:endParaRPr lang="en-US" sz="1600" dirty="0"/>
                    </a:p>
                  </a:txBody>
                  <a:tcPr/>
                </a:tc>
                <a:tc>
                  <a:txBody>
                    <a:bodyPr/>
                    <a:lstStyle/>
                    <a:p>
                      <a:pPr algn="ctr"/>
                      <a:r>
                        <a:rPr lang="en-US" sz="1600" dirty="0" smtClean="0"/>
                        <a:t>October 8</a:t>
                      </a:r>
                      <a:endParaRPr lang="en-US" sz="1600" dirty="0"/>
                    </a:p>
                  </a:txBody>
                  <a:tcPr/>
                </a:tc>
              </a:tr>
              <a:tr h="326313">
                <a:tc>
                  <a:txBody>
                    <a:bodyPr/>
                    <a:lstStyle/>
                    <a:p>
                      <a:pPr algn="ctr"/>
                      <a:r>
                        <a:rPr lang="en-US" sz="1600" dirty="0" smtClean="0"/>
                        <a:t>ACCP HAZOP</a:t>
                      </a:r>
                      <a:endParaRPr lang="en-US" sz="1600" dirty="0"/>
                    </a:p>
                  </a:txBody>
                  <a:tcPr/>
                </a:tc>
                <a:tc>
                  <a:txBody>
                    <a:bodyPr/>
                    <a:lstStyle/>
                    <a:p>
                      <a:pPr algn="ctr"/>
                      <a:r>
                        <a:rPr lang="en-US" sz="1600" dirty="0" smtClean="0"/>
                        <a:t>October 20, 21</a:t>
                      </a:r>
                      <a:endParaRPr lang="en-US" sz="1600" dirty="0"/>
                    </a:p>
                  </a:txBody>
                  <a:tcPr/>
                </a:tc>
              </a:tr>
              <a:tr h="427873">
                <a:tc>
                  <a:txBody>
                    <a:bodyPr/>
                    <a:lstStyle/>
                    <a:p>
                      <a:pPr algn="ctr"/>
                      <a:r>
                        <a:rPr lang="en-US" sz="1600" dirty="0" smtClean="0"/>
                        <a:t>ACCP (PDR-2)</a:t>
                      </a:r>
                      <a:endParaRPr lang="en-US" sz="1600" dirty="0"/>
                    </a:p>
                  </a:txBody>
                  <a:tcPr/>
                </a:tc>
                <a:tc>
                  <a:txBody>
                    <a:bodyPr/>
                    <a:lstStyle/>
                    <a:p>
                      <a:pPr algn="ctr"/>
                      <a:r>
                        <a:rPr lang="en-US" sz="1600" dirty="0" smtClean="0"/>
                        <a:t>November 17, 18</a:t>
                      </a:r>
                      <a:endParaRPr lang="en-US" sz="1600" dirty="0"/>
                    </a:p>
                  </a:txBody>
                  <a:tcPr/>
                </a:tc>
              </a:tr>
              <a:tr h="427873">
                <a:tc>
                  <a:txBody>
                    <a:bodyPr/>
                    <a:lstStyle/>
                    <a:p>
                      <a:pPr algn="ctr"/>
                      <a:r>
                        <a:rPr lang="en-US" sz="1600" dirty="0" smtClean="0"/>
                        <a:t>RFQ (CDR -2)</a:t>
                      </a:r>
                      <a:endParaRPr lang="en-US" sz="1600" dirty="0"/>
                    </a:p>
                  </a:txBody>
                  <a:tcPr/>
                </a:tc>
                <a:tc>
                  <a:txBody>
                    <a:bodyPr/>
                    <a:lstStyle/>
                    <a:p>
                      <a:pPr algn="ctr"/>
                      <a:r>
                        <a:rPr lang="en-US" sz="1600" dirty="0" smtClean="0"/>
                        <a:t>Week of December 7</a:t>
                      </a:r>
                      <a:endParaRPr lang="en-US" sz="1600" dirty="0"/>
                    </a:p>
                  </a:txBody>
                  <a:tcPr/>
                </a:tc>
              </a:tr>
              <a:tr h="298632">
                <a:tc>
                  <a:txBody>
                    <a:bodyPr/>
                    <a:lstStyle/>
                    <a:p>
                      <a:pPr algn="ctr"/>
                      <a:r>
                        <a:rPr lang="en-US" sz="1600" dirty="0" smtClean="0"/>
                        <a:t>LWU (CDR)</a:t>
                      </a:r>
                      <a:endParaRPr lang="en-US" sz="1600" dirty="0"/>
                    </a:p>
                  </a:txBody>
                  <a:tcPr/>
                </a:tc>
                <a:tc>
                  <a:txBody>
                    <a:bodyPr/>
                    <a:lstStyle/>
                    <a:p>
                      <a:pPr algn="ctr"/>
                      <a:r>
                        <a:rPr lang="en-US" sz="1600" dirty="0" smtClean="0"/>
                        <a:t>Q4</a:t>
                      </a:r>
                      <a:r>
                        <a:rPr lang="en-US" sz="1600" baseline="0" dirty="0" smtClean="0"/>
                        <a:t> 2015</a:t>
                      </a:r>
                      <a:endParaRPr lang="en-US" sz="1600" dirty="0"/>
                    </a:p>
                  </a:txBody>
                  <a:tcPr/>
                </a:tc>
              </a:tr>
            </a:tbl>
          </a:graphicData>
        </a:graphic>
      </p:graphicFrame>
      <p:sp>
        <p:nvSpPr>
          <p:cNvPr id="3" name="TextBox 2"/>
          <p:cNvSpPr txBox="1"/>
          <p:nvPr/>
        </p:nvSpPr>
        <p:spPr>
          <a:xfrm>
            <a:off x="578913" y="5595310"/>
            <a:ext cx="8004401" cy="1200329"/>
          </a:xfrm>
          <a:prstGeom prst="rect">
            <a:avLst/>
          </a:prstGeom>
          <a:noFill/>
        </p:spPr>
        <p:txBody>
          <a:bodyPr wrap="square" rtlCol="0">
            <a:spAutoFit/>
          </a:bodyPr>
          <a:lstStyle/>
          <a:p>
            <a:r>
              <a:rPr lang="en-US" dirty="0" smtClean="0"/>
              <a:t>Details of reviews including presentations and final reports are found at</a:t>
            </a:r>
          </a:p>
          <a:p>
            <a:r>
              <a:rPr lang="en-US" dirty="0">
                <a:hlinkClick r:id="rId2"/>
              </a:rPr>
              <a:t>https://ess-ics.atlassian.net/wiki/pages/viewpage.action?spaceKey=ASTR&amp;title=ACCSYS+Technical+Reviews+</a:t>
            </a:r>
            <a:r>
              <a:rPr lang="en-US" dirty="0" smtClean="0">
                <a:hlinkClick r:id="rId2"/>
              </a:rPr>
              <a:t>Home</a:t>
            </a:r>
            <a:endParaRPr lang="en-US" dirty="0" smtClean="0"/>
          </a:p>
          <a:p>
            <a:r>
              <a:rPr lang="en-US" dirty="0" smtClean="0"/>
              <a:t>(Under construction)</a:t>
            </a:r>
            <a:endParaRPr lang="en-US" dirty="0"/>
          </a:p>
        </p:txBody>
      </p:sp>
    </p:spTree>
    <p:extLst>
      <p:ext uri="{BB962C8B-B14F-4D97-AF65-F5344CB8AC3E}">
        <p14:creationId xmlns:p14="http://schemas.microsoft.com/office/powerpoint/2010/main" val="39035648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and treatment status</a:t>
            </a:r>
            <a:endParaRPr lang="en-AU" dirty="0"/>
          </a:p>
        </p:txBody>
      </p:sp>
      <p:sp>
        <p:nvSpPr>
          <p:cNvPr id="4" name="Slide Number Placeholder 3"/>
          <p:cNvSpPr>
            <a:spLocks noGrp="1"/>
          </p:cNvSpPr>
          <p:nvPr>
            <p:ph type="sldNum" sz="quarter" idx="12"/>
          </p:nvPr>
        </p:nvSpPr>
        <p:spPr/>
        <p:txBody>
          <a:bodyPr/>
          <a:lstStyle/>
          <a:p>
            <a:fld id="{551115BC-487E-4422-894C-CB7CD3E79223}" type="slidenum">
              <a:rPr lang="sv-SE" smtClean="0"/>
              <a:t>42</a:t>
            </a:fld>
            <a:endParaRPr lang="sv-SE"/>
          </a:p>
        </p:txBody>
      </p:sp>
      <p:sp>
        <p:nvSpPr>
          <p:cNvPr id="12" name="Content Placeholder 2"/>
          <p:cNvSpPr txBox="1">
            <a:spLocks/>
          </p:cNvSpPr>
          <p:nvPr/>
        </p:nvSpPr>
        <p:spPr>
          <a:xfrm>
            <a:off x="179512" y="1484784"/>
            <a:ext cx="8640960" cy="4968552"/>
          </a:xfrm>
          <a:prstGeom prst="rect">
            <a:avLst/>
          </a:prstGeom>
          <a:ln w="57150" cmpd="sng">
            <a:solidFill>
              <a:srgbClr val="4F81BD"/>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b="1" u="sng" dirty="0"/>
          </a:p>
          <a:p>
            <a:endParaRPr lang="en-GB" sz="1800" dirty="0" smtClean="0"/>
          </a:p>
          <a:p>
            <a:endParaRPr lang="en-GB" sz="1800" dirty="0"/>
          </a:p>
        </p:txBody>
      </p:sp>
      <p:sp>
        <p:nvSpPr>
          <p:cNvPr id="3" name="Rectangle 2"/>
          <p:cNvSpPr/>
          <p:nvPr/>
        </p:nvSpPr>
        <p:spPr>
          <a:xfrm>
            <a:off x="323528" y="1556792"/>
            <a:ext cx="8424936" cy="2000548"/>
          </a:xfrm>
          <a:prstGeom prst="rect">
            <a:avLst/>
          </a:prstGeom>
        </p:spPr>
        <p:txBody>
          <a:bodyPr wrap="square">
            <a:spAutoFit/>
          </a:bodyPr>
          <a:lstStyle/>
          <a:p>
            <a:pPr marL="342900" indent="-342900">
              <a:buFont typeface="Arial"/>
              <a:buChar char="•"/>
            </a:pPr>
            <a:r>
              <a:rPr lang="en-GB" sz="2800" dirty="0" smtClean="0"/>
              <a:t>No changes to risk status from last TB</a:t>
            </a:r>
          </a:p>
          <a:p>
            <a:pPr marL="342900" indent="-342900">
              <a:buFont typeface="Arial"/>
              <a:buChar char="•"/>
            </a:pPr>
            <a:r>
              <a:rPr lang="en-GB" sz="2800" dirty="0" smtClean="0"/>
              <a:t>The cost impacts of the risks are being improved over the next year (Annual Review Recommendation)</a:t>
            </a:r>
            <a:endParaRPr lang="en-GB" sz="2800" dirty="0"/>
          </a:p>
          <a:p>
            <a:pPr marL="1257300" lvl="2" indent="-342900">
              <a:buFont typeface="Arial"/>
              <a:buChar char="•"/>
            </a:pPr>
            <a:endParaRPr lang="en-GB" sz="2000" dirty="0" smtClean="0"/>
          </a:p>
          <a:p>
            <a:pPr marL="285750" indent="-285750">
              <a:buFont typeface="Arial"/>
              <a:buChar char="•"/>
            </a:pPr>
            <a:endParaRPr lang="en-GB" sz="2000" dirty="0"/>
          </a:p>
        </p:txBody>
      </p:sp>
    </p:spTree>
    <p:extLst>
      <p:ext uri="{BB962C8B-B14F-4D97-AF65-F5344CB8AC3E}">
        <p14:creationId xmlns:p14="http://schemas.microsoft.com/office/powerpoint/2010/main" val="4580344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380310"/>
            <a:ext cx="118933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Issues</a:t>
            </a:r>
          </a:p>
        </p:txBody>
      </p:sp>
      <p:sp>
        <p:nvSpPr>
          <p:cNvPr id="3" name="Content Placeholder 2"/>
          <p:cNvSpPr>
            <a:spLocks noGrp="1"/>
          </p:cNvSpPr>
          <p:nvPr>
            <p:ph idx="1"/>
          </p:nvPr>
        </p:nvSpPr>
        <p:spPr>
          <a:xfrm>
            <a:off x="126048" y="1444432"/>
            <a:ext cx="8939798" cy="5084908"/>
          </a:xfrm>
        </p:spPr>
        <p:txBody>
          <a:bodyPr/>
          <a:lstStyle/>
          <a:p>
            <a:pPr marL="285750" indent="-285750">
              <a:buFont typeface="Arial"/>
              <a:buChar char="•"/>
            </a:pPr>
            <a:r>
              <a:rPr lang="en-US" dirty="0" smtClean="0"/>
              <a:t>Costs for installation activities are covered in the work packages. There are however, a few identified gaps:</a:t>
            </a:r>
          </a:p>
          <a:p>
            <a:pPr marL="742950" lvl="1" indent="-285750">
              <a:buFont typeface="Arial"/>
              <a:buChar char="•"/>
            </a:pPr>
            <a:r>
              <a:rPr lang="en-US" dirty="0" smtClean="0"/>
              <a:t>Staffing to physically move beam line components into the tunnel, mount  and align in place</a:t>
            </a:r>
          </a:p>
          <a:p>
            <a:pPr marL="742950" lvl="1" indent="-285750">
              <a:buFont typeface="Arial"/>
              <a:buChar char="•"/>
            </a:pPr>
            <a:r>
              <a:rPr lang="en-US" dirty="0" smtClean="0"/>
              <a:t>Final connection piping connections between CDS and </a:t>
            </a:r>
            <a:r>
              <a:rPr lang="en-US" dirty="0" err="1" smtClean="0"/>
              <a:t>Cryomodules</a:t>
            </a:r>
            <a:r>
              <a:rPr lang="en-US" dirty="0" smtClean="0"/>
              <a:t> – </a:t>
            </a:r>
            <a:r>
              <a:rPr lang="en-US" dirty="0" smtClean="0">
                <a:solidFill>
                  <a:srgbClr val="FF0000"/>
                </a:solidFill>
              </a:rPr>
              <a:t>Solved will be done by WP11, funding exists</a:t>
            </a:r>
          </a:p>
          <a:p>
            <a:pPr marL="742950" lvl="1" indent="-285750">
              <a:buFont typeface="Arial"/>
              <a:buChar char="•"/>
            </a:pPr>
            <a:r>
              <a:rPr lang="en-US" dirty="0" smtClean="0"/>
              <a:t>Beam tube connections between NCFE beam line components (Will  likely be taken on by WP12)</a:t>
            </a:r>
          </a:p>
          <a:p>
            <a:pPr marL="285750" indent="-285750">
              <a:buFont typeface="Arial"/>
              <a:buChar char="•"/>
            </a:pPr>
            <a:r>
              <a:rPr lang="en-US" dirty="0" smtClean="0"/>
              <a:t>Costs for at least rudimentary stands exist in all work packages. Gaps identified are:</a:t>
            </a:r>
          </a:p>
          <a:p>
            <a:pPr marL="742950" lvl="1" indent="-285750">
              <a:buFont typeface="Arial"/>
              <a:buChar char="•"/>
            </a:pPr>
            <a:r>
              <a:rPr lang="en-US" dirty="0" smtClean="0"/>
              <a:t>Goal of developing standardized stand designs</a:t>
            </a:r>
          </a:p>
          <a:p>
            <a:pPr marL="742950" lvl="1" indent="-285750">
              <a:buFont typeface="Arial"/>
              <a:buChar char="•"/>
            </a:pPr>
            <a:r>
              <a:rPr lang="en-US" dirty="0" smtClean="0"/>
              <a:t>Break down of beam based alignment requirements into physical tolerances for installation and alignment</a:t>
            </a:r>
          </a:p>
          <a:p>
            <a:pPr marL="285750" indent="-285750">
              <a:buFont typeface="Arial"/>
              <a:buChar char="•"/>
            </a:pPr>
            <a:r>
              <a:rPr lang="en-US" smtClean="0"/>
              <a:t>Impact of radiation  on sensors (particularly pressure sensors) in tunnel  - local shielding may be needed</a:t>
            </a:r>
          </a:p>
          <a:p>
            <a:pPr marL="285750" indent="-285750">
              <a:buFont typeface="Arial"/>
              <a:buChar char="•"/>
            </a:pPr>
            <a:endParaRPr lang="en-US" sz="1800" dirty="0" smtClean="0"/>
          </a:p>
          <a:p>
            <a:pPr marL="285750" indent="-285750">
              <a:buFont typeface="Arial"/>
              <a:buChar char="•"/>
            </a:pPr>
            <a:endParaRPr lang="en-US" sz="1800" dirty="0" smtClean="0"/>
          </a:p>
          <a:p>
            <a:pPr marL="285750" indent="-285750">
              <a:buFont typeface="Arial"/>
              <a:buChar char="•"/>
            </a:pPr>
            <a:endParaRPr lang="en-US" sz="1800" dirty="0" smtClean="0"/>
          </a:p>
          <a:p>
            <a:pPr marL="914400" lvl="2" indent="0">
              <a:buNone/>
            </a:pPr>
            <a:endParaRPr lang="en-US" sz="1800" dirty="0" smtClean="0"/>
          </a:p>
          <a:p>
            <a:pPr marL="914400" lvl="2" indent="0">
              <a:buNone/>
            </a:pPr>
            <a:endParaRPr lang="en-US" sz="1800" dirty="0" smtClean="0"/>
          </a:p>
          <a:p>
            <a:pPr marL="914400" lvl="2" indent="0">
              <a:buNone/>
            </a:pPr>
            <a:endParaRPr lang="en-US" sz="1800" dirty="0"/>
          </a:p>
          <a:p>
            <a:pPr marL="914400" lvl="2" indent="0">
              <a:buNone/>
            </a:pPr>
            <a:endParaRPr lang="en-US" sz="1800" dirty="0" smtClean="0"/>
          </a:p>
          <a:p>
            <a:pPr marL="914400" lvl="2" indent="0">
              <a:buNone/>
            </a:pPr>
            <a:endParaRPr lang="en-US" sz="1800" dirty="0"/>
          </a:p>
        </p:txBody>
      </p:sp>
    </p:spTree>
    <p:extLst>
      <p:ext uri="{BB962C8B-B14F-4D97-AF65-F5344CB8AC3E}">
        <p14:creationId xmlns:p14="http://schemas.microsoft.com/office/powerpoint/2010/main" val="407474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380310"/>
            <a:ext cx="118933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Issues</a:t>
            </a:r>
          </a:p>
        </p:txBody>
      </p:sp>
      <p:sp>
        <p:nvSpPr>
          <p:cNvPr id="3" name="Content Placeholder 2"/>
          <p:cNvSpPr>
            <a:spLocks noGrp="1"/>
          </p:cNvSpPr>
          <p:nvPr>
            <p:ph idx="1"/>
          </p:nvPr>
        </p:nvSpPr>
        <p:spPr>
          <a:xfrm>
            <a:off x="126048" y="1444432"/>
            <a:ext cx="8939798" cy="5084908"/>
          </a:xfrm>
        </p:spPr>
        <p:txBody>
          <a:bodyPr/>
          <a:lstStyle/>
          <a:p>
            <a:pPr marL="285750" indent="-285750">
              <a:buFont typeface="Arial"/>
              <a:buChar char="•"/>
            </a:pPr>
            <a:r>
              <a:rPr lang="en-US" dirty="0" smtClean="0"/>
              <a:t>Remaining budget and burn rate for WPs as large procurements start.</a:t>
            </a:r>
          </a:p>
          <a:p>
            <a:pPr marL="742950" lvl="1" indent="-285750">
              <a:buFont typeface="Arial"/>
              <a:buChar char="•"/>
            </a:pPr>
            <a:r>
              <a:rPr lang="en-US" dirty="0" smtClean="0"/>
              <a:t>Monthly reporting by planners (see L. </a:t>
            </a:r>
            <a:r>
              <a:rPr lang="en-US" dirty="0" err="1" smtClean="0"/>
              <a:t>Lari’s</a:t>
            </a:r>
            <a:r>
              <a:rPr lang="en-US" dirty="0" smtClean="0"/>
              <a:t> talk)</a:t>
            </a:r>
          </a:p>
          <a:p>
            <a:pPr lvl="1"/>
            <a:endParaRPr lang="en-US" dirty="0" smtClean="0"/>
          </a:p>
          <a:p>
            <a:pPr marL="342900" indent="-342900">
              <a:buFont typeface="Arial"/>
              <a:buChar char="•"/>
            </a:pPr>
            <a:r>
              <a:rPr lang="en-US" dirty="0" smtClean="0"/>
              <a:t>Connections with and support by ICS</a:t>
            </a:r>
          </a:p>
          <a:p>
            <a:pPr marL="800100" lvl="1" indent="-342900">
              <a:buFont typeface="Arial"/>
              <a:buChar char="•"/>
            </a:pPr>
            <a:r>
              <a:rPr lang="en-US" dirty="0" smtClean="0"/>
              <a:t>This is improving. </a:t>
            </a:r>
          </a:p>
          <a:p>
            <a:pPr marL="1257300" lvl="2" indent="-342900">
              <a:buFont typeface="Arial"/>
              <a:buChar char="•"/>
            </a:pPr>
            <a:r>
              <a:rPr lang="en-US" dirty="0" smtClean="0"/>
              <a:t>D. </a:t>
            </a:r>
            <a:r>
              <a:rPr lang="en-US" dirty="0" err="1" smtClean="0"/>
              <a:t>Piso</a:t>
            </a:r>
            <a:r>
              <a:rPr lang="en-US" dirty="0" smtClean="0"/>
              <a:t> is the principal ICS contact with ACCSYS. </a:t>
            </a:r>
          </a:p>
          <a:p>
            <a:pPr marL="1257300" lvl="2" indent="-342900">
              <a:buFont typeface="Arial"/>
              <a:buChar char="•"/>
            </a:pPr>
            <a:r>
              <a:rPr lang="en-US" dirty="0" smtClean="0"/>
              <a:t>High level schedule milestones are being discussed and updated between ICS and ACCSYS</a:t>
            </a:r>
          </a:p>
          <a:p>
            <a:pPr marL="1257300" lvl="2" indent="-342900">
              <a:buFont typeface="Arial"/>
              <a:buChar char="•"/>
            </a:pPr>
            <a:r>
              <a:rPr lang="en-US" dirty="0" smtClean="0"/>
              <a:t>Dedicated ICS staff have been identified for cryogenics controls, vacuum system controls and parts of the NCFE</a:t>
            </a:r>
          </a:p>
          <a:p>
            <a:pPr marL="800100" lvl="1" indent="-342900">
              <a:buFont typeface="Arial"/>
              <a:buChar char="•"/>
            </a:pPr>
            <a:r>
              <a:rPr lang="en-US" dirty="0" smtClean="0"/>
              <a:t>However, addition effort is needed and both ACCSYS and ICS need to carefully manage this issue.</a:t>
            </a:r>
          </a:p>
          <a:p>
            <a:pPr marL="285750" indent="-285750">
              <a:buFont typeface="Arial"/>
              <a:buChar char="•"/>
            </a:pPr>
            <a:endParaRPr lang="en-US" sz="1800" dirty="0" smtClean="0"/>
          </a:p>
          <a:p>
            <a:pPr marL="285750" indent="-285750">
              <a:buFont typeface="Arial"/>
              <a:buChar char="•"/>
            </a:pPr>
            <a:endParaRPr lang="en-US" sz="1800" dirty="0" smtClean="0"/>
          </a:p>
          <a:p>
            <a:pPr marL="285750" indent="-285750">
              <a:buFont typeface="Arial"/>
              <a:buChar char="•"/>
            </a:pPr>
            <a:endParaRPr lang="en-US" sz="1800" dirty="0" smtClean="0"/>
          </a:p>
          <a:p>
            <a:pPr marL="914400" lvl="2" indent="0">
              <a:buNone/>
            </a:pPr>
            <a:endParaRPr lang="en-US" sz="1800" dirty="0" smtClean="0"/>
          </a:p>
          <a:p>
            <a:pPr marL="914400" lvl="2" indent="0">
              <a:buNone/>
            </a:pPr>
            <a:endParaRPr lang="en-US" sz="1800" dirty="0" smtClean="0"/>
          </a:p>
          <a:p>
            <a:pPr marL="914400" lvl="2" indent="0">
              <a:buNone/>
            </a:pPr>
            <a:endParaRPr lang="en-US" sz="1800" dirty="0"/>
          </a:p>
          <a:p>
            <a:pPr marL="914400" lvl="2" indent="0">
              <a:buNone/>
            </a:pPr>
            <a:endParaRPr lang="en-US" sz="1800" dirty="0" smtClean="0"/>
          </a:p>
          <a:p>
            <a:pPr marL="914400" lvl="2" indent="0">
              <a:buNone/>
            </a:pPr>
            <a:endParaRPr lang="en-US" sz="1800" dirty="0"/>
          </a:p>
        </p:txBody>
      </p:sp>
    </p:spTree>
    <p:extLst>
      <p:ext uri="{BB962C8B-B14F-4D97-AF65-F5344CB8AC3E}">
        <p14:creationId xmlns:p14="http://schemas.microsoft.com/office/powerpoint/2010/main" val="369185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4525963"/>
          </a:xfrm>
        </p:spPr>
        <p:txBody>
          <a:bodyPr/>
          <a:lstStyle/>
          <a:p>
            <a:pPr lvl="0"/>
            <a:r>
              <a:rPr lang="en-US" sz="2400" i="1" u="sng" dirty="0" smtClean="0"/>
              <a:t>WP3 NCFE</a:t>
            </a:r>
            <a:endParaRPr lang="en-US" sz="2400" dirty="0" smtClean="0"/>
          </a:p>
          <a:p>
            <a:pPr marL="342900" lvl="0" indent="-342900">
              <a:buFont typeface="Arial"/>
              <a:buChar char="•"/>
            </a:pPr>
            <a:r>
              <a:rPr lang="en-US" dirty="0"/>
              <a:t>The work on the L4 requirements has continued and more that 95% have been documented in DOORS and agreed to by ESS and the In-kind partners. </a:t>
            </a:r>
          </a:p>
          <a:p>
            <a:pPr marL="342900" lvl="0" indent="-342900">
              <a:buFont typeface="Arial"/>
              <a:buChar char="•"/>
            </a:pPr>
            <a:r>
              <a:rPr lang="en-US" dirty="0"/>
              <a:t>L4 interface requirements have been documented in spreadsheets and are being reviewed by ESS and partners. </a:t>
            </a:r>
            <a:endParaRPr lang="en-US" dirty="0" smtClean="0"/>
          </a:p>
          <a:p>
            <a:pPr marL="342900" lvl="0" indent="-342900">
              <a:buFont typeface="Arial"/>
              <a:buChar char="•"/>
            </a:pPr>
            <a:r>
              <a:rPr lang="en-US" dirty="0"/>
              <a:t>Request of offer for the HV </a:t>
            </a:r>
            <a:r>
              <a:rPr lang="en-US" dirty="0" smtClean="0"/>
              <a:t>platform</a:t>
            </a:r>
            <a:r>
              <a:rPr lang="en-US" dirty="0"/>
              <a:t> </a:t>
            </a:r>
            <a:r>
              <a:rPr lang="en-US" dirty="0" smtClean="0"/>
              <a:t>released</a:t>
            </a:r>
          </a:p>
          <a:p>
            <a:pPr marL="342900" indent="-342900">
              <a:buFont typeface="Arial"/>
              <a:buChar char="•"/>
            </a:pPr>
            <a:r>
              <a:rPr lang="en-GB" dirty="0"/>
              <a:t>Market survey (AAPC) for RFQ completed, analysis on-going.</a:t>
            </a:r>
            <a:endParaRPr lang="en-US" dirty="0"/>
          </a:p>
          <a:p>
            <a:pPr marL="342900" lvl="0" indent="-342900">
              <a:buFont typeface="Arial"/>
              <a:buChar char="•"/>
            </a:pPr>
            <a:r>
              <a:rPr lang="en-GB" dirty="0"/>
              <a:t>Production of Drift tube parts for prototyping </a:t>
            </a:r>
            <a:r>
              <a:rPr lang="en-GB" dirty="0" err="1"/>
              <a:t>ongoing</a:t>
            </a:r>
            <a:r>
              <a:rPr lang="en-US" dirty="0"/>
              <a:t> </a:t>
            </a:r>
          </a:p>
          <a:p>
            <a:pPr marL="342900" lvl="0" indent="-342900">
              <a:buFont typeface="Arial"/>
              <a:buChar char="•"/>
            </a:pPr>
            <a:endParaRPr lang="en-US" sz="1800" dirty="0"/>
          </a:p>
          <a:p>
            <a:pPr marL="342900" lvl="0" indent="-342900">
              <a:buFont typeface="Arial"/>
              <a:buChar char="•"/>
            </a:pPr>
            <a:endParaRPr lang="en-US" sz="1800"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336381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WP3: RFQ</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863600" y="2044700"/>
            <a:ext cx="7404100" cy="2755900"/>
          </a:xfrm>
          <a:prstGeom prst="rect">
            <a:avLst/>
          </a:prstGeom>
        </p:spPr>
      </p:pic>
      <p:sp>
        <p:nvSpPr>
          <p:cNvPr id="6" name="Rectangle 5"/>
          <p:cNvSpPr/>
          <p:nvPr/>
        </p:nvSpPr>
        <p:spPr>
          <a:xfrm>
            <a:off x="1398328" y="4800600"/>
            <a:ext cx="6869372" cy="923330"/>
          </a:xfrm>
          <a:prstGeom prst="rect">
            <a:avLst/>
          </a:prstGeom>
        </p:spPr>
        <p:txBody>
          <a:bodyPr wrap="square">
            <a:spAutoFit/>
          </a:bodyPr>
          <a:lstStyle/>
          <a:p>
            <a:r>
              <a:rPr lang="en-GB" i="1" dirty="0"/>
              <a:t>RFQ mechanical assemblies showing the possibility to add gate valves if desired on the left, one fully equipped segment with gate valves (</a:t>
            </a:r>
            <a:r>
              <a:rPr lang="en-GB" i="1" dirty="0" err="1"/>
              <a:t>center</a:t>
            </a:r>
            <a:r>
              <a:rPr lang="en-GB" i="1" dirty="0"/>
              <a:t>) and the power coupler (right). </a:t>
            </a:r>
            <a:endParaRPr lang="en-US" dirty="0"/>
          </a:p>
        </p:txBody>
      </p:sp>
    </p:spTree>
    <p:extLst>
      <p:ext uri="{BB962C8B-B14F-4D97-AF65-F5344CB8AC3E}">
        <p14:creationId xmlns:p14="http://schemas.microsoft.com/office/powerpoint/2010/main" val="12509248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WP3 : MEBT</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7</a:t>
            </a:fld>
            <a:endParaRPr lang="sv-SE"/>
          </a:p>
        </p:txBody>
      </p:sp>
      <p:pic>
        <p:nvPicPr>
          <p:cNvPr id="3" name="Picture 2"/>
          <p:cNvPicPr>
            <a:picLocks noChangeAspect="1"/>
          </p:cNvPicPr>
          <p:nvPr/>
        </p:nvPicPr>
        <p:blipFill>
          <a:blip r:embed="rId2"/>
          <a:stretch>
            <a:fillRect/>
          </a:stretch>
        </p:blipFill>
        <p:spPr>
          <a:xfrm>
            <a:off x="957731" y="1673277"/>
            <a:ext cx="6895256" cy="3849851"/>
          </a:xfrm>
          <a:prstGeom prst="rect">
            <a:avLst/>
          </a:prstGeom>
        </p:spPr>
      </p:pic>
      <p:sp>
        <p:nvSpPr>
          <p:cNvPr id="8" name="Rectangle 7"/>
          <p:cNvSpPr/>
          <p:nvPr/>
        </p:nvSpPr>
        <p:spPr>
          <a:xfrm>
            <a:off x="1748212" y="5698956"/>
            <a:ext cx="6020543" cy="923330"/>
          </a:xfrm>
          <a:prstGeom prst="rect">
            <a:avLst/>
          </a:prstGeom>
        </p:spPr>
        <p:txBody>
          <a:bodyPr wrap="square">
            <a:spAutoFit/>
          </a:bodyPr>
          <a:lstStyle/>
          <a:p>
            <a:r>
              <a:rPr lang="en-GB" i="1" dirty="0"/>
              <a:t>MEBT mechanical assembly showing currently agreed configuration for </a:t>
            </a:r>
            <a:r>
              <a:rPr lang="en-GB" i="1" dirty="0" err="1"/>
              <a:t>quadrupoles</a:t>
            </a:r>
            <a:r>
              <a:rPr lang="en-GB" i="1" dirty="0"/>
              <a:t>, </a:t>
            </a:r>
            <a:r>
              <a:rPr lang="en-GB" i="1" dirty="0" err="1"/>
              <a:t>bunchers</a:t>
            </a:r>
            <a:r>
              <a:rPr lang="en-GB" i="1" dirty="0"/>
              <a:t> and scrapers among other elements. </a:t>
            </a:r>
            <a:endParaRPr lang="en-US" dirty="0"/>
          </a:p>
        </p:txBody>
      </p:sp>
    </p:spTree>
    <p:extLst>
      <p:ext uri="{BB962C8B-B14F-4D97-AF65-F5344CB8AC3E}">
        <p14:creationId xmlns:p14="http://schemas.microsoft.com/office/powerpoint/2010/main" val="29427197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Spoke prototype cryomodule</a:t>
            </a:r>
          </a:p>
        </p:txBody>
      </p:sp>
      <p:sp>
        <p:nvSpPr>
          <p:cNvPr id="5" name="Text Box 18"/>
          <p:cNvSpPr txBox="1">
            <a:spLocks noChangeArrowheads="1"/>
          </p:cNvSpPr>
          <p:nvPr/>
        </p:nvSpPr>
        <p:spPr bwMode="auto">
          <a:xfrm>
            <a:off x="179512" y="692696"/>
            <a:ext cx="8712968" cy="108012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2200" b="1" dirty="0" smtClean="0">
                <a:solidFill>
                  <a:srgbClr val="5F2987"/>
                </a:solidFill>
                <a:effectLst>
                  <a:outerShdw blurRad="38100" dist="38100" dir="2700000" algn="tl">
                    <a:srgbClr val="C0C0C0"/>
                  </a:outerShdw>
                </a:effectLst>
                <a:latin typeface="Calibri" pitchFamily="34" charset="0"/>
              </a:rPr>
              <a:t>Most of the parts are fabricated and delivered</a:t>
            </a:r>
          </a:p>
          <a:p>
            <a:pPr algn="ctr" defTabSz="914400" fontAlgn="base">
              <a:spcBef>
                <a:spcPct val="0"/>
              </a:spcBef>
              <a:tabLst>
                <a:tab pos="806450" algn="l"/>
              </a:tabLst>
              <a:defRPr/>
            </a:pPr>
            <a:endParaRPr lang="en-US" sz="2200" b="1" dirty="0" smtClean="0">
              <a:solidFill>
                <a:srgbClr val="5F2987"/>
              </a:solidFill>
              <a:effectLst>
                <a:outerShdw blurRad="38100" dist="38100" dir="2700000" algn="tl">
                  <a:srgbClr val="C0C0C0"/>
                </a:outerShdw>
              </a:effectLst>
              <a:latin typeface="Calibri" pitchFamily="34" charset="0"/>
            </a:endParaRPr>
          </a:p>
        </p:txBody>
      </p:sp>
      <p:grpSp>
        <p:nvGrpSpPr>
          <p:cNvPr id="8" name="Groupe 7"/>
          <p:cNvGrpSpPr/>
          <p:nvPr/>
        </p:nvGrpSpPr>
        <p:grpSpPr>
          <a:xfrm>
            <a:off x="5834609" y="2351674"/>
            <a:ext cx="2015039" cy="1823667"/>
            <a:chOff x="4205804" y="4760145"/>
            <a:chExt cx="2015039" cy="1823667"/>
          </a:xfrm>
        </p:grpSpPr>
        <p:pic>
          <p:nvPicPr>
            <p:cNvPr id="9" name="Picture 5" descr="D:\ESS\Photo-montage-103\P100028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16644" y="4760145"/>
              <a:ext cx="1719814" cy="1477085"/>
            </a:xfrm>
            <a:prstGeom prst="rect">
              <a:avLst/>
            </a:prstGeom>
            <a:noFill/>
          </p:spPr>
        </p:pic>
        <p:sp>
          <p:nvSpPr>
            <p:cNvPr id="10" name="ZoneTexte 9"/>
            <p:cNvSpPr txBox="1"/>
            <p:nvPr/>
          </p:nvSpPr>
          <p:spPr>
            <a:xfrm>
              <a:off x="4205804" y="6245258"/>
              <a:ext cx="2015039" cy="338554"/>
            </a:xfrm>
            <a:prstGeom prst="rect">
              <a:avLst/>
            </a:prstGeom>
            <a:noFill/>
          </p:spPr>
          <p:txBody>
            <a:bodyPr wrap="non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Cold/warm transition</a:t>
              </a:r>
            </a:p>
          </p:txBody>
        </p:sp>
      </p:grpSp>
      <p:grpSp>
        <p:nvGrpSpPr>
          <p:cNvPr id="11" name="Groupe 10"/>
          <p:cNvGrpSpPr/>
          <p:nvPr/>
        </p:nvGrpSpPr>
        <p:grpSpPr>
          <a:xfrm>
            <a:off x="7922946" y="1680836"/>
            <a:ext cx="1157946" cy="2457013"/>
            <a:chOff x="2859706" y="3911565"/>
            <a:chExt cx="1157946" cy="2457013"/>
          </a:xfrm>
        </p:grpSpPr>
        <p:pic>
          <p:nvPicPr>
            <p:cNvPr id="12" name="Picture 7" descr="D:\ESS\Photo-montage-103\P10002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385496" y="4887126"/>
              <a:ext cx="2118459" cy="844445"/>
            </a:xfrm>
            <a:prstGeom prst="rect">
              <a:avLst/>
            </a:prstGeom>
            <a:noFill/>
          </p:spPr>
        </p:pic>
        <p:sp>
          <p:nvSpPr>
            <p:cNvPr id="13" name="ZoneTexte 12"/>
            <p:cNvSpPr txBox="1"/>
            <p:nvPr/>
          </p:nvSpPr>
          <p:spPr>
            <a:xfrm>
              <a:off x="2859706" y="3911565"/>
              <a:ext cx="1157946" cy="338554"/>
            </a:xfrm>
            <a:prstGeom prst="rect">
              <a:avLst/>
            </a:prstGeom>
            <a:noFill/>
          </p:spPr>
          <p:txBody>
            <a:bodyPr wrap="none" rtlCol="0">
              <a:spAutoFit/>
            </a:bodyPr>
            <a:lstStyle/>
            <a:p>
              <a:pPr algn="ctr" defTabSz="914400" fontAlgn="base">
                <a:spcBef>
                  <a:spcPct val="0"/>
                </a:spcBef>
                <a:spcAft>
                  <a:spcPct val="0"/>
                </a:spcAft>
              </a:pPr>
              <a:r>
                <a:rPr lang="fr-FR" sz="1600" b="1" dirty="0" err="1" smtClean="0">
                  <a:solidFill>
                    <a:srgbClr val="333399">
                      <a:lumMod val="75000"/>
                    </a:srgbClr>
                  </a:solidFill>
                  <a:latin typeface="Calibri" pitchFamily="34" charset="0"/>
                  <a:cs typeface="Calibri" pitchFamily="34" charset="0"/>
                </a:rPr>
                <a:t>Gate</a:t>
              </a:r>
              <a:r>
                <a:rPr lang="fr-FR" sz="1600" b="1" dirty="0" smtClean="0">
                  <a:solidFill>
                    <a:srgbClr val="333399">
                      <a:lumMod val="75000"/>
                    </a:srgbClr>
                  </a:solidFill>
                  <a:latin typeface="Calibri" pitchFamily="34" charset="0"/>
                  <a:cs typeface="Calibri" pitchFamily="34" charset="0"/>
                </a:rPr>
                <a:t> valves</a:t>
              </a:r>
            </a:p>
          </p:txBody>
        </p:sp>
      </p:grpSp>
      <p:pic>
        <p:nvPicPr>
          <p:cNvPr id="19" name="Picture 4" descr="D:\ESS\Photo-montage-103\P100028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6492" y="5254632"/>
            <a:ext cx="1345888" cy="1220190"/>
          </a:xfrm>
          <a:prstGeom prst="rect">
            <a:avLst/>
          </a:prstGeom>
          <a:noFill/>
        </p:spPr>
      </p:pic>
      <p:sp>
        <p:nvSpPr>
          <p:cNvPr id="20" name="ZoneTexte 19"/>
          <p:cNvSpPr txBox="1"/>
          <p:nvPr/>
        </p:nvSpPr>
        <p:spPr>
          <a:xfrm>
            <a:off x="0" y="6474822"/>
            <a:ext cx="1969349" cy="338554"/>
          </a:xfrm>
          <a:prstGeom prst="rect">
            <a:avLst/>
          </a:prstGeom>
          <a:noFill/>
        </p:spPr>
        <p:txBody>
          <a:bodyPr wrap="squar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Inter-</a:t>
            </a:r>
            <a:r>
              <a:rPr lang="fr-FR" sz="1600" b="1" dirty="0" err="1" smtClean="0">
                <a:solidFill>
                  <a:srgbClr val="333399">
                    <a:lumMod val="75000"/>
                  </a:srgbClr>
                </a:solidFill>
                <a:latin typeface="Calibri" pitchFamily="34" charset="0"/>
                <a:cs typeface="Calibri" pitchFamily="34" charset="0"/>
              </a:rPr>
              <a:t>cavity</a:t>
            </a:r>
            <a:r>
              <a:rPr lang="fr-FR" sz="1600" b="1" dirty="0" smtClean="0">
                <a:solidFill>
                  <a:srgbClr val="333399">
                    <a:lumMod val="75000"/>
                  </a:srgbClr>
                </a:solidFill>
                <a:latin typeface="Calibri" pitchFamily="34" charset="0"/>
                <a:cs typeface="Calibri" pitchFamily="34" charset="0"/>
              </a:rPr>
              <a:t> </a:t>
            </a:r>
            <a:r>
              <a:rPr lang="fr-FR" sz="1600" b="1" dirty="0" err="1" smtClean="0">
                <a:solidFill>
                  <a:srgbClr val="333399">
                    <a:lumMod val="75000"/>
                  </a:srgbClr>
                </a:solidFill>
                <a:latin typeface="Calibri" pitchFamily="34" charset="0"/>
                <a:cs typeface="Calibri" pitchFamily="34" charset="0"/>
              </a:rPr>
              <a:t>belows</a:t>
            </a:r>
            <a:endParaRPr lang="fr-FR" sz="1600" b="1" dirty="0" smtClean="0">
              <a:solidFill>
                <a:srgbClr val="333399">
                  <a:lumMod val="75000"/>
                </a:srgbClr>
              </a:solidFill>
              <a:latin typeface="Calibri" pitchFamily="34" charset="0"/>
              <a:cs typeface="Calibri" pitchFamily="34" charset="0"/>
            </a:endParaRPr>
          </a:p>
        </p:txBody>
      </p:sp>
      <p:sp>
        <p:nvSpPr>
          <p:cNvPr id="34" name="ZoneTexte 33"/>
          <p:cNvSpPr txBox="1"/>
          <p:nvPr/>
        </p:nvSpPr>
        <p:spPr>
          <a:xfrm>
            <a:off x="2098595" y="6309320"/>
            <a:ext cx="1969349" cy="584775"/>
          </a:xfrm>
          <a:prstGeom prst="rect">
            <a:avLst/>
          </a:prstGeom>
          <a:noFill/>
        </p:spPr>
        <p:txBody>
          <a:bodyPr wrap="squar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Coupler/vacuum  </a:t>
            </a:r>
            <a:r>
              <a:rPr lang="fr-FR" sz="1600" b="1" dirty="0" err="1" smtClean="0">
                <a:solidFill>
                  <a:srgbClr val="333399">
                    <a:lumMod val="75000"/>
                  </a:srgbClr>
                </a:solidFill>
                <a:latin typeface="Calibri" pitchFamily="34" charset="0"/>
                <a:cs typeface="Calibri" pitchFamily="34" charset="0"/>
              </a:rPr>
              <a:t>vessel</a:t>
            </a:r>
            <a:r>
              <a:rPr lang="fr-FR" sz="1600" b="1" dirty="0" smtClean="0">
                <a:solidFill>
                  <a:srgbClr val="333399">
                    <a:lumMod val="75000"/>
                  </a:srgbClr>
                </a:solidFill>
                <a:latin typeface="Calibri" pitchFamily="34" charset="0"/>
                <a:cs typeface="Calibri" pitchFamily="34" charset="0"/>
              </a:rPr>
              <a:t> interface</a:t>
            </a:r>
          </a:p>
        </p:txBody>
      </p:sp>
      <p:grpSp>
        <p:nvGrpSpPr>
          <p:cNvPr id="16" name="Groupe 4"/>
          <p:cNvGrpSpPr/>
          <p:nvPr/>
        </p:nvGrpSpPr>
        <p:grpSpPr>
          <a:xfrm>
            <a:off x="179291" y="1196752"/>
            <a:ext cx="2592509" cy="2376264"/>
            <a:chOff x="251078" y="1196752"/>
            <a:chExt cx="2592509" cy="2376264"/>
          </a:xfrm>
        </p:grpSpPr>
        <p:sp>
          <p:nvSpPr>
            <p:cNvPr id="17" name="ZoneTexte 16"/>
            <p:cNvSpPr txBox="1"/>
            <p:nvPr/>
          </p:nvSpPr>
          <p:spPr>
            <a:xfrm>
              <a:off x="755355" y="1196752"/>
              <a:ext cx="1441420" cy="338554"/>
            </a:xfrm>
            <a:prstGeom prst="rect">
              <a:avLst/>
            </a:prstGeom>
            <a:noFill/>
          </p:spPr>
          <p:txBody>
            <a:bodyPr wrap="non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Thermal </a:t>
              </a:r>
              <a:r>
                <a:rPr lang="fr-FR" sz="1600" b="1" dirty="0" err="1" smtClean="0">
                  <a:solidFill>
                    <a:srgbClr val="333399">
                      <a:lumMod val="75000"/>
                    </a:srgbClr>
                  </a:solidFill>
                  <a:latin typeface="Calibri" pitchFamily="34" charset="0"/>
                  <a:cs typeface="Calibri" pitchFamily="34" charset="0"/>
                </a:rPr>
                <a:t>shield</a:t>
              </a:r>
              <a:endParaRPr lang="fr-FR" sz="1600" b="1" dirty="0" smtClean="0">
                <a:solidFill>
                  <a:srgbClr val="333399">
                    <a:lumMod val="75000"/>
                  </a:srgbClr>
                </a:solidFill>
                <a:latin typeface="Calibri" pitchFamily="34" charset="0"/>
                <a:cs typeface="Calibri" pitchFamily="34" charset="0"/>
              </a:endParaRPr>
            </a:p>
          </p:txBody>
        </p:sp>
        <p:pic>
          <p:nvPicPr>
            <p:cNvPr id="1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1078" y="1570449"/>
              <a:ext cx="2592509" cy="200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e 20"/>
          <p:cNvGrpSpPr/>
          <p:nvPr/>
        </p:nvGrpSpPr>
        <p:grpSpPr>
          <a:xfrm>
            <a:off x="2555776" y="1124744"/>
            <a:ext cx="3001981" cy="3638880"/>
            <a:chOff x="3359193" y="988955"/>
            <a:chExt cx="3001981" cy="3638880"/>
          </a:xfrm>
        </p:grpSpPr>
        <p:sp>
          <p:nvSpPr>
            <p:cNvPr id="22" name="ZoneTexte 11"/>
            <p:cNvSpPr txBox="1"/>
            <p:nvPr/>
          </p:nvSpPr>
          <p:spPr>
            <a:xfrm>
              <a:off x="3359193" y="988955"/>
              <a:ext cx="2880320" cy="584775"/>
            </a:xfrm>
            <a:prstGeom prst="rect">
              <a:avLst/>
            </a:prstGeom>
            <a:noFill/>
          </p:spPr>
          <p:txBody>
            <a:bodyPr wrap="square" rtlCol="0">
              <a:spAutoFit/>
            </a:bodyPr>
            <a:lstStyle/>
            <a:p>
              <a:pPr algn="ctr" defTabSz="914400" fontAlgn="base">
                <a:spcBef>
                  <a:spcPct val="0"/>
                </a:spcBef>
                <a:spcAft>
                  <a:spcPct val="0"/>
                </a:spcAft>
              </a:pPr>
              <a:r>
                <a:rPr lang="fr-FR" sz="1600" b="1" dirty="0">
                  <a:solidFill>
                    <a:srgbClr val="333399">
                      <a:lumMod val="75000"/>
                    </a:srgbClr>
                  </a:solidFill>
                  <a:latin typeface="Calibri" pitchFamily="34" charset="0"/>
                  <a:cs typeface="Calibri" pitchFamily="34" charset="0"/>
                </a:rPr>
                <a:t>V</a:t>
              </a:r>
              <a:r>
                <a:rPr lang="fr-FR" sz="1600" b="1" dirty="0" smtClean="0">
                  <a:solidFill>
                    <a:srgbClr val="333399">
                      <a:lumMod val="75000"/>
                    </a:srgbClr>
                  </a:solidFill>
                  <a:latin typeface="Calibri" pitchFamily="34" charset="0"/>
                  <a:cs typeface="Calibri" pitchFamily="34" charset="0"/>
                </a:rPr>
                <a:t>acuum </a:t>
              </a:r>
              <a:r>
                <a:rPr lang="fr-FR" sz="1600" b="1" dirty="0" err="1" smtClean="0">
                  <a:solidFill>
                    <a:srgbClr val="333399">
                      <a:lumMod val="75000"/>
                    </a:srgbClr>
                  </a:solidFill>
                  <a:latin typeface="Calibri" pitchFamily="34" charset="0"/>
                  <a:cs typeface="Calibri" pitchFamily="34" charset="0"/>
                </a:rPr>
                <a:t>vessel</a:t>
              </a:r>
              <a:r>
                <a:rPr lang="fr-FR" sz="1600" b="1" dirty="0">
                  <a:solidFill>
                    <a:srgbClr val="333399">
                      <a:lumMod val="75000"/>
                    </a:srgbClr>
                  </a:solidFill>
                  <a:latin typeface="Calibri" pitchFamily="34" charset="0"/>
                  <a:cs typeface="Calibri" pitchFamily="34" charset="0"/>
                </a:rPr>
                <a:t> &amp; </a:t>
              </a:r>
              <a:r>
                <a:rPr lang="fr-FR" sz="1600" b="1" dirty="0" err="1" smtClean="0">
                  <a:solidFill>
                    <a:srgbClr val="333399">
                      <a:lumMod val="75000"/>
                    </a:srgbClr>
                  </a:solidFill>
                  <a:latin typeface="Calibri" pitchFamily="34" charset="0"/>
                  <a:cs typeface="Calibri" pitchFamily="34" charset="0"/>
                </a:rPr>
                <a:t>its</a:t>
              </a:r>
              <a:endParaRPr lang="fr-FR" sz="1600" b="1" dirty="0" smtClean="0">
                <a:solidFill>
                  <a:srgbClr val="333399">
                    <a:lumMod val="75000"/>
                  </a:srgbClr>
                </a:solidFill>
                <a:latin typeface="Calibri" pitchFamily="34" charset="0"/>
                <a:cs typeface="Calibri" pitchFamily="34" charset="0"/>
              </a:endParaRPr>
            </a:p>
            <a:p>
              <a:pPr algn="ctr" defTabSz="914400" fontAlgn="base">
                <a:spcBef>
                  <a:spcPct val="0"/>
                </a:spcBef>
                <a:spcAft>
                  <a:spcPct val="0"/>
                </a:spcAft>
              </a:pPr>
              <a:r>
                <a:rPr lang="fr-FR" sz="1600" b="1" dirty="0" err="1" smtClean="0">
                  <a:solidFill>
                    <a:srgbClr val="333399">
                      <a:lumMod val="75000"/>
                    </a:srgbClr>
                  </a:solidFill>
                  <a:latin typeface="Calibri" pitchFamily="34" charset="0"/>
                  <a:cs typeface="Calibri" pitchFamily="34" charset="0"/>
                </a:rPr>
                <a:t>Mechanical</a:t>
              </a:r>
              <a:r>
                <a:rPr lang="fr-FR" sz="1600" b="1" dirty="0" smtClean="0">
                  <a:solidFill>
                    <a:srgbClr val="333399">
                      <a:lumMod val="75000"/>
                    </a:srgbClr>
                  </a:solidFill>
                  <a:latin typeface="Calibri" pitchFamily="34" charset="0"/>
                  <a:cs typeface="Calibri" pitchFamily="34" charset="0"/>
                </a:rPr>
                <a:t> support</a:t>
              </a:r>
            </a:p>
          </p:txBody>
        </p:sp>
        <p:pic>
          <p:nvPicPr>
            <p:cNvPr id="2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61796" y="1565019"/>
              <a:ext cx="2699378" cy="306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Plus 23"/>
          <p:cNvSpPr/>
          <p:nvPr/>
        </p:nvSpPr>
        <p:spPr>
          <a:xfrm>
            <a:off x="7694995" y="3068960"/>
            <a:ext cx="287844" cy="287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fr-FR">
              <a:solidFill>
                <a:srgbClr val="FFFFFF"/>
              </a:solidFill>
              <a:latin typeface="Calibri" pitchFamily="34" charset="0"/>
              <a:cs typeface="Calibri" pitchFamily="34" charset="0"/>
            </a:endParaRPr>
          </a:p>
        </p:txBody>
      </p:sp>
      <p:sp>
        <p:nvSpPr>
          <p:cNvPr id="25" name="Plus 24"/>
          <p:cNvSpPr/>
          <p:nvPr/>
        </p:nvSpPr>
        <p:spPr>
          <a:xfrm>
            <a:off x="2641639" y="2636912"/>
            <a:ext cx="287844" cy="287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fr-FR">
              <a:solidFill>
                <a:srgbClr val="FFFFFF"/>
              </a:solidFill>
              <a:latin typeface="Calibri" pitchFamily="34" charset="0"/>
              <a:cs typeface="Calibri" pitchFamily="34" charset="0"/>
            </a:endParaRPr>
          </a:p>
        </p:txBody>
      </p:sp>
      <p:sp>
        <p:nvSpPr>
          <p:cNvPr id="26" name="Flèche vers le bas 25"/>
          <p:cNvSpPr/>
          <p:nvPr/>
        </p:nvSpPr>
        <p:spPr>
          <a:xfrm>
            <a:off x="6554096" y="4221088"/>
            <a:ext cx="576064" cy="5906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fr-FR">
              <a:solidFill>
                <a:srgbClr val="FFFFFF"/>
              </a:solidFill>
              <a:latin typeface="Calibri" pitchFamily="34" charset="0"/>
              <a:cs typeface="Calibri" pitchFamily="34" charset="0"/>
            </a:endParaRPr>
          </a:p>
        </p:txBody>
      </p:sp>
      <p:pic>
        <p:nvPicPr>
          <p:cNvPr id="27"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49566" y="5137400"/>
            <a:ext cx="3600000" cy="167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5130962" y="4773432"/>
            <a:ext cx="3905534" cy="400110"/>
          </a:xfrm>
          <a:prstGeom prst="rect">
            <a:avLst/>
          </a:prstGeom>
          <a:noFill/>
        </p:spPr>
        <p:txBody>
          <a:bodyPr wrap="square" rtlCol="0">
            <a:spAutoFit/>
          </a:bodyPr>
          <a:lstStyle/>
          <a:p>
            <a:pPr algn="ctr" defTabSz="914400" fontAlgn="base">
              <a:spcBef>
                <a:spcPct val="0"/>
              </a:spcBef>
              <a:spcAft>
                <a:spcPts val="300"/>
              </a:spcAft>
            </a:pPr>
            <a:r>
              <a:rPr lang="en-US" sz="2000" b="1" dirty="0" smtClean="0">
                <a:solidFill>
                  <a:srgbClr val="000000"/>
                </a:solidFill>
                <a:latin typeface="Calibri" pitchFamily="34" charset="0"/>
                <a:cs typeface="Calibri" pitchFamily="34" charset="0"/>
              </a:rPr>
              <a:t>First blank assembly of some parts</a:t>
            </a:r>
          </a:p>
        </p:txBody>
      </p:sp>
      <p:pic>
        <p:nvPicPr>
          <p:cNvPr id="1026" name="Picture 2"/>
          <p:cNvPicPr>
            <a:picLocks noChangeAspect="1" noChangeArrowheads="1"/>
          </p:cNvPicPr>
          <p:nvPr/>
        </p:nvPicPr>
        <p:blipFill>
          <a:blip r:embed="rId8" cstate="print"/>
          <a:srcRect/>
          <a:stretch>
            <a:fillRect/>
          </a:stretch>
        </p:blipFill>
        <p:spPr bwMode="auto">
          <a:xfrm>
            <a:off x="2332606" y="4941168"/>
            <a:ext cx="1473652" cy="1440160"/>
          </a:xfrm>
          <a:prstGeom prst="rect">
            <a:avLst/>
          </a:prstGeom>
          <a:noFill/>
          <a:ln w="9525">
            <a:noFill/>
            <a:miter lim="800000"/>
            <a:headEnd/>
            <a:tailEnd/>
          </a:ln>
        </p:spPr>
      </p:pic>
      <p:pic>
        <p:nvPicPr>
          <p:cNvPr id="102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7584" y="3645024"/>
            <a:ext cx="1440160" cy="1351383"/>
          </a:xfrm>
          <a:prstGeom prst="rect">
            <a:avLst/>
          </a:prstGeom>
          <a:noFill/>
          <a:ln w="9525">
            <a:noFill/>
            <a:miter lim="800000"/>
            <a:headEnd/>
            <a:tailEnd/>
          </a:ln>
        </p:spPr>
      </p:pic>
    </p:spTree>
    <p:extLst>
      <p:ext uri="{BB962C8B-B14F-4D97-AF65-F5344CB8AC3E}">
        <p14:creationId xmlns:p14="http://schemas.microsoft.com/office/powerpoint/2010/main" val="136745497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Cavity ancillaries &amp; couplers</a:t>
            </a:r>
          </a:p>
        </p:txBody>
      </p:sp>
      <p:sp>
        <p:nvSpPr>
          <p:cNvPr id="6" name="Text Box 18"/>
          <p:cNvSpPr txBox="1">
            <a:spLocks noChangeArrowheads="1"/>
          </p:cNvSpPr>
          <p:nvPr/>
        </p:nvSpPr>
        <p:spPr bwMode="auto">
          <a:xfrm>
            <a:off x="-108520" y="6425952"/>
            <a:ext cx="9144000" cy="53144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b="1" dirty="0" smtClean="0">
                <a:solidFill>
                  <a:srgbClr val="5F2987"/>
                </a:solidFill>
                <a:latin typeface="Calibri" pitchFamily="34" charset="0"/>
              </a:rPr>
              <a:t>1</a:t>
            </a:r>
            <a:r>
              <a:rPr lang="en-US" b="1" baseline="30000" dirty="0" smtClean="0">
                <a:solidFill>
                  <a:srgbClr val="5F2987"/>
                </a:solidFill>
                <a:latin typeface="Calibri" pitchFamily="34" charset="0"/>
              </a:rPr>
              <a:t>st</a:t>
            </a:r>
            <a:r>
              <a:rPr lang="en-US" b="1" dirty="0" smtClean="0">
                <a:solidFill>
                  <a:srgbClr val="5F2987"/>
                </a:solidFill>
                <a:latin typeface="Calibri" pitchFamily="34" charset="0"/>
              </a:rPr>
              <a:t> coupler pair assembled on the conditioning stand &amp; ready to be tested with RF at Saclay </a:t>
            </a:r>
          </a:p>
        </p:txBody>
      </p:sp>
      <p:pic>
        <p:nvPicPr>
          <p:cNvPr id="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8024" y="1053946"/>
            <a:ext cx="2068698" cy="19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4985028" y="692696"/>
            <a:ext cx="1674689" cy="338554"/>
          </a:xfrm>
          <a:prstGeom prst="rect">
            <a:avLst/>
          </a:prstGeom>
          <a:noFill/>
        </p:spPr>
        <p:txBody>
          <a:bodyPr wrap="non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MLI for the </a:t>
            </a:r>
            <a:r>
              <a:rPr lang="fr-FR" sz="1600" b="1" dirty="0" err="1" smtClean="0">
                <a:solidFill>
                  <a:srgbClr val="333399">
                    <a:lumMod val="75000"/>
                  </a:srgbClr>
                </a:solidFill>
                <a:latin typeface="Calibri" pitchFamily="34" charset="0"/>
                <a:cs typeface="Calibri" pitchFamily="34" charset="0"/>
              </a:rPr>
              <a:t>cavity</a:t>
            </a:r>
            <a:endParaRPr lang="fr-FR" sz="1600" b="1" dirty="0" smtClean="0">
              <a:solidFill>
                <a:srgbClr val="333399">
                  <a:lumMod val="75000"/>
                </a:srgbClr>
              </a:solidFill>
              <a:latin typeface="Calibri" pitchFamily="34" charset="0"/>
              <a:cs typeface="Calibri" pitchFamily="34" charset="0"/>
            </a:endParaRPr>
          </a:p>
        </p:txBody>
      </p:sp>
      <p:pic>
        <p:nvPicPr>
          <p:cNvPr id="1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252902"/>
            <a:ext cx="4320480" cy="199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323528" y="620688"/>
            <a:ext cx="4286199" cy="584775"/>
          </a:xfrm>
          <a:prstGeom prst="rect">
            <a:avLst/>
          </a:prstGeom>
          <a:noFill/>
        </p:spPr>
        <p:txBody>
          <a:bodyPr wrap="square" rtlCol="0">
            <a:spAutoFit/>
          </a:bodyPr>
          <a:lstStyle/>
          <a:p>
            <a:pPr algn="ctr" defTabSz="914400" fontAlgn="base">
              <a:spcBef>
                <a:spcPct val="0"/>
              </a:spcBef>
              <a:spcAft>
                <a:spcPct val="0"/>
              </a:spcAft>
            </a:pPr>
            <a:r>
              <a:rPr lang="fr-FR" sz="1600" b="1" dirty="0" err="1" smtClean="0">
                <a:solidFill>
                  <a:srgbClr val="333399">
                    <a:lumMod val="75000"/>
                  </a:srgbClr>
                </a:solidFill>
                <a:latin typeface="Calibri" pitchFamily="34" charset="0"/>
                <a:cs typeface="Calibri" pitchFamily="34" charset="0"/>
              </a:rPr>
              <a:t>Magnetic</a:t>
            </a:r>
            <a:r>
              <a:rPr lang="fr-FR" sz="1600" b="1" dirty="0" smtClean="0">
                <a:solidFill>
                  <a:srgbClr val="333399">
                    <a:lumMod val="75000"/>
                  </a:srgbClr>
                </a:solidFill>
                <a:latin typeface="Calibri" pitchFamily="34" charset="0"/>
                <a:cs typeface="Calibri" pitchFamily="34" charset="0"/>
              </a:rPr>
              <a:t> </a:t>
            </a:r>
            <a:r>
              <a:rPr lang="fr-FR" sz="1600" b="1" dirty="0" err="1" smtClean="0">
                <a:solidFill>
                  <a:srgbClr val="333399">
                    <a:lumMod val="75000"/>
                  </a:srgbClr>
                </a:solidFill>
                <a:latin typeface="Calibri" pitchFamily="34" charset="0"/>
                <a:cs typeface="Calibri" pitchFamily="34" charset="0"/>
              </a:rPr>
              <a:t>shield</a:t>
            </a:r>
            <a:endParaRPr lang="fr-FR" sz="1600" b="1" dirty="0" smtClean="0">
              <a:solidFill>
                <a:srgbClr val="333399">
                  <a:lumMod val="75000"/>
                </a:srgbClr>
              </a:solidFill>
              <a:latin typeface="Calibri" pitchFamily="34" charset="0"/>
              <a:cs typeface="Calibri" pitchFamily="34" charset="0"/>
            </a:endParaRPr>
          </a:p>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(2-layer </a:t>
            </a:r>
            <a:r>
              <a:rPr lang="fr-FR" sz="1600" b="1" dirty="0" err="1" smtClean="0">
                <a:solidFill>
                  <a:srgbClr val="333399">
                    <a:lumMod val="75000"/>
                  </a:srgbClr>
                </a:solidFill>
                <a:latin typeface="Calibri" pitchFamily="34" charset="0"/>
                <a:cs typeface="Calibri" pitchFamily="34" charset="0"/>
              </a:rPr>
              <a:t>Cryophy</a:t>
            </a:r>
            <a:r>
              <a:rPr lang="fr-FR" sz="1600" b="1" dirty="0" smtClean="0">
                <a:solidFill>
                  <a:srgbClr val="333399">
                    <a:lumMod val="75000"/>
                  </a:srgbClr>
                </a:solidFill>
                <a:latin typeface="Calibri" pitchFamily="34" charset="0"/>
                <a:cs typeface="Calibri" pitchFamily="34" charset="0"/>
              </a:rPr>
              <a:t>, </a:t>
            </a:r>
            <a:r>
              <a:rPr lang="fr-FR" sz="1600" b="1" dirty="0" err="1" smtClean="0">
                <a:solidFill>
                  <a:srgbClr val="333399">
                    <a:lumMod val="75000"/>
                  </a:srgbClr>
                </a:solidFill>
                <a:latin typeface="Calibri" pitchFamily="34" charset="0"/>
                <a:cs typeface="Calibri" pitchFamily="34" charset="0"/>
              </a:rPr>
              <a:t>actively</a:t>
            </a:r>
            <a:r>
              <a:rPr lang="fr-FR" sz="1600" b="1" dirty="0" smtClean="0">
                <a:solidFill>
                  <a:srgbClr val="333399">
                    <a:lumMod val="75000"/>
                  </a:srgbClr>
                </a:solidFill>
                <a:latin typeface="Calibri" pitchFamily="34" charset="0"/>
                <a:cs typeface="Calibri" pitchFamily="34" charset="0"/>
              </a:rPr>
              <a:t> </a:t>
            </a:r>
            <a:r>
              <a:rPr lang="fr-FR" sz="1600" b="1" dirty="0" err="1" smtClean="0">
                <a:solidFill>
                  <a:srgbClr val="333399">
                    <a:lumMod val="75000"/>
                  </a:srgbClr>
                </a:solidFill>
                <a:latin typeface="Calibri" pitchFamily="34" charset="0"/>
                <a:cs typeface="Calibri" pitchFamily="34" charset="0"/>
              </a:rPr>
              <a:t>cooled</a:t>
            </a:r>
            <a:r>
              <a:rPr lang="fr-FR" sz="1600" b="1" dirty="0" smtClean="0">
                <a:solidFill>
                  <a:srgbClr val="333399">
                    <a:lumMod val="75000"/>
                  </a:srgbClr>
                </a:solidFill>
                <a:latin typeface="Calibri" pitchFamily="34" charset="0"/>
                <a:cs typeface="Calibri" pitchFamily="34" charset="0"/>
              </a:rPr>
              <a:t>)</a:t>
            </a:r>
          </a:p>
        </p:txBody>
      </p:sp>
      <p:pic>
        <p:nvPicPr>
          <p:cNvPr id="1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735" y="4077072"/>
            <a:ext cx="2775498" cy="2088232"/>
          </a:xfrm>
          <a:prstGeom prst="rect">
            <a:avLst/>
          </a:prstGeom>
          <a:noFill/>
          <a:ln w="9525">
            <a:noFill/>
            <a:miter lim="800000"/>
            <a:headEnd/>
            <a:tailEnd/>
          </a:ln>
        </p:spPr>
      </p:pic>
      <p:sp>
        <p:nvSpPr>
          <p:cNvPr id="13" name="ZoneTexte 12"/>
          <p:cNvSpPr txBox="1"/>
          <p:nvPr/>
        </p:nvSpPr>
        <p:spPr>
          <a:xfrm>
            <a:off x="-684584" y="3717032"/>
            <a:ext cx="4286199" cy="338554"/>
          </a:xfrm>
          <a:prstGeom prst="rect">
            <a:avLst/>
          </a:prstGeom>
          <a:noFill/>
        </p:spPr>
        <p:txBody>
          <a:bodyPr wrap="square" rtlCol="0">
            <a:spAutoFit/>
          </a:bodyPr>
          <a:lstStyle/>
          <a:p>
            <a:pPr algn="ctr" defTabSz="914400" fontAlgn="base">
              <a:spcBef>
                <a:spcPct val="0"/>
              </a:spcBef>
              <a:spcAft>
                <a:spcPct val="0"/>
              </a:spcAft>
            </a:pPr>
            <a:r>
              <a:rPr lang="fr-FR" sz="1600" b="1" dirty="0" smtClean="0">
                <a:solidFill>
                  <a:srgbClr val="333399">
                    <a:lumMod val="75000"/>
                  </a:srgbClr>
                </a:solidFill>
                <a:latin typeface="Calibri" pitchFamily="34" charset="0"/>
                <a:cs typeface="Calibri" pitchFamily="34" charset="0"/>
              </a:rPr>
              <a:t>Power </a:t>
            </a:r>
            <a:r>
              <a:rPr lang="fr-FR" sz="1600" b="1" dirty="0" err="1" smtClean="0">
                <a:solidFill>
                  <a:srgbClr val="333399">
                    <a:lumMod val="75000"/>
                  </a:srgbClr>
                </a:solidFill>
                <a:latin typeface="Calibri" pitchFamily="34" charset="0"/>
                <a:cs typeface="Calibri" pitchFamily="34" charset="0"/>
              </a:rPr>
              <a:t>couplers</a:t>
            </a:r>
            <a:r>
              <a:rPr lang="fr-FR" sz="1600" b="1" dirty="0" smtClean="0">
                <a:solidFill>
                  <a:srgbClr val="333399">
                    <a:lumMod val="75000"/>
                  </a:srgbClr>
                </a:solidFill>
                <a:latin typeface="Calibri" pitchFamily="34" charset="0"/>
                <a:cs typeface="Calibri" pitchFamily="34" charset="0"/>
              </a:rPr>
              <a:t>: 4 </a:t>
            </a:r>
            <a:r>
              <a:rPr lang="fr-FR" sz="1600" b="1" dirty="0" err="1" smtClean="0">
                <a:solidFill>
                  <a:srgbClr val="333399">
                    <a:lumMod val="75000"/>
                  </a:srgbClr>
                </a:solidFill>
                <a:latin typeface="Calibri" pitchFamily="34" charset="0"/>
                <a:cs typeface="Calibri" pitchFamily="34" charset="0"/>
              </a:rPr>
              <a:t>units</a:t>
            </a:r>
            <a:r>
              <a:rPr lang="fr-FR" sz="1600" b="1" dirty="0" smtClean="0">
                <a:solidFill>
                  <a:srgbClr val="333399">
                    <a:lumMod val="75000"/>
                  </a:srgbClr>
                </a:solidFill>
                <a:latin typeface="Calibri" pitchFamily="34" charset="0"/>
                <a:cs typeface="Calibri" pitchFamily="34" charset="0"/>
              </a:rPr>
              <a:t> </a:t>
            </a:r>
            <a:r>
              <a:rPr lang="fr-FR" sz="1600" b="1" dirty="0" err="1" smtClean="0">
                <a:solidFill>
                  <a:srgbClr val="333399">
                    <a:lumMod val="75000"/>
                  </a:srgbClr>
                </a:solidFill>
                <a:latin typeface="Calibri" pitchFamily="34" charset="0"/>
                <a:cs typeface="Calibri" pitchFamily="34" charset="0"/>
              </a:rPr>
              <a:t>fabricated</a:t>
            </a:r>
            <a:endParaRPr lang="fr-FR" sz="1600" b="1" dirty="0" smtClean="0">
              <a:solidFill>
                <a:srgbClr val="333399">
                  <a:lumMod val="75000"/>
                </a:srgbClr>
              </a:solidFill>
              <a:latin typeface="Calibri" pitchFamily="34" charset="0"/>
              <a:cs typeface="Calibri" pitchFamily="34" charset="0"/>
            </a:endParaRPr>
          </a:p>
        </p:txBody>
      </p:sp>
      <p:grpSp>
        <p:nvGrpSpPr>
          <p:cNvPr id="15" name="Groupe 8"/>
          <p:cNvGrpSpPr/>
          <p:nvPr/>
        </p:nvGrpSpPr>
        <p:grpSpPr>
          <a:xfrm>
            <a:off x="2843808" y="3501008"/>
            <a:ext cx="2350715" cy="2873662"/>
            <a:chOff x="6243248" y="3844933"/>
            <a:chExt cx="2350715" cy="2873662"/>
          </a:xfrm>
        </p:grpSpPr>
        <p:pic>
          <p:nvPicPr>
            <p:cNvPr id="17" name="Picture 3" descr="F:\Sauvegarde PC903 IPNO\Disque D du PC903\00_IPNO_WORKS\00_PROJETS\ESS\98_Manip Conditionnement Cpls\01_Etuvage_CdC\03_Photos\2015_08_Cpls_SCT\DSCN033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59272" y="4270563"/>
              <a:ext cx="1653499" cy="2448032"/>
            </a:xfrm>
            <a:prstGeom prst="rect">
              <a:avLst/>
            </a:prstGeom>
            <a:noFill/>
          </p:spPr>
        </p:pic>
        <p:sp>
          <p:nvSpPr>
            <p:cNvPr id="18" name="Rectangle 17"/>
            <p:cNvSpPr/>
            <p:nvPr/>
          </p:nvSpPr>
          <p:spPr>
            <a:xfrm>
              <a:off x="6243248" y="3844933"/>
              <a:ext cx="2350715" cy="390107"/>
            </a:xfrm>
            <a:prstGeom prst="rect">
              <a:avLst/>
            </a:prstGeom>
          </p:spPr>
          <p:txBody>
            <a:bodyPr wrap="square">
              <a:spAutoFit/>
            </a:bodyPr>
            <a:lstStyle/>
            <a:p>
              <a:pPr defTabSz="914400" fontAlgn="base">
                <a:lnSpc>
                  <a:spcPct val="114000"/>
                </a:lnSpc>
                <a:spcBef>
                  <a:spcPct val="0"/>
                </a:spcBef>
                <a:spcAft>
                  <a:spcPct val="0"/>
                </a:spcAft>
                <a:buSzPct val="70000"/>
              </a:pPr>
              <a:r>
                <a:rPr lang="fr-FR" dirty="0" smtClean="0">
                  <a:solidFill>
                    <a:srgbClr val="000000"/>
                  </a:solidFill>
                  <a:latin typeface="Calibri" pitchFamily="34" charset="0"/>
                  <a:cs typeface="Calibri" pitchFamily="34" charset="0"/>
                </a:rPr>
                <a:t>Coupler </a:t>
              </a:r>
              <a:r>
                <a:rPr lang="fr-FR" dirty="0" err="1" smtClean="0">
                  <a:solidFill>
                    <a:srgbClr val="000000"/>
                  </a:solidFill>
                  <a:latin typeface="Calibri" pitchFamily="34" charset="0"/>
                  <a:cs typeface="Calibri" pitchFamily="34" charset="0"/>
                </a:rPr>
                <a:t>baking</a:t>
              </a:r>
              <a:r>
                <a:rPr lang="fr-FR" dirty="0" smtClean="0">
                  <a:solidFill>
                    <a:srgbClr val="000000"/>
                  </a:solidFill>
                  <a:latin typeface="Calibri" pitchFamily="34" charset="0"/>
                  <a:cs typeface="Calibri" pitchFamily="34" charset="0"/>
                </a:rPr>
                <a:t> stand</a:t>
              </a:r>
              <a:endParaRPr lang="fr-FR" dirty="0">
                <a:solidFill>
                  <a:srgbClr val="000000"/>
                </a:solidFill>
                <a:latin typeface="Calibri" pitchFamily="34" charset="0"/>
                <a:cs typeface="Calibri" pitchFamily="34" charset="0"/>
              </a:endParaRPr>
            </a:p>
          </p:txBody>
        </p:sp>
      </p:grpSp>
      <p:grpSp>
        <p:nvGrpSpPr>
          <p:cNvPr id="19" name="Groupe 18"/>
          <p:cNvGrpSpPr/>
          <p:nvPr/>
        </p:nvGrpSpPr>
        <p:grpSpPr>
          <a:xfrm>
            <a:off x="4788024" y="2492896"/>
            <a:ext cx="4214426" cy="3786938"/>
            <a:chOff x="7328885" y="2625031"/>
            <a:chExt cx="4214426" cy="3786938"/>
          </a:xfrm>
        </p:grpSpPr>
        <p:sp>
          <p:nvSpPr>
            <p:cNvPr id="20" name="ZoneTexte 19"/>
            <p:cNvSpPr txBox="1"/>
            <p:nvPr/>
          </p:nvSpPr>
          <p:spPr>
            <a:xfrm>
              <a:off x="7544909" y="4857279"/>
              <a:ext cx="2024824" cy="584775"/>
            </a:xfrm>
            <a:prstGeom prst="rect">
              <a:avLst/>
            </a:prstGeom>
            <a:noFill/>
          </p:spPr>
          <p:txBody>
            <a:bodyPr wrap="square" rtlCol="0">
              <a:spAutoFit/>
            </a:bodyPr>
            <a:lstStyle/>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Double-</a:t>
              </a:r>
              <a:r>
                <a:rPr lang="fr-FR" sz="1600" b="1" dirty="0" err="1" smtClean="0">
                  <a:solidFill>
                    <a:srgbClr val="000000"/>
                  </a:solidFill>
                  <a:latin typeface="Calibri" pitchFamily="34" charset="0"/>
                  <a:cs typeface="Calibri" pitchFamily="34" charset="0"/>
                </a:rPr>
                <a:t>walled</a:t>
              </a:r>
              <a:r>
                <a:rPr lang="fr-FR" sz="1600" b="1" dirty="0" smtClean="0">
                  <a:solidFill>
                    <a:srgbClr val="000000"/>
                  </a:solidFill>
                  <a:latin typeface="Calibri" pitchFamily="34" charset="0"/>
                  <a:cs typeface="Calibri" pitchFamily="34" charset="0"/>
                </a:rPr>
                <a:t> </a:t>
              </a:r>
            </a:p>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tube </a:t>
              </a:r>
              <a:endParaRPr lang="fr-FR" sz="1600" b="1" dirty="0">
                <a:solidFill>
                  <a:srgbClr val="000000"/>
                </a:solidFill>
                <a:latin typeface="Calibri" pitchFamily="34" charset="0"/>
                <a:cs typeface="Calibri" pitchFamily="34" charset="0"/>
              </a:endParaRPr>
            </a:p>
          </p:txBody>
        </p:sp>
        <p:sp>
          <p:nvSpPr>
            <p:cNvPr id="21" name="ZoneTexte 20"/>
            <p:cNvSpPr txBox="1"/>
            <p:nvPr/>
          </p:nvSpPr>
          <p:spPr>
            <a:xfrm>
              <a:off x="7328885" y="5505351"/>
              <a:ext cx="1728192" cy="830997"/>
            </a:xfrm>
            <a:prstGeom prst="rect">
              <a:avLst/>
            </a:prstGeom>
            <a:noFill/>
          </p:spPr>
          <p:txBody>
            <a:bodyPr wrap="square" rtlCol="0">
              <a:spAutoFit/>
            </a:bodyPr>
            <a:lstStyle/>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RF </a:t>
              </a:r>
              <a:r>
                <a:rPr lang="fr-FR" sz="1600" b="1" dirty="0" err="1" smtClean="0">
                  <a:solidFill>
                    <a:srgbClr val="000000"/>
                  </a:solidFill>
                  <a:latin typeface="Calibri" pitchFamily="34" charset="0"/>
                  <a:cs typeface="Calibri" pitchFamily="34" charset="0"/>
                </a:rPr>
                <a:t>conditioning</a:t>
              </a:r>
              <a:r>
                <a:rPr lang="fr-FR" sz="1600" b="1" dirty="0" smtClean="0">
                  <a:solidFill>
                    <a:srgbClr val="000000"/>
                  </a:solidFill>
                  <a:latin typeface="Calibri" pitchFamily="34" charset="0"/>
                  <a:cs typeface="Calibri" pitchFamily="34" charset="0"/>
                </a:rPr>
                <a:t> </a:t>
              </a:r>
            </a:p>
            <a:p>
              <a:pPr defTabSz="914400" fontAlgn="base">
                <a:spcBef>
                  <a:spcPct val="0"/>
                </a:spcBef>
                <a:spcAft>
                  <a:spcPct val="0"/>
                </a:spcAft>
              </a:pPr>
              <a:r>
                <a:rPr lang="fr-FR" sz="1600" b="1" dirty="0" err="1" smtClean="0">
                  <a:solidFill>
                    <a:srgbClr val="000000"/>
                  </a:solidFill>
                  <a:latin typeface="Calibri" pitchFamily="34" charset="0"/>
                  <a:cs typeface="Calibri" pitchFamily="34" charset="0"/>
                </a:rPr>
                <a:t>Cavity</a:t>
              </a:r>
              <a:r>
                <a:rPr lang="fr-FR" sz="1600" b="1" dirty="0" smtClean="0">
                  <a:solidFill>
                    <a:srgbClr val="000000"/>
                  </a:solidFill>
                  <a:latin typeface="Calibri" pitchFamily="34" charset="0"/>
                  <a:cs typeface="Calibri" pitchFamily="34" charset="0"/>
                </a:rPr>
                <a:t> </a:t>
              </a:r>
              <a:r>
                <a:rPr lang="fr-FR" sz="1600" b="1" dirty="0" err="1" smtClean="0">
                  <a:solidFill>
                    <a:srgbClr val="000000"/>
                  </a:solidFill>
                  <a:latin typeface="Calibri" pitchFamily="34" charset="0"/>
                  <a:cs typeface="Calibri" pitchFamily="34" charset="0"/>
                </a:rPr>
                <a:t>with</a:t>
              </a:r>
              <a:r>
                <a:rPr lang="fr-FR" sz="1600" b="1" dirty="0" smtClean="0">
                  <a:solidFill>
                    <a:srgbClr val="000000"/>
                  </a:solidFill>
                  <a:latin typeface="Calibri" pitchFamily="34" charset="0"/>
                  <a:cs typeface="Calibri" pitchFamily="34" charset="0"/>
                </a:rPr>
                <a:t> water </a:t>
              </a:r>
              <a:r>
                <a:rPr lang="fr-FR" sz="1600" b="1" dirty="0" err="1" smtClean="0">
                  <a:solidFill>
                    <a:srgbClr val="000000"/>
                  </a:solidFill>
                  <a:latin typeface="Calibri" pitchFamily="34" charset="0"/>
                  <a:cs typeface="Calibri" pitchFamily="34" charset="0"/>
                </a:rPr>
                <a:t>cooling</a:t>
              </a:r>
              <a:r>
                <a:rPr lang="fr-FR" sz="1600" b="1" dirty="0" smtClean="0">
                  <a:solidFill>
                    <a:srgbClr val="000000"/>
                  </a:solidFill>
                  <a:latin typeface="Calibri" pitchFamily="34" charset="0"/>
                  <a:cs typeface="Calibri" pitchFamily="34" charset="0"/>
                </a:rPr>
                <a:t> </a:t>
              </a:r>
              <a:r>
                <a:rPr lang="fr-FR" sz="1600" b="1" dirty="0" err="1" smtClean="0">
                  <a:solidFill>
                    <a:srgbClr val="000000"/>
                  </a:solidFill>
                  <a:latin typeface="Calibri" pitchFamily="34" charset="0"/>
                  <a:cs typeface="Calibri" pitchFamily="34" charset="0"/>
                </a:rPr>
                <a:t>loop</a:t>
              </a:r>
              <a:r>
                <a:rPr lang="fr-FR" sz="1600" b="1" dirty="0" smtClean="0">
                  <a:solidFill>
                    <a:srgbClr val="000000"/>
                  </a:solidFill>
                  <a:latin typeface="Calibri" pitchFamily="34" charset="0"/>
                  <a:cs typeface="Calibri" pitchFamily="34" charset="0"/>
                </a:rPr>
                <a:t> </a:t>
              </a:r>
              <a:endParaRPr lang="fr-FR" sz="1600" b="1" dirty="0">
                <a:solidFill>
                  <a:srgbClr val="000000"/>
                </a:solidFill>
                <a:latin typeface="Calibri" pitchFamily="34" charset="0"/>
                <a:cs typeface="Calibri" pitchFamily="34" charset="0"/>
              </a:endParaRPr>
            </a:p>
          </p:txBody>
        </p:sp>
        <p:pic>
          <p:nvPicPr>
            <p:cNvPr id="22" name="Image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44000" y="2625031"/>
              <a:ext cx="2399311" cy="3786938"/>
            </a:xfrm>
            <a:prstGeom prst="rect">
              <a:avLst/>
            </a:prstGeom>
          </p:spPr>
        </p:pic>
        <p:sp>
          <p:nvSpPr>
            <p:cNvPr id="23" name="ZoneTexte 22"/>
            <p:cNvSpPr txBox="1"/>
            <p:nvPr/>
          </p:nvSpPr>
          <p:spPr>
            <a:xfrm>
              <a:off x="7544909" y="4209207"/>
              <a:ext cx="1440160" cy="584775"/>
            </a:xfrm>
            <a:prstGeom prst="rect">
              <a:avLst/>
            </a:prstGeom>
            <a:noFill/>
          </p:spPr>
          <p:txBody>
            <a:bodyPr wrap="square" rtlCol="0">
              <a:spAutoFit/>
            </a:bodyPr>
            <a:lstStyle/>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Power coupler</a:t>
              </a:r>
            </a:p>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 </a:t>
              </a:r>
              <a:r>
                <a:rPr lang="fr-FR" sz="1600" b="1" dirty="0" err="1" smtClean="0">
                  <a:solidFill>
                    <a:srgbClr val="000000"/>
                  </a:solidFill>
                  <a:latin typeface="Calibri" pitchFamily="34" charset="0"/>
                  <a:cs typeface="Calibri" pitchFamily="34" charset="0"/>
                </a:rPr>
                <a:t>window</a:t>
              </a:r>
              <a:endParaRPr lang="fr-FR" sz="1600" b="1" dirty="0">
                <a:solidFill>
                  <a:srgbClr val="000000"/>
                </a:solidFill>
                <a:latin typeface="Calibri" pitchFamily="34" charset="0"/>
                <a:cs typeface="Calibri" pitchFamily="34" charset="0"/>
              </a:endParaRPr>
            </a:p>
          </p:txBody>
        </p:sp>
        <p:cxnSp>
          <p:nvCxnSpPr>
            <p:cNvPr id="24" name="Connecteur droit avec flèche 23"/>
            <p:cNvCxnSpPr>
              <a:stCxn id="23" idx="3"/>
            </p:cNvCxnSpPr>
            <p:nvPr/>
          </p:nvCxnSpPr>
          <p:spPr>
            <a:xfrm>
              <a:off x="8985069" y="4501595"/>
              <a:ext cx="1512168" cy="13966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8841053" y="5145311"/>
              <a:ext cx="172819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8985069" y="5793383"/>
              <a:ext cx="1368152" cy="14401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7941391" y="3777159"/>
              <a:ext cx="1979782" cy="338554"/>
            </a:xfrm>
            <a:prstGeom prst="rect">
              <a:avLst/>
            </a:prstGeom>
            <a:noFill/>
          </p:spPr>
          <p:txBody>
            <a:bodyPr wrap="square" rtlCol="0">
              <a:spAutoFit/>
            </a:bodyPr>
            <a:lstStyle/>
            <a:p>
              <a:pPr defTabSz="914400" fontAlgn="base">
                <a:spcBef>
                  <a:spcPct val="0"/>
                </a:spcBef>
                <a:spcAft>
                  <a:spcPct val="0"/>
                </a:spcAft>
              </a:pPr>
              <a:r>
                <a:rPr lang="fr-FR" sz="1600" b="1" dirty="0" err="1" smtClean="0">
                  <a:solidFill>
                    <a:srgbClr val="000000"/>
                  </a:solidFill>
                  <a:latin typeface="Calibri" pitchFamily="34" charset="0"/>
                  <a:cs typeface="Calibri" pitchFamily="34" charset="0"/>
                </a:rPr>
                <a:t>Doorknob</a:t>
              </a:r>
              <a:endParaRPr lang="fr-FR" sz="1600" b="1" dirty="0">
                <a:solidFill>
                  <a:srgbClr val="000000"/>
                </a:solidFill>
                <a:latin typeface="Calibri" pitchFamily="34" charset="0"/>
                <a:cs typeface="Calibri" pitchFamily="34" charset="0"/>
              </a:endParaRPr>
            </a:p>
          </p:txBody>
        </p:sp>
        <p:cxnSp>
          <p:nvCxnSpPr>
            <p:cNvPr id="28" name="Connecteur droit avec flèche 27"/>
            <p:cNvCxnSpPr/>
            <p:nvPr/>
          </p:nvCxnSpPr>
          <p:spPr>
            <a:xfrm flipV="1">
              <a:off x="8985069" y="3705153"/>
              <a:ext cx="576064" cy="2880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7688925" y="3273103"/>
              <a:ext cx="1152128" cy="584775"/>
            </a:xfrm>
            <a:prstGeom prst="rect">
              <a:avLst/>
            </a:prstGeom>
            <a:noFill/>
          </p:spPr>
          <p:txBody>
            <a:bodyPr wrap="square" rtlCol="0">
              <a:spAutoFit/>
            </a:bodyPr>
            <a:lstStyle/>
            <a:p>
              <a:pPr defTabSz="914400" fontAlgn="base">
                <a:spcBef>
                  <a:spcPct val="0"/>
                </a:spcBef>
                <a:spcAft>
                  <a:spcPct val="0"/>
                </a:spcAft>
              </a:pPr>
              <a:r>
                <a:rPr lang="fr-FR" sz="1600" b="1" dirty="0">
                  <a:solidFill>
                    <a:srgbClr val="000000"/>
                  </a:solidFill>
                  <a:latin typeface="Calibri" pitchFamily="34" charset="0"/>
                  <a:cs typeface="Calibri" pitchFamily="34" charset="0"/>
                </a:rPr>
                <a:t>1/2 </a:t>
              </a:r>
              <a:r>
                <a:rPr lang="fr-FR" sz="1600" b="1" dirty="0" err="1" smtClean="0">
                  <a:solidFill>
                    <a:srgbClr val="000000"/>
                  </a:solidFill>
                  <a:latin typeface="Calibri" pitchFamily="34" charset="0"/>
                  <a:cs typeface="Calibri" pitchFamily="34" charset="0"/>
                </a:rPr>
                <a:t>height</a:t>
              </a:r>
              <a:r>
                <a:rPr lang="fr-FR" sz="1600" b="1" dirty="0" smtClean="0">
                  <a:solidFill>
                    <a:srgbClr val="000000"/>
                  </a:solidFill>
                  <a:latin typeface="Calibri" pitchFamily="34" charset="0"/>
                  <a:cs typeface="Calibri" pitchFamily="34" charset="0"/>
                </a:rPr>
                <a:t> </a:t>
              </a:r>
            </a:p>
            <a:p>
              <a:pPr defTabSz="914400" fontAlgn="base">
                <a:spcBef>
                  <a:spcPct val="0"/>
                </a:spcBef>
                <a:spcAft>
                  <a:spcPct val="0"/>
                </a:spcAft>
              </a:pPr>
              <a:r>
                <a:rPr lang="fr-FR" sz="1600" b="1" dirty="0" smtClean="0">
                  <a:solidFill>
                    <a:srgbClr val="000000"/>
                  </a:solidFill>
                  <a:latin typeface="Calibri" pitchFamily="34" charset="0"/>
                  <a:cs typeface="Calibri" pitchFamily="34" charset="0"/>
                </a:rPr>
                <a:t>WR 2300</a:t>
              </a:r>
              <a:endParaRPr lang="fr-FR" sz="1600" b="1" dirty="0">
                <a:solidFill>
                  <a:srgbClr val="000000"/>
                </a:solidFill>
                <a:latin typeface="Calibri" pitchFamily="34" charset="0"/>
                <a:cs typeface="Calibri" pitchFamily="34" charset="0"/>
              </a:endParaRPr>
            </a:p>
          </p:txBody>
        </p:sp>
        <p:cxnSp>
          <p:nvCxnSpPr>
            <p:cNvPr id="30" name="Connecteur droit avec flèche 29"/>
            <p:cNvCxnSpPr>
              <a:stCxn id="29" idx="3"/>
            </p:cNvCxnSpPr>
            <p:nvPr/>
          </p:nvCxnSpPr>
          <p:spPr>
            <a:xfrm flipV="1">
              <a:off x="8841053" y="2968219"/>
              <a:ext cx="1935617" cy="59727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29" idx="3"/>
            </p:cNvCxnSpPr>
            <p:nvPr/>
          </p:nvCxnSpPr>
          <p:spPr>
            <a:xfrm>
              <a:off x="8841053" y="3565491"/>
              <a:ext cx="1474957" cy="23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89799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36732</TotalTime>
  <Words>3150</Words>
  <Application>Microsoft Macintosh PowerPoint</Application>
  <PresentationFormat>On-screen Show (4:3)</PresentationFormat>
  <Paragraphs>455</Paragraphs>
  <Slides>44</Slides>
  <Notes>9</Notes>
  <HiddenSlides>0</HiddenSlides>
  <MMClips>0</MMClips>
  <ScaleCrop>false</ScaleCrop>
  <HeadingPairs>
    <vt:vector size="4" baseType="variant">
      <vt:variant>
        <vt:lpstr>Theme</vt:lpstr>
      </vt:variant>
      <vt:variant>
        <vt:i4>6</vt:i4>
      </vt:variant>
      <vt:variant>
        <vt:lpstr>Slide Titles</vt:lpstr>
      </vt:variant>
      <vt:variant>
        <vt:i4>44</vt:i4>
      </vt:variant>
    </vt:vector>
  </HeadingPairs>
  <TitlesOfParts>
    <vt:vector size="50" baseType="lpstr">
      <vt:lpstr>Office-tema</vt:lpstr>
      <vt:lpstr>Anpassad formgivning</vt:lpstr>
      <vt:lpstr>1_Anpassad formgivning</vt:lpstr>
      <vt:lpstr>ESS Core Powerpoint</vt:lpstr>
      <vt:lpstr>Office Theme</vt:lpstr>
      <vt:lpstr>Modèle par défaut</vt:lpstr>
      <vt:lpstr>PowerPoint Presentation</vt:lpstr>
      <vt:lpstr>Outline</vt:lpstr>
      <vt:lpstr>PowerPoint Presentation</vt:lpstr>
      <vt:lpstr>PowerPoint Presentation</vt:lpstr>
      <vt:lpstr>PowerPoint Presentation</vt:lpstr>
      <vt:lpstr>WP3: RFQ</vt:lpstr>
      <vt:lpstr>WP3 : MEBT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WP7 Beam Instrumentation MicroTCA Prototype Rear Transition Module (RTM)</vt:lpstr>
      <vt:lpstr>WP8: RF</vt:lpstr>
      <vt:lpstr>FREIA (Uppsala) First site tests of 352 MHz Power Station </vt:lpstr>
      <vt:lpstr>FREIA (Uppsala) First site tests of 352 MHz Power Station </vt:lpstr>
      <vt:lpstr>PowerPoint Presentation</vt:lpstr>
      <vt:lpstr>WP10 Test Stands: Lund RF labs</vt:lpstr>
      <vt:lpstr>WP10 Test Stand 2 – Lund ( Elliptical CMs)</vt:lpstr>
      <vt:lpstr>WP10 Progress at FREIA (Uppsala)</vt:lpstr>
      <vt:lpstr>WP11 Cryogenics - ACCP</vt:lpstr>
      <vt:lpstr>WP 11: Test &amp; Instruments Cryoplant (TICP)</vt:lpstr>
      <vt:lpstr>WP12 ESS Vacuum Facilities -  Provided by STFC Daresbury</vt:lpstr>
      <vt:lpstr>WP12 ESS Vacuum Facilities -  Provided by STFC Daresbury</vt:lpstr>
      <vt:lpstr>WP15 Rack Cooling Concept </vt:lpstr>
      <vt:lpstr> WP16 – Cooling Support  </vt:lpstr>
      <vt:lpstr>PowerPoint Presentation</vt:lpstr>
      <vt:lpstr>PowerPoint Presentation</vt:lpstr>
      <vt:lpstr>PowerPoint Presentation</vt:lpstr>
      <vt:lpstr>PowerPoint Presentation</vt:lpstr>
      <vt:lpstr>Work Package Audits</vt:lpstr>
      <vt:lpstr>Example WP2 Audit Recommendations</vt:lpstr>
      <vt:lpstr>Evolution of Audits</vt:lpstr>
      <vt:lpstr>PowerPoint Presentation</vt:lpstr>
      <vt:lpstr>Design Reviews</vt:lpstr>
      <vt:lpstr>Design Reviews</vt:lpstr>
      <vt:lpstr>Example Review Recommendations</vt:lpstr>
      <vt:lpstr>Design Reviews in 2015 (some dates may change)</vt:lpstr>
      <vt:lpstr>Risk and treatment status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John Weisend</cp:lastModifiedBy>
  <cp:revision>783</cp:revision>
  <cp:lastPrinted>2013-11-04T14:55:04Z</cp:lastPrinted>
  <dcterms:created xsi:type="dcterms:W3CDTF">2013-09-21T18:00:17Z</dcterms:created>
  <dcterms:modified xsi:type="dcterms:W3CDTF">2015-09-23T06:31:58Z</dcterms:modified>
</cp:coreProperties>
</file>