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14" r:id="rId3"/>
    <p:sldId id="297" r:id="rId4"/>
    <p:sldId id="315" r:id="rId5"/>
    <p:sldId id="266" r:id="rId6"/>
    <p:sldId id="262" r:id="rId7"/>
    <p:sldId id="316" r:id="rId8"/>
    <p:sldId id="317" r:id="rId9"/>
    <p:sldId id="318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32" autoAdjust="0"/>
    <p:restoredTop sz="98175" autoAdjust="0"/>
  </p:normalViewPr>
  <p:slideViewPr>
    <p:cSldViewPr>
      <p:cViewPr>
        <p:scale>
          <a:sx n="150" d="100"/>
          <a:sy n="150" d="100"/>
        </p:scale>
        <p:origin x="-149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22/09/2015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22/09/2015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22/09/2015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22/09/2015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22/09/2015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22/09/2015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34258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noProof="0" dirty="0" smtClean="0"/>
              <a:t> Survey, Alignment and Metrology</a:t>
            </a:r>
            <a:br>
              <a:rPr lang="en-GB" sz="4000" noProof="0" dirty="0" smtClean="0"/>
            </a:br>
            <a:r>
              <a:rPr lang="en-GB" sz="4000" noProof="0" dirty="0" smtClean="0"/>
              <a:t/>
            </a:r>
            <a:br>
              <a:rPr lang="en-GB" sz="4000" noProof="0" dirty="0" smtClean="0"/>
            </a:br>
            <a:r>
              <a:rPr lang="en-GB" sz="4000" noProof="0" dirty="0" smtClean="0"/>
              <a:t>Fiducials </a:t>
            </a:r>
            <a:r>
              <a:rPr lang="en-GB" sz="4000" dirty="0" smtClean="0"/>
              <a:t>Requirements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805264"/>
            <a:ext cx="6400800" cy="960512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Fabien Rey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ESS Survey, Alignment and Metrology Group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87624" y="3861048"/>
            <a:ext cx="6400800" cy="960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ACCELERATOR TECHNICAL BOARD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23/09/2015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-259" y="2060848"/>
            <a:ext cx="47880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/>
              <a:t>Based on 3D </a:t>
            </a:r>
            <a:r>
              <a:rPr lang="en-GB" sz="1600" b="1" dirty="0"/>
              <a:t>f</a:t>
            </a:r>
            <a:r>
              <a:rPr lang="en-GB" sz="1600" b="1" dirty="0" smtClean="0"/>
              <a:t>ree </a:t>
            </a:r>
            <a:r>
              <a:rPr lang="en-GB" sz="1600" b="1" dirty="0"/>
              <a:t>s</a:t>
            </a:r>
            <a:r>
              <a:rPr lang="en-GB" sz="1600" b="1" dirty="0" smtClean="0"/>
              <a:t>tationing technique with least squares adjustment calculus</a:t>
            </a:r>
            <a:endParaRPr lang="en-GB" sz="1600" b="1" dirty="0"/>
          </a:p>
        </p:txBody>
      </p:sp>
      <p:pic>
        <p:nvPicPr>
          <p:cNvPr id="8" name="Picture 7" descr="Screen Shot 2015-04-07 at 14.53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2232248" cy="167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72" y="2060848"/>
            <a:ext cx="2115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Instrumentation: laser tracker, total station, digital and optical levels, 3D Arm, GPS, metrology software.</a:t>
            </a:r>
            <a:endParaRPr lang="en-GB" sz="1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356992"/>
            <a:ext cx="49818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/>
              <a:t> Two reference networks connected:</a:t>
            </a:r>
          </a:p>
          <a:p>
            <a:pPr marL="285750" indent="-285750">
              <a:buFont typeface="Arial"/>
              <a:buChar char="•"/>
            </a:pPr>
            <a:endParaRPr lang="en-GB" sz="1400" dirty="0"/>
          </a:p>
          <a:p>
            <a:r>
              <a:rPr lang="en-GB" sz="1400" dirty="0"/>
              <a:t>	- </a:t>
            </a:r>
            <a:r>
              <a:rPr lang="en-GB" sz="1400" u="sng" dirty="0"/>
              <a:t>One outside Geodetic Pillar Network </a:t>
            </a:r>
            <a:r>
              <a:rPr lang="en-GB" sz="1400" dirty="0"/>
              <a:t>(mm accuracy)</a:t>
            </a:r>
          </a:p>
          <a:p>
            <a:r>
              <a:rPr lang="en-GB" sz="1400" dirty="0"/>
              <a:t>Measurements: GPS, Total Stations, Digital Levels.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/>
              <a:t>	- </a:t>
            </a:r>
            <a:r>
              <a:rPr lang="en-GB" sz="1400" u="sng" dirty="0"/>
              <a:t>One internal reference network </a:t>
            </a:r>
            <a:r>
              <a:rPr lang="en-GB" sz="1400" dirty="0"/>
              <a:t>(0.1 mm accuracy)</a:t>
            </a:r>
          </a:p>
          <a:p>
            <a:r>
              <a:rPr lang="en-GB" sz="1400" dirty="0"/>
              <a:t>Measurements: Laser Trackers , Total Stations, Digital Levels</a:t>
            </a:r>
          </a:p>
          <a:p>
            <a:endParaRPr lang="en-GB" sz="1400" dirty="0"/>
          </a:p>
        </p:txBody>
      </p:sp>
      <p:pic>
        <p:nvPicPr>
          <p:cNvPr id="11" name="Picture 10" descr="Screen Shot 2015-04-22 at 08.57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6992"/>
            <a:ext cx="2915816" cy="1774305"/>
          </a:xfrm>
          <a:prstGeom prst="rect">
            <a:avLst/>
          </a:prstGeom>
        </p:spPr>
      </p:pic>
      <p:pic>
        <p:nvPicPr>
          <p:cNvPr id="12" name="Picture 11" descr="Screen Shot 2015-04-22 at 08.58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301208"/>
            <a:ext cx="2654362" cy="1484784"/>
          </a:xfrm>
          <a:prstGeom prst="rect">
            <a:avLst/>
          </a:prstGeom>
        </p:spPr>
      </p:pic>
      <p:pic>
        <p:nvPicPr>
          <p:cNvPr id="13" name="Picture 12" descr="Screen Shot 2015-04-22 at 10.49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84096"/>
            <a:ext cx="2195736" cy="16610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323944"/>
            <a:ext cx="62161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Survey &amp; Alignment Strategy at ESS</a:t>
            </a:r>
          </a:p>
        </p:txBody>
      </p:sp>
    </p:spTree>
    <p:extLst>
      <p:ext uri="{BB962C8B-B14F-4D97-AF65-F5344CB8AC3E}">
        <p14:creationId xmlns:p14="http://schemas.microsoft.com/office/powerpoint/2010/main" val="313984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539552" y="323944"/>
            <a:ext cx="28805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LASER TRACKER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Shot 2013-12-03 at 10.33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36"/>
          <a:stretch/>
        </p:blipFill>
        <p:spPr>
          <a:xfrm>
            <a:off x="1115616" y="2852936"/>
            <a:ext cx="2276393" cy="2045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1412777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M</a:t>
            </a:r>
            <a:r>
              <a:rPr lang="en-GB" sz="2000" b="1" dirty="0" smtClean="0"/>
              <a:t>easure </a:t>
            </a:r>
            <a:r>
              <a:rPr lang="en-GB" sz="2000" b="1" dirty="0"/>
              <a:t>angles in </a:t>
            </a:r>
            <a:r>
              <a:rPr lang="en-GB" sz="2000" b="1" dirty="0">
                <a:solidFill>
                  <a:srgbClr val="FF0000"/>
                </a:solidFill>
              </a:rPr>
              <a:t>vertical</a:t>
            </a:r>
            <a:r>
              <a:rPr lang="en-GB" sz="2000" b="1" dirty="0"/>
              <a:t> and </a:t>
            </a:r>
            <a:r>
              <a:rPr lang="en-GB" sz="2000" b="1" dirty="0">
                <a:solidFill>
                  <a:srgbClr val="FF0000"/>
                </a:solidFill>
              </a:rPr>
              <a:t>horizontal</a:t>
            </a:r>
            <a:r>
              <a:rPr lang="en-GB" sz="2000" b="1" dirty="0"/>
              <a:t> planes + </a:t>
            </a:r>
            <a:r>
              <a:rPr lang="en-GB" sz="2000" b="1" dirty="0">
                <a:solidFill>
                  <a:srgbClr val="FF0000"/>
                </a:solidFill>
              </a:rPr>
              <a:t>distances</a:t>
            </a:r>
          </a:p>
          <a:p>
            <a:r>
              <a:rPr lang="en-GB" sz="2000" b="1" dirty="0"/>
              <a:t>                                some models measure in interferometry mode</a:t>
            </a: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2" y="2420888"/>
            <a:ext cx="1022122" cy="1412776"/>
          </a:xfrm>
          <a:prstGeom prst="rect">
            <a:avLst/>
          </a:prstGeom>
        </p:spPr>
      </p:pic>
      <p:pic>
        <p:nvPicPr>
          <p:cNvPr id="9" name="Picture 8" descr="images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211091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 descr="Screen Shot 2013-11-14 at 12.12.16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09046"/>
            <a:ext cx="2214826" cy="2404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936" y="387208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Engravers MT"/>
                <a:cs typeface="Engravers MT"/>
              </a:rPr>
              <a:t>1.5” PRISMs</a:t>
            </a:r>
            <a:endParaRPr lang="en-GB" sz="1200" dirty="0">
              <a:latin typeface="Engravers MT"/>
              <a:cs typeface="Engravers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630932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Engravers MT"/>
                <a:cs typeface="Engravers MT"/>
              </a:rPr>
              <a:t>TRIPOd</a:t>
            </a:r>
            <a:endParaRPr lang="en-GB" sz="1200" dirty="0">
              <a:latin typeface="Engravers MT"/>
              <a:cs typeface="Engravers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400506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Engravers MT"/>
                <a:cs typeface="Engravers MT"/>
              </a:rPr>
              <a:t>Laser Trackers</a:t>
            </a:r>
            <a:endParaRPr lang="en-GB" sz="1200" dirty="0">
              <a:latin typeface="Engravers MT"/>
              <a:cs typeface="Engravers M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32" y="1988840"/>
            <a:ext cx="3707904" cy="389830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4000"/>
                </a:schemeClr>
              </a:gs>
              <a:gs pos="80000">
                <a:schemeClr val="accent1">
                  <a:shade val="93000"/>
                  <a:satMod val="130000"/>
                  <a:alpha val="14000"/>
                </a:schemeClr>
              </a:gs>
              <a:gs pos="100000">
                <a:schemeClr val="accent1">
                  <a:shade val="94000"/>
                  <a:satMod val="135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-36512" y="501317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10 m  diameter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Accuracy below ± 50 micrometres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5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39334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Fiducialization Process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2852936"/>
            <a:ext cx="4968552" cy="1872208"/>
          </a:xfrm>
          <a:prstGeom prst="roundRect">
            <a:avLst/>
          </a:prstGeom>
          <a:solidFill>
            <a:schemeClr val="bg2">
              <a:lumMod val="90000"/>
              <a:alpha val="18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5567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Fiducialization</a:t>
            </a:r>
            <a:r>
              <a:rPr lang="en-GB" dirty="0" smtClean="0"/>
              <a:t> : report the sensitive part or axis of a component to external 			references used to align the component.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2699792" y="2996952"/>
            <a:ext cx="2664296" cy="15841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56000"/>
                </a:schemeClr>
              </a:gs>
              <a:gs pos="80000">
                <a:schemeClr val="accent1">
                  <a:shade val="93000"/>
                  <a:satMod val="130000"/>
                  <a:alpha val="56000"/>
                </a:schemeClr>
              </a:gs>
              <a:gs pos="100000">
                <a:schemeClr val="accent1">
                  <a:shade val="94000"/>
                  <a:satMod val="135000"/>
                  <a:alpha val="5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763688" y="371703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20272" y="35010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Mechanical axis used for construction / assembly</a:t>
            </a:r>
            <a:endParaRPr lang="en-GB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91680" y="3429000"/>
            <a:ext cx="5184576" cy="6480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299695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Sensitive Axis: magnetic axis, accelerating axis…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5148064" y="3068960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7-Point Star 14"/>
          <p:cNvSpPr/>
          <p:nvPr/>
        </p:nvSpPr>
        <p:spPr>
          <a:xfrm>
            <a:off x="2771800" y="4365104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7-Point Star 15"/>
          <p:cNvSpPr/>
          <p:nvPr/>
        </p:nvSpPr>
        <p:spPr>
          <a:xfrm>
            <a:off x="5148064" y="4365104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7-Point Star 16"/>
          <p:cNvSpPr/>
          <p:nvPr/>
        </p:nvSpPr>
        <p:spPr>
          <a:xfrm>
            <a:off x="2771800" y="3068960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 rot="499779">
            <a:off x="3590005" y="3175384"/>
            <a:ext cx="512440" cy="512440"/>
            <a:chOff x="3411488" y="5229200"/>
            <a:chExt cx="512440" cy="51244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923928" y="5229200"/>
              <a:ext cx="0" cy="504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scene3d>
              <a:camera prst="orthographicFront">
                <a:rot lat="0" lon="0" rev="21594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411488" y="5733256"/>
              <a:ext cx="512440" cy="83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scene3d>
              <a:camera prst="orthographicFront">
                <a:rot lat="0" lon="0" rev="21594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flipH="1">
            <a:off x="5364088" y="2636912"/>
            <a:ext cx="288032" cy="432048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4128" y="234888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Fiducials to receive prism</a:t>
            </a:r>
            <a:endParaRPr lang="en-GB" sz="1200" dirty="0"/>
          </a:p>
        </p:txBody>
      </p:sp>
      <p:pic>
        <p:nvPicPr>
          <p:cNvPr id="23" name="Picture 2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20776" r="6042" b="29633"/>
          <a:stretch/>
        </p:blipFill>
        <p:spPr bwMode="auto">
          <a:xfrm>
            <a:off x="7092280" y="2276872"/>
            <a:ext cx="1830700" cy="818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4" name="Rounded Rectangle 23"/>
          <p:cNvSpPr/>
          <p:nvPr/>
        </p:nvSpPr>
        <p:spPr>
          <a:xfrm rot="2360317">
            <a:off x="4104018" y="6161193"/>
            <a:ext cx="720080" cy="144016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 rot="18902860">
            <a:off x="3293497" y="6182606"/>
            <a:ext cx="720080" cy="144016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 rot="5400000">
            <a:off x="3707904" y="5301207"/>
            <a:ext cx="720080" cy="144016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nut 26"/>
          <p:cNvSpPr/>
          <p:nvPr/>
        </p:nvSpPr>
        <p:spPr>
          <a:xfrm>
            <a:off x="3779912" y="5661248"/>
            <a:ext cx="576064" cy="576064"/>
          </a:xfrm>
          <a:prstGeom prst="donu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067944" y="4005064"/>
            <a:ext cx="2304256" cy="1944216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763688" y="3429000"/>
            <a:ext cx="2304256" cy="2520280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6" idx="3"/>
          </p:cNvCxnSpPr>
          <p:nvPr/>
        </p:nvCxnSpPr>
        <p:spPr>
          <a:xfrm flipV="1">
            <a:off x="4067944" y="4509121"/>
            <a:ext cx="1120082" cy="1440159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4" idx="3"/>
          </p:cNvCxnSpPr>
          <p:nvPr/>
        </p:nvCxnSpPr>
        <p:spPr>
          <a:xfrm flipV="1">
            <a:off x="4067944" y="3212977"/>
            <a:ext cx="1120082" cy="273630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2"/>
          </p:cNvCxnSpPr>
          <p:nvPr/>
        </p:nvCxnSpPr>
        <p:spPr>
          <a:xfrm flipH="1" flipV="1">
            <a:off x="2875854" y="3212977"/>
            <a:ext cx="1192090" cy="273630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5" idx="1"/>
          </p:cNvCxnSpPr>
          <p:nvPr/>
        </p:nvCxnSpPr>
        <p:spPr>
          <a:xfrm flipH="1" flipV="1">
            <a:off x="2915816" y="4457722"/>
            <a:ext cx="1152128" cy="1491558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35896" y="639633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Laser tracker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827584" y="4797152"/>
            <a:ext cx="1720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Fiducialization Bench</a:t>
            </a:r>
            <a:endParaRPr lang="en-GB" sz="1400" dirty="0"/>
          </a:p>
        </p:txBody>
      </p:sp>
      <p:pic>
        <p:nvPicPr>
          <p:cNvPr id="36" name="Picture 35" descr="Screen Shot 2013-12-09 at 15.54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32" y="4437112"/>
            <a:ext cx="2034468" cy="2420888"/>
          </a:xfrm>
          <a:prstGeom prst="rect">
            <a:avLst/>
          </a:prstGeom>
        </p:spPr>
      </p:pic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403616"/>
              </p:ext>
            </p:extLst>
          </p:nvPr>
        </p:nvGraphicFramePr>
        <p:xfrm>
          <a:off x="5508104" y="5396227"/>
          <a:ext cx="1501698" cy="116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5" imgW="7542857" imgH="5830114" progId="">
                  <p:embed/>
                </p:oleObj>
              </mc:Choice>
              <mc:Fallback>
                <p:oleObj r:id="rId5" imgW="7542857" imgH="58301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084" t="13402" r="18277" b="12289"/>
                      <a:stretch>
                        <a:fillRect/>
                      </a:stretch>
                    </p:blipFill>
                    <p:spPr bwMode="auto">
                      <a:xfrm>
                        <a:off x="5508104" y="5396227"/>
                        <a:ext cx="1501698" cy="1161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0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 animBg="1"/>
      <p:bldP spid="25" grpId="0" animBg="1"/>
      <p:bldP spid="26" grpId="0" animBg="1"/>
      <p:bldP spid="27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1470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Fiducials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98072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ESS-0012977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4-05-05 at 22.50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3420" y="2204864"/>
            <a:ext cx="1832716" cy="25649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987824" y="1484784"/>
            <a:ext cx="0" cy="5373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40152" y="1484784"/>
            <a:ext cx="0" cy="5373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3-12-09 at 15.54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1863839" cy="221785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087549"/>
              </p:ext>
            </p:extLst>
          </p:nvPr>
        </p:nvGraphicFramePr>
        <p:xfrm>
          <a:off x="1187624" y="4077072"/>
          <a:ext cx="1715706" cy="132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r:id="rId5" imgW="7542857" imgH="5830114" progId="">
                  <p:embed/>
                </p:oleObj>
              </mc:Choice>
              <mc:Fallback>
                <p:oleObj r:id="rId5" imgW="7542857" imgH="58301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084" t="13402" r="18277" b="12289"/>
                      <a:stretch>
                        <a:fillRect/>
                      </a:stretch>
                    </p:blipFill>
                    <p:spPr bwMode="auto">
                      <a:xfrm>
                        <a:off x="1187624" y="4077072"/>
                        <a:ext cx="1715706" cy="1326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155679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6H7 Machined Hole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1484784"/>
            <a:ext cx="243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Cone directly machined</a:t>
            </a:r>
          </a:p>
          <a:p>
            <a:pPr algn="ctr"/>
            <a:r>
              <a:rPr lang="en-GB" b="1" dirty="0"/>
              <a:t>o</a:t>
            </a:r>
            <a:r>
              <a:rPr lang="en-GB" b="1" dirty="0" smtClean="0"/>
              <a:t>n the component</a:t>
            </a:r>
            <a:endParaRPr lang="en-GB" b="1" dirty="0"/>
          </a:p>
        </p:txBody>
      </p:sp>
      <p:pic>
        <p:nvPicPr>
          <p:cNvPr id="13" name="Picture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20776" r="6042" b="29633"/>
          <a:stretch/>
        </p:blipFill>
        <p:spPr bwMode="auto">
          <a:xfrm>
            <a:off x="6084168" y="2276872"/>
            <a:ext cx="2736304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87824" y="1556792"/>
            <a:ext cx="303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Assembly glued with M6 Hole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71332" y="2204864"/>
            <a:ext cx="937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1,5” Prism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99324" y="3284984"/>
            <a:ext cx="90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Cone Part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99324" y="4221088"/>
            <a:ext cx="77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M6 Part</a:t>
            </a:r>
            <a:endParaRPr lang="en-GB" sz="1400" dirty="0"/>
          </a:p>
        </p:txBody>
      </p:sp>
      <p:pic>
        <p:nvPicPr>
          <p:cNvPr id="21" name="Picture 20" descr="Macintosh HD:Users:fabienrey:Desktop:Screen Shot 2014-06-26 at 09.28.18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3024336" cy="209950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pic>
        <p:nvPicPr>
          <p:cNvPr id="22" name="Picture 21" descr="Macintosh HD:Users:fabienrey:Desktop:Screen Shot 2014-06-26 at 10.30.36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05264"/>
            <a:ext cx="1368152" cy="10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Screen Shot 2015-04-22 at 12.25.3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517232"/>
            <a:ext cx="1300179" cy="1113327"/>
          </a:xfrm>
          <a:prstGeom prst="rect">
            <a:avLst/>
          </a:prstGeom>
        </p:spPr>
      </p:pic>
      <p:pic>
        <p:nvPicPr>
          <p:cNvPr id="24" name="Picture 23" descr="Screen Shot 2015-04-22 at 12.25.2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1273324" cy="1268760"/>
          </a:xfrm>
          <a:prstGeom prst="rect">
            <a:avLst/>
          </a:prstGeom>
        </p:spPr>
      </p:pic>
      <p:pic>
        <p:nvPicPr>
          <p:cNvPr id="25" name="Picture 24" descr="Screen Shot 2015-04-22 at 14.32.4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97152"/>
            <a:ext cx="2171098" cy="19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9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sp>
        <p:nvSpPr>
          <p:cNvPr id="9" name="7-Point Star 8"/>
          <p:cNvSpPr/>
          <p:nvPr/>
        </p:nvSpPr>
        <p:spPr>
          <a:xfrm>
            <a:off x="3131840" y="1916832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7-Point Star 9"/>
          <p:cNvSpPr/>
          <p:nvPr/>
        </p:nvSpPr>
        <p:spPr>
          <a:xfrm>
            <a:off x="4211960" y="1916832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7-Point Star 10"/>
          <p:cNvSpPr/>
          <p:nvPr/>
        </p:nvSpPr>
        <p:spPr>
          <a:xfrm>
            <a:off x="5436096" y="1916832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7-Point Star 11"/>
          <p:cNvSpPr/>
          <p:nvPr/>
        </p:nvSpPr>
        <p:spPr>
          <a:xfrm>
            <a:off x="6588224" y="1916832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7-Point Star 12"/>
          <p:cNvSpPr/>
          <p:nvPr/>
        </p:nvSpPr>
        <p:spPr>
          <a:xfrm>
            <a:off x="1979712" y="4869160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7-Point Star 13"/>
          <p:cNvSpPr/>
          <p:nvPr/>
        </p:nvSpPr>
        <p:spPr>
          <a:xfrm>
            <a:off x="5436096" y="4869160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7-Point Star 14"/>
          <p:cNvSpPr/>
          <p:nvPr/>
        </p:nvSpPr>
        <p:spPr>
          <a:xfrm>
            <a:off x="4211960" y="4869160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7-Point Star 15"/>
          <p:cNvSpPr/>
          <p:nvPr/>
        </p:nvSpPr>
        <p:spPr>
          <a:xfrm>
            <a:off x="6588224" y="4869160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7-Point Star 16"/>
          <p:cNvSpPr/>
          <p:nvPr/>
        </p:nvSpPr>
        <p:spPr>
          <a:xfrm>
            <a:off x="3131840" y="4869160"/>
            <a:ext cx="144016" cy="144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7-Point Star 17"/>
          <p:cNvSpPr/>
          <p:nvPr/>
        </p:nvSpPr>
        <p:spPr>
          <a:xfrm>
            <a:off x="1979712" y="4077072"/>
            <a:ext cx="144016" cy="144016"/>
          </a:xfrm>
          <a:prstGeom prst="star7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7-Point Star 18"/>
          <p:cNvSpPr/>
          <p:nvPr/>
        </p:nvSpPr>
        <p:spPr>
          <a:xfrm>
            <a:off x="3131840" y="4077072"/>
            <a:ext cx="144016" cy="144016"/>
          </a:xfrm>
          <a:prstGeom prst="star7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7-Point Star 19"/>
          <p:cNvSpPr/>
          <p:nvPr/>
        </p:nvSpPr>
        <p:spPr>
          <a:xfrm>
            <a:off x="5436096" y="4077072"/>
            <a:ext cx="144016" cy="144016"/>
          </a:xfrm>
          <a:prstGeom prst="star7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7-Point Star 20"/>
          <p:cNvSpPr/>
          <p:nvPr/>
        </p:nvSpPr>
        <p:spPr>
          <a:xfrm>
            <a:off x="6588224" y="4077072"/>
            <a:ext cx="144016" cy="144016"/>
          </a:xfrm>
          <a:prstGeom prst="star7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4307616" y="3573016"/>
            <a:ext cx="696432" cy="759074"/>
            <a:chOff x="4156135" y="3429002"/>
            <a:chExt cx="696432" cy="759074"/>
          </a:xfrm>
        </p:grpSpPr>
        <p:sp>
          <p:nvSpPr>
            <p:cNvPr id="23" name="Rounded Rectangle 22"/>
            <p:cNvSpPr/>
            <p:nvPr/>
          </p:nvSpPr>
          <p:spPr>
            <a:xfrm rot="2360317">
              <a:off x="4563467" y="4033028"/>
              <a:ext cx="289100" cy="146984"/>
            </a:xfrm>
            <a:prstGeom prst="round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 rot="18902860">
              <a:off x="4156135" y="4035366"/>
              <a:ext cx="258380" cy="152710"/>
            </a:xfrm>
            <a:prstGeom prst="round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 rot="5400000">
              <a:off x="4355977" y="3501009"/>
              <a:ext cx="288030" cy="144016"/>
            </a:xfrm>
            <a:prstGeom prst="round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Donut 25"/>
            <p:cNvSpPr/>
            <p:nvPr/>
          </p:nvSpPr>
          <p:spPr>
            <a:xfrm>
              <a:off x="4283968" y="3645024"/>
              <a:ext cx="432048" cy="432048"/>
            </a:xfrm>
            <a:prstGeom prst="donu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7-Point Star 26"/>
          <p:cNvSpPr/>
          <p:nvPr/>
        </p:nvSpPr>
        <p:spPr>
          <a:xfrm>
            <a:off x="4211960" y="4077072"/>
            <a:ext cx="144016" cy="144016"/>
          </a:xfrm>
          <a:prstGeom prst="star7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>
            <a:off x="683568" y="3140968"/>
            <a:ext cx="748883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109466" y="2060849"/>
            <a:ext cx="4550766" cy="2836835"/>
            <a:chOff x="2109466" y="2204865"/>
            <a:chExt cx="4550766" cy="2836835"/>
          </a:xfrm>
        </p:grpSpPr>
        <p:cxnSp>
          <p:nvCxnSpPr>
            <p:cNvPr id="30" name="Straight Connector 29"/>
            <p:cNvCxnSpPr>
              <a:endCxn id="14" idx="6"/>
            </p:cNvCxnSpPr>
            <p:nvPr/>
          </p:nvCxnSpPr>
          <p:spPr>
            <a:xfrm>
              <a:off x="4644008" y="4149080"/>
              <a:ext cx="864096" cy="864096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16" idx="6"/>
            </p:cNvCxnSpPr>
            <p:nvPr/>
          </p:nvCxnSpPr>
          <p:spPr>
            <a:xfrm>
              <a:off x="4644008" y="4149080"/>
              <a:ext cx="2016224" cy="864096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" idx="3"/>
            </p:cNvCxnSpPr>
            <p:nvPr/>
          </p:nvCxnSpPr>
          <p:spPr>
            <a:xfrm flipH="1">
              <a:off x="4644008" y="2204865"/>
              <a:ext cx="1984178" cy="1944215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3"/>
            </p:cNvCxnSpPr>
            <p:nvPr/>
          </p:nvCxnSpPr>
          <p:spPr>
            <a:xfrm flipH="1">
              <a:off x="4644008" y="2204865"/>
              <a:ext cx="832050" cy="1944215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" idx="2"/>
            </p:cNvCxnSpPr>
            <p:nvPr/>
          </p:nvCxnSpPr>
          <p:spPr>
            <a:xfrm>
              <a:off x="4316014" y="2204865"/>
              <a:ext cx="327994" cy="1944215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9" idx="2"/>
            </p:cNvCxnSpPr>
            <p:nvPr/>
          </p:nvCxnSpPr>
          <p:spPr>
            <a:xfrm>
              <a:off x="3235894" y="2204865"/>
              <a:ext cx="1408114" cy="1944215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5" idx="0"/>
            </p:cNvCxnSpPr>
            <p:nvPr/>
          </p:nvCxnSpPr>
          <p:spPr>
            <a:xfrm flipV="1">
              <a:off x="4341714" y="4149080"/>
              <a:ext cx="302294" cy="89262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7" idx="6"/>
            </p:cNvCxnSpPr>
            <p:nvPr/>
          </p:nvCxnSpPr>
          <p:spPr>
            <a:xfrm flipV="1">
              <a:off x="3203848" y="4149080"/>
              <a:ext cx="1440160" cy="864096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8" idx="0"/>
            </p:cNvCxnSpPr>
            <p:nvPr/>
          </p:nvCxnSpPr>
          <p:spPr>
            <a:xfrm flipV="1">
              <a:off x="2109466" y="4149080"/>
              <a:ext cx="2534542" cy="100532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21" idx="5"/>
            </p:cNvCxnSpPr>
            <p:nvPr/>
          </p:nvCxnSpPr>
          <p:spPr>
            <a:xfrm>
              <a:off x="4644008" y="4149080"/>
              <a:ext cx="1958478" cy="100532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211960" y="2636912"/>
            <a:ext cx="512440" cy="512440"/>
            <a:chOff x="2267744" y="2348880"/>
            <a:chExt cx="512440" cy="512440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771800" y="2348880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2267744" y="2852936"/>
              <a:ext cx="512440" cy="83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323528" y="278092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Nominal beam axis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915816" y="5733256"/>
            <a:ext cx="57413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 Forced Centering for instruments</a:t>
            </a:r>
          </a:p>
          <a:p>
            <a:r>
              <a:rPr lang="en-GB" sz="2400" dirty="0" smtClean="0"/>
              <a:t>We place the instruments where convenient</a:t>
            </a:r>
          </a:p>
          <a:p>
            <a:endParaRPr lang="en-GB" dirty="0"/>
          </a:p>
        </p:txBody>
      </p:sp>
      <p:sp>
        <p:nvSpPr>
          <p:cNvPr id="45" name="Rounded Rectangle 44"/>
          <p:cNvSpPr/>
          <p:nvPr/>
        </p:nvSpPr>
        <p:spPr>
          <a:xfrm>
            <a:off x="6948264" y="2708920"/>
            <a:ext cx="1619672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56000"/>
                </a:schemeClr>
              </a:gs>
              <a:gs pos="80000">
                <a:schemeClr val="accent1">
                  <a:shade val="93000"/>
                  <a:satMod val="130000"/>
                  <a:alpha val="56000"/>
                </a:schemeClr>
              </a:gs>
              <a:gs pos="100000">
                <a:schemeClr val="accent1">
                  <a:shade val="94000"/>
                  <a:satMod val="135000"/>
                  <a:alpha val="5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7-Point Star 45"/>
          <p:cNvSpPr/>
          <p:nvPr/>
        </p:nvSpPr>
        <p:spPr>
          <a:xfrm>
            <a:off x="8388424" y="2780928"/>
            <a:ext cx="87550" cy="98193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7-Point Star 46"/>
          <p:cNvSpPr/>
          <p:nvPr/>
        </p:nvSpPr>
        <p:spPr>
          <a:xfrm>
            <a:off x="7092280" y="3645024"/>
            <a:ext cx="87550" cy="98193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7-Point Star 47"/>
          <p:cNvSpPr/>
          <p:nvPr/>
        </p:nvSpPr>
        <p:spPr>
          <a:xfrm>
            <a:off x="8408377" y="3618838"/>
            <a:ext cx="87550" cy="98193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7-Point Star 48"/>
          <p:cNvSpPr/>
          <p:nvPr/>
        </p:nvSpPr>
        <p:spPr>
          <a:xfrm>
            <a:off x="7092280" y="2780928"/>
            <a:ext cx="87550" cy="98193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524328" y="2996952"/>
            <a:ext cx="288032" cy="296416"/>
            <a:chOff x="2267744" y="2348880"/>
            <a:chExt cx="512440" cy="512440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2771800" y="2348880"/>
              <a:ext cx="0" cy="504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2267744" y="2852936"/>
              <a:ext cx="512440" cy="83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395536" y="404664"/>
            <a:ext cx="32672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Alignment Process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851920" y="2564904"/>
            <a:ext cx="1619672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56000"/>
                </a:schemeClr>
              </a:gs>
              <a:gs pos="80000">
                <a:schemeClr val="accent1">
                  <a:shade val="93000"/>
                  <a:satMod val="130000"/>
                  <a:alpha val="56000"/>
                </a:schemeClr>
              </a:gs>
              <a:gs pos="100000">
                <a:schemeClr val="accent1">
                  <a:shade val="94000"/>
                  <a:satMod val="135000"/>
                  <a:alpha val="5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7-Point Star 56"/>
          <p:cNvSpPr/>
          <p:nvPr/>
        </p:nvSpPr>
        <p:spPr>
          <a:xfrm>
            <a:off x="5292080" y="2636912"/>
            <a:ext cx="87550" cy="98193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7-Point Star 57"/>
          <p:cNvSpPr/>
          <p:nvPr/>
        </p:nvSpPr>
        <p:spPr>
          <a:xfrm>
            <a:off x="3995936" y="3501008"/>
            <a:ext cx="87550" cy="98193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7-Point Star 58"/>
          <p:cNvSpPr/>
          <p:nvPr/>
        </p:nvSpPr>
        <p:spPr>
          <a:xfrm>
            <a:off x="5312033" y="3474822"/>
            <a:ext cx="87550" cy="98193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7-Point Star 59"/>
          <p:cNvSpPr/>
          <p:nvPr/>
        </p:nvSpPr>
        <p:spPr>
          <a:xfrm>
            <a:off x="3995936" y="2636912"/>
            <a:ext cx="87550" cy="98193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427984" y="2852936"/>
            <a:ext cx="288032" cy="296416"/>
            <a:chOff x="2267744" y="2348880"/>
            <a:chExt cx="512440" cy="512440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2771800" y="2348880"/>
              <a:ext cx="0" cy="504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2267744" y="2852936"/>
              <a:ext cx="512440" cy="83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>
            <a:off x="395536" y="1916832"/>
            <a:ext cx="8568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51520" y="5013176"/>
            <a:ext cx="8568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2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6" name="Picture 5" descr="Screen Shot 2015-09-21 at 15.14.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482"/>
            <a:ext cx="9144000" cy="2003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04664"/>
            <a:ext cx="395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Fiducials REQUIREMENTS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492896"/>
            <a:ext cx="1608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Quantity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Placement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Line of sight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Type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1700808"/>
            <a:ext cx="67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Goal:       Get the fiducials </a:t>
            </a:r>
            <a:r>
              <a:rPr lang="en-GB" sz="2400" u="sng" dirty="0" smtClean="0"/>
              <a:t>implemented in the design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364855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1640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Next Step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700808"/>
            <a:ext cx="2898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Fiducialization Report</a:t>
            </a:r>
            <a:endParaRPr lang="en-GB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2636912"/>
            <a:ext cx="169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Should contain :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3573016"/>
            <a:ext cx="785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Fiducialization Process ( instrument used, sensitive part measured)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Data : 3D coordinates of the fiducials expressed in a defined coordinate system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2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851920" y="3645024"/>
            <a:ext cx="148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Thank You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2243470309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2184</TotalTime>
  <Words>238</Words>
  <Application>Microsoft Macintosh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ESS Core Powerpoint template</vt:lpstr>
      <vt:lpstr> Survey, Alignment and Metrology  Fiducials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Fabien Rey</cp:lastModifiedBy>
  <cp:revision>88</cp:revision>
  <dcterms:created xsi:type="dcterms:W3CDTF">2013-10-29T16:05:10Z</dcterms:created>
  <dcterms:modified xsi:type="dcterms:W3CDTF">2015-09-22T13:26:24Z</dcterms:modified>
</cp:coreProperties>
</file>