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67" r:id="rId5"/>
    <p:sldId id="264" r:id="rId6"/>
    <p:sldId id="259" r:id="rId7"/>
    <p:sldId id="260" r:id="rId8"/>
    <p:sldId id="261" r:id="rId9"/>
    <p:sldId id="262" r:id="rId10"/>
    <p:sldId id="263" r:id="rId11"/>
    <p:sldId id="269" r:id="rId12"/>
    <p:sldId id="265" r:id="rId13"/>
    <p:sldId id="268" r:id="rId14"/>
    <p:sldId id="266" r:id="rId15"/>
    <p:sldId id="270" r:id="rId1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7083" autoAdjust="0"/>
  </p:normalViewPr>
  <p:slideViewPr>
    <p:cSldViewPr>
      <p:cViewPr varScale="1">
        <p:scale>
          <a:sx n="84" d="100"/>
          <a:sy n="84" d="100"/>
        </p:scale>
        <p:origin x="-552"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9/22/15</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9/22/15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9/22/15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9/22/15</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9/22/15</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9/22/15</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s-ics.atlassian.net/wiki/display/BCP?src=sidebar" TargetMode="External"/><Relationship Id="rId4" Type="http://schemas.openxmlformats.org/officeDocument/2006/relationships/hyperlink" Target="https://chess.esss.lu.se/enovia/tvc-action/showObject/dmg_ProcessSpecification/ESS-0025640/valid" TargetMode="External"/><Relationship Id="rId5" Type="http://schemas.openxmlformats.org/officeDocument/2006/relationships/hyperlink" Target="https://chess.esss.lu.se/enovia/tvc-action/showObject/dmg_Presentation/ESS-0032966/valid" TargetMode="External"/><Relationship Id="rId1" Type="http://schemas.openxmlformats.org/officeDocument/2006/relationships/slideLayout" Target="../slideLayouts/slideLayout4.xml"/><Relationship Id="rId2" Type="http://schemas.openxmlformats.org/officeDocument/2006/relationships/hyperlink" Target="https://chess.esss.lu.se/enovia/tvc-action/showObject/dmg_TechnicalReport/ESS-0010872/vali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ss-ics.atlassian.net/wiki/display/BCP?src=sidebar" TargetMode="External"/><Relationship Id="rId4" Type="http://schemas.openxmlformats.org/officeDocument/2006/relationships/hyperlink" Target="https://chess.esss.lu.se/enovia/tvc-action/showObject/dmg_ProcessSpecification/ESS-0025640/valid" TargetMode="External"/><Relationship Id="rId5" Type="http://schemas.openxmlformats.org/officeDocument/2006/relationships/hyperlink" Target="https://chess.esss.lu.se/enovia/tvc-action/showObject/dmg_Presentation/ESS-0032966/valid" TargetMode="External"/><Relationship Id="rId1" Type="http://schemas.openxmlformats.org/officeDocument/2006/relationships/slideLayout" Target="../slideLayouts/slideLayout4.xml"/><Relationship Id="rId2" Type="http://schemas.openxmlformats.org/officeDocument/2006/relationships/hyperlink" Target="https://chess.esss.lu.se/enovia/tvc-action/showObject/dmg_TechnicalReport/ESS-0010872/vali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ss-ics.atlassian.net/wiki/display/PBITF/PBI+Taskforce+Hom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t>PBI task force intermediate report</a:t>
            </a:r>
            <a:endParaRPr lang="en-GB" sz="4000" noProof="0" dirty="0"/>
          </a:p>
        </p:txBody>
      </p:sp>
      <p:sp>
        <p:nvSpPr>
          <p:cNvPr id="3" name="Subtitle 2"/>
          <p:cNvSpPr>
            <a:spLocks noGrp="1"/>
          </p:cNvSpPr>
          <p:nvPr>
            <p:ph type="subTitle" idx="1"/>
          </p:nvPr>
        </p:nvSpPr>
        <p:spPr/>
        <p:txBody>
          <a:bodyPr>
            <a:noAutofit/>
          </a:bodyPr>
          <a:lstStyle/>
          <a:p>
            <a:r>
              <a:rPr lang="en-GB" sz="2000" noProof="0" dirty="0" smtClean="0">
                <a:solidFill>
                  <a:schemeClr val="bg1"/>
                </a:solidFill>
              </a:rPr>
              <a:t>Stephen Molloy</a:t>
            </a:r>
            <a:endParaRPr lang="en-GB" sz="2000" noProof="0" dirty="0">
              <a:solidFill>
                <a:schemeClr val="bg1"/>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Current status &amp; some highlights</a:t>
            </a:r>
            <a:endParaRPr lang="en-US" dirty="0"/>
          </a:p>
        </p:txBody>
      </p:sp>
      <p:sp>
        <p:nvSpPr>
          <p:cNvPr id="9" name="Content Placeholder 8"/>
          <p:cNvSpPr>
            <a:spLocks noGrp="1"/>
          </p:cNvSpPr>
          <p:nvPr>
            <p:ph idx="1"/>
          </p:nvPr>
        </p:nvSpPr>
        <p:spPr/>
        <p:txBody>
          <a:bodyPr/>
          <a:lstStyle/>
          <a:p>
            <a:r>
              <a:rPr lang="en-US" dirty="0" smtClean="0"/>
              <a:t>Please note:</a:t>
            </a:r>
          </a:p>
          <a:p>
            <a:pPr lvl="1"/>
            <a:r>
              <a:rPr lang="en-US" dirty="0" smtClean="0"/>
              <a:t>The taskforce has not yet finished its work</a:t>
            </a:r>
          </a:p>
          <a:p>
            <a:pPr lvl="1"/>
            <a:r>
              <a:rPr lang="en-US" dirty="0" smtClean="0"/>
              <a:t>The following are not 100% agreed by all members</a:t>
            </a:r>
          </a:p>
          <a:p>
            <a:pPr lvl="1"/>
            <a:r>
              <a:rPr lang="en-US" dirty="0" smtClean="0"/>
              <a:t>There will (almost certainly) be changes made to the following before publication</a:t>
            </a:r>
            <a:endParaRPr lang="en-US" dirty="0"/>
          </a:p>
        </p:txBody>
      </p:sp>
      <p:sp>
        <p:nvSpPr>
          <p:cNvPr id="7" name="Slide Number Placeholder 6"/>
          <p:cNvSpPr>
            <a:spLocks noGrp="1"/>
          </p:cNvSpPr>
          <p:nvPr>
            <p:ph type="sldNum" sz="quarter" idx="12"/>
          </p:nvPr>
        </p:nvSpPr>
        <p:spPr/>
        <p:txBody>
          <a:bodyPr/>
          <a:lstStyle/>
          <a:p>
            <a:fld id="{551115BC-487E-4422-894C-CB7CD3E79223}" type="slidenum">
              <a:rPr lang="sv-SE" smtClean="0"/>
              <a:t>10</a:t>
            </a:fld>
            <a:endParaRPr lang="sv-SE" dirty="0"/>
          </a:p>
        </p:txBody>
      </p:sp>
    </p:spTree>
    <p:extLst>
      <p:ext uri="{BB962C8B-B14F-4D97-AF65-F5344CB8AC3E}">
        <p14:creationId xmlns:p14="http://schemas.microsoft.com/office/powerpoint/2010/main" val="23760139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status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5069285"/>
              </p:ext>
            </p:extLst>
          </p:nvPr>
        </p:nvGraphicFramePr>
        <p:xfrm>
          <a:off x="395536" y="2060848"/>
          <a:ext cx="7272808" cy="1617070"/>
        </p:xfrm>
        <a:graphic>
          <a:graphicData uri="http://schemas.openxmlformats.org/drawingml/2006/table">
            <a:tbl>
              <a:tblPr firstRow="1" bandRow="1">
                <a:tableStyleId>{5C22544A-7EE6-4342-B048-85BDC9FD1C3A}</a:tableStyleId>
              </a:tblPr>
              <a:tblGrid>
                <a:gridCol w="1348989"/>
                <a:gridCol w="1348989"/>
                <a:gridCol w="1421830"/>
                <a:gridCol w="1510754"/>
                <a:gridCol w="1642246"/>
              </a:tblGrid>
              <a:tr h="305615">
                <a:tc>
                  <a:txBody>
                    <a:bodyPr/>
                    <a:lstStyle/>
                    <a:p>
                      <a:pPr algn="ctr"/>
                      <a:endParaRPr lang="en-US" sz="1200" dirty="0"/>
                    </a:p>
                  </a:txBody>
                  <a:tcPr/>
                </a:tc>
                <a:tc>
                  <a:txBody>
                    <a:bodyPr/>
                    <a:lstStyle/>
                    <a:p>
                      <a:pPr algn="ctr"/>
                      <a:r>
                        <a:rPr lang="en-US" sz="1200" dirty="0" smtClean="0"/>
                        <a:t>LEBT</a:t>
                      </a:r>
                      <a:endParaRPr lang="en-US" sz="1200" dirty="0"/>
                    </a:p>
                  </a:txBody>
                  <a:tcPr/>
                </a:tc>
                <a:tc>
                  <a:txBody>
                    <a:bodyPr/>
                    <a:lstStyle/>
                    <a:p>
                      <a:pPr algn="ctr"/>
                      <a:r>
                        <a:rPr lang="en-US" sz="1200" dirty="0" smtClean="0"/>
                        <a:t>RFQ</a:t>
                      </a:r>
                      <a:endParaRPr lang="en-US" sz="1200" dirty="0"/>
                    </a:p>
                  </a:txBody>
                  <a:tcPr/>
                </a:tc>
                <a:tc>
                  <a:txBody>
                    <a:bodyPr/>
                    <a:lstStyle/>
                    <a:p>
                      <a:pPr algn="ctr"/>
                      <a:r>
                        <a:rPr lang="en-US" sz="1200" dirty="0" smtClean="0"/>
                        <a:t>MEBT</a:t>
                      </a:r>
                      <a:endParaRPr lang="en-US" sz="1200" dirty="0"/>
                    </a:p>
                  </a:txBody>
                  <a:tcPr/>
                </a:tc>
                <a:tc>
                  <a:txBody>
                    <a:bodyPr/>
                    <a:lstStyle/>
                    <a:p>
                      <a:pPr algn="ctr"/>
                      <a:r>
                        <a:rPr lang="en-US" sz="1200" dirty="0" smtClean="0"/>
                        <a:t>DTL</a:t>
                      </a:r>
                      <a:endParaRPr lang="en-US" sz="1200" dirty="0"/>
                    </a:p>
                  </a:txBody>
                  <a:tcPr/>
                </a:tc>
              </a:tr>
              <a:tr h="305615">
                <a:tc>
                  <a:txBody>
                    <a:bodyPr/>
                    <a:lstStyle/>
                    <a:p>
                      <a:pPr algn="ctr"/>
                      <a:endParaRPr lang="en-US" sz="1200" dirty="0"/>
                    </a:p>
                  </a:txBody>
                  <a:tcPr/>
                </a:tc>
                <a:tc>
                  <a:txBody>
                    <a:bodyPr/>
                    <a:lstStyle/>
                    <a:p>
                      <a:pPr algn="ctr"/>
                      <a:r>
                        <a:rPr lang="en-US" sz="1200" dirty="0" smtClean="0"/>
                        <a:t>75%</a:t>
                      </a:r>
                      <a:endParaRPr lang="en-US" sz="1200" dirty="0"/>
                    </a:p>
                  </a:txBody>
                  <a:tcPr/>
                </a:tc>
                <a:tc>
                  <a:txBody>
                    <a:bodyPr/>
                    <a:lstStyle/>
                    <a:p>
                      <a:pPr algn="ctr"/>
                      <a:r>
                        <a:rPr lang="en-US" sz="1200" dirty="0" smtClean="0"/>
                        <a:t>100%</a:t>
                      </a:r>
                      <a:endParaRPr lang="en-US" sz="1200" dirty="0"/>
                    </a:p>
                  </a:txBody>
                  <a:tcPr/>
                </a:tc>
                <a:tc>
                  <a:txBody>
                    <a:bodyPr/>
                    <a:lstStyle/>
                    <a:p>
                      <a:pPr algn="ctr"/>
                      <a:r>
                        <a:rPr lang="en-US" sz="1200" dirty="0" smtClean="0"/>
                        <a:t>75%</a:t>
                      </a:r>
                      <a:endParaRPr lang="en-US" sz="1200" dirty="0"/>
                    </a:p>
                  </a:txBody>
                  <a:tcPr/>
                </a:tc>
                <a:tc>
                  <a:txBody>
                    <a:bodyPr/>
                    <a:lstStyle/>
                    <a:p>
                      <a:pPr algn="ctr"/>
                      <a:r>
                        <a:rPr lang="en-US" sz="1200" dirty="0" smtClean="0"/>
                        <a:t>33%</a:t>
                      </a:r>
                      <a:endParaRPr lang="en-US" sz="1200" dirty="0"/>
                    </a:p>
                  </a:txBody>
                  <a:tcPr/>
                </a:tc>
              </a:tr>
              <a:tr h="828930">
                <a:tc>
                  <a:txBody>
                    <a:bodyPr/>
                    <a:lstStyle/>
                    <a:p>
                      <a:pPr algn="ctr"/>
                      <a:r>
                        <a:rPr lang="en-US" sz="1200" dirty="0" smtClean="0"/>
                        <a:t>Comments</a:t>
                      </a:r>
                      <a:r>
                        <a:rPr lang="en-US" sz="1200" baseline="0" dirty="0" smtClean="0"/>
                        <a:t> and/or open issues</a:t>
                      </a:r>
                      <a:endParaRPr lang="en-US" sz="1200" dirty="0"/>
                    </a:p>
                  </a:txBody>
                  <a:tcPr anchor="ctr"/>
                </a:tc>
                <a:tc>
                  <a:txBody>
                    <a:bodyPr/>
                    <a:lstStyle/>
                    <a:p>
                      <a:r>
                        <a:rPr lang="en-US" sz="1200" dirty="0" smtClean="0"/>
                        <a:t>No discussions yet, but baseline is believed to be </a:t>
                      </a:r>
                      <a:r>
                        <a:rPr lang="en-US" sz="1200" dirty="0" smtClean="0"/>
                        <a:t>adequate</a:t>
                      </a:r>
                      <a:endParaRPr lang="en-US" sz="1200" dirty="0"/>
                    </a:p>
                  </a:txBody>
                  <a:tcPr/>
                </a:tc>
                <a:tc>
                  <a:txBody>
                    <a:bodyPr/>
                    <a:lstStyle/>
                    <a:p>
                      <a:r>
                        <a:rPr lang="en-US" sz="1200" dirty="0" smtClean="0"/>
                        <a:t>Few diagnostics</a:t>
                      </a:r>
                      <a:r>
                        <a:rPr lang="en-US" sz="1200" baseline="0" dirty="0" smtClean="0"/>
                        <a:t> to discuss</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No discussions yet, but baseline is believed to be </a:t>
                      </a:r>
                      <a:r>
                        <a:rPr lang="en-US" sz="1200" dirty="0" smtClean="0"/>
                        <a:t>adequate</a:t>
                      </a:r>
                      <a:endParaRPr lang="en-US" sz="1200" dirty="0" smtClean="0"/>
                    </a:p>
                  </a:txBody>
                  <a:tcPr/>
                </a:tc>
                <a:tc>
                  <a:txBody>
                    <a:bodyPr/>
                    <a:lstStyle/>
                    <a:p>
                      <a:pPr marL="171450" indent="-171450">
                        <a:buFont typeface="Arial"/>
                        <a:buChar char="•"/>
                      </a:pPr>
                      <a:r>
                        <a:rPr lang="en-US" sz="1200" dirty="0" smtClean="0"/>
                        <a:t>Extra BPMs?</a:t>
                      </a:r>
                    </a:p>
                    <a:p>
                      <a:pPr marL="171450" indent="-171450">
                        <a:buFont typeface="Arial"/>
                        <a:buChar char="•"/>
                      </a:pPr>
                      <a:r>
                        <a:rPr lang="en-US" sz="1200" dirty="0" smtClean="0"/>
                        <a:t>WS’s in all inter-tanks?</a:t>
                      </a:r>
                    </a:p>
                    <a:p>
                      <a:pPr marL="171450" indent="-171450">
                        <a:buFont typeface="Arial"/>
                        <a:buChar char="•"/>
                      </a:pPr>
                      <a:r>
                        <a:rPr lang="en-US" sz="1200" dirty="0" smtClean="0"/>
                        <a:t>FC &amp; ED?</a:t>
                      </a:r>
                    </a:p>
                    <a:p>
                      <a:pPr marL="171450" indent="-171450">
                        <a:buFont typeface="Arial"/>
                        <a:buChar char="•"/>
                      </a:pPr>
                      <a:r>
                        <a:rPr lang="en-US" sz="1200" dirty="0" smtClean="0"/>
                        <a:t>Fast BCM’s?</a:t>
                      </a:r>
                      <a:endParaRPr lang="en-US" sz="1200" dirty="0"/>
                    </a:p>
                  </a:txBody>
                  <a:tcPr/>
                </a:tc>
              </a:tr>
            </a:tbl>
          </a:graphicData>
        </a:graphic>
      </p:graphicFrame>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graphicFrame>
        <p:nvGraphicFramePr>
          <p:cNvPr id="6" name="Table 5"/>
          <p:cNvGraphicFramePr>
            <a:graphicFrameLocks noGrp="1"/>
          </p:cNvGraphicFramePr>
          <p:nvPr>
            <p:extLst>
              <p:ext uri="{D42A27DB-BD31-4B8C-83A1-F6EECF244321}">
                <p14:modId xmlns:p14="http://schemas.microsoft.com/office/powerpoint/2010/main" val="3180977002"/>
              </p:ext>
            </p:extLst>
          </p:nvPr>
        </p:nvGraphicFramePr>
        <p:xfrm>
          <a:off x="827584" y="3861048"/>
          <a:ext cx="7704856" cy="1666586"/>
        </p:xfrm>
        <a:graphic>
          <a:graphicData uri="http://schemas.openxmlformats.org/drawingml/2006/table">
            <a:tbl>
              <a:tblPr firstRow="1" bandRow="1">
                <a:tableStyleId>{5C22544A-7EE6-4342-B048-85BDC9FD1C3A}</a:tableStyleId>
              </a:tblPr>
              <a:tblGrid>
                <a:gridCol w="1540971"/>
                <a:gridCol w="1540971"/>
                <a:gridCol w="1627381"/>
                <a:gridCol w="1454562"/>
                <a:gridCol w="1540971"/>
              </a:tblGrid>
              <a:tr h="330373">
                <a:tc>
                  <a:txBody>
                    <a:bodyPr/>
                    <a:lstStyle/>
                    <a:p>
                      <a:pPr algn="ctr"/>
                      <a:endParaRPr lang="en-US" sz="1200" dirty="0"/>
                    </a:p>
                  </a:txBody>
                  <a:tcPr/>
                </a:tc>
                <a:tc>
                  <a:txBody>
                    <a:bodyPr/>
                    <a:lstStyle/>
                    <a:p>
                      <a:pPr algn="ctr"/>
                      <a:r>
                        <a:rPr lang="en-US" sz="1200" dirty="0" smtClean="0"/>
                        <a:t>SCL</a:t>
                      </a:r>
                      <a:r>
                        <a:rPr lang="en-US" sz="1200" baseline="0" dirty="0" smtClean="0"/>
                        <a:t> </a:t>
                      </a:r>
                      <a:r>
                        <a:rPr lang="en-US" sz="1200" dirty="0" smtClean="0"/>
                        <a:t>&amp; HEBT</a:t>
                      </a:r>
                      <a:endParaRPr lang="en-US" sz="1200" dirty="0"/>
                    </a:p>
                  </a:txBody>
                  <a:tcPr/>
                </a:tc>
                <a:tc>
                  <a:txBody>
                    <a:bodyPr/>
                    <a:lstStyle/>
                    <a:p>
                      <a:pPr algn="ctr"/>
                      <a:r>
                        <a:rPr lang="en-US" sz="1200" dirty="0" smtClean="0"/>
                        <a:t>A2T</a:t>
                      </a:r>
                      <a:endParaRPr lang="en-US" sz="1200" dirty="0"/>
                    </a:p>
                  </a:txBody>
                  <a:tcPr/>
                </a:tc>
                <a:tc>
                  <a:txBody>
                    <a:bodyPr/>
                    <a:lstStyle/>
                    <a:p>
                      <a:pPr algn="ctr"/>
                      <a:r>
                        <a:rPr lang="en-US" sz="1200" dirty="0" smtClean="0"/>
                        <a:t>DMP</a:t>
                      </a:r>
                      <a:endParaRPr lang="en-US" sz="1200" dirty="0"/>
                    </a:p>
                  </a:txBody>
                  <a:tcPr/>
                </a:tc>
                <a:tc>
                  <a:txBody>
                    <a:bodyPr/>
                    <a:lstStyle/>
                    <a:p>
                      <a:pPr algn="ctr"/>
                      <a:r>
                        <a:rPr lang="en-US" sz="1200" dirty="0" smtClean="0"/>
                        <a:t>TGT</a:t>
                      </a:r>
                      <a:endParaRPr lang="en-US" sz="1200" dirty="0"/>
                    </a:p>
                  </a:txBody>
                  <a:tcPr/>
                </a:tc>
              </a:tr>
              <a:tr h="330373">
                <a:tc>
                  <a:txBody>
                    <a:bodyPr/>
                    <a:lstStyle/>
                    <a:p>
                      <a:pPr algn="ctr"/>
                      <a:endParaRPr lang="en-US" sz="1200" dirty="0"/>
                    </a:p>
                  </a:txBody>
                  <a:tcPr/>
                </a:tc>
                <a:tc>
                  <a:txBody>
                    <a:bodyPr/>
                    <a:lstStyle/>
                    <a:p>
                      <a:pPr algn="ctr"/>
                      <a:r>
                        <a:rPr lang="en-US" sz="1200" dirty="0" smtClean="0"/>
                        <a:t>75%</a:t>
                      </a:r>
                      <a:endParaRPr lang="en-US" sz="1200" dirty="0"/>
                    </a:p>
                  </a:txBody>
                  <a:tcPr/>
                </a:tc>
                <a:tc>
                  <a:txBody>
                    <a:bodyPr/>
                    <a:lstStyle/>
                    <a:p>
                      <a:pPr algn="ctr"/>
                      <a:r>
                        <a:rPr lang="en-US" sz="1200" dirty="0" smtClean="0"/>
                        <a:t>33%</a:t>
                      </a:r>
                      <a:endParaRPr lang="en-US" sz="1200" dirty="0"/>
                    </a:p>
                  </a:txBody>
                  <a:tcPr/>
                </a:tc>
                <a:tc>
                  <a:txBody>
                    <a:bodyPr/>
                    <a:lstStyle/>
                    <a:p>
                      <a:pPr algn="ctr"/>
                      <a:r>
                        <a:rPr lang="en-US" sz="1200" dirty="0" smtClean="0"/>
                        <a:t>33%</a:t>
                      </a:r>
                      <a:endParaRPr lang="en-US" sz="1200" dirty="0"/>
                    </a:p>
                  </a:txBody>
                  <a:tcPr/>
                </a:tc>
                <a:tc>
                  <a:txBody>
                    <a:bodyPr/>
                    <a:lstStyle/>
                    <a:p>
                      <a:pPr algn="ctr"/>
                      <a:r>
                        <a:rPr lang="en-US" sz="1200" dirty="0" smtClean="0"/>
                        <a:t>50%</a:t>
                      </a:r>
                      <a:endParaRPr lang="en-US" sz="1200" dirty="0"/>
                    </a:p>
                  </a:txBody>
                  <a:tcPr/>
                </a:tc>
              </a:tr>
              <a:tr h="923430">
                <a:tc>
                  <a:txBody>
                    <a:bodyPr/>
                    <a:lstStyle/>
                    <a:p>
                      <a:pPr marL="0" marR="0" indent="0" algn="ctr" defTabSz="914400" rtl="0" eaLnBrk="1" fontAlgn="auto" latinLnBrk="0" hangingPunct="1">
                        <a:lnSpc>
                          <a:spcPct val="100000"/>
                        </a:lnSpc>
                        <a:spcBef>
                          <a:spcPts val="0"/>
                        </a:spcBef>
                        <a:spcAft>
                          <a:spcPts val="0"/>
                        </a:spcAft>
                        <a:buClrTx/>
                        <a:buSzTx/>
                        <a:buFont typeface="Arial"/>
                        <a:buNone/>
                        <a:tabLst/>
                        <a:defRPr/>
                      </a:pPr>
                      <a:r>
                        <a:rPr lang="en-US" sz="1200" dirty="0" smtClean="0"/>
                        <a:t>Comments</a:t>
                      </a:r>
                      <a:r>
                        <a:rPr lang="en-US" sz="1200" baseline="0" dirty="0" smtClean="0"/>
                        <a:t> and/or open issues</a:t>
                      </a:r>
                      <a:endParaRPr lang="en-US" sz="1200" dirty="0" smtClean="0"/>
                    </a:p>
                  </a:txBody>
                  <a:tcPr anchor="ctr"/>
                </a:tc>
                <a:tc>
                  <a:txBody>
                    <a:bodyPr/>
                    <a:lstStyle/>
                    <a:p>
                      <a:pPr marL="171450" indent="-171450">
                        <a:buFont typeface="Arial"/>
                        <a:buChar char="•"/>
                      </a:pPr>
                      <a:r>
                        <a:rPr lang="en-US" sz="1200" dirty="0" smtClean="0"/>
                        <a:t>Two BPM’s in first</a:t>
                      </a:r>
                      <a:r>
                        <a:rPr lang="en-US" sz="1200" baseline="0" dirty="0" smtClean="0"/>
                        <a:t> SPK LWU’s?</a:t>
                      </a:r>
                    </a:p>
                    <a:p>
                      <a:pPr marL="171450" indent="-171450">
                        <a:buFont typeface="Arial"/>
                        <a:buChar char="•"/>
                      </a:pPr>
                      <a:r>
                        <a:rPr lang="en-US" sz="1200" baseline="0" dirty="0" smtClean="0"/>
                        <a:t>NPM’s?</a:t>
                      </a:r>
                      <a:endParaRPr lang="en-US" sz="1200" dirty="0"/>
                    </a:p>
                  </a:txBody>
                  <a:tcPr/>
                </a:tc>
                <a:tc>
                  <a:txBody>
                    <a:bodyPr/>
                    <a:lstStyle/>
                    <a:p>
                      <a:pPr marL="171450" indent="-171450">
                        <a:buFont typeface="Arial"/>
                        <a:buChar char="•"/>
                      </a:pPr>
                      <a:r>
                        <a:rPr lang="en-US" sz="1200" dirty="0" smtClean="0"/>
                        <a:t>Errant phase conditions resulting in over-focusing</a:t>
                      </a:r>
                      <a:r>
                        <a:rPr lang="en-US" sz="1200" baseline="0" dirty="0" smtClean="0"/>
                        <a:t>?</a:t>
                      </a:r>
                      <a:endParaRPr lang="en-US" sz="1200" dirty="0"/>
                    </a:p>
                  </a:txBody>
                  <a:tcPr/>
                </a:tc>
                <a:tc>
                  <a:txBody>
                    <a:bodyPr/>
                    <a:lstStyle/>
                    <a:p>
                      <a:pPr marL="171450" indent="-171450">
                        <a:buFont typeface="Arial"/>
                        <a:buChar char="•"/>
                      </a:pPr>
                      <a:r>
                        <a:rPr lang="en-US" sz="1200" dirty="0" smtClean="0"/>
                        <a:t>Allowable current density</a:t>
                      </a:r>
                      <a:r>
                        <a:rPr lang="en-US" sz="1200" baseline="0" dirty="0" smtClean="0"/>
                        <a:t> on dump?</a:t>
                      </a:r>
                      <a:endParaRPr lang="en-US" sz="1200" dirty="0"/>
                    </a:p>
                  </a:txBody>
                  <a:tcPr/>
                </a:tc>
                <a:tc>
                  <a:txBody>
                    <a:bodyPr/>
                    <a:lstStyle/>
                    <a:p>
                      <a:pPr marL="171450" indent="-171450">
                        <a:buFont typeface="Arial"/>
                        <a:buChar char="•"/>
                      </a:pPr>
                      <a:r>
                        <a:rPr lang="en-US" sz="1200" dirty="0" smtClean="0"/>
                        <a:t>Lifetime of the luminescent</a:t>
                      </a:r>
                      <a:r>
                        <a:rPr lang="en-US" sz="1200" baseline="0" dirty="0" smtClean="0"/>
                        <a:t> screen?</a:t>
                      </a:r>
                    </a:p>
                    <a:p>
                      <a:pPr marL="171450" indent="-171450">
                        <a:buFont typeface="Arial"/>
                        <a:buChar char="•"/>
                      </a:pPr>
                      <a:r>
                        <a:rPr lang="en-US" sz="1200" baseline="0" dirty="0" smtClean="0"/>
                        <a:t>Risk of the grid system?</a:t>
                      </a:r>
                      <a:endParaRPr lang="en-US" sz="1200" dirty="0"/>
                    </a:p>
                  </a:txBody>
                  <a:tcPr/>
                </a:tc>
              </a:tr>
            </a:tbl>
          </a:graphicData>
        </a:graphic>
      </p:graphicFrame>
    </p:spTree>
    <p:extLst>
      <p:ext uri="{BB962C8B-B14F-4D97-AF65-F5344CB8AC3E}">
        <p14:creationId xmlns:p14="http://schemas.microsoft.com/office/powerpoint/2010/main" val="39525072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DTL: </a:t>
            </a:r>
            <a:r>
              <a:rPr lang="en-US" dirty="0" smtClean="0"/>
              <a:t>Commissioning proposal</a:t>
            </a:r>
            <a:endParaRPr lang="en-US" dirty="0"/>
          </a:p>
        </p:txBody>
      </p:sp>
      <p:sp>
        <p:nvSpPr>
          <p:cNvPr id="3" name="Content Placeholder 2"/>
          <p:cNvSpPr>
            <a:spLocks noGrp="1"/>
          </p:cNvSpPr>
          <p:nvPr>
            <p:ph idx="1"/>
          </p:nvPr>
        </p:nvSpPr>
        <p:spPr>
          <a:xfrm>
            <a:off x="457200" y="1600201"/>
            <a:ext cx="8229600" cy="964703"/>
          </a:xfrm>
        </p:spPr>
        <p:txBody>
          <a:bodyPr>
            <a:normAutofit fontScale="70000" lnSpcReduction="20000"/>
          </a:bodyPr>
          <a:lstStyle/>
          <a:p>
            <a:r>
              <a:rPr lang="en-US" dirty="0" smtClean="0"/>
              <a:t>Temporary Diagnostics Line for DTL commissioning</a:t>
            </a:r>
          </a:p>
          <a:p>
            <a:pPr lvl="1"/>
            <a:r>
              <a:rPr lang="en-US" dirty="0" smtClean="0"/>
              <a:t>Assembled from HEBT LWU’s, so no extra cost</a:t>
            </a:r>
          </a:p>
          <a:p>
            <a:r>
              <a:rPr lang="en-US" dirty="0" smtClean="0"/>
              <a:t>Two alternative configurations shown here</a:t>
            </a: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35496" y="2444981"/>
            <a:ext cx="4680520" cy="1992131"/>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4860032" y="2492896"/>
            <a:ext cx="4398758" cy="1872207"/>
          </a:xfrm>
          <a:prstGeom prst="rect">
            <a:avLst/>
          </a:prstGeom>
        </p:spPr>
      </p:pic>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39552" y="4581128"/>
            <a:ext cx="6582505" cy="2162170"/>
          </a:xfrm>
          <a:prstGeom prst="rect">
            <a:avLst/>
          </a:prstGeom>
        </p:spPr>
      </p:pic>
      <p:sp>
        <p:nvSpPr>
          <p:cNvPr id="10" name="Rectangle 9"/>
          <p:cNvSpPr/>
          <p:nvPr/>
        </p:nvSpPr>
        <p:spPr>
          <a:xfrm>
            <a:off x="6732240" y="5373216"/>
            <a:ext cx="2304256" cy="7920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Note that this proposal is consistent with the sequence proposed by Eugene</a:t>
            </a:r>
            <a:endParaRPr lang="en-US" sz="1400" dirty="0"/>
          </a:p>
        </p:txBody>
      </p:sp>
    </p:spTree>
    <p:extLst>
      <p:ext uri="{BB962C8B-B14F-4D97-AF65-F5344CB8AC3E}">
        <p14:creationId xmlns:p14="http://schemas.microsoft.com/office/powerpoint/2010/main" val="37503250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DTL: Permanent </a:t>
            </a:r>
            <a:r>
              <a:rPr lang="en-US" dirty="0" smtClean="0"/>
              <a:t>diagnostics proposal</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t="-35343" b="-35343"/>
          <a:stretch>
            <a:fillRect/>
          </a:stretch>
        </p:blipFill>
        <p:spPr>
          <a:prstGeom prst="rect">
            <a:avLst/>
          </a:prstGeom>
        </p:spPr>
      </p:pic>
    </p:spTree>
    <p:extLst>
      <p:ext uri="{BB962C8B-B14F-4D97-AF65-F5344CB8AC3E}">
        <p14:creationId xmlns:p14="http://schemas.microsoft.com/office/powerpoint/2010/main" val="221062096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Linac &amp; HEBT</a:t>
            </a:r>
            <a:endParaRPr lang="en-US" dirty="0"/>
          </a:p>
        </p:txBody>
      </p:sp>
      <p:sp>
        <p:nvSpPr>
          <p:cNvPr id="3" name="Content Placeholder 2"/>
          <p:cNvSpPr>
            <a:spLocks noGrp="1"/>
          </p:cNvSpPr>
          <p:nvPr>
            <p:ph idx="1"/>
          </p:nvPr>
        </p:nvSpPr>
        <p:spPr>
          <a:xfrm>
            <a:off x="251520" y="1484784"/>
            <a:ext cx="8712968" cy="5069160"/>
          </a:xfrm>
        </p:spPr>
        <p:txBody>
          <a:bodyPr>
            <a:normAutofit fontScale="85000" lnSpcReduction="20000"/>
          </a:bodyPr>
          <a:lstStyle/>
          <a:p>
            <a:r>
              <a:rPr lang="en-US" dirty="0" smtClean="0"/>
              <a:t>One BPM per LWU</a:t>
            </a:r>
          </a:p>
          <a:p>
            <a:pPr lvl="1"/>
            <a:r>
              <a:rPr lang="en-US" dirty="0" smtClean="0"/>
              <a:t>An open question is whether this is sufficient for the LEDP &amp; SPK-LWU#</a:t>
            </a:r>
            <a:r>
              <a:rPr lang="en-US" dirty="0" smtClean="0"/>
              <a:t>1</a:t>
            </a:r>
          </a:p>
          <a:p>
            <a:pPr lvl="1"/>
            <a:r>
              <a:rPr lang="en-US" dirty="0" smtClean="0"/>
              <a:t>Staggered locations within subsequent LWU’s</a:t>
            </a:r>
            <a:endParaRPr lang="en-US" dirty="0" smtClean="0"/>
          </a:p>
          <a:p>
            <a:r>
              <a:rPr lang="en-US" dirty="0" smtClean="0"/>
              <a:t>Transverse emittance measurement stations shall have </a:t>
            </a:r>
            <a:r>
              <a:rPr lang="en-US" dirty="0" smtClean="0"/>
              <a:t>3 WS’s</a:t>
            </a:r>
            <a:endParaRPr lang="en-US" dirty="0" smtClean="0"/>
          </a:p>
          <a:p>
            <a:pPr lvl="1"/>
            <a:r>
              <a:rPr lang="en-US" dirty="0" smtClean="0"/>
              <a:t>No singlet scanners</a:t>
            </a:r>
          </a:p>
          <a:p>
            <a:r>
              <a:rPr lang="en-US" dirty="0" smtClean="0"/>
              <a:t>WS stations will be located:</a:t>
            </a:r>
          </a:p>
          <a:p>
            <a:pPr lvl="1"/>
            <a:r>
              <a:rPr lang="en-US" dirty="0" smtClean="0"/>
              <a:t>At the start of the SPK section</a:t>
            </a:r>
          </a:p>
          <a:p>
            <a:pPr lvl="2"/>
            <a:r>
              <a:rPr lang="en-US" dirty="0" smtClean="0"/>
              <a:t>After CM1, CM2, and CM4 (TBD – depends on the phase advance)</a:t>
            </a:r>
          </a:p>
          <a:p>
            <a:pPr lvl="2"/>
            <a:r>
              <a:rPr lang="en-US" dirty="0" smtClean="0"/>
              <a:t>For determination of the dynamics on entry to the SC linac</a:t>
            </a:r>
          </a:p>
          <a:p>
            <a:pPr lvl="1"/>
            <a:r>
              <a:rPr lang="en-US" dirty="0" smtClean="0"/>
              <a:t>At the start of the MBL section</a:t>
            </a:r>
          </a:p>
          <a:p>
            <a:pPr lvl="2"/>
            <a:r>
              <a:rPr lang="en-US" dirty="0" smtClean="0"/>
              <a:t>Location TBD</a:t>
            </a:r>
            <a:r>
              <a:rPr lang="en-US" dirty="0"/>
              <a:t> – depends on the phase advance</a:t>
            </a:r>
            <a:endParaRPr lang="en-US" dirty="0" smtClean="0"/>
          </a:p>
          <a:p>
            <a:pPr lvl="2"/>
            <a:r>
              <a:rPr lang="en-US" dirty="0" smtClean="0"/>
              <a:t>For determination of the dynamics at the frequency jump</a:t>
            </a:r>
          </a:p>
          <a:p>
            <a:pPr lvl="1"/>
            <a:r>
              <a:rPr lang="en-US" dirty="0" smtClean="0"/>
              <a:t>At the end of the HEBT</a:t>
            </a:r>
          </a:p>
          <a:p>
            <a:pPr lvl="2"/>
            <a:r>
              <a:rPr lang="en-US" dirty="0" smtClean="0"/>
              <a:t>For determination of the dynamics at the final energy</a:t>
            </a:r>
          </a:p>
          <a:p>
            <a:pPr lvl="1"/>
            <a:r>
              <a:rPr lang="en-US" dirty="0" smtClean="0"/>
              <a:t>Note:</a:t>
            </a:r>
          </a:p>
          <a:p>
            <a:pPr lvl="2"/>
            <a:r>
              <a:rPr lang="en-US" dirty="0" smtClean="0"/>
              <a:t>No </a:t>
            </a:r>
            <a:r>
              <a:rPr lang="en-US" dirty="0" smtClean="0"/>
              <a:t>WS’s in the </a:t>
            </a:r>
            <a:r>
              <a:rPr lang="en-US" dirty="0" smtClean="0"/>
              <a:t>HBL</a:t>
            </a:r>
          </a:p>
          <a:p>
            <a:pPr lvl="2"/>
            <a:r>
              <a:rPr lang="en-US" dirty="0" smtClean="0"/>
              <a:t>NPM’s have not yet been discussed, so no comment is made on them here</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spTree>
    <p:extLst>
      <p:ext uri="{BB962C8B-B14F-4D97-AF65-F5344CB8AC3E}">
        <p14:creationId xmlns:p14="http://schemas.microsoft.com/office/powerpoint/2010/main" val="18835167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a:t>
            </a:r>
            <a:endParaRPr lang="en-US" dirty="0"/>
          </a:p>
        </p:txBody>
      </p:sp>
      <p:sp>
        <p:nvSpPr>
          <p:cNvPr id="3" name="Content Placeholder 2"/>
          <p:cNvSpPr>
            <a:spLocks noGrp="1"/>
          </p:cNvSpPr>
          <p:nvPr>
            <p:ph idx="1"/>
          </p:nvPr>
        </p:nvSpPr>
        <p:spPr/>
        <p:txBody>
          <a:bodyPr/>
          <a:lstStyle/>
          <a:p>
            <a:r>
              <a:rPr lang="en-US" dirty="0" smtClean="0"/>
              <a:t>Will deliver final results to TAC in October</a:t>
            </a:r>
          </a:p>
          <a:p>
            <a:r>
              <a:rPr lang="en-US" dirty="0" smtClean="0"/>
              <a:t>Will target open questions in a series of meetings</a:t>
            </a:r>
          </a:p>
          <a:p>
            <a:pPr lvl="1"/>
            <a:r>
              <a:rPr lang="en-US" dirty="0" smtClean="0"/>
              <a:t>Intended to have proposals presented and accepted in those meetings</a:t>
            </a:r>
          </a:p>
          <a:p>
            <a:r>
              <a:rPr lang="en-US" dirty="0" smtClean="0"/>
              <a:t>Currently </a:t>
            </a:r>
            <a:r>
              <a:rPr lang="en-US" dirty="0" smtClean="0"/>
              <a:t>this taskforce does </a:t>
            </a:r>
            <a:r>
              <a:rPr lang="en-US" dirty="0" smtClean="0"/>
              <a:t>not plan to determine </a:t>
            </a:r>
            <a:r>
              <a:rPr lang="en-US" dirty="0" smtClean="0"/>
              <a:t>detailed performance </a:t>
            </a:r>
            <a:r>
              <a:rPr lang="en-US" dirty="0" smtClean="0"/>
              <a:t>requirements</a:t>
            </a:r>
          </a:p>
          <a:p>
            <a:pPr lvl="1"/>
            <a:r>
              <a:rPr lang="en-US" dirty="0" smtClean="0"/>
              <a:t>This will be solved by </a:t>
            </a:r>
            <a:r>
              <a:rPr lang="en-US" dirty="0" smtClean="0"/>
              <a:t>BP </a:t>
            </a:r>
            <a:r>
              <a:rPr lang="en-US" dirty="0" smtClean="0"/>
              <a:t>&amp; </a:t>
            </a:r>
            <a:r>
              <a:rPr lang="en-US" dirty="0" smtClean="0"/>
              <a:t>BI</a:t>
            </a:r>
            <a:endParaRPr lang="en-US" dirty="0" smtClean="0"/>
          </a:p>
          <a:p>
            <a:pPr lvl="1"/>
            <a:r>
              <a:rPr lang="en-US" dirty="0" smtClean="0"/>
              <a:t>May be addressed for some systems to enable discussion on </a:t>
            </a:r>
            <a:r>
              <a:rPr lang="en-US" smtClean="0"/>
              <a:t>tech choice</a:t>
            </a:r>
            <a:endParaRPr lang="en-US" dirty="0" smtClean="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spTree>
    <p:extLst>
      <p:ext uri="{BB962C8B-B14F-4D97-AF65-F5344CB8AC3E}">
        <p14:creationId xmlns:p14="http://schemas.microsoft.com/office/powerpoint/2010/main" val="11178010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Contents</a:t>
            </a:r>
            <a:endParaRPr lang="en-GB" noProof="0" dirty="0"/>
          </a:p>
        </p:txBody>
      </p:sp>
      <p:sp>
        <p:nvSpPr>
          <p:cNvPr id="3" name="Content Placeholder 2"/>
          <p:cNvSpPr>
            <a:spLocks noGrp="1"/>
          </p:cNvSpPr>
          <p:nvPr>
            <p:ph idx="1"/>
          </p:nvPr>
        </p:nvSpPr>
        <p:spPr/>
        <p:txBody>
          <a:bodyPr/>
          <a:lstStyle/>
          <a:p>
            <a:r>
              <a:rPr lang="en-GB" dirty="0" smtClean="0"/>
              <a:t>Mandate of the taskforce</a:t>
            </a:r>
          </a:p>
          <a:p>
            <a:pPr lvl="1"/>
            <a:r>
              <a:rPr lang="en-GB" dirty="0" smtClean="0"/>
              <a:t>Authorities</a:t>
            </a:r>
          </a:p>
          <a:p>
            <a:pPr lvl="1"/>
            <a:r>
              <a:rPr lang="en-GB" dirty="0" smtClean="0"/>
              <a:t>Deliverables</a:t>
            </a:r>
          </a:p>
          <a:p>
            <a:r>
              <a:rPr lang="en-GB" dirty="0" smtClean="0"/>
              <a:t>Assumptions</a:t>
            </a:r>
          </a:p>
          <a:p>
            <a:r>
              <a:rPr lang="en-GB" dirty="0" smtClean="0"/>
              <a:t>Tasks</a:t>
            </a:r>
          </a:p>
          <a:p>
            <a:r>
              <a:rPr lang="en-GB" dirty="0" smtClean="0"/>
              <a:t>Status</a:t>
            </a:r>
          </a:p>
          <a:p>
            <a:r>
              <a:rPr lang="en-GB" dirty="0" smtClean="0"/>
              <a:t>Preliminary conclusions</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a:p>
        </p:txBody>
      </p:sp>
    </p:spTree>
    <p:extLst>
      <p:ext uri="{BB962C8B-B14F-4D97-AF65-F5344CB8AC3E}">
        <p14:creationId xmlns:p14="http://schemas.microsoft.com/office/powerpoint/2010/main" val="14890285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a:t>
            </a:r>
            <a:endParaRPr lang="en-US" dirty="0"/>
          </a:p>
        </p:txBody>
      </p:sp>
      <p:sp>
        <p:nvSpPr>
          <p:cNvPr id="7" name="Text Placeholder 6"/>
          <p:cNvSpPr>
            <a:spLocks noGrp="1"/>
          </p:cNvSpPr>
          <p:nvPr>
            <p:ph type="body" idx="1"/>
          </p:nvPr>
        </p:nvSpPr>
        <p:spPr/>
        <p:txBody>
          <a:bodyPr/>
          <a:lstStyle/>
          <a:p>
            <a:r>
              <a:rPr lang="en-US" dirty="0" smtClean="0"/>
              <a:t>Authorities</a:t>
            </a:r>
            <a:endParaRPr lang="en-US" dirty="0"/>
          </a:p>
        </p:txBody>
      </p:sp>
      <p:sp>
        <p:nvSpPr>
          <p:cNvPr id="8" name="Content Placeholder 7"/>
          <p:cNvSpPr>
            <a:spLocks noGrp="1"/>
          </p:cNvSpPr>
          <p:nvPr>
            <p:ph sz="half" idx="2"/>
          </p:nvPr>
        </p:nvSpPr>
        <p:spPr/>
        <p:txBody>
          <a:bodyPr>
            <a:normAutofit fontScale="62500" lnSpcReduction="20000"/>
          </a:bodyPr>
          <a:lstStyle/>
          <a:p>
            <a:r>
              <a:rPr lang="en-US" dirty="0"/>
              <a:t>The power to define the baseline ACC:TGT interface from the point of view of AD, and to negotiate this with TD.</a:t>
            </a:r>
          </a:p>
          <a:p>
            <a:r>
              <a:rPr lang="en-US" dirty="0"/>
              <a:t>The power to make changes to the commissioning document (i.e., Marc Muñoz's document: </a:t>
            </a:r>
            <a:r>
              <a:rPr lang="en-US" dirty="0">
                <a:hlinkClick r:id="rId2"/>
              </a:rPr>
              <a:t>ESS-0010872</a:t>
            </a:r>
            <a:r>
              <a:rPr lang="en-US" dirty="0"/>
              <a:t>, </a:t>
            </a:r>
            <a:r>
              <a:rPr lang="en-US" dirty="0">
                <a:hlinkClick r:id="rId3" tooltip="Beam Commissioning Planning"/>
              </a:rPr>
              <a:t>Beam Commissioning Planning</a:t>
            </a:r>
            <a:r>
              <a:rPr lang="en-US" dirty="0"/>
              <a:t>).</a:t>
            </a:r>
          </a:p>
          <a:p>
            <a:r>
              <a:rPr lang="en-US" dirty="0"/>
              <a:t>The power to define the baseline locations of the PBI devices in the linac lattice.</a:t>
            </a:r>
          </a:p>
          <a:p>
            <a:r>
              <a:rPr lang="en-US" dirty="0"/>
              <a:t>The power to decide the core technologies for the core PBI devices.</a:t>
            </a:r>
          </a:p>
          <a:p>
            <a:pPr marL="0" indent="0">
              <a:buNone/>
            </a:pPr>
            <a:r>
              <a:rPr lang="en-US" dirty="0"/>
              <a:t>In order for this task force to operate successfully, and to minimize conflict, the task force leader should endeavor to work towards consensus, and should do his best to ensure that all interested parties are consulted.  However, where consensus cannot be achieved the task force leaders decision (as chair-person) is final.</a:t>
            </a:r>
          </a:p>
          <a:p>
            <a:endParaRPr lang="en-US" dirty="0"/>
          </a:p>
        </p:txBody>
      </p:sp>
      <p:sp>
        <p:nvSpPr>
          <p:cNvPr id="9" name="Text Placeholder 8"/>
          <p:cNvSpPr>
            <a:spLocks noGrp="1"/>
          </p:cNvSpPr>
          <p:nvPr>
            <p:ph type="body" sz="quarter" idx="3"/>
          </p:nvPr>
        </p:nvSpPr>
        <p:spPr/>
        <p:txBody>
          <a:bodyPr/>
          <a:lstStyle/>
          <a:p>
            <a:r>
              <a:rPr lang="en-US" dirty="0" smtClean="0"/>
              <a:t>Deliverables</a:t>
            </a:r>
            <a:endParaRPr lang="en-US" dirty="0"/>
          </a:p>
        </p:txBody>
      </p:sp>
      <p:sp>
        <p:nvSpPr>
          <p:cNvPr id="10" name="Content Placeholder 9"/>
          <p:cNvSpPr>
            <a:spLocks noGrp="1"/>
          </p:cNvSpPr>
          <p:nvPr>
            <p:ph sz="quarter" idx="4"/>
          </p:nvPr>
        </p:nvSpPr>
        <p:spPr/>
        <p:txBody>
          <a:bodyPr>
            <a:normAutofit fontScale="55000" lnSpcReduction="20000"/>
          </a:bodyPr>
          <a:lstStyle/>
          <a:p>
            <a:pPr marL="0" indent="0">
              <a:buNone/>
            </a:pPr>
            <a:r>
              <a:rPr lang="en-US" dirty="0"/>
              <a:t>A written report with:</a:t>
            </a:r>
          </a:p>
          <a:p>
            <a:r>
              <a:rPr lang="en-US" dirty="0"/>
              <a:t>A definition of the ACC:TGT interface.  This will allow the task force to concentrate on accelerator diagnostics, and leave aside those that are purely for TGT purposes.</a:t>
            </a:r>
          </a:p>
          <a:p>
            <a:r>
              <a:rPr lang="en-US" dirty="0"/>
              <a:t>The architecture of an accelerator timeline generator, thereby allowing the task force to discuss the "types" of beam (sometimes called "beam modes") that will be used during commissioning.  This will be based on the commissioning documents that have already been produced by Marc Muñoz (e.g. </a:t>
            </a:r>
            <a:r>
              <a:rPr lang="en-US" dirty="0">
                <a:hlinkClick r:id="rId2"/>
              </a:rPr>
              <a:t>ESS-0010872</a:t>
            </a:r>
            <a:r>
              <a:rPr lang="en-US" dirty="0"/>
              <a:t>, </a:t>
            </a:r>
            <a:r>
              <a:rPr lang="en-US" dirty="0">
                <a:hlinkClick r:id="rId3" tooltip="Beam Commissioning Planning"/>
              </a:rPr>
              <a:t>Beam Commissioning Planning</a:t>
            </a:r>
            <a:r>
              <a:rPr lang="en-US" dirty="0"/>
              <a:t>) and Eugene </a:t>
            </a:r>
            <a:r>
              <a:rPr lang="en-US" dirty="0" err="1"/>
              <a:t>Tanke</a:t>
            </a:r>
            <a:r>
              <a:rPr lang="en-US" dirty="0"/>
              <a:t> (e.g. </a:t>
            </a:r>
            <a:r>
              <a:rPr lang="en-US" dirty="0">
                <a:hlinkClick r:id="rId4"/>
              </a:rPr>
              <a:t>ESS-0025640</a:t>
            </a:r>
            <a:r>
              <a:rPr lang="en-US" dirty="0"/>
              <a:t>, </a:t>
            </a:r>
            <a:r>
              <a:rPr lang="en-US" dirty="0">
                <a:hlinkClick r:id="rId5"/>
              </a:rPr>
              <a:t>ESS-0032966</a:t>
            </a:r>
            <a:r>
              <a:rPr lang="en-US" dirty="0"/>
              <a:t>).</a:t>
            </a:r>
          </a:p>
          <a:p>
            <a:r>
              <a:rPr lang="en-US" dirty="0"/>
              <a:t>The beam parameters that AD need to measure, and the lattice locations in which AD need to measure them.</a:t>
            </a:r>
          </a:p>
          <a:p>
            <a:r>
              <a:rPr lang="en-US" dirty="0"/>
              <a:t>The baseline technology for the core PBI devices (that includes e.g. the BCMs, BLMs, BPMs).</a:t>
            </a:r>
          </a:p>
          <a:p>
            <a:r>
              <a:rPr lang="en-US" dirty="0"/>
              <a:t>The priority in time for the additional PBI proposed in the existing plan from the BD group for PBI at </a:t>
            </a:r>
            <a:r>
              <a:rPr lang="en-US" dirty="0" smtClean="0"/>
              <a:t>ESS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1752009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a:t>
            </a:r>
            <a:endParaRPr lang="en-US" dirty="0"/>
          </a:p>
        </p:txBody>
      </p:sp>
      <p:sp>
        <p:nvSpPr>
          <p:cNvPr id="7" name="Text Placeholder 6"/>
          <p:cNvSpPr>
            <a:spLocks noGrp="1"/>
          </p:cNvSpPr>
          <p:nvPr>
            <p:ph type="body" idx="1"/>
          </p:nvPr>
        </p:nvSpPr>
        <p:spPr/>
        <p:txBody>
          <a:bodyPr/>
          <a:lstStyle/>
          <a:p>
            <a:r>
              <a:rPr lang="en-US" dirty="0" smtClean="0"/>
              <a:t>Authorities</a:t>
            </a:r>
            <a:endParaRPr lang="en-US" dirty="0"/>
          </a:p>
        </p:txBody>
      </p:sp>
      <p:sp>
        <p:nvSpPr>
          <p:cNvPr id="8" name="Content Placeholder 7"/>
          <p:cNvSpPr>
            <a:spLocks noGrp="1"/>
          </p:cNvSpPr>
          <p:nvPr>
            <p:ph sz="half" idx="2"/>
          </p:nvPr>
        </p:nvSpPr>
        <p:spPr/>
        <p:txBody>
          <a:bodyPr>
            <a:normAutofit fontScale="62500" lnSpcReduction="20000"/>
          </a:bodyPr>
          <a:lstStyle/>
          <a:p>
            <a:r>
              <a:rPr lang="en-US" dirty="0"/>
              <a:t>The power to define the baseline ACC:TGT interface from the point of view of AD, and to negotiate this with TD.</a:t>
            </a:r>
          </a:p>
          <a:p>
            <a:r>
              <a:rPr lang="en-US" dirty="0"/>
              <a:t>The power to make changes to the commissioning document (i.e., Marc Muñoz's document: </a:t>
            </a:r>
            <a:r>
              <a:rPr lang="en-US" dirty="0">
                <a:hlinkClick r:id="rId2"/>
              </a:rPr>
              <a:t>ESS-0010872</a:t>
            </a:r>
            <a:r>
              <a:rPr lang="en-US" dirty="0"/>
              <a:t>, </a:t>
            </a:r>
            <a:r>
              <a:rPr lang="en-US" dirty="0">
                <a:hlinkClick r:id="rId3" tooltip="Beam Commissioning Planning"/>
              </a:rPr>
              <a:t>Beam Commissioning Planning</a:t>
            </a:r>
            <a:r>
              <a:rPr lang="en-US" dirty="0"/>
              <a:t>).</a:t>
            </a:r>
          </a:p>
          <a:p>
            <a:r>
              <a:rPr lang="en-US" dirty="0"/>
              <a:t>The power to define the baseline locations of the PBI devices in the linac lattice.</a:t>
            </a:r>
          </a:p>
          <a:p>
            <a:r>
              <a:rPr lang="en-US" dirty="0"/>
              <a:t>The power to decide the core technologies for the core PBI devices.</a:t>
            </a:r>
          </a:p>
          <a:p>
            <a:pPr marL="0" indent="0">
              <a:buNone/>
            </a:pPr>
            <a:r>
              <a:rPr lang="en-US" dirty="0"/>
              <a:t>In order for this task force to operate successfully, and to minimize conflict, the task force leader should endeavor to work towards consensus, and should do his best to ensure that all interested parties are consulted.  However, where consensus cannot be achieved the task force leaders decision (as chair-person) is final.</a:t>
            </a:r>
          </a:p>
          <a:p>
            <a:endParaRPr lang="en-US" dirty="0"/>
          </a:p>
        </p:txBody>
      </p:sp>
      <p:sp>
        <p:nvSpPr>
          <p:cNvPr id="9" name="Text Placeholder 8"/>
          <p:cNvSpPr>
            <a:spLocks noGrp="1"/>
          </p:cNvSpPr>
          <p:nvPr>
            <p:ph type="body" sz="quarter" idx="3"/>
          </p:nvPr>
        </p:nvSpPr>
        <p:spPr/>
        <p:txBody>
          <a:bodyPr/>
          <a:lstStyle/>
          <a:p>
            <a:r>
              <a:rPr lang="en-US" dirty="0" smtClean="0"/>
              <a:t>Deliverables</a:t>
            </a:r>
            <a:endParaRPr lang="en-US" dirty="0"/>
          </a:p>
        </p:txBody>
      </p:sp>
      <p:sp>
        <p:nvSpPr>
          <p:cNvPr id="10" name="Content Placeholder 9"/>
          <p:cNvSpPr>
            <a:spLocks noGrp="1"/>
          </p:cNvSpPr>
          <p:nvPr>
            <p:ph sz="quarter" idx="4"/>
          </p:nvPr>
        </p:nvSpPr>
        <p:spPr/>
        <p:txBody>
          <a:bodyPr>
            <a:normAutofit fontScale="55000" lnSpcReduction="20000"/>
          </a:bodyPr>
          <a:lstStyle/>
          <a:p>
            <a:pPr marL="0" indent="0">
              <a:buNone/>
            </a:pPr>
            <a:r>
              <a:rPr lang="en-US" dirty="0"/>
              <a:t>A written report with:</a:t>
            </a:r>
          </a:p>
          <a:p>
            <a:r>
              <a:rPr lang="en-US" dirty="0"/>
              <a:t>A definition of the ACC:TGT interface.  This will allow the task force to concentrate on accelerator diagnostics, and leave aside those that are purely for TGT purposes.</a:t>
            </a:r>
          </a:p>
          <a:p>
            <a:r>
              <a:rPr lang="en-US" dirty="0">
                <a:solidFill>
                  <a:srgbClr val="FF0000"/>
                </a:solidFill>
              </a:rPr>
              <a:t>The architecture of an accelerator timeline generator, thereby allowing the task force to discuss the "types" of beam (sometimes called "beam modes") that will be used during commissioning.  This will be based on the commissioning documents that have already been produced by Marc Muñoz (e.g. </a:t>
            </a:r>
            <a:r>
              <a:rPr lang="en-US" dirty="0">
                <a:solidFill>
                  <a:srgbClr val="FF0000"/>
                </a:solidFill>
                <a:hlinkClick r:id="rId2"/>
              </a:rPr>
              <a:t>ESS-0010872</a:t>
            </a:r>
            <a:r>
              <a:rPr lang="en-US" dirty="0">
                <a:solidFill>
                  <a:srgbClr val="FF0000"/>
                </a:solidFill>
              </a:rPr>
              <a:t>, </a:t>
            </a:r>
            <a:r>
              <a:rPr lang="en-US" dirty="0">
                <a:solidFill>
                  <a:srgbClr val="FF0000"/>
                </a:solidFill>
                <a:hlinkClick r:id="rId3" tooltip="Beam Commissioning Planning"/>
              </a:rPr>
              <a:t>Beam Commissioning Planning</a:t>
            </a:r>
            <a:r>
              <a:rPr lang="en-US" dirty="0">
                <a:solidFill>
                  <a:srgbClr val="FF0000"/>
                </a:solidFill>
              </a:rPr>
              <a:t>) and Eugene </a:t>
            </a:r>
            <a:r>
              <a:rPr lang="en-US" dirty="0" err="1">
                <a:solidFill>
                  <a:srgbClr val="FF0000"/>
                </a:solidFill>
              </a:rPr>
              <a:t>Tanke</a:t>
            </a:r>
            <a:r>
              <a:rPr lang="en-US" dirty="0">
                <a:solidFill>
                  <a:srgbClr val="FF0000"/>
                </a:solidFill>
              </a:rPr>
              <a:t> (e.g. </a:t>
            </a:r>
            <a:r>
              <a:rPr lang="en-US" dirty="0">
                <a:solidFill>
                  <a:srgbClr val="FF0000"/>
                </a:solidFill>
                <a:hlinkClick r:id="rId4"/>
              </a:rPr>
              <a:t>ESS-0025640</a:t>
            </a:r>
            <a:r>
              <a:rPr lang="en-US" dirty="0">
                <a:solidFill>
                  <a:srgbClr val="FF0000"/>
                </a:solidFill>
              </a:rPr>
              <a:t>, </a:t>
            </a:r>
            <a:r>
              <a:rPr lang="en-US" dirty="0">
                <a:solidFill>
                  <a:srgbClr val="FF0000"/>
                </a:solidFill>
                <a:hlinkClick r:id="rId5"/>
              </a:rPr>
              <a:t>ESS-0032966</a:t>
            </a:r>
            <a:r>
              <a:rPr lang="en-US" dirty="0">
                <a:solidFill>
                  <a:srgbClr val="FF0000"/>
                </a:solidFill>
              </a:rPr>
              <a:t>).</a:t>
            </a:r>
          </a:p>
          <a:p>
            <a:r>
              <a:rPr lang="en-US" dirty="0"/>
              <a:t>The beam parameters that AD need to measure, and the lattice locations in which AD need to measure them.</a:t>
            </a:r>
          </a:p>
          <a:p>
            <a:r>
              <a:rPr lang="en-US" dirty="0"/>
              <a:t>The baseline technology for the core PBI devices (that includes e.g. the BCMs, BLMs, BPMs).</a:t>
            </a:r>
          </a:p>
          <a:p>
            <a:r>
              <a:rPr lang="en-US" dirty="0"/>
              <a:t>The priority in time for the additional PBI proposed in the existing plan from the BD group for PBI at </a:t>
            </a:r>
            <a:r>
              <a:rPr lang="en-US" dirty="0" smtClean="0"/>
              <a:t>ESS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3" name="Line Callout 1 2"/>
          <p:cNvSpPr/>
          <p:nvPr/>
        </p:nvSpPr>
        <p:spPr>
          <a:xfrm>
            <a:off x="6084168" y="620688"/>
            <a:ext cx="2376264" cy="1080120"/>
          </a:xfrm>
          <a:prstGeom prst="borderCallout1">
            <a:avLst>
              <a:gd name="adj1" fmla="val 107100"/>
              <a:gd name="adj2" fmla="val 64574"/>
              <a:gd name="adj3" fmla="val 232791"/>
              <a:gd name="adj4" fmla="val 50946"/>
            </a:avLst>
          </a:prstGeom>
          <a:solidFill>
            <a:schemeClr val="accent2"/>
          </a:solidFill>
          <a:ln w="47625">
            <a:solidFill>
              <a:schemeClr val="accent2"/>
            </a:solidFill>
            <a:tailEnd type="stealth" w="lg" len="lg"/>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Will not deliver this.</a:t>
            </a:r>
            <a:br>
              <a:rPr lang="en-US" sz="1400" dirty="0" smtClean="0"/>
            </a:br>
            <a:r>
              <a:rPr lang="en-US" sz="1400" dirty="0" smtClean="0"/>
              <a:t>Priorities lie with other deliverables, &amp; time-pressures have pushed this out.</a:t>
            </a:r>
            <a:endParaRPr lang="en-US" sz="1400" dirty="0"/>
          </a:p>
        </p:txBody>
      </p:sp>
    </p:spTree>
    <p:extLst>
      <p:ext uri="{BB962C8B-B14F-4D97-AF65-F5344CB8AC3E}">
        <p14:creationId xmlns:p14="http://schemas.microsoft.com/office/powerpoint/2010/main" val="4974535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sp>
        <p:nvSpPr>
          <p:cNvPr id="8" name="Content Placeholder 7"/>
          <p:cNvSpPr>
            <a:spLocks noGrp="1"/>
          </p:cNvSpPr>
          <p:nvPr>
            <p:ph idx="1"/>
          </p:nvPr>
        </p:nvSpPr>
        <p:spPr>
          <a:xfrm>
            <a:off x="457200" y="1600200"/>
            <a:ext cx="8229600" cy="4925144"/>
          </a:xfrm>
        </p:spPr>
        <p:txBody>
          <a:bodyPr>
            <a:normAutofit fontScale="77500" lnSpcReduction="20000"/>
          </a:bodyPr>
          <a:lstStyle/>
          <a:p>
            <a:r>
              <a:rPr lang="en-US" dirty="0" smtClean="0"/>
              <a:t>Online documentation:</a:t>
            </a:r>
          </a:p>
          <a:p>
            <a:pPr lvl="1"/>
            <a:r>
              <a:rPr lang="en-US" dirty="0">
                <a:hlinkClick r:id="rId2"/>
              </a:rPr>
              <a:t>https://</a:t>
            </a:r>
            <a:r>
              <a:rPr lang="en-US" dirty="0" err="1">
                <a:hlinkClick r:id="rId2"/>
              </a:rPr>
              <a:t>ess-ics.atlassian.net</a:t>
            </a:r>
            <a:r>
              <a:rPr lang="en-US" dirty="0">
                <a:hlinkClick r:id="rId2"/>
              </a:rPr>
              <a:t>/wiki/display/PBITF/</a:t>
            </a:r>
            <a:r>
              <a:rPr lang="en-US" dirty="0" err="1">
                <a:hlinkClick r:id="rId2"/>
              </a:rPr>
              <a:t>PBI+Taskforce+</a:t>
            </a:r>
            <a:r>
              <a:rPr lang="en-US" dirty="0" err="1" smtClean="0">
                <a:hlinkClick r:id="rId2"/>
              </a:rPr>
              <a:t>Home</a:t>
            </a:r>
            <a:endParaRPr lang="en-US" dirty="0"/>
          </a:p>
          <a:p>
            <a:r>
              <a:rPr lang="en-US" dirty="0" smtClean="0"/>
              <a:t>Roles:</a:t>
            </a:r>
          </a:p>
          <a:p>
            <a:pPr lvl="1"/>
            <a:r>
              <a:rPr lang="en-US" dirty="0" smtClean="0"/>
              <a:t>Stephen Molloy, Chair, Secretary</a:t>
            </a:r>
          </a:p>
          <a:p>
            <a:pPr lvl="1"/>
            <a:r>
              <a:rPr lang="en-US" dirty="0" smtClean="0"/>
              <a:t>Andreas </a:t>
            </a:r>
            <a:r>
              <a:rPr lang="en-US" dirty="0" err="1" smtClean="0"/>
              <a:t>Jansson</a:t>
            </a:r>
            <a:r>
              <a:rPr lang="en-US" dirty="0" smtClean="0"/>
              <a:t>, Group Leader for Beam Instrumentation</a:t>
            </a:r>
          </a:p>
          <a:p>
            <a:pPr lvl="1"/>
            <a:r>
              <a:rPr lang="en-US" dirty="0" err="1" smtClean="0"/>
              <a:t>Mamad</a:t>
            </a:r>
            <a:r>
              <a:rPr lang="en-US" dirty="0" smtClean="0"/>
              <a:t> </a:t>
            </a:r>
            <a:r>
              <a:rPr lang="en-US" dirty="0" err="1" smtClean="0"/>
              <a:t>Eshraqi</a:t>
            </a:r>
            <a:r>
              <a:rPr lang="en-US" dirty="0" smtClean="0"/>
              <a:t>, WP Leader for Beam Physics</a:t>
            </a:r>
          </a:p>
          <a:p>
            <a:pPr lvl="1"/>
            <a:r>
              <a:rPr lang="en-US" dirty="0" err="1" smtClean="0"/>
              <a:t>Iñigo</a:t>
            </a:r>
            <a:r>
              <a:rPr lang="en-US" dirty="0" smtClean="0"/>
              <a:t> Alonso, Lead Engineer</a:t>
            </a:r>
          </a:p>
          <a:p>
            <a:pPr lvl="1"/>
            <a:r>
              <a:rPr lang="en-US" dirty="0" smtClean="0"/>
              <a:t>Ryoichi Miyamoto, Beam Physics contact person for BI</a:t>
            </a:r>
          </a:p>
          <a:p>
            <a:pPr lvl="1"/>
            <a:r>
              <a:rPr lang="en-US" dirty="0" smtClean="0"/>
              <a:t>Edgar </a:t>
            </a:r>
            <a:r>
              <a:rPr lang="en-US" dirty="0" err="1" smtClean="0"/>
              <a:t>Sargsyan</a:t>
            </a:r>
            <a:r>
              <a:rPr lang="en-US" dirty="0" smtClean="0"/>
              <a:t>, Lead Engineer</a:t>
            </a:r>
          </a:p>
          <a:p>
            <a:pPr lvl="1"/>
            <a:r>
              <a:rPr lang="en-US" dirty="0" smtClean="0"/>
              <a:t>Others called in as necessary</a:t>
            </a:r>
          </a:p>
          <a:p>
            <a:r>
              <a:rPr lang="en-US" dirty="0" smtClean="0"/>
              <a:t>Meetings:</a:t>
            </a:r>
          </a:p>
          <a:p>
            <a:pPr lvl="1"/>
            <a:r>
              <a:rPr lang="en-US" dirty="0" smtClean="0"/>
              <a:t>Ad-hoc and based on linac sections</a:t>
            </a:r>
          </a:p>
          <a:p>
            <a:pPr lvl="1"/>
            <a:r>
              <a:rPr lang="en-US" dirty="0" smtClean="0"/>
              <a:t>Typically proceed as follows</a:t>
            </a:r>
          </a:p>
          <a:p>
            <a:pPr lvl="2"/>
            <a:r>
              <a:rPr lang="en-US" dirty="0" smtClean="0"/>
              <a:t>Meeting #1: Discuss the various needs of the section, decide on tasks</a:t>
            </a:r>
          </a:p>
          <a:p>
            <a:pPr lvl="2"/>
            <a:r>
              <a:rPr lang="en-US" dirty="0" smtClean="0"/>
              <a:t>Meeting #2: Present </a:t>
            </a:r>
            <a:r>
              <a:rPr lang="en-US" dirty="0" err="1" smtClean="0"/>
              <a:t>strawman</a:t>
            </a:r>
            <a:r>
              <a:rPr lang="en-US" dirty="0" smtClean="0"/>
              <a:t> proposal, &amp; review</a:t>
            </a:r>
          </a:p>
          <a:p>
            <a:pPr lvl="2"/>
            <a:r>
              <a:rPr lang="en-US" dirty="0" smtClean="0"/>
              <a:t>Meeting #3: Determine pseudo-final </a:t>
            </a:r>
            <a:r>
              <a:rPr lang="en-US" dirty="0" smtClean="0"/>
              <a:t>proposal</a:t>
            </a:r>
          </a:p>
          <a:p>
            <a:pPr lvl="2"/>
            <a:r>
              <a:rPr lang="en-US" dirty="0" smtClean="0"/>
              <a:t>Meeting #4: Address remaining issues</a:t>
            </a:r>
            <a:endParaRPr lang="en-US" dirty="0" smtClean="0"/>
          </a:p>
        </p:txBody>
      </p:sp>
      <p:sp>
        <p:nvSpPr>
          <p:cNvPr id="7" name="Slide Number Placeholder 6"/>
          <p:cNvSpPr>
            <a:spLocks noGrp="1"/>
          </p:cNvSpPr>
          <p:nvPr>
            <p:ph type="sldNum" sz="quarter" idx="12"/>
          </p:nvPr>
        </p:nvSpPr>
        <p:spPr/>
        <p:txBody>
          <a:bodyPr/>
          <a:lstStyle/>
          <a:p>
            <a:fld id="{551115BC-487E-4422-894C-CB7CD3E79223}" type="slidenum">
              <a:rPr lang="sv-SE" smtClean="0"/>
              <a:t>5</a:t>
            </a:fld>
            <a:endParaRPr lang="sv-SE" dirty="0"/>
          </a:p>
        </p:txBody>
      </p:sp>
    </p:spTree>
    <p:extLst>
      <p:ext uri="{BB962C8B-B14F-4D97-AF65-F5344CB8AC3E}">
        <p14:creationId xmlns:p14="http://schemas.microsoft.com/office/powerpoint/2010/main" val="11944288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Working assumptions (initial)</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The </a:t>
            </a:r>
            <a:r>
              <a:rPr lang="en-US" dirty="0"/>
              <a:t>region of interest extends from the interface between the ion source and LEBT to the interface between accelerator and target.</a:t>
            </a:r>
          </a:p>
          <a:p>
            <a:pPr lvl="1"/>
            <a:r>
              <a:rPr lang="en-US" dirty="0"/>
              <a:t>The tuning dump interface is also included in the ACC:TGT definition.</a:t>
            </a:r>
          </a:p>
          <a:p>
            <a:pPr lvl="1"/>
            <a:r>
              <a:rPr lang="en-US" dirty="0"/>
              <a:t>The mechanical and beam interfaces between the accelerator and target are coincident at the upstream face of the neutron shield wall.</a:t>
            </a:r>
          </a:p>
          <a:p>
            <a:pPr lvl="2"/>
            <a:r>
              <a:rPr lang="en-US" dirty="0"/>
              <a:t>Note that this implies that target PBI is not part of ACCSYS scope.</a:t>
            </a:r>
          </a:p>
          <a:p>
            <a:r>
              <a:rPr lang="en-US" dirty="0"/>
              <a:t>The purpose of commissioning is to achieve the L3 requirements.</a:t>
            </a:r>
          </a:p>
          <a:p>
            <a:r>
              <a:rPr lang="en-US" dirty="0"/>
              <a:t>The purpose of PBI is:</a:t>
            </a:r>
          </a:p>
          <a:p>
            <a:pPr lvl="1"/>
            <a:r>
              <a:rPr lang="en-US" dirty="0"/>
              <a:t>Measurement of the beam to allow the set-up of component parameters to design values.</a:t>
            </a:r>
          </a:p>
          <a:p>
            <a:pPr lvl="2"/>
            <a:r>
              <a:rPr lang="en-US" dirty="0"/>
              <a:t>For example, cavity phase scans making use of beam phase monitors.</a:t>
            </a:r>
          </a:p>
          <a:p>
            <a:pPr lvl="1"/>
            <a:r>
              <a:rPr lang="en-US" dirty="0"/>
              <a:t>Debugging of off-normal beam conditions.</a:t>
            </a:r>
          </a:p>
          <a:p>
            <a:pPr lvl="2"/>
            <a:r>
              <a:rPr lang="en-US" dirty="0"/>
              <a:t>Specifically those conditions not otherwise communicated to the control system</a:t>
            </a:r>
          </a:p>
          <a:p>
            <a:pPr lvl="1"/>
            <a:r>
              <a:rPr lang="en-US" dirty="0"/>
              <a:t>Demonstrate achievement of the L3 requirements, including interface requirements, and the ACC:TGT interface requirements.</a:t>
            </a:r>
          </a:p>
          <a:p>
            <a:pPr lvl="2"/>
            <a:r>
              <a:rPr lang="en-US" dirty="0"/>
              <a:t>Only those requirements related to the beam</a:t>
            </a:r>
          </a:p>
          <a:p>
            <a:pPr lvl="2"/>
            <a:r>
              <a:rPr lang="en-US" dirty="0"/>
              <a:t>Including subsequent monitoring of those parameters</a:t>
            </a:r>
          </a:p>
          <a:p>
            <a:pPr lvl="1"/>
            <a:r>
              <a:rPr lang="en-US" dirty="0"/>
              <a:t>Machine </a:t>
            </a:r>
            <a:r>
              <a:rPr lang="en-US" dirty="0" err="1"/>
              <a:t>optimisation</a:t>
            </a:r>
            <a:r>
              <a:rPr lang="en-US" dirty="0"/>
              <a:t> and development</a:t>
            </a:r>
            <a:r>
              <a:rPr lang="en-US" dirty="0" smtClean="0"/>
              <a:t>.</a:t>
            </a:r>
            <a:endParaRPr lang="en-US" dirty="0"/>
          </a:p>
        </p:txBody>
      </p:sp>
      <p:sp>
        <p:nvSpPr>
          <p:cNvPr id="7" name="Slide Number Placeholder 6"/>
          <p:cNvSpPr>
            <a:spLocks noGrp="1"/>
          </p:cNvSpPr>
          <p:nvPr>
            <p:ph type="sldNum" sz="quarter" idx="12"/>
          </p:nvPr>
        </p:nvSpPr>
        <p:spPr/>
        <p:txBody>
          <a:bodyPr/>
          <a:lstStyle/>
          <a:p>
            <a:fld id="{551115BC-487E-4422-894C-CB7CD3E79223}" type="slidenum">
              <a:rPr lang="sv-SE" smtClean="0"/>
              <a:t>6</a:t>
            </a:fld>
            <a:endParaRPr lang="sv-SE" dirty="0"/>
          </a:p>
        </p:txBody>
      </p:sp>
    </p:spTree>
    <p:extLst>
      <p:ext uri="{BB962C8B-B14F-4D97-AF65-F5344CB8AC3E}">
        <p14:creationId xmlns:p14="http://schemas.microsoft.com/office/powerpoint/2010/main" val="2979618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ACC:TGT interface negotiations</a:t>
            </a:r>
            <a:endParaRPr lang="en-US" dirty="0"/>
          </a:p>
        </p:txBody>
      </p:sp>
      <p:sp>
        <p:nvSpPr>
          <p:cNvPr id="3" name="Content Placeholder 2"/>
          <p:cNvSpPr>
            <a:spLocks noGrp="1"/>
          </p:cNvSpPr>
          <p:nvPr>
            <p:ph idx="1"/>
          </p:nvPr>
        </p:nvSpPr>
        <p:spPr/>
        <p:txBody>
          <a:bodyPr/>
          <a:lstStyle/>
          <a:p>
            <a:r>
              <a:rPr lang="en-US" dirty="0" smtClean="0"/>
              <a:t>Target Division </a:t>
            </a:r>
            <a:r>
              <a:rPr lang="en-US" dirty="0" smtClean="0"/>
              <a:t>didn’t agree to </a:t>
            </a:r>
            <a:r>
              <a:rPr lang="en-US" dirty="0" smtClean="0"/>
              <a:t>the proposed </a:t>
            </a:r>
            <a:r>
              <a:rPr lang="en-US" dirty="0" smtClean="0"/>
              <a:t>change in the ACC:TGT </a:t>
            </a:r>
            <a:r>
              <a:rPr lang="en-US" dirty="0" smtClean="0"/>
              <a:t>interface definition</a:t>
            </a:r>
          </a:p>
          <a:p>
            <a:r>
              <a:rPr lang="en-US" dirty="0" smtClean="0"/>
              <a:t>They’re happy to have TGT beam diagnostics taken into the scope of this taskforce</a:t>
            </a:r>
          </a:p>
          <a:p>
            <a:r>
              <a:rPr lang="en-US" dirty="0" smtClean="0"/>
              <a:t>Thus:</a:t>
            </a:r>
          </a:p>
          <a:p>
            <a:pPr lvl="1"/>
            <a:r>
              <a:rPr lang="en-US" dirty="0" smtClean="0"/>
              <a:t>Proton beam diagnostics within the TGT monolith are now part of this taskforce</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Tree>
    <p:extLst>
      <p:ext uri="{BB962C8B-B14F-4D97-AF65-F5344CB8AC3E}">
        <p14:creationId xmlns:p14="http://schemas.microsoft.com/office/powerpoint/2010/main" val="11520144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assumptions (current)</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0000"/>
                </a:solidFill>
              </a:rPr>
              <a:t>The region of interest extends from the interface between the ion source and LEBT all the way to the Target, including the Tuning Beam Dump.</a:t>
            </a:r>
          </a:p>
          <a:p>
            <a:r>
              <a:rPr lang="en-US" dirty="0"/>
              <a:t>The purpose of commissioning is to achieve the L3 requirements.</a:t>
            </a:r>
          </a:p>
          <a:p>
            <a:r>
              <a:rPr lang="en-US" dirty="0"/>
              <a:t>The purpose of PBI is:</a:t>
            </a:r>
          </a:p>
          <a:p>
            <a:pPr lvl="1"/>
            <a:r>
              <a:rPr lang="en-US" dirty="0"/>
              <a:t>Measurement of the beam to allow the set-up of component parameters to design values.</a:t>
            </a:r>
          </a:p>
          <a:p>
            <a:pPr lvl="2"/>
            <a:r>
              <a:rPr lang="en-US" dirty="0"/>
              <a:t>For example, cavity phase scans making use of beam phase monitors.</a:t>
            </a:r>
          </a:p>
          <a:p>
            <a:pPr lvl="1"/>
            <a:r>
              <a:rPr lang="en-US" dirty="0"/>
              <a:t>Debugging of off-normal beam conditions.</a:t>
            </a:r>
          </a:p>
          <a:p>
            <a:pPr lvl="2"/>
            <a:r>
              <a:rPr lang="en-US" dirty="0"/>
              <a:t>Specifically those conditions not otherwise communicated to the control system</a:t>
            </a:r>
          </a:p>
          <a:p>
            <a:pPr lvl="1"/>
            <a:r>
              <a:rPr lang="en-US" dirty="0"/>
              <a:t>Demonstrate achievement of the L3 requirements, including interface requirements, and the ACC:TGT interface requirements.</a:t>
            </a:r>
          </a:p>
          <a:p>
            <a:pPr lvl="2"/>
            <a:r>
              <a:rPr lang="en-US" dirty="0"/>
              <a:t>Only those requirements related to the beam</a:t>
            </a:r>
          </a:p>
          <a:p>
            <a:pPr lvl="2"/>
            <a:r>
              <a:rPr lang="en-US" dirty="0"/>
              <a:t>Including subsequent monitoring of those parameters</a:t>
            </a:r>
          </a:p>
          <a:p>
            <a:pPr lvl="1"/>
            <a:r>
              <a:rPr lang="en-US" dirty="0"/>
              <a:t>Machine </a:t>
            </a:r>
            <a:r>
              <a:rPr lang="en-US" dirty="0" err="1"/>
              <a:t>optimisation</a:t>
            </a:r>
            <a:r>
              <a:rPr lang="en-US" dirty="0"/>
              <a:t> and development</a:t>
            </a:r>
            <a:r>
              <a:rPr lang="en-US" dirty="0" smtClean="0"/>
              <a:t>.</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34108516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7139136" cy="1143000"/>
          </a:xfrm>
        </p:spPr>
        <p:txBody>
          <a:bodyPr/>
          <a:lstStyle/>
          <a:p>
            <a:r>
              <a:rPr lang="en-US" dirty="0" smtClean="0"/>
              <a:t>Tasks</a:t>
            </a:r>
            <a:endParaRPr lang="en-US" dirty="0"/>
          </a:p>
        </p:txBody>
      </p:sp>
      <p:sp>
        <p:nvSpPr>
          <p:cNvPr id="5" name="Text Placeholder 4"/>
          <p:cNvSpPr>
            <a:spLocks noGrp="1"/>
          </p:cNvSpPr>
          <p:nvPr>
            <p:ph type="body" idx="1"/>
          </p:nvPr>
        </p:nvSpPr>
        <p:spPr>
          <a:xfrm>
            <a:off x="457200" y="1535113"/>
            <a:ext cx="8507288" cy="453727"/>
          </a:xfrm>
        </p:spPr>
        <p:txBody>
          <a:bodyPr>
            <a:normAutofit lnSpcReduction="10000"/>
          </a:bodyPr>
          <a:lstStyle/>
          <a:p>
            <a:r>
              <a:rPr lang="en-US" dirty="0" smtClean="0"/>
              <a:t>Task #1: Nominal operations</a:t>
            </a:r>
            <a:endParaRPr lang="en-US" dirty="0"/>
          </a:p>
        </p:txBody>
      </p:sp>
      <p:sp>
        <p:nvSpPr>
          <p:cNvPr id="3" name="Content Placeholder 2"/>
          <p:cNvSpPr>
            <a:spLocks noGrp="1"/>
          </p:cNvSpPr>
          <p:nvPr>
            <p:ph sz="half" idx="2"/>
          </p:nvPr>
        </p:nvSpPr>
        <p:spPr>
          <a:xfrm>
            <a:off x="457200" y="1988841"/>
            <a:ext cx="8507288" cy="936103"/>
          </a:xfrm>
        </p:spPr>
        <p:txBody>
          <a:bodyPr>
            <a:normAutofit fontScale="62500" lnSpcReduction="20000"/>
          </a:bodyPr>
          <a:lstStyle/>
          <a:p>
            <a:r>
              <a:rPr lang="en-US" dirty="0"/>
              <a:t>Assume that ACCSYS L3 requirements have been achieved, and that the machine is operating as designed.</a:t>
            </a:r>
          </a:p>
          <a:p>
            <a:r>
              <a:rPr lang="en-US" dirty="0"/>
              <a:t>What PBI is needed to maintain nominal operations?</a:t>
            </a:r>
          </a:p>
          <a:p>
            <a:pPr lvl="1"/>
            <a:r>
              <a:rPr lang="en-US" dirty="0"/>
              <a:t>This should include debugging of off-normal beam conditions.</a:t>
            </a:r>
          </a:p>
          <a:p>
            <a:endParaRPr lang="en-US"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8" name="Content Placeholder 2"/>
          <p:cNvSpPr txBox="1">
            <a:spLocks/>
          </p:cNvSpPr>
          <p:nvPr/>
        </p:nvSpPr>
        <p:spPr>
          <a:xfrm>
            <a:off x="251520" y="836712"/>
            <a:ext cx="8640960" cy="576064"/>
          </a:xfrm>
          <a:prstGeom prst="rect">
            <a:avLst/>
          </a:prstGeom>
        </p:spPr>
        <p:txBody>
          <a:bodyPr vert="horz" lIns="91440" tIns="45720" rIns="91440" bIns="45720" rtlCol="0" anchor="b">
            <a:normAutofit fontScale="92500"/>
          </a:bodyPr>
          <a:lstStyle>
            <a:lvl1pPr marL="0" indent="0" algn="l" defTabSz="914400" rtl="0" eaLnBrk="1" latinLnBrk="0" hangingPunct="1">
              <a:spcBef>
                <a:spcPct val="20000"/>
              </a:spcBef>
              <a:buFont typeface="Arial" panose="020B0604020202020204" pitchFamily="34" charset="0"/>
              <a:buNone/>
              <a:defRPr sz="2400" b="1" kern="1200" baseline="0">
                <a:solidFill>
                  <a:schemeClr val="bg1">
                    <a:lumMod val="50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baseline="0">
                <a:solidFill>
                  <a:schemeClr val="bg1">
                    <a:lumMod val="50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baseline="0">
                <a:solidFill>
                  <a:schemeClr val="bg1">
                    <a:lumMod val="50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baseline="0">
                <a:solidFill>
                  <a:schemeClr val="bg1">
                    <a:lumMod val="50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dirty="0" smtClean="0">
                <a:solidFill>
                  <a:schemeClr val="bg1"/>
                </a:solidFill>
              </a:rPr>
              <a:t>Split the work amongst four tasks based on the “working assumptions”</a:t>
            </a:r>
          </a:p>
        </p:txBody>
      </p:sp>
      <p:sp>
        <p:nvSpPr>
          <p:cNvPr id="9" name="Text Placeholder 4"/>
          <p:cNvSpPr>
            <a:spLocks noGrp="1"/>
          </p:cNvSpPr>
          <p:nvPr>
            <p:ph type="body" idx="1"/>
          </p:nvPr>
        </p:nvSpPr>
        <p:spPr>
          <a:xfrm>
            <a:off x="467544" y="2831257"/>
            <a:ext cx="8507288" cy="453727"/>
          </a:xfrm>
        </p:spPr>
        <p:txBody>
          <a:bodyPr>
            <a:normAutofit lnSpcReduction="10000"/>
          </a:bodyPr>
          <a:lstStyle/>
          <a:p>
            <a:r>
              <a:rPr lang="en-US" dirty="0" smtClean="0"/>
              <a:t>Task #2: Demonstration of successful commissioning/restart</a:t>
            </a:r>
            <a:endParaRPr lang="en-US" dirty="0"/>
          </a:p>
        </p:txBody>
      </p:sp>
      <p:sp>
        <p:nvSpPr>
          <p:cNvPr id="10" name="Content Placeholder 2"/>
          <p:cNvSpPr>
            <a:spLocks noGrp="1"/>
          </p:cNvSpPr>
          <p:nvPr>
            <p:ph sz="half" idx="2"/>
          </p:nvPr>
        </p:nvSpPr>
        <p:spPr>
          <a:xfrm>
            <a:off x="467544" y="3234656"/>
            <a:ext cx="8676456" cy="914424"/>
          </a:xfrm>
        </p:spPr>
        <p:txBody>
          <a:bodyPr>
            <a:normAutofit/>
          </a:bodyPr>
          <a:lstStyle/>
          <a:p>
            <a:r>
              <a:rPr lang="en-US" sz="1500" dirty="0"/>
              <a:t>Assume the existence of the PBI suite detailed in the response to task #1.</a:t>
            </a:r>
          </a:p>
          <a:p>
            <a:r>
              <a:rPr lang="en-US" sz="1500" dirty="0"/>
              <a:t>What additional PBI is needed to demonstrate the successful achievement of the L3 beam requirements?</a:t>
            </a:r>
          </a:p>
        </p:txBody>
      </p:sp>
      <p:sp>
        <p:nvSpPr>
          <p:cNvPr id="11" name="Text Placeholder 4"/>
          <p:cNvSpPr>
            <a:spLocks noGrp="1"/>
          </p:cNvSpPr>
          <p:nvPr>
            <p:ph type="body" idx="1"/>
          </p:nvPr>
        </p:nvSpPr>
        <p:spPr>
          <a:xfrm>
            <a:off x="467544" y="3861048"/>
            <a:ext cx="8507288" cy="453727"/>
          </a:xfrm>
        </p:spPr>
        <p:txBody>
          <a:bodyPr>
            <a:normAutofit lnSpcReduction="10000"/>
          </a:bodyPr>
          <a:lstStyle/>
          <a:p>
            <a:r>
              <a:rPr lang="en-US" dirty="0" smtClean="0"/>
              <a:t>Task #3: Commissioning/restart</a:t>
            </a:r>
            <a:endParaRPr lang="en-US" dirty="0"/>
          </a:p>
        </p:txBody>
      </p:sp>
      <p:sp>
        <p:nvSpPr>
          <p:cNvPr id="12" name="Content Placeholder 2"/>
          <p:cNvSpPr>
            <a:spLocks noGrp="1"/>
          </p:cNvSpPr>
          <p:nvPr>
            <p:ph sz="half" idx="2"/>
          </p:nvPr>
        </p:nvSpPr>
        <p:spPr>
          <a:xfrm>
            <a:off x="467544" y="4293096"/>
            <a:ext cx="8640960" cy="1080120"/>
          </a:xfrm>
        </p:spPr>
        <p:txBody>
          <a:bodyPr>
            <a:normAutofit fontScale="62500" lnSpcReduction="20000"/>
          </a:bodyPr>
          <a:lstStyle/>
          <a:p>
            <a:r>
              <a:rPr lang="en-US" dirty="0"/>
              <a:t>Assume the existence of the PBI detailed in the responses to tasks #1 &amp; #2.</a:t>
            </a:r>
          </a:p>
          <a:p>
            <a:r>
              <a:rPr lang="en-US" dirty="0"/>
              <a:t>Assume that all accelerator systems and components have achieved (or can achieve) their requirements.</a:t>
            </a:r>
          </a:p>
          <a:p>
            <a:r>
              <a:rPr lang="en-US" dirty="0"/>
              <a:t>What additional PBI is needed to allow set-up of component parameters to their design values?</a:t>
            </a:r>
          </a:p>
          <a:p>
            <a:r>
              <a:rPr lang="en-US" dirty="0"/>
              <a:t>Of these, which are needed only during commissioning, and which need to be permanently installed?</a:t>
            </a:r>
          </a:p>
        </p:txBody>
      </p:sp>
      <p:sp>
        <p:nvSpPr>
          <p:cNvPr id="13" name="Text Placeholder 4"/>
          <p:cNvSpPr>
            <a:spLocks noGrp="1"/>
          </p:cNvSpPr>
          <p:nvPr>
            <p:ph type="body" idx="1"/>
          </p:nvPr>
        </p:nvSpPr>
        <p:spPr>
          <a:xfrm>
            <a:off x="467544" y="5373216"/>
            <a:ext cx="8507288" cy="453727"/>
          </a:xfrm>
        </p:spPr>
        <p:txBody>
          <a:bodyPr>
            <a:normAutofit lnSpcReduction="10000"/>
          </a:bodyPr>
          <a:lstStyle/>
          <a:p>
            <a:r>
              <a:rPr lang="en-US" dirty="0" smtClean="0"/>
              <a:t>Task #4: </a:t>
            </a:r>
            <a:r>
              <a:rPr lang="en-US" dirty="0" err="1" smtClean="0"/>
              <a:t>Optimisation</a:t>
            </a:r>
            <a:r>
              <a:rPr lang="en-US" dirty="0" smtClean="0"/>
              <a:t> &amp; development</a:t>
            </a:r>
            <a:endParaRPr lang="en-US" dirty="0"/>
          </a:p>
        </p:txBody>
      </p:sp>
      <p:sp>
        <p:nvSpPr>
          <p:cNvPr id="14" name="Content Placeholder 2"/>
          <p:cNvSpPr>
            <a:spLocks noGrp="1"/>
          </p:cNvSpPr>
          <p:nvPr>
            <p:ph sz="half" idx="2"/>
          </p:nvPr>
        </p:nvSpPr>
        <p:spPr>
          <a:xfrm>
            <a:off x="467544" y="5805264"/>
            <a:ext cx="8507288" cy="936103"/>
          </a:xfrm>
        </p:spPr>
        <p:txBody>
          <a:bodyPr>
            <a:normAutofit/>
          </a:bodyPr>
          <a:lstStyle/>
          <a:p>
            <a:r>
              <a:rPr lang="en-US" sz="1500" dirty="0"/>
              <a:t>Assume the existence of the PBI detailed in the responses to the previous three tasks.</a:t>
            </a:r>
          </a:p>
          <a:p>
            <a:r>
              <a:rPr lang="en-US" sz="1500" dirty="0"/>
              <a:t>What additional PBI is needed for machine </a:t>
            </a:r>
            <a:r>
              <a:rPr lang="en-US" sz="1500" dirty="0" err="1"/>
              <a:t>optimisation</a:t>
            </a:r>
            <a:r>
              <a:rPr lang="en-US" sz="1500" dirty="0"/>
              <a:t> and development?</a:t>
            </a:r>
          </a:p>
        </p:txBody>
      </p:sp>
    </p:spTree>
    <p:extLst>
      <p:ext uri="{BB962C8B-B14F-4D97-AF65-F5344CB8AC3E}">
        <p14:creationId xmlns:p14="http://schemas.microsoft.com/office/powerpoint/2010/main" val="9578236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xEl>
                                              <p:pRg st="2" end="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0" end="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p:bldP spid="4" grpId="0"/>
      <p:bldP spid="9" grpId="0" build="p"/>
      <p:bldP spid="10" grpId="0" build="p"/>
      <p:bldP spid="11" grpId="0" build="p"/>
      <p:bldP spid="12" grpId="0" build="p"/>
      <p:bldP spid="13" grpId="0" build="p"/>
      <p:bldP spid="14" grpId="0" build="p"/>
    </p:bld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1476</TotalTime>
  <Words>1397</Words>
  <Application>Microsoft Macintosh PowerPoint</Application>
  <PresentationFormat>On-screen Show (4:3)</PresentationFormat>
  <Paragraphs>188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ESS Core Powerpoint</vt:lpstr>
      <vt:lpstr>PBI task force intermediate report</vt:lpstr>
      <vt:lpstr>Contents</vt:lpstr>
      <vt:lpstr>Mandate</vt:lpstr>
      <vt:lpstr>Mandate</vt:lpstr>
      <vt:lpstr>Structure</vt:lpstr>
      <vt:lpstr>Working assumptions (initial)</vt:lpstr>
      <vt:lpstr>ACC:TGT interface negotiations</vt:lpstr>
      <vt:lpstr>Working assumptions (current)</vt:lpstr>
      <vt:lpstr>Tasks</vt:lpstr>
      <vt:lpstr>Current status &amp; some highlights</vt:lpstr>
      <vt:lpstr>High-level status</vt:lpstr>
      <vt:lpstr>DTL: Commissioning proposal</vt:lpstr>
      <vt:lpstr>DTL: Permanent diagnostics proposal</vt:lpstr>
      <vt:lpstr>SC Linac &amp; HEBT</vt:lpstr>
      <vt:lpstr>Plans</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Stephen Molloy</cp:lastModifiedBy>
  <cp:revision>60</cp:revision>
  <dcterms:created xsi:type="dcterms:W3CDTF">2013-10-29T16:05:10Z</dcterms:created>
  <dcterms:modified xsi:type="dcterms:W3CDTF">2015-09-22T20:24:40Z</dcterms:modified>
</cp:coreProperties>
</file>