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83" r:id="rId3"/>
  </p:sldMasterIdLst>
  <p:notesMasterIdLst>
    <p:notesMasterId r:id="rId18"/>
  </p:notesMasterIdLst>
  <p:handoutMasterIdLst>
    <p:handoutMasterId r:id="rId19"/>
  </p:handoutMasterIdLst>
  <p:sldIdLst>
    <p:sldId id="1363" r:id="rId4"/>
    <p:sldId id="1361" r:id="rId5"/>
    <p:sldId id="1362" r:id="rId6"/>
    <p:sldId id="1364" r:id="rId7"/>
    <p:sldId id="537" r:id="rId8"/>
    <p:sldId id="520" r:id="rId9"/>
    <p:sldId id="1365" r:id="rId10"/>
    <p:sldId id="1371" r:id="rId11"/>
    <p:sldId id="553" r:id="rId12"/>
    <p:sldId id="540" r:id="rId13"/>
    <p:sldId id="505" r:id="rId14"/>
    <p:sldId id="1366" r:id="rId15"/>
    <p:sldId id="1372" r:id="rId16"/>
    <p:sldId id="1370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C9"/>
    <a:srgbClr val="0094C9"/>
    <a:srgbClr val="FFC90A"/>
    <a:srgbClr val="0294C6"/>
    <a:srgbClr val="0094CA"/>
    <a:srgbClr val="F5F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4" autoAdjust="0"/>
    <p:restoredTop sz="96239" autoAdjust="0"/>
  </p:normalViewPr>
  <p:slideViewPr>
    <p:cSldViewPr>
      <p:cViewPr varScale="1">
        <p:scale>
          <a:sx n="153" d="100"/>
          <a:sy n="153" d="100"/>
        </p:scale>
        <p:origin x="18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35" d="100"/>
        <a:sy n="1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7404E-F755-DC49-A3B7-DBA9C05EA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7F9A0-1F83-054A-B7C4-77699913C0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FFB5-21DB-234C-94AB-22A05162940C}" type="datetimeFigureOut">
              <a:t>2025-09-03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D1E5-BCB9-B745-ACCE-1038747D3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E7C2-33D6-324F-8EB8-0344173B9C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C2A9-4A55-C049-B33E-0FC1BFD85CC8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91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2025-09-03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34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081" indent="-161925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80269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1488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85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731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53973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4813" indent="-147638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7146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18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0360" y="1562100"/>
            <a:ext cx="3745706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6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10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27485" y="1657350"/>
            <a:ext cx="5825728" cy="44450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7485" y="1614488"/>
            <a:ext cx="7019925" cy="44069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20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2025-09-03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9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2025-09-03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2025-09-03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2025-09-03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3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2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2025-09-03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7302" y="1048936"/>
            <a:ext cx="6654124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796" y="3883394"/>
            <a:ext cx="648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7796" y="5605696"/>
            <a:ext cx="4718169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1" strike="noStrike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796" y="6096664"/>
            <a:ext cx="930801" cy="365125"/>
          </a:xfrm>
        </p:spPr>
        <p:txBody>
          <a:bodyPr/>
          <a:lstStyle>
            <a:lvl1pPr>
              <a:defRPr sz="900"/>
            </a:lvl1pPr>
          </a:lstStyle>
          <a:p>
            <a:fld id="{18896B66-0B3A-474C-9C9C-E4F07B1F5DAD}" type="datetime1">
              <a:rPr lang="sv-SE" smtClean="0"/>
              <a:pPr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2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736" y="1640719"/>
            <a:ext cx="7531555" cy="4375520"/>
          </a:xfrm>
        </p:spPr>
        <p:txBody>
          <a:bodyPr>
            <a:noAutofit/>
          </a:bodyPr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38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858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8284" y="0"/>
            <a:ext cx="4285716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869" y="1051133"/>
            <a:ext cx="3191932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869" y="2169210"/>
            <a:ext cx="3191932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787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702433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2025-09-03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4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2025-09-03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82" y="281999"/>
            <a:ext cx="7108795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6735" y="6483584"/>
            <a:ext cx="624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spc="6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2025-09-03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9933" y="648358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6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1469" y="64835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920" y="1561866"/>
            <a:ext cx="7170767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1758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76200" indent="-76200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Segoe UI" panose="020B0502040204020203" pitchFamily="34" charset="0"/>
        <a:buChar char=" "/>
        <a:defRPr sz="1500" kern="1200">
          <a:solidFill>
            <a:srgbClr val="666666"/>
          </a:solidFill>
          <a:latin typeface="+mn-lt"/>
          <a:ea typeface="+mn-ea"/>
          <a:cs typeface="+mn-cs"/>
        </a:defRPr>
      </a:lvl1pPr>
      <a:lvl2pPr marL="236935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Wingdings" panose="05000000000000000000" pitchFamily="2" charset="2"/>
        <a:buChar char=""/>
        <a:defRPr sz="1500" kern="1200">
          <a:solidFill>
            <a:srgbClr val="666666"/>
          </a:solidFill>
          <a:latin typeface="+mn-lt"/>
          <a:ea typeface="+mn-ea"/>
          <a:cs typeface="+mn-cs"/>
        </a:defRPr>
      </a:lvl2pPr>
      <a:lvl3pPr marL="436960" indent="-1881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350" kern="1200">
          <a:solidFill>
            <a:srgbClr val="666666"/>
          </a:solidFill>
          <a:latin typeface="+mn-lt"/>
          <a:ea typeface="+mn-ea"/>
          <a:cs typeface="+mn-cs"/>
        </a:defRPr>
      </a:lvl3pPr>
      <a:lvl4pPr marL="629841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200" kern="1200">
          <a:solidFill>
            <a:srgbClr val="666666"/>
          </a:solidFill>
          <a:latin typeface="+mn-lt"/>
          <a:ea typeface="+mn-ea"/>
          <a:cs typeface="+mn-cs"/>
        </a:defRPr>
      </a:lvl4pPr>
      <a:lvl5pPr marL="791766" indent="-1500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050" kern="1200">
          <a:solidFill>
            <a:srgbClr val="6666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2025-09-03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823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22.tiff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tif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scitest.esss.lu.se/_matrix/media/r0/thumbnail/ess/zuviYQXklySyQebJnIGXzbNO?width=800&amp;height=60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692EAEB3-08AE-C440-7431-918F1ADE8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196680"/>
            <a:ext cx="6400800" cy="1752600"/>
          </a:xfrm>
        </p:spPr>
        <p:txBody>
          <a:bodyPr/>
          <a:lstStyle/>
          <a:p>
            <a:r>
              <a:rPr lang="en-SE">
                <a:solidFill>
                  <a:schemeClr val="bg1"/>
                </a:solidFill>
              </a:rPr>
              <a:t>Experiment Control &amp; Data Curation?</a:t>
            </a:r>
          </a:p>
          <a:p>
            <a:r>
              <a:rPr lang="en-SE">
                <a:solidFill>
                  <a:schemeClr val="bg1"/>
                </a:solidFill>
              </a:rPr>
              <a:t>Experiment Control &amp; Data Acquisition?</a:t>
            </a:r>
          </a:p>
          <a:p>
            <a:endParaRPr lang="en-SE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E6A7B-4D51-E857-33CF-E8985B8E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91D86-EC70-7A24-2B86-DB08534B7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221340"/>
            <a:ext cx="3868178" cy="1650426"/>
          </a:xfrm>
          <a:prstGeom prst="rect">
            <a:avLst/>
          </a:prstGeom>
        </p:spPr>
      </p:pic>
      <p:pic>
        <p:nvPicPr>
          <p:cNvPr id="9" name="Picture 8" descr="A hand with a metal bracelet&#10;&#10;AI-generated content may be incorrect.">
            <a:extLst>
              <a:ext uri="{FF2B5EF4-FFF2-40B4-BE49-F238E27FC236}">
                <a16:creationId xmlns:a16="http://schemas.microsoft.com/office/drawing/2014/main" id="{631F31D1-030D-07BF-92F5-8B15D9B22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24" y="1867272"/>
            <a:ext cx="1530766" cy="24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8F70-1C5D-4F48-6B87-EB2A217C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Instrument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9D850-15CD-6D03-857F-0B16514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3" name="Screen Recording 2025-09-03 at 08.07.57">
            <a:hlinkClick r:id="" action="ppaction://media"/>
            <a:extLst>
              <a:ext uri="{FF2B5EF4-FFF2-40B4-BE49-F238E27FC236}">
                <a16:creationId xmlns:a16="http://schemas.microsoft.com/office/drawing/2014/main" id="{20B86478-C7B2-7B61-0AC0-238C60662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1788629"/>
            <a:ext cx="9144000" cy="48815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03A268-B3D4-96D6-05EE-4ADA171C3DAD}"/>
              </a:ext>
            </a:extLst>
          </p:cNvPr>
          <p:cNvSpPr/>
          <p:nvPr/>
        </p:nvSpPr>
        <p:spPr>
          <a:xfrm>
            <a:off x="3671900" y="1788629"/>
            <a:ext cx="1800200" cy="401018"/>
          </a:xfrm>
          <a:prstGeom prst="rect">
            <a:avLst/>
          </a:prstGeom>
          <a:solidFill>
            <a:srgbClr val="0087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3200"/>
              <a:t>ESS</a:t>
            </a:r>
          </a:p>
        </p:txBody>
      </p:sp>
    </p:spTree>
    <p:extLst>
      <p:ext uri="{BB962C8B-B14F-4D97-AF65-F5344CB8AC3E}">
        <p14:creationId xmlns:p14="http://schemas.microsoft.com/office/powerpoint/2010/main" val="33081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67D6-8932-6F4B-A5C3-E75ECC8E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Grafana Runtime Stats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C52B45-3C94-F740-9F24-A673D6613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22937" cy="4659524"/>
          </a:xfrm>
        </p:spPr>
      </p:pic>
    </p:spTree>
    <p:extLst>
      <p:ext uri="{BB962C8B-B14F-4D97-AF65-F5344CB8AC3E}">
        <p14:creationId xmlns:p14="http://schemas.microsoft.com/office/powerpoint/2010/main" val="381727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B20B-AC11-049D-FB02-87F8FA0B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/>
          <a:lstStyle/>
          <a:p>
            <a:r>
              <a:rPr lang="en-SE"/>
              <a:t>File writing (job) monitor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70FD38B-E2FF-6FE3-D643-9EE944EFF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3" y="2348880"/>
            <a:ext cx="6911614" cy="32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E165B-F24D-B33A-58B7-F699F43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6DC4-58A9-044A-31D9-F9324CAA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/>
          <a:lstStyle/>
          <a:p>
            <a:r>
              <a:rPr lang="en-SE"/>
              <a:t>DMSC integration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81F076-7263-94AD-7356-2B1638E84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48880"/>
            <a:ext cx="641993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CE1D4-E3E9-4A17-CB30-D153ACF7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4C26681-DA2D-FC09-0916-0B6285132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196680"/>
            <a:ext cx="6400800" cy="492404"/>
          </a:xfrm>
        </p:spPr>
        <p:txBody>
          <a:bodyPr/>
          <a:lstStyle/>
          <a:p>
            <a:r>
              <a:rPr lang="en-SE">
                <a:solidFill>
                  <a:schemeClr val="bg1"/>
                </a:solidFill>
              </a:rPr>
              <a:t>Experiment Control and Data Collection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78BA6-076E-D921-84E9-7044EED6D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221340"/>
            <a:ext cx="3868178" cy="1650426"/>
          </a:xfrm>
          <a:prstGeom prst="rect">
            <a:avLst/>
          </a:prstGeom>
        </p:spPr>
      </p:pic>
      <p:pic>
        <p:nvPicPr>
          <p:cNvPr id="9" name="Picture 8" descr="A hand with a metal bracelet&#10;&#10;AI-generated content may be incorrect.">
            <a:extLst>
              <a:ext uri="{FF2B5EF4-FFF2-40B4-BE49-F238E27FC236}">
                <a16:creationId xmlns:a16="http://schemas.microsoft.com/office/drawing/2014/main" id="{57868305-8AF6-3B87-0455-C570A64C9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24" y="1867272"/>
            <a:ext cx="1530766" cy="2467744"/>
          </a:xfrm>
          <a:prstGeom prst="rect">
            <a:avLst/>
          </a:prstGeom>
        </p:spPr>
      </p:pic>
      <p:sp>
        <p:nvSpPr>
          <p:cNvPr id="2" name="Subtitle 5">
            <a:extLst>
              <a:ext uri="{FF2B5EF4-FFF2-40B4-BE49-F238E27FC236}">
                <a16:creationId xmlns:a16="http://schemas.microsoft.com/office/drawing/2014/main" id="{E6004DD3-2BF7-6FB3-086C-283D13550CCD}"/>
              </a:ext>
            </a:extLst>
          </p:cNvPr>
          <p:cNvSpPr txBox="1">
            <a:spLocks/>
          </p:cNvSpPr>
          <p:nvPr/>
        </p:nvSpPr>
        <p:spPr>
          <a:xfrm>
            <a:off x="1371600" y="419668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E">
              <a:solidFill>
                <a:schemeClr val="bg1"/>
              </a:solidFill>
            </a:endParaRPr>
          </a:p>
          <a:p>
            <a:endParaRPr lang="en-SE">
              <a:solidFill>
                <a:schemeClr val="bg1"/>
              </a:solidFill>
            </a:endParaRPr>
          </a:p>
          <a:p>
            <a:r>
              <a:rPr lang="en-SE">
                <a:solidFill>
                  <a:schemeClr val="bg1"/>
                </a:solidFill>
              </a:rPr>
              <a:t>Epics Commands and Device Control</a:t>
            </a: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B4853A0E-EC39-AB86-2770-EC32D66F764E}"/>
              </a:ext>
            </a:extLst>
          </p:cNvPr>
          <p:cNvSpPr txBox="1">
            <a:spLocks/>
          </p:cNvSpPr>
          <p:nvPr/>
        </p:nvSpPr>
        <p:spPr>
          <a:xfrm>
            <a:off x="1363795" y="4196680"/>
            <a:ext cx="6400800" cy="110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E">
              <a:solidFill>
                <a:schemeClr val="bg1"/>
              </a:solidFill>
            </a:endParaRPr>
          </a:p>
          <a:p>
            <a:r>
              <a:rPr lang="en-SE">
                <a:solidFill>
                  <a:schemeClr val="bg1"/>
                </a:solidFill>
              </a:rPr>
              <a:t>Event Creation and Data Compression</a:t>
            </a:r>
          </a:p>
        </p:txBody>
      </p:sp>
    </p:spTree>
    <p:extLst>
      <p:ext uri="{BB962C8B-B14F-4D97-AF65-F5344CB8AC3E}">
        <p14:creationId xmlns:p14="http://schemas.microsoft.com/office/powerpoint/2010/main" val="31342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7C92DD2-6D65-04A5-BEAC-D71CC26E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ECDC's role is turning this ...</a:t>
            </a:r>
          </a:p>
        </p:txBody>
      </p:sp>
      <p:pic>
        <p:nvPicPr>
          <p:cNvPr id="1026" name="Picture 2" descr="Pile of tangled electronic waste with wires and circuit boards symbolizing  technology and the growing impact of digital consumption 55666457 PNG">
            <a:extLst>
              <a:ext uri="{FF2B5EF4-FFF2-40B4-BE49-F238E27FC236}">
                <a16:creationId xmlns:a16="http://schemas.microsoft.com/office/drawing/2014/main" id="{124B2C54-A117-B6AC-B15A-D42D52B8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86" y="1685298"/>
            <a:ext cx="4428946" cy="442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5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C7D5-7B73-7F87-1BA6-52505A0B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0FFA83-3821-99F7-2B0D-AC23AFA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... into this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25DA4-5AFC-2C66-84DF-506200656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1835696" y="2276872"/>
            <a:ext cx="5472608" cy="36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12A0C-1B4C-BC59-D64E-B452D841A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DCCA27-D748-7DC4-9F6F-F984CEF5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ECDC Responsibilities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8DA3CC-6A42-5640-5903-8FB15D6F4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322" y="2132856"/>
            <a:ext cx="6578037" cy="4320480"/>
          </a:xfrm>
        </p:spPr>
        <p:txBody>
          <a:bodyPr numCol="1">
            <a:normAutofit/>
          </a:bodyPr>
          <a:lstStyle/>
          <a:p>
            <a:pPr lvl="1"/>
            <a:r>
              <a:rPr lang="en-GB" sz="2800" dirty="0"/>
              <a:t>Experiment Control</a:t>
            </a:r>
          </a:p>
          <a:p>
            <a:pPr lvl="1"/>
            <a:r>
              <a:rPr lang="en-GB" sz="2800" dirty="0"/>
              <a:t>Beamline and Device Controls</a:t>
            </a:r>
          </a:p>
          <a:p>
            <a:pPr lvl="1"/>
            <a:r>
              <a:rPr lang="en-GB" sz="2800" dirty="0"/>
              <a:t>Detector Data Readout</a:t>
            </a:r>
          </a:p>
          <a:p>
            <a:pPr lvl="1"/>
            <a:r>
              <a:rPr lang="en-GB" sz="2800" dirty="0"/>
              <a:t>Readout Data Acquisition</a:t>
            </a:r>
          </a:p>
          <a:p>
            <a:pPr lvl="1"/>
            <a:r>
              <a:rPr lang="en-GB" sz="2800" dirty="0"/>
              <a:t>Detector Software Event Formation</a:t>
            </a:r>
          </a:p>
          <a:p>
            <a:pPr lvl="1"/>
            <a:r>
              <a:rPr lang="en-GB" sz="2800" dirty="0"/>
              <a:t>Data Streaming</a:t>
            </a:r>
          </a:p>
          <a:p>
            <a:pPr lvl="1"/>
            <a:r>
              <a:rPr lang="en-GB" sz="2800" dirty="0"/>
              <a:t>Scalable Cloud Storage</a:t>
            </a:r>
          </a:p>
          <a:p>
            <a:pPr lvl="1"/>
            <a:r>
              <a:rPr lang="en-GB" sz="2800" dirty="0"/>
              <a:t>Nexus File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FA3F8-D0E6-5E21-0066-AFDC5B36B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772816"/>
            <a:ext cx="1563638" cy="61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ADBB-A6A9-9CCC-46C1-DFB83510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30"/>
          <a:stretch/>
        </p:blipFill>
        <p:spPr>
          <a:xfrm>
            <a:off x="251520" y="4509120"/>
            <a:ext cx="982802" cy="1477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C7D502-76B7-6089-028C-0314E53C3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671" y="5986385"/>
            <a:ext cx="1851670" cy="6943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9FA862-295D-D855-AB9D-280357115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0060" y="3140968"/>
            <a:ext cx="830905" cy="1008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C2FF8-C1D8-1E31-520B-C2FDDE811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7474" y="2558966"/>
            <a:ext cx="1181462" cy="10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487901D-E5F1-B394-8BB6-89656B95B88B}"/>
              </a:ext>
            </a:extLst>
          </p:cNvPr>
          <p:cNvSpPr/>
          <p:nvPr/>
        </p:nvSpPr>
        <p:spPr>
          <a:xfrm>
            <a:off x="1747802" y="1821420"/>
            <a:ext cx="5495013" cy="4812462"/>
          </a:xfrm>
          <a:prstGeom prst="roundRect">
            <a:avLst>
              <a:gd name="adj" fmla="val 2525"/>
            </a:avLst>
          </a:prstGeom>
          <a:solidFill>
            <a:schemeClr val="bg1">
              <a:lumMod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2" name="Rounded Rectangle 51"/>
          <p:cNvSpPr/>
          <p:nvPr/>
        </p:nvSpPr>
        <p:spPr>
          <a:xfrm>
            <a:off x="3322647" y="3020198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EFU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ECDC System Architecture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349" t="6452" r="65287" b="5837"/>
          <a:stretch/>
        </p:blipFill>
        <p:spPr>
          <a:xfrm flipH="1">
            <a:off x="133150" y="3001595"/>
            <a:ext cx="1231934" cy="102965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747803" y="2659773"/>
            <a:ext cx="10680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readout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/>
          <a:srcRect r="65030"/>
          <a:stretch/>
        </p:blipFill>
        <p:spPr>
          <a:xfrm>
            <a:off x="4470241" y="3764702"/>
            <a:ext cx="843653" cy="1268108"/>
          </a:xfrm>
          <a:prstGeom prst="rect">
            <a:avLst/>
          </a:prstGeom>
        </p:spPr>
      </p:pic>
      <p:cxnSp>
        <p:nvCxnSpPr>
          <p:cNvPr id="60" name="Straight Connector 59"/>
          <p:cNvCxnSpPr>
            <a:cxnSpLocks/>
          </p:cNvCxnSpPr>
          <p:nvPr/>
        </p:nvCxnSpPr>
        <p:spPr>
          <a:xfrm>
            <a:off x="5238243" y="4405256"/>
            <a:ext cx="283948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926603" y="2699201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event formation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4138217" y="3540228"/>
            <a:ext cx="492150" cy="32177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846950" y="348224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300" y="4081220"/>
            <a:ext cx="648073" cy="64807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431434" y="4703852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Lund - CPH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366314" y="348224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69767" y="2659773"/>
            <a:ext cx="11031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detectors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1779567-3298-F14C-93D6-09A0108F89B4}"/>
              </a:ext>
            </a:extLst>
          </p:cNvPr>
          <p:cNvSpPr/>
          <p:nvPr/>
        </p:nvSpPr>
        <p:spPr>
          <a:xfrm>
            <a:off x="1928394" y="3020198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E05DFF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'RM'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AD2B52-646A-544E-8F4A-1754AD38E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75084" y="4116438"/>
            <a:ext cx="505007" cy="57763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90D05D-2BF7-9F4E-ACFE-FAC18819E8D2}"/>
              </a:ext>
            </a:extLst>
          </p:cNvPr>
          <p:cNvCxnSpPr>
            <a:cxnSpLocks/>
          </p:cNvCxnSpPr>
          <p:nvPr/>
        </p:nvCxnSpPr>
        <p:spPr>
          <a:xfrm>
            <a:off x="7812360" y="440525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9F0F1A3-C82C-894A-B147-CD5D210F7B22}"/>
              </a:ext>
            </a:extLst>
          </p:cNvPr>
          <p:cNvSpPr/>
          <p:nvPr/>
        </p:nvSpPr>
        <p:spPr>
          <a:xfrm>
            <a:off x="346668" y="4852512"/>
            <a:ext cx="903796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slits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5101477-4971-6B4F-AF4A-D3A52CEE960C}"/>
              </a:ext>
            </a:extLst>
          </p:cNvPr>
          <p:cNvSpPr/>
          <p:nvPr/>
        </p:nvSpPr>
        <p:spPr>
          <a:xfrm>
            <a:off x="350074" y="5182552"/>
            <a:ext cx="900390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choppers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C608B98-59A8-374F-B0A7-51915652D94F}"/>
              </a:ext>
            </a:extLst>
          </p:cNvPr>
          <p:cNvSpPr/>
          <p:nvPr/>
        </p:nvSpPr>
        <p:spPr>
          <a:xfrm>
            <a:off x="346668" y="5748252"/>
            <a:ext cx="885679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samp. env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8847F-C0EE-B44B-B378-4EB5E8C27903}"/>
              </a:ext>
            </a:extLst>
          </p:cNvPr>
          <p:cNvSpPr txBox="1"/>
          <p:nvPr/>
        </p:nvSpPr>
        <p:spPr>
          <a:xfrm>
            <a:off x="615820" y="5348846"/>
            <a:ext cx="77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...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80BCC12D-B0B4-4E4E-B460-C2898D3ACDBB}"/>
              </a:ext>
            </a:extLst>
          </p:cNvPr>
          <p:cNvSpPr/>
          <p:nvPr/>
        </p:nvSpPr>
        <p:spPr>
          <a:xfrm>
            <a:off x="3352776" y="4960524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EPICS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FW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DDE1770-4074-AA4D-AE8E-7CDC1B5DD6B2}"/>
              </a:ext>
            </a:extLst>
          </p:cNvPr>
          <p:cNvCxnSpPr>
            <a:cxnSpLocks/>
          </p:cNvCxnSpPr>
          <p:nvPr/>
        </p:nvCxnSpPr>
        <p:spPr>
          <a:xfrm flipV="1">
            <a:off x="4174401" y="4862647"/>
            <a:ext cx="397599" cy="29120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2A5BE17-8B74-0B42-A003-ECDFC5ED7C93}"/>
              </a:ext>
            </a:extLst>
          </p:cNvPr>
          <p:cNvSpPr/>
          <p:nvPr/>
        </p:nvSpPr>
        <p:spPr>
          <a:xfrm>
            <a:off x="1928394" y="4960524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0094CA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'EPICS'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7A0D11F-35B6-FB44-865A-2BFD87888119}"/>
              </a:ext>
            </a:extLst>
          </p:cNvPr>
          <p:cNvCxnSpPr/>
          <p:nvPr/>
        </p:nvCxnSpPr>
        <p:spPr>
          <a:xfrm>
            <a:off x="2846950" y="544357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75AAE2-BBBA-1747-9CB0-BD9BBD577DB2}"/>
              </a:ext>
            </a:extLst>
          </p:cNvPr>
          <p:cNvCxnSpPr/>
          <p:nvPr/>
        </p:nvCxnSpPr>
        <p:spPr>
          <a:xfrm>
            <a:off x="1387763" y="544357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309972F6-9E4B-1F4B-A0BD-E56B9DD259E7}"/>
              </a:ext>
            </a:extLst>
          </p:cNvPr>
          <p:cNvSpPr/>
          <p:nvPr/>
        </p:nvSpPr>
        <p:spPr>
          <a:xfrm>
            <a:off x="4033197" y="6203620"/>
            <a:ext cx="1151810" cy="344970"/>
          </a:xfrm>
          <a:prstGeom prst="roundRect">
            <a:avLst>
              <a:gd name="adj" fmla="val 13195"/>
            </a:avLst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NICOS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CD9115-86FC-4649-A4AA-C4AB29B20A8C}"/>
              </a:ext>
            </a:extLst>
          </p:cNvPr>
          <p:cNvCxnSpPr>
            <a:cxnSpLocks/>
          </p:cNvCxnSpPr>
          <p:nvPr/>
        </p:nvCxnSpPr>
        <p:spPr>
          <a:xfrm>
            <a:off x="4860032" y="4937146"/>
            <a:ext cx="0" cy="1180009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38A492C-0EB0-BA4A-AB73-22B52EBE0051}"/>
              </a:ext>
            </a:extLst>
          </p:cNvPr>
          <p:cNvCxnSpPr>
            <a:cxnSpLocks/>
          </p:cNvCxnSpPr>
          <p:nvPr/>
        </p:nvCxnSpPr>
        <p:spPr>
          <a:xfrm>
            <a:off x="2666609" y="5926628"/>
            <a:ext cx="1305590" cy="522296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82F8F6-A9BD-5F47-B995-9671083DADDE}"/>
              </a:ext>
            </a:extLst>
          </p:cNvPr>
          <p:cNvCxnSpPr/>
          <p:nvPr/>
        </p:nvCxnSpPr>
        <p:spPr>
          <a:xfrm>
            <a:off x="198820" y="4424474"/>
            <a:ext cx="40443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3D9C3A-A51A-C147-A500-EC0941EC9E06}"/>
              </a:ext>
            </a:extLst>
          </p:cNvPr>
          <p:cNvSpPr txBox="1"/>
          <p:nvPr/>
        </p:nvSpPr>
        <p:spPr>
          <a:xfrm>
            <a:off x="2319706" y="4130451"/>
            <a:ext cx="136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/>
              <a:t>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13B196-1EC9-BD40-986B-54D9095EC2FD}"/>
              </a:ext>
            </a:extLst>
          </p:cNvPr>
          <p:cNvSpPr txBox="1"/>
          <p:nvPr/>
        </p:nvSpPr>
        <p:spPr>
          <a:xfrm>
            <a:off x="2559269" y="4402594"/>
            <a:ext cx="869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/>
              <a:t>controls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9D1AD-209D-C74E-A1B2-9D0F60D15350}"/>
              </a:ext>
            </a:extLst>
          </p:cNvPr>
          <p:cNvSpPr/>
          <p:nvPr/>
        </p:nvSpPr>
        <p:spPr>
          <a:xfrm>
            <a:off x="198820" y="1484785"/>
            <a:ext cx="2140932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instrument hardware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2736AD5-5F08-5D42-AB24-AEC15CCD38C4}"/>
              </a:ext>
            </a:extLst>
          </p:cNvPr>
          <p:cNvSpPr/>
          <p:nvPr/>
        </p:nvSpPr>
        <p:spPr>
          <a:xfrm>
            <a:off x="2368469" y="1486326"/>
            <a:ext cx="4723811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site infrastructure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0ABA5F7-DF3E-3A4C-959E-C7E8978CE1AF}"/>
              </a:ext>
            </a:extLst>
          </p:cNvPr>
          <p:cNvSpPr/>
          <p:nvPr/>
        </p:nvSpPr>
        <p:spPr>
          <a:xfrm>
            <a:off x="7120997" y="1484784"/>
            <a:ext cx="1903032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DMSC</a:t>
            </a:r>
          </a:p>
        </p:txBody>
      </p:sp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1E152D68-028C-DC08-B963-47AFB8572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8857" y="5754960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63E552-5897-FE83-9539-E893409B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878" y="4070822"/>
            <a:ext cx="702594" cy="66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B317F-CF2F-B7D3-75A1-23F6E172D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43257" y="4116438"/>
            <a:ext cx="505007" cy="57763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DBE1A-CCCB-F5E1-CEA1-C7543BE17446}"/>
              </a:ext>
            </a:extLst>
          </p:cNvPr>
          <p:cNvCxnSpPr>
            <a:cxnSpLocks/>
          </p:cNvCxnSpPr>
          <p:nvPr/>
        </p:nvCxnSpPr>
        <p:spPr>
          <a:xfrm flipH="1">
            <a:off x="6332292" y="4960524"/>
            <a:ext cx="1776652" cy="1227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E42F4C-A943-F8CB-9522-32F58848223F}"/>
              </a:ext>
            </a:extLst>
          </p:cNvPr>
          <p:cNvCxnSpPr>
            <a:cxnSpLocks/>
          </p:cNvCxnSpPr>
          <p:nvPr/>
        </p:nvCxnSpPr>
        <p:spPr>
          <a:xfrm flipH="1">
            <a:off x="5266585" y="6384547"/>
            <a:ext cx="306371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161DE0-FA96-A459-4350-A73D2B65C09E}"/>
              </a:ext>
            </a:extLst>
          </p:cNvPr>
          <p:cNvCxnSpPr>
            <a:cxnSpLocks/>
          </p:cNvCxnSpPr>
          <p:nvPr/>
        </p:nvCxnSpPr>
        <p:spPr>
          <a:xfrm>
            <a:off x="7025127" y="4405256"/>
            <a:ext cx="211169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BABB49-41C8-ED12-C200-77874F5E264E}"/>
              </a:ext>
            </a:extLst>
          </p:cNvPr>
          <p:cNvCxnSpPr>
            <a:cxnSpLocks/>
          </p:cNvCxnSpPr>
          <p:nvPr/>
        </p:nvCxnSpPr>
        <p:spPr>
          <a:xfrm>
            <a:off x="6012160" y="440525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FE3BF0-84C1-3A3D-6BAA-827C65E798F6}"/>
              </a:ext>
            </a:extLst>
          </p:cNvPr>
          <p:cNvSpPr txBox="1"/>
          <p:nvPr/>
        </p:nvSpPr>
        <p:spPr>
          <a:xfrm>
            <a:off x="5057881" y="3721689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filewriter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2AC47-076C-83BB-3797-49702772C5ED}"/>
              </a:ext>
            </a:extLst>
          </p:cNvPr>
          <p:cNvSpPr txBox="1"/>
          <p:nvPr/>
        </p:nvSpPr>
        <p:spPr>
          <a:xfrm>
            <a:off x="6407310" y="3720147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storage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37A054-FE9B-AEF1-CEF3-F6EE60A6BA28}"/>
              </a:ext>
            </a:extLst>
          </p:cNvPr>
          <p:cNvCxnSpPr>
            <a:cxnSpLocks/>
          </p:cNvCxnSpPr>
          <p:nvPr/>
        </p:nvCxnSpPr>
        <p:spPr>
          <a:xfrm flipV="1">
            <a:off x="4932696" y="3585968"/>
            <a:ext cx="252002" cy="32573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B7E40A-F036-9EAB-26C4-8017E6E9A391}"/>
              </a:ext>
            </a:extLst>
          </p:cNvPr>
          <p:cNvCxnSpPr/>
          <p:nvPr/>
        </p:nvCxnSpPr>
        <p:spPr>
          <a:xfrm>
            <a:off x="5556429" y="3284662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8ACD672-C584-4432-1D1F-68527A86D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221402" y="3072892"/>
            <a:ext cx="316505" cy="4719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5A20C3-076D-CFD9-B5CD-7E4AB4571CA2}"/>
              </a:ext>
            </a:extLst>
          </p:cNvPr>
          <p:cNvCxnSpPr>
            <a:cxnSpLocks/>
          </p:cNvCxnSpPr>
          <p:nvPr/>
        </p:nvCxnSpPr>
        <p:spPr>
          <a:xfrm>
            <a:off x="5662514" y="2290478"/>
            <a:ext cx="205644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C96610-F216-38F6-6E9C-7A1A5EAC568B}"/>
              </a:ext>
            </a:extLst>
          </p:cNvPr>
          <p:cNvCxnSpPr>
            <a:cxnSpLocks/>
          </p:cNvCxnSpPr>
          <p:nvPr/>
        </p:nvCxnSpPr>
        <p:spPr>
          <a:xfrm flipV="1">
            <a:off x="4803500" y="2658417"/>
            <a:ext cx="281191" cy="1215618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2D2EB-AAFC-841A-22CC-0A1BC13EF81A}"/>
              </a:ext>
            </a:extLst>
          </p:cNvPr>
          <p:cNvCxnSpPr>
            <a:cxnSpLocks/>
          </p:cNvCxnSpPr>
          <p:nvPr/>
        </p:nvCxnSpPr>
        <p:spPr>
          <a:xfrm>
            <a:off x="2281838" y="4075919"/>
            <a:ext cx="6596" cy="786728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A83BF50-DC52-CC6A-53CF-89C0B36AD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996075" y="2860232"/>
            <a:ext cx="1122772" cy="746099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EF24BB5-91C7-14F6-6E86-A0FAB7A4F4F1}"/>
              </a:ext>
            </a:extLst>
          </p:cNvPr>
          <p:cNvSpPr/>
          <p:nvPr/>
        </p:nvSpPr>
        <p:spPr>
          <a:xfrm rot="2700000">
            <a:off x="4852782" y="2024720"/>
            <a:ext cx="544230" cy="544230"/>
          </a:xfrm>
          <a:prstGeom prst="roundRect">
            <a:avLst>
              <a:gd name="adj" fmla="val 16393"/>
            </a:avLst>
          </a:prstGeom>
          <a:solidFill>
            <a:srgbClr val="FFC9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07B8D30-E429-96BF-9FCD-AA81B84A7ABC}"/>
              </a:ext>
            </a:extLst>
          </p:cNvPr>
          <p:cNvSpPr/>
          <p:nvPr/>
        </p:nvSpPr>
        <p:spPr>
          <a:xfrm rot="2700000">
            <a:off x="4883726" y="2055664"/>
            <a:ext cx="482342" cy="482342"/>
          </a:xfrm>
          <a:prstGeom prst="roundRect">
            <a:avLst>
              <a:gd name="adj" fmla="val 10205"/>
            </a:avLst>
          </a:prstGeom>
          <a:solidFill>
            <a:srgbClr val="FFC90A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100A42-0EE7-0D5E-5294-B9222DFCF84C}"/>
              </a:ext>
            </a:extLst>
          </p:cNvPr>
          <p:cNvSpPr txBox="1"/>
          <p:nvPr/>
        </p:nvSpPr>
        <p:spPr>
          <a:xfrm>
            <a:off x="4864833" y="2027531"/>
            <a:ext cx="52012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100"/>
              <a:t>AREA</a:t>
            </a:r>
            <a:br>
              <a:rPr lang="en-SE" sz="1100"/>
            </a:br>
            <a:r>
              <a:rPr lang="en-SE" sz="2000"/>
              <a:t>51</a:t>
            </a:r>
            <a:endParaRPr lang="en-SE"/>
          </a:p>
        </p:txBody>
      </p:sp>
      <p:sp>
        <p:nvSpPr>
          <p:cNvPr id="29" name="Cross 28">
            <a:extLst>
              <a:ext uri="{FF2B5EF4-FFF2-40B4-BE49-F238E27FC236}">
                <a16:creationId xmlns:a16="http://schemas.microsoft.com/office/drawing/2014/main" id="{B19E198D-B90A-C9E3-5049-97C3F7F1471E}"/>
              </a:ext>
            </a:extLst>
          </p:cNvPr>
          <p:cNvSpPr/>
          <p:nvPr/>
        </p:nvSpPr>
        <p:spPr>
          <a:xfrm rot="3280905">
            <a:off x="5150557" y="2099533"/>
            <a:ext cx="128872" cy="132966"/>
          </a:xfrm>
          <a:prstGeom prst="plus">
            <a:avLst>
              <a:gd name="adj" fmla="val 408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D70D5B-3755-F0BB-41C8-A3E83F740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824" t="10466" r="10714" b="13150"/>
          <a:stretch>
            <a:fillRect/>
          </a:stretch>
        </p:blipFill>
        <p:spPr>
          <a:xfrm>
            <a:off x="5976012" y="1940022"/>
            <a:ext cx="1152128" cy="7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77466B-8F4A-6E48-9EEE-25722A3A574D}"/>
              </a:ext>
            </a:extLst>
          </p:cNvPr>
          <p:cNvSpPr/>
          <p:nvPr/>
        </p:nvSpPr>
        <p:spPr>
          <a:xfrm>
            <a:off x="0" y="5589240"/>
            <a:ext cx="9144000" cy="1268760"/>
          </a:xfrm>
          <a:prstGeom prst="rect">
            <a:avLst/>
          </a:prstGeom>
          <a:solidFill>
            <a:srgbClr val="069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F7FEB-0D65-B843-BFD2-48BF7AF9A764}"/>
              </a:ext>
            </a:extLst>
          </p:cNvPr>
          <p:cNvCxnSpPr>
            <a:cxnSpLocks/>
          </p:cNvCxnSpPr>
          <p:nvPr/>
        </p:nvCxnSpPr>
        <p:spPr>
          <a:xfrm>
            <a:off x="2054218" y="1412776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A06A57-8302-0547-925B-8B991616CBD3}"/>
              </a:ext>
            </a:extLst>
          </p:cNvPr>
          <p:cNvCxnSpPr>
            <a:cxnSpLocks/>
          </p:cNvCxnSpPr>
          <p:nvPr/>
        </p:nvCxnSpPr>
        <p:spPr>
          <a:xfrm>
            <a:off x="4499992" y="1404825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6E2499-2CB7-154F-912C-419A07D3823C}"/>
              </a:ext>
            </a:extLst>
          </p:cNvPr>
          <p:cNvCxnSpPr>
            <a:cxnSpLocks/>
          </p:cNvCxnSpPr>
          <p:nvPr/>
        </p:nvCxnSpPr>
        <p:spPr>
          <a:xfrm>
            <a:off x="7057797" y="1404825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3A5D50F-9CDA-A94D-85D7-0359279963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70403" y="2587164"/>
            <a:ext cx="1067050" cy="9613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31DAEE-7BDB-3B43-A57C-5A354729AF70}"/>
              </a:ext>
            </a:extLst>
          </p:cNvPr>
          <p:cNvSpPr txBox="1"/>
          <p:nvPr/>
        </p:nvSpPr>
        <p:spPr>
          <a:xfrm>
            <a:off x="362151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29FB2-2C6D-0742-8CDE-024C21AD72F3}"/>
              </a:ext>
            </a:extLst>
          </p:cNvPr>
          <p:cNvSpPr txBox="1"/>
          <p:nvPr/>
        </p:nvSpPr>
        <p:spPr>
          <a:xfrm>
            <a:off x="2658541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8B6FFD-9D8E-6440-B1B5-E6092D3FA4BD}"/>
              </a:ext>
            </a:extLst>
          </p:cNvPr>
          <p:cNvSpPr txBox="1"/>
          <p:nvPr/>
        </p:nvSpPr>
        <p:spPr>
          <a:xfrm>
            <a:off x="5191860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94868-1FBE-BB40-AEB4-87D44A276EB0}"/>
              </a:ext>
            </a:extLst>
          </p:cNvPr>
          <p:cNvSpPr txBox="1"/>
          <p:nvPr/>
        </p:nvSpPr>
        <p:spPr>
          <a:xfrm>
            <a:off x="7506622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76C23-FD96-4F4E-86F4-66B1925E1173}"/>
              </a:ext>
            </a:extLst>
          </p:cNvPr>
          <p:cNvSpPr txBox="1"/>
          <p:nvPr/>
        </p:nvSpPr>
        <p:spPr>
          <a:xfrm>
            <a:off x="7200884" y="1908684"/>
            <a:ext cx="169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('tof', r, </a:t>
            </a:r>
            <a:r>
              <a:rPr lang="sv-SE" sz="140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j, q</a:t>
            </a:r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EDEE7-5A12-9048-9E52-8136F58D5630}"/>
              </a:ext>
            </a:extLst>
          </p:cNvPr>
          <p:cNvSpPr txBox="1"/>
          <p:nvPr/>
        </p:nvSpPr>
        <p:spPr>
          <a:xfrm>
            <a:off x="4860032" y="1908684"/>
            <a:ext cx="176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('</a:t>
            </a:r>
            <a:r>
              <a:rPr lang="sv-SE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tof'</a:t>
            </a:r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pixel)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D77F46-67B9-3D44-97C8-2D743398F830}"/>
              </a:ext>
            </a:extLst>
          </p:cNvPr>
          <p:cNvSpPr txBox="1"/>
          <p:nvPr/>
        </p:nvSpPr>
        <p:spPr>
          <a:xfrm>
            <a:off x="2131779" y="1908682"/>
            <a:ext cx="227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(t, </a:t>
            </a:r>
            <a:r>
              <a:rPr lang="sv-SE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FEN, RING, ch, adc</a:t>
            </a:r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4BBEE-1AAE-5A46-8F57-064A0D807455}"/>
              </a:ext>
            </a:extLst>
          </p:cNvPr>
          <p:cNvSpPr txBox="1"/>
          <p:nvPr/>
        </p:nvSpPr>
        <p:spPr>
          <a:xfrm>
            <a:off x="-52723" y="1908683"/>
            <a:ext cx="2053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sv-SE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V(t), A(t), Ohm</a:t>
            </a:r>
            <a:r>
              <a:rPr lang="sv-SE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0079C-1C60-FF47-BC45-2132A3BB0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/>
          <a:stretch/>
        </p:blipFill>
        <p:spPr>
          <a:xfrm>
            <a:off x="2119462" y="2788174"/>
            <a:ext cx="2302295" cy="1293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E3BB71-1E04-8542-A733-36BB30E64944}"/>
              </a:ext>
            </a:extLst>
          </p:cNvPr>
          <p:cNvSpPr txBox="1"/>
          <p:nvPr/>
        </p:nvSpPr>
        <p:spPr>
          <a:xfrm>
            <a:off x="5182358" y="4714231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EFU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D5E3E2F-9CF1-0F42-A35E-7355AF631699}"/>
              </a:ext>
            </a:extLst>
          </p:cNvPr>
          <p:cNvSpPr/>
          <p:nvPr/>
        </p:nvSpPr>
        <p:spPr>
          <a:xfrm>
            <a:off x="966858" y="5072621"/>
            <a:ext cx="7128792" cy="3742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EF3B6-4DB3-854C-92C2-94C016CBD649}"/>
              </a:ext>
            </a:extLst>
          </p:cNvPr>
          <p:cNvSpPr txBox="1"/>
          <p:nvPr/>
        </p:nvSpPr>
        <p:spPr>
          <a:xfrm>
            <a:off x="2658541" y="462189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Backend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8F94D-1D0E-0F4F-9DFB-0E04CE7214E3}"/>
              </a:ext>
            </a:extLst>
          </p:cNvPr>
          <p:cNvSpPr txBox="1"/>
          <p:nvPr/>
        </p:nvSpPr>
        <p:spPr>
          <a:xfrm>
            <a:off x="362621" y="462189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Frontend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37B8E6-6E78-5A4B-8F58-A25D70E95581}"/>
              </a:ext>
            </a:extLst>
          </p:cNvPr>
          <p:cNvSpPr txBox="1"/>
          <p:nvPr/>
        </p:nvSpPr>
        <p:spPr>
          <a:xfrm>
            <a:off x="7366009" y="4714231"/>
            <a:ext cx="1526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Scipp &amp; 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63C783-0427-8742-9FAF-752817B44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29" y="4193126"/>
            <a:ext cx="386283" cy="8559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6613F5-DD77-604D-A186-009453E6C4A0}"/>
              </a:ext>
            </a:extLst>
          </p:cNvPr>
          <p:cNvSpPr txBox="1"/>
          <p:nvPr/>
        </p:nvSpPr>
        <p:spPr>
          <a:xfrm>
            <a:off x="2054218" y="5661248"/>
            <a:ext cx="2445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/>
              <a:t>Deals with instrument configuration identifiers such as rings and front –end nodes + other digital and digitized values: grids, wires, strips, tubes, amplitudes or ADC values.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FD073-A57D-624C-A200-172A611A941E}"/>
              </a:ext>
            </a:extLst>
          </p:cNvPr>
          <p:cNvSpPr txBox="1"/>
          <p:nvPr/>
        </p:nvSpPr>
        <p:spPr>
          <a:xfrm>
            <a:off x="4499991" y="5661248"/>
            <a:ext cx="244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/>
              <a:t>This step abstract all information on the left away and provides a 2D (3D) detector surface which can be used for commissio-ning, monitoring and calibration.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9A9E63-E1B1-2049-ACB3-C24B54AF0883}"/>
              </a:ext>
            </a:extLst>
          </p:cNvPr>
          <p:cNvSpPr txBox="1"/>
          <p:nvPr/>
        </p:nvSpPr>
        <p:spPr>
          <a:xfrm>
            <a:off x="1" y="5661248"/>
            <a:ext cx="2054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/>
              <a:t>Conversion electronics ultimately measures charge, current or voltages.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CAA83-3DF1-2F4F-A8E7-B757DBEF7802}"/>
              </a:ext>
            </a:extLst>
          </p:cNvPr>
          <p:cNvSpPr txBox="1"/>
          <p:nvPr/>
        </p:nvSpPr>
        <p:spPr>
          <a:xfrm>
            <a:off x="7021199" y="5628614"/>
            <a:ext cx="2122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/>
              <a:t>Here, pixels are 'connected' with the physical instrument geometry: lengths, angles and detection volumes.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6D19F1C-0CE4-6501-E345-F9B7E472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r>
              <a:rPr lang="en-SE"/>
              <a:t>Readout, Event formation and file writing</a:t>
            </a:r>
            <a:br>
              <a:rPr lang="en-SE"/>
            </a:br>
            <a:r>
              <a:rPr lang="en-SE" sz="2000"/>
              <a:t>one for each instrument</a:t>
            </a:r>
            <a:endParaRPr lang="en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5790BC-A737-A1CF-5A11-55736BCDB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60" y="3653432"/>
            <a:ext cx="1526472" cy="9069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33566A-26C1-ED68-6839-38CA88A45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6" y="2622676"/>
            <a:ext cx="1625600" cy="1644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A1B71-2ABB-E036-4524-BB00565BAE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42095" r="30161" b="21203"/>
          <a:stretch/>
        </p:blipFill>
        <p:spPr>
          <a:xfrm>
            <a:off x="7189438" y="2667184"/>
            <a:ext cx="1858503" cy="1066902"/>
          </a:xfrm>
          <a:prstGeom prst="rect">
            <a:avLst/>
          </a:prstGeom>
        </p:spPr>
      </p:pic>
      <p:pic>
        <p:nvPicPr>
          <p:cNvPr id="2" name="Picture 2" descr="Pile of tangled electronic waste with wires and circuit boards symbolizing  technology and the growing impact of digital consumption 55666457 PNG">
            <a:extLst>
              <a:ext uri="{FF2B5EF4-FFF2-40B4-BE49-F238E27FC236}">
                <a16:creationId xmlns:a16="http://schemas.microsoft.com/office/drawing/2014/main" id="{03CDC6BD-EFE5-2044-A6FB-1680B684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14" y="4887919"/>
            <a:ext cx="1880806" cy="18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8D2C4-B2A1-6090-E5F5-A10493A01E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913988" y="5273953"/>
            <a:ext cx="2132694" cy="14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5A96-CB7A-FB60-2304-DC278A97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Experiment &amp; Device Control</a:t>
            </a:r>
            <a:br>
              <a:rPr lang="en-SE"/>
            </a:br>
            <a:r>
              <a:rPr lang="en-SE" sz="2000"/>
              <a:t>one for each instrument</a:t>
            </a:r>
            <a:endParaRPr lang="en-SE"/>
          </a:p>
        </p:txBody>
      </p:sp>
      <p:pic>
        <p:nvPicPr>
          <p:cNvPr id="5" name="Picture 1" descr="https://scitest.esss.lu.se/_matrix/media/r0/thumbnail/ess/zuviYQXklySyQebJnIGXzbNO?width=800&amp;height=600">
            <a:extLst>
              <a:ext uri="{FF2B5EF4-FFF2-40B4-BE49-F238E27FC236}">
                <a16:creationId xmlns:a16="http://schemas.microsoft.com/office/drawing/2014/main" id="{F722AEEE-FC8C-5DB6-D2AA-B6F54D1B7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04" y="2071276"/>
            <a:ext cx="4381990" cy="29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eature complete solution from FRM II…">
            <a:extLst>
              <a:ext uri="{FF2B5EF4-FFF2-40B4-BE49-F238E27FC236}">
                <a16:creationId xmlns:a16="http://schemas.microsoft.com/office/drawing/2014/main" id="{C005309D-35E5-DF1E-04EF-4CC261D20E51}"/>
              </a:ext>
            </a:extLst>
          </p:cNvPr>
          <p:cNvSpPr txBox="1">
            <a:spLocks/>
          </p:cNvSpPr>
          <p:nvPr/>
        </p:nvSpPr>
        <p:spPr>
          <a:xfrm>
            <a:off x="0" y="1628800"/>
            <a:ext cx="1465311" cy="3740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NICOS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A7119-7DC6-CA5E-6BB4-9B82C92222B0}"/>
              </a:ext>
            </a:extLst>
          </p:cNvPr>
          <p:cNvSpPr txBox="1"/>
          <p:nvPr/>
        </p:nvSpPr>
        <p:spPr>
          <a:xfrm>
            <a:off x="1043608" y="5172737"/>
            <a:ext cx="2488630" cy="1338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350" dirty="0">
                <a:solidFill>
                  <a:srgbClr val="666666"/>
                </a:solidFill>
              </a:rPr>
              <a:t>CLI and GUI to control &amp; monitor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666666"/>
                </a:solidFill>
              </a:rPr>
              <a:t>Shutters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666666"/>
                </a:solidFill>
              </a:rPr>
              <a:t>Slits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666666"/>
                </a:solidFill>
              </a:rPr>
              <a:t>Choppers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666666"/>
                </a:solidFill>
              </a:rPr>
              <a:t>Sample Movement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666666"/>
                </a:solidFill>
              </a:rPr>
              <a:t>Robotics</a:t>
            </a: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F32B1F53-0F45-A9E8-409C-6DCFC973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08" y="2420888"/>
            <a:ext cx="4243692" cy="24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06A7-F7C8-6A20-E726-91531CB7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Architecting all this requires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7A9D6-8FCE-6C94-52D7-C450D877C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/>
              <a:t>a tremendeous amount of collaboration</a:t>
            </a:r>
          </a:p>
          <a:p>
            <a:pPr lvl="1"/>
            <a:r>
              <a:rPr lang="en-SE"/>
              <a:t>DRAM, SCIPP, DST, DetG, ICS, chopper group, motion control, sample environment, Instrument scientists, IDS'es, user office, ...</a:t>
            </a:r>
          </a:p>
          <a:p>
            <a:r>
              <a:rPr lang="en-SE"/>
              <a:t>a focus on commonality</a:t>
            </a:r>
          </a:p>
          <a:p>
            <a:pPr lvl="1"/>
            <a:r>
              <a:rPr lang="en-SE"/>
              <a:t>standard interfaces, configuration, calibration, data formats, documentation</a:t>
            </a:r>
          </a:p>
          <a:p>
            <a:r>
              <a:rPr lang="en-SE"/>
              <a:t>a good development toolchain</a:t>
            </a:r>
          </a:p>
          <a:p>
            <a:pPr lvl="1"/>
            <a:r>
              <a:rPr lang="en-SE"/>
              <a:t>automatic sw builds and tests, measurable test coverage, automated deployments</a:t>
            </a:r>
          </a:p>
          <a:p>
            <a:r>
              <a:rPr lang="en-SE"/>
              <a:t>tools for systems monitoring and debug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515C7-9F84-5281-5C6C-897D8B23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9186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2A9B-3602-BC75-6934-07068FFA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>
            <a:extLst>
              <a:ext uri="{FF2B5EF4-FFF2-40B4-BE49-F238E27FC236}">
                <a16:creationId xmlns:a16="http://schemas.microsoft.com/office/drawing/2014/main" id="{A63773F6-6360-5C4F-C01D-D3887AE6A5E7}"/>
              </a:ext>
            </a:extLst>
          </p:cNvPr>
          <p:cNvSpPr/>
          <p:nvPr/>
        </p:nvSpPr>
        <p:spPr>
          <a:xfrm>
            <a:off x="1115616" y="2289051"/>
            <a:ext cx="7346306" cy="3271699"/>
          </a:xfrm>
          <a:custGeom>
            <a:avLst/>
            <a:gdLst>
              <a:gd name="connsiteX0" fmla="*/ 8063639 w 9795075"/>
              <a:gd name="connsiteY0" fmla="*/ 2486935 h 4362265"/>
              <a:gd name="connsiteX1" fmla="*/ 8053846 w 9795075"/>
              <a:gd name="connsiteY1" fmla="*/ 2493537 h 4362265"/>
              <a:gd name="connsiteX2" fmla="*/ 8018850 w 9795075"/>
              <a:gd name="connsiteY2" fmla="*/ 2500603 h 4362265"/>
              <a:gd name="connsiteX3" fmla="*/ 6458055 w 9795075"/>
              <a:gd name="connsiteY3" fmla="*/ 2500603 h 4362265"/>
              <a:gd name="connsiteX4" fmla="*/ 6458055 w 9795075"/>
              <a:gd name="connsiteY4" fmla="*/ 2935209 h 4362265"/>
              <a:gd name="connsiteX5" fmla="*/ 8011226 w 9795075"/>
              <a:gd name="connsiteY5" fmla="*/ 2935209 h 4362265"/>
              <a:gd name="connsiteX6" fmla="*/ 8022261 w 9795075"/>
              <a:gd name="connsiteY6" fmla="*/ 2937437 h 4362265"/>
              <a:gd name="connsiteX7" fmla="*/ 8264653 w 9795075"/>
              <a:gd name="connsiteY7" fmla="*/ 2937437 h 4362265"/>
              <a:gd name="connsiteX8" fmla="*/ 8264653 w 9795075"/>
              <a:gd name="connsiteY8" fmla="*/ 2495516 h 4362265"/>
              <a:gd name="connsiteX9" fmla="*/ 8066501 w 9795075"/>
              <a:gd name="connsiteY9" fmla="*/ 2495516 h 4362265"/>
              <a:gd name="connsiteX10" fmla="*/ 8063639 w 9795075"/>
              <a:gd name="connsiteY10" fmla="*/ 2492654 h 4362265"/>
              <a:gd name="connsiteX11" fmla="*/ 1518069 w 9795075"/>
              <a:gd name="connsiteY11" fmla="*/ 1132104 h 4362265"/>
              <a:gd name="connsiteX12" fmla="*/ 1518069 w 9795075"/>
              <a:gd name="connsiteY12" fmla="*/ 1842532 h 4362265"/>
              <a:gd name="connsiteX13" fmla="*/ 3053141 w 9795075"/>
              <a:gd name="connsiteY13" fmla="*/ 1842532 h 4362265"/>
              <a:gd name="connsiteX14" fmla="*/ 3053141 w 9795075"/>
              <a:gd name="connsiteY14" fmla="*/ 1132104 h 4362265"/>
              <a:gd name="connsiteX15" fmla="*/ 3155189 w 9795075"/>
              <a:gd name="connsiteY15" fmla="*/ 0 h 4362265"/>
              <a:gd name="connsiteX16" fmla="*/ 6223247 w 9795075"/>
              <a:gd name="connsiteY16" fmla="*/ 0 h 4362265"/>
              <a:gd name="connsiteX17" fmla="*/ 6274889 w 9795075"/>
              <a:gd name="connsiteY17" fmla="*/ 0 h 4362265"/>
              <a:gd name="connsiteX18" fmla="*/ 6381925 w 9795075"/>
              <a:gd name="connsiteY18" fmla="*/ 0 h 4362265"/>
              <a:gd name="connsiteX19" fmla="*/ 6458055 w 9795075"/>
              <a:gd name="connsiteY19" fmla="*/ 76130 h 4362265"/>
              <a:gd name="connsiteX20" fmla="*/ 6458055 w 9795075"/>
              <a:gd name="connsiteY20" fmla="*/ 847872 h 4362265"/>
              <a:gd name="connsiteX21" fmla="*/ 8018850 w 9795075"/>
              <a:gd name="connsiteY21" fmla="*/ 847872 h 4362265"/>
              <a:gd name="connsiteX22" fmla="*/ 8053846 w 9795075"/>
              <a:gd name="connsiteY22" fmla="*/ 854937 h 4362265"/>
              <a:gd name="connsiteX23" fmla="*/ 8063639 w 9795075"/>
              <a:gd name="connsiteY23" fmla="*/ 861540 h 4362265"/>
              <a:gd name="connsiteX24" fmla="*/ 8063639 w 9795075"/>
              <a:gd name="connsiteY24" fmla="*/ 848662 h 4362265"/>
              <a:gd name="connsiteX25" fmla="*/ 8066501 w 9795075"/>
              <a:gd name="connsiteY25" fmla="*/ 845800 h 4362265"/>
              <a:gd name="connsiteX26" fmla="*/ 8328601 w 9795075"/>
              <a:gd name="connsiteY26" fmla="*/ 845800 h 4362265"/>
              <a:gd name="connsiteX27" fmla="*/ 8334134 w 9795075"/>
              <a:gd name="connsiteY27" fmla="*/ 844683 h 4362265"/>
              <a:gd name="connsiteX28" fmla="*/ 9725594 w 9795075"/>
              <a:gd name="connsiteY28" fmla="*/ 844683 h 4362265"/>
              <a:gd name="connsiteX29" fmla="*/ 9795075 w 9795075"/>
              <a:gd name="connsiteY29" fmla="*/ 914164 h 4362265"/>
              <a:gd name="connsiteX30" fmla="*/ 9795075 w 9795075"/>
              <a:gd name="connsiteY30" fmla="*/ 3334711 h 4362265"/>
              <a:gd name="connsiteX31" fmla="*/ 9725594 w 9795075"/>
              <a:gd name="connsiteY31" fmla="*/ 3404192 h 4362265"/>
              <a:gd name="connsiteX32" fmla="*/ 9519260 w 9795075"/>
              <a:gd name="connsiteY32" fmla="*/ 3404192 h 4362265"/>
              <a:gd name="connsiteX33" fmla="*/ 9518998 w 9795075"/>
              <a:gd name="connsiteY33" fmla="*/ 3404825 h 4362265"/>
              <a:gd name="connsiteX34" fmla="*/ 9503792 w 9795075"/>
              <a:gd name="connsiteY34" fmla="*/ 3411123 h 4362265"/>
              <a:gd name="connsiteX35" fmla="*/ 8108758 w 9795075"/>
              <a:gd name="connsiteY35" fmla="*/ 3411123 h 4362265"/>
              <a:gd name="connsiteX36" fmla="*/ 8108758 w 9795075"/>
              <a:gd name="connsiteY36" fmla="*/ 4127609 h 4362265"/>
              <a:gd name="connsiteX37" fmla="*/ 8011226 w 9795075"/>
              <a:gd name="connsiteY37" fmla="*/ 4225141 h 4362265"/>
              <a:gd name="connsiteX38" fmla="*/ 6381925 w 9795075"/>
              <a:gd name="connsiteY38" fmla="*/ 4225141 h 4362265"/>
              <a:gd name="connsiteX39" fmla="*/ 6368181 w 9795075"/>
              <a:gd name="connsiteY39" fmla="*/ 4225141 h 4362265"/>
              <a:gd name="connsiteX40" fmla="*/ 6223247 w 9795075"/>
              <a:gd name="connsiteY40" fmla="*/ 4225141 h 4362265"/>
              <a:gd name="connsiteX41" fmla="*/ 6147117 w 9795075"/>
              <a:gd name="connsiteY41" fmla="*/ 4149011 h 4362265"/>
              <a:gd name="connsiteX42" fmla="*/ 6147117 w 9795075"/>
              <a:gd name="connsiteY42" fmla="*/ 2937467 h 4362265"/>
              <a:gd name="connsiteX43" fmla="*/ 3155189 w 9795075"/>
              <a:gd name="connsiteY43" fmla="*/ 2937467 h 4362265"/>
              <a:gd name="connsiteX44" fmla="*/ 3053141 w 9795075"/>
              <a:gd name="connsiteY44" fmla="*/ 2835419 h 4362265"/>
              <a:gd name="connsiteX45" fmla="*/ 3053141 w 9795075"/>
              <a:gd name="connsiteY45" fmla="*/ 2581586 h 4362265"/>
              <a:gd name="connsiteX46" fmla="*/ 1518069 w 9795075"/>
              <a:gd name="connsiteY46" fmla="*/ 2581586 h 4362265"/>
              <a:gd name="connsiteX47" fmla="*/ 1518068 w 9795075"/>
              <a:gd name="connsiteY47" fmla="*/ 3392781 h 4362265"/>
              <a:gd name="connsiteX48" fmla="*/ 1518068 w 9795075"/>
              <a:gd name="connsiteY48" fmla="*/ 4296320 h 4362265"/>
              <a:gd name="connsiteX49" fmla="*/ 1452123 w 9795075"/>
              <a:gd name="connsiteY49" fmla="*/ 4362265 h 4362265"/>
              <a:gd name="connsiteX50" fmla="*/ 65945 w 9795075"/>
              <a:gd name="connsiteY50" fmla="*/ 4362265 h 4362265"/>
              <a:gd name="connsiteX51" fmla="*/ 0 w 9795075"/>
              <a:gd name="connsiteY51" fmla="*/ 4296320 h 4362265"/>
              <a:gd name="connsiteX52" fmla="*/ 0 w 9795075"/>
              <a:gd name="connsiteY52" fmla="*/ 2251067 h 4362265"/>
              <a:gd name="connsiteX53" fmla="*/ 65945 w 9795075"/>
              <a:gd name="connsiteY53" fmla="*/ 2185122 h 4362265"/>
              <a:gd name="connsiteX54" fmla="*/ 1391705 w 9795075"/>
              <a:gd name="connsiteY54" fmla="*/ 2185122 h 4362265"/>
              <a:gd name="connsiteX55" fmla="*/ 1391705 w 9795075"/>
              <a:gd name="connsiteY55" fmla="*/ 456232 h 4362265"/>
              <a:gd name="connsiteX56" fmla="*/ 1454887 w 9795075"/>
              <a:gd name="connsiteY56" fmla="*/ 393050 h 4362265"/>
              <a:gd name="connsiteX57" fmla="*/ 1470744 w 9795075"/>
              <a:gd name="connsiteY57" fmla="*/ 396251 h 4362265"/>
              <a:gd name="connsiteX58" fmla="*/ 1486601 w 9795075"/>
              <a:gd name="connsiteY58" fmla="*/ 393050 h 4362265"/>
              <a:gd name="connsiteX59" fmla="*/ 3053141 w 9795075"/>
              <a:gd name="connsiteY59" fmla="*/ 393050 h 4362265"/>
              <a:gd name="connsiteX60" fmla="*/ 3053141 w 9795075"/>
              <a:gd name="connsiteY60" fmla="*/ 102048 h 4362265"/>
              <a:gd name="connsiteX61" fmla="*/ 3155189 w 9795075"/>
              <a:gd name="connsiteY61" fmla="*/ 0 h 43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795075" h="4362265">
                <a:moveTo>
                  <a:pt x="8063639" y="2486935"/>
                </a:moveTo>
                <a:lnTo>
                  <a:pt x="8053846" y="2493537"/>
                </a:lnTo>
                <a:cubicBezTo>
                  <a:pt x="8043090" y="2498087"/>
                  <a:pt x="8031264" y="2500603"/>
                  <a:pt x="8018850" y="2500603"/>
                </a:cubicBezTo>
                <a:lnTo>
                  <a:pt x="6458055" y="2500603"/>
                </a:lnTo>
                <a:lnTo>
                  <a:pt x="6458055" y="2935209"/>
                </a:lnTo>
                <a:lnTo>
                  <a:pt x="8011226" y="2935209"/>
                </a:lnTo>
                <a:lnTo>
                  <a:pt x="8022261" y="2937437"/>
                </a:lnTo>
                <a:lnTo>
                  <a:pt x="8264653" y="2937437"/>
                </a:lnTo>
                <a:lnTo>
                  <a:pt x="8264653" y="2495516"/>
                </a:lnTo>
                <a:lnTo>
                  <a:pt x="8066501" y="2495516"/>
                </a:lnTo>
                <a:cubicBezTo>
                  <a:pt x="8064920" y="2495516"/>
                  <a:pt x="8063639" y="2494235"/>
                  <a:pt x="8063639" y="2492654"/>
                </a:cubicBezTo>
                <a:close/>
                <a:moveTo>
                  <a:pt x="1518069" y="1132104"/>
                </a:moveTo>
                <a:lnTo>
                  <a:pt x="1518069" y="1842532"/>
                </a:lnTo>
                <a:lnTo>
                  <a:pt x="3053141" y="1842532"/>
                </a:lnTo>
                <a:lnTo>
                  <a:pt x="3053141" y="1132104"/>
                </a:lnTo>
                <a:close/>
                <a:moveTo>
                  <a:pt x="3155189" y="0"/>
                </a:moveTo>
                <a:lnTo>
                  <a:pt x="6223247" y="0"/>
                </a:lnTo>
                <a:lnTo>
                  <a:pt x="6274889" y="0"/>
                </a:lnTo>
                <a:lnTo>
                  <a:pt x="6381925" y="0"/>
                </a:lnTo>
                <a:cubicBezTo>
                  <a:pt x="6423970" y="0"/>
                  <a:pt x="6458055" y="34086"/>
                  <a:pt x="6458055" y="76130"/>
                </a:cubicBezTo>
                <a:lnTo>
                  <a:pt x="6458055" y="847872"/>
                </a:lnTo>
                <a:lnTo>
                  <a:pt x="8018850" y="847872"/>
                </a:lnTo>
                <a:cubicBezTo>
                  <a:pt x="8031264" y="847872"/>
                  <a:pt x="8043090" y="850388"/>
                  <a:pt x="8053846" y="854937"/>
                </a:cubicBezTo>
                <a:lnTo>
                  <a:pt x="8063639" y="861540"/>
                </a:lnTo>
                <a:lnTo>
                  <a:pt x="8063639" y="848662"/>
                </a:lnTo>
                <a:cubicBezTo>
                  <a:pt x="8063639" y="847081"/>
                  <a:pt x="8064920" y="845800"/>
                  <a:pt x="8066501" y="845800"/>
                </a:cubicBezTo>
                <a:lnTo>
                  <a:pt x="8328601" y="845800"/>
                </a:lnTo>
                <a:lnTo>
                  <a:pt x="8334134" y="844683"/>
                </a:lnTo>
                <a:lnTo>
                  <a:pt x="9725594" y="844683"/>
                </a:lnTo>
                <a:cubicBezTo>
                  <a:pt x="9763967" y="844683"/>
                  <a:pt x="9795075" y="875791"/>
                  <a:pt x="9795075" y="914164"/>
                </a:cubicBezTo>
                <a:lnTo>
                  <a:pt x="9795075" y="3334711"/>
                </a:lnTo>
                <a:cubicBezTo>
                  <a:pt x="9795075" y="3373084"/>
                  <a:pt x="9763967" y="3404192"/>
                  <a:pt x="9725594" y="3404192"/>
                </a:cubicBezTo>
                <a:lnTo>
                  <a:pt x="9519260" y="3404192"/>
                </a:lnTo>
                <a:lnTo>
                  <a:pt x="9518998" y="3404825"/>
                </a:lnTo>
                <a:cubicBezTo>
                  <a:pt x="9515107" y="3408716"/>
                  <a:pt x="9509730" y="3411123"/>
                  <a:pt x="9503792" y="3411123"/>
                </a:cubicBezTo>
                <a:lnTo>
                  <a:pt x="8108758" y="3411123"/>
                </a:lnTo>
                <a:lnTo>
                  <a:pt x="8108758" y="4127609"/>
                </a:lnTo>
                <a:cubicBezTo>
                  <a:pt x="8108758" y="4181474"/>
                  <a:pt x="8065091" y="4225141"/>
                  <a:pt x="8011226" y="4225141"/>
                </a:cubicBezTo>
                <a:lnTo>
                  <a:pt x="6381925" y="4225141"/>
                </a:lnTo>
                <a:lnTo>
                  <a:pt x="6368181" y="4225141"/>
                </a:lnTo>
                <a:lnTo>
                  <a:pt x="6223247" y="4225141"/>
                </a:lnTo>
                <a:cubicBezTo>
                  <a:pt x="6181202" y="4225141"/>
                  <a:pt x="6147117" y="4191056"/>
                  <a:pt x="6147117" y="4149011"/>
                </a:cubicBezTo>
                <a:lnTo>
                  <a:pt x="6147117" y="2937467"/>
                </a:lnTo>
                <a:lnTo>
                  <a:pt x="3155189" y="2937467"/>
                </a:lnTo>
                <a:cubicBezTo>
                  <a:pt x="3098829" y="2937467"/>
                  <a:pt x="3053141" y="2891779"/>
                  <a:pt x="3053141" y="2835419"/>
                </a:cubicBezTo>
                <a:lnTo>
                  <a:pt x="3053141" y="2581586"/>
                </a:lnTo>
                <a:lnTo>
                  <a:pt x="1518069" y="2581586"/>
                </a:lnTo>
                <a:lnTo>
                  <a:pt x="1518068" y="3392781"/>
                </a:lnTo>
                <a:lnTo>
                  <a:pt x="1518068" y="4296320"/>
                </a:lnTo>
                <a:cubicBezTo>
                  <a:pt x="1518068" y="4332740"/>
                  <a:pt x="1488543" y="4362265"/>
                  <a:pt x="1452123" y="4362265"/>
                </a:cubicBezTo>
                <a:lnTo>
                  <a:pt x="65945" y="4362265"/>
                </a:lnTo>
                <a:cubicBezTo>
                  <a:pt x="29525" y="4362265"/>
                  <a:pt x="0" y="4332740"/>
                  <a:pt x="0" y="4296320"/>
                </a:cubicBezTo>
                <a:lnTo>
                  <a:pt x="0" y="2251067"/>
                </a:lnTo>
                <a:cubicBezTo>
                  <a:pt x="0" y="2214647"/>
                  <a:pt x="29525" y="2185122"/>
                  <a:pt x="65945" y="2185122"/>
                </a:cubicBezTo>
                <a:lnTo>
                  <a:pt x="1391705" y="2185122"/>
                </a:lnTo>
                <a:lnTo>
                  <a:pt x="1391705" y="456232"/>
                </a:lnTo>
                <a:cubicBezTo>
                  <a:pt x="1391705" y="421338"/>
                  <a:pt x="1419993" y="393050"/>
                  <a:pt x="1454887" y="393050"/>
                </a:cubicBezTo>
                <a:lnTo>
                  <a:pt x="1470744" y="396251"/>
                </a:lnTo>
                <a:lnTo>
                  <a:pt x="1486601" y="393050"/>
                </a:lnTo>
                <a:lnTo>
                  <a:pt x="3053141" y="393050"/>
                </a:lnTo>
                <a:lnTo>
                  <a:pt x="3053141" y="102048"/>
                </a:lnTo>
                <a:cubicBezTo>
                  <a:pt x="3053141" y="45689"/>
                  <a:pt x="3098829" y="0"/>
                  <a:pt x="3155189" y="0"/>
                </a:cubicBezTo>
                <a:close/>
              </a:path>
            </a:pathLst>
          </a:custGeom>
          <a:solidFill>
            <a:srgbClr val="A7C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SE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BC924-1F45-4857-3BA0-D9F80CF5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ECDC Servers – Site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0EB0-0949-4E98-5131-17B6862236F3}"/>
              </a:ext>
            </a:extLst>
          </p:cNvPr>
          <p:cNvSpPr/>
          <p:nvPr/>
        </p:nvSpPr>
        <p:spPr>
          <a:xfrm>
            <a:off x="5964057" y="4842194"/>
            <a:ext cx="1417627" cy="310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SE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E3062F-CBB5-1C56-DDDC-5551638E4F7A}"/>
              </a:ext>
            </a:extLst>
          </p:cNvPr>
          <p:cNvGrpSpPr/>
          <p:nvPr/>
        </p:nvGrpSpPr>
        <p:grpSpPr>
          <a:xfrm>
            <a:off x="1194570" y="2341811"/>
            <a:ext cx="5917202" cy="3379746"/>
            <a:chOff x="1937790" y="1805362"/>
            <a:chExt cx="7889603" cy="450632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FDB319D-57D6-772E-7896-4A897A11A4BA}"/>
                </a:ext>
              </a:extLst>
            </p:cNvPr>
            <p:cNvSpPr/>
            <p:nvPr/>
          </p:nvSpPr>
          <p:spPr>
            <a:xfrm>
              <a:off x="8603257" y="1805362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nicos 10.225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5FAAE7-0E69-0DAB-C6B9-29D9A146667C}"/>
                </a:ext>
              </a:extLst>
            </p:cNvPr>
            <p:cNvSpPr/>
            <p:nvPr/>
          </p:nvSpPr>
          <p:spPr>
            <a:xfrm>
              <a:off x="8603257" y="2218961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nicos 10.238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E38378-F403-A51D-A2AC-6B803D2649B7}"/>
                </a:ext>
              </a:extLst>
            </p:cNvPr>
            <p:cNvSpPr/>
            <p:nvPr/>
          </p:nvSpPr>
          <p:spPr>
            <a:xfrm>
              <a:off x="1937790" y="182299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efu0632 (?)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D97AC6-8DE2-5C05-13E2-C30B84831898}"/>
                </a:ext>
              </a:extLst>
            </p:cNvPr>
            <p:cNvSpPr/>
            <p:nvPr/>
          </p:nvSpPr>
          <p:spPr>
            <a:xfrm>
              <a:off x="5087888" y="1821490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kafka0619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60EFADE-E650-D737-BCBC-8265FDEA04AC}"/>
                </a:ext>
              </a:extLst>
            </p:cNvPr>
            <p:cNvSpPr/>
            <p:nvPr/>
          </p:nvSpPr>
          <p:spPr>
            <a:xfrm>
              <a:off x="3431704" y="1821490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filewriter0124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DC002C-2838-F9F1-8942-D4B33129D32B}"/>
                </a:ext>
              </a:extLst>
            </p:cNvPr>
            <p:cNvSpPr/>
            <p:nvPr/>
          </p:nvSpPr>
          <p:spPr>
            <a:xfrm>
              <a:off x="1937790" y="2535334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efu0633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8D2736-10D3-66BE-634C-7D2B8542161D}"/>
                </a:ext>
              </a:extLst>
            </p:cNvPr>
            <p:cNvSpPr/>
            <p:nvPr/>
          </p:nvSpPr>
          <p:spPr>
            <a:xfrm>
              <a:off x="1937790" y="2891564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efu0634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11C236-79B5-553E-9AEE-E5D92503DD06}"/>
                </a:ext>
              </a:extLst>
            </p:cNvPr>
            <p:cNvSpPr/>
            <p:nvPr/>
          </p:nvSpPr>
          <p:spPr>
            <a:xfrm>
              <a:off x="1937790" y="3247794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efu0635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CDB687-7485-822A-4071-2C14D560D91F}"/>
                </a:ext>
              </a:extLst>
            </p:cNvPr>
            <p:cNvSpPr/>
            <p:nvPr/>
          </p:nvSpPr>
          <p:spPr>
            <a:xfrm>
              <a:off x="1937790" y="3604024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efu0533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756AA3-F3E3-A876-3732-78359CFCF53B}"/>
                </a:ext>
              </a:extLst>
            </p:cNvPr>
            <p:cNvSpPr/>
            <p:nvPr/>
          </p:nvSpPr>
          <p:spPr>
            <a:xfrm>
              <a:off x="1937790" y="218301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efu00534 (?)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703718-2B10-9964-37CB-8261049824C9}"/>
                </a:ext>
              </a:extLst>
            </p:cNvPr>
            <p:cNvSpPr/>
            <p:nvPr/>
          </p:nvSpPr>
          <p:spPr>
            <a:xfrm>
              <a:off x="1937790" y="396037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efu0433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42FBB5-484B-A862-E448-9006E5962967}"/>
                </a:ext>
              </a:extLst>
            </p:cNvPr>
            <p:cNvSpPr/>
            <p:nvPr/>
          </p:nvSpPr>
          <p:spPr>
            <a:xfrm>
              <a:off x="1937790" y="431660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efu0434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9901C7-97B2-EC3B-E44D-753DEF3FBC29}"/>
                </a:ext>
              </a:extLst>
            </p:cNvPr>
            <p:cNvSpPr/>
            <p:nvPr/>
          </p:nvSpPr>
          <p:spPr>
            <a:xfrm>
              <a:off x="1937790" y="467283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efu0435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F3C4B7-7618-27C5-87FC-1930EE9B85EB}"/>
                </a:ext>
              </a:extLst>
            </p:cNvPr>
            <p:cNvSpPr/>
            <p:nvPr/>
          </p:nvSpPr>
          <p:spPr>
            <a:xfrm>
              <a:off x="1937790" y="502906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efu0436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2B37D3-18A8-8B41-666E-25442B9EBA14}"/>
                </a:ext>
              </a:extLst>
            </p:cNvPr>
            <p:cNvSpPr/>
            <p:nvPr/>
          </p:nvSpPr>
          <p:spPr>
            <a:xfrm>
              <a:off x="1937790" y="5385291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efu0437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B245DC-2823-386A-3AFC-47871624F5F5}"/>
                </a:ext>
              </a:extLst>
            </p:cNvPr>
            <p:cNvSpPr/>
            <p:nvPr/>
          </p:nvSpPr>
          <p:spPr>
            <a:xfrm>
              <a:off x="1937790" y="5741286"/>
              <a:ext cx="1224136" cy="306873"/>
            </a:xfrm>
            <a:prstGeom prst="rect">
              <a:avLst/>
            </a:prstGeom>
            <a:solidFill>
              <a:srgbClr val="61C4FB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efu0631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5488BA-7C39-5DE1-9539-3D2E11207E39}"/>
                </a:ext>
              </a:extLst>
            </p:cNvPr>
            <p:cNvSpPr/>
            <p:nvPr/>
          </p:nvSpPr>
          <p:spPr>
            <a:xfrm>
              <a:off x="3431704" y="2179845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filewriter0626 (?)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EF0581D-D9F4-C2CD-5FA3-0D0BDF3B0F62}"/>
                </a:ext>
              </a:extLst>
            </p:cNvPr>
            <p:cNvSpPr/>
            <p:nvPr/>
          </p:nvSpPr>
          <p:spPr>
            <a:xfrm>
              <a:off x="3431704" y="2538200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filewriter0628 (?)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F655F33-C094-95B5-8355-5108A1E26EF2}"/>
                </a:ext>
              </a:extLst>
            </p:cNvPr>
            <p:cNvSpPr/>
            <p:nvPr/>
          </p:nvSpPr>
          <p:spPr>
            <a:xfrm>
              <a:off x="3431704" y="2896555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filewriter0625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8A4291-38CA-55BD-C2AB-B6135E2012BA}"/>
                </a:ext>
              </a:extLst>
            </p:cNvPr>
            <p:cNvSpPr/>
            <p:nvPr/>
          </p:nvSpPr>
          <p:spPr>
            <a:xfrm>
              <a:off x="3431704" y="3254910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filewriter0627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BDEEB08-9CF1-AEB9-59E6-41120AA268A4}"/>
                </a:ext>
              </a:extLst>
            </p:cNvPr>
            <p:cNvSpPr/>
            <p:nvPr/>
          </p:nvSpPr>
          <p:spPr>
            <a:xfrm>
              <a:off x="5087888" y="2179845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kafka0621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14BD760-8788-CE6F-6414-3A833CFCC2D4}"/>
                </a:ext>
              </a:extLst>
            </p:cNvPr>
            <p:cNvSpPr/>
            <p:nvPr/>
          </p:nvSpPr>
          <p:spPr>
            <a:xfrm>
              <a:off x="5087888" y="2538200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kafka0521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8D97F7E-135F-09D2-CAE0-47FB1719E201}"/>
                </a:ext>
              </a:extLst>
            </p:cNvPr>
            <p:cNvSpPr/>
            <p:nvPr/>
          </p:nvSpPr>
          <p:spPr>
            <a:xfrm>
              <a:off x="5087888" y="2896555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kafka0523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C87ED56-DA3B-F441-CCDF-721E77EB51D7}"/>
                </a:ext>
              </a:extLst>
            </p:cNvPr>
            <p:cNvSpPr/>
            <p:nvPr/>
          </p:nvSpPr>
          <p:spPr>
            <a:xfrm>
              <a:off x="5087888" y="3254910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kafka0525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BC3D136-EE2A-4445-8A95-187FA4E52047}"/>
                </a:ext>
              </a:extLst>
            </p:cNvPr>
            <p:cNvSpPr/>
            <p:nvPr/>
          </p:nvSpPr>
          <p:spPr>
            <a:xfrm>
              <a:off x="5087888" y="3613265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kafka0527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104775-19F7-08A3-7561-B035B63B9194}"/>
                </a:ext>
              </a:extLst>
            </p:cNvPr>
            <p:cNvSpPr/>
            <p:nvPr/>
          </p:nvSpPr>
          <p:spPr>
            <a:xfrm>
              <a:off x="5087888" y="3971620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kafka0413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E9A6952-762F-6C3D-02B1-4FDF549221C9}"/>
                </a:ext>
              </a:extLst>
            </p:cNvPr>
            <p:cNvSpPr/>
            <p:nvPr/>
          </p:nvSpPr>
          <p:spPr>
            <a:xfrm>
              <a:off x="6456040" y="1832371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kafka0421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B0EA45D-EC30-5A8C-4CC4-BD74D04CB381}"/>
                </a:ext>
              </a:extLst>
            </p:cNvPr>
            <p:cNvSpPr/>
            <p:nvPr/>
          </p:nvSpPr>
          <p:spPr>
            <a:xfrm>
              <a:off x="6456040" y="219072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kafka0423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582D3F1-3407-A61C-FD30-A4BC3B69E81D}"/>
                </a:ext>
              </a:extLst>
            </p:cNvPr>
            <p:cNvSpPr/>
            <p:nvPr/>
          </p:nvSpPr>
          <p:spPr>
            <a:xfrm>
              <a:off x="6456040" y="2549081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kafka0425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56DF6ED-91CA-3901-F692-36479DFB9229}"/>
                </a:ext>
              </a:extLst>
            </p:cNvPr>
            <p:cNvSpPr/>
            <p:nvPr/>
          </p:nvSpPr>
          <p:spPr>
            <a:xfrm>
              <a:off x="6456040" y="290743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kafka0427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DF9B754-4452-ACB7-0314-025BEF211E68}"/>
                </a:ext>
              </a:extLst>
            </p:cNvPr>
            <p:cNvSpPr/>
            <p:nvPr/>
          </p:nvSpPr>
          <p:spPr>
            <a:xfrm>
              <a:off x="6456040" y="3265791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kafka0429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6F2FD21-693E-C6DB-8C99-4B28311FE60D}"/>
                </a:ext>
              </a:extLst>
            </p:cNvPr>
            <p:cNvSpPr/>
            <p:nvPr/>
          </p:nvSpPr>
          <p:spPr>
            <a:xfrm>
              <a:off x="6456040" y="362414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kafka0431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D426AB4-DD15-4C02-6E71-56F593FC900B}"/>
                </a:ext>
              </a:extLst>
            </p:cNvPr>
            <p:cNvSpPr/>
            <p:nvPr/>
          </p:nvSpPr>
          <p:spPr>
            <a:xfrm>
              <a:off x="6456040" y="3982501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kafka0517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8D4FAB-B709-56C9-E6AD-F488BFCC2095}"/>
                </a:ext>
              </a:extLst>
            </p:cNvPr>
            <p:cNvSpPr/>
            <p:nvPr/>
          </p:nvSpPr>
          <p:spPr>
            <a:xfrm>
              <a:off x="6456040" y="434085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kafka0519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227439-C6EA-B514-95CB-C1584C2351E7}"/>
                </a:ext>
              </a:extLst>
            </p:cNvPr>
            <p:cNvSpPr/>
            <p:nvPr/>
          </p:nvSpPr>
          <p:spPr>
            <a:xfrm>
              <a:off x="6456040" y="4699211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kafka0529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9F716FA-75BB-2605-0EA7-E58089AB24FE}"/>
                </a:ext>
              </a:extLst>
            </p:cNvPr>
            <p:cNvSpPr/>
            <p:nvPr/>
          </p:nvSpPr>
          <p:spPr>
            <a:xfrm>
              <a:off x="6456040" y="505756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kafka0531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1A4764D-883A-FDC8-9728-1469B0AF66DE}"/>
                </a:ext>
              </a:extLst>
            </p:cNvPr>
            <p:cNvSpPr/>
            <p:nvPr/>
          </p:nvSpPr>
          <p:spPr>
            <a:xfrm>
              <a:off x="3431704" y="3600468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filewriter0629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BC7374A-B65E-1E77-E9D5-EFAECEDE6C56}"/>
                </a:ext>
              </a:extLst>
            </p:cNvPr>
            <p:cNvSpPr/>
            <p:nvPr/>
          </p:nvSpPr>
          <p:spPr>
            <a:xfrm>
              <a:off x="3431704" y="3946026"/>
              <a:ext cx="1224136" cy="306873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filewriter0630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6AB3FC5-92CE-43B7-820D-4E39F2790740}"/>
                </a:ext>
              </a:extLst>
            </p:cNvPr>
            <p:cNvSpPr/>
            <p:nvPr/>
          </p:nvSpPr>
          <p:spPr>
            <a:xfrm>
              <a:off x="8603257" y="2632560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Graylog 211.187.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F1CEFD1-BA1A-9F87-FAA2-313D159BF30C}"/>
                </a:ext>
              </a:extLst>
            </p:cNvPr>
            <p:cNvSpPr/>
            <p:nvPr/>
          </p:nvSpPr>
          <p:spPr>
            <a:xfrm>
              <a:off x="8603257" y="3046159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Grafana 211.93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9D783D8-F1DD-A473-FE5B-F427C4DFC4C1}"/>
                </a:ext>
              </a:extLst>
            </p:cNvPr>
            <p:cNvSpPr/>
            <p:nvPr/>
          </p:nvSpPr>
          <p:spPr>
            <a:xfrm>
              <a:off x="8603257" y="5190977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Generator 211.98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2E96100-3718-6A21-AB07-00E7FCCD3963}"/>
                </a:ext>
              </a:extLst>
            </p:cNvPr>
            <p:cNvSpPr/>
            <p:nvPr/>
          </p:nvSpPr>
          <p:spPr>
            <a:xfrm>
              <a:off x="8603257" y="3479386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Graphite 211.24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7B7791D-757C-D8FF-167A-E0EDFCCDEF29}"/>
                </a:ext>
              </a:extLst>
            </p:cNvPr>
            <p:cNvSpPr/>
            <p:nvPr/>
          </p:nvSpPr>
          <p:spPr>
            <a:xfrm>
              <a:off x="8603257" y="3888108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AKHQ 211.94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28FC4BE-2D75-9653-F704-FF6C48331159}"/>
                </a:ext>
              </a:extLst>
            </p:cNvPr>
            <p:cNvSpPr/>
            <p:nvPr/>
          </p:nvSpPr>
          <p:spPr>
            <a:xfrm>
              <a:off x="8603257" y="4280280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AKHQ 211.85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07B8138-A062-E143-57C1-0F7A58A8FA02}"/>
                </a:ext>
              </a:extLst>
            </p:cNvPr>
            <p:cNvSpPr/>
            <p:nvPr/>
          </p:nvSpPr>
          <p:spPr>
            <a:xfrm>
              <a:off x="8603257" y="4732286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Dashboard 211.156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C90BEB1-D262-3891-D7FB-EEC667B54209}"/>
                </a:ext>
              </a:extLst>
            </p:cNvPr>
            <p:cNvSpPr/>
            <p:nvPr/>
          </p:nvSpPr>
          <p:spPr>
            <a:xfrm>
              <a:off x="8603257" y="5597897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Daqlite 211.41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5F0AA12-E3CA-72E5-4525-412B29AC8682}"/>
                </a:ext>
              </a:extLst>
            </p:cNvPr>
            <p:cNvSpPr/>
            <p:nvPr/>
          </p:nvSpPr>
          <p:spPr>
            <a:xfrm>
              <a:off x="8603257" y="6004817"/>
              <a:ext cx="1224136" cy="306873"/>
            </a:xfrm>
            <a:prstGeom prst="rect">
              <a:avLst/>
            </a:prstGeom>
            <a:solidFill>
              <a:srgbClr val="C4BE97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Daqlite 211.67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7C4B98-53B3-723C-F07B-D46277F645AE}"/>
                </a:ext>
              </a:extLst>
            </p:cNvPr>
            <p:cNvSpPr/>
            <p:nvPr/>
          </p:nvSpPr>
          <p:spPr>
            <a:xfrm>
              <a:off x="5087888" y="4698280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kafka0415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724BD8-35AA-7E70-A7A3-D7ECC033574A}"/>
                </a:ext>
              </a:extLst>
            </p:cNvPr>
            <p:cNvSpPr/>
            <p:nvPr/>
          </p:nvSpPr>
          <p:spPr>
            <a:xfrm>
              <a:off x="5087888" y="5057566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kafka0417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EB4F01-A67C-022C-EAAB-3B55A1426454}"/>
                </a:ext>
              </a:extLst>
            </p:cNvPr>
            <p:cNvSpPr/>
            <p:nvPr/>
          </p:nvSpPr>
          <p:spPr>
            <a:xfrm>
              <a:off x="5087888" y="4329877"/>
              <a:ext cx="1224136" cy="306873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Calibri" panose="020F0502020204030204"/>
                </a:rPr>
                <a:t>kafka0419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E540348-C7C3-A432-8403-A72C84EFF59B}"/>
              </a:ext>
            </a:extLst>
          </p:cNvPr>
          <p:cNvSpPr/>
          <p:nvPr/>
        </p:nvSpPr>
        <p:spPr>
          <a:xfrm>
            <a:off x="7399518" y="2958678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bifrost-nicosserver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0698D4-7EA5-5F02-F928-9F782072263E}"/>
              </a:ext>
            </a:extLst>
          </p:cNvPr>
          <p:cNvSpPr/>
          <p:nvPr/>
        </p:nvSpPr>
        <p:spPr>
          <a:xfrm>
            <a:off x="7399518" y="3272409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nmx-nicosserver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7C50A4-5190-08DC-E005-DAA4F6DC1126}"/>
              </a:ext>
            </a:extLst>
          </p:cNvPr>
          <p:cNvSpPr/>
          <p:nvPr/>
        </p:nvSpPr>
        <p:spPr>
          <a:xfrm>
            <a:off x="7399518" y="3586140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tbl-nicosserver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AB3585-53A0-9C77-AB69-FC9ADB3FB831}"/>
              </a:ext>
            </a:extLst>
          </p:cNvPr>
          <p:cNvSpPr/>
          <p:nvPr/>
        </p:nvSpPr>
        <p:spPr>
          <a:xfrm>
            <a:off x="7399518" y="3899871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dream-nicosserver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06939-5CCF-81FF-9CEA-BD952A5ACD0B}"/>
              </a:ext>
            </a:extLst>
          </p:cNvPr>
          <p:cNvSpPr/>
          <p:nvPr/>
        </p:nvSpPr>
        <p:spPr>
          <a:xfrm>
            <a:off x="7399518" y="4213602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loki-nicosserver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2C2B96-B6C0-793E-4A47-EED72D8766C8}"/>
              </a:ext>
            </a:extLst>
          </p:cNvPr>
          <p:cNvSpPr/>
          <p:nvPr/>
        </p:nvSpPr>
        <p:spPr>
          <a:xfrm>
            <a:off x="7399518" y="4527333"/>
            <a:ext cx="918102" cy="230155"/>
          </a:xfrm>
          <a:prstGeom prst="rect">
            <a:avLst/>
          </a:prstGeom>
          <a:solidFill>
            <a:srgbClr val="C4BE97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srgbClr val="000000"/>
                </a:solidFill>
                <a:latin typeface="Calibri" panose="020F0502020204030204"/>
              </a:rPr>
              <a:t>odin-nicosserver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B2342-CFC7-99DE-4B6E-7FA44B35DBF3}"/>
              </a:ext>
            </a:extLst>
          </p:cNvPr>
          <p:cNvSpPr txBox="1"/>
          <p:nvPr/>
        </p:nvSpPr>
        <p:spPr>
          <a:xfrm>
            <a:off x="7922592" y="1615684"/>
            <a:ext cx="1232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2102789145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3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13801</TotalTime>
  <Words>442</Words>
  <Application>Microsoft Macintosh PowerPoint</Application>
  <PresentationFormat>On-screen Show (4:3)</PresentationFormat>
  <Paragraphs>144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Consolas</vt:lpstr>
      <vt:lpstr>Segoe UI</vt:lpstr>
      <vt:lpstr>Segoe UI Light</vt:lpstr>
      <vt:lpstr>Segoe UI Semibold</vt:lpstr>
      <vt:lpstr>Symbol</vt:lpstr>
      <vt:lpstr>Verdana</vt:lpstr>
      <vt:lpstr>Wingdings</vt:lpstr>
      <vt:lpstr>ESS Core Powerpoint</vt:lpstr>
      <vt:lpstr>Office-tema</vt:lpstr>
      <vt:lpstr>1_ESS Core Powerpoint</vt:lpstr>
      <vt:lpstr>PowerPoint Presentation</vt:lpstr>
      <vt:lpstr>ECDC's role is turning this ...</vt:lpstr>
      <vt:lpstr>... into this</vt:lpstr>
      <vt:lpstr>ECDC Responsibilities</vt:lpstr>
      <vt:lpstr>ECDC System Architecture</vt:lpstr>
      <vt:lpstr>Readout, Event formation and file writing one for each instrument</vt:lpstr>
      <vt:lpstr>Experiment &amp; Device Control one for each instrument</vt:lpstr>
      <vt:lpstr>Architecting all this requires</vt:lpstr>
      <vt:lpstr>ECDC Servers – Site</vt:lpstr>
      <vt:lpstr>Instrument Infrastructure</vt:lpstr>
      <vt:lpstr>Grafana Runtime Stats</vt:lpstr>
      <vt:lpstr>File writing (job) monitor</vt:lpstr>
      <vt:lpstr>DMSC integration</vt:lpstr>
      <vt:lpstr>PowerPoint Presentation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Morten Jagd Christensen</cp:lastModifiedBy>
  <cp:revision>499</cp:revision>
  <cp:lastPrinted>2019-08-27T13:40:04Z</cp:lastPrinted>
  <dcterms:created xsi:type="dcterms:W3CDTF">2013-10-29T16:05:10Z</dcterms:created>
  <dcterms:modified xsi:type="dcterms:W3CDTF">2025-09-03T11:22:55Z</dcterms:modified>
</cp:coreProperties>
</file>