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7" r:id="rId2"/>
    <p:sldId id="279" r:id="rId3"/>
    <p:sldId id="280" r:id="rId4"/>
    <p:sldId id="292" r:id="rId5"/>
    <p:sldId id="283" r:id="rId6"/>
    <p:sldId id="296" r:id="rId7"/>
    <p:sldId id="293" r:id="rId8"/>
    <p:sldId id="281" r:id="rId9"/>
    <p:sldId id="285" r:id="rId10"/>
    <p:sldId id="284" r:id="rId11"/>
    <p:sldId id="286" r:id="rId12"/>
    <p:sldId id="287" r:id="rId13"/>
    <p:sldId id="294" r:id="rId14"/>
    <p:sldId id="282" r:id="rId15"/>
    <p:sldId id="289" r:id="rId16"/>
    <p:sldId id="291" r:id="rId17"/>
    <p:sldId id="290" r:id="rId18"/>
    <p:sldId id="268" r:id="rId19"/>
    <p:sldId id="295" r:id="rId20"/>
    <p:sldId id="277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98" autoAdjust="0"/>
    <p:restoredTop sz="94681" autoAdjust="0"/>
  </p:normalViewPr>
  <p:slideViewPr>
    <p:cSldViewPr snapToGrid="0" snapToObjects="1">
      <p:cViewPr>
        <p:scale>
          <a:sx n="102" d="100"/>
          <a:sy n="102" d="100"/>
        </p:scale>
        <p:origin x="776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F8FDC5-AA3E-B547-9AB5-50C649CFC791}" type="doc">
      <dgm:prSet loTypeId="urn:microsoft.com/office/officeart/2005/8/layout/chevron1" loCatId="" qsTypeId="urn:microsoft.com/office/officeart/2005/8/quickstyle/simple2" qsCatId="simple" csTypeId="urn:microsoft.com/office/officeart/2005/8/colors/accent1_3" csCatId="accent1" phldr="1"/>
      <dgm:spPr/>
    </dgm:pt>
    <dgm:pt modelId="{4A584895-B70F-5045-94A4-3EA1D22FA42B}">
      <dgm:prSet phldrT="[Text]" custT="1"/>
      <dgm:spPr/>
      <dgm:t>
        <a:bodyPr/>
        <a:lstStyle/>
        <a:p>
          <a:r>
            <a:rPr lang="en-US" sz="1200" dirty="0"/>
            <a:t>Stream events &amp; meta data</a:t>
          </a:r>
        </a:p>
      </dgm:t>
    </dgm:pt>
    <dgm:pt modelId="{76E7C571-1075-424D-8FE3-D14113B16FF7}" type="parTrans" cxnId="{AF49B971-7E77-E742-9964-EECC50E6DDA5}">
      <dgm:prSet/>
      <dgm:spPr/>
      <dgm:t>
        <a:bodyPr/>
        <a:lstStyle/>
        <a:p>
          <a:endParaRPr lang="en-US" sz="1200"/>
        </a:p>
      </dgm:t>
    </dgm:pt>
    <dgm:pt modelId="{03F80C85-A5BD-5C4C-BA36-720A42F56882}" type="sibTrans" cxnId="{AF49B971-7E77-E742-9964-EECC50E6DDA5}">
      <dgm:prSet/>
      <dgm:spPr/>
      <dgm:t>
        <a:bodyPr/>
        <a:lstStyle/>
        <a:p>
          <a:endParaRPr lang="en-US" sz="1200"/>
        </a:p>
      </dgm:t>
    </dgm:pt>
    <dgm:pt modelId="{27A21D84-EEC3-AB4E-B4DE-7F6B5992C973}">
      <dgm:prSet phldrT="[Text]" custT="1"/>
      <dgm:spPr/>
      <dgm:t>
        <a:bodyPr/>
        <a:lstStyle/>
        <a:p>
          <a:r>
            <a:rPr lang="en-US" sz="1200" dirty="0"/>
            <a:t>Data reduction &amp; visualization</a:t>
          </a:r>
        </a:p>
      </dgm:t>
    </dgm:pt>
    <dgm:pt modelId="{01AEA811-5A65-A44D-9925-564232774D75}" type="parTrans" cxnId="{1D79E4FD-96C4-7D46-8470-F31A10DCC6E2}">
      <dgm:prSet/>
      <dgm:spPr/>
      <dgm:t>
        <a:bodyPr/>
        <a:lstStyle/>
        <a:p>
          <a:endParaRPr lang="en-US" sz="1200"/>
        </a:p>
      </dgm:t>
    </dgm:pt>
    <dgm:pt modelId="{5D1E1FC4-BE58-3544-8BB6-BCEFF647BA75}" type="sibTrans" cxnId="{1D79E4FD-96C4-7D46-8470-F31A10DCC6E2}">
      <dgm:prSet/>
      <dgm:spPr/>
      <dgm:t>
        <a:bodyPr/>
        <a:lstStyle/>
        <a:p>
          <a:endParaRPr lang="en-US" sz="1200"/>
        </a:p>
      </dgm:t>
    </dgm:pt>
    <dgm:pt modelId="{95280BC6-EC0A-5C4E-94EB-4D79C05D8A6F}">
      <dgm:prSet phldrT="[Text]" custT="1"/>
      <dgm:spPr/>
      <dgm:t>
        <a:bodyPr/>
        <a:lstStyle/>
        <a:p>
          <a:r>
            <a:rPr lang="en-US" sz="1200" dirty="0"/>
            <a:t>Data analysis &amp; modelling</a:t>
          </a:r>
        </a:p>
      </dgm:t>
    </dgm:pt>
    <dgm:pt modelId="{ED8927A6-F36B-ED45-94C1-F72CD318B696}" type="parTrans" cxnId="{7CD07249-A648-4746-9B00-E2E9F36C40C4}">
      <dgm:prSet/>
      <dgm:spPr/>
      <dgm:t>
        <a:bodyPr/>
        <a:lstStyle/>
        <a:p>
          <a:endParaRPr lang="en-US" sz="1200"/>
        </a:p>
      </dgm:t>
    </dgm:pt>
    <dgm:pt modelId="{E1938823-9372-A84E-842E-D2DC35786EF2}" type="sibTrans" cxnId="{7CD07249-A648-4746-9B00-E2E9F36C40C4}">
      <dgm:prSet/>
      <dgm:spPr/>
      <dgm:t>
        <a:bodyPr/>
        <a:lstStyle/>
        <a:p>
          <a:endParaRPr lang="en-US" sz="1200"/>
        </a:p>
      </dgm:t>
    </dgm:pt>
    <dgm:pt modelId="{546E991D-DFF7-654B-833E-9EF02AF04138}">
      <dgm:prSet phldrT="[Text]" custT="1"/>
      <dgm:spPr/>
      <dgm:t>
        <a:bodyPr/>
        <a:lstStyle/>
        <a:p>
          <a:r>
            <a:rPr lang="en-US" sz="1200" u="sng" dirty="0"/>
            <a:t>FAIR</a:t>
          </a:r>
          <a:r>
            <a:rPr lang="en-US" sz="1200" dirty="0"/>
            <a:t> Data management</a:t>
          </a:r>
        </a:p>
      </dgm:t>
    </dgm:pt>
    <dgm:pt modelId="{13229D96-92EF-DD44-8E3B-CB563F36E10E}" type="parTrans" cxnId="{49349D2C-CFCF-8D43-A8DB-4FAFBEB95D32}">
      <dgm:prSet/>
      <dgm:spPr/>
      <dgm:t>
        <a:bodyPr/>
        <a:lstStyle/>
        <a:p>
          <a:endParaRPr lang="en-US" sz="1200"/>
        </a:p>
      </dgm:t>
    </dgm:pt>
    <dgm:pt modelId="{726720C4-5E89-594B-9177-C175614EB066}" type="sibTrans" cxnId="{49349D2C-CFCF-8D43-A8DB-4FAFBEB95D32}">
      <dgm:prSet/>
      <dgm:spPr/>
      <dgm:t>
        <a:bodyPr/>
        <a:lstStyle/>
        <a:p>
          <a:endParaRPr lang="en-US" sz="1200"/>
        </a:p>
      </dgm:t>
    </dgm:pt>
    <dgm:pt modelId="{29016B58-0E7E-3345-B6CE-AF682FED78D8}">
      <dgm:prSet phldrT="[Text]" custT="1"/>
      <dgm:spPr/>
      <dgm:t>
        <a:bodyPr/>
        <a:lstStyle/>
        <a:p>
          <a:r>
            <a:rPr lang="en-US" sz="1200" dirty="0"/>
            <a:t>Experiment control</a:t>
          </a:r>
        </a:p>
      </dgm:t>
    </dgm:pt>
    <dgm:pt modelId="{3E15FD49-50ED-1747-A66B-269E42424823}" type="sibTrans" cxnId="{07ED0B55-9B6E-A140-B89E-B8E11C19CB97}">
      <dgm:prSet/>
      <dgm:spPr/>
      <dgm:t>
        <a:bodyPr/>
        <a:lstStyle/>
        <a:p>
          <a:endParaRPr lang="en-US" sz="1200"/>
        </a:p>
      </dgm:t>
    </dgm:pt>
    <dgm:pt modelId="{B7BC8A69-EC57-E842-90AD-65D44A58056F}" type="parTrans" cxnId="{07ED0B55-9B6E-A140-B89E-B8E11C19CB97}">
      <dgm:prSet/>
      <dgm:spPr/>
      <dgm:t>
        <a:bodyPr/>
        <a:lstStyle/>
        <a:p>
          <a:endParaRPr lang="en-US" sz="1200"/>
        </a:p>
      </dgm:t>
    </dgm:pt>
    <dgm:pt modelId="{DBFA6706-70BD-CA4F-8200-37CDDCF3C464}">
      <dgm:prSet phldrT="[Text]" custT="1"/>
      <dgm:spPr/>
      <dgm:t>
        <a:bodyPr/>
        <a:lstStyle/>
        <a:p>
          <a:r>
            <a:rPr lang="en-US" sz="1200" dirty="0"/>
            <a:t>User office software (proposal)</a:t>
          </a:r>
        </a:p>
      </dgm:t>
    </dgm:pt>
    <dgm:pt modelId="{68D58E81-60AE-A24E-AADF-17E7119AA38F}" type="parTrans" cxnId="{6235DF4C-6AEB-444D-9F0A-F8257F0C0564}">
      <dgm:prSet/>
      <dgm:spPr/>
      <dgm:t>
        <a:bodyPr/>
        <a:lstStyle/>
        <a:p>
          <a:endParaRPr lang="en-US"/>
        </a:p>
      </dgm:t>
    </dgm:pt>
    <dgm:pt modelId="{D973BB90-B079-4749-9CB7-9F1EC9E4C63E}" type="sibTrans" cxnId="{6235DF4C-6AEB-444D-9F0A-F8257F0C0564}">
      <dgm:prSet/>
      <dgm:spPr/>
      <dgm:t>
        <a:bodyPr/>
        <a:lstStyle/>
        <a:p>
          <a:endParaRPr lang="en-US"/>
        </a:p>
      </dgm:t>
    </dgm:pt>
    <dgm:pt modelId="{C58AD629-5553-E54A-94A2-D6C69799E4A5}" type="pres">
      <dgm:prSet presAssocID="{79F8FDC5-AA3E-B547-9AB5-50C649CFC791}" presName="Name0" presStyleCnt="0">
        <dgm:presLayoutVars>
          <dgm:dir/>
          <dgm:animLvl val="lvl"/>
          <dgm:resizeHandles val="exact"/>
        </dgm:presLayoutVars>
      </dgm:prSet>
      <dgm:spPr/>
    </dgm:pt>
    <dgm:pt modelId="{EC4D3C77-974C-8849-AC4F-0ABDC0FD3BB3}" type="pres">
      <dgm:prSet presAssocID="{DBFA6706-70BD-CA4F-8200-37CDDCF3C464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E494377-A1F4-694B-9D63-FDB12ACFE9B5}" type="pres">
      <dgm:prSet presAssocID="{D973BB90-B079-4749-9CB7-9F1EC9E4C63E}" presName="parTxOnlySpace" presStyleCnt="0"/>
      <dgm:spPr/>
    </dgm:pt>
    <dgm:pt modelId="{5D4A3405-702D-854D-BCAD-9BC68DB6596C}" type="pres">
      <dgm:prSet presAssocID="{29016B58-0E7E-3345-B6CE-AF682FED78D8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D2AD4A24-2035-944A-9D2A-8981493C724D}" type="pres">
      <dgm:prSet presAssocID="{3E15FD49-50ED-1747-A66B-269E42424823}" presName="parTxOnlySpace" presStyleCnt="0"/>
      <dgm:spPr/>
    </dgm:pt>
    <dgm:pt modelId="{33D538C9-4794-0547-8260-8BE0D1E909E6}" type="pres">
      <dgm:prSet presAssocID="{4A584895-B70F-5045-94A4-3EA1D22FA42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CCAF1DBC-FB34-6140-8B14-AE8FAD444EB5}" type="pres">
      <dgm:prSet presAssocID="{03F80C85-A5BD-5C4C-BA36-720A42F56882}" presName="parTxOnlySpace" presStyleCnt="0"/>
      <dgm:spPr/>
    </dgm:pt>
    <dgm:pt modelId="{E8C6DF36-B2D5-944B-BF83-26BC27AC9104}" type="pres">
      <dgm:prSet presAssocID="{27A21D84-EEC3-AB4E-B4DE-7F6B5992C973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262EBD8F-A4A4-344C-93DA-200ADF6D9F4C}" type="pres">
      <dgm:prSet presAssocID="{5D1E1FC4-BE58-3544-8BB6-BCEFF647BA75}" presName="parTxOnlySpace" presStyleCnt="0"/>
      <dgm:spPr/>
    </dgm:pt>
    <dgm:pt modelId="{3326B2B2-0DBD-6F44-891E-B30CE48A3FF4}" type="pres">
      <dgm:prSet presAssocID="{95280BC6-EC0A-5C4E-94EB-4D79C05D8A6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D31E8419-9385-5149-B7A6-43AA9DD3C1FB}" type="pres">
      <dgm:prSet presAssocID="{E1938823-9372-A84E-842E-D2DC35786EF2}" presName="parTxOnlySpace" presStyleCnt="0"/>
      <dgm:spPr/>
    </dgm:pt>
    <dgm:pt modelId="{9DE3E9A0-072E-FF47-9561-1470CAC4D05C}" type="pres">
      <dgm:prSet presAssocID="{546E991D-DFF7-654B-833E-9EF02AF04138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9349D2C-CFCF-8D43-A8DB-4FAFBEB95D32}" srcId="{79F8FDC5-AA3E-B547-9AB5-50C649CFC791}" destId="{546E991D-DFF7-654B-833E-9EF02AF04138}" srcOrd="5" destOrd="0" parTransId="{13229D96-92EF-DD44-8E3B-CB563F36E10E}" sibTransId="{726720C4-5E89-594B-9177-C175614EB066}"/>
    <dgm:cxn modelId="{B168623E-C93E-974A-93B3-783045EFA2E5}" type="presOf" srcId="{546E991D-DFF7-654B-833E-9EF02AF04138}" destId="{9DE3E9A0-072E-FF47-9561-1470CAC4D05C}" srcOrd="0" destOrd="0" presId="urn:microsoft.com/office/officeart/2005/8/layout/chevron1"/>
    <dgm:cxn modelId="{7CD07249-A648-4746-9B00-E2E9F36C40C4}" srcId="{79F8FDC5-AA3E-B547-9AB5-50C649CFC791}" destId="{95280BC6-EC0A-5C4E-94EB-4D79C05D8A6F}" srcOrd="4" destOrd="0" parTransId="{ED8927A6-F36B-ED45-94C1-F72CD318B696}" sibTransId="{E1938823-9372-A84E-842E-D2DC35786EF2}"/>
    <dgm:cxn modelId="{6235DF4C-6AEB-444D-9F0A-F8257F0C0564}" srcId="{79F8FDC5-AA3E-B547-9AB5-50C649CFC791}" destId="{DBFA6706-70BD-CA4F-8200-37CDDCF3C464}" srcOrd="0" destOrd="0" parTransId="{68D58E81-60AE-A24E-AADF-17E7119AA38F}" sibTransId="{D973BB90-B079-4749-9CB7-9F1EC9E4C63E}"/>
    <dgm:cxn modelId="{07ED0B55-9B6E-A140-B89E-B8E11C19CB97}" srcId="{79F8FDC5-AA3E-B547-9AB5-50C649CFC791}" destId="{29016B58-0E7E-3345-B6CE-AF682FED78D8}" srcOrd="1" destOrd="0" parTransId="{B7BC8A69-EC57-E842-90AD-65D44A58056F}" sibTransId="{3E15FD49-50ED-1747-A66B-269E42424823}"/>
    <dgm:cxn modelId="{A2585D5A-D722-0D4D-9D04-4F67A7750738}" type="presOf" srcId="{79F8FDC5-AA3E-B547-9AB5-50C649CFC791}" destId="{C58AD629-5553-E54A-94A2-D6C69799E4A5}" srcOrd="0" destOrd="0" presId="urn:microsoft.com/office/officeart/2005/8/layout/chevron1"/>
    <dgm:cxn modelId="{AF49B971-7E77-E742-9964-EECC50E6DDA5}" srcId="{79F8FDC5-AA3E-B547-9AB5-50C649CFC791}" destId="{4A584895-B70F-5045-94A4-3EA1D22FA42B}" srcOrd="2" destOrd="0" parTransId="{76E7C571-1075-424D-8FE3-D14113B16FF7}" sibTransId="{03F80C85-A5BD-5C4C-BA36-720A42F56882}"/>
    <dgm:cxn modelId="{1573047D-48EC-F146-AFE8-823A678292DE}" type="presOf" srcId="{95280BC6-EC0A-5C4E-94EB-4D79C05D8A6F}" destId="{3326B2B2-0DBD-6F44-891E-B30CE48A3FF4}" srcOrd="0" destOrd="0" presId="urn:microsoft.com/office/officeart/2005/8/layout/chevron1"/>
    <dgm:cxn modelId="{E3B9F1A4-0D6A-6A44-856A-402E1E759CA3}" type="presOf" srcId="{27A21D84-EEC3-AB4E-B4DE-7F6B5992C973}" destId="{E8C6DF36-B2D5-944B-BF83-26BC27AC9104}" srcOrd="0" destOrd="0" presId="urn:microsoft.com/office/officeart/2005/8/layout/chevron1"/>
    <dgm:cxn modelId="{69C35EAC-4B6D-5643-8353-CDAFD1A2B9C8}" type="presOf" srcId="{DBFA6706-70BD-CA4F-8200-37CDDCF3C464}" destId="{EC4D3C77-974C-8849-AC4F-0ABDC0FD3BB3}" srcOrd="0" destOrd="0" presId="urn:microsoft.com/office/officeart/2005/8/layout/chevron1"/>
    <dgm:cxn modelId="{35AAB0C3-9D10-8447-8D59-7710ACC0E5BF}" type="presOf" srcId="{4A584895-B70F-5045-94A4-3EA1D22FA42B}" destId="{33D538C9-4794-0547-8260-8BE0D1E909E6}" srcOrd="0" destOrd="0" presId="urn:microsoft.com/office/officeart/2005/8/layout/chevron1"/>
    <dgm:cxn modelId="{D5BB1EFB-BB8B-6644-8B6D-C51568195794}" type="presOf" srcId="{29016B58-0E7E-3345-B6CE-AF682FED78D8}" destId="{5D4A3405-702D-854D-BCAD-9BC68DB6596C}" srcOrd="0" destOrd="0" presId="urn:microsoft.com/office/officeart/2005/8/layout/chevron1"/>
    <dgm:cxn modelId="{1D79E4FD-96C4-7D46-8470-F31A10DCC6E2}" srcId="{79F8FDC5-AA3E-B547-9AB5-50C649CFC791}" destId="{27A21D84-EEC3-AB4E-B4DE-7F6B5992C973}" srcOrd="3" destOrd="0" parTransId="{01AEA811-5A65-A44D-9925-564232774D75}" sibTransId="{5D1E1FC4-BE58-3544-8BB6-BCEFF647BA75}"/>
    <dgm:cxn modelId="{BCA9D10A-548D-5148-BFC4-2615127BF1F7}" type="presParOf" srcId="{C58AD629-5553-E54A-94A2-D6C69799E4A5}" destId="{EC4D3C77-974C-8849-AC4F-0ABDC0FD3BB3}" srcOrd="0" destOrd="0" presId="urn:microsoft.com/office/officeart/2005/8/layout/chevron1"/>
    <dgm:cxn modelId="{69753B72-41FE-3544-A07A-4190CABC35D7}" type="presParOf" srcId="{C58AD629-5553-E54A-94A2-D6C69799E4A5}" destId="{BE494377-A1F4-694B-9D63-FDB12ACFE9B5}" srcOrd="1" destOrd="0" presId="urn:microsoft.com/office/officeart/2005/8/layout/chevron1"/>
    <dgm:cxn modelId="{0C018199-5EE8-394D-B115-F04712033868}" type="presParOf" srcId="{C58AD629-5553-E54A-94A2-D6C69799E4A5}" destId="{5D4A3405-702D-854D-BCAD-9BC68DB6596C}" srcOrd="2" destOrd="0" presId="urn:microsoft.com/office/officeart/2005/8/layout/chevron1"/>
    <dgm:cxn modelId="{A2558BDB-DD5C-C347-ADC0-85C122228CBF}" type="presParOf" srcId="{C58AD629-5553-E54A-94A2-D6C69799E4A5}" destId="{D2AD4A24-2035-944A-9D2A-8981493C724D}" srcOrd="3" destOrd="0" presId="urn:microsoft.com/office/officeart/2005/8/layout/chevron1"/>
    <dgm:cxn modelId="{E84CD08B-D5E6-D346-8C6D-72D081C341B7}" type="presParOf" srcId="{C58AD629-5553-E54A-94A2-D6C69799E4A5}" destId="{33D538C9-4794-0547-8260-8BE0D1E909E6}" srcOrd="4" destOrd="0" presId="urn:microsoft.com/office/officeart/2005/8/layout/chevron1"/>
    <dgm:cxn modelId="{04C3DB03-AFD4-F74B-B0AE-F72D2BE64701}" type="presParOf" srcId="{C58AD629-5553-E54A-94A2-D6C69799E4A5}" destId="{CCAF1DBC-FB34-6140-8B14-AE8FAD444EB5}" srcOrd="5" destOrd="0" presId="urn:microsoft.com/office/officeart/2005/8/layout/chevron1"/>
    <dgm:cxn modelId="{DED27BBD-7E14-044F-B6A1-34F2DD47E03C}" type="presParOf" srcId="{C58AD629-5553-E54A-94A2-D6C69799E4A5}" destId="{E8C6DF36-B2D5-944B-BF83-26BC27AC9104}" srcOrd="6" destOrd="0" presId="urn:microsoft.com/office/officeart/2005/8/layout/chevron1"/>
    <dgm:cxn modelId="{2B7FDC32-1DAF-B240-BC62-60A3C56DE42C}" type="presParOf" srcId="{C58AD629-5553-E54A-94A2-D6C69799E4A5}" destId="{262EBD8F-A4A4-344C-93DA-200ADF6D9F4C}" srcOrd="7" destOrd="0" presId="urn:microsoft.com/office/officeart/2005/8/layout/chevron1"/>
    <dgm:cxn modelId="{9BBCB094-BFC7-C543-9D22-08CB17F5F02F}" type="presParOf" srcId="{C58AD629-5553-E54A-94A2-D6C69799E4A5}" destId="{3326B2B2-0DBD-6F44-891E-B30CE48A3FF4}" srcOrd="8" destOrd="0" presId="urn:microsoft.com/office/officeart/2005/8/layout/chevron1"/>
    <dgm:cxn modelId="{FD583470-B9E2-B94D-9913-10D7B86A454F}" type="presParOf" srcId="{C58AD629-5553-E54A-94A2-D6C69799E4A5}" destId="{D31E8419-9385-5149-B7A6-43AA9DD3C1FB}" srcOrd="9" destOrd="0" presId="urn:microsoft.com/office/officeart/2005/8/layout/chevron1"/>
    <dgm:cxn modelId="{D41A8C33-BEFA-C241-BD6A-CFA9389E8B71}" type="presParOf" srcId="{C58AD629-5553-E54A-94A2-D6C69799E4A5}" destId="{9DE3E9A0-072E-FF47-9561-1470CAC4D05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F8FDC5-AA3E-B547-9AB5-50C649CFC791}" type="doc">
      <dgm:prSet loTypeId="urn:microsoft.com/office/officeart/2005/8/layout/chevron1" loCatId="" qsTypeId="urn:microsoft.com/office/officeart/2005/8/quickstyle/simple2" qsCatId="simple" csTypeId="urn:microsoft.com/office/officeart/2005/8/colors/accent1_3" csCatId="accent1" phldr="1"/>
      <dgm:spPr/>
    </dgm:pt>
    <dgm:pt modelId="{4A584895-B70F-5045-94A4-3EA1D22FA42B}">
      <dgm:prSet phldrT="[Text]" custT="1"/>
      <dgm:spPr/>
      <dgm:t>
        <a:bodyPr/>
        <a:lstStyle/>
        <a:p>
          <a:r>
            <a:rPr lang="en-US" sz="1200" dirty="0"/>
            <a:t>Stream events &amp; meta data</a:t>
          </a:r>
        </a:p>
      </dgm:t>
    </dgm:pt>
    <dgm:pt modelId="{76E7C571-1075-424D-8FE3-D14113B16FF7}" type="parTrans" cxnId="{AF49B971-7E77-E742-9964-EECC50E6DDA5}">
      <dgm:prSet/>
      <dgm:spPr/>
      <dgm:t>
        <a:bodyPr/>
        <a:lstStyle/>
        <a:p>
          <a:endParaRPr lang="en-US" sz="1200"/>
        </a:p>
      </dgm:t>
    </dgm:pt>
    <dgm:pt modelId="{03F80C85-A5BD-5C4C-BA36-720A42F56882}" type="sibTrans" cxnId="{AF49B971-7E77-E742-9964-EECC50E6DDA5}">
      <dgm:prSet/>
      <dgm:spPr/>
      <dgm:t>
        <a:bodyPr/>
        <a:lstStyle/>
        <a:p>
          <a:endParaRPr lang="en-US" sz="1200"/>
        </a:p>
      </dgm:t>
    </dgm:pt>
    <dgm:pt modelId="{27A21D84-EEC3-AB4E-B4DE-7F6B5992C973}">
      <dgm:prSet phldrT="[Text]" custT="1"/>
      <dgm:spPr/>
      <dgm:t>
        <a:bodyPr/>
        <a:lstStyle/>
        <a:p>
          <a:r>
            <a:rPr lang="en-US" sz="1200" dirty="0"/>
            <a:t>Data reduction &amp; visualization</a:t>
          </a:r>
        </a:p>
      </dgm:t>
    </dgm:pt>
    <dgm:pt modelId="{01AEA811-5A65-A44D-9925-564232774D75}" type="parTrans" cxnId="{1D79E4FD-96C4-7D46-8470-F31A10DCC6E2}">
      <dgm:prSet/>
      <dgm:spPr/>
      <dgm:t>
        <a:bodyPr/>
        <a:lstStyle/>
        <a:p>
          <a:endParaRPr lang="en-US" sz="1200"/>
        </a:p>
      </dgm:t>
    </dgm:pt>
    <dgm:pt modelId="{5D1E1FC4-BE58-3544-8BB6-BCEFF647BA75}" type="sibTrans" cxnId="{1D79E4FD-96C4-7D46-8470-F31A10DCC6E2}">
      <dgm:prSet/>
      <dgm:spPr/>
      <dgm:t>
        <a:bodyPr/>
        <a:lstStyle/>
        <a:p>
          <a:endParaRPr lang="en-US" sz="1200"/>
        </a:p>
      </dgm:t>
    </dgm:pt>
    <dgm:pt modelId="{95280BC6-EC0A-5C4E-94EB-4D79C05D8A6F}">
      <dgm:prSet phldrT="[Text]" custT="1"/>
      <dgm:spPr/>
      <dgm:t>
        <a:bodyPr/>
        <a:lstStyle/>
        <a:p>
          <a:r>
            <a:rPr lang="en-US" sz="1200" dirty="0"/>
            <a:t>Data analysis &amp; modelling</a:t>
          </a:r>
        </a:p>
      </dgm:t>
    </dgm:pt>
    <dgm:pt modelId="{ED8927A6-F36B-ED45-94C1-F72CD318B696}" type="parTrans" cxnId="{7CD07249-A648-4746-9B00-E2E9F36C40C4}">
      <dgm:prSet/>
      <dgm:spPr/>
      <dgm:t>
        <a:bodyPr/>
        <a:lstStyle/>
        <a:p>
          <a:endParaRPr lang="en-US" sz="1200"/>
        </a:p>
      </dgm:t>
    </dgm:pt>
    <dgm:pt modelId="{E1938823-9372-A84E-842E-D2DC35786EF2}" type="sibTrans" cxnId="{7CD07249-A648-4746-9B00-E2E9F36C40C4}">
      <dgm:prSet/>
      <dgm:spPr/>
      <dgm:t>
        <a:bodyPr/>
        <a:lstStyle/>
        <a:p>
          <a:endParaRPr lang="en-US" sz="1200"/>
        </a:p>
      </dgm:t>
    </dgm:pt>
    <dgm:pt modelId="{546E991D-DFF7-654B-833E-9EF02AF04138}">
      <dgm:prSet phldrT="[Text]" custT="1"/>
      <dgm:spPr/>
      <dgm:t>
        <a:bodyPr/>
        <a:lstStyle/>
        <a:p>
          <a:r>
            <a:rPr lang="en-US" sz="1200" u="sng" dirty="0"/>
            <a:t>FAIR</a:t>
          </a:r>
          <a:r>
            <a:rPr lang="en-US" sz="1200" dirty="0"/>
            <a:t> Data management</a:t>
          </a:r>
        </a:p>
      </dgm:t>
    </dgm:pt>
    <dgm:pt modelId="{13229D96-92EF-DD44-8E3B-CB563F36E10E}" type="parTrans" cxnId="{49349D2C-CFCF-8D43-A8DB-4FAFBEB95D32}">
      <dgm:prSet/>
      <dgm:spPr/>
      <dgm:t>
        <a:bodyPr/>
        <a:lstStyle/>
        <a:p>
          <a:endParaRPr lang="en-US" sz="1200"/>
        </a:p>
      </dgm:t>
    </dgm:pt>
    <dgm:pt modelId="{726720C4-5E89-594B-9177-C175614EB066}" type="sibTrans" cxnId="{49349D2C-CFCF-8D43-A8DB-4FAFBEB95D32}">
      <dgm:prSet/>
      <dgm:spPr/>
      <dgm:t>
        <a:bodyPr/>
        <a:lstStyle/>
        <a:p>
          <a:endParaRPr lang="en-US" sz="1200"/>
        </a:p>
      </dgm:t>
    </dgm:pt>
    <dgm:pt modelId="{29016B58-0E7E-3345-B6CE-AF682FED78D8}">
      <dgm:prSet phldrT="[Text]" custT="1"/>
      <dgm:spPr/>
      <dgm:t>
        <a:bodyPr/>
        <a:lstStyle/>
        <a:p>
          <a:r>
            <a:rPr lang="en-US" sz="1200" dirty="0"/>
            <a:t>Experiment control</a:t>
          </a:r>
        </a:p>
      </dgm:t>
    </dgm:pt>
    <dgm:pt modelId="{3E15FD49-50ED-1747-A66B-269E42424823}" type="sibTrans" cxnId="{07ED0B55-9B6E-A140-B89E-B8E11C19CB97}">
      <dgm:prSet/>
      <dgm:spPr/>
      <dgm:t>
        <a:bodyPr/>
        <a:lstStyle/>
        <a:p>
          <a:endParaRPr lang="en-US" sz="1200"/>
        </a:p>
      </dgm:t>
    </dgm:pt>
    <dgm:pt modelId="{B7BC8A69-EC57-E842-90AD-65D44A58056F}" type="parTrans" cxnId="{07ED0B55-9B6E-A140-B89E-B8E11C19CB97}">
      <dgm:prSet/>
      <dgm:spPr/>
      <dgm:t>
        <a:bodyPr/>
        <a:lstStyle/>
        <a:p>
          <a:endParaRPr lang="en-US" sz="1200"/>
        </a:p>
      </dgm:t>
    </dgm:pt>
    <dgm:pt modelId="{DBFA6706-70BD-CA4F-8200-37CDDCF3C464}">
      <dgm:prSet phldrT="[Text]" custT="1"/>
      <dgm:spPr/>
      <dgm:t>
        <a:bodyPr/>
        <a:lstStyle/>
        <a:p>
          <a:r>
            <a:rPr lang="en-US" sz="1200" dirty="0"/>
            <a:t>User office software (proposal)</a:t>
          </a:r>
        </a:p>
      </dgm:t>
    </dgm:pt>
    <dgm:pt modelId="{68D58E81-60AE-A24E-AADF-17E7119AA38F}" type="parTrans" cxnId="{6235DF4C-6AEB-444D-9F0A-F8257F0C0564}">
      <dgm:prSet/>
      <dgm:spPr/>
      <dgm:t>
        <a:bodyPr/>
        <a:lstStyle/>
        <a:p>
          <a:endParaRPr lang="en-US"/>
        </a:p>
      </dgm:t>
    </dgm:pt>
    <dgm:pt modelId="{D973BB90-B079-4749-9CB7-9F1EC9E4C63E}" type="sibTrans" cxnId="{6235DF4C-6AEB-444D-9F0A-F8257F0C0564}">
      <dgm:prSet/>
      <dgm:spPr/>
      <dgm:t>
        <a:bodyPr/>
        <a:lstStyle/>
        <a:p>
          <a:endParaRPr lang="en-US"/>
        </a:p>
      </dgm:t>
    </dgm:pt>
    <dgm:pt modelId="{C58AD629-5553-E54A-94A2-D6C69799E4A5}" type="pres">
      <dgm:prSet presAssocID="{79F8FDC5-AA3E-B547-9AB5-50C649CFC791}" presName="Name0" presStyleCnt="0">
        <dgm:presLayoutVars>
          <dgm:dir/>
          <dgm:animLvl val="lvl"/>
          <dgm:resizeHandles val="exact"/>
        </dgm:presLayoutVars>
      </dgm:prSet>
      <dgm:spPr/>
    </dgm:pt>
    <dgm:pt modelId="{EC4D3C77-974C-8849-AC4F-0ABDC0FD3BB3}" type="pres">
      <dgm:prSet presAssocID="{DBFA6706-70BD-CA4F-8200-37CDDCF3C464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E494377-A1F4-694B-9D63-FDB12ACFE9B5}" type="pres">
      <dgm:prSet presAssocID="{D973BB90-B079-4749-9CB7-9F1EC9E4C63E}" presName="parTxOnlySpace" presStyleCnt="0"/>
      <dgm:spPr/>
    </dgm:pt>
    <dgm:pt modelId="{5D4A3405-702D-854D-BCAD-9BC68DB6596C}" type="pres">
      <dgm:prSet presAssocID="{29016B58-0E7E-3345-B6CE-AF682FED78D8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D2AD4A24-2035-944A-9D2A-8981493C724D}" type="pres">
      <dgm:prSet presAssocID="{3E15FD49-50ED-1747-A66B-269E42424823}" presName="parTxOnlySpace" presStyleCnt="0"/>
      <dgm:spPr/>
    </dgm:pt>
    <dgm:pt modelId="{33D538C9-4794-0547-8260-8BE0D1E909E6}" type="pres">
      <dgm:prSet presAssocID="{4A584895-B70F-5045-94A4-3EA1D22FA42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CCAF1DBC-FB34-6140-8B14-AE8FAD444EB5}" type="pres">
      <dgm:prSet presAssocID="{03F80C85-A5BD-5C4C-BA36-720A42F56882}" presName="parTxOnlySpace" presStyleCnt="0"/>
      <dgm:spPr/>
    </dgm:pt>
    <dgm:pt modelId="{E8C6DF36-B2D5-944B-BF83-26BC27AC9104}" type="pres">
      <dgm:prSet presAssocID="{27A21D84-EEC3-AB4E-B4DE-7F6B5992C973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262EBD8F-A4A4-344C-93DA-200ADF6D9F4C}" type="pres">
      <dgm:prSet presAssocID="{5D1E1FC4-BE58-3544-8BB6-BCEFF647BA75}" presName="parTxOnlySpace" presStyleCnt="0"/>
      <dgm:spPr/>
    </dgm:pt>
    <dgm:pt modelId="{3326B2B2-0DBD-6F44-891E-B30CE48A3FF4}" type="pres">
      <dgm:prSet presAssocID="{95280BC6-EC0A-5C4E-94EB-4D79C05D8A6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D31E8419-9385-5149-B7A6-43AA9DD3C1FB}" type="pres">
      <dgm:prSet presAssocID="{E1938823-9372-A84E-842E-D2DC35786EF2}" presName="parTxOnlySpace" presStyleCnt="0"/>
      <dgm:spPr/>
    </dgm:pt>
    <dgm:pt modelId="{9DE3E9A0-072E-FF47-9561-1470CAC4D05C}" type="pres">
      <dgm:prSet presAssocID="{546E991D-DFF7-654B-833E-9EF02AF04138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9349D2C-CFCF-8D43-A8DB-4FAFBEB95D32}" srcId="{79F8FDC5-AA3E-B547-9AB5-50C649CFC791}" destId="{546E991D-DFF7-654B-833E-9EF02AF04138}" srcOrd="5" destOrd="0" parTransId="{13229D96-92EF-DD44-8E3B-CB563F36E10E}" sibTransId="{726720C4-5E89-594B-9177-C175614EB066}"/>
    <dgm:cxn modelId="{B168623E-C93E-974A-93B3-783045EFA2E5}" type="presOf" srcId="{546E991D-DFF7-654B-833E-9EF02AF04138}" destId="{9DE3E9A0-072E-FF47-9561-1470CAC4D05C}" srcOrd="0" destOrd="0" presId="urn:microsoft.com/office/officeart/2005/8/layout/chevron1"/>
    <dgm:cxn modelId="{7CD07249-A648-4746-9B00-E2E9F36C40C4}" srcId="{79F8FDC5-AA3E-B547-9AB5-50C649CFC791}" destId="{95280BC6-EC0A-5C4E-94EB-4D79C05D8A6F}" srcOrd="4" destOrd="0" parTransId="{ED8927A6-F36B-ED45-94C1-F72CD318B696}" sibTransId="{E1938823-9372-A84E-842E-D2DC35786EF2}"/>
    <dgm:cxn modelId="{6235DF4C-6AEB-444D-9F0A-F8257F0C0564}" srcId="{79F8FDC5-AA3E-B547-9AB5-50C649CFC791}" destId="{DBFA6706-70BD-CA4F-8200-37CDDCF3C464}" srcOrd="0" destOrd="0" parTransId="{68D58E81-60AE-A24E-AADF-17E7119AA38F}" sibTransId="{D973BB90-B079-4749-9CB7-9F1EC9E4C63E}"/>
    <dgm:cxn modelId="{07ED0B55-9B6E-A140-B89E-B8E11C19CB97}" srcId="{79F8FDC5-AA3E-B547-9AB5-50C649CFC791}" destId="{29016B58-0E7E-3345-B6CE-AF682FED78D8}" srcOrd="1" destOrd="0" parTransId="{B7BC8A69-EC57-E842-90AD-65D44A58056F}" sibTransId="{3E15FD49-50ED-1747-A66B-269E42424823}"/>
    <dgm:cxn modelId="{A2585D5A-D722-0D4D-9D04-4F67A7750738}" type="presOf" srcId="{79F8FDC5-AA3E-B547-9AB5-50C649CFC791}" destId="{C58AD629-5553-E54A-94A2-D6C69799E4A5}" srcOrd="0" destOrd="0" presId="urn:microsoft.com/office/officeart/2005/8/layout/chevron1"/>
    <dgm:cxn modelId="{AF49B971-7E77-E742-9964-EECC50E6DDA5}" srcId="{79F8FDC5-AA3E-B547-9AB5-50C649CFC791}" destId="{4A584895-B70F-5045-94A4-3EA1D22FA42B}" srcOrd="2" destOrd="0" parTransId="{76E7C571-1075-424D-8FE3-D14113B16FF7}" sibTransId="{03F80C85-A5BD-5C4C-BA36-720A42F56882}"/>
    <dgm:cxn modelId="{1573047D-48EC-F146-AFE8-823A678292DE}" type="presOf" srcId="{95280BC6-EC0A-5C4E-94EB-4D79C05D8A6F}" destId="{3326B2B2-0DBD-6F44-891E-B30CE48A3FF4}" srcOrd="0" destOrd="0" presId="urn:microsoft.com/office/officeart/2005/8/layout/chevron1"/>
    <dgm:cxn modelId="{E3B9F1A4-0D6A-6A44-856A-402E1E759CA3}" type="presOf" srcId="{27A21D84-EEC3-AB4E-B4DE-7F6B5992C973}" destId="{E8C6DF36-B2D5-944B-BF83-26BC27AC9104}" srcOrd="0" destOrd="0" presId="urn:microsoft.com/office/officeart/2005/8/layout/chevron1"/>
    <dgm:cxn modelId="{69C35EAC-4B6D-5643-8353-CDAFD1A2B9C8}" type="presOf" srcId="{DBFA6706-70BD-CA4F-8200-37CDDCF3C464}" destId="{EC4D3C77-974C-8849-AC4F-0ABDC0FD3BB3}" srcOrd="0" destOrd="0" presId="urn:microsoft.com/office/officeart/2005/8/layout/chevron1"/>
    <dgm:cxn modelId="{35AAB0C3-9D10-8447-8D59-7710ACC0E5BF}" type="presOf" srcId="{4A584895-B70F-5045-94A4-3EA1D22FA42B}" destId="{33D538C9-4794-0547-8260-8BE0D1E909E6}" srcOrd="0" destOrd="0" presId="urn:microsoft.com/office/officeart/2005/8/layout/chevron1"/>
    <dgm:cxn modelId="{D5BB1EFB-BB8B-6644-8B6D-C51568195794}" type="presOf" srcId="{29016B58-0E7E-3345-B6CE-AF682FED78D8}" destId="{5D4A3405-702D-854D-BCAD-9BC68DB6596C}" srcOrd="0" destOrd="0" presId="urn:microsoft.com/office/officeart/2005/8/layout/chevron1"/>
    <dgm:cxn modelId="{1D79E4FD-96C4-7D46-8470-F31A10DCC6E2}" srcId="{79F8FDC5-AA3E-B547-9AB5-50C649CFC791}" destId="{27A21D84-EEC3-AB4E-B4DE-7F6B5992C973}" srcOrd="3" destOrd="0" parTransId="{01AEA811-5A65-A44D-9925-564232774D75}" sibTransId="{5D1E1FC4-BE58-3544-8BB6-BCEFF647BA75}"/>
    <dgm:cxn modelId="{BCA9D10A-548D-5148-BFC4-2615127BF1F7}" type="presParOf" srcId="{C58AD629-5553-E54A-94A2-D6C69799E4A5}" destId="{EC4D3C77-974C-8849-AC4F-0ABDC0FD3BB3}" srcOrd="0" destOrd="0" presId="urn:microsoft.com/office/officeart/2005/8/layout/chevron1"/>
    <dgm:cxn modelId="{69753B72-41FE-3544-A07A-4190CABC35D7}" type="presParOf" srcId="{C58AD629-5553-E54A-94A2-D6C69799E4A5}" destId="{BE494377-A1F4-694B-9D63-FDB12ACFE9B5}" srcOrd="1" destOrd="0" presId="urn:microsoft.com/office/officeart/2005/8/layout/chevron1"/>
    <dgm:cxn modelId="{0C018199-5EE8-394D-B115-F04712033868}" type="presParOf" srcId="{C58AD629-5553-E54A-94A2-D6C69799E4A5}" destId="{5D4A3405-702D-854D-BCAD-9BC68DB6596C}" srcOrd="2" destOrd="0" presId="urn:microsoft.com/office/officeart/2005/8/layout/chevron1"/>
    <dgm:cxn modelId="{A2558BDB-DD5C-C347-ADC0-85C122228CBF}" type="presParOf" srcId="{C58AD629-5553-E54A-94A2-D6C69799E4A5}" destId="{D2AD4A24-2035-944A-9D2A-8981493C724D}" srcOrd="3" destOrd="0" presId="urn:microsoft.com/office/officeart/2005/8/layout/chevron1"/>
    <dgm:cxn modelId="{E84CD08B-D5E6-D346-8C6D-72D081C341B7}" type="presParOf" srcId="{C58AD629-5553-E54A-94A2-D6C69799E4A5}" destId="{33D538C9-4794-0547-8260-8BE0D1E909E6}" srcOrd="4" destOrd="0" presId="urn:microsoft.com/office/officeart/2005/8/layout/chevron1"/>
    <dgm:cxn modelId="{04C3DB03-AFD4-F74B-B0AE-F72D2BE64701}" type="presParOf" srcId="{C58AD629-5553-E54A-94A2-D6C69799E4A5}" destId="{CCAF1DBC-FB34-6140-8B14-AE8FAD444EB5}" srcOrd="5" destOrd="0" presId="urn:microsoft.com/office/officeart/2005/8/layout/chevron1"/>
    <dgm:cxn modelId="{DED27BBD-7E14-044F-B6A1-34F2DD47E03C}" type="presParOf" srcId="{C58AD629-5553-E54A-94A2-D6C69799E4A5}" destId="{E8C6DF36-B2D5-944B-BF83-26BC27AC9104}" srcOrd="6" destOrd="0" presId="urn:microsoft.com/office/officeart/2005/8/layout/chevron1"/>
    <dgm:cxn modelId="{2B7FDC32-1DAF-B240-BC62-60A3C56DE42C}" type="presParOf" srcId="{C58AD629-5553-E54A-94A2-D6C69799E4A5}" destId="{262EBD8F-A4A4-344C-93DA-200ADF6D9F4C}" srcOrd="7" destOrd="0" presId="urn:microsoft.com/office/officeart/2005/8/layout/chevron1"/>
    <dgm:cxn modelId="{9BBCB094-BFC7-C543-9D22-08CB17F5F02F}" type="presParOf" srcId="{C58AD629-5553-E54A-94A2-D6C69799E4A5}" destId="{3326B2B2-0DBD-6F44-891E-B30CE48A3FF4}" srcOrd="8" destOrd="0" presId="urn:microsoft.com/office/officeart/2005/8/layout/chevron1"/>
    <dgm:cxn modelId="{FD583470-B9E2-B94D-9913-10D7B86A454F}" type="presParOf" srcId="{C58AD629-5553-E54A-94A2-D6C69799E4A5}" destId="{D31E8419-9385-5149-B7A6-43AA9DD3C1FB}" srcOrd="9" destOrd="0" presId="urn:microsoft.com/office/officeart/2005/8/layout/chevron1"/>
    <dgm:cxn modelId="{D41A8C33-BEFA-C241-BD6A-CFA9389E8B71}" type="presParOf" srcId="{C58AD629-5553-E54A-94A2-D6C69799E4A5}" destId="{9DE3E9A0-072E-FF47-9561-1470CAC4D05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D3C77-974C-8849-AC4F-0ABDC0FD3BB3}">
      <dsp:nvSpPr>
        <dsp:cNvPr id="0" name=""/>
        <dsp:cNvSpPr/>
      </dsp:nvSpPr>
      <dsp:spPr>
        <a:xfrm>
          <a:off x="4392" y="21757"/>
          <a:ext cx="1633958" cy="653583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User office software (proposal)</a:t>
          </a:r>
        </a:p>
      </dsp:txBody>
      <dsp:txXfrm>
        <a:off x="331184" y="21757"/>
        <a:ext cx="980375" cy="653583"/>
      </dsp:txXfrm>
    </dsp:sp>
    <dsp:sp modelId="{5D4A3405-702D-854D-BCAD-9BC68DB6596C}">
      <dsp:nvSpPr>
        <dsp:cNvPr id="0" name=""/>
        <dsp:cNvSpPr/>
      </dsp:nvSpPr>
      <dsp:spPr>
        <a:xfrm>
          <a:off x="1474954" y="21757"/>
          <a:ext cx="1633958" cy="653583"/>
        </a:xfrm>
        <a:prstGeom prst="chevron">
          <a:avLst/>
        </a:prstGeom>
        <a:solidFill>
          <a:schemeClr val="accent1">
            <a:shade val="80000"/>
            <a:hueOff val="128288"/>
            <a:satOff val="-7317"/>
            <a:lumOff val="709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Experiment control</a:t>
          </a:r>
        </a:p>
      </dsp:txBody>
      <dsp:txXfrm>
        <a:off x="1801746" y="21757"/>
        <a:ext cx="980375" cy="653583"/>
      </dsp:txXfrm>
    </dsp:sp>
    <dsp:sp modelId="{33D538C9-4794-0547-8260-8BE0D1E909E6}">
      <dsp:nvSpPr>
        <dsp:cNvPr id="0" name=""/>
        <dsp:cNvSpPr/>
      </dsp:nvSpPr>
      <dsp:spPr>
        <a:xfrm>
          <a:off x="2945517" y="21757"/>
          <a:ext cx="1633958" cy="653583"/>
        </a:xfrm>
        <a:prstGeom prst="chevron">
          <a:avLst/>
        </a:prstGeom>
        <a:solidFill>
          <a:schemeClr val="accent1">
            <a:shade val="80000"/>
            <a:hueOff val="256576"/>
            <a:satOff val="-14635"/>
            <a:lumOff val="1418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Stream events &amp; meta data</a:t>
          </a:r>
        </a:p>
      </dsp:txBody>
      <dsp:txXfrm>
        <a:off x="3272309" y="21757"/>
        <a:ext cx="980375" cy="653583"/>
      </dsp:txXfrm>
    </dsp:sp>
    <dsp:sp modelId="{E8C6DF36-B2D5-944B-BF83-26BC27AC9104}">
      <dsp:nvSpPr>
        <dsp:cNvPr id="0" name=""/>
        <dsp:cNvSpPr/>
      </dsp:nvSpPr>
      <dsp:spPr>
        <a:xfrm>
          <a:off x="4416080" y="21757"/>
          <a:ext cx="1633958" cy="653583"/>
        </a:xfrm>
        <a:prstGeom prst="chevron">
          <a:avLst/>
        </a:prstGeom>
        <a:solidFill>
          <a:schemeClr val="accent1">
            <a:shade val="80000"/>
            <a:hueOff val="384864"/>
            <a:satOff val="-21952"/>
            <a:lumOff val="2128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reduction &amp; visualization</a:t>
          </a:r>
        </a:p>
      </dsp:txBody>
      <dsp:txXfrm>
        <a:off x="4742872" y="21757"/>
        <a:ext cx="980375" cy="653583"/>
      </dsp:txXfrm>
    </dsp:sp>
    <dsp:sp modelId="{3326B2B2-0DBD-6F44-891E-B30CE48A3FF4}">
      <dsp:nvSpPr>
        <dsp:cNvPr id="0" name=""/>
        <dsp:cNvSpPr/>
      </dsp:nvSpPr>
      <dsp:spPr>
        <a:xfrm>
          <a:off x="5886642" y="21757"/>
          <a:ext cx="1633958" cy="653583"/>
        </a:xfrm>
        <a:prstGeom prst="chevron">
          <a:avLst/>
        </a:prstGeom>
        <a:solidFill>
          <a:schemeClr val="accent1">
            <a:shade val="80000"/>
            <a:hueOff val="513152"/>
            <a:satOff val="-29270"/>
            <a:lumOff val="283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analysis &amp; modelling</a:t>
          </a:r>
        </a:p>
      </dsp:txBody>
      <dsp:txXfrm>
        <a:off x="6213434" y="21757"/>
        <a:ext cx="980375" cy="653583"/>
      </dsp:txXfrm>
    </dsp:sp>
    <dsp:sp modelId="{9DE3E9A0-072E-FF47-9561-1470CAC4D05C}">
      <dsp:nvSpPr>
        <dsp:cNvPr id="0" name=""/>
        <dsp:cNvSpPr/>
      </dsp:nvSpPr>
      <dsp:spPr>
        <a:xfrm>
          <a:off x="7357205" y="21757"/>
          <a:ext cx="1633958" cy="653583"/>
        </a:xfrm>
        <a:prstGeom prst="chevron">
          <a:avLst/>
        </a:prstGeom>
        <a:solidFill>
          <a:schemeClr val="accent1">
            <a:shade val="80000"/>
            <a:hueOff val="641440"/>
            <a:satOff val="-36587"/>
            <a:lumOff val="354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u="sng" kern="1200" dirty="0"/>
            <a:t>FAIR</a:t>
          </a:r>
          <a:r>
            <a:rPr lang="en-US" sz="1200" kern="1200" dirty="0"/>
            <a:t> Data management</a:t>
          </a:r>
        </a:p>
      </dsp:txBody>
      <dsp:txXfrm>
        <a:off x="7683997" y="21757"/>
        <a:ext cx="980375" cy="6535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D3C77-974C-8849-AC4F-0ABDC0FD3BB3}">
      <dsp:nvSpPr>
        <dsp:cNvPr id="0" name=""/>
        <dsp:cNvSpPr/>
      </dsp:nvSpPr>
      <dsp:spPr>
        <a:xfrm>
          <a:off x="4392" y="21757"/>
          <a:ext cx="1633958" cy="653583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User office software (proposal)</a:t>
          </a:r>
        </a:p>
      </dsp:txBody>
      <dsp:txXfrm>
        <a:off x="331184" y="21757"/>
        <a:ext cx="980375" cy="653583"/>
      </dsp:txXfrm>
    </dsp:sp>
    <dsp:sp modelId="{5D4A3405-702D-854D-BCAD-9BC68DB6596C}">
      <dsp:nvSpPr>
        <dsp:cNvPr id="0" name=""/>
        <dsp:cNvSpPr/>
      </dsp:nvSpPr>
      <dsp:spPr>
        <a:xfrm>
          <a:off x="1474954" y="21757"/>
          <a:ext cx="1633958" cy="653583"/>
        </a:xfrm>
        <a:prstGeom prst="chevron">
          <a:avLst/>
        </a:prstGeom>
        <a:solidFill>
          <a:schemeClr val="accent1">
            <a:shade val="80000"/>
            <a:hueOff val="128288"/>
            <a:satOff val="-7317"/>
            <a:lumOff val="709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Experiment control</a:t>
          </a:r>
        </a:p>
      </dsp:txBody>
      <dsp:txXfrm>
        <a:off x="1801746" y="21757"/>
        <a:ext cx="980375" cy="653583"/>
      </dsp:txXfrm>
    </dsp:sp>
    <dsp:sp modelId="{33D538C9-4794-0547-8260-8BE0D1E909E6}">
      <dsp:nvSpPr>
        <dsp:cNvPr id="0" name=""/>
        <dsp:cNvSpPr/>
      </dsp:nvSpPr>
      <dsp:spPr>
        <a:xfrm>
          <a:off x="2945517" y="21757"/>
          <a:ext cx="1633958" cy="653583"/>
        </a:xfrm>
        <a:prstGeom prst="chevron">
          <a:avLst/>
        </a:prstGeom>
        <a:solidFill>
          <a:schemeClr val="accent1">
            <a:shade val="80000"/>
            <a:hueOff val="256576"/>
            <a:satOff val="-14635"/>
            <a:lumOff val="1418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Stream events &amp; meta data</a:t>
          </a:r>
        </a:p>
      </dsp:txBody>
      <dsp:txXfrm>
        <a:off x="3272309" y="21757"/>
        <a:ext cx="980375" cy="653583"/>
      </dsp:txXfrm>
    </dsp:sp>
    <dsp:sp modelId="{E8C6DF36-B2D5-944B-BF83-26BC27AC9104}">
      <dsp:nvSpPr>
        <dsp:cNvPr id="0" name=""/>
        <dsp:cNvSpPr/>
      </dsp:nvSpPr>
      <dsp:spPr>
        <a:xfrm>
          <a:off x="4416080" y="21757"/>
          <a:ext cx="1633958" cy="653583"/>
        </a:xfrm>
        <a:prstGeom prst="chevron">
          <a:avLst/>
        </a:prstGeom>
        <a:solidFill>
          <a:schemeClr val="accent1">
            <a:shade val="80000"/>
            <a:hueOff val="384864"/>
            <a:satOff val="-21952"/>
            <a:lumOff val="2128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reduction &amp; visualization</a:t>
          </a:r>
        </a:p>
      </dsp:txBody>
      <dsp:txXfrm>
        <a:off x="4742872" y="21757"/>
        <a:ext cx="980375" cy="653583"/>
      </dsp:txXfrm>
    </dsp:sp>
    <dsp:sp modelId="{3326B2B2-0DBD-6F44-891E-B30CE48A3FF4}">
      <dsp:nvSpPr>
        <dsp:cNvPr id="0" name=""/>
        <dsp:cNvSpPr/>
      </dsp:nvSpPr>
      <dsp:spPr>
        <a:xfrm>
          <a:off x="5886642" y="21757"/>
          <a:ext cx="1633958" cy="653583"/>
        </a:xfrm>
        <a:prstGeom prst="chevron">
          <a:avLst/>
        </a:prstGeom>
        <a:solidFill>
          <a:schemeClr val="accent1">
            <a:shade val="80000"/>
            <a:hueOff val="513152"/>
            <a:satOff val="-29270"/>
            <a:lumOff val="283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analysis &amp; modelling</a:t>
          </a:r>
        </a:p>
      </dsp:txBody>
      <dsp:txXfrm>
        <a:off x="6213434" y="21757"/>
        <a:ext cx="980375" cy="653583"/>
      </dsp:txXfrm>
    </dsp:sp>
    <dsp:sp modelId="{9DE3E9A0-072E-FF47-9561-1470CAC4D05C}">
      <dsp:nvSpPr>
        <dsp:cNvPr id="0" name=""/>
        <dsp:cNvSpPr/>
      </dsp:nvSpPr>
      <dsp:spPr>
        <a:xfrm>
          <a:off x="7357205" y="21757"/>
          <a:ext cx="1633958" cy="653583"/>
        </a:xfrm>
        <a:prstGeom prst="chevron">
          <a:avLst/>
        </a:prstGeom>
        <a:solidFill>
          <a:schemeClr val="accent1">
            <a:shade val="80000"/>
            <a:hueOff val="641440"/>
            <a:satOff val="-36587"/>
            <a:lumOff val="354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u="sng" kern="1200" dirty="0"/>
            <a:t>FAIR</a:t>
          </a:r>
          <a:r>
            <a:rPr lang="en-US" sz="1200" kern="1200" dirty="0"/>
            <a:t> Data management</a:t>
          </a:r>
        </a:p>
      </dsp:txBody>
      <dsp:txXfrm>
        <a:off x="7683997" y="21757"/>
        <a:ext cx="980375" cy="653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2025-09-02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2025-09-02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2025-09-02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12" Type="http://schemas.openxmlformats.org/officeDocument/2006/relationships/image" Target="../media/image3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github.com/mctools/ncrystal-notebooks" TargetMode="External"/><Relationship Id="rId4" Type="http://schemas.openxmlformats.org/officeDocument/2006/relationships/hyperlink" Target="https://github.com/mctools/ncrystal/wiki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"/><Relationship Id="rId13" Type="http://schemas.openxmlformats.org/officeDocument/2006/relationships/image" Target="../media/image22.tif"/><Relationship Id="rId3" Type="http://schemas.openxmlformats.org/officeDocument/2006/relationships/image" Target="../media/image14.emf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tif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Data Reduction, Analysis, and Modelling (DRAM) group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Mads Bertelsen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2025-09-02</a:t>
            </a:fld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C53729B-6C87-1A95-9D2E-952098A65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</p:spPr>
        <p:txBody>
          <a:bodyPr/>
          <a:lstStyle/>
          <a:p>
            <a:r>
              <a:rPr lang="en-US" dirty="0"/>
              <a:t>Group leader: Torben Roland Nielsen</a:t>
            </a: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40027-3609-2D25-9054-3F80A9370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400351-39CB-2F80-DEE7-9D273203A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831E8D2-C611-A57B-5060-3BC14A9B2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DRAM GROUP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0E4612C-9284-6496-81E5-B612F113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1EAE895-C9E5-CE8A-E4D2-617010D105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Reduction subgroup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C4F9DE8-00D8-DBA3-D297-E972491D7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  <p:sp>
        <p:nvSpPr>
          <p:cNvPr id="3" name="Platshållare för innehåll 5">
            <a:extLst>
              <a:ext uri="{FF2B5EF4-FFF2-40B4-BE49-F238E27FC236}">
                <a16:creationId xmlns:a16="http://schemas.microsoft.com/office/drawing/2014/main" id="{9E4ABEC7-278D-34E2-75CC-5FFB6F441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/>
          <a:lstStyle/>
          <a:p>
            <a:pPr lvl="1"/>
            <a:r>
              <a:rPr lang="en-US" dirty="0"/>
              <a:t>Simon Heybrock</a:t>
            </a:r>
          </a:p>
          <a:p>
            <a:pPr lvl="1"/>
            <a:r>
              <a:rPr lang="en-US" dirty="0"/>
              <a:t>Neil </a:t>
            </a:r>
            <a:r>
              <a:rPr lang="en-US" dirty="0" err="1"/>
              <a:t>Vaytet</a:t>
            </a:r>
            <a:endParaRPr lang="en-US" dirty="0"/>
          </a:p>
          <a:p>
            <a:pPr lvl="1"/>
            <a:r>
              <a:rPr lang="en-US" dirty="0"/>
              <a:t>Jan-Lukas </a:t>
            </a:r>
            <a:r>
              <a:rPr lang="en-US" dirty="0" err="1"/>
              <a:t>Wynen</a:t>
            </a:r>
            <a:endParaRPr lang="en-US" dirty="0"/>
          </a:p>
          <a:p>
            <a:pPr lvl="1"/>
            <a:r>
              <a:rPr lang="en-US" dirty="0"/>
              <a:t>Sunyoung Yoo</a:t>
            </a:r>
          </a:p>
          <a:p>
            <a:pPr lvl="1"/>
            <a:r>
              <a:rPr lang="en-US" dirty="0"/>
              <a:t>Johannes Kasimir</a:t>
            </a:r>
          </a:p>
          <a:p>
            <a:pPr lvl="1"/>
            <a:r>
              <a:rPr lang="en-US" dirty="0"/>
              <a:t>Mridul Seth</a:t>
            </a:r>
          </a:p>
        </p:txBody>
      </p:sp>
      <p:pic>
        <p:nvPicPr>
          <p:cNvPr id="15" name="Picture 14" descr="A diagram of a algorithm&#10;&#10;AI-generated content may be incorrect.">
            <a:extLst>
              <a:ext uri="{FF2B5EF4-FFF2-40B4-BE49-F238E27FC236}">
                <a16:creationId xmlns:a16="http://schemas.microsoft.com/office/drawing/2014/main" id="{AEC344CB-6C24-A47A-B14A-B0FD6642F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544" y="3948868"/>
            <a:ext cx="4535948" cy="2643759"/>
          </a:xfrm>
          <a:prstGeom prst="rect">
            <a:avLst/>
          </a:prstGeom>
        </p:spPr>
      </p:pic>
      <p:pic>
        <p:nvPicPr>
          <p:cNvPr id="19" name="Picture 1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F5EADE5-A34B-625C-18EE-73D64384A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009" y="1706153"/>
            <a:ext cx="6012223" cy="2052954"/>
          </a:xfrm>
          <a:prstGeom prst="rect">
            <a:avLst/>
          </a:prstGeom>
        </p:spPr>
      </p:pic>
      <p:pic>
        <p:nvPicPr>
          <p:cNvPr id="21" name="Picture 20" descr="A group of cubes with different colors&#10;&#10;AI-generated content may be incorrect.">
            <a:extLst>
              <a:ext uri="{FF2B5EF4-FFF2-40B4-BE49-F238E27FC236}">
                <a16:creationId xmlns:a16="http://schemas.microsoft.com/office/drawing/2014/main" id="{60B62625-84EE-D022-089F-809ECA350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932" y="4542548"/>
            <a:ext cx="3860866" cy="1586085"/>
          </a:xfrm>
          <a:prstGeom prst="rect">
            <a:avLst/>
          </a:prstGeom>
        </p:spPr>
      </p:pic>
      <p:pic>
        <p:nvPicPr>
          <p:cNvPr id="17" name="Picture 16" descr="A blue and white logo&#10;&#10;AI-generated content may be incorrect.">
            <a:extLst>
              <a:ext uri="{FF2B5EF4-FFF2-40B4-BE49-F238E27FC236}">
                <a16:creationId xmlns:a16="http://schemas.microsoft.com/office/drawing/2014/main" id="{FA1F6FE9-677D-CBB5-5BB0-DE845ADA5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120" y="1092882"/>
            <a:ext cx="2771718" cy="9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2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6F6AC-79BF-D429-C7D8-AD9DADFE4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80B00B-08BA-F050-1660-C882116B5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54B74D2-8A57-7D55-68CE-577EB17AC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DRAM GROUP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6DC7B9B-4F8B-2EB8-54E0-AE8A68B0D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3B2A9C1-5E97-8AA9-040D-3D0D31DF5C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Reduction subgroup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2168F7E0-33AC-C8E3-2C07-AE706DAE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  <p:sp>
        <p:nvSpPr>
          <p:cNvPr id="3" name="Platshållare för innehåll 5">
            <a:extLst>
              <a:ext uri="{FF2B5EF4-FFF2-40B4-BE49-F238E27FC236}">
                <a16:creationId xmlns:a16="http://schemas.microsoft.com/office/drawing/2014/main" id="{B0C75F21-E794-72EC-AB42-720F3FA28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/>
          <a:lstStyle/>
          <a:p>
            <a:pPr lvl="1"/>
            <a:r>
              <a:rPr lang="en-US" dirty="0"/>
              <a:t>Simon Heybrock</a:t>
            </a:r>
          </a:p>
          <a:p>
            <a:pPr lvl="1"/>
            <a:r>
              <a:rPr lang="en-US" dirty="0"/>
              <a:t>Neil </a:t>
            </a:r>
            <a:r>
              <a:rPr lang="en-US" dirty="0" err="1"/>
              <a:t>Vaytet</a:t>
            </a:r>
            <a:endParaRPr lang="en-US" dirty="0"/>
          </a:p>
          <a:p>
            <a:pPr lvl="1"/>
            <a:r>
              <a:rPr lang="en-US" dirty="0"/>
              <a:t>Jan-Lukas </a:t>
            </a:r>
            <a:r>
              <a:rPr lang="en-US" dirty="0" err="1"/>
              <a:t>Wynen</a:t>
            </a:r>
            <a:endParaRPr lang="en-US" dirty="0"/>
          </a:p>
          <a:p>
            <a:pPr lvl="1"/>
            <a:r>
              <a:rPr lang="en-US" dirty="0"/>
              <a:t>Sunyoung Yoo</a:t>
            </a:r>
          </a:p>
          <a:p>
            <a:pPr lvl="1"/>
            <a:r>
              <a:rPr lang="en-US" dirty="0"/>
              <a:t>Johannes Kasimir</a:t>
            </a:r>
          </a:p>
          <a:p>
            <a:pPr lvl="1"/>
            <a:r>
              <a:rPr lang="en-US" dirty="0"/>
              <a:t>Mridul Seth</a:t>
            </a:r>
          </a:p>
        </p:txBody>
      </p:sp>
      <p:pic>
        <p:nvPicPr>
          <p:cNvPr id="7" name="Google Shape;87;p16">
            <a:extLst>
              <a:ext uri="{FF2B5EF4-FFF2-40B4-BE49-F238E27FC236}">
                <a16:creationId xmlns:a16="http://schemas.microsoft.com/office/drawing/2014/main" id="{FDB73F52-F518-F87C-82FE-4BD9369380A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4147" y="917174"/>
            <a:ext cx="2346185" cy="673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creen Recording 2023-03-19 at 12.48.08">
            <a:hlinkClick r:id="" action="ppaction://media"/>
            <a:extLst>
              <a:ext uri="{FF2B5EF4-FFF2-40B4-BE49-F238E27FC236}">
                <a16:creationId xmlns:a16="http://schemas.microsoft.com/office/drawing/2014/main" id="{7944F5A2-135F-FB5A-C1DF-8B50B2C55A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4147" y="2087731"/>
            <a:ext cx="6023356" cy="4260832"/>
          </a:xfrm>
          <a:prstGeom prst="rect">
            <a:avLst/>
          </a:prstGeom>
        </p:spPr>
      </p:pic>
      <p:pic>
        <p:nvPicPr>
          <p:cNvPr id="13" name="Google Shape;100;p17">
            <a:extLst>
              <a:ext uri="{FF2B5EF4-FFF2-40B4-BE49-F238E27FC236}">
                <a16:creationId xmlns:a16="http://schemas.microsoft.com/office/drawing/2014/main" id="{A63A5C17-B6BE-80E4-85D1-80DD0E7EE50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0332" y="544133"/>
            <a:ext cx="2902055" cy="141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284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0638D-677F-4620-2E79-AA04B7CC2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38CB5BC-11F9-B554-A073-148169A49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066" y="1562400"/>
            <a:ext cx="8272198" cy="465699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915C921-79CE-8821-0E5C-3D2DDBDFF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7272189-54E2-4C83-5D6A-7AB4EF8F3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DRAM GROUP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24FB35D-B4DE-8823-2391-A7584A81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5D42D40-FBAC-EF1B-4E5E-D8F59A997D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Reduction subgroup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817E02D7-CBB2-79D9-561A-90DE8EBF9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  <p:sp>
        <p:nvSpPr>
          <p:cNvPr id="3" name="Platshållare för innehåll 5">
            <a:extLst>
              <a:ext uri="{FF2B5EF4-FFF2-40B4-BE49-F238E27FC236}">
                <a16:creationId xmlns:a16="http://schemas.microsoft.com/office/drawing/2014/main" id="{3A288B3D-26D6-3C2E-3A97-C0F748002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/>
          <a:lstStyle/>
          <a:p>
            <a:pPr lvl="1"/>
            <a:r>
              <a:rPr lang="en-US" dirty="0"/>
              <a:t>Simon Heybrock</a:t>
            </a:r>
          </a:p>
          <a:p>
            <a:pPr lvl="1"/>
            <a:r>
              <a:rPr lang="en-US" dirty="0"/>
              <a:t>Neil </a:t>
            </a:r>
            <a:r>
              <a:rPr lang="en-US" dirty="0" err="1"/>
              <a:t>Vaytet</a:t>
            </a:r>
            <a:endParaRPr lang="en-US" dirty="0"/>
          </a:p>
          <a:p>
            <a:pPr lvl="1"/>
            <a:r>
              <a:rPr lang="en-US" dirty="0"/>
              <a:t>Jan-Lukas </a:t>
            </a:r>
            <a:r>
              <a:rPr lang="en-US" dirty="0" err="1"/>
              <a:t>Wynen</a:t>
            </a:r>
            <a:endParaRPr lang="en-US" dirty="0"/>
          </a:p>
          <a:p>
            <a:pPr lvl="1"/>
            <a:r>
              <a:rPr lang="en-US" dirty="0"/>
              <a:t>Sunyoung Yoo</a:t>
            </a:r>
          </a:p>
          <a:p>
            <a:pPr lvl="1"/>
            <a:r>
              <a:rPr lang="en-US" dirty="0"/>
              <a:t>Johannes Kasimir</a:t>
            </a:r>
          </a:p>
          <a:p>
            <a:pPr lvl="1"/>
            <a:r>
              <a:rPr lang="en-US" dirty="0"/>
              <a:t>Mridul Seth</a:t>
            </a:r>
          </a:p>
        </p:txBody>
      </p:sp>
    </p:spTree>
    <p:extLst>
      <p:ext uri="{BB962C8B-B14F-4D97-AF65-F5344CB8AC3E}">
        <p14:creationId xmlns:p14="http://schemas.microsoft.com/office/powerpoint/2010/main" val="370753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B8F59-1BA4-DC86-2FB0-28E5946FF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7862DF-285F-C210-305B-A150A416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AB42D91-CF6D-8744-693A-29572947A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DRAM GROUP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B4EE22D-A3C8-081B-930A-76478F3CF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D8B05EB1-54C9-20F3-29CA-FF9DCED605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Analysis subgroup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CCEBB7EA-90D2-BD2D-0490-9447AF45BB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  <p:sp>
        <p:nvSpPr>
          <p:cNvPr id="3" name="Platshållare för innehåll 5">
            <a:extLst>
              <a:ext uri="{FF2B5EF4-FFF2-40B4-BE49-F238E27FC236}">
                <a16:creationId xmlns:a16="http://schemas.microsoft.com/office/drawing/2014/main" id="{EFDA36BB-308D-992D-23BC-CD10231BA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2647283" cy="4768062"/>
          </a:xfrm>
        </p:spPr>
        <p:txBody>
          <a:bodyPr/>
          <a:lstStyle/>
          <a:p>
            <a:pPr lvl="1"/>
            <a:r>
              <a:rPr lang="en-US" dirty="0"/>
              <a:t>Piotr </a:t>
            </a:r>
            <a:r>
              <a:rPr lang="en-US" dirty="0" err="1"/>
              <a:t>Rozyczko</a:t>
            </a:r>
            <a:endParaRPr lang="en-US" dirty="0"/>
          </a:p>
          <a:p>
            <a:pPr lvl="1"/>
            <a:r>
              <a:rPr lang="en-US" dirty="0"/>
              <a:t>Andrew Sazonov</a:t>
            </a:r>
          </a:p>
          <a:p>
            <a:pPr lvl="1"/>
            <a:r>
              <a:rPr lang="en-US" dirty="0"/>
              <a:t>Henrik Jacobsen</a:t>
            </a:r>
          </a:p>
          <a:p>
            <a:pPr lvl="1"/>
            <a:r>
              <a:rPr lang="en-US" dirty="0"/>
              <a:t>Christian Vedel</a:t>
            </a:r>
          </a:p>
          <a:p>
            <a:pPr lvl="1"/>
            <a:r>
              <a:rPr lang="en-US" dirty="0"/>
              <a:t>Ales </a:t>
            </a:r>
            <a:r>
              <a:rPr lang="en-US" dirty="0" err="1"/>
              <a:t>Kutsepau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80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2C6C0-ED69-0A98-48FF-8DFA3B14E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D7736C-3DD6-BD8D-7C0E-2EF733919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FEC7168-EDA0-2A50-4472-1FC0846EB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DRAM GROUP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C4CBF2D-F4FD-BAD0-EBA9-F8028149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96DC2DEC-367F-A36B-628A-B791E238D6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Analysis subgroup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D04A10E8-A376-092E-9225-232951E11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  <p:sp>
        <p:nvSpPr>
          <p:cNvPr id="3" name="Platshållare för innehåll 5">
            <a:extLst>
              <a:ext uri="{FF2B5EF4-FFF2-40B4-BE49-F238E27FC236}">
                <a16:creationId xmlns:a16="http://schemas.microsoft.com/office/drawing/2014/main" id="{77693D92-C4A4-C785-A592-E302AFA37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2647283" cy="4768062"/>
          </a:xfrm>
        </p:spPr>
        <p:txBody>
          <a:bodyPr/>
          <a:lstStyle/>
          <a:p>
            <a:pPr lvl="1"/>
            <a:r>
              <a:rPr lang="en-US" dirty="0"/>
              <a:t>Piotr </a:t>
            </a:r>
            <a:r>
              <a:rPr lang="en-US" dirty="0" err="1"/>
              <a:t>Rozyczko</a:t>
            </a:r>
            <a:endParaRPr lang="en-US" dirty="0"/>
          </a:p>
          <a:p>
            <a:pPr lvl="1"/>
            <a:r>
              <a:rPr lang="en-US" dirty="0"/>
              <a:t>Andrew Sazonov</a:t>
            </a:r>
          </a:p>
          <a:p>
            <a:pPr lvl="1"/>
            <a:r>
              <a:rPr lang="en-US" dirty="0"/>
              <a:t>Henrik Jacobsen</a:t>
            </a:r>
          </a:p>
          <a:p>
            <a:pPr lvl="1"/>
            <a:r>
              <a:rPr lang="en-US" dirty="0"/>
              <a:t>Christian Vedel</a:t>
            </a:r>
          </a:p>
          <a:p>
            <a:pPr lvl="1"/>
            <a:r>
              <a:rPr lang="en-US" dirty="0"/>
              <a:t>Ales </a:t>
            </a:r>
            <a:r>
              <a:rPr lang="en-US" dirty="0" err="1"/>
              <a:t>Kutsepau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24F601-A85A-94F6-C86E-C920719612F0}"/>
              </a:ext>
            </a:extLst>
          </p:cNvPr>
          <p:cNvSpPr txBox="1"/>
          <p:nvPr/>
        </p:nvSpPr>
        <p:spPr>
          <a:xfrm>
            <a:off x="4614664" y="1446416"/>
            <a:ext cx="6789060" cy="2343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</a:rPr>
              <a:t>Analysis vary significantly across instruments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</a:rPr>
              <a:t>Different expectations in different fields (GUI needed?)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</a:rPr>
              <a:t>Not one solution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</a:rPr>
              <a:t>Support some existing projects, </a:t>
            </a:r>
            <a:r>
              <a:rPr lang="en-US" sz="2000" dirty="0" err="1">
                <a:solidFill>
                  <a:srgbClr val="666666"/>
                </a:solidFill>
              </a:rPr>
              <a:t>e.g</a:t>
            </a:r>
            <a:r>
              <a:rPr lang="en-US" sz="2000" dirty="0">
                <a:solidFill>
                  <a:srgbClr val="666666"/>
                </a:solidFill>
              </a:rPr>
              <a:t> </a:t>
            </a:r>
            <a:r>
              <a:rPr lang="en-US" sz="2000" dirty="0" err="1">
                <a:solidFill>
                  <a:srgbClr val="666666"/>
                </a:solidFill>
              </a:rPr>
              <a:t>SASView</a:t>
            </a:r>
            <a:endParaRPr lang="en-US" sz="2000" dirty="0">
              <a:solidFill>
                <a:srgbClr val="666666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</a:rPr>
              <a:t>Some created some from scratch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3F21F7-CB17-8B1B-592B-A40070A9CA52}"/>
              </a:ext>
            </a:extLst>
          </p:cNvPr>
          <p:cNvSpPr/>
          <p:nvPr/>
        </p:nvSpPr>
        <p:spPr>
          <a:xfrm>
            <a:off x="8374800" y="4313390"/>
            <a:ext cx="1317141" cy="423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Content Placeholder 4">
            <a:extLst>
              <a:ext uri="{FF2B5EF4-FFF2-40B4-BE49-F238E27FC236}">
                <a16:creationId xmlns:a16="http://schemas.microsoft.com/office/drawing/2014/main" id="{F82C9F57-B518-7E05-9CFD-DE61CAC032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5211004"/>
              </p:ext>
            </p:extLst>
          </p:nvPr>
        </p:nvGraphicFramePr>
        <p:xfrm>
          <a:off x="1598222" y="4920999"/>
          <a:ext cx="8995556" cy="697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1408DA59-3941-0F87-5F5A-CAEF9CE14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2240" y="4530158"/>
            <a:ext cx="1113891" cy="3306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598107-6C38-3A3F-0FDF-CE2A58A8053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057" y="4527038"/>
            <a:ext cx="784220" cy="320110"/>
          </a:xfrm>
          <a:prstGeom prst="rect">
            <a:avLst/>
          </a:prstGeom>
        </p:spPr>
      </p:pic>
      <p:pic>
        <p:nvPicPr>
          <p:cNvPr id="23" name="Picture 10" descr="PICS Home">
            <a:extLst>
              <a:ext uri="{FF2B5EF4-FFF2-40B4-BE49-F238E27FC236}">
                <a16:creationId xmlns:a16="http://schemas.microsoft.com/office/drawing/2014/main" id="{C183B81A-9BBB-7C15-CC6B-27F527544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019" y="4460927"/>
            <a:ext cx="426151" cy="42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25258E-C13B-55E0-8B83-C4802FE284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9057" y="4574183"/>
            <a:ext cx="815349" cy="272965"/>
          </a:xfrm>
          <a:prstGeom prst="rect">
            <a:avLst/>
          </a:prstGeom>
        </p:spPr>
      </p:pic>
      <p:pic>
        <p:nvPicPr>
          <p:cNvPr id="25" name="Screen Shot 2017-10-30 at 14.07.55.png" descr="Screen Shot 2017-10-30 at 14.07.55.png">
            <a:extLst>
              <a:ext uri="{FF2B5EF4-FFF2-40B4-BE49-F238E27FC236}">
                <a16:creationId xmlns:a16="http://schemas.microsoft.com/office/drawing/2014/main" id="{F9051660-B79A-ACFF-D02D-F7010FBBE4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AFBFC"/>
              </a:clrFrom>
              <a:clrTo>
                <a:srgbClr val="FA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66" b="-1"/>
          <a:stretch/>
        </p:blipFill>
        <p:spPr>
          <a:xfrm>
            <a:off x="8747143" y="4358826"/>
            <a:ext cx="608519" cy="575397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EC6B298-4979-C827-E67A-58146CC5A364}"/>
              </a:ext>
            </a:extLst>
          </p:cNvPr>
          <p:cNvSpPr txBox="1"/>
          <p:nvPr/>
        </p:nvSpPr>
        <p:spPr>
          <a:xfrm>
            <a:off x="7571648" y="4336224"/>
            <a:ext cx="1152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600" dirty="0" err="1">
                <a:solidFill>
                  <a:srgbClr val="666666"/>
                </a:solidFill>
              </a:rPr>
              <a:t>Technique</a:t>
            </a:r>
            <a:r>
              <a:rPr lang="sv-SE" sz="1600" dirty="0">
                <a:solidFill>
                  <a:srgbClr val="666666"/>
                </a:solidFill>
              </a:rPr>
              <a:t> </a:t>
            </a:r>
          </a:p>
          <a:p>
            <a:pPr algn="ctr"/>
            <a:r>
              <a:rPr lang="sv-SE" sz="1600" dirty="0" err="1">
                <a:solidFill>
                  <a:srgbClr val="666666"/>
                </a:solidFill>
              </a:rPr>
              <a:t>specific</a:t>
            </a:r>
            <a:endParaRPr lang="sv-SE" sz="1600" dirty="0">
              <a:solidFill>
                <a:srgbClr val="666666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F3E7AC6-ABC6-D1C5-2DCB-543A67C4A5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9938" y="4493203"/>
            <a:ext cx="1317903" cy="3904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B1DDF4A-9BB8-659B-3893-E9FFB4F67C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27996" y="4437943"/>
            <a:ext cx="425199" cy="46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9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42FD5-B44B-621D-271A-7A57535CF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265D5F-7279-4B78-475A-A3BBA7E1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E2DBA11-9615-4587-67EC-ADCB2E881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DRAM GROUP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CA00CE3-CF90-C452-4BF3-639AD7309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E473952-0789-2F59-B05A-15ACA6D526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Analysis subgroup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2108B25-984D-9C3D-E139-DFF56276F7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  <p:sp>
        <p:nvSpPr>
          <p:cNvPr id="3" name="Platshållare för innehåll 5">
            <a:extLst>
              <a:ext uri="{FF2B5EF4-FFF2-40B4-BE49-F238E27FC236}">
                <a16:creationId xmlns:a16="http://schemas.microsoft.com/office/drawing/2014/main" id="{D71779D4-A4B6-0F24-19CC-04B21890F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2647283" cy="4768062"/>
          </a:xfrm>
        </p:spPr>
        <p:txBody>
          <a:bodyPr/>
          <a:lstStyle/>
          <a:p>
            <a:pPr lvl="1"/>
            <a:r>
              <a:rPr lang="en-US" dirty="0"/>
              <a:t>Piotr </a:t>
            </a:r>
            <a:r>
              <a:rPr lang="en-US" dirty="0" err="1"/>
              <a:t>Rozyczko</a:t>
            </a:r>
            <a:endParaRPr lang="en-US" dirty="0"/>
          </a:p>
          <a:p>
            <a:pPr lvl="1"/>
            <a:r>
              <a:rPr lang="en-US" dirty="0"/>
              <a:t>Andrew Sazonov</a:t>
            </a:r>
          </a:p>
          <a:p>
            <a:pPr lvl="1"/>
            <a:r>
              <a:rPr lang="en-US" dirty="0"/>
              <a:t>Henrik Jacobsen</a:t>
            </a:r>
          </a:p>
          <a:p>
            <a:pPr lvl="1"/>
            <a:r>
              <a:rPr lang="en-US" dirty="0"/>
              <a:t>Christian Vedel</a:t>
            </a:r>
          </a:p>
          <a:p>
            <a:pPr lvl="1"/>
            <a:r>
              <a:rPr lang="en-US" dirty="0"/>
              <a:t>Ales </a:t>
            </a:r>
            <a:r>
              <a:rPr lang="en-US" dirty="0" err="1"/>
              <a:t>Kutsepau</a:t>
            </a:r>
            <a:endParaRPr lang="en-US" dirty="0"/>
          </a:p>
        </p:txBody>
      </p:sp>
      <p:sp>
        <p:nvSpPr>
          <p:cNvPr id="14" name="easyDiffractionLib">
            <a:extLst>
              <a:ext uri="{FF2B5EF4-FFF2-40B4-BE49-F238E27FC236}">
                <a16:creationId xmlns:a16="http://schemas.microsoft.com/office/drawing/2014/main" id="{6CBB3DA5-C815-A8AB-43BB-1B33CF56AD21}"/>
              </a:ext>
            </a:extLst>
          </p:cNvPr>
          <p:cNvSpPr/>
          <p:nvPr/>
        </p:nvSpPr>
        <p:spPr>
          <a:xfrm>
            <a:off x="4462148" y="3868980"/>
            <a:ext cx="3175001" cy="516715"/>
          </a:xfrm>
          <a:prstGeom prst="roundRect">
            <a:avLst>
              <a:gd name="adj" fmla="val 19658"/>
            </a:avLst>
          </a:prstGeom>
          <a:solidFill>
            <a:srgbClr val="88AA67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ctr" defTabSz="584200">
              <a:lnSpc>
                <a:spcPts val="2000"/>
              </a:lnSpc>
              <a:defRPr sz="2000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rPr lang="en-US" dirty="0" err="1"/>
              <a:t>E</a:t>
            </a:r>
            <a:r>
              <a:rPr dirty="0" err="1"/>
              <a:t>asyDiffractionLib</a:t>
            </a:r>
            <a:endParaRPr dirty="0"/>
          </a:p>
        </p:txBody>
      </p:sp>
      <p:sp>
        <p:nvSpPr>
          <p:cNvPr id="19" name="easyCore">
            <a:extLst>
              <a:ext uri="{FF2B5EF4-FFF2-40B4-BE49-F238E27FC236}">
                <a16:creationId xmlns:a16="http://schemas.microsoft.com/office/drawing/2014/main" id="{4E7CE981-1D3F-53A8-7D6E-A24F683343A1}"/>
              </a:ext>
            </a:extLst>
          </p:cNvPr>
          <p:cNvSpPr/>
          <p:nvPr/>
        </p:nvSpPr>
        <p:spPr>
          <a:xfrm>
            <a:off x="3783022" y="2084698"/>
            <a:ext cx="3175001" cy="514967"/>
          </a:xfrm>
          <a:prstGeom prst="roundRect">
            <a:avLst>
              <a:gd name="adj" fmla="val 19658"/>
            </a:avLst>
          </a:prstGeom>
          <a:solidFill>
            <a:srgbClr val="88AA67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ctr" defTabSz="584200">
              <a:lnSpc>
                <a:spcPts val="2000"/>
              </a:lnSpc>
              <a:defRPr sz="2000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rPr lang="en-US" dirty="0"/>
              <a:t>E</a:t>
            </a:r>
            <a:r>
              <a:rPr lang="pl-PL" dirty="0" err="1"/>
              <a:t>asyScience</a:t>
            </a:r>
            <a:endParaRPr dirty="0"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7A584145-07B9-611E-A6CA-D30CDAE39E46}"/>
              </a:ext>
            </a:extLst>
          </p:cNvPr>
          <p:cNvSpPr/>
          <p:nvPr/>
        </p:nvSpPr>
        <p:spPr>
          <a:xfrm>
            <a:off x="4089265" y="2581279"/>
            <a:ext cx="2617" cy="1673779"/>
          </a:xfrm>
          <a:prstGeom prst="line">
            <a:avLst/>
          </a:prstGeom>
          <a:ln w="50800">
            <a:solidFill>
              <a:srgbClr val="88AA67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80000"/>
              </a:lnSpc>
              <a:defRPr sz="2800" cap="all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sp>
        <p:nvSpPr>
          <p:cNvPr id="21" name="easySpectroscopyLib">
            <a:extLst>
              <a:ext uri="{FF2B5EF4-FFF2-40B4-BE49-F238E27FC236}">
                <a16:creationId xmlns:a16="http://schemas.microsoft.com/office/drawing/2014/main" id="{12DA0068-CC2A-30F5-910E-E0C5E7B5DE25}"/>
              </a:ext>
            </a:extLst>
          </p:cNvPr>
          <p:cNvSpPr/>
          <p:nvPr/>
        </p:nvSpPr>
        <p:spPr>
          <a:xfrm>
            <a:off x="4462148" y="4586217"/>
            <a:ext cx="3175001" cy="495367"/>
          </a:xfrm>
          <a:prstGeom prst="roundRect">
            <a:avLst>
              <a:gd name="adj" fmla="val 19658"/>
            </a:avLst>
          </a:prstGeom>
          <a:solidFill>
            <a:srgbClr val="88A96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lnSpc>
                <a:spcPts val="2000"/>
              </a:lnSpc>
              <a:defRPr sz="2000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rPr lang="en-US" dirty="0" err="1"/>
              <a:t>E</a:t>
            </a:r>
            <a:r>
              <a:rPr dirty="0" err="1"/>
              <a:t>asy</a:t>
            </a:r>
            <a:r>
              <a:rPr lang="en-US" dirty="0" err="1"/>
              <a:t>ReflectometryLib</a:t>
            </a:r>
            <a:endParaRPr dirty="0"/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55A994C1-739D-BB9B-0BD6-296C22DD2864}"/>
              </a:ext>
            </a:extLst>
          </p:cNvPr>
          <p:cNvSpPr/>
          <p:nvPr/>
        </p:nvSpPr>
        <p:spPr>
          <a:xfrm>
            <a:off x="4091884" y="4127336"/>
            <a:ext cx="381002" cy="1"/>
          </a:xfrm>
          <a:prstGeom prst="line">
            <a:avLst/>
          </a:prstGeom>
          <a:ln w="50800">
            <a:solidFill>
              <a:srgbClr val="88AA67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80000"/>
              </a:lnSpc>
              <a:defRPr sz="2800" cap="all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sp>
        <p:nvSpPr>
          <p:cNvPr id="23" name="Line">
            <a:extLst>
              <a:ext uri="{FF2B5EF4-FFF2-40B4-BE49-F238E27FC236}">
                <a16:creationId xmlns:a16="http://schemas.microsoft.com/office/drawing/2014/main" id="{7DD75A5A-2A95-D442-EDCE-BEDC9F454BB7}"/>
              </a:ext>
            </a:extLst>
          </p:cNvPr>
          <p:cNvSpPr/>
          <p:nvPr/>
        </p:nvSpPr>
        <p:spPr>
          <a:xfrm>
            <a:off x="4080735" y="4820329"/>
            <a:ext cx="381002" cy="1"/>
          </a:xfrm>
          <a:prstGeom prst="line">
            <a:avLst/>
          </a:prstGeom>
          <a:ln w="50800">
            <a:solidFill>
              <a:srgbClr val="88AA67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80000"/>
              </a:lnSpc>
              <a:defRPr sz="2800" cap="all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4958E602-42F2-51CA-919A-AA60041CC463}"/>
              </a:ext>
            </a:extLst>
          </p:cNvPr>
          <p:cNvSpPr/>
          <p:nvPr/>
        </p:nvSpPr>
        <p:spPr>
          <a:xfrm>
            <a:off x="8131317" y="2506360"/>
            <a:ext cx="25874" cy="2319293"/>
          </a:xfrm>
          <a:prstGeom prst="line">
            <a:avLst/>
          </a:prstGeom>
          <a:ln w="508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80000"/>
              </a:lnSpc>
              <a:defRPr sz="2800" cap="all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85924FB6-BD98-608F-F6DB-3F8B17969466}"/>
              </a:ext>
            </a:extLst>
          </p:cNvPr>
          <p:cNvSpPr/>
          <p:nvPr/>
        </p:nvSpPr>
        <p:spPr>
          <a:xfrm flipV="1">
            <a:off x="8164841" y="4137951"/>
            <a:ext cx="423515" cy="0"/>
          </a:xfrm>
          <a:prstGeom prst="line">
            <a:avLst/>
          </a:prstGeom>
          <a:ln w="508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80000"/>
              </a:lnSpc>
              <a:defRPr sz="2800" cap="all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 dirty="0"/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E722E235-1447-0212-E8B6-AC7EC9064572}"/>
              </a:ext>
            </a:extLst>
          </p:cNvPr>
          <p:cNvSpPr/>
          <p:nvPr/>
        </p:nvSpPr>
        <p:spPr>
          <a:xfrm>
            <a:off x="8144254" y="4823033"/>
            <a:ext cx="444975" cy="11183"/>
          </a:xfrm>
          <a:prstGeom prst="line">
            <a:avLst/>
          </a:prstGeom>
          <a:ln w="508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80000"/>
              </a:lnSpc>
              <a:defRPr sz="2800" cap="all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sp>
        <p:nvSpPr>
          <p:cNvPr id="27" name="easyApp">
            <a:extLst>
              <a:ext uri="{FF2B5EF4-FFF2-40B4-BE49-F238E27FC236}">
                <a16:creationId xmlns:a16="http://schemas.microsoft.com/office/drawing/2014/main" id="{8A8CF505-6BDC-2AC8-0CE4-DC30DB642946}"/>
              </a:ext>
            </a:extLst>
          </p:cNvPr>
          <p:cNvSpPr/>
          <p:nvPr/>
        </p:nvSpPr>
        <p:spPr>
          <a:xfrm>
            <a:off x="7835156" y="2088364"/>
            <a:ext cx="3175001" cy="516139"/>
          </a:xfrm>
          <a:prstGeom prst="roundRect">
            <a:avLst>
              <a:gd name="adj" fmla="val 47988"/>
            </a:avLst>
          </a:prstGeom>
          <a:solidFill>
            <a:srgbClr val="199AD9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ctr" defTabSz="584200">
              <a:lnSpc>
                <a:spcPts val="2000"/>
              </a:lnSpc>
              <a:defRPr sz="2000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rPr lang="en-US" dirty="0" err="1"/>
              <a:t>E</a:t>
            </a:r>
            <a:r>
              <a:rPr dirty="0" err="1"/>
              <a:t>asyApp</a:t>
            </a:r>
            <a:endParaRPr dirty="0"/>
          </a:p>
        </p:txBody>
      </p:sp>
      <p:sp>
        <p:nvSpPr>
          <p:cNvPr id="28" name="easyDiffractionApp">
            <a:extLst>
              <a:ext uri="{FF2B5EF4-FFF2-40B4-BE49-F238E27FC236}">
                <a16:creationId xmlns:a16="http://schemas.microsoft.com/office/drawing/2014/main" id="{176C3453-AA1E-EE22-B4FD-5B0C75D43623}"/>
              </a:ext>
            </a:extLst>
          </p:cNvPr>
          <p:cNvSpPr/>
          <p:nvPr/>
        </p:nvSpPr>
        <p:spPr>
          <a:xfrm>
            <a:off x="8588356" y="3876883"/>
            <a:ext cx="3175001" cy="516139"/>
          </a:xfrm>
          <a:prstGeom prst="roundRect">
            <a:avLst>
              <a:gd name="adj" fmla="val 47988"/>
            </a:avLst>
          </a:prstGeom>
          <a:solidFill>
            <a:srgbClr val="199AD9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ctr" defTabSz="584200">
              <a:lnSpc>
                <a:spcPts val="2000"/>
              </a:lnSpc>
              <a:defRPr sz="2000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rPr lang="en-US" dirty="0" err="1"/>
              <a:t>E</a:t>
            </a:r>
            <a:r>
              <a:rPr dirty="0" err="1"/>
              <a:t>asyDiffractionApp</a:t>
            </a:r>
            <a:endParaRPr dirty="0"/>
          </a:p>
        </p:txBody>
      </p:sp>
      <p:sp>
        <p:nvSpPr>
          <p:cNvPr id="29" name="easySpectroscopyApp">
            <a:extLst>
              <a:ext uri="{FF2B5EF4-FFF2-40B4-BE49-F238E27FC236}">
                <a16:creationId xmlns:a16="http://schemas.microsoft.com/office/drawing/2014/main" id="{46F0BDD1-03F1-6A3E-1234-A97D6D3D7C5E}"/>
              </a:ext>
            </a:extLst>
          </p:cNvPr>
          <p:cNvSpPr/>
          <p:nvPr/>
        </p:nvSpPr>
        <p:spPr>
          <a:xfrm>
            <a:off x="8589229" y="4584843"/>
            <a:ext cx="3181158" cy="516139"/>
          </a:xfrm>
          <a:prstGeom prst="roundRect">
            <a:avLst>
              <a:gd name="adj" fmla="val 47988"/>
            </a:avLst>
          </a:prstGeom>
          <a:solidFill>
            <a:srgbClr val="199AD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lnSpc>
                <a:spcPts val="2000"/>
              </a:lnSpc>
              <a:defRPr sz="2000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rPr lang="en-US" dirty="0" err="1"/>
              <a:t>EasyReflectometryApp</a:t>
            </a:r>
            <a:endParaRPr dirty="0"/>
          </a:p>
        </p:txBody>
      </p:sp>
      <p:sp>
        <p:nvSpPr>
          <p:cNvPr id="30" name="Line">
            <a:extLst>
              <a:ext uri="{FF2B5EF4-FFF2-40B4-BE49-F238E27FC236}">
                <a16:creationId xmlns:a16="http://schemas.microsoft.com/office/drawing/2014/main" id="{A44A4F17-2546-45E9-EE9D-1C5E8A552027}"/>
              </a:ext>
            </a:extLst>
          </p:cNvPr>
          <p:cNvSpPr/>
          <p:nvPr/>
        </p:nvSpPr>
        <p:spPr>
          <a:xfrm>
            <a:off x="7632490" y="4127338"/>
            <a:ext cx="498827" cy="0"/>
          </a:xfrm>
          <a:prstGeom prst="line">
            <a:avLst/>
          </a:prstGeom>
          <a:ln w="50800">
            <a:solidFill>
              <a:srgbClr val="88AA67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80000"/>
              </a:lnSpc>
              <a:defRPr sz="2800" cap="all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5EA67C3A-1D76-4523-BC60-EE04D8BFD201}"/>
              </a:ext>
            </a:extLst>
          </p:cNvPr>
          <p:cNvSpPr/>
          <p:nvPr/>
        </p:nvSpPr>
        <p:spPr>
          <a:xfrm>
            <a:off x="7632489" y="4825653"/>
            <a:ext cx="498828" cy="0"/>
          </a:xfrm>
          <a:prstGeom prst="line">
            <a:avLst/>
          </a:prstGeom>
          <a:ln w="50800">
            <a:solidFill>
              <a:srgbClr val="88AA67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80000"/>
              </a:lnSpc>
              <a:defRPr sz="2800" cap="all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89157CA4-B79F-A4CB-ECE7-56BEE3D4ECE7}"/>
              </a:ext>
            </a:extLst>
          </p:cNvPr>
          <p:cNvSpPr/>
          <p:nvPr/>
        </p:nvSpPr>
        <p:spPr>
          <a:xfrm flipH="1">
            <a:off x="4088854" y="4240356"/>
            <a:ext cx="4336" cy="1974227"/>
          </a:xfrm>
          <a:prstGeom prst="line">
            <a:avLst/>
          </a:prstGeom>
          <a:ln w="50800">
            <a:solidFill>
              <a:srgbClr val="88AA67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80000"/>
              </a:lnSpc>
              <a:defRPr sz="2800" cap="all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83083238-B70B-BBF8-2AE9-4305FC6FAA7F}"/>
              </a:ext>
            </a:extLst>
          </p:cNvPr>
          <p:cNvSpPr/>
          <p:nvPr/>
        </p:nvSpPr>
        <p:spPr>
          <a:xfrm>
            <a:off x="8157190" y="4695176"/>
            <a:ext cx="7651" cy="1537970"/>
          </a:xfrm>
          <a:prstGeom prst="line">
            <a:avLst/>
          </a:prstGeom>
          <a:ln w="508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80000"/>
              </a:lnSpc>
              <a:defRPr sz="2800" cap="all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sp>
        <p:nvSpPr>
          <p:cNvPr id="34" name="Rectangle">
            <a:extLst>
              <a:ext uri="{FF2B5EF4-FFF2-40B4-BE49-F238E27FC236}">
                <a16:creationId xmlns:a16="http://schemas.microsoft.com/office/drawing/2014/main" id="{F43CD20D-32D9-AACC-CE13-D722C12265B7}"/>
              </a:ext>
            </a:extLst>
          </p:cNvPr>
          <p:cNvSpPr/>
          <p:nvPr/>
        </p:nvSpPr>
        <p:spPr>
          <a:xfrm>
            <a:off x="3655390" y="1961631"/>
            <a:ext cx="8121776" cy="1793144"/>
          </a:xfrm>
          <a:prstGeom prst="rect">
            <a:avLst/>
          </a:prstGeom>
          <a:ln w="25400">
            <a:solidFill>
              <a:srgbClr val="A7A7A7"/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" name="easyCore">
            <a:extLst>
              <a:ext uri="{FF2B5EF4-FFF2-40B4-BE49-F238E27FC236}">
                <a16:creationId xmlns:a16="http://schemas.microsoft.com/office/drawing/2014/main" id="{EA6E0FC4-2051-6DE1-585F-01A0B66CCBB0}"/>
              </a:ext>
            </a:extLst>
          </p:cNvPr>
          <p:cNvSpPr/>
          <p:nvPr/>
        </p:nvSpPr>
        <p:spPr>
          <a:xfrm>
            <a:off x="4462148" y="2963419"/>
            <a:ext cx="3175001" cy="514967"/>
          </a:xfrm>
          <a:prstGeom prst="roundRect">
            <a:avLst>
              <a:gd name="adj" fmla="val 19658"/>
            </a:avLst>
          </a:prstGeom>
          <a:solidFill>
            <a:srgbClr val="88AA67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ctr" defTabSz="584200">
              <a:lnSpc>
                <a:spcPts val="2000"/>
              </a:lnSpc>
              <a:defRPr sz="2000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rPr lang="en-US" dirty="0"/>
              <a:t>E</a:t>
            </a:r>
            <a:r>
              <a:rPr dirty="0"/>
              <a:t>asyC</a:t>
            </a:r>
            <a:r>
              <a:rPr lang="en-US" dirty="0"/>
              <a:t>rystallography</a:t>
            </a:r>
            <a:endParaRPr dirty="0"/>
          </a:p>
        </p:txBody>
      </p:sp>
      <p:sp>
        <p:nvSpPr>
          <p:cNvPr id="36" name="Line">
            <a:extLst>
              <a:ext uri="{FF2B5EF4-FFF2-40B4-BE49-F238E27FC236}">
                <a16:creationId xmlns:a16="http://schemas.microsoft.com/office/drawing/2014/main" id="{433D1260-C27F-1B0A-7704-5F587FDB68E5}"/>
              </a:ext>
            </a:extLst>
          </p:cNvPr>
          <p:cNvSpPr/>
          <p:nvPr/>
        </p:nvSpPr>
        <p:spPr>
          <a:xfrm>
            <a:off x="4081146" y="3301406"/>
            <a:ext cx="381002" cy="1"/>
          </a:xfrm>
          <a:prstGeom prst="line">
            <a:avLst/>
          </a:prstGeom>
          <a:ln w="50800">
            <a:solidFill>
              <a:srgbClr val="88AA67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80000"/>
              </a:lnSpc>
              <a:defRPr sz="2800" cap="all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4B4F1D-158E-55D0-45D2-D5C2EA091F89}"/>
              </a:ext>
            </a:extLst>
          </p:cNvPr>
          <p:cNvSpPr txBox="1"/>
          <p:nvPr/>
        </p:nvSpPr>
        <p:spPr>
          <a:xfrm>
            <a:off x="9473443" y="1438102"/>
            <a:ext cx="230372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rPr>
              <a:t>GUI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522DFE0-8B3A-9DAF-3FB7-F0AE785EB3F3}"/>
              </a:ext>
            </a:extLst>
          </p:cNvPr>
          <p:cNvSpPr txBox="1"/>
          <p:nvPr/>
        </p:nvSpPr>
        <p:spPr>
          <a:xfrm>
            <a:off x="5139272" y="1455154"/>
            <a:ext cx="219121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rPr>
              <a:t>Python library</a:t>
            </a:r>
          </a:p>
        </p:txBody>
      </p:sp>
      <p:sp>
        <p:nvSpPr>
          <p:cNvPr id="39" name="easySpectroscopyLib">
            <a:extLst>
              <a:ext uri="{FF2B5EF4-FFF2-40B4-BE49-F238E27FC236}">
                <a16:creationId xmlns:a16="http://schemas.microsoft.com/office/drawing/2014/main" id="{9B25BF0A-D38A-0F6A-1148-72869CB9857D}"/>
              </a:ext>
            </a:extLst>
          </p:cNvPr>
          <p:cNvSpPr/>
          <p:nvPr/>
        </p:nvSpPr>
        <p:spPr>
          <a:xfrm>
            <a:off x="4457489" y="5254964"/>
            <a:ext cx="3175001" cy="495367"/>
          </a:xfrm>
          <a:prstGeom prst="roundRect">
            <a:avLst>
              <a:gd name="adj" fmla="val 19658"/>
            </a:avLst>
          </a:prstGeom>
          <a:solidFill>
            <a:srgbClr val="88A96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lnSpc>
                <a:spcPts val="2000"/>
              </a:lnSpc>
              <a:defRPr sz="2000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rPr lang="en-US" dirty="0"/>
              <a:t>E</a:t>
            </a:r>
            <a:r>
              <a:rPr dirty="0"/>
              <a:t>asy</a:t>
            </a:r>
            <a:r>
              <a:rPr lang="pl-PL" dirty="0" err="1"/>
              <a:t>Imaging</a:t>
            </a:r>
            <a:r>
              <a:rPr lang="da-DK" dirty="0" err="1"/>
              <a:t>Lib</a:t>
            </a:r>
            <a:endParaRPr dirty="0"/>
          </a:p>
        </p:txBody>
      </p:sp>
      <p:sp>
        <p:nvSpPr>
          <p:cNvPr id="40" name="Line">
            <a:extLst>
              <a:ext uri="{FF2B5EF4-FFF2-40B4-BE49-F238E27FC236}">
                <a16:creationId xmlns:a16="http://schemas.microsoft.com/office/drawing/2014/main" id="{B949363A-3D00-9024-9E0E-D4DB09B1310D}"/>
              </a:ext>
            </a:extLst>
          </p:cNvPr>
          <p:cNvSpPr/>
          <p:nvPr/>
        </p:nvSpPr>
        <p:spPr>
          <a:xfrm>
            <a:off x="4076487" y="5502646"/>
            <a:ext cx="381002" cy="1"/>
          </a:xfrm>
          <a:prstGeom prst="line">
            <a:avLst/>
          </a:prstGeom>
          <a:ln w="50800">
            <a:solidFill>
              <a:srgbClr val="88AA67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80000"/>
              </a:lnSpc>
              <a:defRPr sz="2800" cap="all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sp>
        <p:nvSpPr>
          <p:cNvPr id="41" name="Line">
            <a:extLst>
              <a:ext uri="{FF2B5EF4-FFF2-40B4-BE49-F238E27FC236}">
                <a16:creationId xmlns:a16="http://schemas.microsoft.com/office/drawing/2014/main" id="{012BF5B8-3331-DC49-DBFF-9B3F162D38AC}"/>
              </a:ext>
            </a:extLst>
          </p:cNvPr>
          <p:cNvSpPr/>
          <p:nvPr/>
        </p:nvSpPr>
        <p:spPr>
          <a:xfrm>
            <a:off x="7642999" y="5488935"/>
            <a:ext cx="498828" cy="0"/>
          </a:xfrm>
          <a:prstGeom prst="line">
            <a:avLst/>
          </a:prstGeom>
          <a:ln w="50800">
            <a:solidFill>
              <a:srgbClr val="88AA67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80000"/>
              </a:lnSpc>
              <a:defRPr sz="2800" cap="all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sp>
        <p:nvSpPr>
          <p:cNvPr id="42" name="easySpectroscopyLib">
            <a:extLst>
              <a:ext uri="{FF2B5EF4-FFF2-40B4-BE49-F238E27FC236}">
                <a16:creationId xmlns:a16="http://schemas.microsoft.com/office/drawing/2014/main" id="{0E54400A-663A-F0EF-4CA1-281D0B76B51A}"/>
              </a:ext>
            </a:extLst>
          </p:cNvPr>
          <p:cNvSpPr/>
          <p:nvPr/>
        </p:nvSpPr>
        <p:spPr>
          <a:xfrm>
            <a:off x="4457488" y="5947955"/>
            <a:ext cx="3175001" cy="495367"/>
          </a:xfrm>
          <a:prstGeom prst="roundRect">
            <a:avLst>
              <a:gd name="adj" fmla="val 19658"/>
            </a:avLst>
          </a:prstGeom>
          <a:solidFill>
            <a:srgbClr val="88A96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lnSpc>
                <a:spcPts val="2000"/>
              </a:lnSpc>
              <a:defRPr sz="2000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rPr lang="en-US" dirty="0"/>
              <a:t>E</a:t>
            </a:r>
            <a:r>
              <a:rPr dirty="0"/>
              <a:t>asy</a:t>
            </a:r>
            <a:r>
              <a:rPr lang="pl-PL" dirty="0"/>
              <a:t>QENS</a:t>
            </a:r>
            <a:r>
              <a:rPr lang="da-DK" dirty="0" err="1"/>
              <a:t>Lib</a:t>
            </a:r>
            <a:endParaRPr dirty="0"/>
          </a:p>
        </p:txBody>
      </p:sp>
      <p:sp>
        <p:nvSpPr>
          <p:cNvPr id="43" name="Line">
            <a:extLst>
              <a:ext uri="{FF2B5EF4-FFF2-40B4-BE49-F238E27FC236}">
                <a16:creationId xmlns:a16="http://schemas.microsoft.com/office/drawing/2014/main" id="{B80BBE2C-1B21-8031-30EB-49798F339636}"/>
              </a:ext>
            </a:extLst>
          </p:cNvPr>
          <p:cNvSpPr/>
          <p:nvPr/>
        </p:nvSpPr>
        <p:spPr>
          <a:xfrm>
            <a:off x="4080735" y="6185541"/>
            <a:ext cx="381002" cy="1"/>
          </a:xfrm>
          <a:prstGeom prst="line">
            <a:avLst/>
          </a:prstGeom>
          <a:ln w="50800">
            <a:solidFill>
              <a:srgbClr val="88AA67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80000"/>
              </a:lnSpc>
              <a:defRPr sz="2800" cap="all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sp>
        <p:nvSpPr>
          <p:cNvPr id="44" name="Line">
            <a:extLst>
              <a:ext uri="{FF2B5EF4-FFF2-40B4-BE49-F238E27FC236}">
                <a16:creationId xmlns:a16="http://schemas.microsoft.com/office/drawing/2014/main" id="{B4C7FF24-85B0-F393-6829-991E3110CEC8}"/>
              </a:ext>
            </a:extLst>
          </p:cNvPr>
          <p:cNvSpPr/>
          <p:nvPr/>
        </p:nvSpPr>
        <p:spPr>
          <a:xfrm>
            <a:off x="7620253" y="6211719"/>
            <a:ext cx="532084" cy="0"/>
          </a:xfrm>
          <a:prstGeom prst="line">
            <a:avLst/>
          </a:prstGeom>
          <a:ln w="50800">
            <a:solidFill>
              <a:srgbClr val="88AA67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80000"/>
              </a:lnSpc>
              <a:defRPr sz="2800" cap="all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sp>
        <p:nvSpPr>
          <p:cNvPr id="45" name="Line">
            <a:extLst>
              <a:ext uri="{FF2B5EF4-FFF2-40B4-BE49-F238E27FC236}">
                <a16:creationId xmlns:a16="http://schemas.microsoft.com/office/drawing/2014/main" id="{EB49729E-137F-FD5A-ABD8-AFDB8B4280C4}"/>
              </a:ext>
            </a:extLst>
          </p:cNvPr>
          <p:cNvSpPr/>
          <p:nvPr/>
        </p:nvSpPr>
        <p:spPr>
          <a:xfrm>
            <a:off x="8154110" y="5488742"/>
            <a:ext cx="428089" cy="11183"/>
          </a:xfrm>
          <a:prstGeom prst="line">
            <a:avLst/>
          </a:prstGeom>
          <a:ln w="508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80000"/>
              </a:lnSpc>
              <a:defRPr sz="2800" cap="all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sp>
        <p:nvSpPr>
          <p:cNvPr id="46" name="easySpectroscopyApp">
            <a:extLst>
              <a:ext uri="{FF2B5EF4-FFF2-40B4-BE49-F238E27FC236}">
                <a16:creationId xmlns:a16="http://schemas.microsoft.com/office/drawing/2014/main" id="{62C6EF55-B5A5-35AD-D5E7-9664164F1EDC}"/>
              </a:ext>
            </a:extLst>
          </p:cNvPr>
          <p:cNvSpPr/>
          <p:nvPr/>
        </p:nvSpPr>
        <p:spPr>
          <a:xfrm>
            <a:off x="8582199" y="5221976"/>
            <a:ext cx="3181158" cy="516139"/>
          </a:xfrm>
          <a:prstGeom prst="roundRect">
            <a:avLst>
              <a:gd name="adj" fmla="val 47988"/>
            </a:avLst>
          </a:prstGeom>
          <a:solidFill>
            <a:srgbClr val="199AD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lnSpc>
                <a:spcPts val="2000"/>
              </a:lnSpc>
              <a:defRPr sz="2000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rPr lang="en-US" dirty="0"/>
              <a:t>Easy</a:t>
            </a:r>
            <a:r>
              <a:rPr lang="pl-PL" dirty="0" err="1"/>
              <a:t>Imaging</a:t>
            </a:r>
            <a:r>
              <a:rPr lang="en-US" dirty="0"/>
              <a:t>App</a:t>
            </a:r>
            <a:endParaRPr dirty="0"/>
          </a:p>
        </p:txBody>
      </p:sp>
      <p:sp>
        <p:nvSpPr>
          <p:cNvPr id="47" name="Line">
            <a:extLst>
              <a:ext uri="{FF2B5EF4-FFF2-40B4-BE49-F238E27FC236}">
                <a16:creationId xmlns:a16="http://schemas.microsoft.com/office/drawing/2014/main" id="{288773EF-00D9-8175-7892-0F09CE5BF7C7}"/>
              </a:ext>
            </a:extLst>
          </p:cNvPr>
          <p:cNvSpPr/>
          <p:nvPr/>
        </p:nvSpPr>
        <p:spPr>
          <a:xfrm>
            <a:off x="8143381" y="6214583"/>
            <a:ext cx="445848" cy="0"/>
          </a:xfrm>
          <a:prstGeom prst="line">
            <a:avLst/>
          </a:prstGeom>
          <a:ln w="508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80000"/>
              </a:lnSpc>
              <a:defRPr sz="2800" cap="all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sp>
        <p:nvSpPr>
          <p:cNvPr id="48" name="easySpectroscopyApp">
            <a:extLst>
              <a:ext uri="{FF2B5EF4-FFF2-40B4-BE49-F238E27FC236}">
                <a16:creationId xmlns:a16="http://schemas.microsoft.com/office/drawing/2014/main" id="{410C43F2-F15F-9ACB-7BA7-7EB337625008}"/>
              </a:ext>
            </a:extLst>
          </p:cNvPr>
          <p:cNvSpPr/>
          <p:nvPr/>
        </p:nvSpPr>
        <p:spPr>
          <a:xfrm>
            <a:off x="8588356" y="5947955"/>
            <a:ext cx="3181158" cy="516139"/>
          </a:xfrm>
          <a:prstGeom prst="roundRect">
            <a:avLst>
              <a:gd name="adj" fmla="val 47988"/>
            </a:avLst>
          </a:prstGeom>
          <a:solidFill>
            <a:srgbClr val="199AD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lnSpc>
                <a:spcPts val="2000"/>
              </a:lnSpc>
              <a:defRPr sz="2000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rPr lang="en-US" dirty="0"/>
              <a:t>Easy</a:t>
            </a:r>
            <a:r>
              <a:rPr lang="pl-PL" dirty="0"/>
              <a:t>QENS</a:t>
            </a:r>
            <a:r>
              <a:rPr lang="en-US" dirty="0"/>
              <a:t>App</a:t>
            </a:r>
            <a:endParaRPr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E8EF90-C9F3-BD79-FCEF-6F0C3E097613}"/>
              </a:ext>
            </a:extLst>
          </p:cNvPr>
          <p:cNvSpPr txBox="1"/>
          <p:nvPr/>
        </p:nvSpPr>
        <p:spPr>
          <a:xfrm>
            <a:off x="8985499" y="3292174"/>
            <a:ext cx="2693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Technique independent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43DC63F-C21C-867D-F116-A29C528F906D}"/>
              </a:ext>
            </a:extLst>
          </p:cNvPr>
          <p:cNvSpPr/>
          <p:nvPr/>
        </p:nvSpPr>
        <p:spPr>
          <a:xfrm>
            <a:off x="3929084" y="5163640"/>
            <a:ext cx="8095902" cy="1359234"/>
          </a:xfrm>
          <a:prstGeom prst="rect">
            <a:avLst/>
          </a:prstGeom>
          <a:solidFill>
            <a:schemeClr val="bg1">
              <a:alpha val="5342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C7E38-F870-BA88-9C14-FF8ED0CF8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7337B8-D0D4-F72F-0CD3-A751A133D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3EED6B0-B0FF-5D50-3527-3DD7E0C9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DRAM GROUP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4CA9FF7-D4C9-963E-8887-A2CA87D22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DE8B81C-A180-BFA8-295F-0F63E50A92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Analysis subgroup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BE417834-9A76-8D64-642C-B66DA5848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  <p:sp>
        <p:nvSpPr>
          <p:cNvPr id="3" name="Platshållare för innehåll 5">
            <a:extLst>
              <a:ext uri="{FF2B5EF4-FFF2-40B4-BE49-F238E27FC236}">
                <a16:creationId xmlns:a16="http://schemas.microsoft.com/office/drawing/2014/main" id="{53DFCBBF-60A5-2C52-5877-98D0DE6E5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2647283" cy="4768062"/>
          </a:xfrm>
        </p:spPr>
        <p:txBody>
          <a:bodyPr/>
          <a:lstStyle/>
          <a:p>
            <a:pPr lvl="1"/>
            <a:r>
              <a:rPr lang="en-US" dirty="0"/>
              <a:t>Piotr </a:t>
            </a:r>
            <a:r>
              <a:rPr lang="en-US" dirty="0" err="1"/>
              <a:t>Rozyczko</a:t>
            </a:r>
            <a:endParaRPr lang="en-US" dirty="0"/>
          </a:p>
          <a:p>
            <a:pPr lvl="1"/>
            <a:r>
              <a:rPr lang="en-US" dirty="0"/>
              <a:t>Andrew Sazonov</a:t>
            </a:r>
          </a:p>
          <a:p>
            <a:pPr lvl="1"/>
            <a:r>
              <a:rPr lang="en-US" dirty="0"/>
              <a:t>Henrik Jacobsen</a:t>
            </a:r>
          </a:p>
          <a:p>
            <a:pPr lvl="1"/>
            <a:r>
              <a:rPr lang="en-US" dirty="0"/>
              <a:t>Christian Vedel</a:t>
            </a:r>
          </a:p>
          <a:p>
            <a:pPr lvl="1"/>
            <a:r>
              <a:rPr lang="en-US" dirty="0"/>
              <a:t>Ales </a:t>
            </a:r>
            <a:r>
              <a:rPr lang="en-US" dirty="0" err="1"/>
              <a:t>Kutsepau</a:t>
            </a:r>
            <a:endParaRPr lang="en-US" dirty="0"/>
          </a:p>
        </p:txBody>
      </p:sp>
      <p:pic>
        <p:nvPicPr>
          <p:cNvPr id="7" name="Content Placeholder 17">
            <a:extLst>
              <a:ext uri="{FF2B5EF4-FFF2-40B4-BE49-F238E27FC236}">
                <a16:creationId xmlns:a16="http://schemas.microsoft.com/office/drawing/2014/main" id="{E5A2DC41-187C-D813-934B-43F099BD457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580" y="430924"/>
            <a:ext cx="7989011" cy="616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0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CDBDB-4179-8C11-1301-359348301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740077-BF99-87E0-CC73-018DF37E3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EA62C1A-D930-3F39-80A0-EDFE62787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DRAM GROUP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B8D1D90-8363-362D-9607-5AF067273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4C71EEF-FBA4-7E04-FC19-FDC5C98C14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Software overview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778254C3-5F5C-F359-EEE4-F4200CD630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45B7429-6D5A-2744-24E7-50862F8B6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702759"/>
              </p:ext>
            </p:extLst>
          </p:nvPr>
        </p:nvGraphicFramePr>
        <p:xfrm>
          <a:off x="1901388" y="2235951"/>
          <a:ext cx="8944608" cy="29260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00352">
                  <a:extLst>
                    <a:ext uri="{9D8B030D-6E8A-4147-A177-3AD203B41FA5}">
                      <a16:colId xmlns:a16="http://schemas.microsoft.com/office/drawing/2014/main" val="3330182526"/>
                    </a:ext>
                  </a:extLst>
                </a:gridCol>
                <a:gridCol w="3863062">
                  <a:extLst>
                    <a:ext uri="{9D8B030D-6E8A-4147-A177-3AD203B41FA5}">
                      <a16:colId xmlns:a16="http://schemas.microsoft.com/office/drawing/2014/main" val="2347375013"/>
                    </a:ext>
                  </a:extLst>
                </a:gridCol>
                <a:gridCol w="2981194">
                  <a:extLst>
                    <a:ext uri="{9D8B030D-6E8A-4147-A177-3AD203B41FA5}">
                      <a16:colId xmlns:a16="http://schemas.microsoft.com/office/drawing/2014/main" val="497624292"/>
                    </a:ext>
                  </a:extLst>
                </a:gridCol>
              </a:tblGrid>
              <a:tr h="332848">
                <a:tc>
                  <a:txBody>
                    <a:bodyPr/>
                    <a:lstStyle/>
                    <a:p>
                      <a:r>
                        <a:rPr lang="en-GB" sz="1800" dirty="0"/>
                        <a:t>Technique</a:t>
                      </a:r>
                    </a:p>
                  </a:txBody>
                  <a:tcPr>
                    <a:solidFill>
                      <a:srgbClr val="71B2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Software</a:t>
                      </a:r>
                    </a:p>
                  </a:txBody>
                  <a:tcPr>
                    <a:solidFill>
                      <a:srgbClr val="71B2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Collaborators</a:t>
                      </a:r>
                    </a:p>
                  </a:txBody>
                  <a:tcPr>
                    <a:solidFill>
                      <a:srgbClr val="71B2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568074"/>
                  </a:ext>
                </a:extLst>
              </a:tr>
              <a:tr h="332848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SANS</a:t>
                      </a:r>
                    </a:p>
                  </a:txBody>
                  <a:tcPr>
                    <a:solidFill>
                      <a:srgbClr val="DFE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err="1">
                          <a:solidFill>
                            <a:srgbClr val="666666"/>
                          </a:solidFill>
                        </a:rPr>
                        <a:t>SasView</a:t>
                      </a:r>
                      <a:endParaRPr lang="en-GB" sz="1800" dirty="0">
                        <a:solidFill>
                          <a:srgbClr val="666666"/>
                        </a:solidFill>
                      </a:endParaRPr>
                    </a:p>
                  </a:txBody>
                  <a:tcPr>
                    <a:solidFill>
                      <a:srgbClr val="DFE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NIST, ISIS, ILL, DLS, SNS</a:t>
                      </a:r>
                    </a:p>
                  </a:txBody>
                  <a:tcPr>
                    <a:solidFill>
                      <a:srgbClr val="DFE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909552"/>
                  </a:ext>
                </a:extLst>
              </a:tr>
              <a:tr h="332848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Reflectometry</a:t>
                      </a:r>
                    </a:p>
                  </a:txBody>
                  <a:tcPr>
                    <a:solidFill>
                      <a:srgbClr val="DFE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rgbClr val="666666"/>
                          </a:solidFill>
                        </a:rPr>
                        <a:t>E</a:t>
                      </a:r>
                      <a:r>
                        <a:rPr lang="en-GB" sz="1800" dirty="0" err="1">
                          <a:solidFill>
                            <a:srgbClr val="666666"/>
                          </a:solidFill>
                        </a:rPr>
                        <a:t>asyRefl</a:t>
                      </a:r>
                      <a:r>
                        <a:rPr lang="pl-PL" sz="1800" dirty="0" err="1">
                          <a:solidFill>
                            <a:srgbClr val="666666"/>
                          </a:solidFill>
                        </a:rPr>
                        <a:t>ectometry</a:t>
                      </a:r>
                      <a:r>
                        <a:rPr lang="pl-PL" sz="1800" dirty="0">
                          <a:solidFill>
                            <a:srgbClr val="666666"/>
                          </a:solidFill>
                        </a:rPr>
                        <a:t> …</a:t>
                      </a:r>
                      <a:endParaRPr lang="en-GB" sz="1800" dirty="0">
                        <a:solidFill>
                          <a:srgbClr val="666666"/>
                        </a:solidFill>
                      </a:endParaRPr>
                    </a:p>
                  </a:txBody>
                  <a:tcPr>
                    <a:solidFill>
                      <a:srgbClr val="DFE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FZJ (ISIS), ORSO</a:t>
                      </a:r>
                    </a:p>
                  </a:txBody>
                  <a:tcPr>
                    <a:solidFill>
                      <a:srgbClr val="DFE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846126"/>
                  </a:ext>
                </a:extLst>
              </a:tr>
              <a:tr h="332848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Diffraction</a:t>
                      </a:r>
                    </a:p>
                  </a:txBody>
                  <a:tcPr>
                    <a:solidFill>
                      <a:srgbClr val="DFE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rgbClr val="666666"/>
                          </a:solidFill>
                        </a:rPr>
                        <a:t>E</a:t>
                      </a:r>
                      <a:r>
                        <a:rPr lang="en-GB" sz="1800" dirty="0" err="1">
                          <a:solidFill>
                            <a:srgbClr val="666666"/>
                          </a:solidFill>
                        </a:rPr>
                        <a:t>asyDiff</a:t>
                      </a:r>
                      <a:r>
                        <a:rPr lang="pl-PL" sz="1800" dirty="0" err="1">
                          <a:solidFill>
                            <a:srgbClr val="666666"/>
                          </a:solidFill>
                        </a:rPr>
                        <a:t>raction</a:t>
                      </a:r>
                      <a:r>
                        <a:rPr lang="pl-PL" sz="1800" dirty="0">
                          <a:solidFill>
                            <a:srgbClr val="666666"/>
                          </a:solidFill>
                        </a:rPr>
                        <a:t> …</a:t>
                      </a:r>
                      <a:endParaRPr lang="en-GB" sz="1800" i="1" dirty="0">
                        <a:solidFill>
                          <a:srgbClr val="666666"/>
                        </a:solidFill>
                      </a:endParaRPr>
                    </a:p>
                  </a:txBody>
                  <a:tcPr>
                    <a:solidFill>
                      <a:srgbClr val="DFE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ILL, LLB</a:t>
                      </a:r>
                    </a:p>
                  </a:txBody>
                  <a:tcPr>
                    <a:solidFill>
                      <a:srgbClr val="DFE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490425"/>
                  </a:ext>
                </a:extLst>
              </a:tr>
              <a:tr h="332848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Spectroscopy</a:t>
                      </a:r>
                    </a:p>
                  </a:txBody>
                  <a:tcPr>
                    <a:solidFill>
                      <a:srgbClr val="DFE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err="1">
                          <a:solidFill>
                            <a:srgbClr val="666666"/>
                          </a:solidFill>
                        </a:rPr>
                        <a:t>EasyQENS</a:t>
                      </a:r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, </a:t>
                      </a:r>
                      <a:r>
                        <a:rPr lang="en-GB" sz="1800" dirty="0" err="1">
                          <a:solidFill>
                            <a:srgbClr val="666666"/>
                          </a:solidFill>
                        </a:rPr>
                        <a:t>SpinW</a:t>
                      </a:r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, PACE</a:t>
                      </a:r>
                      <a:r>
                        <a:rPr lang="pl-PL" sz="1800" dirty="0">
                          <a:solidFill>
                            <a:srgbClr val="666666"/>
                          </a:solidFill>
                        </a:rPr>
                        <a:t> …</a:t>
                      </a:r>
                      <a:endParaRPr lang="en-GB" sz="1800" dirty="0">
                        <a:solidFill>
                          <a:srgbClr val="666666"/>
                        </a:solidFill>
                      </a:endParaRPr>
                    </a:p>
                  </a:txBody>
                  <a:tcPr>
                    <a:solidFill>
                      <a:srgbClr val="DFE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ISIS</a:t>
                      </a:r>
                    </a:p>
                  </a:txBody>
                  <a:tcPr>
                    <a:solidFill>
                      <a:srgbClr val="DFE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320300"/>
                  </a:ext>
                </a:extLst>
              </a:tr>
              <a:tr h="332848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Imaging</a:t>
                      </a:r>
                    </a:p>
                  </a:txBody>
                  <a:tcPr>
                    <a:solidFill>
                      <a:srgbClr val="DFE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err="1">
                          <a:solidFill>
                            <a:srgbClr val="666666"/>
                          </a:solidFill>
                        </a:rPr>
                        <a:t>MuhRec</a:t>
                      </a:r>
                      <a:r>
                        <a:rPr lang="pl-PL" sz="1800" dirty="0">
                          <a:solidFill>
                            <a:srgbClr val="666666"/>
                          </a:solidFill>
                        </a:rPr>
                        <a:t>,</a:t>
                      </a:r>
                      <a:r>
                        <a:rPr lang="da-DK" sz="1800" dirty="0">
                          <a:solidFill>
                            <a:srgbClr val="666666"/>
                          </a:solidFill>
                        </a:rPr>
                        <a:t> </a:t>
                      </a:r>
                      <a:r>
                        <a:rPr lang="da-DK" sz="1800" dirty="0" err="1">
                          <a:solidFill>
                            <a:srgbClr val="666666"/>
                          </a:solidFill>
                        </a:rPr>
                        <a:t>EasyImaging</a:t>
                      </a:r>
                      <a:r>
                        <a:rPr lang="da-DK" sz="1800" dirty="0">
                          <a:solidFill>
                            <a:srgbClr val="666666"/>
                          </a:solidFill>
                        </a:rPr>
                        <a:t>, GUI-RITS</a:t>
                      </a:r>
                      <a:r>
                        <a:rPr lang="pl-PL" sz="1800" dirty="0">
                          <a:solidFill>
                            <a:srgbClr val="666666"/>
                          </a:solidFill>
                        </a:rPr>
                        <a:t> …</a:t>
                      </a:r>
                      <a:endParaRPr lang="en-GB" sz="1800" dirty="0">
                        <a:solidFill>
                          <a:srgbClr val="666666"/>
                        </a:solidFill>
                      </a:endParaRPr>
                    </a:p>
                  </a:txBody>
                  <a:tcPr>
                    <a:solidFill>
                      <a:srgbClr val="DFE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PSI, J-PARC</a:t>
                      </a:r>
                    </a:p>
                  </a:txBody>
                  <a:tcPr>
                    <a:solidFill>
                      <a:srgbClr val="DFE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911219"/>
                  </a:ext>
                </a:extLst>
              </a:tr>
              <a:tr h="332848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MX</a:t>
                      </a:r>
                    </a:p>
                  </a:txBody>
                  <a:tcPr>
                    <a:solidFill>
                      <a:srgbClr val="DFE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DIALS, PHENIX</a:t>
                      </a:r>
                    </a:p>
                  </a:txBody>
                  <a:tcPr>
                    <a:solidFill>
                      <a:srgbClr val="DFE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LU, STFC, DLS</a:t>
                      </a:r>
                    </a:p>
                  </a:txBody>
                  <a:tcPr>
                    <a:solidFill>
                      <a:srgbClr val="DFE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019177"/>
                  </a:ext>
                </a:extLst>
              </a:tr>
              <a:tr h="332848"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rgbClr val="666666"/>
                          </a:solidFill>
                        </a:rPr>
                        <a:t>Modeling</a:t>
                      </a:r>
                      <a:endParaRPr lang="en-GB" sz="1800" dirty="0">
                        <a:solidFill>
                          <a:srgbClr val="666666"/>
                        </a:solidFill>
                      </a:endParaRPr>
                    </a:p>
                  </a:txBody>
                  <a:tcPr>
                    <a:solidFill>
                      <a:srgbClr val="DFE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err="1">
                          <a:solidFill>
                            <a:srgbClr val="666666"/>
                          </a:solidFill>
                        </a:rPr>
                        <a:t>McStas</a:t>
                      </a:r>
                      <a:r>
                        <a:rPr lang="pl-PL" sz="1800" dirty="0">
                          <a:solidFill>
                            <a:srgbClr val="666666"/>
                          </a:solidFill>
                        </a:rPr>
                        <a:t>, </a:t>
                      </a:r>
                      <a:r>
                        <a:rPr lang="pl-PL" sz="1800" dirty="0" err="1">
                          <a:solidFill>
                            <a:srgbClr val="666666"/>
                          </a:solidFill>
                        </a:rPr>
                        <a:t>Ncrystal</a:t>
                      </a:r>
                      <a:r>
                        <a:rPr lang="pl-PL" sz="1800" dirty="0">
                          <a:solidFill>
                            <a:srgbClr val="666666"/>
                          </a:solidFill>
                        </a:rPr>
                        <a:t>, DFT</a:t>
                      </a:r>
                      <a:endParaRPr lang="en-GB" sz="1800" dirty="0">
                        <a:solidFill>
                          <a:srgbClr val="666666"/>
                        </a:solidFill>
                      </a:endParaRPr>
                    </a:p>
                  </a:txBody>
                  <a:tcPr>
                    <a:solidFill>
                      <a:srgbClr val="DFE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rgbClr val="666666"/>
                          </a:solidFill>
                        </a:rPr>
                        <a:t>DTU, ILL,</a:t>
                      </a:r>
                      <a:r>
                        <a:rPr lang="pl-PL" sz="1800" baseline="0" dirty="0">
                          <a:solidFill>
                            <a:srgbClr val="666666"/>
                          </a:solidFill>
                        </a:rPr>
                        <a:t> KU, PSI</a:t>
                      </a:r>
                      <a:endParaRPr lang="en-GB" sz="1800" dirty="0">
                        <a:solidFill>
                          <a:srgbClr val="666666"/>
                        </a:solidFill>
                      </a:endParaRPr>
                    </a:p>
                  </a:txBody>
                  <a:tcPr>
                    <a:solidFill>
                      <a:srgbClr val="DFE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125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locking the Power of GitHub: A Comprehensive Guide for Developers and  Teams">
            <a:extLst>
              <a:ext uri="{FF2B5EF4-FFF2-40B4-BE49-F238E27FC236}">
                <a16:creationId xmlns:a16="http://schemas.microsoft.com/office/drawing/2014/main" id="{2EA2ED7E-FC21-812E-823F-3D8FFAE6E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53" y="3735909"/>
            <a:ext cx="3147959" cy="11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lack för Ideella Organisationer | TechSoup Sverige">
            <a:extLst>
              <a:ext uri="{FF2B5EF4-FFF2-40B4-BE49-F238E27FC236}">
                <a16:creationId xmlns:a16="http://schemas.microsoft.com/office/drawing/2014/main" id="{AC3C19BE-8428-F827-4727-BFFEE85CC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09" y="1490972"/>
            <a:ext cx="2038014" cy="114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18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868" y="2501850"/>
            <a:ext cx="4723909" cy="382861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Slack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Group messages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Direct messages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GB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28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GB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GitHub </a:t>
            </a:r>
          </a:p>
          <a:p>
            <a:pPr marL="486900" lvl="1" indent="-34290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GB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Links to our documentation pages</a:t>
            </a:r>
            <a:endParaRPr lang="en-GB" i="1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86900" lvl="1" indent="-34290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GB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issues</a:t>
            </a:r>
          </a:p>
          <a:p>
            <a:pPr lvl="1"/>
            <a:endParaRPr lang="en-GB" noProof="0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2013AAD-DCA8-43EE-A6AD-BC89849E6BF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Slack channels (in no particular order):</a:t>
            </a:r>
          </a:p>
          <a:p>
            <a:pPr>
              <a:buFont typeface="Wingdings" pitchFamily="2" charset="2"/>
              <a:buChar char="q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#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dmsc-loki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#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dmsc-mnx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#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dmsc-odin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#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dmsc-tbl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#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dmsc-estia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#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dmsc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-dream</a:t>
            </a:r>
          </a:p>
          <a:p>
            <a:pPr>
              <a:buFont typeface="Wingdings" pitchFamily="2" charset="2"/>
              <a:buChar char="q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#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bifrost-dmsc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#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scipp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#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dmsc-mcstas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much more ….. 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Different ways to contact us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17F5C-B0E5-3E57-E9D9-D119D4BB5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5570A1-99F8-7E12-57CE-7ED20FF8C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97CDACF-19B6-3519-B22B-B2E93410C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DRAM GROUP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23A7262-FF43-AF95-553F-D25755FF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5AFA2E6-CCF9-330E-5DCA-FD575EB1B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551062" cy="4768062"/>
          </a:xfrm>
        </p:spPr>
        <p:txBody>
          <a:bodyPr/>
          <a:lstStyle/>
          <a:p>
            <a:pPr lvl="1"/>
            <a:r>
              <a:rPr lang="en-US" dirty="0"/>
              <a:t>DRAM has subgroups dealing with </a:t>
            </a:r>
            <a:r>
              <a:rPr lang="en-US" b="1" dirty="0"/>
              <a:t>reduction</a:t>
            </a:r>
            <a:r>
              <a:rPr lang="en-US" dirty="0"/>
              <a:t>, </a:t>
            </a:r>
            <a:r>
              <a:rPr lang="en-US" b="1" dirty="0"/>
              <a:t>analysis </a:t>
            </a:r>
            <a:r>
              <a:rPr lang="en-US" dirty="0"/>
              <a:t>and </a:t>
            </a:r>
            <a:r>
              <a:rPr lang="en-US" b="1" dirty="0"/>
              <a:t>modelling</a:t>
            </a:r>
          </a:p>
          <a:p>
            <a:pPr lvl="1"/>
            <a:r>
              <a:rPr lang="en-US" dirty="0"/>
              <a:t>Different situation in terms of match between existing software and ESS needs</a:t>
            </a:r>
          </a:p>
          <a:p>
            <a:pPr lvl="1"/>
            <a:r>
              <a:rPr lang="en-US" dirty="0"/>
              <a:t>Different solutions chosen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Hopefully covers ESS needs both in terms of ease of use, flexibility and speed!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33089EB3-320C-4A33-7918-4CE2D17665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7881CF89-8EF1-5141-9569-30C7E1B9C9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  <p:sp>
        <p:nvSpPr>
          <p:cNvPr id="3" name="Platshållare för innehåll 5">
            <a:extLst>
              <a:ext uri="{FF2B5EF4-FFF2-40B4-BE49-F238E27FC236}">
                <a16:creationId xmlns:a16="http://schemas.microsoft.com/office/drawing/2014/main" id="{5C9BBACB-6CA8-31C0-E39D-D8DE350A6C22}"/>
              </a:ext>
            </a:extLst>
          </p:cNvPr>
          <p:cNvSpPr txBox="1">
            <a:spLocks/>
          </p:cNvSpPr>
          <p:nvPr/>
        </p:nvSpPr>
        <p:spPr>
          <a:xfrm>
            <a:off x="1246800" y="3005958"/>
            <a:ext cx="10398662" cy="3476903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b="1" dirty="0"/>
              <a:t>Modelling</a:t>
            </a:r>
            <a:r>
              <a:rPr lang="en-US" dirty="0"/>
              <a:t>:	</a:t>
            </a:r>
            <a:r>
              <a:rPr lang="en-US" dirty="0" err="1"/>
              <a:t>McStas</a:t>
            </a:r>
            <a:r>
              <a:rPr lang="en-US" dirty="0"/>
              <a:t> from 1998 and new development </a:t>
            </a:r>
            <a:r>
              <a:rPr lang="en-US" dirty="0" err="1"/>
              <a:t>NCrystal</a:t>
            </a:r>
            <a:endParaRPr lang="en-US" dirty="0"/>
          </a:p>
          <a:p>
            <a:pPr lvl="1"/>
            <a:r>
              <a:rPr lang="en-US" b="1" dirty="0"/>
              <a:t>Reduction</a:t>
            </a:r>
            <a:r>
              <a:rPr lang="en-US" dirty="0"/>
              <a:t>:	New developments, </a:t>
            </a:r>
            <a:r>
              <a:rPr lang="en-US" dirty="0" err="1"/>
              <a:t>Scipp</a:t>
            </a:r>
            <a:r>
              <a:rPr lang="en-US" dirty="0"/>
              <a:t> and packages building upon it</a:t>
            </a:r>
          </a:p>
          <a:p>
            <a:pPr lvl="1"/>
            <a:r>
              <a:rPr lang="en-US" b="1" dirty="0"/>
              <a:t>Analysis</a:t>
            </a:r>
            <a:r>
              <a:rPr lang="en-US" dirty="0"/>
              <a:t>: 	Mixed depending on situation with each type of instrument / experiment</a:t>
            </a:r>
          </a:p>
        </p:txBody>
      </p:sp>
    </p:spTree>
    <p:extLst>
      <p:ext uri="{BB962C8B-B14F-4D97-AF65-F5344CB8AC3E}">
        <p14:creationId xmlns:p14="http://schemas.microsoft.com/office/powerpoint/2010/main" val="16008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ED091-66C4-427B-166E-FEFD1BF18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7BC5DD-5599-861A-11CB-5E469C509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C3E4770-AD46-1B70-E68C-376738E74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DRAM GROUP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E1D9BDC-611E-8224-96A3-9B156D2F6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651B17F-E3E8-2174-2C13-9D25172831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Responsibility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7A0FEA8C-1233-7CF7-7E9A-E01848133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686778-A84F-559E-A053-D42F75B85BCF}"/>
              </a:ext>
            </a:extLst>
          </p:cNvPr>
          <p:cNvSpPr txBox="1"/>
          <p:nvPr/>
        </p:nvSpPr>
        <p:spPr>
          <a:xfrm>
            <a:off x="1103709" y="1605842"/>
            <a:ext cx="689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666666"/>
                </a:solidFill>
              </a:rPr>
              <a:t>Data Reduction, Analysis and Modelling group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CEA1CF-FA5F-53D0-403E-5F9DA469B027}"/>
              </a:ext>
            </a:extLst>
          </p:cNvPr>
          <p:cNvSpPr txBox="1"/>
          <p:nvPr/>
        </p:nvSpPr>
        <p:spPr>
          <a:xfrm>
            <a:off x="1672646" y="4605654"/>
            <a:ext cx="86161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pl-PL" dirty="0" err="1">
                <a:solidFill>
                  <a:srgbClr val="666666"/>
                </a:solidFill>
              </a:rPr>
              <a:t>If</a:t>
            </a:r>
            <a:r>
              <a:rPr lang="pl-PL" dirty="0">
                <a:solidFill>
                  <a:srgbClr val="666666"/>
                </a:solidFill>
              </a:rPr>
              <a:t> </a:t>
            </a:r>
            <a:r>
              <a:rPr lang="pl-PL" dirty="0" err="1">
                <a:solidFill>
                  <a:srgbClr val="666666"/>
                </a:solidFill>
              </a:rPr>
              <a:t>existing</a:t>
            </a:r>
            <a:r>
              <a:rPr lang="pl-PL" dirty="0">
                <a:solidFill>
                  <a:srgbClr val="666666"/>
                </a:solidFill>
              </a:rPr>
              <a:t> software </a:t>
            </a:r>
            <a:r>
              <a:rPr lang="pl-PL" dirty="0" err="1">
                <a:solidFill>
                  <a:srgbClr val="666666"/>
                </a:solidFill>
              </a:rPr>
              <a:t>fulfills</a:t>
            </a:r>
            <a:r>
              <a:rPr lang="pl-PL" dirty="0">
                <a:solidFill>
                  <a:srgbClr val="666666"/>
                </a:solidFill>
              </a:rPr>
              <a:t> </a:t>
            </a:r>
            <a:r>
              <a:rPr lang="pl-PL" dirty="0" err="1">
                <a:solidFill>
                  <a:srgbClr val="666666"/>
                </a:solidFill>
              </a:rPr>
              <a:t>our</a:t>
            </a:r>
            <a:r>
              <a:rPr lang="pl-PL" dirty="0">
                <a:solidFill>
                  <a:srgbClr val="666666"/>
                </a:solidFill>
              </a:rPr>
              <a:t> </a:t>
            </a:r>
            <a:r>
              <a:rPr lang="pl-PL" dirty="0" err="1">
                <a:solidFill>
                  <a:srgbClr val="666666"/>
                </a:solidFill>
              </a:rPr>
              <a:t>requirements</a:t>
            </a:r>
            <a:r>
              <a:rPr lang="pl-PL" dirty="0">
                <a:solidFill>
                  <a:srgbClr val="666666"/>
                </a:solidFill>
              </a:rPr>
              <a:t> – we </a:t>
            </a:r>
            <a:r>
              <a:rPr lang="pl-PL" dirty="0" err="1">
                <a:solidFill>
                  <a:srgbClr val="666666"/>
                </a:solidFill>
              </a:rPr>
              <a:t>embrace</a:t>
            </a:r>
            <a:r>
              <a:rPr lang="pl-PL" dirty="0">
                <a:solidFill>
                  <a:srgbClr val="666666"/>
                </a:solidFill>
              </a:rPr>
              <a:t> </a:t>
            </a:r>
            <a:r>
              <a:rPr lang="pl-PL" dirty="0" err="1">
                <a:solidFill>
                  <a:srgbClr val="666666"/>
                </a:solidFill>
              </a:rPr>
              <a:t>it</a:t>
            </a:r>
            <a:r>
              <a:rPr lang="pl-PL" dirty="0">
                <a:solidFill>
                  <a:srgbClr val="666666"/>
                </a:solidFill>
              </a:rPr>
              <a:t>.</a:t>
            </a:r>
          </a:p>
          <a:p>
            <a:pPr algn="l"/>
            <a:endParaRPr lang="pl-PL" dirty="0">
              <a:solidFill>
                <a:srgbClr val="666666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pl-PL" dirty="0" err="1">
                <a:solidFill>
                  <a:srgbClr val="666666"/>
                </a:solidFill>
              </a:rPr>
              <a:t>If</a:t>
            </a:r>
            <a:r>
              <a:rPr lang="pl-PL" dirty="0">
                <a:solidFill>
                  <a:srgbClr val="666666"/>
                </a:solidFill>
              </a:rPr>
              <a:t> </a:t>
            </a:r>
            <a:r>
              <a:rPr lang="pl-PL" dirty="0" err="1">
                <a:solidFill>
                  <a:srgbClr val="666666"/>
                </a:solidFill>
              </a:rPr>
              <a:t>existing</a:t>
            </a:r>
            <a:r>
              <a:rPr lang="pl-PL" dirty="0">
                <a:solidFill>
                  <a:srgbClr val="666666"/>
                </a:solidFill>
              </a:rPr>
              <a:t> software </a:t>
            </a:r>
            <a:r>
              <a:rPr lang="pl-PL" dirty="0" err="1">
                <a:solidFill>
                  <a:srgbClr val="666666"/>
                </a:solidFill>
              </a:rPr>
              <a:t>lacks</a:t>
            </a:r>
            <a:r>
              <a:rPr lang="pl-PL" dirty="0">
                <a:solidFill>
                  <a:srgbClr val="666666"/>
                </a:solidFill>
              </a:rPr>
              <a:t> </a:t>
            </a:r>
            <a:r>
              <a:rPr lang="pl-PL" dirty="0" err="1">
                <a:solidFill>
                  <a:srgbClr val="666666"/>
                </a:solidFill>
              </a:rPr>
              <a:t>certain</a:t>
            </a:r>
            <a:r>
              <a:rPr lang="pl-PL" dirty="0">
                <a:solidFill>
                  <a:srgbClr val="666666"/>
                </a:solidFill>
              </a:rPr>
              <a:t> </a:t>
            </a:r>
            <a:r>
              <a:rPr lang="pl-PL" dirty="0" err="1">
                <a:solidFill>
                  <a:srgbClr val="666666"/>
                </a:solidFill>
              </a:rPr>
              <a:t>features</a:t>
            </a:r>
            <a:r>
              <a:rPr lang="pl-PL" dirty="0">
                <a:solidFill>
                  <a:srgbClr val="666666"/>
                </a:solidFill>
              </a:rPr>
              <a:t> – we </a:t>
            </a:r>
            <a:r>
              <a:rPr lang="pl-PL" dirty="0" err="1">
                <a:solidFill>
                  <a:srgbClr val="666666"/>
                </a:solidFill>
              </a:rPr>
              <a:t>embrace</a:t>
            </a:r>
            <a:r>
              <a:rPr lang="pl-PL" dirty="0">
                <a:solidFill>
                  <a:srgbClr val="666666"/>
                </a:solidFill>
              </a:rPr>
              <a:t> </a:t>
            </a:r>
            <a:r>
              <a:rPr lang="pl-PL" dirty="0" err="1">
                <a:solidFill>
                  <a:srgbClr val="666666"/>
                </a:solidFill>
              </a:rPr>
              <a:t>it</a:t>
            </a:r>
            <a:r>
              <a:rPr lang="pl-PL" dirty="0">
                <a:solidFill>
                  <a:srgbClr val="666666"/>
                </a:solidFill>
              </a:rPr>
              <a:t> and </a:t>
            </a:r>
            <a:r>
              <a:rPr lang="pl-PL" dirty="0" err="1">
                <a:solidFill>
                  <a:srgbClr val="666666"/>
                </a:solidFill>
              </a:rPr>
              <a:t>modify</a:t>
            </a:r>
            <a:r>
              <a:rPr lang="pl-PL" dirty="0">
                <a:solidFill>
                  <a:srgbClr val="666666"/>
                </a:solidFill>
              </a:rPr>
              <a:t> </a:t>
            </a:r>
            <a:r>
              <a:rPr lang="pl-PL" dirty="0" err="1">
                <a:solidFill>
                  <a:srgbClr val="666666"/>
                </a:solidFill>
              </a:rPr>
              <a:t>it</a:t>
            </a:r>
            <a:r>
              <a:rPr lang="pl-PL" dirty="0">
                <a:solidFill>
                  <a:srgbClr val="666666"/>
                </a:solidFill>
              </a:rPr>
              <a:t>.</a:t>
            </a:r>
          </a:p>
          <a:p>
            <a:pPr algn="l"/>
            <a:endParaRPr lang="pl-PL" dirty="0">
              <a:solidFill>
                <a:srgbClr val="666666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pl-PL" dirty="0" err="1">
                <a:solidFill>
                  <a:srgbClr val="666666"/>
                </a:solidFill>
              </a:rPr>
              <a:t>Otherwise</a:t>
            </a:r>
            <a:r>
              <a:rPr lang="pl-PL" dirty="0">
                <a:solidFill>
                  <a:srgbClr val="666666"/>
                </a:solidFill>
              </a:rPr>
              <a:t> – we </a:t>
            </a:r>
            <a:r>
              <a:rPr lang="pl-PL" dirty="0" err="1">
                <a:solidFill>
                  <a:srgbClr val="666666"/>
                </a:solidFill>
              </a:rPr>
              <a:t>write</a:t>
            </a:r>
            <a:r>
              <a:rPr lang="pl-PL" dirty="0">
                <a:solidFill>
                  <a:srgbClr val="666666"/>
                </a:solidFill>
              </a:rPr>
              <a:t> </a:t>
            </a:r>
            <a:r>
              <a:rPr lang="pl-PL" dirty="0" err="1">
                <a:solidFill>
                  <a:srgbClr val="666666"/>
                </a:solidFill>
              </a:rPr>
              <a:t>our</a:t>
            </a:r>
            <a:r>
              <a:rPr lang="pl-PL" dirty="0">
                <a:solidFill>
                  <a:srgbClr val="666666"/>
                </a:solidFill>
              </a:rPr>
              <a:t> </a:t>
            </a:r>
            <a:r>
              <a:rPr lang="pl-PL" dirty="0" err="1">
                <a:solidFill>
                  <a:srgbClr val="666666"/>
                </a:solidFill>
              </a:rPr>
              <a:t>own</a:t>
            </a:r>
            <a:r>
              <a:rPr lang="pl-PL" dirty="0">
                <a:solidFill>
                  <a:srgbClr val="666666"/>
                </a:solidFill>
              </a:rPr>
              <a:t> (in </a:t>
            </a:r>
            <a:r>
              <a:rPr lang="pl-PL" dirty="0" err="1">
                <a:solidFill>
                  <a:srgbClr val="666666"/>
                </a:solidFill>
              </a:rPr>
              <a:t>such</a:t>
            </a:r>
            <a:r>
              <a:rPr lang="pl-PL" dirty="0">
                <a:solidFill>
                  <a:srgbClr val="666666"/>
                </a:solidFill>
              </a:rPr>
              <a:t> a </a:t>
            </a:r>
            <a:r>
              <a:rPr lang="pl-PL" dirty="0" err="1">
                <a:solidFill>
                  <a:srgbClr val="666666"/>
                </a:solidFill>
              </a:rPr>
              <a:t>way</a:t>
            </a:r>
            <a:r>
              <a:rPr lang="pl-PL" dirty="0">
                <a:solidFill>
                  <a:srgbClr val="666666"/>
                </a:solidFill>
              </a:rPr>
              <a:t> </a:t>
            </a:r>
            <a:r>
              <a:rPr lang="pl-PL" dirty="0" err="1">
                <a:solidFill>
                  <a:srgbClr val="666666"/>
                </a:solidFill>
              </a:rPr>
              <a:t>that</a:t>
            </a:r>
            <a:r>
              <a:rPr lang="pl-PL" dirty="0">
                <a:solidFill>
                  <a:srgbClr val="666666"/>
                </a:solidFill>
              </a:rPr>
              <a:t> </a:t>
            </a:r>
            <a:r>
              <a:rPr lang="pl-PL" dirty="0" err="1">
                <a:solidFill>
                  <a:srgbClr val="666666"/>
                </a:solidFill>
              </a:rPr>
              <a:t>other</a:t>
            </a:r>
            <a:r>
              <a:rPr lang="pl-PL" dirty="0">
                <a:solidFill>
                  <a:srgbClr val="666666"/>
                </a:solidFill>
              </a:rPr>
              <a:t> </a:t>
            </a:r>
            <a:r>
              <a:rPr lang="pl-PL" dirty="0" err="1">
                <a:solidFill>
                  <a:srgbClr val="666666"/>
                </a:solidFill>
              </a:rPr>
              <a:t>facilities</a:t>
            </a:r>
            <a:r>
              <a:rPr lang="pl-PL" dirty="0">
                <a:solidFill>
                  <a:srgbClr val="666666"/>
                </a:solidFill>
              </a:rPr>
              <a:t> </a:t>
            </a:r>
            <a:r>
              <a:rPr lang="pl-PL" dirty="0" err="1">
                <a:solidFill>
                  <a:srgbClr val="666666"/>
                </a:solidFill>
              </a:rPr>
              <a:t>can</a:t>
            </a:r>
            <a:r>
              <a:rPr lang="pl-PL" dirty="0">
                <a:solidFill>
                  <a:srgbClr val="666666"/>
                </a:solidFill>
              </a:rPr>
              <a:t> </a:t>
            </a:r>
            <a:r>
              <a:rPr lang="pl-PL" dirty="0" err="1">
                <a:solidFill>
                  <a:srgbClr val="666666"/>
                </a:solidFill>
              </a:rPr>
              <a:t>also</a:t>
            </a:r>
            <a:r>
              <a:rPr lang="pl-PL" dirty="0">
                <a:solidFill>
                  <a:srgbClr val="666666"/>
                </a:solidFill>
              </a:rPr>
              <a:t> </a:t>
            </a:r>
            <a:r>
              <a:rPr lang="pl-PL" dirty="0" err="1">
                <a:solidFill>
                  <a:srgbClr val="666666"/>
                </a:solidFill>
              </a:rPr>
              <a:t>use</a:t>
            </a:r>
            <a:r>
              <a:rPr lang="pl-PL" dirty="0">
                <a:solidFill>
                  <a:srgbClr val="666666"/>
                </a:solidFill>
              </a:rPr>
              <a:t> </a:t>
            </a:r>
            <a:r>
              <a:rPr lang="pl-PL" dirty="0" err="1">
                <a:solidFill>
                  <a:srgbClr val="666666"/>
                </a:solidFill>
              </a:rPr>
              <a:t>it</a:t>
            </a:r>
            <a:r>
              <a:rPr lang="pl-PL" dirty="0">
                <a:solidFill>
                  <a:srgbClr val="666666"/>
                </a:solidFill>
              </a:rPr>
              <a:t>). </a:t>
            </a:r>
            <a:endParaRPr lang="sv-SE" dirty="0">
              <a:solidFill>
                <a:srgbClr val="666666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95D94F-E019-D7E9-4782-F6987931A71C}"/>
              </a:ext>
            </a:extLst>
          </p:cNvPr>
          <p:cNvSpPr/>
          <p:nvPr/>
        </p:nvSpPr>
        <p:spPr>
          <a:xfrm>
            <a:off x="8244731" y="2703421"/>
            <a:ext cx="1317141" cy="423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Content Placeholder 4">
            <a:extLst>
              <a:ext uri="{FF2B5EF4-FFF2-40B4-BE49-F238E27FC236}">
                <a16:creationId xmlns:a16="http://schemas.microsoft.com/office/drawing/2014/main" id="{435FF1A8-F00E-BDCD-69F2-48A3FD5C3C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9363776"/>
              </p:ext>
            </p:extLst>
          </p:nvPr>
        </p:nvGraphicFramePr>
        <p:xfrm>
          <a:off x="1468153" y="3311030"/>
          <a:ext cx="8995556" cy="697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A76A6E3C-92CD-C06B-D672-5C32184B7B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2171" y="2920189"/>
            <a:ext cx="1113891" cy="33068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C456A90-0F85-5C97-234A-A499704638E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988" y="2917069"/>
            <a:ext cx="784220" cy="320110"/>
          </a:xfrm>
          <a:prstGeom prst="rect">
            <a:avLst/>
          </a:prstGeom>
        </p:spPr>
      </p:pic>
      <p:pic>
        <p:nvPicPr>
          <p:cNvPr id="33" name="Picture 10" descr="PICS Home">
            <a:extLst>
              <a:ext uri="{FF2B5EF4-FFF2-40B4-BE49-F238E27FC236}">
                <a16:creationId xmlns:a16="http://schemas.microsoft.com/office/drawing/2014/main" id="{6A0E429D-FD1B-8B16-D0ED-4839D0AB7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7950" y="2850958"/>
            <a:ext cx="426151" cy="42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DCA61CC-A998-2C9E-A12B-8551DAF3BC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8988" y="2964214"/>
            <a:ext cx="815349" cy="272965"/>
          </a:xfrm>
          <a:prstGeom prst="rect">
            <a:avLst/>
          </a:prstGeom>
        </p:spPr>
      </p:pic>
      <p:pic>
        <p:nvPicPr>
          <p:cNvPr id="35" name="Screen Shot 2017-10-30 at 14.07.55.png" descr="Screen Shot 2017-10-30 at 14.07.55.png">
            <a:extLst>
              <a:ext uri="{FF2B5EF4-FFF2-40B4-BE49-F238E27FC236}">
                <a16:creationId xmlns:a16="http://schemas.microsoft.com/office/drawing/2014/main" id="{CE117554-B89A-7EFE-9770-AEC8E39BBD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AFBFC"/>
              </a:clrFrom>
              <a:clrTo>
                <a:srgbClr val="FA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66" b="-1"/>
          <a:stretch/>
        </p:blipFill>
        <p:spPr>
          <a:xfrm>
            <a:off x="8617074" y="2748857"/>
            <a:ext cx="608519" cy="575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6725EE9-5C59-AC3B-C728-B2408418C7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7927" y="2827974"/>
            <a:ext cx="425199" cy="46872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C9585B9-6779-6F5A-3771-13E9E746D89C}"/>
              </a:ext>
            </a:extLst>
          </p:cNvPr>
          <p:cNvGrpSpPr/>
          <p:nvPr/>
        </p:nvGrpSpPr>
        <p:grpSpPr>
          <a:xfrm>
            <a:off x="5769024" y="2377961"/>
            <a:ext cx="3310429" cy="2067824"/>
            <a:chOff x="5769024" y="2377961"/>
            <a:chExt cx="3310429" cy="206782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B968B2B-3836-6CAD-C5E2-1C2E64FDA685}"/>
                </a:ext>
              </a:extLst>
            </p:cNvPr>
            <p:cNvSpPr/>
            <p:nvPr/>
          </p:nvSpPr>
          <p:spPr>
            <a:xfrm>
              <a:off x="5769024" y="2377961"/>
              <a:ext cx="3310429" cy="2067824"/>
            </a:xfrm>
            <a:prstGeom prst="ellipse">
              <a:avLst/>
            </a:prstGeom>
            <a:noFill/>
            <a:ln w="25400">
              <a:solidFill>
                <a:schemeClr val="tx2">
                  <a:lumMod val="50000"/>
                  <a:lumOff val="50000"/>
                </a:schemeClr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3399416"/>
                        <a:gd name="connsiteY0" fmla="*/ 1264024 h 2528047"/>
                        <a:gd name="connsiteX1" fmla="*/ 1699708 w 3399416"/>
                        <a:gd name="connsiteY1" fmla="*/ 0 h 2528047"/>
                        <a:gd name="connsiteX2" fmla="*/ 3399416 w 3399416"/>
                        <a:gd name="connsiteY2" fmla="*/ 1264024 h 2528047"/>
                        <a:gd name="connsiteX3" fmla="*/ 1699708 w 3399416"/>
                        <a:gd name="connsiteY3" fmla="*/ 2528048 h 2528047"/>
                        <a:gd name="connsiteX4" fmla="*/ 0 w 3399416"/>
                        <a:gd name="connsiteY4" fmla="*/ 1264024 h 25280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99416" h="2528047" extrusionOk="0">
                          <a:moveTo>
                            <a:pt x="0" y="1264024"/>
                          </a:moveTo>
                          <a:cubicBezTo>
                            <a:pt x="-229523" y="424348"/>
                            <a:pt x="596898" y="61585"/>
                            <a:pt x="1699708" y="0"/>
                          </a:cubicBezTo>
                          <a:cubicBezTo>
                            <a:pt x="2718812" y="16922"/>
                            <a:pt x="3194950" y="572424"/>
                            <a:pt x="3399416" y="1264024"/>
                          </a:cubicBezTo>
                          <a:cubicBezTo>
                            <a:pt x="3255605" y="2102565"/>
                            <a:pt x="2607792" y="2697399"/>
                            <a:pt x="1699708" y="2528048"/>
                          </a:cubicBezTo>
                          <a:cubicBezTo>
                            <a:pt x="726055" y="2508937"/>
                            <a:pt x="184939" y="2050490"/>
                            <a:pt x="0" y="1264024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B2E5B9-BC8F-7BEA-ABD0-B0517A53215B}"/>
                </a:ext>
              </a:extLst>
            </p:cNvPr>
            <p:cNvSpPr txBox="1"/>
            <p:nvPr/>
          </p:nvSpPr>
          <p:spPr>
            <a:xfrm rot="20850677">
              <a:off x="6524241" y="2585324"/>
              <a:ext cx="5378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666666"/>
                  </a:solidFill>
                </a:rPr>
                <a:t>?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760AF18-BEDC-7AFE-BB15-3953FAEDC775}"/>
                </a:ext>
              </a:extLst>
            </p:cNvPr>
            <p:cNvSpPr txBox="1"/>
            <p:nvPr/>
          </p:nvSpPr>
          <p:spPr>
            <a:xfrm rot="1060286">
              <a:off x="7150630" y="2683889"/>
              <a:ext cx="5378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666666"/>
                  </a:solidFill>
                </a:rPr>
                <a:t>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30B3F6-E9BA-8CEF-F701-994B6C77EECE}"/>
                </a:ext>
              </a:extLst>
            </p:cNvPr>
            <p:cNvSpPr txBox="1"/>
            <p:nvPr/>
          </p:nvSpPr>
          <p:spPr>
            <a:xfrm rot="21280865">
              <a:off x="7807937" y="2617790"/>
              <a:ext cx="5378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666666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868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F8257-9714-6A7B-89A3-BFD3DF1D6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84E171-B4E9-4D85-3071-25317890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4F5BC2E-D432-14D4-ACD7-149A63D4C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DRAM GROUP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CA10A47-B584-B02D-D519-5B77B6426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B926CD1-B6AB-64AA-5012-B67BE74DE9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Modelling subgroup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9359727-30C7-57CF-F1FA-9422F679F2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  <p:sp>
        <p:nvSpPr>
          <p:cNvPr id="3" name="Platshållare för innehåll 5">
            <a:extLst>
              <a:ext uri="{FF2B5EF4-FFF2-40B4-BE49-F238E27FC236}">
                <a16:creationId xmlns:a16="http://schemas.microsoft.com/office/drawing/2014/main" id="{04379442-D774-1063-F580-97C7D858B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77592"/>
            <a:ext cx="4993785" cy="4752870"/>
          </a:xfrm>
        </p:spPr>
        <p:txBody>
          <a:bodyPr/>
          <a:lstStyle/>
          <a:p>
            <a:pPr lvl="1"/>
            <a:r>
              <a:rPr lang="en-US" dirty="0"/>
              <a:t>Peter Willendrup</a:t>
            </a:r>
          </a:p>
          <a:p>
            <a:pPr lvl="1"/>
            <a:r>
              <a:rPr lang="en-US" dirty="0"/>
              <a:t>Thomas Kittelmann</a:t>
            </a:r>
          </a:p>
          <a:p>
            <a:pPr lvl="1"/>
            <a:r>
              <a:rPr lang="en-US" dirty="0"/>
              <a:t>Mads Bertelsen</a:t>
            </a:r>
          </a:p>
          <a:p>
            <a:pPr lvl="1"/>
            <a:r>
              <a:rPr lang="en-US" dirty="0"/>
              <a:t>Damian Martin Rodriguez</a:t>
            </a:r>
          </a:p>
        </p:txBody>
      </p:sp>
    </p:spTree>
    <p:extLst>
      <p:ext uri="{BB962C8B-B14F-4D97-AF65-F5344CB8AC3E}">
        <p14:creationId xmlns:p14="http://schemas.microsoft.com/office/powerpoint/2010/main" val="214699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DA8CA-616B-694F-DCDB-6597EFB24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81B55B-2E00-7282-47F9-625B82636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10DD463-9C72-6D38-C3F2-EE3565F5A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DRAM GROUP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639C96C-93C4-2345-C56C-33F377B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D225496F-2E33-A4F2-550C-2650D3726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Modelling subgroup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78B74024-C706-11F6-D2F9-36D5861B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  <p:sp>
        <p:nvSpPr>
          <p:cNvPr id="3" name="Platshållare för innehåll 5">
            <a:extLst>
              <a:ext uri="{FF2B5EF4-FFF2-40B4-BE49-F238E27FC236}">
                <a16:creationId xmlns:a16="http://schemas.microsoft.com/office/drawing/2014/main" id="{7D9917B1-4837-922F-FDDF-FD0BE9164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77592"/>
            <a:ext cx="4993785" cy="4752870"/>
          </a:xfrm>
        </p:spPr>
        <p:txBody>
          <a:bodyPr/>
          <a:lstStyle/>
          <a:p>
            <a:pPr lvl="1"/>
            <a:r>
              <a:rPr lang="en-US" dirty="0"/>
              <a:t>Peter Willendrup</a:t>
            </a:r>
          </a:p>
          <a:p>
            <a:pPr lvl="1"/>
            <a:r>
              <a:rPr lang="en-US" dirty="0"/>
              <a:t>Thomas Kittelmann</a:t>
            </a:r>
          </a:p>
          <a:p>
            <a:pPr lvl="1"/>
            <a:r>
              <a:rPr lang="en-US" dirty="0"/>
              <a:t>Mads Bertelsen</a:t>
            </a:r>
          </a:p>
          <a:p>
            <a:pPr lvl="1"/>
            <a:r>
              <a:rPr lang="en-US" dirty="0"/>
              <a:t>Damian Martin Rodriguez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093676-3856-1D7D-7352-DD03624C742B}"/>
              </a:ext>
            </a:extLst>
          </p:cNvPr>
          <p:cNvSpPr/>
          <p:nvPr/>
        </p:nvSpPr>
        <p:spPr>
          <a:xfrm>
            <a:off x="7722524" y="6035971"/>
            <a:ext cx="4239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1400" b="1" dirty="0" err="1"/>
              <a:t>Elastic</a:t>
            </a:r>
            <a:r>
              <a:rPr lang="sv-SE" sz="1400" b="1" dirty="0"/>
              <a:t> neutron </a:t>
            </a:r>
            <a:r>
              <a:rPr lang="sv-SE" sz="1400" b="1" dirty="0" err="1"/>
              <a:t>scattering</a:t>
            </a:r>
            <a:r>
              <a:rPr lang="sv-SE" sz="1400" b="1" dirty="0"/>
              <a:t> </a:t>
            </a:r>
            <a:r>
              <a:rPr lang="sv-SE" sz="1400" b="1" dirty="0" err="1"/>
              <a:t>models</a:t>
            </a:r>
            <a:r>
              <a:rPr lang="sv-SE" sz="1400" b="1" dirty="0"/>
              <a:t> for </a:t>
            </a:r>
            <a:r>
              <a:rPr lang="sv-SE" sz="1400" b="1" dirty="0" err="1"/>
              <a:t>Ncrystal</a:t>
            </a:r>
            <a:r>
              <a:rPr lang="sv-SE" sz="1400" b="1" dirty="0"/>
              <a:t>, </a:t>
            </a:r>
            <a:r>
              <a:rPr lang="sv-SE" sz="1400" dirty="0"/>
              <a:t>Thomas </a:t>
            </a:r>
            <a:r>
              <a:rPr lang="sv-SE" sz="1400" dirty="0" err="1"/>
              <a:t>Kittelmann</a:t>
            </a:r>
            <a:r>
              <a:rPr lang="sv-SE" sz="1400" dirty="0"/>
              <a:t> and </a:t>
            </a:r>
            <a:r>
              <a:rPr lang="sv-SE" sz="1400" dirty="0" err="1"/>
              <a:t>Xiao-Xiao</a:t>
            </a:r>
            <a:r>
              <a:rPr lang="sv-SE" sz="1400" dirty="0"/>
              <a:t> Cai, (2021)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A8E41D-AE08-2C99-3451-59D622A39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39" y="1775294"/>
            <a:ext cx="5598041" cy="41451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F8808C-2C50-336C-7D66-05D2A90CF363}"/>
              </a:ext>
            </a:extLst>
          </p:cNvPr>
          <p:cNvSpPr txBox="1"/>
          <p:nvPr/>
        </p:nvSpPr>
        <p:spPr>
          <a:xfrm>
            <a:off x="6789313" y="1338031"/>
            <a:ext cx="4880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2200" dirty="0" err="1">
                <a:solidFill>
                  <a:srgbClr val="666666"/>
                </a:solidFill>
              </a:rPr>
              <a:t>Bragg</a:t>
            </a:r>
            <a:r>
              <a:rPr lang="sv-SE" sz="2200" dirty="0">
                <a:solidFill>
                  <a:srgbClr val="666666"/>
                </a:solidFill>
              </a:rPr>
              <a:t> </a:t>
            </a:r>
            <a:r>
              <a:rPr lang="sv-SE" sz="2200" dirty="0" err="1">
                <a:solidFill>
                  <a:srgbClr val="666666"/>
                </a:solidFill>
              </a:rPr>
              <a:t>scattering</a:t>
            </a:r>
            <a:r>
              <a:rPr lang="sv-SE" sz="2200" dirty="0">
                <a:solidFill>
                  <a:srgbClr val="666666"/>
                </a:solidFill>
              </a:rPr>
              <a:t> in </a:t>
            </a:r>
            <a:r>
              <a:rPr lang="sv-SE" sz="2200" dirty="0" err="1">
                <a:solidFill>
                  <a:srgbClr val="666666"/>
                </a:solidFill>
              </a:rPr>
              <a:t>Pyrolytic</a:t>
            </a:r>
            <a:r>
              <a:rPr lang="sv-SE" sz="2200" dirty="0">
                <a:solidFill>
                  <a:srgbClr val="666666"/>
                </a:solidFill>
              </a:rPr>
              <a:t> </a:t>
            </a:r>
            <a:r>
              <a:rPr lang="sv-SE" sz="2200" dirty="0" err="1">
                <a:solidFill>
                  <a:srgbClr val="666666"/>
                </a:solidFill>
              </a:rPr>
              <a:t>graphite</a:t>
            </a:r>
            <a:endParaRPr lang="sv-SE" sz="2200" dirty="0">
              <a:solidFill>
                <a:srgbClr val="666666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9632941-5F6F-B5DC-080D-1EE68A13F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" t="3628"/>
          <a:stretch/>
        </p:blipFill>
        <p:spPr>
          <a:xfrm>
            <a:off x="6789313" y="696693"/>
            <a:ext cx="2105297" cy="5070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EDDBC8-333F-F0E9-AA07-6C8E255E6841}"/>
              </a:ext>
            </a:extLst>
          </p:cNvPr>
          <p:cNvSpPr txBox="1"/>
          <p:nvPr/>
        </p:nvSpPr>
        <p:spPr>
          <a:xfrm>
            <a:off x="3988102" y="6042347"/>
            <a:ext cx="62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0" i="0" u="none" strike="noStrike" dirty="0">
                <a:effectLst/>
                <a:latin typeface="Slack-Lato"/>
                <a:hlinkClick r:id="rId4"/>
              </a:rPr>
              <a:t>https://github.com/mctools/ncrystal/wiki</a:t>
            </a:r>
            <a:endParaRPr lang="en-GB" sz="1400" u="none" strike="noStrike" dirty="0">
              <a:solidFill>
                <a:srgbClr val="1D1C1D"/>
              </a:solidFill>
              <a:latin typeface="Slack-Lato"/>
            </a:endParaRPr>
          </a:p>
          <a:p>
            <a:pPr algn="l"/>
            <a:r>
              <a:rPr lang="en-GB" sz="1400" b="0" i="0" u="none" strike="noStrike" dirty="0">
                <a:effectLst/>
                <a:latin typeface="Slack-Lato"/>
                <a:hlinkClick r:id="rId5"/>
              </a:rPr>
              <a:t>https://github.com/mctools/ncrystal-notebooks</a:t>
            </a:r>
            <a:endParaRPr lang="en-SE" sz="1400" dirty="0">
              <a:solidFill>
                <a:srgbClr val="666666"/>
              </a:solidFill>
            </a:endParaRPr>
          </a:p>
        </p:txBody>
      </p:sp>
      <p:sp>
        <p:nvSpPr>
          <p:cNvPr id="20" name="Platshållare för innehåll 5">
            <a:extLst>
              <a:ext uri="{FF2B5EF4-FFF2-40B4-BE49-F238E27FC236}">
                <a16:creationId xmlns:a16="http://schemas.microsoft.com/office/drawing/2014/main" id="{30A5BBB7-0DB3-4AAB-11DD-7BD74E77B2AF}"/>
              </a:ext>
            </a:extLst>
          </p:cNvPr>
          <p:cNvSpPr txBox="1">
            <a:spLocks/>
          </p:cNvSpPr>
          <p:nvPr/>
        </p:nvSpPr>
        <p:spPr>
          <a:xfrm>
            <a:off x="1103709" y="3651940"/>
            <a:ext cx="5279292" cy="2275034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err="1"/>
              <a:t>NCrystal</a:t>
            </a:r>
            <a:r>
              <a:rPr lang="en-US" dirty="0"/>
              <a:t> scattering kernel library </a:t>
            </a:r>
          </a:p>
          <a:p>
            <a:pPr lvl="2"/>
            <a:r>
              <a:rPr lang="en-US" dirty="0"/>
              <a:t>Single crystals, powders, gasses, … </a:t>
            </a:r>
          </a:p>
          <a:p>
            <a:pPr lvl="2"/>
            <a:r>
              <a:rPr lang="en-US" dirty="0"/>
              <a:t>Stand-alone or as plugin, for example GEANT-4</a:t>
            </a:r>
          </a:p>
        </p:txBody>
      </p:sp>
    </p:spTree>
    <p:extLst>
      <p:ext uri="{BB962C8B-B14F-4D97-AF65-F5344CB8AC3E}">
        <p14:creationId xmlns:p14="http://schemas.microsoft.com/office/powerpoint/2010/main" val="73783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C9A72-98B6-C5CA-2444-D32A09580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mcstas_logo_371x218.png">
            <a:extLst>
              <a:ext uri="{FF2B5EF4-FFF2-40B4-BE49-F238E27FC236}">
                <a16:creationId xmlns:a16="http://schemas.microsoft.com/office/drawing/2014/main" id="{5AADA8C9-17A3-B65B-E197-9B445A15D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150" y="630606"/>
            <a:ext cx="1228708" cy="72199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87E821B5-4041-79F5-FD7D-C676047A7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F8BC663-F158-25EA-E6F9-B3B1D001A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DRAM GROUP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EB2EE3B-B88F-C6C2-5252-468E77A9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336E87C-A9A5-4FF6-4C0B-C1FA9E9E6B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Modelling subgroup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DCA55FA4-3013-CC75-692B-960954CA3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2025-09-03</a:t>
            </a:fld>
            <a:endParaRPr lang="sv-SE" dirty="0"/>
          </a:p>
        </p:txBody>
      </p:sp>
      <p:sp>
        <p:nvSpPr>
          <p:cNvPr id="3" name="Platshållare för innehåll 5">
            <a:extLst>
              <a:ext uri="{FF2B5EF4-FFF2-40B4-BE49-F238E27FC236}">
                <a16:creationId xmlns:a16="http://schemas.microsoft.com/office/drawing/2014/main" id="{EC979AFF-E207-075C-524E-28422562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77592"/>
            <a:ext cx="4993785" cy="1962611"/>
          </a:xfrm>
        </p:spPr>
        <p:txBody>
          <a:bodyPr/>
          <a:lstStyle/>
          <a:p>
            <a:pPr lvl="1"/>
            <a:r>
              <a:rPr lang="en-US" dirty="0"/>
              <a:t>Peter Willendrup</a:t>
            </a:r>
          </a:p>
          <a:p>
            <a:pPr lvl="1"/>
            <a:r>
              <a:rPr lang="en-US" dirty="0"/>
              <a:t>Thomas Kittelmann</a:t>
            </a:r>
          </a:p>
          <a:p>
            <a:pPr lvl="1"/>
            <a:r>
              <a:rPr lang="en-US" dirty="0"/>
              <a:t>Mads Bertelsen</a:t>
            </a:r>
          </a:p>
          <a:p>
            <a:pPr lvl="1"/>
            <a:r>
              <a:rPr lang="en-US" dirty="0"/>
              <a:t>Damian Martin Rodriguez</a:t>
            </a:r>
          </a:p>
        </p:txBody>
      </p:sp>
      <p:sp>
        <p:nvSpPr>
          <p:cNvPr id="9" name="Shape 741">
            <a:extLst>
              <a:ext uri="{FF2B5EF4-FFF2-40B4-BE49-F238E27FC236}">
                <a16:creationId xmlns:a16="http://schemas.microsoft.com/office/drawing/2014/main" id="{1101A921-4FAF-2F16-B44F-2E4984E0CE9E}"/>
              </a:ext>
            </a:extLst>
          </p:cNvPr>
          <p:cNvSpPr/>
          <p:nvPr/>
        </p:nvSpPr>
        <p:spPr>
          <a:xfrm rot="10800000">
            <a:off x="5966465" y="3058318"/>
            <a:ext cx="284418" cy="103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662" y="16"/>
                  <a:pt x="1324" y="83"/>
                  <a:pt x="1985" y="210"/>
                </a:cubicBezTo>
                <a:cubicBezTo>
                  <a:pt x="8588" y="1473"/>
                  <a:pt x="14955" y="9122"/>
                  <a:pt x="2160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1" name="Shape 742">
            <a:extLst>
              <a:ext uri="{FF2B5EF4-FFF2-40B4-BE49-F238E27FC236}">
                <a16:creationId xmlns:a16="http://schemas.microsoft.com/office/drawing/2014/main" id="{E3DAB42E-370E-B9CB-2B25-E757A85C909E}"/>
              </a:ext>
            </a:extLst>
          </p:cNvPr>
          <p:cNvSpPr/>
          <p:nvPr/>
        </p:nvSpPr>
        <p:spPr>
          <a:xfrm flipH="1">
            <a:off x="5966465" y="2773075"/>
            <a:ext cx="285558" cy="103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1" extrusionOk="0">
                <a:moveTo>
                  <a:pt x="0" y="20"/>
                </a:moveTo>
                <a:cubicBezTo>
                  <a:pt x="664" y="-19"/>
                  <a:pt x="1329" y="-4"/>
                  <a:pt x="1993" y="80"/>
                </a:cubicBezTo>
                <a:cubicBezTo>
                  <a:pt x="8558" y="913"/>
                  <a:pt x="15018" y="8338"/>
                  <a:pt x="21600" y="21581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2" name="Shape 743">
            <a:extLst>
              <a:ext uri="{FF2B5EF4-FFF2-40B4-BE49-F238E27FC236}">
                <a16:creationId xmlns:a16="http://schemas.microsoft.com/office/drawing/2014/main" id="{28755040-47FE-84D3-C13B-AC810141023A}"/>
              </a:ext>
            </a:extLst>
          </p:cNvPr>
          <p:cNvSpPr/>
          <p:nvPr/>
        </p:nvSpPr>
        <p:spPr>
          <a:xfrm>
            <a:off x="5799693" y="2354688"/>
            <a:ext cx="279896" cy="745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00" h="21543" extrusionOk="0">
                <a:moveTo>
                  <a:pt x="15588" y="21543"/>
                </a:moveTo>
                <a:lnTo>
                  <a:pt x="9504" y="11106"/>
                </a:lnTo>
                <a:lnTo>
                  <a:pt x="5288" y="21353"/>
                </a:lnTo>
                <a:cubicBezTo>
                  <a:pt x="3175" y="19680"/>
                  <a:pt x="1720" y="17920"/>
                  <a:pt x="906" y="16118"/>
                </a:cubicBezTo>
                <a:cubicBezTo>
                  <a:pt x="-201" y="13665"/>
                  <a:pt x="-129" y="11167"/>
                  <a:pt x="259" y="8667"/>
                </a:cubicBezTo>
                <a:cubicBezTo>
                  <a:pt x="599" y="6477"/>
                  <a:pt x="1920" y="4374"/>
                  <a:pt x="3554" y="2695"/>
                </a:cubicBezTo>
                <a:cubicBezTo>
                  <a:pt x="4316" y="1913"/>
                  <a:pt x="5324" y="1215"/>
                  <a:pt x="6510" y="712"/>
                </a:cubicBezTo>
                <a:cubicBezTo>
                  <a:pt x="7602" y="248"/>
                  <a:pt x="8909" y="-57"/>
                  <a:pt x="10648" y="8"/>
                </a:cubicBezTo>
                <a:cubicBezTo>
                  <a:pt x="13290" y="108"/>
                  <a:pt x="14652" y="985"/>
                  <a:pt x="15710" y="1879"/>
                </a:cubicBezTo>
                <a:cubicBezTo>
                  <a:pt x="16787" y="2791"/>
                  <a:pt x="17890" y="3829"/>
                  <a:pt x="18656" y="4975"/>
                </a:cubicBezTo>
                <a:cubicBezTo>
                  <a:pt x="20435" y="7638"/>
                  <a:pt x="21399" y="11030"/>
                  <a:pt x="20102" y="14389"/>
                </a:cubicBezTo>
                <a:cubicBezTo>
                  <a:pt x="19152" y="16848"/>
                  <a:pt x="17659" y="19220"/>
                  <a:pt x="15588" y="21543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endParaRPr/>
          </a:p>
        </p:txBody>
      </p:sp>
      <p:sp>
        <p:nvSpPr>
          <p:cNvPr id="13" name="Shape 744">
            <a:extLst>
              <a:ext uri="{FF2B5EF4-FFF2-40B4-BE49-F238E27FC236}">
                <a16:creationId xmlns:a16="http://schemas.microsoft.com/office/drawing/2014/main" id="{F2D4868B-1B11-114D-1A0C-9FA6AB463B47}"/>
              </a:ext>
            </a:extLst>
          </p:cNvPr>
          <p:cNvSpPr/>
          <p:nvPr/>
        </p:nvSpPr>
        <p:spPr>
          <a:xfrm>
            <a:off x="5800405" y="2356324"/>
            <a:ext cx="273470" cy="796949"/>
          </a:xfrm>
          <a:prstGeom prst="ellips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hape 745">
            <a:extLst>
              <a:ext uri="{FF2B5EF4-FFF2-40B4-BE49-F238E27FC236}">
                <a16:creationId xmlns:a16="http://schemas.microsoft.com/office/drawing/2014/main" id="{6AE8B945-7F01-DEE5-0ED0-4523B6FA2DE9}"/>
              </a:ext>
            </a:extLst>
          </p:cNvPr>
          <p:cNvSpPr/>
          <p:nvPr/>
        </p:nvSpPr>
        <p:spPr>
          <a:xfrm>
            <a:off x="5850718" y="2642968"/>
            <a:ext cx="172843" cy="531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Shape 746">
            <a:extLst>
              <a:ext uri="{FF2B5EF4-FFF2-40B4-BE49-F238E27FC236}">
                <a16:creationId xmlns:a16="http://schemas.microsoft.com/office/drawing/2014/main" id="{8B1D2973-9085-9216-6116-37A9438E06D0}"/>
              </a:ext>
            </a:extLst>
          </p:cNvPr>
          <p:cNvSpPr/>
          <p:nvPr/>
        </p:nvSpPr>
        <p:spPr>
          <a:xfrm>
            <a:off x="5870513" y="2726203"/>
            <a:ext cx="135919" cy="385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8883" y="0"/>
                </a:lnTo>
                <a:lnTo>
                  <a:pt x="21600" y="21583"/>
                </a:ln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endParaRPr/>
          </a:p>
        </p:txBody>
      </p:sp>
      <p:sp>
        <p:nvSpPr>
          <p:cNvPr id="17" name="Shape 748">
            <a:extLst>
              <a:ext uri="{FF2B5EF4-FFF2-40B4-BE49-F238E27FC236}">
                <a16:creationId xmlns:a16="http://schemas.microsoft.com/office/drawing/2014/main" id="{150EB1BD-42AB-5ABE-2E5E-30A18C3BB20C}"/>
              </a:ext>
            </a:extLst>
          </p:cNvPr>
          <p:cNvSpPr/>
          <p:nvPr/>
        </p:nvSpPr>
        <p:spPr>
          <a:xfrm>
            <a:off x="5410671" y="2774446"/>
            <a:ext cx="498904" cy="40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6" extrusionOk="0">
                <a:moveTo>
                  <a:pt x="36" y="14"/>
                </a:moveTo>
                <a:cubicBezTo>
                  <a:pt x="3688" y="-84"/>
                  <a:pt x="7338" y="314"/>
                  <a:pt x="10931" y="1202"/>
                </a:cubicBezTo>
                <a:cubicBezTo>
                  <a:pt x="14575" y="2103"/>
                  <a:pt x="18143" y="3503"/>
                  <a:pt x="21580" y="5381"/>
                </a:cubicBezTo>
                <a:lnTo>
                  <a:pt x="21600" y="15367"/>
                </a:lnTo>
                <a:cubicBezTo>
                  <a:pt x="18726" y="16967"/>
                  <a:pt x="15767" y="18267"/>
                  <a:pt x="12748" y="19252"/>
                </a:cubicBezTo>
                <a:cubicBezTo>
                  <a:pt x="8569" y="20617"/>
                  <a:pt x="4296" y="21376"/>
                  <a:pt x="0" y="21516"/>
                </a:cubicBezTo>
                <a:lnTo>
                  <a:pt x="36" y="14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8" name="Shape 749">
            <a:extLst>
              <a:ext uri="{FF2B5EF4-FFF2-40B4-BE49-F238E27FC236}">
                <a16:creationId xmlns:a16="http://schemas.microsoft.com/office/drawing/2014/main" id="{92772458-8558-3596-8B78-42557AD676CC}"/>
              </a:ext>
            </a:extLst>
          </p:cNvPr>
          <p:cNvSpPr/>
          <p:nvPr/>
        </p:nvSpPr>
        <p:spPr>
          <a:xfrm rot="10800000" flipH="1">
            <a:off x="5281392" y="3058318"/>
            <a:ext cx="637171" cy="1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045" extrusionOk="0">
                <a:moveTo>
                  <a:pt x="0" y="803"/>
                </a:moveTo>
                <a:cubicBezTo>
                  <a:pt x="463" y="597"/>
                  <a:pt x="927" y="431"/>
                  <a:pt x="1390" y="305"/>
                </a:cubicBezTo>
                <a:cubicBezTo>
                  <a:pt x="8211" y="-1555"/>
                  <a:pt x="15026" y="5102"/>
                  <a:pt x="21600" y="20045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9" name="Shape 851">
            <a:extLst>
              <a:ext uri="{FF2B5EF4-FFF2-40B4-BE49-F238E27FC236}">
                <a16:creationId xmlns:a16="http://schemas.microsoft.com/office/drawing/2014/main" id="{87F574DA-32AA-67F6-727C-25F175B8546B}"/>
              </a:ext>
            </a:extLst>
          </p:cNvPr>
          <p:cNvSpPr/>
          <p:nvPr/>
        </p:nvSpPr>
        <p:spPr>
          <a:xfrm>
            <a:off x="6254994" y="2436001"/>
            <a:ext cx="1074933" cy="338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02" extrusionOk="0">
                <a:moveTo>
                  <a:pt x="0" y="20729"/>
                </a:moveTo>
                <a:cubicBezTo>
                  <a:pt x="10626" y="21600"/>
                  <a:pt x="17826" y="14690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20" name="Shape 751">
            <a:extLst>
              <a:ext uri="{FF2B5EF4-FFF2-40B4-BE49-F238E27FC236}">
                <a16:creationId xmlns:a16="http://schemas.microsoft.com/office/drawing/2014/main" id="{F86D28B4-3711-7206-F652-7E9D53F60AAC}"/>
              </a:ext>
            </a:extLst>
          </p:cNvPr>
          <p:cNvSpPr/>
          <p:nvPr/>
        </p:nvSpPr>
        <p:spPr>
          <a:xfrm>
            <a:off x="8640896" y="1901677"/>
            <a:ext cx="576686" cy="118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97" extrusionOk="0">
                <a:moveTo>
                  <a:pt x="0" y="38"/>
                </a:moveTo>
                <a:cubicBezTo>
                  <a:pt x="6377" y="-503"/>
                  <a:pt x="12724" y="4750"/>
                  <a:pt x="18768" y="15570"/>
                </a:cubicBezTo>
                <a:cubicBezTo>
                  <a:pt x="19721" y="17277"/>
                  <a:pt x="20666" y="19119"/>
                  <a:pt x="21600" y="2109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1" name="Shape 752">
            <a:extLst>
              <a:ext uri="{FF2B5EF4-FFF2-40B4-BE49-F238E27FC236}">
                <a16:creationId xmlns:a16="http://schemas.microsoft.com/office/drawing/2014/main" id="{AECF697E-F618-C26A-976F-1A2B6F843C15}"/>
              </a:ext>
            </a:extLst>
          </p:cNvPr>
          <p:cNvSpPr/>
          <p:nvPr/>
        </p:nvSpPr>
        <p:spPr>
          <a:xfrm rot="10800000" flipH="1">
            <a:off x="8644869" y="2173164"/>
            <a:ext cx="576686" cy="118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97" extrusionOk="0">
                <a:moveTo>
                  <a:pt x="0" y="38"/>
                </a:moveTo>
                <a:cubicBezTo>
                  <a:pt x="6377" y="-503"/>
                  <a:pt x="12724" y="4750"/>
                  <a:pt x="18768" y="15570"/>
                </a:cubicBezTo>
                <a:cubicBezTo>
                  <a:pt x="19721" y="17277"/>
                  <a:pt x="20666" y="19119"/>
                  <a:pt x="21600" y="2109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2" name="Shape 753">
            <a:extLst>
              <a:ext uri="{FF2B5EF4-FFF2-40B4-BE49-F238E27FC236}">
                <a16:creationId xmlns:a16="http://schemas.microsoft.com/office/drawing/2014/main" id="{10B3B8C5-35DE-D6FA-6762-75318CA6BD59}"/>
              </a:ext>
            </a:extLst>
          </p:cNvPr>
          <p:cNvSpPr/>
          <p:nvPr/>
        </p:nvSpPr>
        <p:spPr>
          <a:xfrm>
            <a:off x="9511132" y="2164684"/>
            <a:ext cx="246593" cy="94383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Shape 754">
            <a:extLst>
              <a:ext uri="{FF2B5EF4-FFF2-40B4-BE49-F238E27FC236}">
                <a16:creationId xmlns:a16="http://schemas.microsoft.com/office/drawing/2014/main" id="{55FF2434-0AF6-BAFD-C4B8-E38C6A9B6C91}"/>
              </a:ext>
            </a:extLst>
          </p:cNvPr>
          <p:cNvSpPr/>
          <p:nvPr/>
        </p:nvSpPr>
        <p:spPr>
          <a:xfrm>
            <a:off x="9511481" y="1876005"/>
            <a:ext cx="246593" cy="94383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Shape 755">
            <a:extLst>
              <a:ext uri="{FF2B5EF4-FFF2-40B4-BE49-F238E27FC236}">
                <a16:creationId xmlns:a16="http://schemas.microsoft.com/office/drawing/2014/main" id="{1F94FEBF-341B-F21A-AB12-75EEBFCC4F07}"/>
              </a:ext>
            </a:extLst>
          </p:cNvPr>
          <p:cNvSpPr/>
          <p:nvPr/>
        </p:nvSpPr>
        <p:spPr>
          <a:xfrm flipV="1">
            <a:off x="9511481" y="1923196"/>
            <a:ext cx="0" cy="2807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5" name="Shape 756">
            <a:extLst>
              <a:ext uri="{FF2B5EF4-FFF2-40B4-BE49-F238E27FC236}">
                <a16:creationId xmlns:a16="http://schemas.microsoft.com/office/drawing/2014/main" id="{9F2795CE-47D9-A928-9102-0F7EBF626B43}"/>
              </a:ext>
            </a:extLst>
          </p:cNvPr>
          <p:cNvSpPr/>
          <p:nvPr/>
        </p:nvSpPr>
        <p:spPr>
          <a:xfrm flipV="1">
            <a:off x="9757725" y="1931175"/>
            <a:ext cx="0" cy="2807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6" name="Shape 757">
            <a:extLst>
              <a:ext uri="{FF2B5EF4-FFF2-40B4-BE49-F238E27FC236}">
                <a16:creationId xmlns:a16="http://schemas.microsoft.com/office/drawing/2014/main" id="{A487A2EA-C08B-DB5E-8A44-D123FF801189}"/>
              </a:ext>
            </a:extLst>
          </p:cNvPr>
          <p:cNvSpPr/>
          <p:nvPr/>
        </p:nvSpPr>
        <p:spPr>
          <a:xfrm>
            <a:off x="9393227" y="1858400"/>
            <a:ext cx="482403" cy="14555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Shape 758">
            <a:extLst>
              <a:ext uri="{FF2B5EF4-FFF2-40B4-BE49-F238E27FC236}">
                <a16:creationId xmlns:a16="http://schemas.microsoft.com/office/drawing/2014/main" id="{08E4EA99-7A5D-B3FB-FC6C-E932981C68DE}"/>
              </a:ext>
            </a:extLst>
          </p:cNvPr>
          <p:cNvSpPr/>
          <p:nvPr/>
        </p:nvSpPr>
        <p:spPr>
          <a:xfrm flipV="1">
            <a:off x="9875631" y="1339114"/>
            <a:ext cx="0" cy="58408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8" name="Shape 759">
            <a:extLst>
              <a:ext uri="{FF2B5EF4-FFF2-40B4-BE49-F238E27FC236}">
                <a16:creationId xmlns:a16="http://schemas.microsoft.com/office/drawing/2014/main" id="{E650B4BF-7E8F-23E6-CAB0-F433CC7628CD}"/>
              </a:ext>
            </a:extLst>
          </p:cNvPr>
          <p:cNvSpPr/>
          <p:nvPr/>
        </p:nvSpPr>
        <p:spPr>
          <a:xfrm flipV="1">
            <a:off x="9393983" y="1348849"/>
            <a:ext cx="0" cy="57274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9" name="Shape 760">
            <a:extLst>
              <a:ext uri="{FF2B5EF4-FFF2-40B4-BE49-F238E27FC236}">
                <a16:creationId xmlns:a16="http://schemas.microsoft.com/office/drawing/2014/main" id="{52FFFD92-BA01-3250-5347-043DEB4D69F6}"/>
              </a:ext>
            </a:extLst>
          </p:cNvPr>
          <p:cNvSpPr/>
          <p:nvPr/>
        </p:nvSpPr>
        <p:spPr>
          <a:xfrm>
            <a:off x="9393227" y="1266339"/>
            <a:ext cx="482403" cy="14555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Shape 761">
            <a:extLst>
              <a:ext uri="{FF2B5EF4-FFF2-40B4-BE49-F238E27FC236}">
                <a16:creationId xmlns:a16="http://schemas.microsoft.com/office/drawing/2014/main" id="{517991CB-8FCF-022C-84A8-CE11D020179A}"/>
              </a:ext>
            </a:extLst>
          </p:cNvPr>
          <p:cNvSpPr/>
          <p:nvPr/>
        </p:nvSpPr>
        <p:spPr>
          <a:xfrm>
            <a:off x="9176063" y="3046373"/>
            <a:ext cx="157542" cy="2324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1" name="Shape 762">
            <a:extLst>
              <a:ext uri="{FF2B5EF4-FFF2-40B4-BE49-F238E27FC236}">
                <a16:creationId xmlns:a16="http://schemas.microsoft.com/office/drawing/2014/main" id="{578BD79B-4D57-05CF-4694-9338EA25C4E7}"/>
              </a:ext>
            </a:extLst>
          </p:cNvPr>
          <p:cNvSpPr/>
          <p:nvPr/>
        </p:nvSpPr>
        <p:spPr>
          <a:xfrm>
            <a:off x="9669910" y="2926143"/>
            <a:ext cx="200517" cy="700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42"/>
                </a:moveTo>
                <a:lnTo>
                  <a:pt x="20159" y="0"/>
                </a:lnTo>
                <a:lnTo>
                  <a:pt x="21600" y="15660"/>
                </a:lnTo>
                <a:lnTo>
                  <a:pt x="1086" y="21600"/>
                </a:lnTo>
                <a:lnTo>
                  <a:pt x="0" y="1442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2" name="Shape 817">
            <a:extLst>
              <a:ext uri="{FF2B5EF4-FFF2-40B4-BE49-F238E27FC236}">
                <a16:creationId xmlns:a16="http://schemas.microsoft.com/office/drawing/2014/main" id="{C69DCD2F-D3BF-4ED0-0E64-431F9DA304B9}"/>
              </a:ext>
            </a:extLst>
          </p:cNvPr>
          <p:cNvSpPr/>
          <p:nvPr/>
        </p:nvSpPr>
        <p:spPr>
          <a:xfrm>
            <a:off x="5055122" y="2788737"/>
            <a:ext cx="51731" cy="354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4" y="21600"/>
                </a:moveTo>
                <a:lnTo>
                  <a:pt x="21600" y="18292"/>
                </a:lnTo>
                <a:lnTo>
                  <a:pt x="20301" y="0"/>
                </a:lnTo>
                <a:lnTo>
                  <a:pt x="0" y="1969"/>
                </a:lnTo>
                <a:lnTo>
                  <a:pt x="524" y="21600"/>
                </a:lnTo>
                <a:close/>
              </a:path>
            </a:pathLst>
          </a:custGeom>
          <a:ln w="2286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3" name="Shape 818">
            <a:extLst>
              <a:ext uri="{FF2B5EF4-FFF2-40B4-BE49-F238E27FC236}">
                <a16:creationId xmlns:a16="http://schemas.microsoft.com/office/drawing/2014/main" id="{CCC2A644-F7BC-4EEA-3811-E725E0ACA9FA}"/>
              </a:ext>
            </a:extLst>
          </p:cNvPr>
          <p:cNvSpPr/>
          <p:nvPr/>
        </p:nvSpPr>
        <p:spPr>
          <a:xfrm>
            <a:off x="9264706" y="3150084"/>
            <a:ext cx="392398" cy="34171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4" name="Shape 819">
            <a:extLst>
              <a:ext uri="{FF2B5EF4-FFF2-40B4-BE49-F238E27FC236}">
                <a16:creationId xmlns:a16="http://schemas.microsoft.com/office/drawing/2014/main" id="{CBE44D9C-2749-15FD-9F74-6B195FABDE78}"/>
              </a:ext>
            </a:extLst>
          </p:cNvPr>
          <p:cNvSpPr/>
          <p:nvPr/>
        </p:nvSpPr>
        <p:spPr>
          <a:xfrm flipV="1">
            <a:off x="9263170" y="2110611"/>
            <a:ext cx="366537" cy="104064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5" name="Shape 820">
            <a:extLst>
              <a:ext uri="{FF2B5EF4-FFF2-40B4-BE49-F238E27FC236}">
                <a16:creationId xmlns:a16="http://schemas.microsoft.com/office/drawing/2014/main" id="{FE816969-B849-E655-7EA9-26F3DF649FD5}"/>
              </a:ext>
            </a:extLst>
          </p:cNvPr>
          <p:cNvSpPr/>
          <p:nvPr/>
        </p:nvSpPr>
        <p:spPr>
          <a:xfrm>
            <a:off x="8209396" y="1936529"/>
            <a:ext cx="1422265" cy="183103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6" name="Shape 821">
            <a:extLst>
              <a:ext uri="{FF2B5EF4-FFF2-40B4-BE49-F238E27FC236}">
                <a16:creationId xmlns:a16="http://schemas.microsoft.com/office/drawing/2014/main" id="{4CD9B2E7-8222-0A47-EE87-09CFF44D86C8}"/>
              </a:ext>
            </a:extLst>
          </p:cNvPr>
          <p:cNvSpPr/>
          <p:nvPr/>
        </p:nvSpPr>
        <p:spPr>
          <a:xfrm flipV="1">
            <a:off x="6422464" y="1933008"/>
            <a:ext cx="1799279" cy="1222491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7" name="Shape 822">
            <a:extLst>
              <a:ext uri="{FF2B5EF4-FFF2-40B4-BE49-F238E27FC236}">
                <a16:creationId xmlns:a16="http://schemas.microsoft.com/office/drawing/2014/main" id="{B322F4CC-113F-349D-1BEC-EE9A1F39A7F6}"/>
              </a:ext>
            </a:extLst>
          </p:cNvPr>
          <p:cNvSpPr/>
          <p:nvPr/>
        </p:nvSpPr>
        <p:spPr>
          <a:xfrm flipH="1" flipV="1">
            <a:off x="5731449" y="2827341"/>
            <a:ext cx="702915" cy="328933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8" name="Shape 823">
            <a:extLst>
              <a:ext uri="{FF2B5EF4-FFF2-40B4-BE49-F238E27FC236}">
                <a16:creationId xmlns:a16="http://schemas.microsoft.com/office/drawing/2014/main" id="{CC8029D9-5455-8F83-C986-FF9C506CFD13}"/>
              </a:ext>
            </a:extLst>
          </p:cNvPr>
          <p:cNvSpPr/>
          <p:nvPr/>
        </p:nvSpPr>
        <p:spPr>
          <a:xfrm flipH="1" flipV="1">
            <a:off x="5082975" y="2818785"/>
            <a:ext cx="652079" cy="10121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9" name="Shape 824">
            <a:extLst>
              <a:ext uri="{FF2B5EF4-FFF2-40B4-BE49-F238E27FC236}">
                <a16:creationId xmlns:a16="http://schemas.microsoft.com/office/drawing/2014/main" id="{CB2F69B2-4776-E2C2-6300-967C32C4F9B0}"/>
              </a:ext>
            </a:extLst>
          </p:cNvPr>
          <p:cNvSpPr/>
          <p:nvPr/>
        </p:nvSpPr>
        <p:spPr>
          <a:xfrm>
            <a:off x="9308376" y="3210625"/>
            <a:ext cx="349084" cy="64402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40" name="Shape 825">
            <a:extLst>
              <a:ext uri="{FF2B5EF4-FFF2-40B4-BE49-F238E27FC236}">
                <a16:creationId xmlns:a16="http://schemas.microsoft.com/office/drawing/2014/main" id="{458133E8-749D-735F-F680-9F4C8779516D}"/>
              </a:ext>
            </a:extLst>
          </p:cNvPr>
          <p:cNvSpPr/>
          <p:nvPr/>
        </p:nvSpPr>
        <p:spPr>
          <a:xfrm flipV="1">
            <a:off x="9302649" y="2052128"/>
            <a:ext cx="375266" cy="1156283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41" name="Shape 826">
            <a:extLst>
              <a:ext uri="{FF2B5EF4-FFF2-40B4-BE49-F238E27FC236}">
                <a16:creationId xmlns:a16="http://schemas.microsoft.com/office/drawing/2014/main" id="{36FD552F-114C-6F89-3FD7-F07FC89C280A}"/>
              </a:ext>
            </a:extLst>
          </p:cNvPr>
          <p:cNvSpPr/>
          <p:nvPr/>
        </p:nvSpPr>
        <p:spPr>
          <a:xfrm flipV="1">
            <a:off x="8529324" y="2059185"/>
            <a:ext cx="1146343" cy="21973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42" name="Shape 827">
            <a:extLst>
              <a:ext uri="{FF2B5EF4-FFF2-40B4-BE49-F238E27FC236}">
                <a16:creationId xmlns:a16="http://schemas.microsoft.com/office/drawing/2014/main" id="{DE525DA4-7E43-0630-7E0D-66F5C89866BF}"/>
              </a:ext>
            </a:extLst>
          </p:cNvPr>
          <p:cNvSpPr/>
          <p:nvPr/>
        </p:nvSpPr>
        <p:spPr>
          <a:xfrm flipH="1" flipV="1">
            <a:off x="7560556" y="2215296"/>
            <a:ext cx="968773" cy="63624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43" name="Shape 828">
            <a:extLst>
              <a:ext uri="{FF2B5EF4-FFF2-40B4-BE49-F238E27FC236}">
                <a16:creationId xmlns:a16="http://schemas.microsoft.com/office/drawing/2014/main" id="{9D3D43B3-6A49-F746-1CD0-ADC4713098CD}"/>
              </a:ext>
            </a:extLst>
          </p:cNvPr>
          <p:cNvSpPr/>
          <p:nvPr/>
        </p:nvSpPr>
        <p:spPr>
          <a:xfrm flipV="1">
            <a:off x="7402179" y="2215188"/>
            <a:ext cx="158377" cy="58571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44" name="Shape 829">
            <a:extLst>
              <a:ext uri="{FF2B5EF4-FFF2-40B4-BE49-F238E27FC236}">
                <a16:creationId xmlns:a16="http://schemas.microsoft.com/office/drawing/2014/main" id="{3A246286-1A5B-2037-D5AD-52A2E0CCA719}"/>
              </a:ext>
            </a:extLst>
          </p:cNvPr>
          <p:cNvSpPr/>
          <p:nvPr/>
        </p:nvSpPr>
        <p:spPr>
          <a:xfrm flipH="1">
            <a:off x="6175107" y="2797749"/>
            <a:ext cx="1227072" cy="33924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45" name="Shape 830">
            <a:extLst>
              <a:ext uri="{FF2B5EF4-FFF2-40B4-BE49-F238E27FC236}">
                <a16:creationId xmlns:a16="http://schemas.microsoft.com/office/drawing/2014/main" id="{8B74546C-234E-9C49-C5D5-FDCC82259F73}"/>
              </a:ext>
            </a:extLst>
          </p:cNvPr>
          <p:cNvSpPr/>
          <p:nvPr/>
        </p:nvSpPr>
        <p:spPr>
          <a:xfrm>
            <a:off x="5851896" y="2860265"/>
            <a:ext cx="322879" cy="27928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46" name="Shape 831">
            <a:extLst>
              <a:ext uri="{FF2B5EF4-FFF2-40B4-BE49-F238E27FC236}">
                <a16:creationId xmlns:a16="http://schemas.microsoft.com/office/drawing/2014/main" id="{DADC9FB3-3911-11A5-78E1-C0882D8B4E95}"/>
              </a:ext>
            </a:extLst>
          </p:cNvPr>
          <p:cNvSpPr/>
          <p:nvPr/>
        </p:nvSpPr>
        <p:spPr>
          <a:xfrm flipV="1">
            <a:off x="5072719" y="2863222"/>
            <a:ext cx="781106" cy="161582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47" name="Shape 832">
            <a:extLst>
              <a:ext uri="{FF2B5EF4-FFF2-40B4-BE49-F238E27FC236}">
                <a16:creationId xmlns:a16="http://schemas.microsoft.com/office/drawing/2014/main" id="{113683C4-1E3D-0DA6-CAF5-34B66A20A8E8}"/>
              </a:ext>
            </a:extLst>
          </p:cNvPr>
          <p:cNvSpPr/>
          <p:nvPr/>
        </p:nvSpPr>
        <p:spPr>
          <a:xfrm>
            <a:off x="5281392" y="2771186"/>
            <a:ext cx="637071" cy="105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0" y="397"/>
                </a:moveTo>
                <a:cubicBezTo>
                  <a:pt x="664" y="196"/>
                  <a:pt x="1329" y="71"/>
                  <a:pt x="1993" y="23"/>
                </a:cubicBezTo>
                <a:cubicBezTo>
                  <a:pt x="8605" y="-456"/>
                  <a:pt x="15197" y="6644"/>
                  <a:pt x="21600" y="21144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48" name="Shape 857">
            <a:extLst>
              <a:ext uri="{FF2B5EF4-FFF2-40B4-BE49-F238E27FC236}">
                <a16:creationId xmlns:a16="http://schemas.microsoft.com/office/drawing/2014/main" id="{D7C64CC7-A26F-90B2-5570-6DCC87DC63BC}"/>
              </a:ext>
            </a:extLst>
          </p:cNvPr>
          <p:cNvSpPr/>
          <p:nvPr/>
        </p:nvSpPr>
        <p:spPr>
          <a:xfrm>
            <a:off x="7332382" y="1899844"/>
            <a:ext cx="1312284" cy="532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76" extrusionOk="0">
                <a:moveTo>
                  <a:pt x="21600" y="100"/>
                </a:moveTo>
                <a:cubicBezTo>
                  <a:pt x="12259" y="-924"/>
                  <a:pt x="5059" y="5935"/>
                  <a:pt x="0" y="20676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49" name="Shape 858">
            <a:extLst>
              <a:ext uri="{FF2B5EF4-FFF2-40B4-BE49-F238E27FC236}">
                <a16:creationId xmlns:a16="http://schemas.microsoft.com/office/drawing/2014/main" id="{8E8D95A2-0D0F-62E2-9961-4B37623D457F}"/>
              </a:ext>
            </a:extLst>
          </p:cNvPr>
          <p:cNvSpPr/>
          <p:nvPr/>
        </p:nvSpPr>
        <p:spPr>
          <a:xfrm>
            <a:off x="7569634" y="2289662"/>
            <a:ext cx="1074933" cy="338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02" extrusionOk="0">
                <a:moveTo>
                  <a:pt x="21600" y="73"/>
                </a:moveTo>
                <a:cubicBezTo>
                  <a:pt x="10974" y="-798"/>
                  <a:pt x="3774" y="6112"/>
                  <a:pt x="0" y="20802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50" name="Shape 835">
            <a:extLst>
              <a:ext uri="{FF2B5EF4-FFF2-40B4-BE49-F238E27FC236}">
                <a16:creationId xmlns:a16="http://schemas.microsoft.com/office/drawing/2014/main" id="{4B083C79-DECE-997A-3D20-9A97113998E3}"/>
              </a:ext>
            </a:extLst>
          </p:cNvPr>
          <p:cNvSpPr/>
          <p:nvPr/>
        </p:nvSpPr>
        <p:spPr>
          <a:xfrm>
            <a:off x="5078489" y="2970787"/>
            <a:ext cx="471428" cy="172148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51" name="Shape 836">
            <a:extLst>
              <a:ext uri="{FF2B5EF4-FFF2-40B4-BE49-F238E27FC236}">
                <a16:creationId xmlns:a16="http://schemas.microsoft.com/office/drawing/2014/main" id="{CA2B9042-E4D5-CC4E-48EA-C10E2932119F}"/>
              </a:ext>
            </a:extLst>
          </p:cNvPr>
          <p:cNvSpPr/>
          <p:nvPr/>
        </p:nvSpPr>
        <p:spPr>
          <a:xfrm flipH="1">
            <a:off x="5554680" y="2792625"/>
            <a:ext cx="588824" cy="348022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52" name="Shape 837">
            <a:extLst>
              <a:ext uri="{FF2B5EF4-FFF2-40B4-BE49-F238E27FC236}">
                <a16:creationId xmlns:a16="http://schemas.microsoft.com/office/drawing/2014/main" id="{A3C8D455-3BB4-AFCF-B059-4FCC4F697695}"/>
              </a:ext>
            </a:extLst>
          </p:cNvPr>
          <p:cNvSpPr/>
          <p:nvPr/>
        </p:nvSpPr>
        <p:spPr>
          <a:xfrm>
            <a:off x="6143988" y="2794951"/>
            <a:ext cx="1129059" cy="9181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53" name="Shape 838">
            <a:extLst>
              <a:ext uri="{FF2B5EF4-FFF2-40B4-BE49-F238E27FC236}">
                <a16:creationId xmlns:a16="http://schemas.microsoft.com/office/drawing/2014/main" id="{3AB4A1E1-FD75-61F2-5E92-76BF7260BE7F}"/>
              </a:ext>
            </a:extLst>
          </p:cNvPr>
          <p:cNvSpPr/>
          <p:nvPr/>
        </p:nvSpPr>
        <p:spPr>
          <a:xfrm flipH="1">
            <a:off x="7272929" y="2259167"/>
            <a:ext cx="242471" cy="63106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54" name="Shape 839">
            <a:extLst>
              <a:ext uri="{FF2B5EF4-FFF2-40B4-BE49-F238E27FC236}">
                <a16:creationId xmlns:a16="http://schemas.microsoft.com/office/drawing/2014/main" id="{0B153AAF-9FA1-A31F-7302-116914CD18D3}"/>
              </a:ext>
            </a:extLst>
          </p:cNvPr>
          <p:cNvSpPr/>
          <p:nvPr/>
        </p:nvSpPr>
        <p:spPr>
          <a:xfrm flipV="1">
            <a:off x="7511740" y="1907538"/>
            <a:ext cx="992148" cy="35159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55" name="Shape 840">
            <a:extLst>
              <a:ext uri="{FF2B5EF4-FFF2-40B4-BE49-F238E27FC236}">
                <a16:creationId xmlns:a16="http://schemas.microsoft.com/office/drawing/2014/main" id="{2F9576EA-565A-FC90-6E18-F05B3770B7FF}"/>
              </a:ext>
            </a:extLst>
          </p:cNvPr>
          <p:cNvSpPr/>
          <p:nvPr/>
        </p:nvSpPr>
        <p:spPr>
          <a:xfrm flipH="1" flipV="1">
            <a:off x="8497248" y="1907408"/>
            <a:ext cx="1044563" cy="262065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56" name="Shape 841">
            <a:extLst>
              <a:ext uri="{FF2B5EF4-FFF2-40B4-BE49-F238E27FC236}">
                <a16:creationId xmlns:a16="http://schemas.microsoft.com/office/drawing/2014/main" id="{4FF60FF7-1041-2A2D-7E0B-6A22C6B8A7A7}"/>
              </a:ext>
            </a:extLst>
          </p:cNvPr>
          <p:cNvSpPr/>
          <p:nvPr/>
        </p:nvSpPr>
        <p:spPr>
          <a:xfrm flipH="1">
            <a:off x="9221931" y="2168331"/>
            <a:ext cx="322450" cy="92832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57" name="Shape 842">
            <a:extLst>
              <a:ext uri="{FF2B5EF4-FFF2-40B4-BE49-F238E27FC236}">
                <a16:creationId xmlns:a16="http://schemas.microsoft.com/office/drawing/2014/main" id="{531E4211-0CB0-5136-A584-A13ED4295D9B}"/>
              </a:ext>
            </a:extLst>
          </p:cNvPr>
          <p:cNvSpPr/>
          <p:nvPr/>
        </p:nvSpPr>
        <p:spPr>
          <a:xfrm flipH="1" flipV="1">
            <a:off x="9220692" y="3099336"/>
            <a:ext cx="436559" cy="1312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58" name="Shape 843">
            <a:extLst>
              <a:ext uri="{FF2B5EF4-FFF2-40B4-BE49-F238E27FC236}">
                <a16:creationId xmlns:a16="http://schemas.microsoft.com/office/drawing/2014/main" id="{52DC6623-DCED-E2A6-2B83-02E8E5537524}"/>
              </a:ext>
            </a:extLst>
          </p:cNvPr>
          <p:cNvSpPr/>
          <p:nvPr/>
        </p:nvSpPr>
        <p:spPr>
          <a:xfrm>
            <a:off x="5950601" y="2758829"/>
            <a:ext cx="110821" cy="309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1" h="21600" extrusionOk="0">
                <a:moveTo>
                  <a:pt x="0" y="2399"/>
                </a:moveTo>
                <a:lnTo>
                  <a:pt x="11205" y="21600"/>
                </a:lnTo>
                <a:cubicBezTo>
                  <a:pt x="14899" y="18202"/>
                  <a:pt x="17612" y="14646"/>
                  <a:pt x="19291" y="11002"/>
                </a:cubicBezTo>
                <a:cubicBezTo>
                  <a:pt x="20963" y="7375"/>
                  <a:pt x="21600" y="3684"/>
                  <a:pt x="21190" y="0"/>
                </a:cubicBezTo>
                <a:lnTo>
                  <a:pt x="0" y="2399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59" name="Shape 844">
            <a:extLst>
              <a:ext uri="{FF2B5EF4-FFF2-40B4-BE49-F238E27FC236}">
                <a16:creationId xmlns:a16="http://schemas.microsoft.com/office/drawing/2014/main" id="{C433A16A-953E-521E-AF44-353F4FAAC954}"/>
              </a:ext>
            </a:extLst>
          </p:cNvPr>
          <p:cNvSpPr/>
          <p:nvPr/>
        </p:nvSpPr>
        <p:spPr>
          <a:xfrm>
            <a:off x="6012581" y="2804593"/>
            <a:ext cx="61022" cy="288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010" y="18093"/>
                  <a:pt x="12382" y="14420"/>
                  <a:pt x="16023" y="10644"/>
                </a:cubicBezTo>
                <a:cubicBezTo>
                  <a:pt x="19393" y="7148"/>
                  <a:pt x="21262" y="3583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60" name="Shape 845">
            <a:extLst>
              <a:ext uri="{FF2B5EF4-FFF2-40B4-BE49-F238E27FC236}">
                <a16:creationId xmlns:a16="http://schemas.microsoft.com/office/drawing/2014/main" id="{2ACB7BFF-06C2-E5A3-C899-52C9566992B2}"/>
              </a:ext>
            </a:extLst>
          </p:cNvPr>
          <p:cNvSpPr/>
          <p:nvPr/>
        </p:nvSpPr>
        <p:spPr>
          <a:xfrm flipH="1" flipV="1">
            <a:off x="5929463" y="2741377"/>
            <a:ext cx="73955" cy="3543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61" name="Shape 849">
            <a:extLst>
              <a:ext uri="{FF2B5EF4-FFF2-40B4-BE49-F238E27FC236}">
                <a16:creationId xmlns:a16="http://schemas.microsoft.com/office/drawing/2014/main" id="{4B13E5B9-BDA4-1A08-8352-44D7C22D17D7}"/>
              </a:ext>
            </a:extLst>
          </p:cNvPr>
          <p:cNvSpPr/>
          <p:nvPr/>
        </p:nvSpPr>
        <p:spPr>
          <a:xfrm flipV="1">
            <a:off x="6427605" y="2503320"/>
            <a:ext cx="956161" cy="652157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62" name="Shape 859">
            <a:extLst>
              <a:ext uri="{FF2B5EF4-FFF2-40B4-BE49-F238E27FC236}">
                <a16:creationId xmlns:a16="http://schemas.microsoft.com/office/drawing/2014/main" id="{FB2FE304-4E31-040B-F448-949CAA81ACBE}"/>
              </a:ext>
            </a:extLst>
          </p:cNvPr>
          <p:cNvSpPr/>
          <p:nvPr/>
        </p:nvSpPr>
        <p:spPr>
          <a:xfrm>
            <a:off x="6254896" y="2631419"/>
            <a:ext cx="1312283" cy="532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76" extrusionOk="0">
                <a:moveTo>
                  <a:pt x="0" y="20576"/>
                </a:moveTo>
                <a:cubicBezTo>
                  <a:pt x="9341" y="21600"/>
                  <a:pt x="16541" y="14741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pic>
        <p:nvPicPr>
          <p:cNvPr id="63" name="Picture 62" descr="state_parameters.pdf">
            <a:extLst>
              <a:ext uri="{FF2B5EF4-FFF2-40B4-BE49-F238E27FC236}">
                <a16:creationId xmlns:a16="http://schemas.microsoft.com/office/drawing/2014/main" id="{B7624416-EAC6-6D9F-2108-B444C3F85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179" y="1366814"/>
            <a:ext cx="1488587" cy="31692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E7AE84F6-5520-8B36-A18E-23501298E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0939" y="2918542"/>
            <a:ext cx="1517436" cy="508012"/>
          </a:xfrm>
          <a:prstGeom prst="rect">
            <a:avLst/>
          </a:prstGeom>
        </p:spPr>
      </p:pic>
      <p:pic>
        <p:nvPicPr>
          <p:cNvPr id="66" name="pasted-movie.png" descr="pasted-movie.png">
            <a:extLst>
              <a:ext uri="{FF2B5EF4-FFF2-40B4-BE49-F238E27FC236}">
                <a16:creationId xmlns:a16="http://schemas.microsoft.com/office/drawing/2014/main" id="{136A312D-2C73-4CA1-EC49-003E2563D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365" y="123251"/>
            <a:ext cx="3152730" cy="2131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D184856-F301-34AD-F4BC-B3F732C317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2" t="3628"/>
          <a:stretch/>
        </p:blipFill>
        <p:spPr>
          <a:xfrm>
            <a:off x="10199794" y="1835131"/>
            <a:ext cx="1801874" cy="433994"/>
          </a:xfrm>
          <a:prstGeom prst="rect">
            <a:avLst/>
          </a:prstGeom>
        </p:spPr>
      </p:pic>
      <p:pic>
        <p:nvPicPr>
          <p:cNvPr id="68" name="pasted-movie.png" descr="pasted-movie.png">
            <a:extLst>
              <a:ext uri="{FF2B5EF4-FFF2-40B4-BE49-F238E27FC236}">
                <a16:creationId xmlns:a16="http://schemas.microsoft.com/office/drawing/2014/main" id="{871B26AC-B3ED-7226-4B3B-B74B336B98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097" y="3872442"/>
            <a:ext cx="3587553" cy="2817844"/>
          </a:xfrm>
          <a:prstGeom prst="rect">
            <a:avLst/>
          </a:prstGeom>
          <a:ln w="3175">
            <a:miter lim="400000"/>
          </a:ln>
        </p:spPr>
      </p:pic>
      <p:pic>
        <p:nvPicPr>
          <p:cNvPr id="69" name="Image" descr="Image">
            <a:extLst>
              <a:ext uri="{FF2B5EF4-FFF2-40B4-BE49-F238E27FC236}">
                <a16:creationId xmlns:a16="http://schemas.microsoft.com/office/drawing/2014/main" id="{C3475F7A-4B5C-0226-C23A-8F22CC64A9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5162" y="3649301"/>
            <a:ext cx="1409156" cy="1409155"/>
          </a:xfrm>
          <a:prstGeom prst="rect">
            <a:avLst/>
          </a:prstGeom>
          <a:ln w="3175">
            <a:miter lim="400000"/>
          </a:ln>
        </p:spPr>
      </p:pic>
      <p:pic>
        <p:nvPicPr>
          <p:cNvPr id="73" name="pasted-movie.png" descr="pasted-movie.png">
            <a:extLst>
              <a:ext uri="{FF2B5EF4-FFF2-40B4-BE49-F238E27FC236}">
                <a16:creationId xmlns:a16="http://schemas.microsoft.com/office/drawing/2014/main" id="{6EC10583-8876-5175-1F8A-CAE5CD7FA4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8208" y="3735916"/>
            <a:ext cx="3335987" cy="2817844"/>
          </a:xfrm>
          <a:prstGeom prst="rect">
            <a:avLst/>
          </a:prstGeom>
          <a:ln w="3175">
            <a:miter lim="400000"/>
          </a:ln>
        </p:spPr>
      </p:pic>
      <p:pic>
        <p:nvPicPr>
          <p:cNvPr id="70" name="Image" descr="Image">
            <a:extLst>
              <a:ext uri="{FF2B5EF4-FFF2-40B4-BE49-F238E27FC236}">
                <a16:creationId xmlns:a16="http://schemas.microsoft.com/office/drawing/2014/main" id="{FD660031-394B-F2A7-0202-A8B5342503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0686" y="3939743"/>
            <a:ext cx="1252220" cy="939167"/>
          </a:xfrm>
          <a:prstGeom prst="rect">
            <a:avLst/>
          </a:prstGeom>
          <a:ln w="3175">
            <a:miter lim="400000"/>
          </a:ln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C53B929C-0CE5-00CC-68FD-8648582EA9FF}"/>
              </a:ext>
            </a:extLst>
          </p:cNvPr>
          <p:cNvSpPr/>
          <p:nvPr/>
        </p:nvSpPr>
        <p:spPr>
          <a:xfrm>
            <a:off x="1426101" y="3429000"/>
            <a:ext cx="2168434" cy="440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B4B3C12-ED51-59E4-0F75-ACB4756B351E}"/>
              </a:ext>
            </a:extLst>
          </p:cNvPr>
          <p:cNvSpPr txBox="1"/>
          <p:nvPr/>
        </p:nvSpPr>
        <p:spPr>
          <a:xfrm>
            <a:off x="1406590" y="3551250"/>
            <a:ext cx="3587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Jupyter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notebook</a:t>
            </a:r>
          </a:p>
        </p:txBody>
      </p:sp>
      <p:pic>
        <p:nvPicPr>
          <p:cNvPr id="77" name="Picture 2" descr="Jupyter notebooks over SSH for remote deep learning on a GPU • RC">
            <a:extLst>
              <a:ext uri="{FF2B5EF4-FFF2-40B4-BE49-F238E27FC236}">
                <a16:creationId xmlns:a16="http://schemas.microsoft.com/office/drawing/2014/main" id="{130982B7-49D1-07B4-7962-EFE791EAC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172" y="5072077"/>
            <a:ext cx="969684" cy="11239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9" name="Image" descr="Image">
            <a:extLst>
              <a:ext uri="{FF2B5EF4-FFF2-40B4-BE49-F238E27FC236}">
                <a16:creationId xmlns:a16="http://schemas.microsoft.com/office/drawing/2014/main" id="{C2DD4418-F6DC-B3D1-A5D8-A0B54A321B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7232" y="4878910"/>
            <a:ext cx="664511" cy="653447"/>
          </a:xfrm>
          <a:prstGeom prst="rect">
            <a:avLst/>
          </a:prstGeom>
          <a:ln w="3175">
            <a:miter lim="400000"/>
          </a:ln>
        </p:spPr>
      </p:pic>
      <p:pic>
        <p:nvPicPr>
          <p:cNvPr id="80" name="Image" descr="Image">
            <a:extLst>
              <a:ext uri="{FF2B5EF4-FFF2-40B4-BE49-F238E27FC236}">
                <a16:creationId xmlns:a16="http://schemas.microsoft.com/office/drawing/2014/main" id="{76E0ABEA-DA27-11A9-5FC5-BD8E6006A1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82975" y="5746614"/>
            <a:ext cx="613023" cy="807146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1135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500"/>
                            </p:stCondLst>
                            <p:childTnLst>
                              <p:par>
                                <p:cTn id="13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"/>
                            </p:stCondLst>
                            <p:childTnLst>
                              <p:par>
                                <p:cTn id="141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0"/>
                            </p:stCondLst>
                            <p:childTnLst>
                              <p:par>
                                <p:cTn id="14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500"/>
                            </p:stCondLst>
                            <p:childTnLst>
                              <p:par>
                                <p:cTn id="15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000"/>
                            </p:stCondLst>
                            <p:childTnLst>
                              <p:par>
                                <p:cTn id="15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6500"/>
                            </p:stCondLst>
                            <p:childTnLst>
                              <p:par>
                                <p:cTn id="161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7000"/>
                            </p:stCondLst>
                            <p:childTnLst>
                              <p:par>
                                <p:cTn id="165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7500"/>
                            </p:stCondLst>
                            <p:childTnLst>
                              <p:par>
                                <p:cTn id="16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8000"/>
                            </p:stCondLst>
                            <p:childTnLst>
                              <p:par>
                                <p:cTn id="17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9000"/>
                            </p:stCondLst>
                            <p:childTnLst>
                              <p:par>
                                <p:cTn id="181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9500"/>
                            </p:stCondLst>
                            <p:childTnLst>
                              <p:par>
                                <p:cTn id="185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1" animBg="1"/>
      <p:bldP spid="12" grpId="2" animBg="1"/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1" animBg="1"/>
      <p:bldP spid="61" grpId="0" animBg="1"/>
      <p:bldP spid="62" grpId="0" animBg="1"/>
      <p:bldP spid="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B60F2-66FC-354F-54CA-79E5F329F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7292CB-8087-BDB5-E514-46147F1F9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224" y="3211527"/>
            <a:ext cx="11143970" cy="371465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41480B9-6C9D-5CC1-69B1-BB364DD33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125F7AA-0FA7-9013-9D02-C2257FB7C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DRAM GROUP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B5D94DD-4863-9651-9CE3-54ED40EE4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D8A92ABF-8354-14D4-793E-42C350028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Modelling subgroup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E9BDCF5-5D8E-7959-8441-7FB9396F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2025-09-03</a:t>
            </a:fld>
            <a:endParaRPr lang="sv-SE" dirty="0"/>
          </a:p>
        </p:txBody>
      </p:sp>
      <p:sp>
        <p:nvSpPr>
          <p:cNvPr id="3" name="Platshållare för innehåll 5">
            <a:extLst>
              <a:ext uri="{FF2B5EF4-FFF2-40B4-BE49-F238E27FC236}">
                <a16:creationId xmlns:a16="http://schemas.microsoft.com/office/drawing/2014/main" id="{262D4DBD-AFB7-3DFA-8479-FF51BD9E1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77592"/>
            <a:ext cx="4993785" cy="1962611"/>
          </a:xfrm>
        </p:spPr>
        <p:txBody>
          <a:bodyPr/>
          <a:lstStyle/>
          <a:p>
            <a:pPr lvl="1"/>
            <a:r>
              <a:rPr lang="en-US" dirty="0"/>
              <a:t>Peter Willendrup</a:t>
            </a:r>
          </a:p>
          <a:p>
            <a:pPr lvl="1"/>
            <a:r>
              <a:rPr lang="en-US" dirty="0"/>
              <a:t>Thomas Kittelmann</a:t>
            </a:r>
          </a:p>
          <a:p>
            <a:pPr lvl="1"/>
            <a:r>
              <a:rPr lang="en-US" dirty="0"/>
              <a:t>Mads Bertelsen</a:t>
            </a:r>
          </a:p>
          <a:p>
            <a:pPr lvl="1"/>
            <a:r>
              <a:rPr lang="en-US" dirty="0"/>
              <a:t>Damian Martin Rodriguez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7545617-65B1-5CD4-1068-7934C75AD336}"/>
              </a:ext>
            </a:extLst>
          </p:cNvPr>
          <p:cNvSpPr txBox="1"/>
          <p:nvPr/>
        </p:nvSpPr>
        <p:spPr>
          <a:xfrm>
            <a:off x="5293154" y="2613420"/>
            <a:ext cx="48137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NMX simulation by IDS Aaron</a:t>
            </a:r>
          </a:p>
          <a:p>
            <a:pPr algn="ctr"/>
            <a:r>
              <a:rPr lang="en-US" dirty="0"/>
              <a:t>cytochrome c oxidase (~16M reflections)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3" name="pasted-movie.png" descr="pasted-movie.png">
            <a:extLst>
              <a:ext uri="{FF2B5EF4-FFF2-40B4-BE49-F238E27FC236}">
                <a16:creationId xmlns:a16="http://schemas.microsoft.com/office/drawing/2014/main" id="{5C2C10A9-E0E9-E716-2E25-EE59D0700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365" y="123251"/>
            <a:ext cx="3152730" cy="2131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D9E015C-B1F9-449D-3891-9C50F71C6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0939" y="2918542"/>
            <a:ext cx="1517436" cy="50801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EE79137-AE8B-F3A0-5260-27B5B68687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2" t="3628"/>
          <a:stretch/>
        </p:blipFill>
        <p:spPr>
          <a:xfrm>
            <a:off x="10199794" y="1835131"/>
            <a:ext cx="1801874" cy="43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F6DBC-C2FB-9E26-31F9-0ABC5D4B4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1B19EE-4615-4ECD-9AE0-A54E6BD82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B229E7D-3F6D-BF54-AD7C-ECA0EA776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DRAM GROUP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2599A1E-3F19-8135-2604-82B1DB55B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394D1378-6830-16AD-F216-3E784B2A5B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Reduction subgroup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D49B9C6-44DE-AD15-3294-B5FDDB413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  <p:sp>
        <p:nvSpPr>
          <p:cNvPr id="3" name="Platshållare för innehåll 5">
            <a:extLst>
              <a:ext uri="{FF2B5EF4-FFF2-40B4-BE49-F238E27FC236}">
                <a16:creationId xmlns:a16="http://schemas.microsoft.com/office/drawing/2014/main" id="{B5EB524C-0BCD-3A0E-F652-A5B0767A9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2508771" cy="4768062"/>
          </a:xfrm>
        </p:spPr>
        <p:txBody>
          <a:bodyPr/>
          <a:lstStyle/>
          <a:p>
            <a:pPr lvl="1"/>
            <a:r>
              <a:rPr lang="en-US" dirty="0"/>
              <a:t>Simon Heybrock</a:t>
            </a:r>
          </a:p>
          <a:p>
            <a:pPr lvl="1"/>
            <a:r>
              <a:rPr lang="en-US" dirty="0"/>
              <a:t>Neil </a:t>
            </a:r>
            <a:r>
              <a:rPr lang="en-US" dirty="0" err="1"/>
              <a:t>Vaytet</a:t>
            </a:r>
            <a:endParaRPr lang="en-US" dirty="0"/>
          </a:p>
          <a:p>
            <a:pPr lvl="1"/>
            <a:r>
              <a:rPr lang="en-US" dirty="0"/>
              <a:t>Jan-Lukas </a:t>
            </a:r>
            <a:r>
              <a:rPr lang="en-US" dirty="0" err="1"/>
              <a:t>Wynen</a:t>
            </a:r>
            <a:endParaRPr lang="en-US" dirty="0"/>
          </a:p>
          <a:p>
            <a:pPr lvl="1"/>
            <a:r>
              <a:rPr lang="en-US" dirty="0"/>
              <a:t>Sunyoung Yoo</a:t>
            </a:r>
          </a:p>
          <a:p>
            <a:pPr lvl="1"/>
            <a:r>
              <a:rPr lang="en-US" dirty="0"/>
              <a:t>Johannes Kasimir</a:t>
            </a:r>
          </a:p>
          <a:p>
            <a:pPr lvl="1"/>
            <a:r>
              <a:rPr lang="en-US" dirty="0"/>
              <a:t>Mridul Seth</a:t>
            </a:r>
          </a:p>
        </p:txBody>
      </p:sp>
    </p:spTree>
    <p:extLst>
      <p:ext uri="{BB962C8B-B14F-4D97-AF65-F5344CB8AC3E}">
        <p14:creationId xmlns:p14="http://schemas.microsoft.com/office/powerpoint/2010/main" val="187441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B40FA-1374-B6E0-9BA9-D1F030BAB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A3E807C-FC93-DFEA-9857-5E42FB04A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481" y="3489631"/>
            <a:ext cx="4216429" cy="306525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31CF5E3-C920-B416-2BB3-F6B721312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B93DA08-8F0B-B10D-4B72-92503C32E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DRAM GROUP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D2D671F-21C8-BD50-F2DA-5415937F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8373E1A3-6F7A-597E-8518-9A344D68BE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Reduction subgroup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09E875A-CAB7-6518-1F91-656DB55B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  <p:sp>
        <p:nvSpPr>
          <p:cNvPr id="3" name="Platshållare för innehåll 5">
            <a:extLst>
              <a:ext uri="{FF2B5EF4-FFF2-40B4-BE49-F238E27FC236}">
                <a16:creationId xmlns:a16="http://schemas.microsoft.com/office/drawing/2014/main" id="{FFA77359-6CBF-ADD0-D2C6-2E21BF356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2508771" cy="4768062"/>
          </a:xfrm>
        </p:spPr>
        <p:txBody>
          <a:bodyPr/>
          <a:lstStyle/>
          <a:p>
            <a:pPr lvl="1"/>
            <a:r>
              <a:rPr lang="en-US" dirty="0"/>
              <a:t>Simon Heybrock</a:t>
            </a:r>
          </a:p>
          <a:p>
            <a:pPr lvl="1"/>
            <a:r>
              <a:rPr lang="en-US" dirty="0"/>
              <a:t>Neil </a:t>
            </a:r>
            <a:r>
              <a:rPr lang="en-US" dirty="0" err="1"/>
              <a:t>Vaytet</a:t>
            </a:r>
            <a:endParaRPr lang="en-US" dirty="0"/>
          </a:p>
          <a:p>
            <a:pPr lvl="1"/>
            <a:r>
              <a:rPr lang="en-US" dirty="0"/>
              <a:t>Jan-Lukas </a:t>
            </a:r>
            <a:r>
              <a:rPr lang="en-US" dirty="0" err="1"/>
              <a:t>Wynen</a:t>
            </a:r>
            <a:endParaRPr lang="en-US" dirty="0"/>
          </a:p>
          <a:p>
            <a:pPr lvl="1"/>
            <a:r>
              <a:rPr lang="en-US" dirty="0"/>
              <a:t>Sunyoung Yoo</a:t>
            </a:r>
          </a:p>
          <a:p>
            <a:pPr lvl="1"/>
            <a:r>
              <a:rPr lang="en-US" dirty="0"/>
              <a:t>Johannes Kasimir</a:t>
            </a:r>
          </a:p>
          <a:p>
            <a:pPr lvl="1"/>
            <a:r>
              <a:rPr lang="en-US" dirty="0"/>
              <a:t>Mridul Seth</a:t>
            </a:r>
          </a:p>
        </p:txBody>
      </p:sp>
      <p:pic>
        <p:nvPicPr>
          <p:cNvPr id="7" name="Google Shape;87;p16">
            <a:extLst>
              <a:ext uri="{FF2B5EF4-FFF2-40B4-BE49-F238E27FC236}">
                <a16:creationId xmlns:a16="http://schemas.microsoft.com/office/drawing/2014/main" id="{F1C81D13-12F3-649C-D1D9-F77C6EEC342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1518" y="2605285"/>
            <a:ext cx="2346185" cy="673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Python Logo - PNG and Vector - Logo Download">
            <a:extLst>
              <a:ext uri="{FF2B5EF4-FFF2-40B4-BE49-F238E27FC236}">
                <a16:creationId xmlns:a16="http://schemas.microsoft.com/office/drawing/2014/main" id="{F664E548-0E52-811B-1C29-3D7BBAF0A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968" y="2659144"/>
            <a:ext cx="676639" cy="75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Jupyter notebooks over SSH for remote deep learning on a GPU • RC">
            <a:extLst>
              <a:ext uri="{FF2B5EF4-FFF2-40B4-BE49-F238E27FC236}">
                <a16:creationId xmlns:a16="http://schemas.microsoft.com/office/drawing/2014/main" id="{D6BEC8B3-1E80-4AB2-F780-4FF3A621A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742" y="2525776"/>
            <a:ext cx="717996" cy="8322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FFF8A1-5787-52DB-884F-10223E36D192}"/>
              </a:ext>
            </a:extLst>
          </p:cNvPr>
          <p:cNvSpPr txBox="1"/>
          <p:nvPr/>
        </p:nvSpPr>
        <p:spPr>
          <a:xfrm>
            <a:off x="4614664" y="1446416"/>
            <a:ext cx="6537257" cy="95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</a:rPr>
              <a:t>Did not find suitable solution for ESS requirements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</a:rPr>
              <a:t>Had to create that solution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56BD1F-EE84-1820-D11D-1670C0E201E4}"/>
              </a:ext>
            </a:extLst>
          </p:cNvPr>
          <p:cNvSpPr txBox="1"/>
          <p:nvPr/>
        </p:nvSpPr>
        <p:spPr>
          <a:xfrm>
            <a:off x="9289646" y="2404692"/>
            <a:ext cx="2730450" cy="2804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</a:rPr>
              <a:t>Labeled dimensions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</a:rPr>
              <a:t>Units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</a:rPr>
              <a:t>Event data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</a:rPr>
              <a:t>Binned data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</a:rPr>
              <a:t>Performant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</a:rPr>
              <a:t>Readable</a:t>
            </a:r>
          </a:p>
        </p:txBody>
      </p:sp>
    </p:spTree>
    <p:extLst>
      <p:ext uri="{BB962C8B-B14F-4D97-AF65-F5344CB8AC3E}">
        <p14:creationId xmlns:p14="http://schemas.microsoft.com/office/powerpoint/2010/main" val="239577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649E3-8C14-DFE7-12B1-5CCE45084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B545C6-4640-F793-2202-35A195B0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CCE9552-2C1E-6720-FE3F-BFEB059D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DRAM GROUP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DB2041C-F6AA-9558-1B70-D0C305A69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86DE4FF6-CDE4-FB3C-1D04-79E50E82BE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Reduction subgroup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9358816B-05E8-26F6-41EE-31F97E5A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2025-09-02</a:t>
            </a:fld>
            <a:endParaRPr lang="sv-SE" dirty="0"/>
          </a:p>
        </p:txBody>
      </p:sp>
      <p:sp>
        <p:nvSpPr>
          <p:cNvPr id="3" name="Platshållare för innehåll 5">
            <a:extLst>
              <a:ext uri="{FF2B5EF4-FFF2-40B4-BE49-F238E27FC236}">
                <a16:creationId xmlns:a16="http://schemas.microsoft.com/office/drawing/2014/main" id="{CFFC16C9-D17E-6830-26CC-9B0EAD86D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2508771" cy="4768062"/>
          </a:xfrm>
        </p:spPr>
        <p:txBody>
          <a:bodyPr/>
          <a:lstStyle/>
          <a:p>
            <a:pPr lvl="1"/>
            <a:r>
              <a:rPr lang="en-US" dirty="0"/>
              <a:t>Simon Heybrock</a:t>
            </a:r>
          </a:p>
          <a:p>
            <a:pPr lvl="1"/>
            <a:r>
              <a:rPr lang="en-US" dirty="0"/>
              <a:t>Neil </a:t>
            </a:r>
            <a:r>
              <a:rPr lang="en-US" dirty="0" err="1"/>
              <a:t>Vaytet</a:t>
            </a:r>
            <a:endParaRPr lang="en-US" dirty="0"/>
          </a:p>
          <a:p>
            <a:pPr lvl="1"/>
            <a:r>
              <a:rPr lang="en-US" dirty="0"/>
              <a:t>Jan-Lukas </a:t>
            </a:r>
            <a:r>
              <a:rPr lang="en-US" dirty="0" err="1"/>
              <a:t>Wynen</a:t>
            </a:r>
            <a:endParaRPr lang="en-US" dirty="0"/>
          </a:p>
          <a:p>
            <a:pPr lvl="1"/>
            <a:r>
              <a:rPr lang="en-US" dirty="0"/>
              <a:t>Sunyoung Yoo</a:t>
            </a:r>
          </a:p>
          <a:p>
            <a:pPr lvl="1"/>
            <a:r>
              <a:rPr lang="en-US" dirty="0"/>
              <a:t>Johannes Kasimir</a:t>
            </a:r>
          </a:p>
          <a:p>
            <a:pPr lvl="1"/>
            <a:r>
              <a:rPr lang="en-US" dirty="0"/>
              <a:t>Mridul Seth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5454EF-C52B-DBEE-C0C8-05B5B36BB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342" y="2266415"/>
            <a:ext cx="8316685" cy="35333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58A6BA-3EF3-CA4C-078C-29E3CC49ECF6}"/>
              </a:ext>
            </a:extLst>
          </p:cNvPr>
          <p:cNvSpPr txBox="1"/>
          <p:nvPr/>
        </p:nvSpPr>
        <p:spPr>
          <a:xfrm>
            <a:off x="4941235" y="1446416"/>
            <a:ext cx="6537257" cy="496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</a:rPr>
              <a:t>Packages built upon the </a:t>
            </a:r>
            <a:r>
              <a:rPr lang="en-US" sz="2000" dirty="0" err="1">
                <a:solidFill>
                  <a:srgbClr val="666666"/>
                </a:solidFill>
              </a:rPr>
              <a:t>scipp</a:t>
            </a:r>
            <a:r>
              <a:rPr lang="en-US" sz="2000" dirty="0">
                <a:solidFill>
                  <a:srgbClr val="666666"/>
                </a:solidFill>
              </a:rPr>
              <a:t> data containers</a:t>
            </a:r>
          </a:p>
        </p:txBody>
      </p:sp>
    </p:spTree>
    <p:extLst>
      <p:ext uri="{BB962C8B-B14F-4D97-AF65-F5344CB8AC3E}">
        <p14:creationId xmlns:p14="http://schemas.microsoft.com/office/powerpoint/2010/main" val="66223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1284</TotalTime>
  <Words>781</Words>
  <Application>Microsoft Macintosh PowerPoint</Application>
  <PresentationFormat>Widescreen</PresentationFormat>
  <Paragraphs>282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Segoe UI</vt:lpstr>
      <vt:lpstr>Segoe UI Light</vt:lpstr>
      <vt:lpstr>Segoe UI Semibold</vt:lpstr>
      <vt:lpstr>Slack-Lato</vt:lpstr>
      <vt:lpstr>Wingdings</vt:lpstr>
      <vt:lpstr>Office-tema</vt:lpstr>
      <vt:lpstr>Data Reduction, Analysis, and Modelling (DRAM) group</vt:lpstr>
      <vt:lpstr>DRAM</vt:lpstr>
      <vt:lpstr>DRAM</vt:lpstr>
      <vt:lpstr>DRAM</vt:lpstr>
      <vt:lpstr>DRAM</vt:lpstr>
      <vt:lpstr>DRAM</vt:lpstr>
      <vt:lpstr>DRAM</vt:lpstr>
      <vt:lpstr>DRAM</vt:lpstr>
      <vt:lpstr>DRAM</vt:lpstr>
      <vt:lpstr>DRAM</vt:lpstr>
      <vt:lpstr>DRAM</vt:lpstr>
      <vt:lpstr>DRAM</vt:lpstr>
      <vt:lpstr>DRAM</vt:lpstr>
      <vt:lpstr>DRAM</vt:lpstr>
      <vt:lpstr>DRAM</vt:lpstr>
      <vt:lpstr>DRAM</vt:lpstr>
      <vt:lpstr>DRAM</vt:lpstr>
      <vt:lpstr>DRAM</vt:lpstr>
      <vt:lpstr>DRAM</vt:lpstr>
      <vt:lpstr>Thanks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Mads Bertelsen</dc:creator>
  <cp:lastModifiedBy>Mads Bertelsen</cp:lastModifiedBy>
  <cp:revision>6</cp:revision>
  <cp:lastPrinted>2019-03-08T10:27:30Z</cp:lastPrinted>
  <dcterms:created xsi:type="dcterms:W3CDTF">2025-09-02T13:31:36Z</dcterms:created>
  <dcterms:modified xsi:type="dcterms:W3CDTF">2025-09-03T10:55:58Z</dcterms:modified>
</cp:coreProperties>
</file>