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1556" r:id="rId3"/>
    <p:sldId id="1559" r:id="rId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673"/>
  </p:normalViewPr>
  <p:slideViewPr>
    <p:cSldViewPr snapToGrid="0">
      <p:cViewPr>
        <p:scale>
          <a:sx n="93" d="100"/>
          <a:sy n="93" d="100"/>
        </p:scale>
        <p:origin x="14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F52A-3E90-4A47-B580-6CBF731EE08C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1CA1-829C-C34A-90BA-235E6AFA7E1D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8703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051C-B7F6-7B45-A2D4-75D8432BFF7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460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11FB-2D3B-6055-C28E-773D0796A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7E642-7F56-25C2-9B4C-3EDF6CADA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11B8A-790B-B50E-3F3B-7D7710652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A7D7E-3120-7FB6-D833-D4DDDC7387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051C-B7F6-7B45-A2D4-75D8432BFF7B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377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C9E6-740A-B0D2-47CC-E17AC7A68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E025D-226C-4751-0612-169CD6319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DC162-BA04-FE08-0263-63AC508AC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F175-B0E5-39DE-C53C-1CE16BC60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452CF-7976-B810-1B22-D874760C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73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29B-A59C-750C-37F7-DB67DC59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7AB74-EB43-18E2-5F1C-7DFC1403E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088A9-47B0-366C-5B0A-A22BD167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9F72-79FD-F695-6A9B-6424A1D0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48D8-0EBD-711B-C08B-ADB96F5A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29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7B743-1B56-2DE6-AAEC-807E3C4D1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6CA4-E52F-2D8C-FAF3-ECD08E7B9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6C83C-E4BB-A160-5AF8-B77C9524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C7890-6411-77EA-A544-454BA45F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0E35-128B-421F-E03F-8D004A23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325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Texte du titre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90625" y="575964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Texte niveau 1</a:t>
            </a:r>
          </a:p>
          <a:p>
            <a:pPr lvl="1">
              <a:defRPr sz="1800"/>
            </a:pPr>
            <a:r>
              <a:rPr sz="2250"/>
              <a:t>Texte niveau 2</a:t>
            </a:r>
          </a:p>
          <a:p>
            <a:pPr lvl="2">
              <a:defRPr sz="1800"/>
            </a:pPr>
            <a:r>
              <a:rPr sz="2250"/>
              <a:t>Texte niveau 3</a:t>
            </a:r>
          </a:p>
          <a:p>
            <a:pPr lvl="3">
              <a:defRPr sz="1800"/>
            </a:pPr>
            <a:r>
              <a:rPr sz="2250"/>
              <a:t>Texte niveau 4</a:t>
            </a:r>
          </a:p>
          <a:p>
            <a:pPr lvl="4">
              <a:defRPr sz="1800"/>
            </a:pPr>
            <a:r>
              <a:rPr sz="2250"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9486993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8E17-F8C6-3538-5AC8-74B17E49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8B2E-4596-03D1-32C0-65B915D3F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F068-A6DE-70DC-8F7B-57A1BBE7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35396-CDCC-E1B9-EA08-B46EAC9F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7230-DD7F-1EA7-0A25-416F3BEE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81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2FA7-5081-04AE-9A8E-2EC81EBE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FD6C3-4C21-A181-9244-143E7E9D2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AEBA-E80B-AD8F-7040-9DCD27E17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E37D-4594-B732-8E3B-362549F9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0AB44-F584-87F3-7057-59F0DA84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613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513B-AF4B-1ACD-6403-0228520C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2DAC5-EB2E-8AB6-5580-89C86F9E4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4AFAE-1517-D4E4-4293-F84D57CC2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5CC4F-4748-0A19-C085-338267EF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3BA41-8877-EB66-EC82-73116E8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378DA-0C3C-44EC-2CFC-39A8A4F2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029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1404-6365-8BBE-2E15-4BDD09B1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2F1C8-542C-6E76-B736-E84B2820F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4BB1B-0ED7-A795-97CE-1CBD0E75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B18A1-A0C8-2E69-57BA-4C0D316BF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03DD1-6D88-2D21-5CB1-0E1006882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5BD15E-465E-170E-56A4-88FCDC17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FBA3B-D311-24E2-82DC-B9F345E61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C9EFB2-6A96-AEB0-40D3-A4540387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9996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64E3-AF36-7FB3-D0CE-C0AA7628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7D8B-8E2A-0003-8AD7-52BC5C0C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9154B-E977-42F2-E5A7-03308C7E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ECF9D-7503-D6A6-491C-C29BA044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888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25B38F-2F10-A46E-4E30-AF4D1CD30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ACB47-87C3-C99C-E5AA-E33CFB36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9597B-E214-EE33-B7B6-87D0986C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112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3FB6-F9A4-AF83-8451-9FFDB23D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7B02E-C72D-EAC8-7405-EEF47CDC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3D113-FAD9-382A-C8CF-38699BEC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1B8FD-A271-EC91-B5B1-FE2DDD19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BC2A7-1A72-014E-1681-4D10F6B4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E53A9-653C-6599-DAB6-5FC4F92D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1562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0A4E-0D8F-CC88-C4E4-B848BD86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364B4-2FF2-6A66-FECA-0239E04BF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8EC8-4248-6021-E95D-8F112363E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6C0FD-F19F-DE2A-7F5C-872238E1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517AF-1DF2-2403-05C2-251E470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96644-86E6-3CAD-4821-7737E56F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413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53CC28-3B1C-05E8-A0BA-C6E05C01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8DC18-62B8-F6BE-9406-57C78BBB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FE25-587F-C0D6-A405-866BB7339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4550AF-6BE4-4941-B147-EC48E813C61B}" type="datetimeFigureOut">
              <a:rPr lang="en-DE" smtClean="0"/>
              <a:t>22.10.25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8636-F672-C3EB-3983-C0DAE4E74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7083-2749-3276-B992-B175D0C2B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B68EA-C95D-F544-9A96-1DFB52BD741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91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4237-F305-31FA-9596-242A6ADB3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164" y="1441018"/>
            <a:ext cx="9144000" cy="2387600"/>
          </a:xfrm>
        </p:spPr>
        <p:txBody>
          <a:bodyPr/>
          <a:lstStyle/>
          <a:p>
            <a:r>
              <a:rPr lang="en-DE" dirty="0"/>
              <a:t>Twin Peaks</a:t>
            </a:r>
            <a:br>
              <a:rPr lang="en-DE" dirty="0"/>
            </a:br>
            <a:r>
              <a:rPr lang="en-DE" sz="3200" dirty="0"/>
              <a:t>Single-crystal diffractometer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2BD6F-DB97-A40D-6FA5-1E2EBEDA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52511"/>
            <a:ext cx="9144000" cy="665162"/>
          </a:xfrm>
        </p:spPr>
        <p:txBody>
          <a:bodyPr/>
          <a:lstStyle/>
          <a:p>
            <a:r>
              <a:rPr lang="en-DE" dirty="0"/>
              <a:t>Werner Schweika – Diffraction STAP meeting 22.10.2025</a:t>
            </a:r>
          </a:p>
        </p:txBody>
      </p:sp>
    </p:spTree>
    <p:extLst>
      <p:ext uri="{BB962C8B-B14F-4D97-AF65-F5344CB8AC3E}">
        <p14:creationId xmlns:p14="http://schemas.microsoft.com/office/powerpoint/2010/main" val="47333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glasses and a blue circle with black dots&#10;&#10;AI-generated content may be incorrect.">
            <a:extLst>
              <a:ext uri="{FF2B5EF4-FFF2-40B4-BE49-F238E27FC236}">
                <a16:creationId xmlns:a16="http://schemas.microsoft.com/office/drawing/2014/main" id="{4F1306A2-BFD1-DBAC-B8BC-4715AD32F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98" t="9402" b="29487"/>
          <a:stretch>
            <a:fillRect/>
          </a:stretch>
        </p:blipFill>
        <p:spPr>
          <a:xfrm>
            <a:off x="254000" y="2921000"/>
            <a:ext cx="3708400" cy="363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1B09B9-DCED-590D-1020-7542B226E189}"/>
                  </a:ext>
                </a:extLst>
              </p:cNvPr>
              <p:cNvSpPr txBox="1"/>
              <p:nvPr/>
            </p:nvSpPr>
            <p:spPr>
              <a:xfrm>
                <a:off x="-793172" y="181620"/>
                <a:ext cx="4504375" cy="2631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E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NMX </a:t>
                </a:r>
              </a:p>
              <a:p>
                <a:r>
                  <a:rPr lang="en-DE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macromolecular crystallography </a:t>
                </a:r>
              </a:p>
              <a:p>
                <a:endParaRPr lang="en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full pulse TOF Laue, L~ 150m </a:t>
                </a:r>
              </a:p>
              <a:p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cold moderator </a:t>
                </a:r>
                <a14:m>
                  <m:oMath xmlns:m="http://schemas.openxmlformats.org/officeDocument/2006/math">
                    <m:r>
                      <a:rPr lang="en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&gt;1.8Å</m:t>
                    </m:r>
                  </m:oMath>
                </a14:m>
                <a:endParaRPr lang="en-D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small divergence, small beam</a:t>
                </a:r>
              </a:p>
              <a:p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large unit cells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1B09B9-DCED-590D-1020-7542B226E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3172" y="181620"/>
                <a:ext cx="4504375" cy="2631426"/>
              </a:xfrm>
              <a:prstGeom prst="rect">
                <a:avLst/>
              </a:prstGeom>
              <a:blipFill>
                <a:blip r:embed="rId4"/>
                <a:stretch>
                  <a:fillRect t="-2885" b="-33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F58EFAD-8237-72D6-46B3-844A84904083}"/>
              </a:ext>
            </a:extLst>
          </p:cNvPr>
          <p:cNvSpPr txBox="1"/>
          <p:nvPr/>
        </p:nvSpPr>
        <p:spPr>
          <a:xfrm>
            <a:off x="2874390" y="44486"/>
            <a:ext cx="95154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en-DE" sz="3200" dirty="0">
                <a:latin typeface="Calibri" panose="020F0502020204030204" pitchFamily="34" charset="0"/>
                <a:cs typeface="Calibri" panose="020F0502020204030204" pitchFamily="34" charset="0"/>
              </a:rPr>
              <a:t>Single crystal diffraction</a:t>
            </a:r>
          </a:p>
          <a:p>
            <a:r>
              <a:rPr lang="en-DE" sz="3200" dirty="0">
                <a:latin typeface="Calibri" panose="020F0502020204030204" pitchFamily="34" charset="0"/>
                <a:cs typeface="Calibri" panose="020F0502020204030204" pitchFamily="34" charset="0"/>
              </a:rPr>
              <a:t>			  </a:t>
            </a:r>
            <a:r>
              <a:rPr lang="en-DE" sz="1600" dirty="0">
                <a:latin typeface="Calibri" panose="020F0502020204030204" pitchFamily="34" charset="0"/>
                <a:cs typeface="Calibri" panose="020F0502020204030204" pitchFamily="34" charset="0"/>
              </a:rPr>
              <a:t>hope for support from  </a:t>
            </a:r>
            <a:r>
              <a:rPr lang="en-DE" b="1" dirty="0">
                <a:latin typeface="Calibri" panose="020F0502020204030204" pitchFamily="34" charset="0"/>
                <a:cs typeface="Calibri" panose="020F0502020204030204" pitchFamily="34" charset="0"/>
              </a:rPr>
              <a:t>You,</a:t>
            </a:r>
            <a:r>
              <a:rPr lang="en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DE" b="1" dirty="0">
                <a:latin typeface="Calibri" panose="020F0502020204030204" pitchFamily="34" charset="0"/>
                <a:cs typeface="Calibri" panose="020F0502020204030204" pitchFamily="34" charset="0"/>
              </a:rPr>
              <a:t>ESS, FZJ, PSI, ISIS, Bilbao, Edinburg, …. </a:t>
            </a:r>
          </a:p>
          <a:p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DE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keep it simple</a:t>
            </a:r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DE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 high benefit/cost</a:t>
            </a:r>
            <a:endParaRPr lang="en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similar, </a:t>
            </a:r>
            <a:r>
              <a:rPr lang="en-DE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spectrum ~1.8 - 6Å</a:t>
            </a:r>
          </a:p>
          <a:p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DE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so very large unit cells </a:t>
            </a:r>
          </a:p>
          <a:p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full pulse TOF Laue, L~ 60m</a:t>
            </a:r>
          </a:p>
          <a:p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very intense beam  &gt;   ~ </a:t>
            </a:r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10 x SNS,  100 x ISIS TS2	</a:t>
            </a:r>
          </a:p>
          <a:p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large solid angle of detection - like WISH-2</a:t>
            </a:r>
          </a:p>
          <a:p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small instrument</a:t>
            </a:r>
          </a:p>
          <a:p>
            <a:endParaRPr lang="en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prime application </a:t>
            </a:r>
            <a:r>
              <a:rPr lang="en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 pressure DAC </a:t>
            </a:r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from synchrotron community</a:t>
            </a:r>
          </a:p>
          <a:p>
            <a:endParaRPr lang="en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DE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DE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en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9EF1D-3C97-DC66-BB0B-5A4D8F25240A}"/>
              </a:ext>
            </a:extLst>
          </p:cNvPr>
          <p:cNvSpPr txBox="1"/>
          <p:nvPr/>
        </p:nvSpPr>
        <p:spPr>
          <a:xfrm>
            <a:off x="9414745" y="1488203"/>
            <a:ext cx="2439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bi-spectral    ~0.8-5Å</a:t>
            </a:r>
            <a:r>
              <a:rPr lang="en-DE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D3F747-1440-4AAA-36AE-884B85D1E1C1}"/>
              </a:ext>
            </a:extLst>
          </p:cNvPr>
          <p:cNvSpPr txBox="1"/>
          <p:nvPr/>
        </p:nvSpPr>
        <p:spPr>
          <a:xfrm rot="16200000">
            <a:off x="-1137518" y="3071507"/>
            <a:ext cx="252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</a:t>
            </a:r>
            <a:r>
              <a:rPr lang="en-DE" dirty="0">
                <a:solidFill>
                  <a:srgbClr val="C00000"/>
                </a:solidFill>
              </a:rPr>
              <a:t>etector  pixels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A87AC-A831-C2FA-DF55-F8EBC543904A}"/>
              </a:ext>
            </a:extLst>
          </p:cNvPr>
          <p:cNvSpPr txBox="1"/>
          <p:nvPr/>
        </p:nvSpPr>
        <p:spPr>
          <a:xfrm>
            <a:off x="9166247" y="2136117"/>
            <a:ext cx="29366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w</a:t>
            </a:r>
            <a:r>
              <a:rPr lang="en-DE" sz="1400" i="1" dirty="0"/>
              <a:t>e can have both instruments </a:t>
            </a:r>
          </a:p>
          <a:p>
            <a:r>
              <a:rPr lang="en-DE" sz="1400" i="1" dirty="0"/>
              <a:t>at one beam port S4</a:t>
            </a:r>
          </a:p>
          <a:p>
            <a:endParaRPr lang="en-DE" sz="1400" i="1" dirty="0"/>
          </a:p>
          <a:p>
            <a:r>
              <a:rPr lang="en-GB" sz="1400" i="1" dirty="0"/>
              <a:t>probably b</a:t>
            </a:r>
            <a:r>
              <a:rPr lang="en-DE" sz="1400" i="1" dirty="0"/>
              <a:t>oth in total cheaper than </a:t>
            </a:r>
          </a:p>
          <a:p>
            <a:r>
              <a:rPr lang="en-DE" sz="1400" i="1" dirty="0"/>
              <a:t>any other previous ESS instrument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42951-A68B-2540-0D53-E43FD076E88C}"/>
              </a:ext>
            </a:extLst>
          </p:cNvPr>
          <p:cNvCxnSpPr/>
          <p:nvPr/>
        </p:nvCxnSpPr>
        <p:spPr>
          <a:xfrm>
            <a:off x="37112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win Peaks (TV Series 1990–1991) - IMDb">
            <a:extLst>
              <a:ext uri="{FF2B5EF4-FFF2-40B4-BE49-F238E27FC236}">
                <a16:creationId xmlns:a16="http://schemas.microsoft.com/office/drawing/2014/main" id="{8BA43A6F-D4AF-33DD-A2E9-6A01A3F31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3"/>
          <a:stretch>
            <a:fillRect/>
          </a:stretch>
        </p:blipFill>
        <p:spPr bwMode="auto">
          <a:xfrm>
            <a:off x="3815906" y="181620"/>
            <a:ext cx="1881345" cy="11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ound metal object with black strip&#10;&#10;AI-generated content may be incorrect.">
            <a:extLst>
              <a:ext uri="{FF2B5EF4-FFF2-40B4-BE49-F238E27FC236}">
                <a16:creationId xmlns:a16="http://schemas.microsoft.com/office/drawing/2014/main" id="{4EC9D011-18E2-3675-DA2E-3BFB3C711AB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999" t="15583" r="14000" b="11427"/>
          <a:stretch>
            <a:fillRect/>
          </a:stretch>
        </p:blipFill>
        <p:spPr>
          <a:xfrm>
            <a:off x="8175224" y="4062157"/>
            <a:ext cx="1025237" cy="1011235"/>
          </a:xfrm>
          <a:prstGeom prst="rect">
            <a:avLst/>
          </a:prstGeom>
        </p:spPr>
      </p:pic>
      <p:pic>
        <p:nvPicPr>
          <p:cNvPr id="11" name="Picture 10" descr="A circular object with a disc inside&#10;&#10;AI-generated content may be incorrect.">
            <a:extLst>
              <a:ext uri="{FF2B5EF4-FFF2-40B4-BE49-F238E27FC236}">
                <a16:creationId xmlns:a16="http://schemas.microsoft.com/office/drawing/2014/main" id="{8817AF09-F28E-AD3E-F470-977F02B8D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745" y="4118268"/>
            <a:ext cx="908049" cy="869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F21155-9452-81DB-A5C6-BD97C9ED1801}"/>
              </a:ext>
            </a:extLst>
          </p:cNvPr>
          <p:cNvSpPr txBox="1"/>
          <p:nvPr/>
        </p:nvSpPr>
        <p:spPr>
          <a:xfrm>
            <a:off x="10328989" y="4288781"/>
            <a:ext cx="1863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000" i="1" dirty="0"/>
              <a:t> courtesy of</a:t>
            </a:r>
          </a:p>
          <a:p>
            <a:r>
              <a:rPr lang="en-DE" sz="1000" i="1" dirty="0"/>
              <a:t>Bianca Haberl, Univ. Canberra</a:t>
            </a:r>
          </a:p>
          <a:p>
            <a:r>
              <a:rPr lang="en-DE" sz="1000" i="1" dirty="0"/>
              <a:t>Damian Paliwoda, ESS</a:t>
            </a:r>
          </a:p>
          <a:p>
            <a:r>
              <a:rPr lang="en-DE" sz="1000" i="1" dirty="0"/>
              <a:t>Andrzej Grzechnik, FZ- Jülich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6D839B-6B69-8D55-F914-4E0DB08D4134}"/>
                  </a:ext>
                </a:extLst>
              </p:cNvPr>
              <p:cNvSpPr txBox="1"/>
              <p:nvPr/>
            </p:nvSpPr>
            <p:spPr>
              <a:xfrm>
                <a:off x="2991539" y="4573963"/>
                <a:ext cx="9417963" cy="2383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DE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Options</a:t>
                </a: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	Pulse shaping small choppers   </a:t>
                </a: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d ~ 25 cm  resolution  &gt; ~20 µs,  150µs for 0.5</a:t>
                </a:r>
                <a14:m>
                  <m:oMath xmlns:m="http://schemas.openxmlformats.org/officeDocument/2006/math">
                    <m:r>
                      <a:rPr lang="en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%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at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2Å</m:t>
                    </m:r>
                  </m:oMath>
                </a14:m>
                <a:endParaRPr lang="en-DE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	guide kink (MAGIC)</a:t>
                </a: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simply no T0 chopper </a:t>
                </a: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      </a:t>
                </a:r>
                <a:r>
                  <a:rPr lang="en-DE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polarised n for dynamical nuclear polarisation </a:t>
                </a:r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– IMAGINE-X  ORNL  	       	</a:t>
                </a:r>
              </a:p>
              <a:p>
                <a:r>
                  <a:rPr lang="en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polarised protons: converting inc background =&gt; 106 b coherent signal	</a:t>
                </a:r>
              </a:p>
              <a:p>
                <a:endParaRPr lang="en-DE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6D839B-6B69-8D55-F914-4E0DB08D4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539" y="4573963"/>
                <a:ext cx="9417963" cy="23836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29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63BFE-D76D-02D2-0E97-A66361AF2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map of a building&#10;&#10;AI-generated content may be incorrect.">
            <a:extLst>
              <a:ext uri="{FF2B5EF4-FFF2-40B4-BE49-F238E27FC236}">
                <a16:creationId xmlns:a16="http://schemas.microsoft.com/office/drawing/2014/main" id="{16E73040-DD4A-03E4-F255-06FC1C33E0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 rot="13320000">
            <a:off x="800763" y="-582997"/>
            <a:ext cx="9529200" cy="653935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AE40A5-1C68-6FAB-7DAB-02AF86BCF1BA}"/>
              </a:ext>
            </a:extLst>
          </p:cNvPr>
          <p:cNvCxnSpPr/>
          <p:nvPr/>
        </p:nvCxnSpPr>
        <p:spPr>
          <a:xfrm>
            <a:off x="2072036" y="3042632"/>
            <a:ext cx="68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604D3B-FF82-9777-FDA7-2CB0A14E567A}"/>
              </a:ext>
            </a:extLst>
          </p:cNvPr>
          <p:cNvCxnSpPr>
            <a:cxnSpLocks/>
          </p:cNvCxnSpPr>
          <p:nvPr/>
        </p:nvCxnSpPr>
        <p:spPr>
          <a:xfrm rot="-60000" flipV="1">
            <a:off x="2044242" y="1739646"/>
            <a:ext cx="5400000" cy="11484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E01108-D15A-45FD-57A6-F4AD5EAC85A7}"/>
              </a:ext>
            </a:extLst>
          </p:cNvPr>
          <p:cNvSpPr txBox="1"/>
          <p:nvPr/>
        </p:nvSpPr>
        <p:spPr>
          <a:xfrm>
            <a:off x="7403482" y="143990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A58786-6F25-599F-7108-743760D2093B}"/>
              </a:ext>
            </a:extLst>
          </p:cNvPr>
          <p:cNvSpPr txBox="1"/>
          <p:nvPr/>
        </p:nvSpPr>
        <p:spPr>
          <a:xfrm>
            <a:off x="7273229" y="2759293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/>
              <a:t>~65m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C3FA53-F11A-A1EB-BAD2-CB1FB3555FA3}"/>
              </a:ext>
            </a:extLst>
          </p:cNvPr>
          <p:cNvSpPr txBox="1"/>
          <p:nvPr/>
        </p:nvSpPr>
        <p:spPr>
          <a:xfrm rot="21430533">
            <a:off x="2245196" y="2564326"/>
            <a:ext cx="1015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  <a:r>
              <a:rPr lang="en-DE" sz="1200" dirty="0"/>
              <a:t>t 7m / 7.5m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DBB9F7-EB11-E329-D674-8793C14CE445}"/>
              </a:ext>
            </a:extLst>
          </p:cNvPr>
          <p:cNvCxnSpPr>
            <a:cxnSpLocks noChangeAspect="1"/>
          </p:cNvCxnSpPr>
          <p:nvPr/>
        </p:nvCxnSpPr>
        <p:spPr>
          <a:xfrm rot="-60000" flipV="1">
            <a:off x="2059392" y="2491652"/>
            <a:ext cx="5436000" cy="503735"/>
          </a:xfrm>
          <a:prstGeom prst="line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103B98-6289-14AD-A55F-648E8C55D436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048063" y="2492866"/>
            <a:ext cx="5976000" cy="553775"/>
          </a:xfrm>
          <a:prstGeom prst="line">
            <a:avLst/>
          </a:prstGeom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787D1A-C941-73B6-EC9A-E91A1D911EF7}"/>
              </a:ext>
            </a:extLst>
          </p:cNvPr>
          <p:cNvCxnSpPr>
            <a:cxnSpLocks/>
          </p:cNvCxnSpPr>
          <p:nvPr/>
        </p:nvCxnSpPr>
        <p:spPr>
          <a:xfrm rot="-360000">
            <a:off x="2053675" y="3013475"/>
            <a:ext cx="720000" cy="0"/>
          </a:xfrm>
          <a:prstGeom prst="line">
            <a:avLst/>
          </a:prstGeom>
          <a:ln w="38100">
            <a:solidFill>
              <a:srgbClr val="FFC000">
                <a:alpha val="6358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FAA47-A2F2-FC5D-6BA0-2774851609F6}"/>
              </a:ext>
            </a:extLst>
          </p:cNvPr>
          <p:cNvCxnSpPr>
            <a:cxnSpLocks noChangeAspect="1"/>
          </p:cNvCxnSpPr>
          <p:nvPr/>
        </p:nvCxnSpPr>
        <p:spPr>
          <a:xfrm rot="-120000" flipV="1">
            <a:off x="4062043" y="2386902"/>
            <a:ext cx="3960000" cy="366959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794E81-939A-FF8D-3568-014669D68D22}"/>
              </a:ext>
            </a:extLst>
          </p:cNvPr>
          <p:cNvCxnSpPr>
            <a:cxnSpLocks noChangeAspect="1"/>
          </p:cNvCxnSpPr>
          <p:nvPr/>
        </p:nvCxnSpPr>
        <p:spPr>
          <a:xfrm rot="-120000" flipV="1">
            <a:off x="4070779" y="2638642"/>
            <a:ext cx="3420000" cy="162860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ame 30">
            <a:extLst>
              <a:ext uri="{FF2B5EF4-FFF2-40B4-BE49-F238E27FC236}">
                <a16:creationId xmlns:a16="http://schemas.microsoft.com/office/drawing/2014/main" id="{B2768DA5-746F-3904-29B5-72B3EA64CB44}"/>
              </a:ext>
            </a:extLst>
          </p:cNvPr>
          <p:cNvSpPr/>
          <p:nvPr/>
        </p:nvSpPr>
        <p:spPr>
          <a:xfrm rot="21385815">
            <a:off x="7230529" y="2361447"/>
            <a:ext cx="529437" cy="448419"/>
          </a:xfrm>
          <a:prstGeom prst="frame">
            <a:avLst>
              <a:gd name="adj1" fmla="val 19686"/>
            </a:avLst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852F0B5B-6F5C-34B4-B6D6-2D32802B9ACC}"/>
              </a:ext>
            </a:extLst>
          </p:cNvPr>
          <p:cNvSpPr/>
          <p:nvPr/>
        </p:nvSpPr>
        <p:spPr>
          <a:xfrm rot="15757935">
            <a:off x="7706755" y="2039333"/>
            <a:ext cx="634617" cy="570190"/>
          </a:xfrm>
          <a:prstGeom prst="frame">
            <a:avLst>
              <a:gd name="adj1" fmla="val 14721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B60335-C4ED-43C1-9809-40B39349CD66}"/>
              </a:ext>
            </a:extLst>
          </p:cNvPr>
          <p:cNvSpPr/>
          <p:nvPr/>
        </p:nvSpPr>
        <p:spPr>
          <a:xfrm rot="21338273">
            <a:off x="7307783" y="2438079"/>
            <a:ext cx="360000" cy="288000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967EC-3827-59C4-ED6D-426563FD564B}"/>
              </a:ext>
            </a:extLst>
          </p:cNvPr>
          <p:cNvSpPr/>
          <p:nvPr/>
        </p:nvSpPr>
        <p:spPr>
          <a:xfrm rot="21211819">
            <a:off x="7836632" y="2110559"/>
            <a:ext cx="360000" cy="450000"/>
          </a:xfrm>
          <a:prstGeom prst="rect">
            <a:avLst/>
          </a:prstGeom>
          <a:solidFill>
            <a:schemeClr val="accent2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A1C11F-636C-DCB0-139F-1F2EBBD4A669}"/>
              </a:ext>
            </a:extLst>
          </p:cNvPr>
          <p:cNvSpPr txBox="1"/>
          <p:nvPr/>
        </p:nvSpPr>
        <p:spPr>
          <a:xfrm rot="21407150">
            <a:off x="7771508" y="2296713"/>
            <a:ext cx="662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800" dirty="0"/>
              <a:t>4m</a:t>
            </a:r>
            <a:r>
              <a:rPr lang="en-GB" sz="800" dirty="0"/>
              <a:t>x</a:t>
            </a:r>
            <a:r>
              <a:rPr lang="en-DE" sz="800" dirty="0"/>
              <a:t>5m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8A5DC8-DAA7-CC30-E169-C3ED0B78F6EF}"/>
              </a:ext>
            </a:extLst>
          </p:cNvPr>
          <p:cNvSpPr txBox="1"/>
          <p:nvPr/>
        </p:nvSpPr>
        <p:spPr>
          <a:xfrm rot="21407150">
            <a:off x="7242550" y="2465132"/>
            <a:ext cx="599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800" dirty="0"/>
              <a:t>3m</a:t>
            </a:r>
            <a:r>
              <a:rPr lang="en-GB" sz="800" dirty="0"/>
              <a:t>x</a:t>
            </a:r>
            <a:r>
              <a:rPr lang="en-DE" sz="800" dirty="0"/>
              <a:t>4m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39D2F3-0490-D2EB-2F24-42FFF73D4874}"/>
              </a:ext>
            </a:extLst>
          </p:cNvPr>
          <p:cNvSpPr txBox="1"/>
          <p:nvPr/>
        </p:nvSpPr>
        <p:spPr>
          <a:xfrm>
            <a:off x="7126935" y="197011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S4 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E953DF-F9E9-D04F-646D-7551A92E663D}"/>
              </a:ext>
            </a:extLst>
          </p:cNvPr>
          <p:cNvSpPr txBox="1"/>
          <p:nvPr/>
        </p:nvSpPr>
        <p:spPr>
          <a:xfrm>
            <a:off x="6576626" y="249670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S4 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D7DDDE-3799-E7BC-C025-8A225C42BB5D}"/>
              </a:ext>
            </a:extLst>
          </p:cNvPr>
          <p:cNvSpPr txBox="1"/>
          <p:nvPr/>
        </p:nvSpPr>
        <p:spPr>
          <a:xfrm rot="21209814">
            <a:off x="3213603" y="2525578"/>
            <a:ext cx="3153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straight view to cold moderator + kink</a:t>
            </a:r>
            <a:endParaRPr lang="en-DE" sz="1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CB1FD5-A20D-7EDD-6625-D7FC8ED4D0BF}"/>
              </a:ext>
            </a:extLst>
          </p:cNvPr>
          <p:cNvSpPr txBox="1"/>
          <p:nvPr/>
        </p:nvSpPr>
        <p:spPr>
          <a:xfrm rot="21397451">
            <a:off x="3982513" y="2760421"/>
            <a:ext cx="2436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straight view to thermal moderator + kink</a:t>
            </a:r>
            <a:endParaRPr lang="en-DE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78689-5940-3133-4265-3656B5099D1B}"/>
              </a:ext>
            </a:extLst>
          </p:cNvPr>
          <p:cNvSpPr txBox="1"/>
          <p:nvPr/>
        </p:nvSpPr>
        <p:spPr>
          <a:xfrm>
            <a:off x="1810120" y="239376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chopper</a:t>
            </a:r>
            <a:endParaRPr lang="en-DE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A2B6-4956-7ED4-8BC3-2A2CF7CF5320}"/>
              </a:ext>
            </a:extLst>
          </p:cNvPr>
          <p:cNvSpPr txBox="1"/>
          <p:nvPr/>
        </p:nvSpPr>
        <p:spPr>
          <a:xfrm>
            <a:off x="34106" y="3623993"/>
            <a:ext cx="4735537" cy="32316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small d</a:t>
            </a:r>
            <a:r>
              <a:rPr lang="en-DE" sz="1600" dirty="0"/>
              <a:t>ouble disk chopper  - simple, cheap (MAGIC)</a:t>
            </a:r>
          </a:p>
          <a:p>
            <a:r>
              <a:rPr lang="en-DE" sz="1400" dirty="0"/>
              <a:t>  ~400 – 450 Hz  fix   d ~ 25 cm  3 or more sub-pulses</a:t>
            </a:r>
          </a:p>
          <a:p>
            <a:r>
              <a:rPr lang="en-DE" sz="1400" dirty="0"/>
              <a:t>   possible resolution &gt; ~15µs, 3 choices</a:t>
            </a:r>
          </a:p>
          <a:p>
            <a:r>
              <a:rPr lang="en-DE" sz="1400" b="1" dirty="0"/>
              <a:t>   optimal resolution  </a:t>
            </a:r>
            <a:r>
              <a:rPr lang="en-DE" sz="1400" dirty="0"/>
              <a:t>~ 100µs – 200µs, or </a:t>
            </a:r>
            <a:r>
              <a:rPr lang="en-DE" sz="1400" b="1" dirty="0"/>
              <a:t>full pulse</a:t>
            </a:r>
          </a:p>
          <a:p>
            <a:endParaRPr lang="en-DE" sz="1000" b="1" dirty="0"/>
          </a:p>
          <a:p>
            <a:r>
              <a:rPr lang="en-DE" sz="1400" b="1" dirty="0"/>
              <a:t>Overlap</a:t>
            </a:r>
            <a:r>
              <a:rPr lang="en-DE" sz="1400" dirty="0"/>
              <a:t> / band selecton chopper   </a:t>
            </a:r>
            <a:r>
              <a:rPr lang="en-DE" sz="1400" b="1" dirty="0"/>
              <a:t>14 Hz</a:t>
            </a:r>
            <a:r>
              <a:rPr lang="en-DE" sz="1400" dirty="0"/>
              <a:t>, d=18 cm</a:t>
            </a:r>
          </a:p>
          <a:p>
            <a:r>
              <a:rPr lang="en-DE" sz="1400" b="1" dirty="0"/>
              <a:t>    </a:t>
            </a:r>
            <a:r>
              <a:rPr lang="en-DE" sz="1400" dirty="0"/>
              <a:t>opening / closing time  1.26 ms/cm</a:t>
            </a:r>
          </a:p>
          <a:p>
            <a:r>
              <a:rPr lang="en-DE" sz="1400" dirty="0"/>
              <a:t>    (conceptually similar to DREAM)</a:t>
            </a:r>
          </a:p>
          <a:p>
            <a:endParaRPr lang="en-DE" sz="1000" dirty="0"/>
          </a:p>
          <a:p>
            <a:r>
              <a:rPr lang="en-GB" sz="1400" strike="sngStrike" dirty="0"/>
              <a:t>T0 chopper</a:t>
            </a:r>
            <a:r>
              <a:rPr lang="en-GB" sz="1400" dirty="0"/>
              <a:t>   not needed with kinked guide</a:t>
            </a:r>
          </a:p>
          <a:p>
            <a:r>
              <a:rPr lang="en-GB" sz="1400" dirty="0"/>
              <a:t>g</a:t>
            </a:r>
            <a:r>
              <a:rPr lang="en-DE" sz="1400" dirty="0"/>
              <a:t>uide – semi elliptic  -  	small &lt; ~4cm </a:t>
            </a:r>
          </a:p>
          <a:p>
            <a:r>
              <a:rPr lang="en-GB" sz="1400" dirty="0"/>
              <a:t>k</a:t>
            </a:r>
            <a:r>
              <a:rPr lang="en-DE" sz="1400" dirty="0"/>
              <a:t>ink  - could be polarising for DNP </a:t>
            </a:r>
          </a:p>
          <a:p>
            <a:r>
              <a:rPr lang="en-GB" sz="1400" dirty="0"/>
              <a:t>… monitor, h</a:t>
            </a:r>
            <a:r>
              <a:rPr lang="en-DE" sz="1400" dirty="0"/>
              <a:t>eavy shutter</a:t>
            </a:r>
          </a:p>
          <a:p>
            <a:endParaRPr lang="en-DE" sz="1400" dirty="0"/>
          </a:p>
          <a:p>
            <a:r>
              <a:rPr lang="en-GB" sz="1400" b="1" dirty="0" err="1"/>
              <a:t>i</a:t>
            </a:r>
            <a:r>
              <a:rPr lang="en-DE" sz="1400" b="1" dirty="0"/>
              <a:t>n bunker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30712D-9B27-AF79-2C5F-0474351A8B3B}"/>
              </a:ext>
            </a:extLst>
          </p:cNvPr>
          <p:cNvSpPr txBox="1"/>
          <p:nvPr/>
        </p:nvSpPr>
        <p:spPr>
          <a:xfrm rot="501392">
            <a:off x="7316296" y="321029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bg1">
                    <a:lumMod val="50000"/>
                  </a:schemeClr>
                </a:solidFill>
              </a:rPr>
              <a:t>ODIN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C7867-73EA-F8F5-A11B-F9941F99C60A}"/>
              </a:ext>
            </a:extLst>
          </p:cNvPr>
          <p:cNvSpPr txBox="1"/>
          <p:nvPr/>
        </p:nvSpPr>
        <p:spPr>
          <a:xfrm>
            <a:off x="8569849" y="303009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DREAM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640093-2427-D332-2721-1A1ADF8076A6}"/>
              </a:ext>
            </a:extLst>
          </p:cNvPr>
          <p:cNvSpPr txBox="1"/>
          <p:nvPr/>
        </p:nvSpPr>
        <p:spPr>
          <a:xfrm>
            <a:off x="9034881" y="276678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2A92B2-44E8-B1F4-B37C-45085F080930}"/>
              </a:ext>
            </a:extLst>
          </p:cNvPr>
          <p:cNvSpPr txBox="1"/>
          <p:nvPr/>
        </p:nvSpPr>
        <p:spPr>
          <a:xfrm rot="328080">
            <a:off x="6915301" y="313376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F3D7DF-B02A-C622-D5AF-86DE5CFEE6B5}"/>
              </a:ext>
            </a:extLst>
          </p:cNvPr>
          <p:cNvSpPr txBox="1"/>
          <p:nvPr/>
        </p:nvSpPr>
        <p:spPr>
          <a:xfrm>
            <a:off x="7766691" y="206781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i="1" dirty="0">
                <a:solidFill>
                  <a:schemeClr val="tx2"/>
                </a:solidFill>
              </a:rPr>
              <a:t>cold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9241B5-B398-792B-683D-3333ABA81548}"/>
              </a:ext>
            </a:extLst>
          </p:cNvPr>
          <p:cNvSpPr txBox="1"/>
          <p:nvPr/>
        </p:nvSpPr>
        <p:spPr>
          <a:xfrm>
            <a:off x="7197745" y="2612945"/>
            <a:ext cx="902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chemeClr val="tx2"/>
                </a:solidFill>
              </a:rPr>
              <a:t>bi-spectral</a:t>
            </a:r>
            <a:endParaRPr lang="en-DE" sz="1200" i="1" dirty="0">
              <a:solidFill>
                <a:schemeClr val="tx2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348AEAF-7C2F-4AE4-8A77-4BB5441E4337}"/>
              </a:ext>
            </a:extLst>
          </p:cNvPr>
          <p:cNvSpPr/>
          <p:nvPr/>
        </p:nvSpPr>
        <p:spPr>
          <a:xfrm>
            <a:off x="0" y="-39080"/>
            <a:ext cx="2291814" cy="192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3562FAC-00F5-5BD2-DDE2-21225316EE39}"/>
              </a:ext>
            </a:extLst>
          </p:cNvPr>
          <p:cNvSpPr/>
          <p:nvPr/>
        </p:nvSpPr>
        <p:spPr>
          <a:xfrm>
            <a:off x="10594780" y="680742"/>
            <a:ext cx="90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3CEA10-AB7C-5221-6D1C-CB7048889A76}"/>
              </a:ext>
            </a:extLst>
          </p:cNvPr>
          <p:cNvSpPr/>
          <p:nvPr/>
        </p:nvSpPr>
        <p:spPr>
          <a:xfrm>
            <a:off x="10423104" y="783052"/>
            <a:ext cx="648000" cy="3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F06F3F-A94C-CE48-1689-0951D8097373}"/>
              </a:ext>
            </a:extLst>
          </p:cNvPr>
          <p:cNvSpPr/>
          <p:nvPr/>
        </p:nvSpPr>
        <p:spPr>
          <a:xfrm>
            <a:off x="10592163" y="734241"/>
            <a:ext cx="90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46C8EF7-B697-D770-CBE0-6A4D6E47DC10}"/>
              </a:ext>
            </a:extLst>
          </p:cNvPr>
          <p:cNvSpPr/>
          <p:nvPr/>
        </p:nvSpPr>
        <p:spPr>
          <a:xfrm>
            <a:off x="10891316" y="947805"/>
            <a:ext cx="90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8D62224-F93E-FE07-267B-8647C708B858}"/>
              </a:ext>
            </a:extLst>
          </p:cNvPr>
          <p:cNvSpPr/>
          <p:nvPr/>
        </p:nvSpPr>
        <p:spPr>
          <a:xfrm>
            <a:off x="11314349" y="842150"/>
            <a:ext cx="648000" cy="3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FB58877-E4F5-A937-777B-53ABC66AFDBA}"/>
              </a:ext>
            </a:extLst>
          </p:cNvPr>
          <p:cNvSpPr/>
          <p:nvPr/>
        </p:nvSpPr>
        <p:spPr>
          <a:xfrm>
            <a:off x="10891464" y="886365"/>
            <a:ext cx="900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7F11F9D-ED45-BFED-551B-BADDFC0291D8}"/>
              </a:ext>
            </a:extLst>
          </p:cNvPr>
          <p:cNvSpPr/>
          <p:nvPr/>
        </p:nvSpPr>
        <p:spPr>
          <a:xfrm>
            <a:off x="11030799" y="194691"/>
            <a:ext cx="36000" cy="14507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A03420-AE7E-97E1-C9EF-C5B1F058AABA}"/>
              </a:ext>
            </a:extLst>
          </p:cNvPr>
          <p:cNvSpPr/>
          <p:nvPr/>
        </p:nvSpPr>
        <p:spPr>
          <a:xfrm>
            <a:off x="11321823" y="194691"/>
            <a:ext cx="45719" cy="1450734"/>
          </a:xfrm>
          <a:prstGeom prst="rect">
            <a:avLst/>
          </a:prstGeom>
          <a:solidFill>
            <a:srgbClr val="83A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655B6A-81B2-1054-9E68-3F81E9574D95}"/>
              </a:ext>
            </a:extLst>
          </p:cNvPr>
          <p:cNvGrpSpPr/>
          <p:nvPr/>
        </p:nvGrpSpPr>
        <p:grpSpPr>
          <a:xfrm>
            <a:off x="178793" y="105341"/>
            <a:ext cx="1480389" cy="1703567"/>
            <a:chOff x="356588" y="279455"/>
            <a:chExt cx="1480389" cy="170356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6AA8E41-8112-73DD-879F-CDCCFE6B770E}"/>
                </a:ext>
              </a:extLst>
            </p:cNvPr>
            <p:cNvSpPr/>
            <p:nvPr/>
          </p:nvSpPr>
          <p:spPr>
            <a:xfrm>
              <a:off x="506225" y="279569"/>
              <a:ext cx="900000" cy="9000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EE45C64-6BF5-1C2F-BADF-AE84D3B7A245}"/>
                </a:ext>
              </a:extLst>
            </p:cNvPr>
            <p:cNvSpPr/>
            <p:nvPr/>
          </p:nvSpPr>
          <p:spPr>
            <a:xfrm>
              <a:off x="792922" y="1077933"/>
              <a:ext cx="900000" cy="9000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F206828-02BD-50CF-C271-0864633FD54E}"/>
                </a:ext>
              </a:extLst>
            </p:cNvPr>
            <p:cNvSpPr/>
            <p:nvPr/>
          </p:nvSpPr>
          <p:spPr>
            <a:xfrm>
              <a:off x="356588" y="807219"/>
              <a:ext cx="648000" cy="648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1035FFC-B018-48F5-81ED-EF083DB3C0DA}"/>
                </a:ext>
              </a:extLst>
            </p:cNvPr>
            <p:cNvSpPr/>
            <p:nvPr/>
          </p:nvSpPr>
          <p:spPr>
            <a:xfrm rot="10800000">
              <a:off x="505599" y="1083022"/>
              <a:ext cx="900000" cy="9000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DC729AE-7E6E-847E-3E5F-A33087A56024}"/>
                </a:ext>
              </a:extLst>
            </p:cNvPr>
            <p:cNvSpPr/>
            <p:nvPr/>
          </p:nvSpPr>
          <p:spPr>
            <a:xfrm rot="10800000">
              <a:off x="792277" y="279455"/>
              <a:ext cx="900000" cy="9000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BA65BA8-4CAE-595B-74A0-C1ACFBF1A204}"/>
                </a:ext>
              </a:extLst>
            </p:cNvPr>
            <p:cNvSpPr/>
            <p:nvPr/>
          </p:nvSpPr>
          <p:spPr>
            <a:xfrm rot="10800000">
              <a:off x="1188977" y="802733"/>
              <a:ext cx="648000" cy="648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8000"/>
              </a:schemeClr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AE43993-23D4-1A97-7115-D8A7102D84A9}"/>
                </a:ext>
              </a:extLst>
            </p:cNvPr>
            <p:cNvSpPr/>
            <p:nvPr/>
          </p:nvSpPr>
          <p:spPr>
            <a:xfrm>
              <a:off x="919888" y="109610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F638A26-9FF2-B826-ADD8-9F3335DB4932}"/>
                </a:ext>
              </a:extLst>
            </p:cNvPr>
            <p:cNvSpPr/>
            <p:nvPr/>
          </p:nvSpPr>
          <p:spPr>
            <a:xfrm>
              <a:off x="1208705" y="10932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E12FDD2-6428-6C31-2EE9-4D20F3CE69A2}"/>
              </a:ext>
            </a:extLst>
          </p:cNvPr>
          <p:cNvCxnSpPr/>
          <p:nvPr/>
        </p:nvCxnSpPr>
        <p:spPr>
          <a:xfrm>
            <a:off x="9472821" y="206908"/>
            <a:ext cx="358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67347E7-32E0-56CE-B2E6-6C55DFAEAB9E}"/>
              </a:ext>
            </a:extLst>
          </p:cNvPr>
          <p:cNvCxnSpPr>
            <a:cxnSpLocks/>
          </p:cNvCxnSpPr>
          <p:nvPr/>
        </p:nvCxnSpPr>
        <p:spPr>
          <a:xfrm>
            <a:off x="9652145" y="208176"/>
            <a:ext cx="0" cy="108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7AA6A5C-2E79-CE60-BA63-2386721EEDC3}"/>
              </a:ext>
            </a:extLst>
          </p:cNvPr>
          <p:cNvCxnSpPr>
            <a:cxnSpLocks/>
          </p:cNvCxnSpPr>
          <p:nvPr/>
        </p:nvCxnSpPr>
        <p:spPr>
          <a:xfrm flipH="1">
            <a:off x="9608606" y="206908"/>
            <a:ext cx="216000" cy="135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37A6DDB-258C-1D0D-53A0-821CFA2B4E2A}"/>
              </a:ext>
            </a:extLst>
          </p:cNvPr>
          <p:cNvCxnSpPr>
            <a:cxnSpLocks/>
          </p:cNvCxnSpPr>
          <p:nvPr/>
        </p:nvCxnSpPr>
        <p:spPr>
          <a:xfrm>
            <a:off x="9472821" y="205641"/>
            <a:ext cx="432985" cy="1351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77886A-DFEE-D5EF-FB7F-DA3023F38302}"/>
              </a:ext>
            </a:extLst>
          </p:cNvPr>
          <p:cNvSpPr/>
          <p:nvPr/>
        </p:nvSpPr>
        <p:spPr>
          <a:xfrm>
            <a:off x="9652145" y="205641"/>
            <a:ext cx="172461" cy="1095877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AA8E2F2-056A-02EC-2E2F-E21303DA542B}"/>
              </a:ext>
            </a:extLst>
          </p:cNvPr>
          <p:cNvSpPr txBox="1"/>
          <p:nvPr/>
        </p:nvSpPr>
        <p:spPr>
          <a:xfrm>
            <a:off x="10947892" y="159374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8 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D48E9-8155-A0DF-62D7-99CD7882DB61}"/>
              </a:ext>
            </a:extLst>
          </p:cNvPr>
          <p:cNvSpPr txBox="1"/>
          <p:nvPr/>
        </p:nvSpPr>
        <p:spPr>
          <a:xfrm>
            <a:off x="2198565" y="2238107"/>
            <a:ext cx="1420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</a:t>
            </a:r>
            <a:r>
              <a:rPr lang="en-DE" sz="1000" dirty="0"/>
              <a:t>eam separation 8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4E7DA-8D18-0FD4-BFDF-01717E588535}"/>
              </a:ext>
            </a:extLst>
          </p:cNvPr>
          <p:cNvSpPr txBox="1"/>
          <p:nvPr/>
        </p:nvSpPr>
        <p:spPr>
          <a:xfrm>
            <a:off x="2420664" y="2395232"/>
            <a:ext cx="1171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</a:t>
            </a:r>
            <a:r>
              <a:rPr lang="en-DE" sz="1200" dirty="0"/>
              <a:t>t needle’s eye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2EF2A-71F3-9143-AB1D-95A2325DEE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7480"/>
          <a:stretch>
            <a:fillRect/>
          </a:stretch>
        </p:blipFill>
        <p:spPr>
          <a:xfrm>
            <a:off x="9345244" y="5467171"/>
            <a:ext cx="2846756" cy="1313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8AE8FA-C6F3-3C36-AE6C-285CA14C9C52}"/>
              </a:ext>
            </a:extLst>
          </p:cNvPr>
          <p:cNvSpPr txBox="1"/>
          <p:nvPr/>
        </p:nvSpPr>
        <p:spPr>
          <a:xfrm>
            <a:off x="10919108" y="641101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WISH-II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D333B2-30B4-BE71-CC60-F50B8E3B9FFD}"/>
                  </a:ext>
                </a:extLst>
              </p:cNvPr>
              <p:cNvSpPr txBox="1"/>
              <p:nvPr/>
            </p:nvSpPr>
            <p:spPr>
              <a:xfrm>
                <a:off x="4777392" y="4415245"/>
                <a:ext cx="4446318" cy="24622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DE" sz="1400" dirty="0"/>
                  <a:t>length 60m – 70m</a:t>
                </a:r>
              </a:p>
              <a:p>
                <a:r>
                  <a:rPr lang="en-DE" sz="1400" dirty="0"/>
                  <a:t>	bandwidth 1.8Å – 5.8Å cold spectrum</a:t>
                </a:r>
              </a:p>
              <a:p>
                <a:r>
                  <a:rPr lang="en-DE" sz="1400" dirty="0"/>
                  <a:t>	                        0.8 Å ~ 5 Å   bispectral </a:t>
                </a:r>
              </a:p>
              <a:p>
                <a:r>
                  <a:rPr lang="en-DE" sz="1400" dirty="0"/>
                  <a:t>collimation  </a:t>
                </a:r>
                <a:r>
                  <a:rPr lang="en-DE" sz="1400" b="1" dirty="0"/>
                  <a:t>fix</a:t>
                </a:r>
                <a:r>
                  <a:rPr lang="en-DE" sz="1400" dirty="0"/>
                  <a:t> focusing 0.2</a:t>
                </a:r>
                <a14:m>
                  <m:oMath xmlns:m="http://schemas.openxmlformats.org/officeDocument/2006/math">
                    <m:r>
                      <a:rPr lang="en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DE" sz="1400" dirty="0"/>
                  <a:t>-0.5</a:t>
                </a:r>
                <a14:m>
                  <m:oMath xmlns:m="http://schemas.openxmlformats.org/officeDocument/2006/math">
                    <m:r>
                      <a:rPr lang="en-DE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1400" dirty="0">
                  <a:ea typeface="Cambria Math" panose="02040503050406030204" pitchFamily="18" charset="0"/>
                </a:endParaRPr>
              </a:p>
              <a:p>
                <a:r>
                  <a:rPr lang="en-DE" sz="1400" dirty="0"/>
                  <a:t>	 </a:t>
                </a:r>
                <a:r>
                  <a:rPr lang="en-DE" sz="1400" b="1" dirty="0"/>
                  <a:t>or </a:t>
                </a:r>
                <a:r>
                  <a:rPr lang="en-DE" sz="1400" dirty="0"/>
                  <a:t> change absorbing to focusing end</a:t>
                </a:r>
              </a:p>
              <a:p>
                <a:r>
                  <a:rPr lang="en-GB" sz="1400" dirty="0"/>
                  <a:t>s</a:t>
                </a:r>
                <a:r>
                  <a:rPr lang="en-DE" sz="1400" dirty="0"/>
                  <a:t>ample size &lt; 8 mm (diffuse scattering)  to ~ 1 mm</a:t>
                </a:r>
              </a:p>
              <a:p>
                <a:r>
                  <a:rPr lang="en-US" sz="1400" dirty="0"/>
                  <a:t>detector       resolution &lt; ~2mm x 2mm </a:t>
                </a:r>
              </a:p>
              <a:p>
                <a:r>
                  <a:rPr lang="en-US" sz="1400" dirty="0"/>
                  <a:t>	~ 50 – 100 cm from sample</a:t>
                </a:r>
              </a:p>
              <a:p>
                <a:r>
                  <a:rPr lang="en-US" sz="1400" dirty="0"/>
                  <a:t>	large solid angle  </a:t>
                </a:r>
              </a:p>
              <a:p>
                <a:r>
                  <a:rPr lang="en-US" sz="1400" dirty="0"/>
                  <a:t>	scintillation detector in vacuum</a:t>
                </a:r>
              </a:p>
              <a:p>
                <a:r>
                  <a:rPr lang="en-US" sz="1400" dirty="0"/>
                  <a:t>	type </a:t>
                </a:r>
                <a:r>
                  <a:rPr lang="en-US" sz="1400" b="1" dirty="0"/>
                  <a:t>SONDE</a:t>
                </a:r>
                <a:r>
                  <a:rPr lang="en-US" sz="1400" dirty="0"/>
                  <a:t>(FZJ,SKADI) or WSF(ISIS,CDT)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D333B2-30B4-BE71-CC60-F50B8E3B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92" y="4415245"/>
                <a:ext cx="4446318" cy="2462213"/>
              </a:xfrm>
              <a:prstGeom prst="rect">
                <a:avLst/>
              </a:prstGeom>
              <a:blipFill>
                <a:blip r:embed="rId5"/>
                <a:stretch>
                  <a:fillRect l="-284" t="-513" b="-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8C16F1-373D-888F-CA1A-88B86D74D493}"/>
              </a:ext>
            </a:extLst>
          </p:cNvPr>
          <p:cNvCxnSpPr/>
          <p:nvPr/>
        </p:nvCxnSpPr>
        <p:spPr>
          <a:xfrm>
            <a:off x="9608606" y="1556908"/>
            <a:ext cx="29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A5ED83-F122-21D2-1517-A6FC3A33D8F6}"/>
              </a:ext>
            </a:extLst>
          </p:cNvPr>
          <p:cNvCxnSpPr/>
          <p:nvPr/>
        </p:nvCxnSpPr>
        <p:spPr>
          <a:xfrm>
            <a:off x="11054099" y="1874982"/>
            <a:ext cx="29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43FC3D4-9A4B-9141-56F6-A4A487BA067B}"/>
              </a:ext>
            </a:extLst>
          </p:cNvPr>
          <p:cNvSpPr/>
          <p:nvPr/>
        </p:nvSpPr>
        <p:spPr>
          <a:xfrm>
            <a:off x="10958315" y="343017"/>
            <a:ext cx="172910" cy="337725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46403AB-9EF3-B7FA-8551-8ED3AEBADE53}"/>
              </a:ext>
            </a:extLst>
          </p:cNvPr>
          <p:cNvSpPr/>
          <p:nvPr/>
        </p:nvSpPr>
        <p:spPr>
          <a:xfrm>
            <a:off x="10958315" y="284957"/>
            <a:ext cx="172910" cy="467284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C1C7791-AEC5-87A9-0D05-C3583FFB6631}"/>
              </a:ext>
            </a:extLst>
          </p:cNvPr>
          <p:cNvSpPr/>
          <p:nvPr/>
        </p:nvSpPr>
        <p:spPr>
          <a:xfrm>
            <a:off x="11258227" y="959073"/>
            <a:ext cx="172910" cy="362143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62ED820-9133-1FB8-3A10-D2B97B6B7D14}"/>
              </a:ext>
            </a:extLst>
          </p:cNvPr>
          <p:cNvSpPr/>
          <p:nvPr/>
        </p:nvSpPr>
        <p:spPr>
          <a:xfrm>
            <a:off x="11567471" y="516156"/>
            <a:ext cx="136878" cy="322018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DEA668-4185-E1F1-EAC8-E48C9F519C44}"/>
              </a:ext>
            </a:extLst>
          </p:cNvPr>
          <p:cNvSpPr/>
          <p:nvPr/>
        </p:nvSpPr>
        <p:spPr>
          <a:xfrm>
            <a:off x="11258227" y="922365"/>
            <a:ext cx="172910" cy="322018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60A5946-6214-8C86-E24F-430F042BA7D4}"/>
              </a:ext>
            </a:extLst>
          </p:cNvPr>
          <p:cNvSpPr/>
          <p:nvPr/>
        </p:nvSpPr>
        <p:spPr>
          <a:xfrm>
            <a:off x="10658274" y="819052"/>
            <a:ext cx="172910" cy="326807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39E7266-7239-220B-7ABA-A733C9939183}"/>
              </a:ext>
            </a:extLst>
          </p:cNvPr>
          <p:cNvSpPr/>
          <p:nvPr/>
        </p:nvSpPr>
        <p:spPr>
          <a:xfrm>
            <a:off x="9351327" y="116051"/>
            <a:ext cx="723970" cy="148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5C5CEB-AB06-9244-507B-8909FCFF0453}"/>
              </a:ext>
            </a:extLst>
          </p:cNvPr>
          <p:cNvSpPr txBox="1"/>
          <p:nvPr/>
        </p:nvSpPr>
        <p:spPr>
          <a:xfrm>
            <a:off x="1747980" y="-17007"/>
            <a:ext cx="4778033" cy="1887131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spAutoFit/>
          </a:bodyPr>
          <a:lstStyle/>
          <a:p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TWINS for single crystal diffraction </a:t>
            </a:r>
          </a:p>
          <a:p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cold and bi-spectral at a single beam port S4</a:t>
            </a:r>
          </a:p>
          <a:p>
            <a:r>
              <a:rPr lang="en-DE" sz="1600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DE" sz="1600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time-of flight Laue diffraction</a:t>
            </a:r>
          </a:p>
          <a:p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full pulse (like NMX) or with pulse shaping</a:t>
            </a:r>
          </a:p>
          <a:p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world leading highest flux </a:t>
            </a:r>
          </a:p>
          <a:p>
            <a:r>
              <a:rPr lang="en-DE" sz="1600" b="1" dirty="0">
                <a:solidFill>
                  <a:srgbClr val="001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=&gt; high pressure  DAC</a:t>
            </a:r>
          </a:p>
        </p:txBody>
      </p:sp>
    </p:spTree>
    <p:extLst>
      <p:ext uri="{BB962C8B-B14F-4D97-AF65-F5344CB8AC3E}">
        <p14:creationId xmlns:p14="http://schemas.microsoft.com/office/powerpoint/2010/main" val="39913848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553</Words>
  <Application>Microsoft Macintosh PowerPoint</Application>
  <PresentationFormat>Widescreen</PresentationFormat>
  <Paragraphs>95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Cambria Math</vt:lpstr>
      <vt:lpstr>Office Theme</vt:lpstr>
      <vt:lpstr>Twin Peaks Single-crystal diffractometer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Schweika, Werner</dc:creator>
  <cp:lastModifiedBy>Schweika, Werner</cp:lastModifiedBy>
  <cp:revision>2</cp:revision>
  <dcterms:created xsi:type="dcterms:W3CDTF">2025-10-22T13:12:21Z</dcterms:created>
  <dcterms:modified xsi:type="dcterms:W3CDTF">2025-10-22T13:32:44Z</dcterms:modified>
</cp:coreProperties>
</file>