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7" r:id="rId2"/>
    <p:sldId id="533" r:id="rId3"/>
    <p:sldId id="555" r:id="rId4"/>
    <p:sldId id="566" r:id="rId5"/>
    <p:sldId id="567" r:id="rId6"/>
    <p:sldId id="535" r:id="rId7"/>
    <p:sldId id="536" r:id="rId8"/>
    <p:sldId id="565" r:id="rId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CCCCCC"/>
    <a:srgbClr val="FECC99"/>
    <a:srgbClr val="FEE6CC"/>
    <a:srgbClr val="CCDFDB"/>
    <a:srgbClr val="E5F0EC"/>
    <a:srgbClr val="D7E59A"/>
    <a:srgbClr val="EBF1CB"/>
    <a:srgbClr val="CDD5E0"/>
    <a:srgbClr val="E6E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81" autoAdjust="0"/>
  </p:normalViewPr>
  <p:slideViewPr>
    <p:cSldViewPr snapToGrid="0" snapToObjects="1">
      <p:cViewPr>
        <p:scale>
          <a:sx n="73" d="100"/>
          <a:sy n="73" d="100"/>
        </p:scale>
        <p:origin x="1015" y="5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16F17-FF12-814E-936A-620B3383A43B}" type="datetimeFigureOut">
              <a:rPr lang="sv-SE" smtClean="0"/>
              <a:t>2025-10-19</a:t>
            </a:fld>
            <a:endParaRPr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5A434-646A-2746-9BDC-885B2382B33E}" type="slidenum">
              <a:rPr lang="sv-SE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1822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105BBA5-0B01-43EB-96EC-725AF28E5A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B3141B3-566C-47FF-8C29-67289995D2FA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965145F-CDA4-4965-A7C5-ACBA59393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3069" y="1048935"/>
            <a:ext cx="8872165" cy="47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8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2025-10-19</a:t>
            </a:fld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65295" y="265373"/>
            <a:ext cx="826394" cy="800100"/>
          </a:xfrm>
          <a:prstGeom prst="rect">
            <a:avLst/>
          </a:prstGeom>
        </p:spPr>
      </p:pic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FA784AEE-BB11-4271-AB33-DE077410560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103313" y="1657350"/>
            <a:ext cx="7767637" cy="44450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/>
              <a:t>Click icon to add chart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55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193126" y="266428"/>
            <a:ext cx="826394" cy="800100"/>
          </a:xfrm>
          <a:prstGeom prst="rect">
            <a:avLst/>
          </a:prstGeom>
        </p:spPr>
      </p:pic>
      <p:sp>
        <p:nvSpPr>
          <p:cNvPr id="8" name="Platshållare för tabell 7">
            <a:extLst>
              <a:ext uri="{FF2B5EF4-FFF2-40B4-BE49-F238E27FC236}">
                <a16:creationId xmlns:a16="http://schemas.microsoft.com/office/drawing/2014/main" id="{489D1BD7-202A-4115-BE6C-1B053CFFDE1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103313" y="1614488"/>
            <a:ext cx="9359900" cy="44069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/>
              <a:t>Click icon to add table</a:t>
            </a:r>
            <a:endParaRPr lang="sv-SE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EF177138-95E5-674B-B010-143A8CD1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2025-10-19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518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0" y="388593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FFDD8-E9D5-414B-9D01-E73C6B8A8FCA}" type="datetime1">
              <a:rPr lang="sv-SE" smtClean="0"/>
              <a:t>2025-10-19</a:t>
            </a:fld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979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DF3056-F3A8-2949-876C-528413E34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395" y="3883393"/>
            <a:ext cx="8640000" cy="921363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EA5DA2EE-60AD-41D0-96B0-DDF02E0AE5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0395" y="5605695"/>
            <a:ext cx="6290892" cy="459883"/>
          </a:xfrm>
          <a:prstGeom prst="rect">
            <a:avLst/>
          </a:prstGeom>
        </p:spPr>
        <p:txBody>
          <a:bodyPr lIns="90000" tIns="18000" bIns="36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strike="noStrike" cap="all" spc="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presented by &lt;name nameson&gt;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CE429DE-35D4-F144-9881-2C3DD8AB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30395" y="6096663"/>
            <a:ext cx="1241068" cy="365125"/>
          </a:xfrm>
        </p:spPr>
        <p:txBody>
          <a:bodyPr/>
          <a:lstStyle>
            <a:lvl1pPr>
              <a:defRPr sz="1200"/>
            </a:lvl1pPr>
          </a:lstStyle>
          <a:p>
            <a:fld id="{18896B66-0B3A-474C-9C9C-E4F07B1F5DAD}" type="datetime1">
              <a:rPr lang="sv-SE" smtClean="0"/>
              <a:pPr/>
              <a:t>2025-10-19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138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BCCEAFE-E21B-43CF-80C4-FF01C3F9D479}"/>
              </a:ext>
            </a:extLst>
          </p:cNvPr>
          <p:cNvSpPr/>
          <p:nvPr userDrawn="1"/>
        </p:nvSpPr>
        <p:spPr>
          <a:xfrm>
            <a:off x="0" y="16274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426DF26-09C3-4DAE-B43E-0C11D6A635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5C48DF05-1B09-4DA6-AC56-07304871C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5647" y="1640719"/>
            <a:ext cx="10042073" cy="4375520"/>
          </a:xfrm>
        </p:spPr>
        <p:txBody>
          <a:bodyPr>
            <a:noAutofit/>
          </a:bodyPr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latshållare för datum 3">
            <a:extLst>
              <a:ext uri="{FF2B5EF4-FFF2-40B4-BE49-F238E27FC236}">
                <a16:creationId xmlns:a16="http://schemas.microsoft.com/office/drawing/2014/main" id="{04D3287D-3E21-D845-8766-C307E676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2025-10-19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988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50D024A-8F85-4618-9506-0F493B263A92}"/>
              </a:ext>
            </a:extLst>
          </p:cNvPr>
          <p:cNvSpPr/>
          <p:nvPr userDrawn="1"/>
        </p:nvSpPr>
        <p:spPr>
          <a:xfrm>
            <a:off x="0" y="0"/>
            <a:ext cx="64777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28E18C2-A66E-436E-89DA-1C5D481CB4B4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7712" y="0"/>
            <a:ext cx="5714288" cy="6858000"/>
          </a:xfrm>
          <a:solidFill>
            <a:srgbClr val="ECECEC"/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5DE042-7DE8-4583-986C-4082375307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0491" y="1051132"/>
            <a:ext cx="4255909" cy="829149"/>
          </a:xfrm>
        </p:spPr>
        <p:txBody>
          <a:bodyPr rIns="18000"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# (chapter)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1DC53C5B-9DC3-4646-B6B3-DD59404D44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0491" y="2169209"/>
            <a:ext cx="4255909" cy="2462613"/>
          </a:xfrm>
        </p:spPr>
        <p:txBody>
          <a:bodyPr rIns="18000" anchor="t" anchorCtr="0"/>
          <a:lstStyle>
            <a:lvl1pPr marL="0" indent="0">
              <a:spcBef>
                <a:spcPts val="0"/>
              </a:spcBef>
              <a:buFontTx/>
              <a:buNone/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25464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 dirty="0" err="1"/>
              <a:t>Headline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275317" y="265373"/>
            <a:ext cx="826394" cy="800100"/>
          </a:xfrm>
          <a:prstGeom prst="rect">
            <a:avLst/>
          </a:prstGeom>
        </p:spPr>
      </p:pic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917406D-4BE3-3B4C-BCFF-41B4F0FAB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365782" cy="4768062"/>
          </a:xfrm>
        </p:spPr>
        <p:txBody>
          <a:bodyPr lIns="0" rIns="18000"/>
          <a:lstStyle>
            <a:lvl1pPr>
              <a:lnSpc>
                <a:spcPct val="1000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3E8E36C4-8565-B94E-A90D-FF5DD7F8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2025-10-19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008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 dirty="0" err="1"/>
              <a:t>Headline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58775" indent="-215900">
              <a:lnSpc>
                <a:spcPct val="100000"/>
              </a:lnSpc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449263" indent="-196850">
              <a:lnSpc>
                <a:spcPct val="100000"/>
              </a:lnSpc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41338" indent="-180000">
              <a:lnSpc>
                <a:spcPct val="100000"/>
              </a:lnSpc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30000" indent="-162000">
              <a:lnSpc>
                <a:spcPct val="100000"/>
              </a:lnSpc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BA21051E-3C35-41FB-8E6B-797DB8F2697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692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60000" indent="-216000">
              <a:lnSpc>
                <a:spcPct val="100000"/>
              </a:lnSpc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450000" indent="-198000">
              <a:lnSpc>
                <a:spcPct val="100000"/>
              </a:lnSpc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40000" indent="-180000">
              <a:lnSpc>
                <a:spcPct val="100000"/>
              </a:lnSpc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28650" indent="-162000">
              <a:lnSpc>
                <a:spcPct val="100000"/>
              </a:lnSpc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193126" y="265373"/>
            <a:ext cx="826394" cy="800100"/>
          </a:xfrm>
          <a:prstGeom prst="rect">
            <a:avLst/>
          </a:prstGeom>
        </p:spPr>
      </p:pic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154C1432-4F85-1F42-8016-9B83B89C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2025-10-19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510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60000" indent="-216000">
              <a:lnSpc>
                <a:spcPct val="100000"/>
              </a:lnSpc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449263" indent="-196850">
              <a:lnSpc>
                <a:spcPct val="100000"/>
              </a:lnSpc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41338" indent="-180975">
              <a:lnSpc>
                <a:spcPct val="100000"/>
              </a:lnSpc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30000" indent="-162000">
              <a:lnSpc>
                <a:spcPct val="100000"/>
              </a:lnSpc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156500" y="265373"/>
            <a:ext cx="826394" cy="800100"/>
          </a:xfrm>
          <a:prstGeom prst="rect">
            <a:avLst/>
          </a:prstGeom>
        </p:spPr>
      </p:pic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B2D0E559-A900-41F3-93C5-387A7764A15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05297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60000" indent="-216000">
              <a:lnSpc>
                <a:spcPct val="100000"/>
              </a:lnSpc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450000" indent="-198000">
              <a:lnSpc>
                <a:spcPct val="100000"/>
              </a:lnSpc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39750" indent="-196850">
              <a:lnSpc>
                <a:spcPct val="100000"/>
              </a:lnSpc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30000" indent="-162000">
              <a:lnSpc>
                <a:spcPct val="100000"/>
              </a:lnSpc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E4E99B3B-ADB3-4D1A-9A7F-AA1B8528E6C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16194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60000" indent="-216000">
              <a:lnSpc>
                <a:spcPct val="100000"/>
              </a:lnSpc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450000" indent="-198000">
              <a:lnSpc>
                <a:spcPct val="100000"/>
              </a:lnSpc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40000" indent="-180000">
              <a:lnSpc>
                <a:spcPct val="100000"/>
              </a:lnSpc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30000" indent="-162000">
              <a:lnSpc>
                <a:spcPct val="100000"/>
              </a:lnSpc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F91A8E7B-C629-D343-8A83-7EB0ADF60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2025-10-19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76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6B191E2-1C71-4B4C-B562-DD793673C24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73813" y="1562100"/>
            <a:ext cx="4994275" cy="47688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rgbClr val="666666"/>
                </a:solidFill>
              </a:defRPr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60000" indent="-216000">
              <a:lnSpc>
                <a:spcPct val="100000"/>
              </a:lnSpc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450000" indent="-198000">
              <a:lnSpc>
                <a:spcPct val="100000"/>
              </a:lnSpc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40000" indent="-180000">
              <a:lnSpc>
                <a:spcPct val="100000"/>
              </a:lnSpc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30000" indent="-162000">
              <a:lnSpc>
                <a:spcPct val="100000"/>
              </a:lnSpc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C4F3A85-66E6-412A-97CD-99D922EFBEE2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06E76ED-0FF0-4A03-8EB9-06B57B12E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193126" y="266428"/>
            <a:ext cx="826394" cy="800100"/>
          </a:xfrm>
          <a:prstGeom prst="rect">
            <a:avLst/>
          </a:prstGeom>
        </p:spPr>
      </p:pic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5D496E45-863B-704B-B14F-5E0F5857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2025-10-19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655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.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 dirty="0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8F5BB748-C0D0-CB4F-BA93-7488E4BA7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Image </a:t>
            </a:r>
            <a:r>
              <a:rPr lang="sv-SE" dirty="0" err="1"/>
              <a:t>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286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1532B06-EA3A-AA45-A1FA-C8E1873F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81999"/>
            <a:ext cx="9478393" cy="657340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E4D6F2-5CFB-9D4E-AED8-120937FE2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5647" y="6483583"/>
            <a:ext cx="83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80" baseline="0">
                <a:solidFill>
                  <a:srgbClr val="CCCCCC"/>
                </a:solidFill>
              </a:defRPr>
            </a:lvl1pPr>
          </a:lstStyle>
          <a:p>
            <a:fld id="{926FFDD8-E9D5-414B-9D01-E73C6B8A8FCA}" type="datetime1">
              <a:rPr lang="sv-SE" smtClean="0"/>
              <a:t>2025-10-19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6B396D-270A-E047-8DAD-6D51B53CA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5292" y="64835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D0A89FF-22DC-4B6A-B9ED-60B2F32E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5894" y="1561865"/>
            <a:ext cx="9561022" cy="456539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2584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65" r:id="rId3"/>
    <p:sldLayoutId id="2147483667" r:id="rId4"/>
    <p:sldLayoutId id="2147483669" r:id="rId5"/>
    <p:sldLayoutId id="2147483650" r:id="rId6"/>
    <p:sldLayoutId id="2147483668" r:id="rId7"/>
    <p:sldLayoutId id="2147483662" r:id="rId8"/>
    <p:sldLayoutId id="2147483664" r:id="rId9"/>
    <p:sldLayoutId id="2147483663" r:id="rId10"/>
    <p:sldLayoutId id="2147483666" r:id="rId11"/>
    <p:sldLayoutId id="214748367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101600" indent="-101600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Segoe UI" panose="020B0502040204020203" pitchFamily="34" charset="0"/>
        <a:buChar char=" "/>
        <a:defRPr sz="2000" kern="1200">
          <a:solidFill>
            <a:srgbClr val="666666"/>
          </a:solidFill>
          <a:latin typeface="+mn-lt"/>
          <a:ea typeface="+mn-ea"/>
          <a:cs typeface="+mn-cs"/>
        </a:defRPr>
      </a:lvl1pPr>
      <a:lvl2pPr marL="315913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Wingdings" panose="05000000000000000000" pitchFamily="2" charset="2"/>
        <a:buChar char=""/>
        <a:defRPr sz="2000" kern="1200">
          <a:solidFill>
            <a:srgbClr val="666666"/>
          </a:solidFill>
          <a:latin typeface="+mn-lt"/>
          <a:ea typeface="+mn-ea"/>
          <a:cs typeface="+mn-cs"/>
        </a:defRPr>
      </a:lvl2pPr>
      <a:lvl3pPr marL="582613" indent="-2508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800" kern="1200">
          <a:solidFill>
            <a:srgbClr val="666666"/>
          </a:solidFill>
          <a:latin typeface="+mn-lt"/>
          <a:ea typeface="+mn-ea"/>
          <a:cs typeface="+mn-cs"/>
        </a:defRPr>
      </a:lvl3pPr>
      <a:lvl4pPr marL="839788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055688" indent="-2000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4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2081" y="748679"/>
            <a:ext cx="8640000" cy="2387600"/>
          </a:xfrm>
        </p:spPr>
        <p:txBody>
          <a:bodyPr/>
          <a:lstStyle/>
          <a:p>
            <a:r>
              <a:rPr lang="en-GB" sz="3600" dirty="0">
                <a:latin typeface="Helvetica" panose="020B0604020202020204" pitchFamily="34" charset="0"/>
                <a:cs typeface="Helvetica" panose="020B0604020202020204" pitchFamily="34" charset="0"/>
              </a:rPr>
              <a:t>Proposal for medium performance symbiotic diffractometers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FABC6C-D8AC-06BF-7ECD-23A139CFA221}"/>
              </a:ext>
            </a:extLst>
          </p:cNvPr>
          <p:cNvSpPr txBox="1"/>
          <p:nvPr/>
        </p:nvSpPr>
        <p:spPr>
          <a:xfrm>
            <a:off x="1212081" y="3244334"/>
            <a:ext cx="61022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</a:rPr>
              <a:t>Rasmus Toft-Petersen, BIFROST</a:t>
            </a:r>
            <a:endParaRPr lang="da-D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99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A1D95F-6188-37C7-A134-3B3B878627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B19941-C1DC-2574-EEF1-8F5BFFB79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623" y="404361"/>
            <a:ext cx="9360000" cy="657339"/>
          </a:xfrm>
        </p:spPr>
        <p:txBody>
          <a:bodyPr/>
          <a:lstStyle/>
          <a:p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Motivation: Capacity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0DD638D-AEE5-51F2-4627-8AEB02CFA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2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B40AB448-1A6E-5677-7558-DE19F40503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2025-10-19</a:t>
            </a:fld>
            <a:endParaRPr lang="sv-S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E22AA9-AECD-2A73-AF7F-6369A7081EEC}"/>
              </a:ext>
            </a:extLst>
          </p:cNvPr>
          <p:cNvSpPr txBox="1"/>
          <p:nvPr/>
        </p:nvSpPr>
        <p:spPr>
          <a:xfrm>
            <a:off x="5317137" y="951157"/>
            <a:ext cx="6946920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600" b="1" dirty="0"/>
              <a:t>Local </a:t>
            </a:r>
            <a:r>
              <a:rPr lang="da-DK" sz="1600" b="1" dirty="0" err="1"/>
              <a:t>discussions</a:t>
            </a:r>
            <a:r>
              <a:rPr lang="da-DK" sz="1600" b="1" dirty="0"/>
              <a:t>:</a:t>
            </a:r>
          </a:p>
          <a:p>
            <a:endParaRPr lang="da-DK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The Danish neutron community have long </a:t>
            </a:r>
            <a:r>
              <a:rPr lang="da-DK" sz="1600" dirty="0" err="1"/>
              <a:t>discussed</a:t>
            </a:r>
            <a:r>
              <a:rPr lang="da-DK" sz="1600" dirty="0"/>
              <a:t> a Danish or Scandinavian CANS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It </a:t>
            </a:r>
            <a:r>
              <a:rPr lang="da-DK" sz="1600" dirty="0" err="1"/>
              <a:t>seems</a:t>
            </a:r>
            <a:r>
              <a:rPr lang="da-DK" sz="1600" dirty="0"/>
              <a:t> </a:t>
            </a:r>
            <a:r>
              <a:rPr lang="da-DK" sz="1600" dirty="0" err="1"/>
              <a:t>infeasible</a:t>
            </a:r>
            <a:r>
              <a:rPr lang="da-DK" sz="1600" dirty="0"/>
              <a:t>, due to the </a:t>
            </a:r>
            <a:r>
              <a:rPr lang="da-DK" sz="1600" dirty="0" err="1"/>
              <a:t>cost</a:t>
            </a:r>
            <a:r>
              <a:rPr lang="da-DK" sz="1600" dirty="0"/>
              <a:t> relative to the </a:t>
            </a:r>
            <a:r>
              <a:rPr lang="da-DK" sz="1600" dirty="0" err="1"/>
              <a:t>size</a:t>
            </a:r>
            <a:r>
              <a:rPr lang="da-DK" sz="1600" dirty="0"/>
              <a:t> of </a:t>
            </a:r>
            <a:r>
              <a:rPr lang="da-DK" sz="1600" dirty="0" err="1"/>
              <a:t>our</a:t>
            </a:r>
            <a:r>
              <a:rPr lang="da-DK" sz="1600" dirty="0"/>
              <a:t> </a:t>
            </a:r>
            <a:r>
              <a:rPr lang="da-DK" sz="1600" dirty="0" err="1"/>
              <a:t>communities</a:t>
            </a:r>
            <a:r>
              <a:rPr lang="da-DK" sz="1600" dirty="0"/>
              <a:t>. All neutron </a:t>
            </a:r>
            <a:r>
              <a:rPr lang="da-DK" sz="1600" dirty="0" err="1"/>
              <a:t>money</a:t>
            </a:r>
            <a:r>
              <a:rPr lang="da-DK" sz="1600" dirty="0"/>
              <a:t> </a:t>
            </a:r>
            <a:r>
              <a:rPr lang="da-DK" sz="1600" dirty="0" err="1"/>
              <a:t>goes</a:t>
            </a:r>
            <a:r>
              <a:rPr lang="da-DK" sz="1600" dirty="0"/>
              <a:t> to ESS, and it is </a:t>
            </a:r>
            <a:r>
              <a:rPr lang="da-DK" sz="1600" dirty="0" err="1"/>
              <a:t>hard</a:t>
            </a:r>
            <a:r>
              <a:rPr lang="da-DK" sz="1600" dirty="0"/>
              <a:t> not to understand the </a:t>
            </a:r>
            <a:r>
              <a:rPr lang="da-DK" sz="1600" dirty="0" err="1"/>
              <a:t>reluctance</a:t>
            </a:r>
            <a:r>
              <a:rPr lang="da-DK" sz="1600" dirty="0"/>
              <a:t> of </a:t>
            </a:r>
            <a:r>
              <a:rPr lang="da-DK" sz="1600" dirty="0" err="1"/>
              <a:t>funding</a:t>
            </a:r>
            <a:r>
              <a:rPr lang="da-DK" sz="1600" dirty="0"/>
              <a:t> </a:t>
            </a:r>
            <a:r>
              <a:rPr lang="da-DK" sz="1600" dirty="0" err="1"/>
              <a:t>bodies</a:t>
            </a:r>
            <a:r>
              <a:rPr lang="da-DK" sz="16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 err="1"/>
              <a:t>We</a:t>
            </a:r>
            <a:r>
              <a:rPr lang="da-DK" sz="1600" dirty="0"/>
              <a:t> have ESS right </a:t>
            </a:r>
            <a:r>
              <a:rPr lang="da-DK" sz="1600" dirty="0" err="1"/>
              <a:t>next</a:t>
            </a:r>
            <a:r>
              <a:rPr lang="da-DK" sz="1600" dirty="0"/>
              <a:t> </a:t>
            </a:r>
            <a:r>
              <a:rPr lang="da-DK" sz="1600" dirty="0" err="1"/>
              <a:t>door</a:t>
            </a:r>
            <a:r>
              <a:rPr lang="da-DK" sz="1600" dirty="0"/>
              <a:t>. The </a:t>
            </a:r>
            <a:r>
              <a:rPr lang="da-DK" sz="1600" dirty="0" err="1"/>
              <a:t>worlds</a:t>
            </a:r>
            <a:r>
              <a:rPr lang="da-DK" sz="1600" dirty="0"/>
              <a:t> </a:t>
            </a:r>
            <a:r>
              <a:rPr lang="da-DK" sz="1600" dirty="0" err="1"/>
              <a:t>brightest</a:t>
            </a:r>
            <a:r>
              <a:rPr lang="da-DK" sz="1600" dirty="0"/>
              <a:t> neutron source. The difference </a:t>
            </a:r>
            <a:r>
              <a:rPr lang="da-DK" sz="1600" dirty="0" err="1"/>
              <a:t>between</a:t>
            </a:r>
            <a:r>
              <a:rPr lang="da-DK" sz="1600" dirty="0"/>
              <a:t> CANS </a:t>
            </a:r>
            <a:r>
              <a:rPr lang="da-DK" sz="1600" dirty="0" err="1"/>
              <a:t>brilliance</a:t>
            </a:r>
            <a:r>
              <a:rPr lang="da-DK" sz="1600" dirty="0"/>
              <a:t> and ESS </a:t>
            </a:r>
            <a:r>
              <a:rPr lang="da-DK" sz="1600" dirty="0" err="1"/>
              <a:t>brilliance</a:t>
            </a:r>
            <a:r>
              <a:rPr lang="da-DK" sz="1600" dirty="0"/>
              <a:t> is so large, </a:t>
            </a:r>
            <a:r>
              <a:rPr lang="da-DK" sz="1600" dirty="0" err="1"/>
              <a:t>that</a:t>
            </a:r>
            <a:r>
              <a:rPr lang="da-DK" sz="1600" dirty="0"/>
              <a:t> </a:t>
            </a:r>
            <a:r>
              <a:rPr lang="da-DK" sz="1600" dirty="0" err="1"/>
              <a:t>if</a:t>
            </a:r>
            <a:r>
              <a:rPr lang="da-DK" sz="1600" dirty="0"/>
              <a:t> </a:t>
            </a:r>
            <a:r>
              <a:rPr lang="da-DK" sz="1600" dirty="0" err="1"/>
              <a:t>you</a:t>
            </a:r>
            <a:r>
              <a:rPr lang="da-DK" sz="1600" dirty="0"/>
              <a:t> </a:t>
            </a:r>
            <a:r>
              <a:rPr lang="da-DK" sz="1600" dirty="0" err="1"/>
              <a:t>could</a:t>
            </a:r>
            <a:r>
              <a:rPr lang="da-DK" sz="1600" dirty="0"/>
              <a:t> find a </a:t>
            </a:r>
            <a:r>
              <a:rPr lang="da-DK" sz="1600" dirty="0" err="1"/>
              <a:t>way</a:t>
            </a:r>
            <a:r>
              <a:rPr lang="da-DK" sz="1600" dirty="0"/>
              <a:t> of </a:t>
            </a:r>
            <a:r>
              <a:rPr lang="da-DK" sz="1600" dirty="0" err="1"/>
              <a:t>using</a:t>
            </a:r>
            <a:r>
              <a:rPr lang="da-DK" sz="1600" dirty="0"/>
              <a:t> neutrons </a:t>
            </a:r>
            <a:r>
              <a:rPr lang="da-DK" sz="1600" dirty="0" err="1"/>
              <a:t>otherwise</a:t>
            </a:r>
            <a:r>
              <a:rPr lang="da-DK" sz="1600" dirty="0"/>
              <a:t> </a:t>
            </a:r>
            <a:r>
              <a:rPr lang="da-DK" sz="1600" dirty="0" err="1"/>
              <a:t>wasted</a:t>
            </a:r>
            <a:r>
              <a:rPr lang="da-DK" sz="1600" dirty="0"/>
              <a:t>, </a:t>
            </a:r>
            <a:r>
              <a:rPr lang="da-DK" sz="1600" dirty="0" err="1"/>
              <a:t>even</a:t>
            </a:r>
            <a:r>
              <a:rPr lang="da-DK" sz="1600" dirty="0"/>
              <a:t> a </a:t>
            </a:r>
            <a:r>
              <a:rPr lang="da-DK" sz="1600" dirty="0" err="1"/>
              <a:t>fraction</a:t>
            </a:r>
            <a:r>
              <a:rPr lang="da-DK" sz="1600" dirty="0"/>
              <a:t> of </a:t>
            </a:r>
            <a:r>
              <a:rPr lang="da-DK" sz="1600" dirty="0" err="1"/>
              <a:t>them</a:t>
            </a:r>
            <a:r>
              <a:rPr lang="da-DK" sz="1600" dirty="0"/>
              <a:t>, </a:t>
            </a:r>
            <a:r>
              <a:rPr lang="da-DK" sz="1600" dirty="0" err="1"/>
              <a:t>you</a:t>
            </a:r>
            <a:r>
              <a:rPr lang="da-DK" sz="1600" dirty="0"/>
              <a:t> </a:t>
            </a:r>
            <a:r>
              <a:rPr lang="da-DK" sz="1600" dirty="0" err="1"/>
              <a:t>would</a:t>
            </a:r>
            <a:r>
              <a:rPr lang="da-DK" sz="1600" dirty="0"/>
              <a:t> have </a:t>
            </a:r>
            <a:r>
              <a:rPr lang="da-DK" sz="1600" dirty="0" err="1"/>
              <a:t>something</a:t>
            </a:r>
            <a:r>
              <a:rPr lang="da-DK" sz="1600" dirty="0"/>
              <a:t> decent.  </a:t>
            </a:r>
          </a:p>
          <a:p>
            <a:endParaRPr lang="da-DK" sz="1600" dirty="0"/>
          </a:p>
          <a:p>
            <a:endParaRPr lang="da-DK" sz="1600" dirty="0"/>
          </a:p>
          <a:p>
            <a:r>
              <a:rPr lang="da-DK" sz="1600" b="1" dirty="0"/>
              <a:t>Personal opinion on </a:t>
            </a:r>
            <a:r>
              <a:rPr lang="da-DK" sz="1600" b="1" dirty="0" err="1"/>
              <a:t>using</a:t>
            </a:r>
            <a:r>
              <a:rPr lang="da-DK" sz="1600" b="1" dirty="0"/>
              <a:t> ESS for </a:t>
            </a:r>
            <a:r>
              <a:rPr lang="da-DK" sz="1600" b="1" dirty="0" err="1"/>
              <a:t>capacity</a:t>
            </a:r>
            <a:endParaRPr lang="da-DK" sz="1600" b="1" dirty="0"/>
          </a:p>
          <a:p>
            <a:endParaRPr lang="da-DK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ESS is </a:t>
            </a:r>
            <a:r>
              <a:rPr lang="da-DK" sz="1600" dirty="0" err="1"/>
              <a:t>built</a:t>
            </a:r>
            <a:r>
              <a:rPr lang="da-DK" sz="1600" dirty="0"/>
              <a:t> for </a:t>
            </a:r>
            <a:r>
              <a:rPr lang="da-DK" sz="1600" dirty="0" err="1"/>
              <a:t>world</a:t>
            </a:r>
            <a:r>
              <a:rPr lang="da-DK" sz="1600" dirty="0"/>
              <a:t> class science. If </a:t>
            </a:r>
            <a:r>
              <a:rPr lang="da-DK" sz="1600" dirty="0" err="1"/>
              <a:t>there</a:t>
            </a:r>
            <a:r>
              <a:rPr lang="da-DK" sz="1600" dirty="0"/>
              <a:t> is </a:t>
            </a:r>
            <a:r>
              <a:rPr lang="da-DK" sz="1600" dirty="0" err="1"/>
              <a:t>room</a:t>
            </a:r>
            <a:r>
              <a:rPr lang="da-DK" sz="1600" dirty="0"/>
              <a:t> for a </a:t>
            </a:r>
            <a:r>
              <a:rPr lang="da-DK" sz="1600" dirty="0" err="1"/>
              <a:t>world</a:t>
            </a:r>
            <a:r>
              <a:rPr lang="da-DK" sz="1600" dirty="0"/>
              <a:t> class instrument, it </a:t>
            </a:r>
            <a:r>
              <a:rPr lang="da-DK" sz="1600" dirty="0" err="1"/>
              <a:t>should</a:t>
            </a:r>
            <a:r>
              <a:rPr lang="da-DK" sz="1600" dirty="0"/>
              <a:t> </a:t>
            </a:r>
            <a:r>
              <a:rPr lang="da-DK" sz="1600" dirty="0" err="1"/>
              <a:t>be</a:t>
            </a:r>
            <a:r>
              <a:rPr lang="da-DK" sz="1600" dirty="0"/>
              <a:t> </a:t>
            </a:r>
            <a:r>
              <a:rPr lang="da-DK" sz="1600" dirty="0" err="1"/>
              <a:t>built</a:t>
            </a:r>
            <a:r>
              <a:rPr lang="da-DK" sz="1600" dirty="0"/>
              <a:t>. </a:t>
            </a:r>
            <a:r>
              <a:rPr lang="da-DK" sz="1600" dirty="0" err="1"/>
              <a:t>Capacity</a:t>
            </a:r>
            <a:r>
              <a:rPr lang="da-DK" sz="1600" dirty="0"/>
              <a:t> </a:t>
            </a:r>
            <a:r>
              <a:rPr lang="da-DK" sz="1600" dirty="0" err="1"/>
              <a:t>would</a:t>
            </a:r>
            <a:r>
              <a:rPr lang="da-DK" sz="1600" dirty="0"/>
              <a:t> </a:t>
            </a:r>
            <a:r>
              <a:rPr lang="da-DK" sz="1600" dirty="0" err="1"/>
              <a:t>be</a:t>
            </a:r>
            <a:r>
              <a:rPr lang="da-DK" sz="1600" dirty="0"/>
              <a:t> more the he </a:t>
            </a:r>
            <a:r>
              <a:rPr lang="da-DK" sz="1600" dirty="0" err="1"/>
              <a:t>role</a:t>
            </a:r>
            <a:r>
              <a:rPr lang="da-DK" sz="1600" dirty="0"/>
              <a:t> of CANS and medium flux </a:t>
            </a:r>
            <a:r>
              <a:rPr lang="da-DK" sz="1600" dirty="0" err="1"/>
              <a:t>sources</a:t>
            </a:r>
            <a:r>
              <a:rPr lang="da-DK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ESS has 42 beam ports. </a:t>
            </a:r>
            <a:r>
              <a:rPr lang="da-DK" sz="1600" dirty="0" err="1"/>
              <a:t>There</a:t>
            </a:r>
            <a:r>
              <a:rPr lang="da-DK" sz="1600" dirty="0"/>
              <a:t> is no </a:t>
            </a:r>
            <a:r>
              <a:rPr lang="da-DK" sz="1600" dirty="0" err="1"/>
              <a:t>way</a:t>
            </a:r>
            <a:r>
              <a:rPr lang="da-DK" sz="1600" dirty="0"/>
              <a:t> </a:t>
            </a:r>
            <a:r>
              <a:rPr lang="da-DK" sz="1600" dirty="0" err="1"/>
              <a:t>we</a:t>
            </a:r>
            <a:r>
              <a:rPr lang="da-DK" sz="1600" dirty="0"/>
              <a:t> </a:t>
            </a:r>
            <a:r>
              <a:rPr lang="da-DK" sz="1600" dirty="0" err="1"/>
              <a:t>can</a:t>
            </a:r>
            <a:r>
              <a:rPr lang="da-DK" sz="1600" dirty="0"/>
              <a:t> fit 42 large instruments, but </a:t>
            </a:r>
            <a:r>
              <a:rPr lang="da-DK" sz="1600" dirty="0" err="1"/>
              <a:t>we</a:t>
            </a:r>
            <a:r>
              <a:rPr lang="da-DK" sz="1600" dirty="0"/>
              <a:t> </a:t>
            </a:r>
            <a:r>
              <a:rPr lang="da-DK" sz="1600" dirty="0" err="1"/>
              <a:t>could</a:t>
            </a:r>
            <a:r>
              <a:rPr lang="da-DK" sz="1600" dirty="0"/>
              <a:t> find </a:t>
            </a:r>
            <a:r>
              <a:rPr lang="da-DK" sz="1600" dirty="0" err="1"/>
              <a:t>ways</a:t>
            </a:r>
            <a:r>
              <a:rPr lang="da-DK" sz="1600" dirty="0"/>
              <a:t> of </a:t>
            </a:r>
            <a:r>
              <a:rPr lang="da-DK" sz="1600" dirty="0" err="1"/>
              <a:t>building</a:t>
            </a:r>
            <a:r>
              <a:rPr lang="da-DK" sz="1600" dirty="0"/>
              <a:t> a </a:t>
            </a:r>
            <a:r>
              <a:rPr lang="da-DK" sz="1600" dirty="0" err="1"/>
              <a:t>couple</a:t>
            </a:r>
            <a:r>
              <a:rPr lang="da-DK" sz="1600" dirty="0"/>
              <a:t> of small </a:t>
            </a:r>
            <a:r>
              <a:rPr lang="da-DK" sz="1600" dirty="0" err="1"/>
              <a:t>ones</a:t>
            </a:r>
            <a:r>
              <a:rPr lang="da-DK" sz="1600" dirty="0"/>
              <a:t>, </a:t>
            </a:r>
            <a:r>
              <a:rPr lang="da-DK" sz="1600" dirty="0" err="1"/>
              <a:t>if</a:t>
            </a:r>
            <a:r>
              <a:rPr lang="da-DK" sz="1600" dirty="0"/>
              <a:t> </a:t>
            </a:r>
            <a:r>
              <a:rPr lang="da-DK" sz="1600" dirty="0" err="1"/>
              <a:t>they</a:t>
            </a:r>
            <a:r>
              <a:rPr lang="da-DK" sz="1600" dirty="0"/>
              <a:t> </a:t>
            </a:r>
            <a:r>
              <a:rPr lang="da-DK" sz="1600" dirty="0" err="1"/>
              <a:t>are</a:t>
            </a:r>
            <a:r>
              <a:rPr lang="da-DK" sz="1600" dirty="0"/>
              <a:t> </a:t>
            </a:r>
            <a:r>
              <a:rPr lang="da-DK" sz="1600" dirty="0" err="1"/>
              <a:t>cheap</a:t>
            </a:r>
            <a:r>
              <a:rPr lang="da-DK" sz="1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600" dirty="0"/>
          </a:p>
          <a:p>
            <a:endParaRPr lang="da-DK" sz="1600" dirty="0"/>
          </a:p>
          <a:p>
            <a:endParaRPr lang="da-DK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6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D4993C0-C8C7-7640-B444-9079502D9DDA}"/>
              </a:ext>
            </a:extLst>
          </p:cNvPr>
          <p:cNvGrpSpPr/>
          <p:nvPr/>
        </p:nvGrpSpPr>
        <p:grpSpPr>
          <a:xfrm>
            <a:off x="400049" y="1534839"/>
            <a:ext cx="4782250" cy="4467291"/>
            <a:chOff x="-3175" y="-355600"/>
            <a:chExt cx="3903345" cy="3585210"/>
          </a:xfrm>
        </p:grpSpPr>
        <p:pic>
          <p:nvPicPr>
            <p:cNvPr id="6" name="Picture 5" descr="Chart&#10;&#10;Description automatically generated">
              <a:extLst>
                <a:ext uri="{FF2B5EF4-FFF2-40B4-BE49-F238E27FC236}">
                  <a16:creationId xmlns:a16="http://schemas.microsoft.com/office/drawing/2014/main" id="{CE766514-72BC-0B67-3C85-358F71B552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969" b="22099"/>
            <a:stretch/>
          </p:blipFill>
          <p:spPr bwMode="auto">
            <a:xfrm>
              <a:off x="-3175" y="-355600"/>
              <a:ext cx="3903345" cy="30861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" name="Text Box 12">
              <a:extLst>
                <a:ext uri="{FF2B5EF4-FFF2-40B4-BE49-F238E27FC236}">
                  <a16:creationId xmlns:a16="http://schemas.microsoft.com/office/drawing/2014/main" id="{277EEE77-0525-1912-F886-D3DB92247A6B}"/>
                </a:ext>
              </a:extLst>
            </p:cNvPr>
            <p:cNvSpPr txBox="1"/>
            <p:nvPr/>
          </p:nvSpPr>
          <p:spPr>
            <a:xfrm>
              <a:off x="50800" y="2852420"/>
              <a:ext cx="3657600" cy="377190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a-DK"/>
              </a:defPPr>
              <a:lvl1pPr algn="l" rtl="0" fontAlgn="base">
                <a:spcBef>
                  <a:spcPct val="5000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ＭＳ Ｐゴシック" pitchFamily="-80" charset="-128"/>
                  <a:cs typeface="+mn-cs"/>
                </a:defRPr>
              </a:lvl1pPr>
              <a:lvl2pPr marL="457200" algn="l" rtl="0" fontAlgn="base">
                <a:spcBef>
                  <a:spcPct val="5000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ＭＳ Ｐゴシック" pitchFamily="-80" charset="-128"/>
                  <a:cs typeface="+mn-cs"/>
                </a:defRPr>
              </a:lvl2pPr>
              <a:lvl3pPr marL="914400" algn="l" rtl="0" fontAlgn="base">
                <a:spcBef>
                  <a:spcPct val="5000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ＭＳ Ｐゴシック" pitchFamily="-80" charset="-128"/>
                  <a:cs typeface="+mn-cs"/>
                </a:defRPr>
              </a:lvl3pPr>
              <a:lvl4pPr marL="1371600" algn="l" rtl="0" fontAlgn="base">
                <a:spcBef>
                  <a:spcPct val="5000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ＭＳ Ｐゴシック" pitchFamily="-80" charset="-128"/>
                  <a:cs typeface="+mn-cs"/>
                </a:defRPr>
              </a:lvl4pPr>
              <a:lvl5pPr marL="1828800" algn="l" rtl="0" fontAlgn="base">
                <a:spcBef>
                  <a:spcPct val="5000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ＭＳ Ｐゴシック" pitchFamily="-80" charset="-128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Verdana" pitchFamily="34" charset="0"/>
                  <a:ea typeface="ＭＳ Ｐゴシック" pitchFamily="-80" charset="-128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Verdana" pitchFamily="34" charset="0"/>
                  <a:ea typeface="ＭＳ Ｐゴシック" pitchFamily="-80" charset="-128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Verdana" pitchFamily="34" charset="0"/>
                  <a:ea typeface="ＭＳ Ｐゴシック" pitchFamily="-80" charset="-128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Verdana" pitchFamily="34" charset="0"/>
                  <a:ea typeface="ＭＳ Ｐゴシック" pitchFamily="-80" charset="-128"/>
                  <a:cs typeface="+mn-cs"/>
                </a:defRPr>
              </a:lvl9pPr>
            </a:lstStyle>
            <a:p>
              <a:pPr>
                <a:spcAft>
                  <a:spcPts val="1000"/>
                </a:spcAft>
              </a:pPr>
              <a:r>
                <a:rPr lang="en-US" sz="900" i="1">
                  <a:solidFill>
                    <a:srgbClr val="44546A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Figure 1: Instrument days available in Europe in the coming years. From [1].</a:t>
              </a:r>
              <a:endParaRPr lang="da-DK" sz="900" i="1">
                <a:solidFill>
                  <a:srgbClr val="44546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265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59B021-1DE0-8EA5-4923-661164C912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D7F0E4-A236-ECEE-2DED-AB7607EFF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623" y="404361"/>
            <a:ext cx="9360000" cy="657339"/>
          </a:xfrm>
        </p:spPr>
        <p:txBody>
          <a:bodyPr/>
          <a:lstStyle/>
          <a:p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ESS outline and hidden gems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D492520-A21D-E17D-62DF-C75B98C3B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3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76BABB71-9555-2A6B-7736-7743D34BD1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2025-10-19</a:t>
            </a:fld>
            <a:endParaRPr lang="sv-SE" dirty="0"/>
          </a:p>
        </p:txBody>
      </p:sp>
      <p:pic>
        <p:nvPicPr>
          <p:cNvPr id="3" name="Picture 2" descr="Neutronic Calculations for the Shielding Design of the VESPA Instrument at  the European Spallation Source | SpringerLink">
            <a:extLst>
              <a:ext uri="{FF2B5EF4-FFF2-40B4-BE49-F238E27FC236}">
                <a16:creationId xmlns:a16="http://schemas.microsoft.com/office/drawing/2014/main" id="{48044DD2-E970-A627-8FE8-1CF90E506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377" y="848756"/>
            <a:ext cx="6549375" cy="419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D39C1B-0D3C-4F38-C9D3-D781CABED3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032" y="3429000"/>
            <a:ext cx="5943600" cy="33305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F3B08D-FB1F-4C0C-CC0E-5D278980E8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408" y="1700808"/>
            <a:ext cx="2645159" cy="2856016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9B1B247-579D-99F7-89BC-EC4B36F1E645}"/>
              </a:ext>
            </a:extLst>
          </p:cNvPr>
          <p:cNvSpPr/>
          <p:nvPr/>
        </p:nvSpPr>
        <p:spPr>
          <a:xfrm>
            <a:off x="3659088" y="3741271"/>
            <a:ext cx="643095" cy="37178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B5C31D1-11CC-B359-9B2E-4D5F9C3E3034}"/>
              </a:ext>
            </a:extLst>
          </p:cNvPr>
          <p:cNvCxnSpPr>
            <a:cxnSpLocks/>
            <a:stCxn id="9" idx="6"/>
          </p:cNvCxnSpPr>
          <p:nvPr/>
        </p:nvCxnSpPr>
        <p:spPr>
          <a:xfrm>
            <a:off x="4302183" y="3927166"/>
            <a:ext cx="4943417" cy="1266909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5F3C544-04BD-91B2-22D5-6701DAFEF173}"/>
              </a:ext>
            </a:extLst>
          </p:cNvPr>
          <p:cNvSpPr txBox="1"/>
          <p:nvPr/>
        </p:nvSpPr>
        <p:spPr>
          <a:xfrm>
            <a:off x="316321" y="5573956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</a:rPr>
              <a:t>Some</a:t>
            </a:r>
            <a:r>
              <a:rPr lang="da-DK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</a:rPr>
              <a:t> beam ports </a:t>
            </a:r>
            <a:r>
              <a:rPr lang="da-DK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</a:rPr>
              <a:t>are</a:t>
            </a:r>
            <a:r>
              <a:rPr lang="da-DK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</a:rPr>
              <a:t> </a:t>
            </a:r>
            <a:r>
              <a:rPr lang="da-DK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</a:rPr>
              <a:t>squeezed</a:t>
            </a:r>
            <a:r>
              <a:rPr lang="da-DK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</a:rPr>
              <a:t> </a:t>
            </a:r>
            <a:r>
              <a:rPr lang="da-DK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</a:rPr>
              <a:t>between</a:t>
            </a:r>
            <a:r>
              <a:rPr lang="da-DK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</a:rPr>
              <a:t> </a:t>
            </a:r>
            <a:r>
              <a:rPr lang="da-DK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</a:rPr>
              <a:t>two</a:t>
            </a:r>
            <a:r>
              <a:rPr lang="da-DK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</a:rPr>
              <a:t> </a:t>
            </a:r>
            <a:r>
              <a:rPr lang="da-DK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</a:rPr>
              <a:t>other</a:t>
            </a:r>
            <a:r>
              <a:rPr lang="da-DK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</a:rPr>
              <a:t> </a:t>
            </a:r>
            <a:r>
              <a:rPr lang="da-DK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</a:rPr>
              <a:t>beamlines</a:t>
            </a:r>
            <a:endParaRPr lang="da-DK" sz="1800" dirty="0">
              <a:solidFill>
                <a:schemeClr val="tx1">
                  <a:lumMod val="85000"/>
                  <a:lumOff val="15000"/>
                </a:schemeClr>
              </a:solidFill>
              <a:latin typeface="Gill Sans MT" panose="020B05020201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</a:rPr>
              <a:t>Other</a:t>
            </a:r>
            <a:r>
              <a:rPr lang="da-DK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</a:rPr>
              <a:t> beam ports have no </a:t>
            </a:r>
            <a:r>
              <a:rPr lang="da-DK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</a:rPr>
              <a:t>space</a:t>
            </a:r>
            <a:r>
              <a:rPr lang="da-DK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</a:rPr>
              <a:t> for</a:t>
            </a:r>
            <a:br>
              <a:rPr lang="da-DK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</a:rPr>
            </a:br>
            <a:r>
              <a:rPr lang="da-DK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</a:rPr>
              <a:t>shielding</a:t>
            </a:r>
            <a:r>
              <a:rPr lang="da-DK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</a:rPr>
              <a:t> or</a:t>
            </a:r>
            <a:r>
              <a:rPr lang="da-DK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</a:rPr>
              <a:t> </a:t>
            </a:r>
            <a:r>
              <a:rPr lang="da-DK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</a:rPr>
              <a:t>access</a:t>
            </a:r>
            <a:r>
              <a:rPr lang="da-DK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</a:rPr>
              <a:t> on the </a:t>
            </a:r>
            <a:r>
              <a:rPr lang="da-DK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</a:rPr>
              <a:t>floor</a:t>
            </a:r>
            <a:endParaRPr lang="da-DK" sz="1800" dirty="0">
              <a:solidFill>
                <a:schemeClr val="tx1">
                  <a:lumMod val="85000"/>
                  <a:lumOff val="15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63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E50659-738D-4407-5AAB-0340321AE7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BB136A-E6A5-D886-6B0C-6C0BF7A77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623" y="293085"/>
            <a:ext cx="9360000" cy="657339"/>
          </a:xfrm>
        </p:spPr>
        <p:txBody>
          <a:bodyPr/>
          <a:lstStyle/>
          <a:p>
            <a:r>
              <a:rPr lang="en-GB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Proposal: Use virtual sources and double bounce monochromators to shift the beam 2 meters vertically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24C13A7-BE03-4A2E-F050-F1ADC7612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4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A17AA4BE-1479-E404-FDAE-AF0530F84D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2025-10-21</a:t>
            </a:fld>
            <a:endParaRPr lang="sv-S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D20E35-3BE0-44DE-FBCA-5F8ABFA57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138" y="1833201"/>
            <a:ext cx="4572341" cy="47317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F750D0-E547-CF07-01A4-4AE93138A7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262" y="1350812"/>
            <a:ext cx="5943600" cy="1698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D6DBC8-0406-0946-4835-535E98A051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295" y="3609370"/>
            <a:ext cx="5334000" cy="281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74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9176D0-6176-BB1E-D383-EAA5E3C37D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997E40-20D6-7D46-2F12-2B6151342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623" y="404361"/>
            <a:ext cx="9360000" cy="657339"/>
          </a:xfrm>
        </p:spPr>
        <p:txBody>
          <a:bodyPr/>
          <a:lstStyle/>
          <a:p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Flux reasonable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E7B7A08-5F39-F644-F768-BF3F5A64C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5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7BD55D1A-5005-A67B-51CC-71A125698F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2025-10-22</a:t>
            </a:fld>
            <a:endParaRPr lang="sv-S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823302-40B5-FAD0-6050-DE240124C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76" y="1257905"/>
            <a:ext cx="7349819" cy="51549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A36675-96A1-FB8B-6266-169930DDE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7672" y="3575352"/>
            <a:ext cx="4968004" cy="26453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D325D2F-06DD-F37F-2E6C-F9DCBB7043B8}"/>
              </a:ext>
            </a:extLst>
          </p:cNvPr>
          <p:cNvSpPr txBox="1"/>
          <p:nvPr/>
        </p:nvSpPr>
        <p:spPr>
          <a:xfrm>
            <a:off x="7550172" y="1657048"/>
            <a:ext cx="437552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/>
              <a:t>Flux a factor of 4 </a:t>
            </a:r>
            <a:r>
              <a:rPr lang="da-DK" sz="1800" dirty="0" err="1"/>
              <a:t>below</a:t>
            </a:r>
            <a:r>
              <a:rPr lang="da-DK" sz="1800" dirty="0"/>
              <a:t> D1B, </a:t>
            </a:r>
            <a:r>
              <a:rPr lang="da-DK" sz="1800" dirty="0" err="1"/>
              <a:t>essentially</a:t>
            </a:r>
            <a:r>
              <a:rPr lang="da-DK" sz="1800" dirty="0"/>
              <a:t> </a:t>
            </a:r>
            <a:r>
              <a:rPr lang="da-DK" sz="1800" dirty="0" err="1"/>
              <a:t>explained</a:t>
            </a:r>
            <a:r>
              <a:rPr lang="da-DK" sz="1800" dirty="0"/>
              <a:t> by</a:t>
            </a:r>
            <a:br>
              <a:rPr lang="da-DK" sz="1800" dirty="0"/>
            </a:br>
            <a:r>
              <a:rPr lang="da-DK" sz="1800" dirty="0"/>
              <a:t>the virtual source trick. But </a:t>
            </a:r>
            <a:r>
              <a:rPr lang="da-DK" sz="1800" dirty="0" err="1"/>
              <a:t>that</a:t>
            </a:r>
            <a:r>
              <a:rPr lang="da-DK" sz="1800" dirty="0"/>
              <a:t> is by no </a:t>
            </a:r>
            <a:r>
              <a:rPr lang="da-DK" sz="1800" dirty="0" err="1"/>
              <a:t>means</a:t>
            </a:r>
            <a:r>
              <a:rPr lang="da-DK" sz="1800" dirty="0"/>
              <a:t> a bad beam </a:t>
            </a:r>
            <a:r>
              <a:rPr lang="da-DK" sz="1800" dirty="0" err="1"/>
              <a:t>intensity</a:t>
            </a:r>
            <a:r>
              <a:rPr lang="da-DK" sz="1800" dirty="0"/>
              <a:t>, and </a:t>
            </a:r>
            <a:r>
              <a:rPr lang="da-DK" sz="1800" dirty="0" err="1"/>
              <a:t>can</a:t>
            </a:r>
            <a:r>
              <a:rPr lang="da-DK" sz="1800" dirty="0"/>
              <a:t> </a:t>
            </a:r>
            <a:r>
              <a:rPr lang="da-DK" sz="1800" dirty="0" err="1"/>
              <a:t>be</a:t>
            </a:r>
            <a:r>
              <a:rPr lang="da-DK" sz="1800" dirty="0"/>
              <a:t> </a:t>
            </a:r>
            <a:r>
              <a:rPr lang="da-DK" sz="1800" dirty="0" err="1"/>
              <a:t>used</a:t>
            </a:r>
            <a:r>
              <a:rPr lang="da-DK" sz="1800" dirty="0"/>
              <a:t> for science</a:t>
            </a:r>
          </a:p>
        </p:txBody>
      </p:sp>
      <p:pic>
        <p:nvPicPr>
          <p:cNvPr id="11" name="Picture 10" descr="Nicolai Amin">
            <a:extLst>
              <a:ext uri="{FF2B5EF4-FFF2-40B4-BE49-F238E27FC236}">
                <a16:creationId xmlns:a16="http://schemas.microsoft.com/office/drawing/2014/main" id="{E1EE9DE1-19F7-ADCF-150B-A2907DCA1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195" y="132866"/>
            <a:ext cx="1200328" cy="120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D572ADC-396B-77C0-C17E-DC475BC1A0ED}"/>
              </a:ext>
            </a:extLst>
          </p:cNvPr>
          <p:cNvSpPr txBox="1"/>
          <p:nvPr/>
        </p:nvSpPr>
        <p:spPr>
          <a:xfrm>
            <a:off x="5382654" y="372950"/>
            <a:ext cx="21675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666666"/>
                </a:solidFill>
              </a:rPr>
              <a:t>Nicolai Lindaa Amin</a:t>
            </a:r>
          </a:p>
          <a:p>
            <a:r>
              <a:rPr lang="en-US" sz="1600" dirty="0">
                <a:solidFill>
                  <a:srgbClr val="666666"/>
                </a:solidFill>
              </a:rPr>
              <a:t>Masters student</a:t>
            </a: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409236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3CE742-8A80-FCFB-E6FF-1D656EEF7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09FBD2-C3A6-60B1-97A9-908A46B43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623" y="404361"/>
            <a:ext cx="9360000" cy="657339"/>
          </a:xfrm>
        </p:spPr>
        <p:txBody>
          <a:bodyPr/>
          <a:lstStyle/>
          <a:p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ESS plan: using the accelerator commissioning time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ADB9F99-F3B6-C216-65B4-DF9A1A5A4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6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77ACE020-E1CA-DD2A-72F5-54F32FC8B5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2025-10-21</a:t>
            </a:fld>
            <a:endParaRPr lang="sv-S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BFB658-E826-B889-F1BB-E7BFD83BE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760" y="1624079"/>
            <a:ext cx="6404926" cy="470095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09AA552-31BA-13DE-AFE8-E9DE11C54EA8}"/>
              </a:ext>
            </a:extLst>
          </p:cNvPr>
          <p:cNvSpPr txBox="1"/>
          <p:nvPr/>
        </p:nvSpPr>
        <p:spPr>
          <a:xfrm>
            <a:off x="634406" y="1152049"/>
            <a:ext cx="437552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800" b="1" i="1" u="sng" dirty="0" err="1"/>
              <a:t>Postives</a:t>
            </a:r>
            <a:r>
              <a:rPr lang="da-DK" sz="1800" b="1" i="1" u="sng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/>
              <a:t>If </a:t>
            </a:r>
            <a:r>
              <a:rPr lang="da-DK" sz="1800" dirty="0" err="1"/>
              <a:t>space</a:t>
            </a:r>
            <a:r>
              <a:rPr lang="da-DK" sz="1800" dirty="0"/>
              <a:t> </a:t>
            </a:r>
            <a:r>
              <a:rPr lang="da-DK" sz="1800" dirty="0" err="1"/>
              <a:t>allows</a:t>
            </a:r>
            <a:r>
              <a:rPr lang="da-DK" sz="1800" dirty="0"/>
              <a:t>, more </a:t>
            </a:r>
            <a:r>
              <a:rPr lang="da-DK" sz="1800" dirty="0" err="1"/>
              <a:t>than</a:t>
            </a:r>
            <a:r>
              <a:rPr lang="da-DK" sz="1800" dirty="0"/>
              <a:t> </a:t>
            </a:r>
            <a:r>
              <a:rPr lang="da-DK" sz="1800" dirty="0" err="1"/>
              <a:t>one</a:t>
            </a:r>
            <a:r>
              <a:rPr lang="da-DK" sz="1800" dirty="0"/>
              <a:t> </a:t>
            </a:r>
            <a:br>
              <a:rPr lang="da-DK" sz="1800" dirty="0"/>
            </a:br>
            <a:r>
              <a:rPr lang="da-DK" sz="1800" dirty="0" err="1"/>
              <a:t>diffractometer</a:t>
            </a:r>
            <a:r>
              <a:rPr lang="da-DK" sz="1800" dirty="0"/>
              <a:t> </a:t>
            </a:r>
            <a:r>
              <a:rPr lang="da-DK" sz="1800" dirty="0" err="1"/>
              <a:t>can</a:t>
            </a:r>
            <a:r>
              <a:rPr lang="da-DK" sz="1800" dirty="0"/>
              <a:t> </a:t>
            </a:r>
            <a:r>
              <a:rPr lang="da-DK" sz="1800" dirty="0" err="1"/>
              <a:t>be</a:t>
            </a:r>
            <a:r>
              <a:rPr lang="da-DK" sz="1800" dirty="0"/>
              <a:t> </a:t>
            </a:r>
            <a:r>
              <a:rPr lang="da-DK" sz="1800" dirty="0" err="1"/>
              <a:t>built</a:t>
            </a:r>
            <a:r>
              <a:rPr lang="da-DK" sz="1800" dirty="0"/>
              <a:t> on the same guide, with </a:t>
            </a:r>
            <a:r>
              <a:rPr lang="da-DK" sz="1800" dirty="0" err="1"/>
              <a:t>some</a:t>
            </a:r>
            <a:r>
              <a:rPr lang="da-DK" sz="1800" dirty="0"/>
              <a:t> losses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No </a:t>
            </a:r>
            <a:r>
              <a:rPr lang="da-DK" dirty="0" err="1"/>
              <a:t>moving</a:t>
            </a:r>
            <a:r>
              <a:rPr lang="da-DK" dirty="0"/>
              <a:t> parts (to </a:t>
            </a:r>
            <a:r>
              <a:rPr lang="da-DK" dirty="0" err="1"/>
              <a:t>some</a:t>
            </a:r>
            <a:r>
              <a:rPr lang="da-DK" dirty="0"/>
              <a:t> </a:t>
            </a:r>
            <a:r>
              <a:rPr lang="da-DK" dirty="0" err="1"/>
              <a:t>extent</a:t>
            </a:r>
            <a:r>
              <a:rPr lang="da-DK" dirty="0"/>
              <a:t>)</a:t>
            </a:r>
            <a:br>
              <a:rPr lang="da-DK" dirty="0"/>
            </a:br>
            <a:r>
              <a:rPr lang="da-DK" dirty="0" err="1"/>
              <a:t>very</a:t>
            </a:r>
            <a:r>
              <a:rPr lang="da-DK" dirty="0"/>
              <a:t> </a:t>
            </a:r>
            <a:r>
              <a:rPr lang="da-DK" dirty="0" err="1"/>
              <a:t>cheap</a:t>
            </a:r>
            <a:r>
              <a:rPr lang="da-DK" dirty="0"/>
              <a:t> instruments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err="1"/>
              <a:t>CCRs</a:t>
            </a:r>
            <a:r>
              <a:rPr lang="da-DK" dirty="0"/>
              <a:t> and </a:t>
            </a:r>
            <a:r>
              <a:rPr lang="da-DK" dirty="0" err="1"/>
              <a:t>pressure</a:t>
            </a:r>
            <a:r>
              <a:rPr lang="da-DK" dirty="0"/>
              <a:t> </a:t>
            </a:r>
            <a:r>
              <a:rPr lang="da-DK" dirty="0" err="1"/>
              <a:t>cells</a:t>
            </a:r>
            <a:r>
              <a:rPr lang="da-DK" dirty="0"/>
              <a:t>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used</a:t>
            </a: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800" dirty="0"/>
          </a:p>
          <a:p>
            <a:r>
              <a:rPr lang="da-DK" b="1" i="1" u="sng" dirty="0"/>
              <a:t>Negatives: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/>
              <a:t>A </a:t>
            </a:r>
            <a:r>
              <a:rPr lang="da-DK" sz="1800" dirty="0" err="1"/>
              <a:t>lot</a:t>
            </a:r>
            <a:r>
              <a:rPr lang="da-DK" sz="1800" dirty="0"/>
              <a:t> of </a:t>
            </a:r>
            <a:r>
              <a:rPr lang="da-DK" sz="1800" dirty="0" err="1"/>
              <a:t>optimi</a:t>
            </a:r>
            <a:r>
              <a:rPr lang="da-DK" dirty="0" err="1"/>
              <a:t>zation</a:t>
            </a:r>
            <a:r>
              <a:rPr lang="da-DK" dirty="0"/>
              <a:t>. </a:t>
            </a:r>
            <a:r>
              <a:rPr lang="da-DK" dirty="0" err="1"/>
              <a:t>Need</a:t>
            </a:r>
            <a:r>
              <a:rPr lang="da-DK" dirty="0"/>
              <a:t> to </a:t>
            </a:r>
            <a:r>
              <a:rPr lang="da-DK" dirty="0" err="1"/>
              <a:t>explore</a:t>
            </a:r>
            <a:br>
              <a:rPr lang="da-DK" dirty="0"/>
            </a:br>
            <a:r>
              <a:rPr lang="da-DK" dirty="0"/>
              <a:t>HOPG/Si </a:t>
            </a:r>
            <a:r>
              <a:rPr lang="da-DK" dirty="0" err="1"/>
              <a:t>combinations</a:t>
            </a:r>
            <a:r>
              <a:rPr lang="da-DK" dirty="0"/>
              <a:t> (</a:t>
            </a:r>
            <a:r>
              <a:rPr lang="da-DK" dirty="0" err="1"/>
              <a:t>reduce</a:t>
            </a:r>
            <a:r>
              <a:rPr lang="da-DK" dirty="0"/>
              <a:t> flux </a:t>
            </a:r>
            <a:r>
              <a:rPr lang="da-DK" dirty="0" err="1"/>
              <a:t>further</a:t>
            </a:r>
            <a:r>
              <a:rPr lang="da-DK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Manpower </a:t>
            </a:r>
            <a:r>
              <a:rPr lang="da-DK" dirty="0" err="1"/>
              <a:t>needed</a:t>
            </a:r>
            <a:r>
              <a:rPr lang="da-DK" dirty="0"/>
              <a:t> </a:t>
            </a:r>
            <a:r>
              <a:rPr lang="da-DK" dirty="0" err="1"/>
              <a:t>regardless</a:t>
            </a:r>
            <a:r>
              <a:rPr lang="da-DK" dirty="0"/>
              <a:t>. </a:t>
            </a:r>
            <a:r>
              <a:rPr lang="da-DK" dirty="0" err="1"/>
              <a:t>Needs</a:t>
            </a:r>
            <a:r>
              <a:rPr lang="da-DK" dirty="0"/>
              <a:t> </a:t>
            </a:r>
            <a:r>
              <a:rPr lang="da-DK" dirty="0" err="1"/>
              <a:t>money</a:t>
            </a:r>
            <a:r>
              <a:rPr lang="da-DK" dirty="0"/>
              <a:t> to </a:t>
            </a:r>
            <a:r>
              <a:rPr lang="da-DK" dirty="0" err="1"/>
              <a:t>operate</a:t>
            </a: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No magnets</a:t>
            </a:r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116000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A72321-7A28-5323-3419-88052D65E4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4CE4429-6806-4614-FB8F-CBDD0FE94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623" y="404361"/>
            <a:ext cx="9360000" cy="657339"/>
          </a:xfrm>
        </p:spPr>
        <p:txBody>
          <a:bodyPr/>
          <a:lstStyle/>
          <a:p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ESS plan: PSC chopper and fission monitor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ACE53E9-BDBB-48CA-AFC0-81E5523A5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7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C0D52A15-C117-9357-835F-E070953191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2025-10-19</a:t>
            </a:fld>
            <a:endParaRPr lang="sv-S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011FCE-DC7B-374C-1627-580678A2739A}"/>
              </a:ext>
            </a:extLst>
          </p:cNvPr>
          <p:cNvSpPr txBox="1"/>
          <p:nvPr/>
        </p:nvSpPr>
        <p:spPr>
          <a:xfrm>
            <a:off x="482574" y="1705255"/>
            <a:ext cx="616380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PSC sets the ‘real’ T0 for the instrument and the </a:t>
            </a:r>
            <a:r>
              <a:rPr lang="da-DK" dirty="0" err="1"/>
              <a:t>wavelength</a:t>
            </a:r>
            <a:r>
              <a:rPr lang="da-DK" dirty="0"/>
              <a:t> band</a:t>
            </a:r>
            <a:br>
              <a:rPr lang="da-DK" dirty="0"/>
            </a:b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Pulse timing and </a:t>
            </a:r>
            <a:r>
              <a:rPr lang="da-DK" dirty="0" err="1"/>
              <a:t>shaping</a:t>
            </a:r>
            <a:r>
              <a:rPr lang="da-DK" dirty="0"/>
              <a:t> </a:t>
            </a:r>
            <a:r>
              <a:rPr lang="da-DK" dirty="0" err="1"/>
              <a:t>needs</a:t>
            </a:r>
            <a:r>
              <a:rPr lang="da-DK" dirty="0"/>
              <a:t> </a:t>
            </a:r>
            <a:r>
              <a:rPr lang="da-DK" dirty="0" err="1"/>
              <a:t>experimental</a:t>
            </a:r>
            <a:r>
              <a:rPr lang="da-DK" dirty="0"/>
              <a:t> </a:t>
            </a:r>
            <a:r>
              <a:rPr lang="da-DK" dirty="0" err="1"/>
              <a:t>confirmation</a:t>
            </a:r>
            <a:r>
              <a:rPr lang="da-DK" dirty="0"/>
              <a:t> to </a:t>
            </a:r>
            <a:r>
              <a:rPr lang="da-DK" dirty="0" err="1"/>
              <a:t>make</a:t>
            </a:r>
            <a:r>
              <a:rPr lang="da-DK" dirty="0"/>
              <a:t> sure </a:t>
            </a:r>
            <a:r>
              <a:rPr lang="da-DK" dirty="0" err="1"/>
              <a:t>we</a:t>
            </a:r>
            <a:r>
              <a:rPr lang="da-DK" dirty="0"/>
              <a:t> understand the time </a:t>
            </a:r>
            <a:r>
              <a:rPr lang="da-DK" dirty="0" err="1"/>
              <a:t>delays</a:t>
            </a:r>
            <a:r>
              <a:rPr lang="da-DK" dirty="0"/>
              <a:t> </a:t>
            </a:r>
            <a:r>
              <a:rPr lang="da-DK" dirty="0" err="1"/>
              <a:t>between</a:t>
            </a:r>
            <a:r>
              <a:rPr lang="da-DK" dirty="0"/>
              <a:t> reference pulse, proton pulse and ‘PSC </a:t>
            </a:r>
            <a:r>
              <a:rPr lang="da-DK" dirty="0" err="1"/>
              <a:t>phase</a:t>
            </a:r>
            <a:r>
              <a:rPr lang="da-DK" dirty="0"/>
              <a:t>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i="1" u="sng" dirty="0" err="1"/>
              <a:t>Use</a:t>
            </a:r>
            <a:r>
              <a:rPr lang="da-DK" b="1" i="1" u="sng" dirty="0"/>
              <a:t> case</a:t>
            </a:r>
            <a:endParaRPr lang="da-DK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/>
              <a:t>Training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/>
              <a:t>Test </a:t>
            </a:r>
            <a:r>
              <a:rPr lang="da-DK" dirty="0" err="1"/>
              <a:t>measurements</a:t>
            </a:r>
            <a:r>
              <a:rPr lang="da-DK" dirty="0"/>
              <a:t> for DREAM/NMX/MAGIC (</a:t>
            </a:r>
            <a:r>
              <a:rPr lang="da-DK" dirty="0" err="1"/>
              <a:t>crystal</a:t>
            </a:r>
            <a:r>
              <a:rPr lang="da-DK" dirty="0"/>
              <a:t> </a:t>
            </a:r>
            <a:r>
              <a:rPr lang="da-DK" dirty="0" err="1"/>
              <a:t>quality</a:t>
            </a:r>
            <a:r>
              <a:rPr lang="da-DK" dirty="0"/>
              <a:t>, </a:t>
            </a:r>
            <a:r>
              <a:rPr lang="da-DK" dirty="0" err="1"/>
              <a:t>Bragg</a:t>
            </a:r>
            <a:r>
              <a:rPr lang="da-DK" dirty="0"/>
              <a:t> peak </a:t>
            </a:r>
            <a:r>
              <a:rPr lang="da-DK" dirty="0" err="1"/>
              <a:t>intensity</a:t>
            </a:r>
            <a:r>
              <a:rPr lang="da-DK" dirty="0"/>
              <a:t> </a:t>
            </a:r>
            <a:r>
              <a:rPr lang="da-DK" dirty="0" err="1"/>
              <a:t>etc</a:t>
            </a:r>
            <a:r>
              <a:rPr lang="da-DK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 err="1"/>
              <a:t>Bringing</a:t>
            </a:r>
            <a:r>
              <a:rPr lang="da-DK" dirty="0"/>
              <a:t> in students (Danish </a:t>
            </a:r>
            <a:r>
              <a:rPr lang="da-DK" dirty="0" err="1"/>
              <a:t>training</a:t>
            </a:r>
            <a:r>
              <a:rPr lang="da-DK" dirty="0"/>
              <a:t> at PSI has </a:t>
            </a:r>
            <a:r>
              <a:rPr lang="da-DK" dirty="0" err="1"/>
              <a:t>been</a:t>
            </a:r>
            <a:r>
              <a:rPr lang="da-DK" dirty="0"/>
              <a:t> </a:t>
            </a:r>
            <a:r>
              <a:rPr lang="da-DK" dirty="0" err="1"/>
              <a:t>extremely</a:t>
            </a:r>
            <a:r>
              <a:rPr lang="da-DK" dirty="0"/>
              <a:t> </a:t>
            </a:r>
            <a:r>
              <a:rPr lang="da-DK" dirty="0" err="1"/>
              <a:t>valuable</a:t>
            </a:r>
            <a:r>
              <a:rPr lang="da-DK" dirty="0"/>
              <a:t> to </a:t>
            </a:r>
            <a:r>
              <a:rPr lang="da-DK" dirty="0" err="1"/>
              <a:t>catch</a:t>
            </a:r>
            <a:r>
              <a:rPr lang="da-DK" dirty="0"/>
              <a:t> </a:t>
            </a:r>
            <a:r>
              <a:rPr lang="da-DK" dirty="0" err="1"/>
              <a:t>them</a:t>
            </a:r>
            <a:r>
              <a:rPr lang="da-DK" dirty="0"/>
              <a:t> </a:t>
            </a:r>
            <a:r>
              <a:rPr lang="da-DK" dirty="0" err="1"/>
              <a:t>while</a:t>
            </a:r>
            <a:r>
              <a:rPr lang="da-DK" dirty="0"/>
              <a:t> </a:t>
            </a:r>
            <a:r>
              <a:rPr lang="da-DK" dirty="0" err="1"/>
              <a:t>they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young</a:t>
            </a:r>
            <a:r>
              <a:rPr lang="da-DK" dirty="0"/>
              <a:t> – ESS </a:t>
            </a:r>
            <a:r>
              <a:rPr lang="da-DK" dirty="0" err="1"/>
              <a:t>could</a:t>
            </a:r>
            <a:r>
              <a:rPr lang="da-DK" dirty="0"/>
              <a:t> provide </a:t>
            </a:r>
            <a:r>
              <a:rPr lang="da-DK" dirty="0" err="1"/>
              <a:t>that</a:t>
            </a:r>
            <a:r>
              <a:rPr lang="da-DK" dirty="0"/>
              <a:t> service to the community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i="1" u="sng" dirty="0" err="1"/>
              <a:t>Some</a:t>
            </a:r>
            <a:r>
              <a:rPr lang="da-DK" i="1" u="sng" dirty="0"/>
              <a:t> </a:t>
            </a:r>
            <a:r>
              <a:rPr lang="da-DK" i="1" u="sng" dirty="0" err="1"/>
              <a:t>experiments</a:t>
            </a:r>
            <a:r>
              <a:rPr lang="da-DK" i="1" u="sng" dirty="0"/>
              <a:t> </a:t>
            </a:r>
            <a:r>
              <a:rPr lang="da-DK" i="1" u="sng" dirty="0" err="1"/>
              <a:t>don’t</a:t>
            </a:r>
            <a:r>
              <a:rPr lang="da-DK" i="1" u="sng" dirty="0"/>
              <a:t> </a:t>
            </a:r>
            <a:r>
              <a:rPr lang="da-DK" i="1" u="sng" dirty="0" err="1"/>
              <a:t>need</a:t>
            </a:r>
            <a:r>
              <a:rPr lang="da-DK" i="1" u="sng" dirty="0"/>
              <a:t> high flux.</a:t>
            </a:r>
            <a:r>
              <a:rPr lang="da-DK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a-D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A5560B-3A1F-5B92-7CBC-620FCE4E38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314" y="1227910"/>
            <a:ext cx="4304709" cy="3745272"/>
          </a:xfrm>
          <a:prstGeom prst="rect">
            <a:avLst/>
          </a:prstGeom>
        </p:spPr>
      </p:pic>
      <p:sp>
        <p:nvSpPr>
          <p:cNvPr id="8" name="Text Box 1">
            <a:extLst>
              <a:ext uri="{FF2B5EF4-FFF2-40B4-BE49-F238E27FC236}">
                <a16:creationId xmlns:a16="http://schemas.microsoft.com/office/drawing/2014/main" id="{4AC3E023-E1A9-B66D-B3ED-68B217029CF1}"/>
              </a:ext>
            </a:extLst>
          </p:cNvPr>
          <p:cNvSpPr txBox="1"/>
          <p:nvPr/>
        </p:nvSpPr>
        <p:spPr>
          <a:xfrm>
            <a:off x="7106194" y="4973182"/>
            <a:ext cx="4796681" cy="830997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000"/>
              </a:spcAft>
              <a:buNone/>
            </a:pPr>
            <a:r>
              <a:rPr lang="en-US" i="1" dirty="0">
                <a:solidFill>
                  <a:srgbClr val="44546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in-situ powder diffraction experiment, where the Bragg peaks evolve in time, as the nature of the sample changes.</a:t>
            </a:r>
            <a:endParaRPr lang="da-DK" i="1" dirty="0">
              <a:solidFill>
                <a:srgbClr val="44546A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91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13CE24-8986-92A2-857E-C87A36ED7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940DAA-C47A-53E5-3A44-7DBC813B2C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5677" y="3024519"/>
            <a:ext cx="8640000" cy="2387600"/>
          </a:xfrm>
        </p:spPr>
        <p:txBody>
          <a:bodyPr/>
          <a:lstStyle/>
          <a:p>
            <a:r>
              <a:rPr lang="en-GB" sz="3600" dirty="0">
                <a:latin typeface="Helvetica" panose="020B0604020202020204" pitchFamily="34" charset="0"/>
                <a:cs typeface="Helvetica" panose="020B0604020202020204" pitchFamily="34" charset="0"/>
              </a:rPr>
              <a:t>Thank you for your attention</a:t>
            </a:r>
            <a:br>
              <a:rPr lang="en-GB" sz="1400" dirty="0"/>
            </a:br>
            <a:br>
              <a:rPr lang="en-GB" sz="4400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222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ESS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DC"/>
      </a:accent1>
      <a:accent2>
        <a:srgbClr val="003366"/>
      </a:accent2>
      <a:accent3>
        <a:srgbClr val="99BE00"/>
      </a:accent3>
      <a:accent4>
        <a:srgbClr val="006646"/>
      </a:accent4>
      <a:accent5>
        <a:srgbClr val="FF7D00"/>
      </a:accent5>
      <a:accent6>
        <a:srgbClr val="821482"/>
      </a:accent6>
      <a:hlink>
        <a:srgbClr val="0099DC"/>
      </a:hlink>
      <a:folHlink>
        <a:srgbClr val="0099DC"/>
      </a:folHlink>
    </a:clrScheme>
    <a:fontScheme name="ESS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>
            <a:solidFill>
              <a:srgbClr val="66666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C8E05FD6-4408-40A1-AAFA-F1913A6B3D38}" vid="{2ACFAA60-6D1B-4172-9AA5-52CCB5CBBC4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ESS-0060907 - Chess Core Powerpoint</Template>
  <TotalTime>76834</TotalTime>
  <Words>518</Words>
  <Application>Microsoft Office PowerPoint</Application>
  <PresentationFormat>Widescreen</PresentationFormat>
  <Paragraphs>66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</vt:lpstr>
      <vt:lpstr>Calibri</vt:lpstr>
      <vt:lpstr>Georgia</vt:lpstr>
      <vt:lpstr>Gill Sans MT</vt:lpstr>
      <vt:lpstr>Helvetica</vt:lpstr>
      <vt:lpstr>Segoe UI</vt:lpstr>
      <vt:lpstr>Segoe UI Light</vt:lpstr>
      <vt:lpstr>Segoe UI Semibold</vt:lpstr>
      <vt:lpstr>Times New Roman</vt:lpstr>
      <vt:lpstr>Wingdings</vt:lpstr>
      <vt:lpstr>Office-tema</vt:lpstr>
      <vt:lpstr>Proposal for medium performance symbiotic diffractometers</vt:lpstr>
      <vt:lpstr>Motivation: Capacity</vt:lpstr>
      <vt:lpstr>ESS outline and hidden gems</vt:lpstr>
      <vt:lpstr>Proposal: Use virtual sources and double bounce monochromators to shift the beam 2 meters vertically</vt:lpstr>
      <vt:lpstr>Flux reasonable</vt:lpstr>
      <vt:lpstr>ESS plan: using the accelerator commissioning time</vt:lpstr>
      <vt:lpstr>ESS plan: PSC chopper and fission monitor</vt:lpstr>
      <vt:lpstr>Thank you for your attention  </vt:lpstr>
    </vt:vector>
  </TitlesOfParts>
  <Company>European Spallation Source ERIC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Liam Whitelegg</dc:creator>
  <cp:lastModifiedBy>Rasmus Toft-Petersen</cp:lastModifiedBy>
  <cp:revision>545</cp:revision>
  <cp:lastPrinted>2019-03-08T10:27:30Z</cp:lastPrinted>
  <dcterms:created xsi:type="dcterms:W3CDTF">2020-02-28T14:12:38Z</dcterms:created>
  <dcterms:modified xsi:type="dcterms:W3CDTF">2025-10-22T13:04:33Z</dcterms:modified>
</cp:coreProperties>
</file>