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_rels/presentation.xml.rels" ContentType="application/vnd.openxmlformats-package.relationships+xml"/>
  <Override PartName="/ppt/media/image24.png" ContentType="image/png"/>
  <Override PartName="/ppt/media/image10.jpeg" ContentType="image/jpeg"/>
  <Override PartName="/ppt/media/image9.png" ContentType="image/png"/>
  <Override PartName="/ppt/media/image3.wmf" ContentType="image/x-wmf"/>
  <Override PartName="/ppt/media/image27.png" ContentType="image/png"/>
  <Override PartName="/ppt/media/image4.png" ContentType="image/png"/>
  <Override PartName="/ppt/media/image13.png" ContentType="image/png"/>
  <Override PartName="/ppt/media/image5.jpeg" ContentType="image/jpeg"/>
  <Override PartName="/ppt/media/image18.png" ContentType="image/png"/>
  <Override PartName="/ppt/media/image6.jpeg" ContentType="image/jpeg"/>
  <Override PartName="/ppt/media/image11.jpeg" ContentType="image/jpeg"/>
  <Override PartName="/ppt/media/image7.jpeg" ContentType="image/jpeg"/>
  <Override PartName="/ppt/media/image28.png" ContentType="image/png"/>
  <Override PartName="/ppt/media/image29.jpeg" ContentType="image/jpeg"/>
  <Override PartName="/ppt/media/image12.jpeg" ContentType="image/jpeg"/>
  <Override PartName="/ppt/media/image2.wmf" ContentType="image/x-wmf"/>
  <Override PartName="/ppt/media/hdphoto2.wdp" ContentType="image/vnd.ms-photo"/>
  <Override PartName="/ppt/media/image26.png" ContentType="image/png"/>
  <Override PartName="/ppt/media/image20.jpeg" ContentType="image/jpeg"/>
  <Override PartName="/ppt/media/image17.png" ContentType="image/png"/>
  <Override PartName="/ppt/media/image1.wmf" ContentType="image/x-wmf"/>
  <Override PartName="/ppt/media/hdphoto1.wdp" ContentType="image/vnd.ms-photo"/>
  <Override PartName="/ppt/media/image25.png" ContentType="image/png"/>
  <Override PartName="/ppt/media/image8.png" ContentType="image/png"/>
  <Override PartName="/ppt/media/image14.jpeg" ContentType="image/jpeg"/>
  <Override PartName="/ppt/media/image23.png" ContentType="image/png"/>
  <Override PartName="/ppt/media/image15.png" ContentType="image/png"/>
  <Override PartName="/ppt/media/image16.png" ContentType="image/png"/>
  <Override PartName="/ppt/media/image19.jpeg" ContentType="image/jpeg"/>
  <Override PartName="/ppt/media/image21.png" ContentType="image/png"/>
  <Override PartName="/ppt/media/image22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notesSlides/_rels/notesSlide14.xml.rels" ContentType="application/vnd.openxmlformats-package.relationships+xml"/>
  <Override PartName="/ppt/notesSlides/_rels/notesSlide6.xml.rels" ContentType="application/vnd.openxmlformats-package.relationships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sv-SE" sz="4200" strike="noStrike" u="none">
                <a:solidFill>
                  <a:schemeClr val="lt1"/>
                </a:solidFill>
                <a:effectLst/>
                <a:uFillTx/>
                <a:latin typeface="Segoe UI Semibold"/>
              </a:rPr>
              <a:t>Click to move the slide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Click to edit the notes' format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&lt;header&gt;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dt" idx="2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&lt;date/time&gt;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 type="ftr" idx="2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 type="sldNum" idx="2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4275CBCE-6940-4E20-9EC9-F2038464B577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&lt;number&gt;</a:t>
            </a:fld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sv-SE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2025-09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sv-SE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Polarizer housing assembly delayed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sv-SE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2025-01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sv-SE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Detector housing manufacturing: moved out 2 months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sv-SE" sz="12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F412919-FBE1-4D23-9011-64F2C6C89103}" type="slidenum">
              <a:rPr b="0" lang="sv-SE" sz="12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sv-SE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sv-SE" sz="12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591BAD5-3131-4243-863F-2341BE2FBD74}" type="slidenum">
              <a:rPr b="0" lang="sv-SE" sz="12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&lt;number&gt;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wmf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wmf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wmf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irst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3" name="Rektangel 5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4" name="Bildobjekt 6" descr=""/>
          <p:cNvPicPr/>
          <p:nvPr/>
        </p:nvPicPr>
        <p:blipFill>
          <a:blip r:embed="rId2"/>
          <a:stretch/>
        </p:blipFill>
        <p:spPr>
          <a:xfrm>
            <a:off x="1703160" y="1049040"/>
            <a:ext cx="8871840" cy="475992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ext in 2 column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ftr" idx="17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sldNum" idx="18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B00029B-076E-4BC8-B72F-459880C9F338}" type="slidenum">
              <a: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1094400" y="1562400"/>
            <a:ext cx="499356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body"/>
          </p:nvPr>
        </p:nvSpPr>
        <p:spPr>
          <a:xfrm>
            <a:off x="6373800" y="1562400"/>
            <a:ext cx="499356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000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2856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4000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62856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body"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Sub-headline</a:t>
            </a:r>
            <a:endParaRPr b="0" lang="sv-SE" sz="22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65" name="Rektangel 14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66" name="Bildobjekt 15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" name="PlaceHolder 7"/>
          <p:cNvSpPr>
            <a:spLocks noGrp="1"/>
          </p:cNvSpPr>
          <p:nvPr>
            <p:ph type="dt" idx="19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ext in 3 column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ftr" idx="20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sldNum" idx="21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651553B-862C-4B25-A350-A710F3D2770F}" type="slidenum">
              <a: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1094400" y="1562400"/>
            <a:ext cx="325512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10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41440" lvl="3" indent="-1810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Sub-headline</a:t>
            </a:r>
            <a:endParaRPr b="0" lang="sv-SE" sz="22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73" name="Rektangel 14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74" name="Bildobjekt 15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4605120" y="1562400"/>
            <a:ext cx="325512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39640" lvl="3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39640" lvl="3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8116200" y="1562400"/>
            <a:ext cx="325512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000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4000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77" name="PlaceHolder 8"/>
          <p:cNvSpPr>
            <a:spLocks noGrp="1"/>
          </p:cNvSpPr>
          <p:nvPr>
            <p:ph type="dt" idx="22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ext + imag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body" hasCustomPrompt="1"/>
          </p:nvPr>
        </p:nvSpPr>
        <p:spPr>
          <a:xfrm>
            <a:off x="6373800" y="1562040"/>
            <a:ext cx="4993920" cy="4768560"/>
          </a:xfrm>
          <a:prstGeom prst="rect">
            <a:avLst/>
          </a:prstGeom>
          <a:solidFill>
            <a:schemeClr val="lt1">
              <a:lumMod val="85000"/>
            </a:schemeClr>
          </a:solidFill>
          <a:ln w="0">
            <a:noFill/>
          </a:ln>
        </p:spPr>
        <p:txBody>
          <a:bodyPr lIns="90000" rIns="90000" tIns="45000" bIns="45000" anchor="t">
            <a:norm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sv-SE" sz="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INSERT IMAGE</a:t>
            </a:r>
            <a:endParaRPr b="0" lang="sv-SE" sz="8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ftr" idx="23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sldNum" idx="24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4E71B29-3E4F-4CEB-8937-5FAD064865BF}" type="slidenum">
              <a: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1094400" y="1562400"/>
            <a:ext cx="499356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000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  <a:p>
            <a: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450000" lvl="2" indent="-198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4000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Sub-headline</a:t>
            </a:r>
            <a:endParaRPr b="0" lang="sv-SE" sz="22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84" name="Rektangel 10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85" name="Bildobjekt 12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" name="PlaceHolder 7"/>
          <p:cNvSpPr>
            <a:spLocks noGrp="1"/>
          </p:cNvSpPr>
          <p:nvPr>
            <p:ph type="dt" idx="25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Image. Full width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body" hasCustomPrompt="1"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lt1">
              <a:lumMod val="85000"/>
            </a:schemeClr>
          </a:solidFill>
          <a:ln w="0">
            <a:noFill/>
          </a:ln>
        </p:spPr>
        <p:txBody>
          <a:bodyPr lIns="90000" rIns="90000" tIns="45000" bIns="45000" anchor="t">
            <a:normAutofit/>
          </a:bodyPr>
          <a:lstStyle>
            <a:lvl1pPr indent="0" algn="ctr" defTabSz="914400">
              <a:lnSpc>
                <a:spcPct val="100000"/>
              </a:lnSpc>
              <a:buNone/>
              <a:defRPr b="0" lang="sv-SE" sz="800" strike="noStrike" u="none">
                <a:solidFill>
                  <a:schemeClr val="dk1"/>
                </a:solidFill>
                <a:effectLst/>
                <a:uFillTx/>
                <a:latin typeface="Segoe U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sv-SE" sz="8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INSERT IMAGE</a:t>
            </a:r>
            <a:endParaRPr b="0" lang="sv-SE" sz="800" strike="noStrike" u="none">
              <a:solidFill>
                <a:srgbClr val="ffffff">
                  <a:alpha val="1000"/>
                </a:srgbClr>
              </a:solidFill>
              <a:effectLst/>
              <a:uFillTx/>
              <a:latin typeface="Segoe U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10924560" y="417600"/>
            <a:ext cx="827640" cy="79884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txBody>
          <a:bodyPr lIns="0" rIns="91440" tIns="45720" bIns="45720" anchor="t">
            <a:normAutofit/>
          </a:bodyPr>
          <a:lstStyle>
            <a:lvl1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  <a:def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100" strike="noStrike" u="none">
              <a:solidFill>
                <a:srgbClr val="ffffff">
                  <a:alpha val="1000"/>
                </a:srgbClr>
              </a:solidFill>
              <a:effectLst/>
              <a:uFillTx/>
              <a:latin typeface="Segoe U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rIns="91440" tIns="45720" bIns="45720" anchor="t">
            <a:normAutofit/>
          </a:bodyPr>
          <a:lstStyle>
            <a:lvl1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  <a:def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100" strike="noStrike" u="none">
              <a:solidFill>
                <a:srgbClr val="ffffff">
                  <a:alpha val="1000"/>
                </a:srgbClr>
              </a:solidFill>
              <a:effectLst/>
              <a:uFillTx/>
              <a:latin typeface="Segoe UI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chemeClr val="lt1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chemeClr val="lt1"/>
                </a:solidFill>
                <a:effectLst/>
                <a:uFillTx/>
                <a:latin typeface="Segoe UI Light"/>
              </a:rPr>
              <a:t>Image title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Ligh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Graph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ftr" idx="2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sldNum" idx="3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DAFE417-C231-4EB9-86E3-DF43ECAC4663}" type="slidenum">
              <a: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body"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Sub-headline</a:t>
            </a:r>
            <a:endParaRPr b="0" lang="sv-SE" sz="2200" strike="noStrike" u="none" cap="all">
              <a:solidFill>
                <a:schemeClr val="dk1"/>
              </a:solidFill>
              <a:effectLst/>
              <a:uFillTx/>
              <a:latin typeface="Segoe UI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11" name="Bildobjekt 10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" name="PlaceHolder 6"/>
          <p:cNvSpPr>
            <a:spLocks noGrp="1"/>
          </p:cNvSpPr>
          <p:nvPr>
            <p:ph type="body"/>
          </p:nvPr>
        </p:nvSpPr>
        <p:spPr>
          <a:xfrm>
            <a:off x="1103400" y="1657440"/>
            <a:ext cx="7767360" cy="4444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800" strike="noStrike" u="none" cap="all">
                <a:solidFill>
                  <a:schemeClr val="dk1"/>
                </a:solidFill>
                <a:effectLst/>
                <a:uFillTx/>
                <a:latin typeface="Segoe U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800" strike="noStrike" u="none" cap="all">
                <a:solidFill>
                  <a:schemeClr val="dk1"/>
                </a:solidFill>
                <a:effectLst/>
                <a:uFillTx/>
                <a:latin typeface="Segoe UI"/>
              </a:rPr>
              <a:t>Click icon to add chart</a:t>
            </a:r>
            <a:endParaRPr b="0" lang="sv-SE" sz="800" strike="noStrike" u="none" cap="all">
              <a:solidFill>
                <a:schemeClr val="dk1"/>
              </a:solidFill>
              <a:effectLst/>
              <a:uFillTx/>
              <a:latin typeface="Segoe U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ab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ftr" idx="4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sldNum" idx="5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C1E1187-5B44-4270-8C0C-06D5524B71AC}" type="slidenum">
              <a: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Sub-headline</a:t>
            </a:r>
            <a:endParaRPr b="0" lang="sv-SE" sz="2200" strike="noStrike" u="none" cap="all">
              <a:solidFill>
                <a:schemeClr val="dk1"/>
              </a:solidFill>
              <a:effectLst/>
              <a:uFillTx/>
              <a:latin typeface="Segoe UI"/>
            </a:endParaRPr>
          </a:p>
        </p:txBody>
      </p:sp>
      <p:sp>
        <p:nvSpPr>
          <p:cNvPr id="17" name="Rektangel 9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18" name="Bildobjekt 10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" name="PlaceHolder 5"/>
          <p:cNvSpPr>
            <a:spLocks noGrp="1"/>
          </p:cNvSpPr>
          <p:nvPr>
            <p:ph type="body"/>
          </p:nvPr>
        </p:nvSpPr>
        <p:spPr>
          <a:xfrm>
            <a:off x="1103400" y="1614600"/>
            <a:ext cx="9359640" cy="4406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800" strike="noStrike" u="none" cap="all">
                <a:solidFill>
                  <a:schemeClr val="dk1"/>
                </a:solidFill>
                <a:effectLst/>
                <a:uFillTx/>
                <a:latin typeface="Segoe U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800" strike="noStrike" u="none" cap="all">
                <a:solidFill>
                  <a:schemeClr val="dk1"/>
                </a:solidFill>
                <a:effectLst/>
                <a:uFillTx/>
                <a:latin typeface="Segoe UI"/>
              </a:rPr>
              <a:t>Click icon to add table</a:t>
            </a:r>
            <a:endParaRPr b="0" lang="sv-SE" sz="800" strike="noStrike" u="none" cap="all">
              <a:solidFill>
                <a:schemeClr val="dk1"/>
              </a:solidFill>
              <a:effectLst/>
              <a:uFillTx/>
              <a:latin typeface="Segoe UI"/>
            </a:endParaRPr>
          </a:p>
        </p:txBody>
      </p:sp>
      <p:sp>
        <p:nvSpPr>
          <p:cNvPr id="20" name="PlaceHolder 6"/>
          <p:cNvSpPr>
            <a:spLocks noGrp="1"/>
          </p:cNvSpPr>
          <p:nvPr>
            <p:ph type="dt" idx="6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6"/>
          <p:cNvSpPr/>
          <p:nvPr/>
        </p:nvSpPr>
        <p:spPr>
          <a:xfrm>
            <a:off x="0" y="388440"/>
            <a:ext cx="121917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45720" anchor="b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rPr>
              <a:t>Click to edit Master title style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23" name="Rektangel 7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24" name="Bildobjekt 8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2_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45720" anchor="b">
            <a:noAutofit/>
          </a:bodyPr>
          <a:lstStyle>
            <a:lvl1pPr indent="0" algn="ctr" defTabSz="914400">
              <a:lnSpc>
                <a:spcPct val="90000"/>
              </a:lnSpc>
              <a:buNone/>
              <a:defRPr b="0" lang="en-GB" sz="60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</a:pPr>
            <a:r>
              <a:rPr b="0" lang="en-GB" sz="60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Click to edit Master title style</a:t>
            </a:r>
            <a:endParaRPr b="0" lang="en-SE" sz="60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dt" idx="7"/>
          </p:nvPr>
        </p:nvSpPr>
        <p:spPr>
          <a:xfrm>
            <a:off x="1195560" y="648360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ftr" idx="8"/>
          </p:nvPr>
        </p:nvSpPr>
        <p:spPr>
          <a:xfrm>
            <a:off x="2053080" y="648360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sldNum" idx="9"/>
          </p:nvPr>
        </p:nvSpPr>
        <p:spPr>
          <a:xfrm>
            <a:off x="8735400" y="648360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en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C04CFDE-CDBA-4356-90A2-64A202E5425F}" type="slidenum">
              <a:rPr b="1" lang="en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sv-SE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sv-SE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sv-SE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  <a:lvl6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6pPr>
            <a:lvl7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7pPr>
          </a:lstStyle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the outline text format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Outline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Outline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v-SE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Outline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Outline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Sixth Outline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Seventh Outline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6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45720" anchor="b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rPr>
              <a:t>Click to edit Master title style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32" name="Rektangel 7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33" name="Bildobjekt 8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" name="PlaceHolder 2"/>
          <p:cNvSpPr>
            <a:spLocks noGrp="1"/>
          </p:cNvSpPr>
          <p:nvPr>
            <p:ph type="body" hasCustomPrompt="1"/>
          </p:nvPr>
        </p:nvSpPr>
        <p:spPr>
          <a:xfrm>
            <a:off x="1930320" y="5605560"/>
            <a:ext cx="629064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3600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1" lang="sv-SE" sz="1200" spc="119" strike="noStrike" u="none" cap="all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sv-SE" sz="1200" spc="119" strike="noStrike" u="none" cap="all">
                <a:solidFill>
                  <a:schemeClr val="lt1"/>
                </a:solidFill>
                <a:effectLst/>
                <a:uFillTx/>
                <a:latin typeface="Segoe UI"/>
              </a:rPr>
              <a:t>presented by &lt;name nameson&gt;</a:t>
            </a:r>
            <a:endParaRPr b="1" lang="sv-SE" sz="1200" spc="119" strike="noStrike" u="none" cap="all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dt" idx="10"/>
          </p:nvPr>
        </p:nvSpPr>
        <p:spPr>
          <a:xfrm>
            <a:off x="1930320" y="6096600"/>
            <a:ext cx="12405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12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12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gend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ktangel 8"/>
          <p:cNvSpPr/>
          <p:nvPr/>
        </p:nvSpPr>
        <p:spPr>
          <a:xfrm>
            <a:off x="0" y="16200"/>
            <a:ext cx="121917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37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chemeClr val="lt1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chemeClr val="lt1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Light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ftr" idx="11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chemeClr val="lt1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sldNum" idx="12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6640409-3E6E-49B7-A7A2-0E90FDFA69A4}" type="slidenum">
              <a:rPr b="1" lang="sv-SE" sz="800" strike="noStrike" u="none">
                <a:solidFill>
                  <a:schemeClr val="l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0" name="Rektangel 9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41" name="Bildobjekt 11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1195560" y="1640880"/>
            <a:ext cx="10041840" cy="4375080"/>
          </a:xfrm>
          <a:prstGeom prst="rect">
            <a:avLst/>
          </a:prstGeom>
          <a:noFill/>
          <a:ln w="0">
            <a:noFill/>
          </a:ln>
        </p:spPr>
        <p:txBody>
          <a:bodyPr lIns="0" rIns="91440" tIns="45720" bIns="45720" anchor="t">
            <a:noAutofit/>
          </a:bodyPr>
          <a:lstStyle>
            <a:lvl1pPr marL="457200" indent="-457200" defTabSz="914400">
              <a:lnSpc>
                <a:spcPct val="100000"/>
              </a:lnSpc>
              <a:spcBef>
                <a:spcPts val="1001"/>
              </a:spcBef>
              <a:buClr>
                <a:srgbClr val="ffffff"/>
              </a:buClr>
              <a:buFont typeface="Segoe UI Light"/>
              <a:buAutoNum type="arabicPeriod"/>
              <a:defRPr b="0" lang="en-GB" sz="2000" strike="noStrike" u="none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marL="457200" indent="-457200" defTabSz="914400">
              <a:lnSpc>
                <a:spcPct val="100000"/>
              </a:lnSpc>
              <a:spcBef>
                <a:spcPts val="1001"/>
              </a:spcBef>
              <a:buClr>
                <a:srgbClr val="ffffff"/>
              </a:buClr>
              <a:buFont typeface="Segoe UI Light"/>
              <a:buAutoNum type="arabicPeriod"/>
            </a:pPr>
            <a:r>
              <a:rPr b="0" lang="en-GB" sz="2000" strike="noStrike" u="none">
                <a:solidFill>
                  <a:schemeClr val="lt1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dt" idx="13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hapter/breaker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ktangel 5"/>
          <p:cNvSpPr/>
          <p:nvPr/>
        </p:nvSpPr>
        <p:spPr>
          <a:xfrm>
            <a:off x="0" y="0"/>
            <a:ext cx="647748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45" name="Rektangel 7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46" name="PlaceHolder 1"/>
          <p:cNvSpPr>
            <a:spLocks noGrp="1"/>
          </p:cNvSpPr>
          <p:nvPr>
            <p:ph type="body" hasCustomPrompt="1"/>
          </p:nvPr>
        </p:nvSpPr>
        <p:spPr>
          <a:xfrm>
            <a:off x="6477840" y="0"/>
            <a:ext cx="5713920" cy="6857640"/>
          </a:xfrm>
          <a:prstGeom prst="rect">
            <a:avLst/>
          </a:prstGeom>
          <a:solidFill>
            <a:srgbClr val="ececec"/>
          </a:solidFill>
          <a:ln w="0">
            <a:noFill/>
          </a:ln>
        </p:spPr>
        <p:txBody>
          <a:bodyPr lIns="90000" rIns="90000" tIns="45000" bIns="45000" anchor="t">
            <a:normAutofit/>
          </a:bodyPr>
          <a:lstStyle>
            <a:lvl1pPr indent="0" algn="ctr" defTabSz="914400">
              <a:lnSpc>
                <a:spcPct val="100000"/>
              </a:lnSpc>
              <a:buNone/>
              <a:defRPr b="0" lang="sv-SE" sz="800" strike="noStrike" u="none">
                <a:solidFill>
                  <a:schemeClr val="dk1"/>
                </a:solidFill>
                <a:effectLst/>
                <a:uFillTx/>
                <a:latin typeface="Segoe U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b="0" lang="sv-SE" sz="8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INSERT IMAGE</a:t>
            </a:r>
            <a:endParaRPr b="0" lang="sv-SE" sz="8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10924560" y="417600"/>
            <a:ext cx="827640" cy="79884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txBody>
          <a:bodyPr lIns="0" rIns="91440" tIns="45720" bIns="45720" anchor="t">
            <a:normAutofit/>
          </a:bodyPr>
          <a:lstStyle>
            <a:lvl1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  <a:def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1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0" rIns="91440" tIns="45720" bIns="45720" anchor="t">
            <a:normAutofit/>
          </a:bodyPr>
          <a:lstStyle>
            <a:lvl1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  <a:def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1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 hasCustomPrompt="1"/>
          </p:nvPr>
        </p:nvSpPr>
        <p:spPr>
          <a:xfrm>
            <a:off x="1230480" y="1051200"/>
            <a:ext cx="4255560" cy="82872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b">
            <a:noAutofit/>
          </a:bodyPr>
          <a:lstStyle>
            <a:lvl1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  <a:defRPr b="0" lang="sv-SE" sz="4800" strike="noStrike" u="none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sv-SE" sz="4800" strike="noStrike" u="none">
                <a:solidFill>
                  <a:schemeClr val="lt1"/>
                </a:solidFill>
                <a:effectLst/>
                <a:uFillTx/>
                <a:latin typeface="Segoe UI"/>
              </a:rPr>
              <a:t># (chapter)</a:t>
            </a:r>
            <a:endParaRPr b="0" lang="sv-SE" sz="48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body" hasCustomPrompt="1"/>
          </p:nvPr>
        </p:nvSpPr>
        <p:spPr>
          <a:xfrm>
            <a:off x="1230480" y="2169360"/>
            <a:ext cx="4255560" cy="246240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4200" strike="noStrike" u="none">
                <a:solidFill>
                  <a:schemeClr val="lt1"/>
                </a:solidFill>
                <a:effectLst/>
                <a:uFillTx/>
                <a:latin typeface="Segoe UI Semibold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4200" strike="noStrike" u="none">
                <a:solidFill>
                  <a:schemeClr val="lt1"/>
                </a:solidFill>
                <a:effectLst/>
                <a:uFillTx/>
                <a:latin typeface="Segoe UI Semibold"/>
              </a:rPr>
              <a:t>Headline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ne colum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sv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Headline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ftr" idx="14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 cap="all">
                <a:solidFill>
                  <a:srgbClr val="cccccc"/>
                </a:solidFill>
                <a:effectLst/>
                <a:uFillTx/>
                <a:latin typeface="Segoe UI"/>
              </a:rPr>
              <a:t>&lt;footer&gt;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sldNum" idx="15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13FB70A-95BA-46C1-A291-28DC2219E754}" type="slidenum">
              <a: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 hasCustomPrompt="1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v-SE" sz="22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Sub-headline</a:t>
            </a:r>
            <a:endParaRPr b="0" lang="sv-SE" sz="22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55" name="Rektangel 9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56" name="Bildobjekt 10" descr=""/>
          <p:cNvPicPr/>
          <p:nvPr/>
        </p:nvPicPr>
        <p:blipFill>
          <a:blip r:embed="rId2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1094400" y="1562400"/>
            <a:ext cx="936540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16080" lvl="1" indent="-2332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582480" lvl="2" indent="-250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839880" lvl="3" indent="-2332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1055520" lvl="4" indent="-20016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Click to edit Master text styles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16080" lvl="1" indent="-2332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Second level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582480" lvl="2" indent="-250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Third level</a:t>
            </a:r>
            <a:endParaRPr b="0" lang="sv-SE" sz="18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839880" lvl="3" indent="-2332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Fourth level</a:t>
            </a:r>
            <a:endParaRPr b="0" lang="sv-SE" sz="16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1055520" lvl="4" indent="-20016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tabLst>
                <a:tab algn="l" pos="0"/>
              </a:tabLst>
            </a:pPr>
            <a:r>
              <a: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Fifth level</a:t>
            </a:r>
            <a:endParaRPr b="0" lang="sv-SE" sz="14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dt" idx="16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&lt;date/time&gt;</a:t>
            </a:r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1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microsoft.com/office/2007/relationships/hdphoto" Target="../media/hdphoto1.wdp"/><Relationship Id="rId4" Type="http://schemas.openxmlformats.org/officeDocument/2006/relationships/image" Target="../media/image23.png"/><Relationship Id="rId5" Type="http://schemas.microsoft.com/office/2007/relationships/hdphoto" Target="../media/hdphoto2.wdp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slideLayout" Target="../slideLayouts/slideLayout1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45720" anchor="b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4200" strike="noStrike" u="none">
                <a:solidFill>
                  <a:schemeClr val="lt1"/>
                </a:solidFill>
                <a:effectLst/>
                <a:uFillTx/>
                <a:latin typeface="Segoe UI Semibold"/>
              </a:rPr>
              <a:t>SKADI</a:t>
            </a:r>
            <a:endParaRPr b="0" lang="sv-SE" sz="4200" strike="noStrike" u="none">
              <a:solidFill>
                <a:schemeClr val="lt1"/>
              </a:solidFill>
              <a:effectLst/>
              <a:uFillTx/>
              <a:latin typeface="Segoe UI Semibold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ubTitle"/>
          </p:nvPr>
        </p:nvSpPr>
        <p:spPr>
          <a:xfrm>
            <a:off x="1930320" y="3883320"/>
            <a:ext cx="8639640" cy="92088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GB" sz="2800" strike="noStrike" u="none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lt1"/>
                </a:solidFill>
                <a:effectLst/>
                <a:uFillTx/>
                <a:latin typeface="Segoe UI"/>
              </a:rPr>
              <a:t>Progress Update</a:t>
            </a:r>
            <a:endParaRPr b="0" lang="sv-SE" sz="2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hasCustomPrompt="1"/>
          </p:nvPr>
        </p:nvSpPr>
        <p:spPr>
          <a:xfrm>
            <a:off x="1930320" y="5605560"/>
            <a:ext cx="661536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18000" bIns="3600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1" lang="sv-SE" sz="1200" spc="119" strike="noStrike" u="none" cap="all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1200" spc="119" strike="noStrike" u="none" cap="all">
                <a:solidFill>
                  <a:schemeClr val="lt1"/>
                </a:solidFill>
                <a:effectLst/>
                <a:uFillTx/>
                <a:latin typeface="Segoe UI"/>
              </a:rPr>
              <a:t>PRESENTED BY Sebastian Jaksch, Sylvain Desert, Romuald Hanslik, Tadeusz Kozielewski, Annika Stellhorn, Tamires Gallo</a:t>
            </a:r>
            <a:endParaRPr b="1" lang="sv-SE" sz="1200" spc="119" strike="noStrike" u="none" cap="all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dt" idx="29"/>
          </p:nvPr>
        </p:nvSpPr>
        <p:spPr>
          <a:xfrm>
            <a:off x="1930320" y="6117840"/>
            <a:ext cx="3214800" cy="45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1" lang="sv-SE" sz="1200" spc="79" strike="noStrike" u="none">
                <a:solidFill>
                  <a:schemeClr val="lt1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7F6969B4-C74E-48AE-94E7-FEDBBB588DD5}" type="datetime1">
              <a:rPr b="1" lang="sv-SE" sz="1200" spc="79" strike="noStrike" u="none">
                <a:solidFill>
                  <a:schemeClr val="lt1"/>
                </a:solidFill>
                <a:effectLst/>
                <a:uFillTx/>
                <a:latin typeface="Segoe UI"/>
              </a:rPr>
              <a:t>2025-10-21</a:t>
            </a:fld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Detector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1103760" y="1152360"/>
            <a:ext cx="325512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10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Separate Presentation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pic>
        <p:nvPicPr>
          <p:cNvPr id="160" name="Picture 4" descr=""/>
          <p:cNvPicPr/>
          <p:nvPr/>
        </p:nvPicPr>
        <p:blipFill>
          <a:blip r:embed="rId1"/>
          <a:stretch/>
        </p:blipFill>
        <p:spPr>
          <a:xfrm>
            <a:off x="880200" y="2194560"/>
            <a:ext cx="3702240" cy="3603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1" name="Picture 6" descr=""/>
          <p:cNvPicPr/>
          <p:nvPr/>
        </p:nvPicPr>
        <p:blipFill>
          <a:blip r:embed="rId2"/>
          <a:stretch/>
        </p:blipFill>
        <p:spPr>
          <a:xfrm>
            <a:off x="4604760" y="265320"/>
            <a:ext cx="6008760" cy="2706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2" name="Picture 10" descr="A group of men standing in a room&#10;&#10;AI-generated content may be incorrect."/>
          <p:cNvPicPr/>
          <p:nvPr/>
        </p:nvPicPr>
        <p:blipFill>
          <a:blip r:embed="rId3"/>
          <a:stretch/>
        </p:blipFill>
        <p:spPr>
          <a:xfrm>
            <a:off x="4604760" y="3092040"/>
            <a:ext cx="6008760" cy="2706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Common Projects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1103760" y="922680"/>
            <a:ext cx="1737360" cy="250596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10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CEP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nstallation started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2698200" y="922680"/>
            <a:ext cx="2274120" cy="246636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10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CUP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CR done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Installation imminent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4304880" y="911160"/>
            <a:ext cx="2347200" cy="250596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10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MCA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nstallation scheduled early next year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167" name="Content Placeholder 7"/>
          <p:cNvSpPr/>
          <p:nvPr/>
        </p:nvSpPr>
        <p:spPr>
          <a:xfrm>
            <a:off x="6520680" y="920160"/>
            <a:ext cx="2347200" cy="250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18000" anchor="t">
            <a:noAutofit/>
          </a:bodyPr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Monitors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In-bunker installation done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W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aiting for CR preparation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8" name="TextBox 5"/>
          <p:cNvSpPr/>
          <p:nvPr/>
        </p:nvSpPr>
        <p:spPr>
          <a:xfrm>
            <a:off x="2480760" y="4624920"/>
            <a:ext cx="7785360" cy="92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In general: Good communication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In particular: Sometimes prioritization can impact deliveries (see detector tube motors)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9" name="Content Placeholder 7"/>
          <p:cNvSpPr/>
          <p:nvPr/>
        </p:nvSpPr>
        <p:spPr>
          <a:xfrm>
            <a:off x="8651880" y="920160"/>
            <a:ext cx="2347200" cy="250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18000" anchor="t">
            <a:noAutofit/>
          </a:bodyPr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ECDC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sv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Discussion on instrument control started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Polarization setup: Polarizer + Analyzer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71" name="TextBox 53"/>
          <p:cNvSpPr/>
          <p:nvPr/>
        </p:nvSpPr>
        <p:spPr>
          <a:xfrm>
            <a:off x="9649080" y="3069720"/>
            <a:ext cx="355032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Pictures in courtesy of Hal Lee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2" name="Can 56"/>
          <p:cNvSpPr/>
          <p:nvPr/>
        </p:nvSpPr>
        <p:spPr>
          <a:xfrm rot="16200000">
            <a:off x="8727120" y="2053440"/>
            <a:ext cx="463320" cy="524160"/>
          </a:xfrm>
          <a:prstGeom prst="can">
            <a:avLst>
              <a:gd name="adj" fmla="val 25000"/>
            </a:avLst>
          </a:prstGeom>
          <a:solidFill>
            <a:srgbClr val="a40ea5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173" name="Oval 57"/>
          <p:cNvSpPr/>
          <p:nvPr/>
        </p:nvSpPr>
        <p:spPr>
          <a:xfrm>
            <a:off x="7388640" y="2269800"/>
            <a:ext cx="132840" cy="14076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cxnSp>
        <p:nvCxnSpPr>
          <p:cNvPr id="174" name="Straight Arrow Connector 58"/>
          <p:cNvCxnSpPr/>
          <p:nvPr/>
        </p:nvCxnSpPr>
        <p:spPr>
          <a:xfrm>
            <a:off x="1980360" y="1727640"/>
            <a:ext cx="360" cy="232200"/>
          </a:xfrm>
          <a:prstGeom prst="straightConnector1">
            <a:avLst/>
          </a:prstGeom>
          <a:ln w="12700">
            <a:solidFill>
              <a:srgbClr val="000000"/>
            </a:solidFill>
            <a:headEnd len="med" type="triangle" w="med"/>
            <a:tailEnd len="med" type="triangle" w="med"/>
          </a:ln>
        </p:spPr>
      </p:cxnSp>
      <p:sp>
        <p:nvSpPr>
          <p:cNvPr id="175" name="Can 59"/>
          <p:cNvSpPr/>
          <p:nvPr/>
        </p:nvSpPr>
        <p:spPr>
          <a:xfrm rot="16200000">
            <a:off x="9803160" y="1587240"/>
            <a:ext cx="727560" cy="1435320"/>
          </a:xfrm>
          <a:prstGeom prst="can">
            <a:avLst>
              <a:gd name="adj" fmla="val 25000"/>
            </a:avLst>
          </a:prstGeom>
          <a:solidFill>
            <a:srgbClr val="76717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176" name="TextBox 60"/>
          <p:cNvSpPr/>
          <p:nvPr/>
        </p:nvSpPr>
        <p:spPr>
          <a:xfrm>
            <a:off x="8498880" y="1575720"/>
            <a:ext cx="104868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trike="noStrike" u="none" baseline="30000">
                <a:solidFill>
                  <a:schemeClr val="dk1"/>
                </a:solidFill>
                <a:effectLst/>
                <a:uFillTx/>
                <a:latin typeface="Segoe UI"/>
              </a:rPr>
              <a:t>3</a:t>
            </a:r>
            <a:r>
              <a:rPr b="0" lang="en-US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He Analyzer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7" name="TextBox 61"/>
          <p:cNvSpPr/>
          <p:nvPr/>
        </p:nvSpPr>
        <p:spPr>
          <a:xfrm>
            <a:off x="2111760" y="2574000"/>
            <a:ext cx="154764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Guide / Polarizer (FZJ)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8" name="TextBox 62"/>
          <p:cNvSpPr/>
          <p:nvPr/>
        </p:nvSpPr>
        <p:spPr>
          <a:xfrm>
            <a:off x="9620640" y="1567800"/>
            <a:ext cx="102024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Detectortube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9" name="Cube 64"/>
          <p:cNvSpPr/>
          <p:nvPr/>
        </p:nvSpPr>
        <p:spPr>
          <a:xfrm>
            <a:off x="1731960" y="2330280"/>
            <a:ext cx="2364120" cy="226800"/>
          </a:xfrm>
          <a:prstGeom prst="cube">
            <a:avLst>
              <a:gd name="adj" fmla="val 25000"/>
            </a:avLst>
          </a:prstGeom>
          <a:solidFill>
            <a:srgbClr val="767171"/>
          </a:solidFill>
          <a:ln>
            <a:solidFill>
              <a:srgbClr val="0043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cxnSp>
        <p:nvCxnSpPr>
          <p:cNvPr id="180" name="Straight Arrow Connector 65"/>
          <p:cNvCxnSpPr/>
          <p:nvPr/>
        </p:nvCxnSpPr>
        <p:spPr>
          <a:xfrm>
            <a:off x="1980360" y="2096280"/>
            <a:ext cx="360" cy="232200"/>
          </a:xfrm>
          <a:prstGeom prst="straightConnector1">
            <a:avLst/>
          </a:prstGeom>
          <a:ln w="12700">
            <a:solidFill>
              <a:srgbClr val="000000"/>
            </a:solidFill>
            <a:headEnd len="med" type="triangle" w="med"/>
            <a:tailEnd len="med" type="triangle" w="med"/>
          </a:ln>
        </p:spPr>
      </p:cxnSp>
      <p:grpSp>
        <p:nvGrpSpPr>
          <p:cNvPr id="181" name="Group 66"/>
          <p:cNvGrpSpPr/>
          <p:nvPr/>
        </p:nvGrpSpPr>
        <p:grpSpPr>
          <a:xfrm>
            <a:off x="1766520" y="1810800"/>
            <a:ext cx="2329200" cy="378720"/>
            <a:chOff x="1766520" y="1810800"/>
            <a:chExt cx="2329200" cy="378720"/>
          </a:xfrm>
        </p:grpSpPr>
        <p:grpSp>
          <p:nvGrpSpPr>
            <p:cNvPr id="182" name="Group 67"/>
            <p:cNvGrpSpPr/>
            <p:nvPr/>
          </p:nvGrpSpPr>
          <p:grpSpPr>
            <a:xfrm>
              <a:off x="1766520" y="1814400"/>
              <a:ext cx="1678320" cy="375120"/>
              <a:chOff x="1766520" y="1814400"/>
              <a:chExt cx="1678320" cy="375120"/>
            </a:xfrm>
          </p:grpSpPr>
          <p:sp>
            <p:nvSpPr>
              <p:cNvPr id="183" name="Rectangle 71"/>
              <p:cNvSpPr/>
              <p:nvPr/>
            </p:nvSpPr>
            <p:spPr>
              <a:xfrm flipH="1" rot="15868200">
                <a:off x="2587320" y="1073520"/>
                <a:ext cx="36360" cy="1683000"/>
              </a:xfrm>
              <a:prstGeom prst="rect">
                <a:avLst/>
              </a:prstGeom>
              <a:solidFill>
                <a:srgbClr val="a40e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SE" sz="1800" strike="noStrike" u="none">
                  <a:solidFill>
                    <a:schemeClr val="lt1"/>
                  </a:solidFill>
                  <a:effectLst/>
                  <a:uFillTx/>
                  <a:latin typeface="Segoe UI"/>
                </a:endParaRPr>
              </a:p>
            </p:txBody>
          </p:sp>
          <p:sp>
            <p:nvSpPr>
              <p:cNvPr id="184" name="Rectangle 72"/>
              <p:cNvSpPr/>
              <p:nvPr/>
            </p:nvSpPr>
            <p:spPr>
              <a:xfrm flipH="1" flipV="1" rot="5731800">
                <a:off x="2587320" y="1247040"/>
                <a:ext cx="36360" cy="1683000"/>
              </a:xfrm>
              <a:prstGeom prst="rect">
                <a:avLst/>
              </a:prstGeom>
              <a:solidFill>
                <a:srgbClr val="a40e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SE" sz="1800" strike="noStrike" u="none">
                  <a:solidFill>
                    <a:schemeClr val="lt1"/>
                  </a:solidFill>
                  <a:effectLst/>
                  <a:uFillTx/>
                  <a:latin typeface="Segoe UI"/>
                </a:endParaRPr>
              </a:p>
            </p:txBody>
          </p:sp>
        </p:grpSp>
        <p:grpSp>
          <p:nvGrpSpPr>
            <p:cNvPr id="185" name="Group 68"/>
            <p:cNvGrpSpPr/>
            <p:nvPr/>
          </p:nvGrpSpPr>
          <p:grpSpPr>
            <a:xfrm>
              <a:off x="2417400" y="1810800"/>
              <a:ext cx="1678320" cy="375120"/>
              <a:chOff x="2417400" y="1810800"/>
              <a:chExt cx="1678320" cy="375120"/>
            </a:xfrm>
          </p:grpSpPr>
          <p:sp>
            <p:nvSpPr>
              <p:cNvPr id="186" name="Rectangle 69"/>
              <p:cNvSpPr/>
              <p:nvPr/>
            </p:nvSpPr>
            <p:spPr>
              <a:xfrm flipH="1" rot="15868200">
                <a:off x="3238200" y="1069920"/>
                <a:ext cx="36360" cy="1683000"/>
              </a:xfrm>
              <a:prstGeom prst="rect">
                <a:avLst/>
              </a:prstGeom>
              <a:solidFill>
                <a:srgbClr val="a40e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SE" sz="1800" strike="noStrike" u="none">
                  <a:solidFill>
                    <a:schemeClr val="lt1"/>
                  </a:solidFill>
                  <a:effectLst/>
                  <a:uFillTx/>
                  <a:latin typeface="Segoe UI"/>
                </a:endParaRPr>
              </a:p>
            </p:txBody>
          </p:sp>
          <p:sp>
            <p:nvSpPr>
              <p:cNvPr id="187" name="Rectangle 70"/>
              <p:cNvSpPr/>
              <p:nvPr/>
            </p:nvSpPr>
            <p:spPr>
              <a:xfrm flipH="1" flipV="1" rot="5731800">
                <a:off x="3238200" y="1243440"/>
                <a:ext cx="36360" cy="1683000"/>
              </a:xfrm>
              <a:prstGeom prst="rect">
                <a:avLst/>
              </a:prstGeom>
              <a:solidFill>
                <a:srgbClr val="a40e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SE" sz="1800" strike="noStrike" u="none">
                  <a:solidFill>
                    <a:schemeClr val="lt1"/>
                  </a:solidFill>
                  <a:effectLst/>
                  <a:uFillTx/>
                  <a:latin typeface="Segoe UI"/>
                </a:endParaRPr>
              </a:p>
            </p:txBody>
          </p:sp>
        </p:grpSp>
      </p:grpSp>
      <p:grpSp>
        <p:nvGrpSpPr>
          <p:cNvPr id="188" name="Group 73"/>
          <p:cNvGrpSpPr/>
          <p:nvPr/>
        </p:nvGrpSpPr>
        <p:grpSpPr>
          <a:xfrm>
            <a:off x="2755080" y="1484280"/>
            <a:ext cx="1338840" cy="201240"/>
            <a:chOff x="2755080" y="1484280"/>
            <a:chExt cx="1338840" cy="201240"/>
          </a:xfrm>
        </p:grpSpPr>
        <p:grpSp>
          <p:nvGrpSpPr>
            <p:cNvPr id="189" name="Group 74"/>
            <p:cNvGrpSpPr/>
            <p:nvPr/>
          </p:nvGrpSpPr>
          <p:grpSpPr>
            <a:xfrm>
              <a:off x="2755080" y="1486440"/>
              <a:ext cx="792720" cy="199080"/>
              <a:chOff x="2755080" y="1486440"/>
              <a:chExt cx="792720" cy="199080"/>
            </a:xfrm>
          </p:grpSpPr>
          <p:sp>
            <p:nvSpPr>
              <p:cNvPr id="190" name="Rectangle 78"/>
              <p:cNvSpPr/>
              <p:nvPr/>
            </p:nvSpPr>
            <p:spPr>
              <a:xfrm flipH="1" rot="15868200">
                <a:off x="3134160" y="1147680"/>
                <a:ext cx="36360" cy="790920"/>
              </a:xfrm>
              <a:prstGeom prst="rect">
                <a:avLst/>
              </a:prstGeom>
              <a:solidFill>
                <a:srgbClr val="a40e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SE" sz="1800" strike="noStrike" u="none">
                  <a:solidFill>
                    <a:schemeClr val="lt1"/>
                  </a:solidFill>
                  <a:effectLst/>
                  <a:uFillTx/>
                  <a:latin typeface="Segoe UI"/>
                </a:endParaRPr>
              </a:p>
            </p:txBody>
          </p:sp>
          <p:sp>
            <p:nvSpPr>
              <p:cNvPr id="191" name="Rectangle 79"/>
              <p:cNvSpPr/>
              <p:nvPr/>
            </p:nvSpPr>
            <p:spPr>
              <a:xfrm flipH="1" flipV="1" rot="5731800">
                <a:off x="3132000" y="1233000"/>
                <a:ext cx="36360" cy="790920"/>
              </a:xfrm>
              <a:prstGeom prst="rect">
                <a:avLst/>
              </a:prstGeom>
              <a:solidFill>
                <a:srgbClr val="a40e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SE" sz="1800" strike="noStrike" u="none">
                  <a:solidFill>
                    <a:schemeClr val="lt1"/>
                  </a:solidFill>
                  <a:effectLst/>
                  <a:uFillTx/>
                  <a:latin typeface="Segoe UI"/>
                </a:endParaRPr>
              </a:p>
            </p:txBody>
          </p:sp>
        </p:grpSp>
        <p:grpSp>
          <p:nvGrpSpPr>
            <p:cNvPr id="192" name="Group 75"/>
            <p:cNvGrpSpPr/>
            <p:nvPr/>
          </p:nvGrpSpPr>
          <p:grpSpPr>
            <a:xfrm>
              <a:off x="3301200" y="1484280"/>
              <a:ext cx="792720" cy="199080"/>
              <a:chOff x="3301200" y="1484280"/>
              <a:chExt cx="792720" cy="199080"/>
            </a:xfrm>
          </p:grpSpPr>
          <p:sp>
            <p:nvSpPr>
              <p:cNvPr id="193" name="Rectangle 76"/>
              <p:cNvSpPr/>
              <p:nvPr/>
            </p:nvSpPr>
            <p:spPr>
              <a:xfrm flipH="1" rot="15868200">
                <a:off x="3680280" y="1145520"/>
                <a:ext cx="36360" cy="790920"/>
              </a:xfrm>
              <a:prstGeom prst="rect">
                <a:avLst/>
              </a:prstGeom>
              <a:solidFill>
                <a:srgbClr val="a40e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SE" sz="1800" strike="noStrike" u="none">
                  <a:solidFill>
                    <a:schemeClr val="lt1"/>
                  </a:solidFill>
                  <a:effectLst/>
                  <a:uFillTx/>
                  <a:latin typeface="Segoe UI"/>
                </a:endParaRPr>
              </a:p>
            </p:txBody>
          </p:sp>
          <p:sp>
            <p:nvSpPr>
              <p:cNvPr id="194" name="Rectangle 77"/>
              <p:cNvSpPr/>
              <p:nvPr/>
            </p:nvSpPr>
            <p:spPr>
              <a:xfrm flipH="1" flipV="1" rot="5731800">
                <a:off x="3678120" y="1230840"/>
                <a:ext cx="36360" cy="790920"/>
              </a:xfrm>
              <a:prstGeom prst="rect">
                <a:avLst/>
              </a:prstGeom>
              <a:solidFill>
                <a:srgbClr val="a40e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SE" sz="1800" strike="noStrike" u="none">
                  <a:solidFill>
                    <a:schemeClr val="lt1"/>
                  </a:solidFill>
                  <a:effectLst/>
                  <a:uFillTx/>
                  <a:latin typeface="Segoe UI"/>
                </a:endParaRPr>
              </a:p>
            </p:txBody>
          </p:sp>
        </p:grpSp>
      </p:grpSp>
      <p:sp>
        <p:nvSpPr>
          <p:cNvPr id="195" name="Cube 80"/>
          <p:cNvSpPr/>
          <p:nvPr/>
        </p:nvSpPr>
        <p:spPr>
          <a:xfrm>
            <a:off x="1731960" y="1464840"/>
            <a:ext cx="1007280" cy="226800"/>
          </a:xfrm>
          <a:prstGeom prst="cube">
            <a:avLst>
              <a:gd name="adj" fmla="val 25000"/>
            </a:avLst>
          </a:prstGeom>
          <a:solidFill>
            <a:srgbClr val="767171"/>
          </a:solidFill>
          <a:ln>
            <a:solidFill>
              <a:srgbClr val="0043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pic>
        <p:nvPicPr>
          <p:cNvPr id="196" name="Picture 81" descr=""/>
          <p:cNvPicPr/>
          <p:nvPr/>
        </p:nvPicPr>
        <p:blipFill>
          <a:blip r:embed="rId1"/>
          <a:srcRect l="0" t="9777" r="0" b="0"/>
          <a:stretch/>
        </p:blipFill>
        <p:spPr>
          <a:xfrm>
            <a:off x="376560" y="2871360"/>
            <a:ext cx="3909240" cy="26445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97" name="Group 82"/>
          <p:cNvGrpSpPr/>
          <p:nvPr/>
        </p:nvGrpSpPr>
        <p:grpSpPr>
          <a:xfrm>
            <a:off x="8868600" y="3301920"/>
            <a:ext cx="2926440" cy="1987920"/>
            <a:chOff x="8868600" y="3301920"/>
            <a:chExt cx="2926440" cy="1987920"/>
          </a:xfrm>
        </p:grpSpPr>
        <p:sp>
          <p:nvSpPr>
            <p:cNvPr id="198" name="Rectangle 83"/>
            <p:cNvSpPr/>
            <p:nvPr/>
          </p:nvSpPr>
          <p:spPr>
            <a:xfrm>
              <a:off x="9315720" y="4812120"/>
              <a:ext cx="530280" cy="2962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SE" sz="1800" strike="noStrike" u="none">
                <a:solidFill>
                  <a:schemeClr val="lt1"/>
                </a:solidFill>
                <a:effectLst/>
                <a:uFillTx/>
                <a:latin typeface="Segoe UI"/>
              </a:endParaRPr>
            </a:p>
          </p:txBody>
        </p:sp>
        <p:pic>
          <p:nvPicPr>
            <p:cNvPr id="199" name="Picture 84" descr="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2000"/>
                      </a14:imgEffect>
                    </a14:imgLayer>
                  </a14:imgProps>
                </a:ext>
              </a:extLst>
            </a:blip>
            <a:srcRect l="40988" t="25703" r="36310" b="38258"/>
            <a:stretch/>
          </p:blipFill>
          <p:spPr>
            <a:xfrm>
              <a:off x="8868600" y="3301920"/>
              <a:ext cx="2926440" cy="1987560"/>
            </a:xfrm>
            <a:prstGeom prst="rect">
              <a:avLst/>
            </a:prstGeom>
            <a:noFill/>
            <a:ln w="0">
              <a:solidFill>
                <a:srgbClr val="000000"/>
              </a:solidFill>
            </a:ln>
          </p:spPr>
        </p:pic>
        <p:sp>
          <p:nvSpPr>
            <p:cNvPr id="200" name="TextBox 86"/>
            <p:cNvSpPr/>
            <p:nvPr/>
          </p:nvSpPr>
          <p:spPr>
            <a:xfrm>
              <a:off x="8868600" y="4542480"/>
              <a:ext cx="2444400" cy="74736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sv-SE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Magnetostatic cavity</a:t>
              </a:r>
              <a:endParaRPr b="0" lang="en-GB" sz="12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b="0" lang="en-SE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Q</a:t>
              </a:r>
              <a:r>
                <a:rPr b="0" lang="en-SE" sz="1200" strike="noStrike" u="none" baseline="-25000">
                  <a:solidFill>
                    <a:schemeClr val="dk1"/>
                  </a:solidFill>
                  <a:effectLst/>
                  <a:uFillTx/>
                  <a:latin typeface="Segoe UI"/>
                </a:rPr>
                <a:t>max</a:t>
              </a:r>
              <a:r>
                <a:rPr b="0" lang="en-SE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@3</a:t>
              </a:r>
              <a:r>
                <a:rPr b="0" lang="en-AU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Å</a:t>
              </a:r>
              <a:r>
                <a:rPr b="0" lang="en-SE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=0.</a:t>
              </a:r>
              <a:r>
                <a:rPr b="0" lang="en-GB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11</a:t>
              </a:r>
              <a:r>
                <a:rPr b="0" lang="en-AU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 Å </a:t>
              </a:r>
              <a:r>
                <a:rPr b="0" lang="en-SE" sz="1200" strike="noStrike" u="none" baseline="30000">
                  <a:solidFill>
                    <a:schemeClr val="dk1"/>
                  </a:solidFill>
                  <a:effectLst/>
                  <a:uFillTx/>
                  <a:latin typeface="Segoe UI"/>
                </a:rPr>
                <a:t>-1</a:t>
              </a:r>
              <a:endParaRPr b="0" lang="en-GB" sz="12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01" name="Group 87"/>
          <p:cNvGrpSpPr/>
          <p:nvPr/>
        </p:nvGrpSpPr>
        <p:grpSpPr>
          <a:xfrm>
            <a:off x="6363000" y="3301920"/>
            <a:ext cx="2333520" cy="1987920"/>
            <a:chOff x="6363000" y="3301920"/>
            <a:chExt cx="2333520" cy="1987920"/>
          </a:xfrm>
        </p:grpSpPr>
        <p:pic>
          <p:nvPicPr>
            <p:cNvPr id="202" name="Picture 88" descr=""/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2000"/>
                      </a14:imgEffect>
                    </a14:imgLayer>
                  </a14:imgProps>
                </a:ext>
              </a:extLst>
            </a:blip>
            <a:srcRect l="43737" t="24792" r="37204" b="37772"/>
            <a:stretch/>
          </p:blipFill>
          <p:spPr>
            <a:xfrm>
              <a:off x="6364800" y="3301920"/>
              <a:ext cx="2331720" cy="1987560"/>
            </a:xfrm>
            <a:prstGeom prst="rect">
              <a:avLst/>
            </a:prstGeom>
            <a:noFill/>
            <a:ln w="0">
              <a:solidFill>
                <a:srgbClr val="000000"/>
              </a:solidFill>
            </a:ln>
          </p:spPr>
        </p:pic>
        <p:sp>
          <p:nvSpPr>
            <p:cNvPr id="203" name="TextBox 89"/>
            <p:cNvSpPr/>
            <p:nvPr/>
          </p:nvSpPr>
          <p:spPr>
            <a:xfrm>
              <a:off x="6363000" y="4695840"/>
              <a:ext cx="2135520" cy="5940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sv-SE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Uniform field coils</a:t>
              </a:r>
              <a:endParaRPr b="0" lang="en-GB" sz="12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b="0" lang="en-SE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Q</a:t>
              </a:r>
              <a:r>
                <a:rPr b="0" lang="en-SE" sz="1200" strike="noStrike" u="none" baseline="-25000">
                  <a:solidFill>
                    <a:schemeClr val="dk1"/>
                  </a:solidFill>
                  <a:effectLst/>
                  <a:uFillTx/>
                  <a:latin typeface="Segoe UI"/>
                </a:rPr>
                <a:t>max</a:t>
              </a:r>
              <a:r>
                <a:rPr b="0" lang="en-SE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@3</a:t>
              </a:r>
              <a:r>
                <a:rPr b="0" lang="en-AU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Å</a:t>
              </a:r>
              <a:r>
                <a:rPr b="0" lang="en-SE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=0.</a:t>
              </a:r>
              <a:r>
                <a:rPr b="0" lang="en-GB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74</a:t>
              </a:r>
              <a:r>
                <a:rPr b="0" lang="en-AU" sz="1200" strike="noStrike" u="none">
                  <a:solidFill>
                    <a:schemeClr val="dk1"/>
                  </a:solidFill>
                  <a:effectLst/>
                  <a:uFillTx/>
                  <a:latin typeface="Segoe UI"/>
                </a:rPr>
                <a:t> Å </a:t>
              </a:r>
              <a:r>
                <a:rPr b="0" lang="en-SE" sz="1200" strike="noStrike" u="none" baseline="30000">
                  <a:solidFill>
                    <a:schemeClr val="dk1"/>
                  </a:solidFill>
                  <a:effectLst/>
                  <a:uFillTx/>
                  <a:latin typeface="Segoe UI"/>
                </a:rPr>
                <a:t>-1</a:t>
              </a:r>
              <a:endParaRPr b="0" lang="en-GB" sz="12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04" name="TextBox 91"/>
          <p:cNvSpPr/>
          <p:nvPr/>
        </p:nvSpPr>
        <p:spPr>
          <a:xfrm>
            <a:off x="2436480" y="990360"/>
            <a:ext cx="144180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Polarizer (FZJ)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5" name="TextBox 92"/>
          <p:cNvSpPr/>
          <p:nvPr/>
        </p:nvSpPr>
        <p:spPr>
          <a:xfrm>
            <a:off x="7621200" y="984600"/>
            <a:ext cx="295956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Analyzer (ESS) – current setup*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6" name="TextBox 93"/>
          <p:cNvSpPr/>
          <p:nvPr/>
        </p:nvSpPr>
        <p:spPr>
          <a:xfrm>
            <a:off x="7006320" y="1575720"/>
            <a:ext cx="104868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Sample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7" name="TextBox 94"/>
          <p:cNvSpPr/>
          <p:nvPr/>
        </p:nvSpPr>
        <p:spPr>
          <a:xfrm>
            <a:off x="6793920" y="2661480"/>
            <a:ext cx="445896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*Changes due to different magnet options shown on next page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08" name="Grafik 2" descr=""/>
          <p:cNvPicPr/>
          <p:nvPr/>
        </p:nvPicPr>
        <p:blipFill>
          <a:blip r:embed="rId6"/>
          <a:srcRect l="30696" t="19642" r="39121" b="44379"/>
          <a:stretch/>
        </p:blipFill>
        <p:spPr>
          <a:xfrm>
            <a:off x="2331360" y="3645000"/>
            <a:ext cx="3383280" cy="204984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209" name="TextBox 95"/>
          <p:cNvSpPr/>
          <p:nvPr/>
        </p:nvSpPr>
        <p:spPr>
          <a:xfrm>
            <a:off x="763560" y="5830200"/>
            <a:ext cx="5235120" cy="584280"/>
          </a:xfrm>
          <a:prstGeom prst="rect">
            <a:avLst/>
          </a:pr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en-SE" sz="18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rPr>
              <a:t> 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0" name="TextBox 96"/>
          <p:cNvSpPr/>
          <p:nvPr/>
        </p:nvSpPr>
        <p:spPr>
          <a:xfrm>
            <a:off x="6240960" y="5516280"/>
            <a:ext cx="4910400" cy="1089000"/>
          </a:xfrm>
          <a:prstGeom prst="rect">
            <a:avLst/>
          </a:pr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en-SE" sz="180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Segoe UI"/>
              </a:rPr>
              <a:t> 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Polarization setup: Magnets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sldNum" idx="36"/>
          </p:nvPr>
        </p:nvSpPr>
        <p:spPr>
          <a:xfrm>
            <a:off x="852732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BD886B1-ECBA-4A82-8A92-E3A76B3DE549}" type="slidenum">
              <a:rPr b="1" lang="sv-SE" sz="800" strike="noStrike" u="none">
                <a:solidFill>
                  <a:schemeClr val="accent1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13" name="Picture 7" descr="A computer generated image of a machine&#10;&#10;AI-generated content may be incorrect."/>
          <p:cNvPicPr/>
          <p:nvPr/>
        </p:nvPicPr>
        <p:blipFill>
          <a:blip r:embed="rId1"/>
          <a:srcRect l="15382" t="6482" r="5243" b="23768"/>
          <a:stretch/>
        </p:blipFill>
        <p:spPr>
          <a:xfrm>
            <a:off x="987840" y="1844280"/>
            <a:ext cx="4893840" cy="2323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4" name="TextBox 9"/>
          <p:cNvSpPr/>
          <p:nvPr/>
        </p:nvSpPr>
        <p:spPr>
          <a:xfrm>
            <a:off x="896040" y="1101600"/>
            <a:ext cx="368100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(i) Electromagnet (already purchased &amp; available)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5" name="TextBox 11"/>
          <p:cNvSpPr/>
          <p:nvPr/>
        </p:nvSpPr>
        <p:spPr>
          <a:xfrm>
            <a:off x="943200" y="4211280"/>
            <a:ext cx="3357000" cy="181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Specifications: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-2 to 2T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F</a:t>
            </a: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ield-ramp precision: 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0.01mT -1mT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D</a:t>
            </a: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epends on SE / controller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0-field precision: 0.02mT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N</a:t>
            </a: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o (half/full) PA possible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6" name="TextBox 12"/>
          <p:cNvSpPr/>
          <p:nvPr/>
        </p:nvSpPr>
        <p:spPr>
          <a:xfrm>
            <a:off x="6147720" y="929160"/>
            <a:ext cx="5801400" cy="600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(ii) Planned to write grant proposals (such as RÅC) on: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800280" lvl="1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lphaLcParenR"/>
            </a:pP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10T, symmetric, non-shielded magnet (no PA, STAP request)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800280" lvl="1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lphaLcParenR"/>
            </a:pP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5-7T, asymmetric, shielded (full-PA)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57480" lvl="2" indent="-34308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SE" sz="1600" strike="noStrike" u="none" baseline="30000">
                <a:solidFill>
                  <a:schemeClr val="dk1"/>
                </a:solidFill>
                <a:effectLst/>
                <a:uFillTx/>
                <a:latin typeface="Segoe UI"/>
              </a:rPr>
              <a:t>3</a:t>
            </a: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He analyzer between magnet-detector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57480" lvl="2" indent="-34308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en-GB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Space-restrictions</a:t>
            </a: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: remove nose + flat detector window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800280" lvl="1" indent="-34308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AutoNum type="alphaLcParenR" startAt="3"/>
            </a:pP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&gt;7T, asymmetric, shielded (full-PA) 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57480" lvl="2" indent="-34308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SE" sz="1600" strike="noStrike" u="none" baseline="30000">
                <a:solidFill>
                  <a:schemeClr val="dk1"/>
                </a:solidFill>
                <a:effectLst/>
                <a:uFillTx/>
                <a:latin typeface="Segoe UI"/>
              </a:rPr>
              <a:t>3</a:t>
            </a:r>
            <a:r>
              <a:rPr b="0" lang="en-SE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He cell in detector vessel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57480" lvl="2" indent="-34308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More spatial freedom at sample position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57480" lvl="2" indent="-34308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Looking for suitable proposal partners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17" name="Picture 55" descr="A diagram of a sample&#10;&#10;AI-generated content may be incorrect."/>
          <p:cNvPicPr/>
          <p:nvPr/>
        </p:nvPicPr>
        <p:blipFill>
          <a:blip r:embed="rId2"/>
          <a:stretch/>
        </p:blipFill>
        <p:spPr>
          <a:xfrm>
            <a:off x="6485760" y="2572560"/>
            <a:ext cx="5463360" cy="3183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OTLSHAPE_SL_99547ffe5f204117a3bfd0db99c6acdd_BackgroundRectangle"/>
          <p:cNvSpPr/>
          <p:nvPr/>
        </p:nvSpPr>
        <p:spPr>
          <a:xfrm>
            <a:off x="63360" y="2172600"/>
            <a:ext cx="11289960" cy="696240"/>
          </a:xfrm>
          <a:prstGeom prst="rect">
            <a:avLst/>
          </a:prstGeom>
          <a:solidFill>
            <a:srgbClr val="c8c8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19" name="OTLSHAPE_SL2A_dc46c8c2898d4d5881ffdb0ddd0c6edb_BackgroundRectangle" hidden="1"/>
          <p:cNvSpPr/>
          <p:nvPr/>
        </p:nvSpPr>
        <p:spPr>
          <a:xfrm>
            <a:off x="965160" y="2172600"/>
            <a:ext cx="10388160" cy="696240"/>
          </a:xfrm>
          <a:prstGeom prst="rect">
            <a:avLst/>
          </a:prstGeom>
          <a:solidFill>
            <a:srgbClr val="c8c8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20" name="OTLSHAPE_SL_0084e535316f411b9401b0adc9f8b3fc_BackgroundRectangle"/>
          <p:cNvSpPr/>
          <p:nvPr/>
        </p:nvSpPr>
        <p:spPr>
          <a:xfrm>
            <a:off x="63360" y="4311360"/>
            <a:ext cx="11289960" cy="879480"/>
          </a:xfrm>
          <a:prstGeom prst="rect">
            <a:avLst/>
          </a:prstGeom>
          <a:solidFill>
            <a:srgbClr val="c8c8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21" name="OTLSHAPE_SL2A_e4ead10f04c74cfd8f551d06f3ce43f9_BackgroundRectangle" hidden="1"/>
          <p:cNvSpPr/>
          <p:nvPr/>
        </p:nvSpPr>
        <p:spPr>
          <a:xfrm>
            <a:off x="965160" y="4311360"/>
            <a:ext cx="10388160" cy="879480"/>
          </a:xfrm>
          <a:prstGeom prst="rect">
            <a:avLst/>
          </a:prstGeom>
          <a:solidFill>
            <a:srgbClr val="c8c8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22" name="OTLSHAPE_SL_2d5418c9780e42d58b14569178703f14_BackgroundRectangle"/>
          <p:cNvSpPr/>
          <p:nvPr/>
        </p:nvSpPr>
        <p:spPr>
          <a:xfrm>
            <a:off x="63360" y="2919960"/>
            <a:ext cx="11289960" cy="625320"/>
          </a:xfrm>
          <a:prstGeom prst="rect">
            <a:avLst/>
          </a:prstGeom>
          <a:solidFill>
            <a:srgbClr val="c8c8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23" name="OTLSHAPE_SL2A_96174b629f9d4a91a72e30125f54425e_BackgroundRectangle" hidden="1"/>
          <p:cNvSpPr/>
          <p:nvPr/>
        </p:nvSpPr>
        <p:spPr>
          <a:xfrm>
            <a:off x="965160" y="2919960"/>
            <a:ext cx="10388160" cy="625320"/>
          </a:xfrm>
          <a:prstGeom prst="rect">
            <a:avLst/>
          </a:prstGeom>
          <a:solidFill>
            <a:srgbClr val="c8c8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24" name="OTLSHAPE_SL_aeedbeb6251c4cc19aefdb47e53bcc86_BackgroundRectangle"/>
          <p:cNvSpPr/>
          <p:nvPr/>
        </p:nvSpPr>
        <p:spPr>
          <a:xfrm>
            <a:off x="63360" y="3596400"/>
            <a:ext cx="11289960" cy="663480"/>
          </a:xfrm>
          <a:prstGeom prst="rect">
            <a:avLst/>
          </a:prstGeom>
          <a:solidFill>
            <a:srgbClr val="c8c8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25" name="OTLSHAPE_SL2A_07c76edc5b81433e85c86f37e678e342_BackgroundRectangle" hidden="1"/>
          <p:cNvSpPr/>
          <p:nvPr/>
        </p:nvSpPr>
        <p:spPr>
          <a:xfrm>
            <a:off x="965160" y="3596400"/>
            <a:ext cx="10388160" cy="663480"/>
          </a:xfrm>
          <a:prstGeom prst="rect">
            <a:avLst/>
          </a:prstGeom>
          <a:solidFill>
            <a:srgbClr val="c8c8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26" name="OTLSHAPE_TB_00000000000000000000000000000000_LeftEndCaps" hidden="1"/>
          <p:cNvSpPr/>
          <p:nvPr/>
        </p:nvSpPr>
        <p:spPr>
          <a:xfrm>
            <a:off x="-220680" y="12600"/>
            <a:ext cx="46944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1" lang="sv-SE" sz="1800" strike="noStrike" u="none">
                <a:solidFill>
                  <a:srgbClr val="ed7d31"/>
                </a:solidFill>
                <a:effectLst/>
                <a:uFillTx/>
                <a:latin typeface="Calibri"/>
              </a:rPr>
              <a:t>2025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27" name="OTLSHAPE_TB_00000000000000000000000000000000_RightEndCaps"/>
          <p:cNvSpPr/>
          <p:nvPr/>
        </p:nvSpPr>
        <p:spPr>
          <a:xfrm>
            <a:off x="11474640" y="1802880"/>
            <a:ext cx="449280" cy="27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1" lang="sv-SE" sz="1800" spc="-45" strike="noStrike" u="none">
                <a:solidFill>
                  <a:srgbClr val="e97132"/>
                </a:solidFill>
                <a:effectLst/>
                <a:uFillTx/>
                <a:latin typeface="Calibri"/>
              </a:rPr>
              <a:t>2026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228" name="OTLSHAPE_M_aef32c30126c457290b9a69880c1852d_Connector1"/>
          <p:cNvCxnSpPr/>
          <p:nvPr/>
        </p:nvCxnSpPr>
        <p:spPr>
          <a:xfrm>
            <a:off x="10811880" y="1314360"/>
            <a:ext cx="360" cy="435960"/>
          </a:xfrm>
          <a:prstGeom prst="straightConnector1">
            <a:avLst/>
          </a:prstGeom>
          <a:ln w="7620">
            <a:solidFill>
              <a:srgbClr val="e97132">
                <a:alpha val="50000"/>
              </a:srgbClr>
            </a:solidFill>
          </a:ln>
        </p:spPr>
      </p:cxnSp>
      <p:cxnSp>
        <p:nvCxnSpPr>
          <p:cNvPr id="229" name="OTLSHAPE_M_951b60d1ca7b47acaaf2d71df281a755_Connector1"/>
          <p:cNvCxnSpPr/>
          <p:nvPr/>
        </p:nvCxnSpPr>
        <p:spPr>
          <a:xfrm>
            <a:off x="7673760" y="1314360"/>
            <a:ext cx="360" cy="435960"/>
          </a:xfrm>
          <a:prstGeom prst="straightConnector1">
            <a:avLst/>
          </a:prstGeom>
          <a:ln w="7620">
            <a:solidFill>
              <a:srgbClr val="156082">
                <a:alpha val="50000"/>
              </a:srgbClr>
            </a:solidFill>
          </a:ln>
        </p:spPr>
      </p:cxnSp>
      <p:cxnSp>
        <p:nvCxnSpPr>
          <p:cNvPr id="230" name="OTLSHAPE_M_852c225338b44b15883779d834d018f7_Connector1"/>
          <p:cNvCxnSpPr/>
          <p:nvPr/>
        </p:nvCxnSpPr>
        <p:spPr>
          <a:xfrm>
            <a:off x="3918960" y="1314360"/>
            <a:ext cx="360" cy="435960"/>
          </a:xfrm>
          <a:prstGeom prst="straightConnector1">
            <a:avLst/>
          </a:prstGeom>
          <a:ln w="7620">
            <a:solidFill>
              <a:srgbClr val="e97132">
                <a:alpha val="50000"/>
              </a:srgbClr>
            </a:solidFill>
          </a:ln>
        </p:spPr>
      </p:cxnSp>
      <p:sp>
        <p:nvSpPr>
          <p:cNvPr id="231" name="OTLSHAPE_TB_00000000000000000000000000000000_ScaleContainer"/>
          <p:cNvSpPr/>
          <p:nvPr/>
        </p:nvSpPr>
        <p:spPr>
          <a:xfrm>
            <a:off x="1092240" y="1750320"/>
            <a:ext cx="10261080" cy="18252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32" name="OTLSHAPE_SL_99547ffe5f204117a3bfd0db99c6acdd_HeaderRectangle"/>
          <p:cNvSpPr/>
          <p:nvPr/>
        </p:nvSpPr>
        <p:spPr>
          <a:xfrm>
            <a:off x="63360" y="2172600"/>
            <a:ext cx="901440" cy="69624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33" name="OTLSHAPE_SL2A_dc46c8c2898d4d5881ffdb0ddd0c6edb_HeaderRectangle" hidden="1"/>
          <p:cNvSpPr/>
          <p:nvPr/>
        </p:nvSpPr>
        <p:spPr>
          <a:xfrm>
            <a:off x="965160" y="2172600"/>
            <a:ext cx="360" cy="360"/>
          </a:xfrm>
          <a:prstGeom prst="rect">
            <a:avLst/>
          </a:prstGeom>
          <a:solidFill>
            <a:srgbClr val="156082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280" bIns="-4428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34" name="OTLSHAPE_SL_0084e535316f411b9401b0adc9f8b3fc_HeaderRectangle"/>
          <p:cNvSpPr/>
          <p:nvPr/>
        </p:nvSpPr>
        <p:spPr>
          <a:xfrm>
            <a:off x="63360" y="4311360"/>
            <a:ext cx="901440" cy="87948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35" name="OTLSHAPE_SL2A_e4ead10f04c74cfd8f551d06f3ce43f9_HeaderRectangle" hidden="1"/>
          <p:cNvSpPr/>
          <p:nvPr/>
        </p:nvSpPr>
        <p:spPr>
          <a:xfrm>
            <a:off x="965160" y="4311360"/>
            <a:ext cx="360" cy="360"/>
          </a:xfrm>
          <a:prstGeom prst="rect">
            <a:avLst/>
          </a:prstGeom>
          <a:solidFill>
            <a:srgbClr val="e97132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280" bIns="-4428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36" name="OTLSHAPE_TB_00000000000000000000000000000000_MiddleScaleContainer"/>
          <p:cNvSpPr/>
          <p:nvPr/>
        </p:nvSpPr>
        <p:spPr>
          <a:xfrm>
            <a:off x="1092240" y="1942200"/>
            <a:ext cx="10261080" cy="182520"/>
          </a:xfrm>
          <a:prstGeom prst="round2SameRect">
            <a:avLst>
              <a:gd name="adj1" fmla="val 0"/>
              <a:gd name="adj2" fmla="val 16667"/>
            </a:avLst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37" name="OTLSHAPE_TB_00000000000000000000000000000000_BottomScaleContainer" hidden="1"/>
          <p:cNvSpPr/>
          <p:nvPr/>
        </p:nvSpPr>
        <p:spPr>
          <a:xfrm>
            <a:off x="1092240" y="1750320"/>
            <a:ext cx="360" cy="360"/>
          </a:xfrm>
          <a:prstGeom prst="round2SameRect">
            <a:avLst>
              <a:gd name="adj1" fmla="val 0"/>
              <a:gd name="adj2" fmla="val 16667"/>
            </a:avLst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38" name="OTLSHAPE_SL_2d5418c9780e42d58b14569178703f14_HeaderRectangle"/>
          <p:cNvSpPr/>
          <p:nvPr/>
        </p:nvSpPr>
        <p:spPr>
          <a:xfrm>
            <a:off x="63360" y="2919960"/>
            <a:ext cx="901440" cy="625320"/>
          </a:xfrm>
          <a:prstGeom prst="rect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39" name="OTLSHAPE_SL2A_96174b629f9d4a91a72e30125f54425e_HeaderRectangle" hidden="1"/>
          <p:cNvSpPr/>
          <p:nvPr/>
        </p:nvSpPr>
        <p:spPr>
          <a:xfrm>
            <a:off x="965160" y="2919960"/>
            <a:ext cx="360" cy="360"/>
          </a:xfrm>
          <a:prstGeom prst="rect">
            <a:avLst/>
          </a:prstGeom>
          <a:solidFill>
            <a:srgbClr val="156082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280" bIns="-4428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40" name="OTLSHAPE_SL_aeedbeb6251c4cc19aefdb47e53bcc86_HeaderRectangle"/>
          <p:cNvSpPr/>
          <p:nvPr/>
        </p:nvSpPr>
        <p:spPr>
          <a:xfrm>
            <a:off x="63360" y="3596400"/>
            <a:ext cx="901440" cy="663480"/>
          </a:xfrm>
          <a:prstGeom prst="rect">
            <a:avLst/>
          </a:prstGeom>
          <a:solidFill>
            <a:srgbClr val="a02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41" name="OTLSHAPE_SL2A_07c76edc5b81433e85c86f37e678e342_HeaderRectangle" hidden="1"/>
          <p:cNvSpPr/>
          <p:nvPr/>
        </p:nvSpPr>
        <p:spPr>
          <a:xfrm>
            <a:off x="965160" y="3596400"/>
            <a:ext cx="360" cy="360"/>
          </a:xfrm>
          <a:prstGeom prst="rect">
            <a:avLst/>
          </a:prstGeom>
          <a:solidFill>
            <a:srgbClr val="156082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280" bIns="-4428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cxnSp>
        <p:nvCxnSpPr>
          <p:cNvPr id="242" name="OTLSHAPE_G_00000000000000000000000000000000_ShapeBelow0"/>
          <p:cNvCxnSpPr/>
          <p:nvPr/>
        </p:nvCxnSpPr>
        <p:spPr>
          <a:xfrm>
            <a:off x="2810520" y="2134080"/>
            <a:ext cx="360" cy="3057120"/>
          </a:xfrm>
          <a:prstGeom prst="straightConnector1">
            <a:avLst/>
          </a:prstGeom>
          <a:ln w="7620">
            <a:solidFill>
              <a:srgbClr val="5b9bd5">
                <a:alpha val="15000"/>
              </a:srgbClr>
            </a:solidFill>
          </a:ln>
        </p:spPr>
      </p:cxnSp>
      <p:cxnSp>
        <p:nvCxnSpPr>
          <p:cNvPr id="243" name="OTLSHAPE_G_00000000000000000000000000000000_ShapeBelow1"/>
          <p:cNvCxnSpPr/>
          <p:nvPr/>
        </p:nvCxnSpPr>
        <p:spPr>
          <a:xfrm>
            <a:off x="4529160" y="2134080"/>
            <a:ext cx="360" cy="3057120"/>
          </a:xfrm>
          <a:prstGeom prst="straightConnector1">
            <a:avLst/>
          </a:prstGeom>
          <a:ln w="7620">
            <a:solidFill>
              <a:srgbClr val="5b9bd5">
                <a:alpha val="15000"/>
              </a:srgbClr>
            </a:solidFill>
          </a:ln>
        </p:spPr>
      </p:cxnSp>
      <p:cxnSp>
        <p:nvCxnSpPr>
          <p:cNvPr id="244" name="OTLSHAPE_G_00000000000000000000000000000000_ShapeBelow2"/>
          <p:cNvCxnSpPr/>
          <p:nvPr/>
        </p:nvCxnSpPr>
        <p:spPr>
          <a:xfrm>
            <a:off x="6210360" y="2134080"/>
            <a:ext cx="360" cy="3057120"/>
          </a:xfrm>
          <a:prstGeom prst="straightConnector1">
            <a:avLst/>
          </a:prstGeom>
          <a:ln w="7620">
            <a:solidFill>
              <a:srgbClr val="5b9bd5">
                <a:alpha val="15000"/>
              </a:srgbClr>
            </a:solidFill>
          </a:ln>
        </p:spPr>
      </p:cxnSp>
      <p:cxnSp>
        <p:nvCxnSpPr>
          <p:cNvPr id="245" name="OTLSHAPE_G_00000000000000000000000000000000_ShapeBelow3"/>
          <p:cNvCxnSpPr/>
          <p:nvPr/>
        </p:nvCxnSpPr>
        <p:spPr>
          <a:xfrm>
            <a:off x="7910280" y="2134080"/>
            <a:ext cx="360" cy="3057120"/>
          </a:xfrm>
          <a:prstGeom prst="straightConnector1">
            <a:avLst/>
          </a:prstGeom>
          <a:ln w="7620">
            <a:solidFill>
              <a:srgbClr val="5b9bd5">
                <a:alpha val="15000"/>
              </a:srgbClr>
            </a:solidFill>
          </a:ln>
        </p:spPr>
      </p:cxnSp>
      <p:cxnSp>
        <p:nvCxnSpPr>
          <p:cNvPr id="246" name="OTLSHAPE_G_00000000000000000000000000000000_ShapeBelow4"/>
          <p:cNvCxnSpPr/>
          <p:nvPr/>
        </p:nvCxnSpPr>
        <p:spPr>
          <a:xfrm>
            <a:off x="9628920" y="2134080"/>
            <a:ext cx="360" cy="3057120"/>
          </a:xfrm>
          <a:prstGeom prst="straightConnector1">
            <a:avLst/>
          </a:prstGeom>
          <a:ln w="7620">
            <a:solidFill>
              <a:srgbClr val="5b9bd5">
                <a:alpha val="15000"/>
              </a:srgbClr>
            </a:solidFill>
          </a:ln>
        </p:spPr>
      </p:cxnSp>
      <p:sp>
        <p:nvSpPr>
          <p:cNvPr id="247" name="OTLSHAPE_SLT_00703fd5fa04481dbbc433f9e106d00d_Shape"/>
          <p:cNvSpPr/>
          <p:nvPr/>
        </p:nvSpPr>
        <p:spPr>
          <a:xfrm>
            <a:off x="7667640" y="2232360"/>
            <a:ext cx="2095200" cy="12672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48" name="OTLSHAPE_SLT_192fa7f1cbf14d10a76931be138bfb35_Shape"/>
          <p:cNvSpPr/>
          <p:nvPr/>
        </p:nvSpPr>
        <p:spPr>
          <a:xfrm>
            <a:off x="2250360" y="4371120"/>
            <a:ext cx="1802880" cy="126720"/>
          </a:xfrm>
          <a:prstGeom prst="roundRect">
            <a:avLst>
              <a:gd name="adj" fmla="val 16667"/>
            </a:avLst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49" name="OTLSHAPE_SLT_6dc8d63050d0451c89b7b9561d8d56da_Shape"/>
          <p:cNvSpPr/>
          <p:nvPr/>
        </p:nvSpPr>
        <p:spPr>
          <a:xfrm>
            <a:off x="4080960" y="4579920"/>
            <a:ext cx="1599840" cy="126720"/>
          </a:xfrm>
          <a:prstGeom prst="roundRect">
            <a:avLst>
              <a:gd name="adj" fmla="val 16667"/>
            </a:avLst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50" name="OTLSHAPE_SLT_e2415fd17fb740a78bc2598d5c408358_Shape"/>
          <p:cNvSpPr/>
          <p:nvPr/>
        </p:nvSpPr>
        <p:spPr>
          <a:xfrm>
            <a:off x="9778320" y="2682360"/>
            <a:ext cx="1028520" cy="12672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51" name="OTLSHAPE_SLT_6b029f7ae2ee48c383f19f9fc5c70c58_Shape"/>
          <p:cNvSpPr/>
          <p:nvPr/>
        </p:nvSpPr>
        <p:spPr>
          <a:xfrm>
            <a:off x="5780880" y="4788360"/>
            <a:ext cx="431280" cy="126720"/>
          </a:xfrm>
          <a:prstGeom prst="roundRect">
            <a:avLst>
              <a:gd name="adj" fmla="val 16667"/>
            </a:avLst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52" name="OTLSHAPE_SLT_cf772a77fe914e78941f85c3820bdc01_Shape"/>
          <p:cNvSpPr/>
          <p:nvPr/>
        </p:nvSpPr>
        <p:spPr>
          <a:xfrm>
            <a:off x="4286520" y="3273480"/>
            <a:ext cx="3352320" cy="126720"/>
          </a:xfrm>
          <a:prstGeom prst="roundRect">
            <a:avLst>
              <a:gd name="adj" fmla="val 16667"/>
            </a:avLst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53" name="OTLSHAPE_SLT_c44b34dc854c4fca828e2ae3cdfd93d4_Shape"/>
          <p:cNvSpPr/>
          <p:nvPr/>
        </p:nvSpPr>
        <p:spPr>
          <a:xfrm>
            <a:off x="2250360" y="2979720"/>
            <a:ext cx="2044440" cy="126720"/>
          </a:xfrm>
          <a:prstGeom prst="roundRect">
            <a:avLst>
              <a:gd name="adj" fmla="val 16667"/>
            </a:avLst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54" name="OTLSHAPE_SLT_de8fb38d083642f7ba3d455aaf30a6e5_Shape"/>
          <p:cNvSpPr/>
          <p:nvPr/>
        </p:nvSpPr>
        <p:spPr>
          <a:xfrm>
            <a:off x="2250360" y="3656520"/>
            <a:ext cx="2412720" cy="126720"/>
          </a:xfrm>
          <a:prstGeom prst="roundRect">
            <a:avLst>
              <a:gd name="adj" fmla="val 16667"/>
            </a:avLst>
          </a:prstGeom>
          <a:solidFill>
            <a:srgbClr val="a02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55" name="OTLSHAPE_SLT_27085eac813c4e198539341c298db895_Shape"/>
          <p:cNvSpPr/>
          <p:nvPr/>
        </p:nvSpPr>
        <p:spPr>
          <a:xfrm>
            <a:off x="6060960" y="4073760"/>
            <a:ext cx="1460160" cy="126720"/>
          </a:xfrm>
          <a:prstGeom prst="roundRect">
            <a:avLst>
              <a:gd name="adj" fmla="val 16667"/>
            </a:avLst>
          </a:prstGeom>
          <a:solidFill>
            <a:srgbClr val="a02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56" name="OTLSHAPE_SLT_a10ff61fbea74922877ca82fc95f33ef_Shape"/>
          <p:cNvSpPr/>
          <p:nvPr/>
        </p:nvSpPr>
        <p:spPr>
          <a:xfrm>
            <a:off x="2250360" y="3864960"/>
            <a:ext cx="3822480" cy="126720"/>
          </a:xfrm>
          <a:prstGeom prst="roundRect">
            <a:avLst>
              <a:gd name="adj" fmla="val 16667"/>
            </a:avLst>
          </a:prstGeom>
          <a:solidFill>
            <a:srgbClr val="a02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57" name="OTLSHAPE_TB_00000000000000000000000000000000_ElapsedTime"/>
          <p:cNvSpPr/>
          <p:nvPr/>
        </p:nvSpPr>
        <p:spPr>
          <a:xfrm>
            <a:off x="1092240" y="1750320"/>
            <a:ext cx="2082600" cy="25200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19440" bIns="-194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58" name="OTLSHAPE_SLT_00703fd5fa04481dbbc433f9e106d00d_ShapePercentage" hidden="1"/>
          <p:cNvSpPr/>
          <p:nvPr/>
        </p:nvSpPr>
        <p:spPr>
          <a:xfrm>
            <a:off x="7667640" y="2232360"/>
            <a:ext cx="12240" cy="126720"/>
          </a:xfrm>
          <a:prstGeom prst="roundRect">
            <a:avLst>
              <a:gd name="adj" fmla="val 16667"/>
            </a:avLst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59" name="OTLSHAPE_SLT_192fa7f1cbf14d10a76931be138bfb35_ShapePercentage" hidden="1"/>
          <p:cNvSpPr/>
          <p:nvPr/>
        </p:nvSpPr>
        <p:spPr>
          <a:xfrm>
            <a:off x="2250360" y="4371120"/>
            <a:ext cx="12240" cy="126720"/>
          </a:xfrm>
          <a:prstGeom prst="roundRect">
            <a:avLst>
              <a:gd name="adj" fmla="val 16667"/>
            </a:avLst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60" name="OTLSHAPE_SLT_6dc8d63050d0451c89b7b9561d8d56da_ShapePercentage" hidden="1"/>
          <p:cNvSpPr/>
          <p:nvPr/>
        </p:nvSpPr>
        <p:spPr>
          <a:xfrm>
            <a:off x="4080960" y="4579920"/>
            <a:ext cx="12240" cy="126720"/>
          </a:xfrm>
          <a:prstGeom prst="roundRect">
            <a:avLst>
              <a:gd name="adj" fmla="val 16667"/>
            </a:avLst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61" name="OTLSHAPE_SLT_e2415fd17fb740a78bc2598d5c408358_ShapePercentage" hidden="1"/>
          <p:cNvSpPr/>
          <p:nvPr/>
        </p:nvSpPr>
        <p:spPr>
          <a:xfrm>
            <a:off x="9778320" y="2682360"/>
            <a:ext cx="12240" cy="126720"/>
          </a:xfrm>
          <a:prstGeom prst="roundRect">
            <a:avLst>
              <a:gd name="adj" fmla="val 16667"/>
            </a:avLst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62" name="OTLSHAPE_SLT_6b029f7ae2ee48c383f19f9fc5c70c58_ShapePercentage" hidden="1"/>
          <p:cNvSpPr/>
          <p:nvPr/>
        </p:nvSpPr>
        <p:spPr>
          <a:xfrm>
            <a:off x="5780880" y="4788360"/>
            <a:ext cx="12240" cy="126720"/>
          </a:xfrm>
          <a:prstGeom prst="roundRect">
            <a:avLst>
              <a:gd name="adj" fmla="val 16667"/>
            </a:avLst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63" name="OTLSHAPE_SLM_b62dc17b6b454e6fb3d3f94bd48b9f39_Shape"/>
          <p:cNvSpPr/>
          <p:nvPr/>
        </p:nvSpPr>
        <p:spPr>
          <a:xfrm>
            <a:off x="9702360" y="2419200"/>
            <a:ext cx="151920" cy="177480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3920" bIns="439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64" name="OTLSHAPE_SLT_cf772a77fe914e78941f85c3820bdc01_ShapePercentage" hidden="1"/>
          <p:cNvSpPr/>
          <p:nvPr/>
        </p:nvSpPr>
        <p:spPr>
          <a:xfrm>
            <a:off x="4286520" y="3273480"/>
            <a:ext cx="12240" cy="126720"/>
          </a:xfrm>
          <a:prstGeom prst="roundRect">
            <a:avLst>
              <a:gd name="adj" fmla="val 16667"/>
            </a:avLst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65" name="OTLSHAPE_SLT_c44b34dc854c4fca828e2ae3cdfd93d4_ShapePercentage" hidden="1"/>
          <p:cNvSpPr/>
          <p:nvPr/>
        </p:nvSpPr>
        <p:spPr>
          <a:xfrm>
            <a:off x="2250360" y="2979720"/>
            <a:ext cx="12240" cy="126720"/>
          </a:xfrm>
          <a:prstGeom prst="roundRect">
            <a:avLst>
              <a:gd name="adj" fmla="val 16667"/>
            </a:avLst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66" name="OTLSHAPE_SLT_de8fb38d083642f7ba3d455aaf30a6e5_ShapePercentage" hidden="1"/>
          <p:cNvSpPr/>
          <p:nvPr/>
        </p:nvSpPr>
        <p:spPr>
          <a:xfrm>
            <a:off x="2250360" y="3656520"/>
            <a:ext cx="12240" cy="126720"/>
          </a:xfrm>
          <a:prstGeom prst="roundRect">
            <a:avLst>
              <a:gd name="adj" fmla="val 16667"/>
            </a:avLst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67" name="OTLSHAPE_SLT_27085eac813c4e198539341c298db895_ShapePercentage" hidden="1"/>
          <p:cNvSpPr/>
          <p:nvPr/>
        </p:nvSpPr>
        <p:spPr>
          <a:xfrm>
            <a:off x="6060960" y="4073760"/>
            <a:ext cx="12240" cy="126720"/>
          </a:xfrm>
          <a:prstGeom prst="roundRect">
            <a:avLst>
              <a:gd name="adj" fmla="val 16667"/>
            </a:avLst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68" name="OTLSHAPE_SLT_a10ff61fbea74922877ca82fc95f33ef_ShapePercentage" hidden="1"/>
          <p:cNvSpPr/>
          <p:nvPr/>
        </p:nvSpPr>
        <p:spPr>
          <a:xfrm>
            <a:off x="2250360" y="3864960"/>
            <a:ext cx="12240" cy="126720"/>
          </a:xfrm>
          <a:prstGeom prst="roundRect">
            <a:avLst>
              <a:gd name="adj" fmla="val 16667"/>
            </a:avLst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69" name="OTLSHAPE_SLM_fa59b53c2eee4624a17f8b802fed07ee_Shape"/>
          <p:cNvSpPr/>
          <p:nvPr/>
        </p:nvSpPr>
        <p:spPr>
          <a:xfrm>
            <a:off x="6134400" y="4975200"/>
            <a:ext cx="151920" cy="177480"/>
          </a:xfrm>
          <a:prstGeom prst="diamond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3920" bIns="4392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70" name="OTLSHAPE_SL_99547ffe5f204117a3bfd0db99c6acdd_Header"/>
          <p:cNvSpPr/>
          <p:nvPr/>
        </p:nvSpPr>
        <p:spPr>
          <a:xfrm>
            <a:off x="63360" y="2435400"/>
            <a:ext cx="90144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11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TG5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1" name="OTLSHAPE_SL2A_dc46c8c2898d4d5881ffdb0ddd0c6edb_Header" hidden="1"/>
          <p:cNvSpPr/>
          <p:nvPr/>
        </p:nvSpPr>
        <p:spPr>
          <a:xfrm>
            <a:off x="12600" y="-958212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endParaRPr b="0" lang="sv-SE" sz="11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72" name="OTLSHAPE_SL_0084e535316f411b9401b0adc9f8b3fc_Header"/>
          <p:cNvSpPr/>
          <p:nvPr/>
        </p:nvSpPr>
        <p:spPr>
          <a:xfrm>
            <a:off x="63360" y="4495320"/>
            <a:ext cx="901440" cy="51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1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No. 3 - Critical Path 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1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(20 days TF)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3" name="OTLSHAPE_SL2A_e4ead10f04c74cfd8f551d06f3ce43f9_Header" hidden="1"/>
          <p:cNvSpPr/>
          <p:nvPr/>
        </p:nvSpPr>
        <p:spPr>
          <a:xfrm>
            <a:off x="12600" y="-9582120"/>
            <a:ext cx="360" cy="16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endParaRPr b="0" lang="sv-SE" sz="11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74" name="OTLSHAPE_SL_2d5418c9780e42d58b14569178703f14_Header"/>
          <p:cNvSpPr/>
          <p:nvPr/>
        </p:nvSpPr>
        <p:spPr>
          <a:xfrm>
            <a:off x="63360" y="2977200"/>
            <a:ext cx="901440" cy="51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1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No. 1 - Critical Path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1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(0 days TF)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5" name="OTLSHAPE_SL2A_96174b629f9d4a91a72e30125f54425e_Header" hidden="1"/>
          <p:cNvSpPr/>
          <p:nvPr/>
        </p:nvSpPr>
        <p:spPr>
          <a:xfrm>
            <a:off x="12600" y="-1456920"/>
            <a:ext cx="360" cy="16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endParaRPr b="0" lang="sv-SE" sz="11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76" name="OTLSHAPE_SL_aeedbeb6251c4cc19aefdb47e53bcc86_Header"/>
          <p:cNvSpPr/>
          <p:nvPr/>
        </p:nvSpPr>
        <p:spPr>
          <a:xfrm>
            <a:off x="63360" y="3672720"/>
            <a:ext cx="901440" cy="51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GB" sz="11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No. 2 - Critical Path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en-GB" sz="11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(5 days TF)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7" name="OTLSHAPE_SL2A_07c76edc5b81433e85c86f37e678e342_Header" hidden="1"/>
          <p:cNvSpPr/>
          <p:nvPr/>
        </p:nvSpPr>
        <p:spPr>
          <a:xfrm>
            <a:off x="12600" y="-779760"/>
            <a:ext cx="360" cy="16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endParaRPr b="0" lang="en-GB" sz="11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78" name="OTLSHAPE_TB_00000000000000000000000000000000_TodayMarkerShape"/>
          <p:cNvSpPr/>
          <p:nvPr/>
        </p:nvSpPr>
        <p:spPr>
          <a:xfrm flipV="1">
            <a:off x="3148560" y="1689480"/>
            <a:ext cx="63000" cy="6048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14400" bIns="-144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279" name="OTLSHAPE_TB_00000000000000000000000000000000_TodayMarkerText"/>
          <p:cNvSpPr/>
          <p:nvPr/>
        </p:nvSpPr>
        <p:spPr>
          <a:xfrm>
            <a:off x="2994840" y="1503360"/>
            <a:ext cx="36288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sv-SE" sz="1200" spc="-11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Today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0" name="OTLSHAPE_TB_00000000000000000000000000000000_TimescaleInterval1"/>
          <p:cNvSpPr/>
          <p:nvPr/>
        </p:nvSpPr>
        <p:spPr>
          <a:xfrm>
            <a:off x="1143000" y="1748880"/>
            <a:ext cx="31392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sv-SE" sz="1200" spc="-20" strike="noStrike" u="none">
                <a:solidFill>
                  <a:srgbClr val="e8e8e8"/>
                </a:solidFill>
                <a:effectLst/>
                <a:uFillTx/>
                <a:latin typeface="Calibri"/>
              </a:rPr>
              <a:t>2025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1" name="OTLSHAPE_TB_00000000000000000000000000000000_TimescaleInterval2"/>
          <p:cNvSpPr/>
          <p:nvPr/>
        </p:nvSpPr>
        <p:spPr>
          <a:xfrm>
            <a:off x="4580280" y="1748880"/>
            <a:ext cx="31392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sv-SE" sz="1200" spc="-20" strike="noStrike" u="none">
                <a:solidFill>
                  <a:srgbClr val="e8e8e8"/>
                </a:solidFill>
                <a:effectLst/>
                <a:uFillTx/>
                <a:latin typeface="Calibri"/>
              </a:rPr>
              <a:t>2026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2" name="OTLSHAPE_SLT_00703fd5fa04481dbbc433f9e106d00d_Duration" hidden="1"/>
          <p:cNvSpPr/>
          <p:nvPr/>
        </p:nvSpPr>
        <p:spPr>
          <a:xfrm>
            <a:off x="12600" y="-453240"/>
            <a:ext cx="393480" cy="15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000" strike="noStrike" u="none">
                <a:solidFill>
                  <a:srgbClr val="ed7d31"/>
                </a:solidFill>
                <a:effectLst/>
                <a:uFillTx/>
                <a:latin typeface="Calibri"/>
              </a:rPr>
              <a:t>80 days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3" name="OTLSHAPE_SLT_00703fd5fa04481dbbc433f9e106d00d_Start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284" name="OTLSHAPE_SLT_00703fd5fa04481dbbc433f9e106d00d_End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285" name="OTLSHAPE_SLT_00703fd5fa04481dbbc433f9e106d00d_Title"/>
          <p:cNvSpPr/>
          <p:nvPr/>
        </p:nvSpPr>
        <p:spPr>
          <a:xfrm>
            <a:off x="4596840" y="2210400"/>
            <a:ext cx="302220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r" defTabSz="914400">
              <a:lnSpc>
                <a:spcPct val="100000"/>
              </a:lnSpc>
            </a:pPr>
            <a:r>
              <a:rPr b="0" lang="en-US" sz="1100" spc="-3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Integrated Cold Commissioning and TG5 preparations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6" name="OTLSHAPE_SLT_00703fd5fa04481dbbc433f9e106d00d_TextPercentag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endParaRPr b="0" lang="sv-SE" sz="1000" strike="noStrike" u="none">
              <a:solidFill>
                <a:srgbClr val="e8e8e8"/>
              </a:solidFill>
              <a:effectLst/>
              <a:uFillTx/>
              <a:latin typeface="Calibri"/>
            </a:endParaRPr>
          </a:p>
        </p:txBody>
      </p:sp>
      <p:sp>
        <p:nvSpPr>
          <p:cNvPr id="287" name="OTLSHAPE_SLT_192fa7f1cbf14d10a76931be138bfb35_Duration" hidden="1"/>
          <p:cNvSpPr/>
          <p:nvPr/>
        </p:nvSpPr>
        <p:spPr>
          <a:xfrm>
            <a:off x="12600" y="-381960"/>
            <a:ext cx="393480" cy="15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000" strike="noStrike" u="none">
                <a:solidFill>
                  <a:srgbClr val="ed7d31"/>
                </a:solidFill>
                <a:effectLst/>
                <a:uFillTx/>
                <a:latin typeface="Calibri"/>
              </a:rPr>
              <a:t>70 days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8" name="OTLSHAPE_SLT_192fa7f1cbf14d10a76931be138bfb35_Start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289" name="OTLSHAPE_SLT_192fa7f1cbf14d10a76931be138bfb35_End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290" name="OTLSHAPE_SLT_192fa7f1cbf14d10a76931be138bfb35_JoinedDate"/>
          <p:cNvSpPr/>
          <p:nvPr/>
        </p:nvSpPr>
        <p:spPr>
          <a:xfrm>
            <a:off x="1147320" y="4357080"/>
            <a:ext cx="1053720" cy="15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r>
              <a:rPr b="0" lang="sv-SE" sz="1000" spc="-3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Sep 2025 - Dec 2025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1" name="OTLSHAPE_SLT_192fa7f1cbf14d10a76931be138bfb35_Title"/>
          <p:cNvSpPr/>
          <p:nvPr/>
        </p:nvSpPr>
        <p:spPr>
          <a:xfrm>
            <a:off x="4094280" y="4349520"/>
            <a:ext cx="525744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100" spc="-3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Polarizer Housing, Spin Flipper and Fast Shutter: Procurement and Manufacturing phase (FZJ)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2" name="OTLSHAPE_SLT_192fa7f1cbf14d10a76931be138bfb35_TextPercentag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endParaRPr b="0" lang="sv-SE" sz="1000" strike="noStrike" u="none">
              <a:solidFill>
                <a:srgbClr val="e8e8e8"/>
              </a:solidFill>
              <a:effectLst/>
              <a:uFillTx/>
              <a:latin typeface="Calibri"/>
            </a:endParaRPr>
          </a:p>
        </p:txBody>
      </p:sp>
      <p:sp>
        <p:nvSpPr>
          <p:cNvPr id="293" name="OTLSHAPE_SLT_6dc8d63050d0451c89b7b9561d8d56da_Duration" hidden="1"/>
          <p:cNvSpPr/>
          <p:nvPr/>
        </p:nvSpPr>
        <p:spPr>
          <a:xfrm>
            <a:off x="12600" y="-381960"/>
            <a:ext cx="393480" cy="15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000" strike="noStrike" u="none">
                <a:solidFill>
                  <a:srgbClr val="ed7d31"/>
                </a:solidFill>
                <a:effectLst/>
                <a:uFillTx/>
                <a:latin typeface="Calibri"/>
              </a:rPr>
              <a:t>61 days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4" name="OTLSHAPE_SLT_6dc8d63050d0451c89b7b9561d8d56da_Start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295" name="OTLSHAPE_SLT_6dc8d63050d0451c89b7b9561d8d56da_End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296" name="OTLSHAPE_SLT_6dc8d63050d0451c89b7b9561d8d56da_JoinedDate"/>
          <p:cNvSpPr/>
          <p:nvPr/>
        </p:nvSpPr>
        <p:spPr>
          <a:xfrm>
            <a:off x="2952720" y="4565880"/>
            <a:ext cx="1079280" cy="15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r>
              <a:rPr b="0" lang="sv-SE" sz="1000" spc="-3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Dec 2025 - Mar 2026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7" name="OTLSHAPE_SLT_6dc8d63050d0451c89b7b9561d8d56da_Title"/>
          <p:cNvSpPr/>
          <p:nvPr/>
        </p:nvSpPr>
        <p:spPr>
          <a:xfrm>
            <a:off x="5719680" y="4557960"/>
            <a:ext cx="380952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100" spc="-3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Polarizer Housing: Assembly (with optics and chopper) phase (FZJ)*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8" name="OTLSHAPE_SLT_6dc8d63050d0451c89b7b9561d8d56da_TextPercentag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endParaRPr b="0" lang="sv-SE" sz="1000" strike="noStrike" u="none">
              <a:solidFill>
                <a:srgbClr val="e8e8e8"/>
              </a:solidFill>
              <a:effectLst/>
              <a:uFillTx/>
              <a:latin typeface="Calibri"/>
            </a:endParaRPr>
          </a:p>
        </p:txBody>
      </p:sp>
      <p:sp>
        <p:nvSpPr>
          <p:cNvPr id="299" name="OTLSHAPE_TB_00000000000000000000000000000000_MiddleTimescaleInterval1"/>
          <p:cNvSpPr/>
          <p:nvPr/>
        </p:nvSpPr>
        <p:spPr>
          <a:xfrm>
            <a:off x="1143000" y="1940760"/>
            <a:ext cx="17532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sv-SE" sz="1200" spc="-31" strike="noStrike" u="none">
                <a:solidFill>
                  <a:srgbClr val="e8e8e8"/>
                </a:solidFill>
                <a:effectLst/>
                <a:uFillTx/>
                <a:latin typeface="Calibri"/>
              </a:rPr>
              <a:t>Q3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0" name="OTLSHAPE_TB_00000000000000000000000000000000_MiddleTimescaleInterval2"/>
          <p:cNvSpPr/>
          <p:nvPr/>
        </p:nvSpPr>
        <p:spPr>
          <a:xfrm>
            <a:off x="2861640" y="1940760"/>
            <a:ext cx="17532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sv-SE" sz="1200" spc="-31" strike="noStrike" u="none">
                <a:solidFill>
                  <a:srgbClr val="e8e8e8"/>
                </a:solidFill>
                <a:effectLst/>
                <a:uFillTx/>
                <a:latin typeface="Calibri"/>
              </a:rPr>
              <a:t>Q4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1" name="OTLSHAPE_TB_00000000000000000000000000000000_MiddleTimescaleInterval3"/>
          <p:cNvSpPr/>
          <p:nvPr/>
        </p:nvSpPr>
        <p:spPr>
          <a:xfrm>
            <a:off x="4580280" y="1940760"/>
            <a:ext cx="17532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sv-SE" sz="1200" spc="-31" strike="noStrike" u="none">
                <a:solidFill>
                  <a:srgbClr val="e8e8e8"/>
                </a:solidFill>
                <a:effectLst/>
                <a:uFillTx/>
                <a:latin typeface="Calibri"/>
              </a:rPr>
              <a:t>Q1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2" name="OTLSHAPE_TB_00000000000000000000000000000000_MiddleTimescaleInterval4"/>
          <p:cNvSpPr/>
          <p:nvPr/>
        </p:nvSpPr>
        <p:spPr>
          <a:xfrm>
            <a:off x="6261480" y="1940760"/>
            <a:ext cx="17532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sv-SE" sz="1200" spc="-31" strike="noStrike" u="none">
                <a:solidFill>
                  <a:srgbClr val="e8e8e8"/>
                </a:solidFill>
                <a:effectLst/>
                <a:uFillTx/>
                <a:latin typeface="Calibri"/>
              </a:rPr>
              <a:t>Q2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3" name="OTLSHAPE_TB_00000000000000000000000000000000_MiddleTimescaleInterval5"/>
          <p:cNvSpPr/>
          <p:nvPr/>
        </p:nvSpPr>
        <p:spPr>
          <a:xfrm>
            <a:off x="7961040" y="1940760"/>
            <a:ext cx="17532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sv-SE" sz="1200" spc="-31" strike="noStrike" u="none">
                <a:solidFill>
                  <a:srgbClr val="e8e8e8"/>
                </a:solidFill>
                <a:effectLst/>
                <a:uFillTx/>
                <a:latin typeface="Calibri"/>
              </a:rPr>
              <a:t>Q3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4" name="OTLSHAPE_TB_00000000000000000000000000000000_MiddleTimescaleInterval6"/>
          <p:cNvSpPr/>
          <p:nvPr/>
        </p:nvSpPr>
        <p:spPr>
          <a:xfrm>
            <a:off x="9679680" y="1940760"/>
            <a:ext cx="175320" cy="18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sv-SE" sz="1200" spc="-31" strike="noStrike" u="none">
                <a:solidFill>
                  <a:srgbClr val="e8e8e8"/>
                </a:solidFill>
                <a:effectLst/>
                <a:uFillTx/>
                <a:latin typeface="Calibri"/>
              </a:rPr>
              <a:t>Q4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5" name="OTLSHAPE_SLT_e2415fd17fb740a78bc2598d5c408358_Duration" hidden="1"/>
          <p:cNvSpPr/>
          <p:nvPr/>
        </p:nvSpPr>
        <p:spPr>
          <a:xfrm>
            <a:off x="12600" y="-381960"/>
            <a:ext cx="393480" cy="15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000" strike="noStrike" u="none">
                <a:solidFill>
                  <a:srgbClr val="ed7d31"/>
                </a:solidFill>
                <a:effectLst/>
                <a:uFillTx/>
                <a:latin typeface="Calibri"/>
              </a:rPr>
              <a:t>39 days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6" name="OTLSHAPE_SLT_e2415fd17fb740a78bc2598d5c408358_StartDate" hidden="1"/>
          <p:cNvSpPr/>
          <p:nvPr/>
        </p:nvSpPr>
        <p:spPr>
          <a:xfrm>
            <a:off x="12600" y="-252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07" name="OTLSHAPE_SLT_e2415fd17fb740a78bc2598d5c408358_EndDate" hidden="1"/>
          <p:cNvSpPr/>
          <p:nvPr/>
        </p:nvSpPr>
        <p:spPr>
          <a:xfrm>
            <a:off x="12600" y="-252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08" name="OTLSHAPE_SLT_e2415fd17fb740a78bc2598d5c408358_Title"/>
          <p:cNvSpPr/>
          <p:nvPr/>
        </p:nvSpPr>
        <p:spPr>
          <a:xfrm>
            <a:off x="8194680" y="2660400"/>
            <a:ext cx="153648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100" spc="-3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TG5 Closure of open points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09" name="OTLSHAPE_SLT_e2415fd17fb740a78bc2598d5c408358_TextPercentag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endParaRPr b="0" lang="sv-SE" sz="1000" strike="noStrike" u="none">
              <a:solidFill>
                <a:srgbClr val="eeece1"/>
              </a:solidFill>
              <a:effectLst/>
              <a:uFillTx/>
              <a:latin typeface="Calibri"/>
            </a:endParaRPr>
          </a:p>
        </p:txBody>
      </p:sp>
      <p:sp>
        <p:nvSpPr>
          <p:cNvPr id="310" name="OTLSHAPE_SLT_6b029f7ae2ee48c383f19f9fc5c70c58_Duration" hidden="1"/>
          <p:cNvSpPr/>
          <p:nvPr/>
        </p:nvSpPr>
        <p:spPr>
          <a:xfrm>
            <a:off x="12600" y="-376200"/>
            <a:ext cx="393480" cy="15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000" strike="noStrike" u="none">
                <a:solidFill>
                  <a:srgbClr val="ed7d31"/>
                </a:solidFill>
                <a:effectLst/>
                <a:uFillTx/>
                <a:latin typeface="Calibri"/>
              </a:rPr>
              <a:t>17 days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1" name="OTLSHAPE_SLT_6b029f7ae2ee48c383f19f9fc5c70c58_Start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12" name="OTLSHAPE_SLT_6b029f7ae2ee48c383f19f9fc5c70c58_End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13" name="OTLSHAPE_SLT_6b029f7ae2ee48c383f19f9fc5c70c58_JoinedDate"/>
          <p:cNvSpPr/>
          <p:nvPr/>
        </p:nvSpPr>
        <p:spPr>
          <a:xfrm>
            <a:off x="4633920" y="4774320"/>
            <a:ext cx="1104480" cy="15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r>
              <a:rPr b="0" lang="sv-SE" sz="1000" spc="-3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Mar 2026 - Mar 2026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4" name="OTLSHAPE_SLT_6b029f7ae2ee48c383f19f9fc5c70c58_Title"/>
          <p:cNvSpPr/>
          <p:nvPr/>
        </p:nvSpPr>
        <p:spPr>
          <a:xfrm>
            <a:off x="6261480" y="4766760"/>
            <a:ext cx="486360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100" spc="-3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Polarizer, Spin Flipper, Fast Shutter and OoB Guides: Installation phase (FZJ, LLB &amp; ESS)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5" name="OTLSHAPE_SLT_6b029f7ae2ee48c383f19f9fc5c70c58_TextPercentag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endParaRPr b="0" lang="sv-SE" sz="1000" strike="noStrike" u="none">
              <a:solidFill>
                <a:srgbClr val="e8e8e8"/>
              </a:solidFill>
              <a:effectLst/>
              <a:uFillTx/>
              <a:latin typeface="Calibri"/>
            </a:endParaRPr>
          </a:p>
        </p:txBody>
      </p:sp>
      <p:sp>
        <p:nvSpPr>
          <p:cNvPr id="316" name="OTLSHAPE_SLT_00703fd5fa04481dbbc433f9e106d00d_JoinedDate" hidden="1"/>
          <p:cNvSpPr/>
          <p:nvPr/>
        </p:nvSpPr>
        <p:spPr>
          <a:xfrm>
            <a:off x="12600" y="-1140120"/>
            <a:ext cx="1041120" cy="15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r>
              <a:rPr b="0" lang="sv-SE" sz="1000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Jun 2026 - Oct 2026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7" name="OTLSHAPE_SLM_b62dc17b6b454e6fb3d3f94bd48b9f39_Title"/>
          <p:cNvSpPr/>
          <p:nvPr/>
        </p:nvSpPr>
        <p:spPr>
          <a:xfrm>
            <a:off x="8929800" y="2422800"/>
            <a:ext cx="72360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r>
              <a:rPr b="0" lang="sv-SE" sz="1100" spc="-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TG5 meeting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8" name="OTLSHAPE_SLM_b62dc17b6b454e6fb3d3f94bd48b9f39_Date"/>
          <p:cNvSpPr/>
          <p:nvPr/>
        </p:nvSpPr>
        <p:spPr>
          <a:xfrm>
            <a:off x="9905400" y="2430720"/>
            <a:ext cx="279000" cy="15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000" spc="-6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Oct 8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9" name="OTLSHAPE_SLT_cf772a77fe914e78941f85c3820bdc01_Duration" hidden="1"/>
          <p:cNvSpPr/>
          <p:nvPr/>
        </p:nvSpPr>
        <p:spPr>
          <a:xfrm>
            <a:off x="12600" y="-453240"/>
            <a:ext cx="456840" cy="15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000" strike="noStrike" u="none">
                <a:solidFill>
                  <a:srgbClr val="ed7d31"/>
                </a:solidFill>
                <a:effectLst/>
                <a:uFillTx/>
                <a:latin typeface="Calibri"/>
              </a:rPr>
              <a:t>127 days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0" name="OTLSHAPE_SLT_cf772a77fe914e78941f85c3820bdc01_JoinedDate"/>
          <p:cNvSpPr/>
          <p:nvPr/>
        </p:nvSpPr>
        <p:spPr>
          <a:xfrm>
            <a:off x="3197880" y="3259440"/>
            <a:ext cx="1053720" cy="15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r>
              <a:rPr b="0" lang="sv-SE" sz="1000" spc="-3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Dec 2025 - Jun 2026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1" name="OTLSHAPE_SLT_cf772a77fe914e78941f85c3820bdc01_Start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22" name="OTLSHAPE_SLT_cf772a77fe914e78941f85c3820bdc01_End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23" name="OTLSHAPE_SLT_cf772a77fe914e78941f85c3820bdc01_Title"/>
          <p:cNvSpPr/>
          <p:nvPr/>
        </p:nvSpPr>
        <p:spPr>
          <a:xfrm>
            <a:off x="7680960" y="3166560"/>
            <a:ext cx="4266720" cy="34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100" spc="-34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MCA (including sub-systems): Installation, Energization and Commissioning phase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4" name="OTLSHAPE_SLT_cf772a77fe914e78941f85c3820bdc01_TextPercentag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endParaRPr b="0" lang="sv-SE" sz="1000" strike="noStrike" u="none">
              <a:solidFill>
                <a:srgbClr val="e8e8e8"/>
              </a:solidFill>
              <a:effectLst/>
              <a:uFillTx/>
              <a:latin typeface="Calibri"/>
            </a:endParaRPr>
          </a:p>
        </p:txBody>
      </p:sp>
      <p:sp>
        <p:nvSpPr>
          <p:cNvPr id="325" name="OTLSHAPE_SLT_c44b34dc854c4fca828e2ae3cdfd93d4_Duration" hidden="1"/>
          <p:cNvSpPr/>
          <p:nvPr/>
        </p:nvSpPr>
        <p:spPr>
          <a:xfrm>
            <a:off x="12600" y="-376200"/>
            <a:ext cx="393480" cy="15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000" strike="noStrike" u="none">
                <a:solidFill>
                  <a:srgbClr val="ed7d31"/>
                </a:solidFill>
                <a:effectLst/>
                <a:uFillTx/>
                <a:latin typeface="Calibri"/>
              </a:rPr>
              <a:t>79 days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6" name="OTLSHAPE_SLT_c44b34dc854c4fca828e2ae3cdfd93d4_Start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27" name="OTLSHAPE_SLT_c44b34dc854c4fca828e2ae3cdfd93d4_End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sv-SE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28" name="OTLSHAPE_SLT_c44b34dc854c4fca828e2ae3cdfd93d4_Title"/>
          <p:cNvSpPr/>
          <p:nvPr/>
        </p:nvSpPr>
        <p:spPr>
          <a:xfrm>
            <a:off x="4337280" y="2958120"/>
            <a:ext cx="87588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100" spc="-3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CEP installation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9" name="OTLSHAPE_SLT_c44b34dc854c4fca828e2ae3cdfd93d4_TextPercentag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endParaRPr b="0" lang="sv-SE" sz="1000" strike="noStrike" u="none">
              <a:solidFill>
                <a:srgbClr val="eeece1"/>
              </a:solidFill>
              <a:effectLst/>
              <a:uFillTx/>
              <a:latin typeface="Calibri"/>
            </a:endParaRPr>
          </a:p>
        </p:txBody>
      </p:sp>
      <p:sp>
        <p:nvSpPr>
          <p:cNvPr id="330" name="OTLSHAPE_SLT_e2415fd17fb740a78bc2598d5c408358_JoinedDate" hidden="1"/>
          <p:cNvSpPr/>
          <p:nvPr/>
        </p:nvSpPr>
        <p:spPr>
          <a:xfrm>
            <a:off x="12600" y="-1002960"/>
            <a:ext cx="1053720" cy="16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sv-SE" sz="1000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Oct 2026 - Dec 2026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1" name="OTLSHAPE_SLT_de8fb38d083642f7ba3d455aaf30a6e5_Duration" hidden="1"/>
          <p:cNvSpPr/>
          <p:nvPr/>
        </p:nvSpPr>
        <p:spPr>
          <a:xfrm>
            <a:off x="12600" y="-381960"/>
            <a:ext cx="393480" cy="15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000" strike="noStrike" u="none">
                <a:solidFill>
                  <a:srgbClr val="ed7d31"/>
                </a:solidFill>
                <a:effectLst/>
                <a:uFillTx/>
                <a:latin typeface="Calibri"/>
              </a:rPr>
              <a:t>93 days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2" name="OTLSHAPE_SLT_de8fb38d083642f7ba3d455aaf30a6e5_JoinedDate" hidden="1"/>
          <p:cNvSpPr/>
          <p:nvPr/>
        </p:nvSpPr>
        <p:spPr>
          <a:xfrm>
            <a:off x="12600" y="-1074240"/>
            <a:ext cx="1028520" cy="16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GB" sz="1000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Sep 2025 - Jan 2026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3" name="OTLSHAPE_SLT_de8fb38d083642f7ba3d455aaf30a6e5_Start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en-GB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34" name="OTLSHAPE_SLT_de8fb38d083642f7ba3d455aaf30a6e5_End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en-GB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35" name="OTLSHAPE_SLT_de8fb38d083642f7ba3d455aaf30a6e5_Title"/>
          <p:cNvSpPr/>
          <p:nvPr/>
        </p:nvSpPr>
        <p:spPr>
          <a:xfrm>
            <a:off x="4710960" y="3634560"/>
            <a:ext cx="337788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100" spc="-3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Detector Housing: Manufacturing and Assembly phase (FZJ)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6" name="OTLSHAPE_SLT_de8fb38d083642f7ba3d455aaf30a6e5_TextPercentag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endParaRPr b="0" lang="en-GB" sz="1000" strike="noStrike" u="none">
              <a:solidFill>
                <a:srgbClr val="e8e8e8"/>
              </a:solidFill>
              <a:effectLst/>
              <a:uFillTx/>
              <a:latin typeface="Calibri"/>
            </a:endParaRPr>
          </a:p>
        </p:txBody>
      </p:sp>
      <p:sp>
        <p:nvSpPr>
          <p:cNvPr id="337" name="OTLSHAPE_SLT_27085eac813c4e198539341c298db895_Duration" hidden="1"/>
          <p:cNvSpPr/>
          <p:nvPr/>
        </p:nvSpPr>
        <p:spPr>
          <a:xfrm>
            <a:off x="12600" y="-304920"/>
            <a:ext cx="393480" cy="15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000" strike="noStrike" u="none">
                <a:solidFill>
                  <a:srgbClr val="ed7d31"/>
                </a:solidFill>
                <a:effectLst/>
                <a:uFillTx/>
                <a:latin typeface="Calibri"/>
              </a:rPr>
              <a:t>56 days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8" name="OTLSHAPE_SLT_27085eac813c4e198539341c298db895_Start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en-GB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39" name="OTLSHAPE_SLT_27085eac813c4e198539341c298db895_End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en-GB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40" name="OTLSHAPE_SLT_27085eac813c4e198539341c298db895_JoinedDate"/>
          <p:cNvSpPr/>
          <p:nvPr/>
        </p:nvSpPr>
        <p:spPr>
          <a:xfrm>
            <a:off x="4953960" y="4059720"/>
            <a:ext cx="1053720" cy="15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GB" sz="1000" spc="-3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Mar 2026 - Jun 2026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1" name="OTLSHAPE_SLT_27085eac813c4e198539341c298db895_Title"/>
          <p:cNvSpPr/>
          <p:nvPr/>
        </p:nvSpPr>
        <p:spPr>
          <a:xfrm>
            <a:off x="7569000" y="4051800"/>
            <a:ext cx="299700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GB" sz="1100" spc="-3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Detector: Installation and Commissioning phase (FZJ)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2" name="OTLSHAPE_SLT_27085eac813c4e198539341c298db895_TextPercentag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endParaRPr b="0" lang="en-GB" sz="1000" strike="noStrike" u="none">
              <a:solidFill>
                <a:srgbClr val="eeece1"/>
              </a:solidFill>
              <a:effectLst/>
              <a:uFillTx/>
              <a:latin typeface="Calibri"/>
            </a:endParaRPr>
          </a:p>
        </p:txBody>
      </p:sp>
      <p:sp>
        <p:nvSpPr>
          <p:cNvPr id="343" name="OTLSHAPE_SLT_a10ff61fbea74922877ca82fc95f33ef_Duration" hidden="1"/>
          <p:cNvSpPr/>
          <p:nvPr/>
        </p:nvSpPr>
        <p:spPr>
          <a:xfrm>
            <a:off x="12600" y="-381960"/>
            <a:ext cx="456840" cy="15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000" strike="noStrike" u="none">
                <a:solidFill>
                  <a:srgbClr val="ed7d31"/>
                </a:solidFill>
                <a:effectLst/>
                <a:uFillTx/>
                <a:latin typeface="Calibri"/>
              </a:rPr>
              <a:t>146 days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4" name="OTLSHAPE_SLT_a10ff61fbea74922877ca82fc95f33ef_Start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en-GB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45" name="OTLSHAPE_SLT_a10ff61fbea74922877ca82fc95f33ef_EndDat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endParaRPr b="0" lang="en-GB" sz="1000" strike="noStrike" u="none">
              <a:solidFill>
                <a:srgbClr val="0e2841"/>
              </a:solidFill>
              <a:effectLst/>
              <a:uFillTx/>
              <a:latin typeface="Calibri"/>
            </a:endParaRPr>
          </a:p>
        </p:txBody>
      </p:sp>
      <p:sp>
        <p:nvSpPr>
          <p:cNvPr id="346" name="OTLSHAPE_SLT_a10ff61fbea74922877ca82fc95f33ef_JoinedDate"/>
          <p:cNvSpPr/>
          <p:nvPr/>
        </p:nvSpPr>
        <p:spPr>
          <a:xfrm>
            <a:off x="1128960" y="3850920"/>
            <a:ext cx="1079280" cy="15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GB" sz="1000" spc="-3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Sep 2025 - Mar 2026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7" name="OTLSHAPE_SLT_a10ff61fbea74922877ca82fc95f33ef_Title"/>
          <p:cNvSpPr/>
          <p:nvPr/>
        </p:nvSpPr>
        <p:spPr>
          <a:xfrm>
            <a:off x="6111720" y="3843360"/>
            <a:ext cx="180288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en-GB" sz="1100" spc="-3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Detector Integration (FZJ &amp; ESS)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8" name="OTLSHAPE_SLT_a10ff61fbea74922877ca82fc95f33ef_TextPercentage" hidden="1"/>
          <p:cNvSpPr/>
          <p:nvPr/>
        </p:nvSpPr>
        <p:spPr>
          <a:xfrm>
            <a:off x="12600" y="741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 defTabSz="914400">
              <a:lnSpc>
                <a:spcPct val="100000"/>
              </a:lnSpc>
            </a:pPr>
            <a:endParaRPr b="0" lang="en-GB" sz="1000" strike="noStrike" u="none">
              <a:solidFill>
                <a:srgbClr val="e8e8e8"/>
              </a:solidFill>
              <a:effectLst/>
              <a:uFillTx/>
              <a:latin typeface="Calibri"/>
            </a:endParaRPr>
          </a:p>
        </p:txBody>
      </p:sp>
      <p:sp>
        <p:nvSpPr>
          <p:cNvPr id="349" name="OTLSHAPE_SLT_c44b34dc854c4fca828e2ae3cdfd93d4_JoinedDate" hidden="1"/>
          <p:cNvSpPr/>
          <p:nvPr/>
        </p:nvSpPr>
        <p:spPr>
          <a:xfrm>
            <a:off x="12600" y="-1074240"/>
            <a:ext cx="1053720" cy="16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GB" sz="1000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Sep 2025 - Dec 2025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0" name="OTLSHAPE_SLM_fa59b53c2eee4624a17f8b802fed07ee_Title"/>
          <p:cNvSpPr/>
          <p:nvPr/>
        </p:nvSpPr>
        <p:spPr>
          <a:xfrm>
            <a:off x="6337440" y="4978800"/>
            <a:ext cx="181584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100" spc="-3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Back into CP1 with 20 days float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1" name="OTLSHAPE_SLM_fa59b53c2eee4624a17f8b802fed07ee_Date" hidden="1"/>
          <p:cNvSpPr/>
          <p:nvPr/>
        </p:nvSpPr>
        <p:spPr>
          <a:xfrm>
            <a:off x="12600" y="-23364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000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Mar 31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352" name="OTLSHAPE_TB_00000000000000000000000000000000_Separator1"/>
          <p:cNvCxnSpPr/>
          <p:nvPr/>
        </p:nvCxnSpPr>
        <p:spPr>
          <a:xfrm>
            <a:off x="4529160" y="1768320"/>
            <a:ext cx="360" cy="146880"/>
          </a:xfrm>
          <a:prstGeom prst="straightConnector1">
            <a:avLst/>
          </a:prstGeom>
          <a:ln w="7620">
            <a:solidFill>
              <a:srgbClr val="e8e8e8">
                <a:alpha val="30000"/>
              </a:srgbClr>
            </a:solidFill>
          </a:ln>
        </p:spPr>
      </p:cxnSp>
      <p:cxnSp>
        <p:nvCxnSpPr>
          <p:cNvPr id="353" name="OTLSHAPE_TB_00000000000000000000000000000000_MiddleSeparator1"/>
          <p:cNvCxnSpPr/>
          <p:nvPr/>
        </p:nvCxnSpPr>
        <p:spPr>
          <a:xfrm>
            <a:off x="2810520" y="1960560"/>
            <a:ext cx="360" cy="146520"/>
          </a:xfrm>
          <a:prstGeom prst="straightConnector1">
            <a:avLst/>
          </a:prstGeom>
          <a:ln w="7620">
            <a:solidFill>
              <a:srgbClr val="e8e8e8">
                <a:alpha val="30000"/>
              </a:srgbClr>
            </a:solidFill>
          </a:ln>
        </p:spPr>
      </p:cxnSp>
      <p:cxnSp>
        <p:nvCxnSpPr>
          <p:cNvPr id="354" name="OTLSHAPE_TB_00000000000000000000000000000000_MiddleSeparator2"/>
          <p:cNvCxnSpPr/>
          <p:nvPr/>
        </p:nvCxnSpPr>
        <p:spPr>
          <a:xfrm>
            <a:off x="4529160" y="1960560"/>
            <a:ext cx="360" cy="146520"/>
          </a:xfrm>
          <a:prstGeom prst="straightConnector1">
            <a:avLst/>
          </a:prstGeom>
          <a:ln w="7620">
            <a:solidFill>
              <a:srgbClr val="e8e8e8">
                <a:alpha val="30000"/>
              </a:srgbClr>
            </a:solidFill>
          </a:ln>
        </p:spPr>
      </p:cxnSp>
      <p:cxnSp>
        <p:nvCxnSpPr>
          <p:cNvPr id="355" name="OTLSHAPE_TB_00000000000000000000000000000000_MiddleSeparator3"/>
          <p:cNvCxnSpPr/>
          <p:nvPr/>
        </p:nvCxnSpPr>
        <p:spPr>
          <a:xfrm>
            <a:off x="6210360" y="1960560"/>
            <a:ext cx="360" cy="146520"/>
          </a:xfrm>
          <a:prstGeom prst="straightConnector1">
            <a:avLst/>
          </a:prstGeom>
          <a:ln w="7620">
            <a:solidFill>
              <a:srgbClr val="e8e8e8">
                <a:alpha val="30000"/>
              </a:srgbClr>
            </a:solidFill>
          </a:ln>
        </p:spPr>
      </p:cxnSp>
      <p:cxnSp>
        <p:nvCxnSpPr>
          <p:cNvPr id="356" name="OTLSHAPE_TB_00000000000000000000000000000000_MiddleSeparator4"/>
          <p:cNvCxnSpPr/>
          <p:nvPr/>
        </p:nvCxnSpPr>
        <p:spPr>
          <a:xfrm>
            <a:off x="7910280" y="1960560"/>
            <a:ext cx="360" cy="146520"/>
          </a:xfrm>
          <a:prstGeom prst="straightConnector1">
            <a:avLst/>
          </a:prstGeom>
          <a:ln w="7620">
            <a:solidFill>
              <a:srgbClr val="e8e8e8">
                <a:alpha val="30000"/>
              </a:srgbClr>
            </a:solidFill>
          </a:ln>
        </p:spPr>
      </p:cxnSp>
      <p:cxnSp>
        <p:nvCxnSpPr>
          <p:cNvPr id="357" name="OTLSHAPE_TB_00000000000000000000000000000000_MiddleSeparator5"/>
          <p:cNvCxnSpPr/>
          <p:nvPr/>
        </p:nvCxnSpPr>
        <p:spPr>
          <a:xfrm>
            <a:off x="9628920" y="1960560"/>
            <a:ext cx="360" cy="146520"/>
          </a:xfrm>
          <a:prstGeom prst="straightConnector1">
            <a:avLst/>
          </a:prstGeom>
          <a:ln w="7620">
            <a:solidFill>
              <a:srgbClr val="e8e8e8">
                <a:alpha val="30000"/>
              </a:srgbClr>
            </a:solidFill>
          </a:ln>
        </p:spPr>
      </p:cxnSp>
      <p:sp>
        <p:nvSpPr>
          <p:cNvPr id="358" name="OTLSHAPE_M_aef32c30126c457290b9a69880c1852d_Shape"/>
          <p:cNvSpPr/>
          <p:nvPr/>
        </p:nvSpPr>
        <p:spPr>
          <a:xfrm rot="16200000">
            <a:off x="10837440" y="1314720"/>
            <a:ext cx="164880" cy="164880"/>
          </a:xfrm>
          <a:prstGeom prst="flowChartMerge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37440" bIns="374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359" name="OTLSHAPE_M_951b60d1ca7b47acaaf2d71df281a755_Shape"/>
          <p:cNvSpPr/>
          <p:nvPr/>
        </p:nvSpPr>
        <p:spPr>
          <a:xfrm rot="16200000">
            <a:off x="7699320" y="1314720"/>
            <a:ext cx="164880" cy="164880"/>
          </a:xfrm>
          <a:prstGeom prst="flowChartMerge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37440" bIns="374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360" name="OTLSHAPE_M_852c225338b44b15883779d834d018f7_Shape"/>
          <p:cNvSpPr/>
          <p:nvPr/>
        </p:nvSpPr>
        <p:spPr>
          <a:xfrm rot="16200000">
            <a:off x="3944520" y="1314720"/>
            <a:ext cx="164880" cy="164880"/>
          </a:xfrm>
          <a:prstGeom prst="flowChartMerge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37440" bIns="374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sv-SE" sz="1800" strike="noStrike" u="none">
              <a:solidFill>
                <a:schemeClr val="lt1"/>
              </a:solidFill>
              <a:effectLst/>
              <a:uFillTx/>
              <a:latin typeface="Segoe UI"/>
            </a:endParaRPr>
          </a:p>
        </p:txBody>
      </p:sp>
      <p:sp>
        <p:nvSpPr>
          <p:cNvPr id="361" name="OTLSHAPE_M_aef32c30126c457290b9a69880c1852d_Title"/>
          <p:cNvSpPr/>
          <p:nvPr/>
        </p:nvSpPr>
        <p:spPr>
          <a:xfrm>
            <a:off x="11034360" y="1208880"/>
            <a:ext cx="105372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sv-SE" sz="1100" spc="-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TG5/SAR </a:t>
            </a:r>
            <a:r>
              <a:rPr b="1" lang="en-GB" sz="1100" spc="-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approval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2" name="OTLSHAPE_M_aef32c30126c457290b9a69880c1852d_Date"/>
          <p:cNvSpPr/>
          <p:nvPr/>
        </p:nvSpPr>
        <p:spPr>
          <a:xfrm>
            <a:off x="11034360" y="1379520"/>
            <a:ext cx="609120" cy="15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000" spc="-6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Dec 2, 2026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3" name="OTLSHAPE_M_951b60d1ca7b47acaaf2d71df281a755_Title"/>
          <p:cNvSpPr/>
          <p:nvPr/>
        </p:nvSpPr>
        <p:spPr>
          <a:xfrm>
            <a:off x="7896240" y="1208880"/>
            <a:ext cx="62208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1" lang="sv-SE" sz="1100" spc="-9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Start of CC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4" name="OTLSHAPE_M_951b60d1ca7b47acaaf2d71df281a755_Date"/>
          <p:cNvSpPr/>
          <p:nvPr/>
        </p:nvSpPr>
        <p:spPr>
          <a:xfrm>
            <a:off x="7896240" y="1379520"/>
            <a:ext cx="659880" cy="15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000" spc="-6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Jun 17, 2026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5" name="OTLSHAPE_M_852c225338b44b15883779d834d018f7_Title"/>
          <p:cNvSpPr/>
          <p:nvPr/>
        </p:nvSpPr>
        <p:spPr>
          <a:xfrm>
            <a:off x="4141440" y="1208880"/>
            <a:ext cx="545760" cy="17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1" lang="sv-SE" sz="1100" spc="-11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Final TG3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6" name="OTLSHAPE_M_852c225338b44b15883779d834d018f7_Date"/>
          <p:cNvSpPr/>
          <p:nvPr/>
        </p:nvSpPr>
        <p:spPr>
          <a:xfrm>
            <a:off x="4141440" y="1379520"/>
            <a:ext cx="685440" cy="15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sv-SE" sz="1000" spc="-6" strike="noStrike" u="none">
                <a:solidFill>
                  <a:srgbClr val="0e2841"/>
                </a:solidFill>
                <a:effectLst/>
                <a:uFillTx/>
                <a:latin typeface="Calibri"/>
              </a:rPr>
              <a:t>Nov 28, 2025</a:t>
            </a:r>
            <a:endParaRPr b="0" lang="en-GB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7" name="Title 1"/>
          <p:cNvSpPr/>
          <p:nvPr/>
        </p:nvSpPr>
        <p:spPr>
          <a:xfrm>
            <a:off x="1020600" y="111600"/>
            <a:ext cx="9359640" cy="65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1" lang="en-US" sz="4000" strike="noStrike" u="none">
                <a:solidFill>
                  <a:srgbClr val="00b0f0"/>
                </a:solidFill>
                <a:effectLst/>
                <a:uFillTx/>
                <a:latin typeface="Segoe UI Light"/>
              </a:rPr>
              <a:t>Schedule</a:t>
            </a:r>
            <a:endParaRPr b="0" lang="en-GB" sz="4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8" name="textruta 10"/>
          <p:cNvSpPr/>
          <p:nvPr/>
        </p:nvSpPr>
        <p:spPr>
          <a:xfrm>
            <a:off x="151200" y="5863320"/>
            <a:ext cx="5626440" cy="76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1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Design phase </a:t>
            </a:r>
            <a:r>
              <a:rPr b="0" lang="en-GB" sz="11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ends at CDR approval 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1" lang="en-GB" sz="11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Procurement and Manufacturing phase </a:t>
            </a:r>
            <a:r>
              <a:rPr b="0" lang="en-GB" sz="11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ends at FAT closure of open points 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1" lang="en-GB" sz="11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Installation and Commissioning phase </a:t>
            </a:r>
            <a:r>
              <a:rPr b="0" lang="en-GB" sz="11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ends at SAT approval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1" lang="en-GB" sz="11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TF: </a:t>
            </a:r>
            <a:r>
              <a:rPr b="0" lang="en-GB" sz="11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number days of </a:t>
            </a:r>
            <a:r>
              <a:rPr b="1" lang="en-GB" sz="11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total float </a:t>
            </a:r>
            <a:r>
              <a:rPr b="0" lang="en-GB" sz="11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to Instrument’s TG5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369" name="Rak koppling 13"/>
          <p:cNvCxnSpPr/>
          <p:nvPr/>
        </p:nvCxnSpPr>
        <p:spPr>
          <a:xfrm flipH="1">
            <a:off x="7654680" y="1719720"/>
            <a:ext cx="7560" cy="3827880"/>
          </a:xfrm>
          <a:prstGeom prst="straightConnector1">
            <a:avLst/>
          </a:prstGeom>
          <a:ln w="19050">
            <a:solidFill>
              <a:srgbClr val="ffffff">
                <a:lumMod val="65000"/>
              </a:srgbClr>
            </a:solidFill>
            <a:prstDash val="dash"/>
            <a:round/>
          </a:ln>
        </p:spPr>
      </p:cxnSp>
      <p:sp>
        <p:nvSpPr>
          <p:cNvPr id="370" name="TextBox 174"/>
          <p:cNvSpPr/>
          <p:nvPr/>
        </p:nvSpPr>
        <p:spPr>
          <a:xfrm>
            <a:off x="8518320" y="6427080"/>
            <a:ext cx="3592800" cy="43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sv-SE" sz="11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* Spin flipper and Fast shutter has 6 days float (testing in parallell to polarizer housings assembly)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Breakout Detector Schedule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graphicFrame>
        <p:nvGraphicFramePr>
          <p:cNvPr id="372" name="Table 9"/>
          <p:cNvGraphicFramePr/>
          <p:nvPr/>
        </p:nvGraphicFramePr>
        <p:xfrm>
          <a:off x="649080" y="1210680"/>
          <a:ext cx="11448720" cy="5031000"/>
        </p:xfrm>
        <a:graphic>
          <a:graphicData uri="http://schemas.openxmlformats.org/drawingml/2006/table">
            <a:tbl>
              <a:tblPr/>
              <a:tblGrid>
                <a:gridCol w="378360"/>
                <a:gridCol w="378360"/>
                <a:gridCol w="378360"/>
                <a:gridCol w="378360"/>
                <a:gridCol w="46980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  <a:gridCol w="378360"/>
              </a:tblGrid>
              <a:tr h="355680"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42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43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44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45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46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47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48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49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50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51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52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1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2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3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4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5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6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7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8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9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10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11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12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13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14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15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16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17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18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19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1034640">
                <a:tc gridSpan="3"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Reach out to Mundi airbox and electronics separately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TG3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2">
                  <a:txBody>
                    <a:bodyPr lIns="3600" rIns="3600" tIns="360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Presentation for Comparison between RMM and Switch Option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2">
                  <a:txBody>
                    <a:bodyPr lIns="3600" rIns="3600" tIns="360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Shipping of airbox to Lund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ptos Narrow"/>
                        </a:rPr>
                        <a:t> 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ptos Narrow"/>
                        </a:rPr>
                        <a:t> 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ptos Narrow"/>
                        </a:rPr>
                        <a:t> 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SE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 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2">
                  <a:txBody>
                    <a:bodyPr lIns="3600" rIns="3600" tIns="360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airbox installation into tube (Sylvain with Technician, Egi)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4"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End of tests before delivery/Prepare shipment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Delivery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4">
                  <a:txBody>
                    <a:bodyPr lIns="3600" rIns="3600" tIns="360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Installation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695160"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3">
                  <a:txBody>
                    <a:bodyPr lIns="3600" rIns="3600" tIns="360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Sebastian prep overall TG3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2"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SNS data article arxiv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8">
                  <a:txBody>
                    <a:bodyPr lIns="3600" rIns="3600" tIns="360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Clarify availability for Pavel visit to Jülich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Qgate needed - for Tile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IRR Tiles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55680"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2"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Qgate for airbox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3"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SAT/FAT protocol definition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2">
                  <a:txBody>
                    <a:bodyPr lIns="3600" rIns="3600" tIns="3600" bIns="0" anchor="b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IRR for airbox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4">
                  <a:txBody>
                    <a:bodyPr lIns="3600" rIns="3600" tIns="360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GB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ptos Narrow"/>
                        </a:rPr>
                        <a:t>BOT landing zone</a:t>
                      </a:r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GB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600" rIns="3600" tIns="3600" bIns="0" anchor="b">
                      <a:noAutofit/>
                    </a:bodyPr>
                    <a:p>
                      <a:endParaRPr b="0" lang="en-S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ptos Narrow"/>
                      </a:endParaRPr>
                    </a:p>
                  </a:txBody>
                  <a:tcPr anchor="b" marL="3600" marR="3600" marT="3600" marB="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Discussion points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374" name="TextBox 4"/>
          <p:cNvSpPr/>
          <p:nvPr/>
        </p:nvSpPr>
        <p:spPr>
          <a:xfrm>
            <a:off x="1389960" y="1545480"/>
            <a:ext cx="708624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Currently doing mostly installation and TG3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Welcome new team member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/>
          </p:nvPr>
        </p:nvSpPr>
        <p:spPr>
          <a:xfrm>
            <a:off x="4155840" y="1421640"/>
            <a:ext cx="325512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6000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108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tabLst>
                <a:tab algn="l" pos="0"/>
              </a:tabLst>
            </a:pP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N</a:t>
            </a:r>
            <a:r>
              <a: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ew</a:t>
            </a:r>
            <a:r>
              <a:rPr b="0" lang="en-SE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 IOE: Tamires Gallo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pic>
        <p:nvPicPr>
          <p:cNvPr id="377" name="Picture 2" descr="Tamires GALLO | Instrument Associate | PhD | European Spallation Source  (ESS), Lund | ESS | Science | Research profile"/>
          <p:cNvPicPr/>
          <p:nvPr/>
        </p:nvPicPr>
        <p:blipFill>
          <a:blip r:embed="rId1"/>
          <a:stretch/>
        </p:blipFill>
        <p:spPr>
          <a:xfrm>
            <a:off x="3785760" y="2194200"/>
            <a:ext cx="3995280" cy="3995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rPr>
              <a:t>Progress since last STAP meeting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ldNum" idx="30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C597422-3381-48B8-A1D3-2A4CC1AB5F46}" type="slidenum">
              <a: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1008360" y="864360"/>
            <a:ext cx="5725440" cy="5668920"/>
          </a:xfrm>
          <a:prstGeom prst="rect">
            <a:avLst/>
          </a:prstGeom>
          <a:noFill/>
          <a:ln w="0">
            <a:noFill/>
          </a:ln>
        </p:spPr>
        <p:txBody>
          <a:bodyPr lIns="0" rIns="18000" tIns="45720" bIns="45720" anchor="t">
            <a:noAutofit/>
          </a:bodyPr>
          <a:lstStyle>
            <a:lvl1pPr marL="101520" indent="-1015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1pPr>
            <a:lvl2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  <a:defRPr b="0" lang="en-GB" sz="20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2pPr>
            <a:lvl3pPr marL="449280" lvl="2" indent="-19692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3pPr>
            <a:lvl4pPr marL="541440" lvl="3" indent="-180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6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4pPr>
            <a:lvl5pPr marL="630000" lvl="4" indent="-162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  <a:defRPr b="0" lang="en-GB" sz="1400" strike="noStrike" u="none">
                <a:solidFill>
                  <a:srgbClr val="666666"/>
                </a:solidFill>
                <a:effectLst/>
                <a:uFillTx/>
                <a:latin typeface="Segoe UI"/>
              </a:defRPr>
            </a:lvl5pPr>
          </a:lstStyle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en-US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Collimation shielding finalized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en-US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Collimation tank finalized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en-US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Chopper 2 mechanically installed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en-US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Hutch installation being finalized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en-US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Polarizer assembly TG3 in production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en-US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Started compiling overall TG3 documentation (we now know what we need)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en-US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Detector tube shipped and installed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en-US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Out of bunker guides manufactured and shipped, installation imminent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en-US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Detector housing large scale components manufactured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en-US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New detector scientist started in DetGroup: Welcome Pavel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marL="358920" lvl="1" indent="-216000" defTabSz="9144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•"/>
            </a:pPr>
            <a:r>
              <a:rPr b="0" lang="en-US" sz="20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Common projects progressed towards CR stage</a:t>
            </a:r>
            <a:endParaRPr b="0" lang="sv-SE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</a:pPr>
            <a:endParaRPr b="0" lang="sv-SE" sz="2000" strike="noStrike" u="none">
              <a:solidFill>
                <a:schemeClr val="accent1"/>
              </a:solidFill>
              <a:effectLst/>
              <a:uFillTx/>
              <a:latin typeface="Segoe U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dt" idx="31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66A9AE91-02FB-410F-A51E-2B9FD34AA3C3}" type="datetime1"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2025-10-21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5" name="Platshållare för innehåll 5"/>
          <p:cNvSpPr/>
          <p:nvPr/>
        </p:nvSpPr>
        <p:spPr>
          <a:xfrm>
            <a:off x="7286400" y="2558520"/>
            <a:ext cx="3563280" cy="174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18000" anchor="t">
            <a:noAutofit/>
          </a:bodyPr>
          <a:p>
            <a:pPr marL="142920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000" strike="noStrike" u="none">
              <a:solidFill>
                <a:srgbClr val="666666"/>
              </a:solidFill>
              <a:effectLst/>
              <a:uFillTx/>
              <a:latin typeface="Segoe UI"/>
            </a:endParaRPr>
          </a:p>
        </p:txBody>
      </p:sp>
      <p:sp>
        <p:nvSpPr>
          <p:cNvPr id="106" name="TextBox 11"/>
          <p:cNvSpPr/>
          <p:nvPr/>
        </p:nvSpPr>
        <p:spPr>
          <a:xfrm>
            <a:off x="7744680" y="2967480"/>
            <a:ext cx="4068360" cy="92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Some of those are culminations of several workpackes and can amount to month of work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rafik 29" descr="Ein Bild, das Zug, Maßstabsmodell enthält.&#10;&#10;Automatisch generierte Beschreibung"/>
          <p:cNvPicPr/>
          <p:nvPr/>
        </p:nvPicPr>
        <p:blipFill>
          <a:blip r:embed="rId1"/>
          <a:srcRect l="0" t="17573" r="0" b="26655"/>
          <a:stretch/>
        </p:blipFill>
        <p:spPr>
          <a:xfrm>
            <a:off x="384480" y="1897920"/>
            <a:ext cx="11117880" cy="3406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8" name="TextBox 4"/>
          <p:cNvSpPr/>
          <p:nvPr/>
        </p:nvSpPr>
        <p:spPr>
          <a:xfrm>
            <a:off x="3276720" y="2984400"/>
            <a:ext cx="1289880" cy="46116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Segoe UI"/>
              </a:rPr>
              <a:t>Chopper System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FZJ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9" name="TextBox 5"/>
          <p:cNvSpPr/>
          <p:nvPr/>
        </p:nvSpPr>
        <p:spPr>
          <a:xfrm>
            <a:off x="5274000" y="1876320"/>
            <a:ext cx="2553480" cy="64584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rgbClr val="92d050"/>
                </a:solidFill>
                <a:effectLst/>
                <a:uFillTx/>
                <a:latin typeface="Segoe UI"/>
              </a:rPr>
              <a:t>Sample Exposure System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Sample area, shielding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FZJ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0" name="TextBox 6"/>
          <p:cNvSpPr/>
          <p:nvPr/>
        </p:nvSpPr>
        <p:spPr>
          <a:xfrm>
            <a:off x="8888760" y="4627440"/>
            <a:ext cx="2766240" cy="83052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rgbClr val="92d050"/>
                </a:solidFill>
                <a:effectLst/>
                <a:uFillTx/>
                <a:latin typeface="Segoe UI"/>
              </a:rPr>
              <a:t>Neutron detector system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Detectortube, detector vessel, shielding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LLB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1" name="TextBox 7"/>
          <p:cNvSpPr/>
          <p:nvPr/>
        </p:nvSpPr>
        <p:spPr>
          <a:xfrm>
            <a:off x="1610640" y="5611680"/>
            <a:ext cx="2359800" cy="64584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accent5"/>
                </a:solidFill>
                <a:effectLst/>
                <a:uFillTx/>
                <a:latin typeface="Segoe UI"/>
              </a:rPr>
              <a:t>Beam filtering system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Polarizer, Spin Flipper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FZJ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2" name="TextBox 8"/>
          <p:cNvSpPr/>
          <p:nvPr/>
        </p:nvSpPr>
        <p:spPr>
          <a:xfrm>
            <a:off x="390960" y="2400120"/>
            <a:ext cx="2347200" cy="64584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rgbClr val="92d050"/>
                </a:solidFill>
                <a:effectLst/>
                <a:uFillTx/>
                <a:latin typeface="Segoe UI"/>
              </a:rPr>
              <a:t>Beam extraction Sysystem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NBOA, BBG, Reflector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FZJ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3" name="TextBox 9"/>
          <p:cNvSpPr/>
          <p:nvPr/>
        </p:nvSpPr>
        <p:spPr>
          <a:xfrm>
            <a:off x="4319280" y="5150160"/>
            <a:ext cx="2698560" cy="64584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rgbClr val="92d050"/>
                </a:solidFill>
                <a:effectLst/>
                <a:uFillTx/>
                <a:latin typeface="Segoe UI"/>
              </a:rPr>
              <a:t>Beam geometry conditioning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Collimation and apertures +shielding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LLB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4" name="TextBox 12"/>
          <p:cNvSpPr/>
          <p:nvPr/>
        </p:nvSpPr>
        <p:spPr>
          <a:xfrm>
            <a:off x="170640" y="5473080"/>
            <a:ext cx="1105200" cy="46116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200" strike="noStrike" u="none">
                <a:solidFill>
                  <a:srgbClr val="92d050"/>
                </a:solidFill>
                <a:effectLst/>
                <a:uFillTx/>
                <a:latin typeface="Segoe UI"/>
              </a:rPr>
              <a:t>Heavy shutter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FZJ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5" name="TextBox 11"/>
          <p:cNvSpPr/>
          <p:nvPr/>
        </p:nvSpPr>
        <p:spPr>
          <a:xfrm>
            <a:off x="822600" y="851760"/>
            <a:ext cx="162936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en-GB" sz="1200" strike="noStrike" u="none">
                <a:solidFill>
                  <a:srgbClr val="92d050"/>
                </a:solidFill>
                <a:effectLst/>
                <a:uFillTx/>
                <a:latin typeface="Calibri"/>
              </a:rPr>
              <a:t>Installed</a:t>
            </a:r>
            <a:r>
              <a:rPr b="0" i="1" lang="en-GB" sz="1200" strike="noStrike" u="none">
                <a:solidFill>
                  <a:srgbClr val="666666"/>
                </a:solidFill>
                <a:effectLst/>
                <a:uFillTx/>
                <a:latin typeface="Calibri"/>
              </a:rPr>
              <a:t>,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i="1" lang="en-GB" sz="1200" strike="noStrike" u="none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Calibri"/>
              </a:rPr>
              <a:t>In installation/storage</a:t>
            </a:r>
            <a:r>
              <a:rPr b="0" i="1" lang="en-GB" sz="1200" strike="noStrike" u="none">
                <a:solidFill>
                  <a:srgbClr val="666666"/>
                </a:solidFill>
                <a:effectLst/>
                <a:uFillTx/>
                <a:latin typeface="Calibri"/>
              </a:rPr>
              <a:t>, 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i="1" lang="en-GB" sz="1200" strike="noStrike" u="none">
                <a:solidFill>
                  <a:schemeClr val="accent5"/>
                </a:solidFill>
                <a:effectLst/>
                <a:uFillTx/>
                <a:latin typeface="Calibri"/>
              </a:rPr>
              <a:t>In manufacturing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6" name="Title 1"/>
          <p:cNvSpPr/>
          <p:nvPr/>
        </p:nvSpPr>
        <p:spPr>
          <a:xfrm>
            <a:off x="469080" y="161280"/>
            <a:ext cx="9359640" cy="65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bIns="18000" anchor="t">
            <a:norm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en-US" sz="30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SKADI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7" name="TextBox 16"/>
          <p:cNvSpPr/>
          <p:nvPr/>
        </p:nvSpPr>
        <p:spPr>
          <a:xfrm>
            <a:off x="7468560" y="5565600"/>
            <a:ext cx="2359800" cy="11998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accent5"/>
                </a:solidFill>
                <a:effectLst/>
                <a:uFillTx/>
                <a:latin typeface="Segoe UI"/>
              </a:rPr>
              <a:t>Neutron Detector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FZJ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Housing ready Mid-2025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Installation of electronics into housing End-2025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Transfer to Lund until mid 2026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8" name="TextBox 17"/>
          <p:cNvSpPr/>
          <p:nvPr/>
        </p:nvSpPr>
        <p:spPr>
          <a:xfrm>
            <a:off x="9002880" y="1666800"/>
            <a:ext cx="1461600" cy="4611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Segoe UI"/>
              </a:rPr>
              <a:t>Hutch: nearly done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de-DE" sz="1200" strike="noStrike" u="none">
                <a:solidFill>
                  <a:schemeClr val="dk1"/>
                </a:solidFill>
                <a:effectLst/>
                <a:uFillTx/>
                <a:latin typeface="Segoe UI"/>
              </a:rPr>
              <a:t>FZJ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119" name="Straight Connector 19"/>
          <p:cNvCxnSpPr>
            <a:stCxn id="112" idx="2"/>
          </p:cNvCxnSpPr>
          <p:nvPr/>
        </p:nvCxnSpPr>
        <p:spPr>
          <a:xfrm flipH="1">
            <a:off x="893520" y="3045960"/>
            <a:ext cx="671400" cy="1581480"/>
          </a:xfrm>
          <a:prstGeom prst="straightConnector1">
            <a:avLst/>
          </a:prstGeom>
          <a:ln>
            <a:solidFill>
              <a:srgbClr val="0099dc"/>
            </a:solidFill>
          </a:ln>
        </p:spPr>
      </p:cxnSp>
      <p:cxnSp>
        <p:nvCxnSpPr>
          <p:cNvPr id="120" name="Straight Connector 21"/>
          <p:cNvCxnSpPr>
            <a:stCxn id="114" idx="0"/>
          </p:cNvCxnSpPr>
          <p:nvPr/>
        </p:nvCxnSpPr>
        <p:spPr>
          <a:xfrm flipV="1">
            <a:off x="723240" y="5149800"/>
            <a:ext cx="558360" cy="323640"/>
          </a:xfrm>
          <a:prstGeom prst="straightConnector1">
            <a:avLst/>
          </a:prstGeom>
          <a:ln>
            <a:solidFill>
              <a:srgbClr val="0099dc"/>
            </a:solidFill>
          </a:ln>
        </p:spPr>
      </p:cxnSp>
      <p:cxnSp>
        <p:nvCxnSpPr>
          <p:cNvPr id="121" name="Straight Connector 23"/>
          <p:cNvCxnSpPr>
            <a:stCxn id="111" idx="0"/>
          </p:cNvCxnSpPr>
          <p:nvPr/>
        </p:nvCxnSpPr>
        <p:spPr>
          <a:xfrm flipH="1" flipV="1">
            <a:off x="2738520" y="5149800"/>
            <a:ext cx="52200" cy="462240"/>
          </a:xfrm>
          <a:prstGeom prst="straightConnector1">
            <a:avLst/>
          </a:prstGeom>
          <a:ln>
            <a:solidFill>
              <a:srgbClr val="0099dc"/>
            </a:solidFill>
          </a:ln>
        </p:spPr>
      </p:cxnSp>
      <p:cxnSp>
        <p:nvCxnSpPr>
          <p:cNvPr id="122" name="Straight Connector 25"/>
          <p:cNvCxnSpPr>
            <a:stCxn id="108" idx="2"/>
          </p:cNvCxnSpPr>
          <p:nvPr/>
        </p:nvCxnSpPr>
        <p:spPr>
          <a:xfrm flipH="1">
            <a:off x="2451960" y="3445560"/>
            <a:ext cx="1469880" cy="1071360"/>
          </a:xfrm>
          <a:prstGeom prst="straightConnector1">
            <a:avLst/>
          </a:prstGeom>
          <a:ln>
            <a:solidFill>
              <a:srgbClr val="0099dc"/>
            </a:solidFill>
          </a:ln>
        </p:spPr>
      </p:cxnSp>
      <p:cxnSp>
        <p:nvCxnSpPr>
          <p:cNvPr id="123" name="Straight Connector 27"/>
          <p:cNvCxnSpPr/>
          <p:nvPr/>
        </p:nvCxnSpPr>
        <p:spPr>
          <a:xfrm flipH="1">
            <a:off x="3740400" y="3467520"/>
            <a:ext cx="181440" cy="804600"/>
          </a:xfrm>
          <a:prstGeom prst="straightConnector1">
            <a:avLst/>
          </a:prstGeom>
          <a:ln>
            <a:solidFill>
              <a:srgbClr val="0099dc"/>
            </a:solidFill>
          </a:ln>
        </p:spPr>
      </p:cxnSp>
      <p:cxnSp>
        <p:nvCxnSpPr>
          <p:cNvPr id="124" name="Straight Connector 29"/>
          <p:cNvCxnSpPr>
            <a:stCxn id="113" idx="0"/>
          </p:cNvCxnSpPr>
          <p:nvPr/>
        </p:nvCxnSpPr>
        <p:spPr>
          <a:xfrm flipH="1" flipV="1">
            <a:off x="4647960" y="4758840"/>
            <a:ext cx="1020960" cy="391680"/>
          </a:xfrm>
          <a:prstGeom prst="straightConnector1">
            <a:avLst/>
          </a:prstGeom>
          <a:ln>
            <a:solidFill>
              <a:srgbClr val="0099dc"/>
            </a:solidFill>
          </a:ln>
        </p:spPr>
      </p:cxnSp>
      <p:cxnSp>
        <p:nvCxnSpPr>
          <p:cNvPr id="125" name="Straight Connector 33"/>
          <p:cNvCxnSpPr>
            <a:stCxn id="109" idx="2"/>
          </p:cNvCxnSpPr>
          <p:nvPr/>
        </p:nvCxnSpPr>
        <p:spPr>
          <a:xfrm>
            <a:off x="6550560" y="2522160"/>
            <a:ext cx="437760" cy="1079280"/>
          </a:xfrm>
          <a:prstGeom prst="straightConnector1">
            <a:avLst/>
          </a:prstGeom>
          <a:ln>
            <a:solidFill>
              <a:srgbClr val="0099dc"/>
            </a:solidFill>
          </a:ln>
        </p:spPr>
      </p:cxnSp>
      <p:cxnSp>
        <p:nvCxnSpPr>
          <p:cNvPr id="126" name="Straight Connector 35"/>
          <p:cNvCxnSpPr>
            <a:stCxn id="110" idx="0"/>
          </p:cNvCxnSpPr>
          <p:nvPr/>
        </p:nvCxnSpPr>
        <p:spPr>
          <a:xfrm flipH="1" flipV="1">
            <a:off x="8845200" y="3981240"/>
            <a:ext cx="1427040" cy="646560"/>
          </a:xfrm>
          <a:prstGeom prst="straightConnector1">
            <a:avLst/>
          </a:prstGeom>
          <a:ln>
            <a:solidFill>
              <a:srgbClr val="0099dc"/>
            </a:solidFill>
          </a:ln>
        </p:spPr>
      </p:cxnSp>
      <p:cxnSp>
        <p:nvCxnSpPr>
          <p:cNvPr id="127" name="Straight Connector 37"/>
          <p:cNvCxnSpPr>
            <a:stCxn id="117" idx="0"/>
          </p:cNvCxnSpPr>
          <p:nvPr/>
        </p:nvCxnSpPr>
        <p:spPr>
          <a:xfrm flipH="1" flipV="1">
            <a:off x="8645040" y="4073400"/>
            <a:ext cx="3600" cy="1492560"/>
          </a:xfrm>
          <a:prstGeom prst="straightConnector1">
            <a:avLst/>
          </a:prstGeom>
          <a:ln>
            <a:solidFill>
              <a:srgbClr val="0099dc"/>
            </a:solidFill>
          </a:ln>
        </p:spPr>
      </p:cxnSp>
      <p:cxnSp>
        <p:nvCxnSpPr>
          <p:cNvPr id="128" name="Straight Connector 39"/>
          <p:cNvCxnSpPr>
            <a:stCxn id="118" idx="2"/>
          </p:cNvCxnSpPr>
          <p:nvPr/>
        </p:nvCxnSpPr>
        <p:spPr>
          <a:xfrm>
            <a:off x="9733680" y="2127960"/>
            <a:ext cx="95400" cy="903960"/>
          </a:xfrm>
          <a:prstGeom prst="straightConnector1">
            <a:avLst/>
          </a:prstGeom>
          <a:ln>
            <a:solidFill>
              <a:srgbClr val="0099dc"/>
            </a:solidFill>
          </a:ln>
        </p:spPr>
      </p:cxnSp>
      <p:sp>
        <p:nvSpPr>
          <p:cNvPr id="129" name="TextBox 40"/>
          <p:cNvSpPr/>
          <p:nvPr/>
        </p:nvSpPr>
        <p:spPr>
          <a:xfrm>
            <a:off x="5943600" y="545760"/>
            <a:ext cx="4327200" cy="73836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Segoe UI"/>
              </a:rPr>
              <a:t>CEP: installation ongoing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Segoe UI"/>
              </a:rPr>
              <a:t>CUP: installation imminent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Segoe UI"/>
              </a:rPr>
              <a:t>MCA: installation imminent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rPr>
              <a:t>Collimation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ldNum" idx="32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23DFDF0-670C-478B-AB27-D40B884BAB30}" type="slidenum">
              <a: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dt" idx="33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A9DB1BD7-B51D-4E00-B506-ADCC5619290A}" type="datetime1"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2025-10-21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33" name="Picture 11" descr="A machine in a room&#10;&#10;AI-generated content may be incorrect."/>
          <p:cNvPicPr/>
          <p:nvPr/>
        </p:nvPicPr>
        <p:blipFill>
          <a:blip r:embed="rId1"/>
          <a:stretch/>
        </p:blipFill>
        <p:spPr>
          <a:xfrm>
            <a:off x="697320" y="829080"/>
            <a:ext cx="3395520" cy="2546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4" name="Picture 13" descr="A person working on a machine&#10;&#10;AI-generated content may be incorrect."/>
          <p:cNvPicPr/>
          <p:nvPr/>
        </p:nvPicPr>
        <p:blipFill>
          <a:blip r:embed="rId2"/>
          <a:stretch/>
        </p:blipFill>
        <p:spPr>
          <a:xfrm>
            <a:off x="697320" y="3652200"/>
            <a:ext cx="3395520" cy="2546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" name="TextBox 1"/>
          <p:cNvSpPr/>
          <p:nvPr/>
        </p:nvSpPr>
        <p:spPr>
          <a:xfrm>
            <a:off x="5307120" y="2174760"/>
            <a:ext cx="5582880" cy="14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</a:t>
            </a: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nstallation done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Took a little time: A lot of coordination between MCA and AVS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Is mechanically working (now also electrically)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Polarizer Assembly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pic>
        <p:nvPicPr>
          <p:cNvPr id="137" name="Picture 9" descr="A diagram of a machine&#10;&#10;AI-generated content may be incorrect."/>
          <p:cNvPicPr/>
          <p:nvPr/>
        </p:nvPicPr>
        <p:blipFill>
          <a:blip r:embed="rId1"/>
          <a:stretch/>
        </p:blipFill>
        <p:spPr>
          <a:xfrm>
            <a:off x="1020600" y="1020960"/>
            <a:ext cx="3246120" cy="2587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8" name="Picture 11" descr="A close-up of a machine&#10;&#10;AI-generated content may be incorrect."/>
          <p:cNvPicPr/>
          <p:nvPr/>
        </p:nvPicPr>
        <p:blipFill>
          <a:blip r:embed="rId2"/>
          <a:stretch/>
        </p:blipFill>
        <p:spPr>
          <a:xfrm>
            <a:off x="5204160" y="1189080"/>
            <a:ext cx="6369840" cy="2480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9" name="TextBox 5"/>
          <p:cNvSpPr/>
          <p:nvPr/>
        </p:nvSpPr>
        <p:spPr>
          <a:xfrm>
            <a:off x="2580840" y="3964680"/>
            <a:ext cx="7525800" cy="175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Now going in stepwise installation, pending workshop availability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Shutter 2 in manufacturing, base in manufacturing, flanges in manufacturing, spin flipper in manufacturing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H</a:t>
            </a: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ammering out details about spin-flipper power supply wi</a:t>
            </a: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th</a:t>
            </a: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 Hal: Issue here is that the originally planned powersupply is not manufactured anymore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GB" sz="4200" strike="noStrike" u="non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Segoe UI Light"/>
              </a:rPr>
              <a:t>Chopper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sldNum" idx="34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D3ADA3D-175F-4430-A72F-F9E5227F06E1}" type="slidenum">
              <a:rPr b="1" lang="sv-SE" sz="800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&lt;number&gt;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dt" idx="35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BE661299-B5DC-4DFB-B199-2B99E4CCC37B}" type="datetime1">
              <a:rPr b="0" lang="sv-SE" sz="800" spc="79" strike="noStrike" u="none">
                <a:solidFill>
                  <a:srgbClr val="cccccc"/>
                </a:solidFill>
                <a:effectLst/>
                <a:uFillTx/>
                <a:latin typeface="Segoe UI"/>
              </a:rPr>
              <a:t>2025-10-21</a:t>
            </a:fld>
            <a:endParaRPr b="0" lang="en-GB" sz="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43" name="Picture 14" descr="A person in a safety helmet working on a machine&#10;&#10;AI-generated content may be incorrect."/>
          <p:cNvPicPr/>
          <p:nvPr/>
        </p:nvPicPr>
        <p:blipFill>
          <a:blip r:embed="rId1"/>
          <a:stretch/>
        </p:blipFill>
        <p:spPr>
          <a:xfrm>
            <a:off x="736920" y="1227240"/>
            <a:ext cx="3553920" cy="2665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4" name="Picture 16" descr="A green ladders and yellow ladders&#10;&#10;AI-generated content may be incorrect."/>
          <p:cNvPicPr/>
          <p:nvPr/>
        </p:nvPicPr>
        <p:blipFill>
          <a:blip r:embed="rId2"/>
          <a:stretch/>
        </p:blipFill>
        <p:spPr>
          <a:xfrm rot="5400000">
            <a:off x="3760200" y="1895760"/>
            <a:ext cx="5348520" cy="4011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5" name="Picture 18" descr="A person in a helmet and a helmet standing next to a machine&#10;&#10;AI-generated content may be incorrect."/>
          <p:cNvPicPr/>
          <p:nvPr/>
        </p:nvPicPr>
        <p:blipFill>
          <a:blip r:embed="rId3"/>
          <a:stretch/>
        </p:blipFill>
        <p:spPr>
          <a:xfrm>
            <a:off x="713520" y="3893040"/>
            <a:ext cx="3577320" cy="2682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6" name="TextBox 2"/>
          <p:cNvSpPr/>
          <p:nvPr/>
        </p:nvSpPr>
        <p:spPr>
          <a:xfrm>
            <a:off x="8947080" y="2184840"/>
            <a:ext cx="3033000" cy="341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F</a:t>
            </a: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irst chopper installed earlier this year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S</a:t>
            </a: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econd chopper in storage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Electronics not installed yet (no CEP)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However, Niko does not anticipate problems, since those are identical to the DREAM slow choppers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Hutch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pic>
        <p:nvPicPr>
          <p:cNvPr id="148" name="Picture 10" descr="A drawing of a building&#10;&#10;AI-generated content may be incorrect."/>
          <p:cNvPicPr/>
          <p:nvPr/>
        </p:nvPicPr>
        <p:blipFill>
          <a:blip r:embed="rId1"/>
          <a:stretch/>
        </p:blipFill>
        <p:spPr>
          <a:xfrm>
            <a:off x="5783760" y="1310760"/>
            <a:ext cx="5848560" cy="2732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" name="Picture 5" descr="A large warehouse with lots of boxes and shelves&#10;&#10;AI-generated content may be incorrect."/>
          <p:cNvPicPr/>
          <p:nvPr/>
        </p:nvPicPr>
        <p:blipFill>
          <a:blip r:embed="rId2"/>
          <a:stretch/>
        </p:blipFill>
        <p:spPr>
          <a:xfrm>
            <a:off x="559440" y="1310760"/>
            <a:ext cx="5245560" cy="5245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0" name="TextBox 6"/>
          <p:cNvSpPr/>
          <p:nvPr/>
        </p:nvSpPr>
        <p:spPr>
          <a:xfrm>
            <a:off x="6225120" y="4520880"/>
            <a:ext cx="5253120" cy="14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Just now under construction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Video available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CEP will start in August </a:t>
            </a: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Wingdings"/>
              </a:rPr>
              <a:t></a:t>
            </a: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 permanent energetization possible?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Detector Tube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pic>
        <p:nvPicPr>
          <p:cNvPr id="152" name="Picture 10" descr="A large metal container in a room&#10;&#10;AI-generated content may be incorrect."/>
          <p:cNvPicPr/>
          <p:nvPr/>
        </p:nvPicPr>
        <p:blipFill>
          <a:blip r:embed="rId1"/>
          <a:stretch/>
        </p:blipFill>
        <p:spPr>
          <a:xfrm>
            <a:off x="671760" y="922680"/>
            <a:ext cx="4330440" cy="5257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3" name="TextBox 4"/>
          <p:cNvSpPr/>
          <p:nvPr/>
        </p:nvSpPr>
        <p:spPr>
          <a:xfrm>
            <a:off x="8396640" y="2198160"/>
            <a:ext cx="3727440" cy="341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Installation very impressive (video)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V</a:t>
            </a: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acuum excellent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A</a:t>
            </a: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llowed for installation of hutch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Issue: Since we could not do all the MCA testing beforehand, the company handed this over, and we are now holding the risk if the inside motors do not work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Details: Complicated LLB contract with SDMS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54" name="Picture 5" descr=""/>
          <p:cNvPicPr/>
          <p:nvPr/>
        </p:nvPicPr>
        <p:blipFill>
          <a:blip r:embed="rId2"/>
          <a:stretch/>
        </p:blipFill>
        <p:spPr>
          <a:xfrm>
            <a:off x="5168520" y="922680"/>
            <a:ext cx="3227760" cy="4303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 hasCustomPrompt="1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1440" tIns="45720" bIns="18000" anchor="t">
            <a:noAutofit/>
          </a:bodyPr>
          <a:lstStyle>
            <a:lvl1pPr indent="0" defTabSz="914400">
              <a:lnSpc>
                <a:spcPct val="90000"/>
              </a:lnSpc>
              <a:buNone/>
              <a:def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defRPr>
            </a:lvl1pPr>
          </a:lstStyle>
          <a:p>
            <a:pPr indent="0" defTabSz="914400">
              <a:lnSpc>
                <a:spcPct val="90000"/>
              </a:lnSpc>
              <a:buNone/>
            </a:pPr>
            <a:r>
              <a:rPr b="0" lang="en-SE" sz="4200" strike="noStrike" u="none">
                <a:solidFill>
                  <a:srgbClr val="666666"/>
                </a:solidFill>
                <a:effectLst/>
                <a:uFillTx/>
                <a:latin typeface="Segoe UI Light"/>
              </a:rPr>
              <a:t>Out of bunker guides</a:t>
            </a:r>
            <a:endParaRPr b="0" lang="sv-SE" sz="4200" strike="noStrike" u="none">
              <a:solidFill>
                <a:srgbClr val="666666"/>
              </a:solidFill>
              <a:effectLst/>
              <a:uFillTx/>
              <a:latin typeface="Segoe UI Light"/>
            </a:endParaRPr>
          </a:p>
        </p:txBody>
      </p:sp>
      <p:pic>
        <p:nvPicPr>
          <p:cNvPr id="156" name="Picture 10" descr="A white plastic tube in a wooden box&#10;&#10;AI-generated content may be incorrect."/>
          <p:cNvPicPr/>
          <p:nvPr/>
        </p:nvPicPr>
        <p:blipFill>
          <a:blip r:embed="rId1"/>
          <a:stretch/>
        </p:blipFill>
        <p:spPr>
          <a:xfrm>
            <a:off x="474120" y="867960"/>
            <a:ext cx="4174200" cy="560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7" name="TextBox 4"/>
          <p:cNvSpPr/>
          <p:nvPr/>
        </p:nvSpPr>
        <p:spPr>
          <a:xfrm>
            <a:off x="5596560" y="2769480"/>
            <a:ext cx="588168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sv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Installed in Collimation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Polarizer optics already in Jülich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b="0" lang="en-GB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L</a:t>
            </a:r>
            <a:r>
              <a:rPr b="0" lang="en-SE" sz="1800" strike="noStrike" u="none">
                <a:solidFill>
                  <a:srgbClr val="666666"/>
                </a:solidFill>
                <a:effectLst/>
                <a:uFillTx/>
                <a:latin typeface="Segoe UI"/>
              </a:rPr>
              <a:t>aminar flow tent for clean install available (to be shared with other instruments)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 pitchFamily="0" charset="1"/>
        <a:ea typeface=""/>
        <a:cs typeface=""/>
      </a:majorFont>
      <a:minorFont>
        <a:latin typeface="Segoe U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22624</TotalTime>
  <Application>Collabora_Office/25.04.6.2$Linux_X86_64 LibreOffice_project/a0121119948a9a89f4c699cd4550f9ddb2ec577a</Application>
  <AppVersion>15.0000</AppVersion>
  <Words>1253</Words>
  <Paragraphs>316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2025-05-08T14:18:05Z</dcterms:created>
  <dc:creator>Sebastian Jaksch</dc:creator>
  <dc:description/>
  <dc:language>en-GB</dc:language>
  <cp:lastModifiedBy>Sebastian Jaksch</cp:lastModifiedBy>
  <cp:lastPrinted>2019-03-08T10:27:30Z</cp:lastPrinted>
  <dcterms:modified xsi:type="dcterms:W3CDTF">2025-10-21T10:58:55Z</dcterms:modified>
  <cp:revision>22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2</vt:r8>
  </property>
  <property fmtid="{D5CDD505-2E9C-101B-9397-08002B2CF9AE}" pid="3" name="PresentationFormat">
    <vt:lpwstr>Widescreen</vt:lpwstr>
  </property>
  <property fmtid="{D5CDD505-2E9C-101B-9397-08002B2CF9AE}" pid="4" name="Slides">
    <vt:r8>17</vt:r8>
  </property>
</Properties>
</file>