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7" r:id="rId4"/>
    <p:sldMasterId id="2147483719" r:id="rId5"/>
    <p:sldMasterId id="2147483663" r:id="rId6"/>
    <p:sldMasterId id="2147483734" r:id="rId7"/>
  </p:sldMasterIdLst>
  <p:notesMasterIdLst>
    <p:notesMasterId r:id="rId55"/>
  </p:notesMasterIdLst>
  <p:handoutMasterIdLst>
    <p:handoutMasterId r:id="rId56"/>
  </p:handoutMasterIdLst>
  <p:sldIdLst>
    <p:sldId id="256" r:id="rId8"/>
    <p:sldId id="257" r:id="rId9"/>
    <p:sldId id="312" r:id="rId10"/>
    <p:sldId id="311" r:id="rId11"/>
    <p:sldId id="313" r:id="rId12"/>
    <p:sldId id="258" r:id="rId13"/>
    <p:sldId id="259" r:id="rId14"/>
    <p:sldId id="302" r:id="rId15"/>
    <p:sldId id="303" r:id="rId16"/>
    <p:sldId id="301" r:id="rId17"/>
    <p:sldId id="274" r:id="rId18"/>
    <p:sldId id="273" r:id="rId19"/>
    <p:sldId id="260" r:id="rId20"/>
    <p:sldId id="275" r:id="rId21"/>
    <p:sldId id="276" r:id="rId22"/>
    <p:sldId id="272" r:id="rId23"/>
    <p:sldId id="308" r:id="rId24"/>
    <p:sldId id="309" r:id="rId25"/>
    <p:sldId id="310" r:id="rId26"/>
    <p:sldId id="315" r:id="rId27"/>
    <p:sldId id="281" r:id="rId28"/>
    <p:sldId id="278" r:id="rId29"/>
    <p:sldId id="271" r:id="rId30"/>
    <p:sldId id="279" r:id="rId31"/>
    <p:sldId id="319" r:id="rId32"/>
    <p:sldId id="316" r:id="rId33"/>
    <p:sldId id="317" r:id="rId34"/>
    <p:sldId id="270" r:id="rId35"/>
    <p:sldId id="280" r:id="rId36"/>
    <p:sldId id="283" r:id="rId37"/>
    <p:sldId id="261" r:id="rId38"/>
    <p:sldId id="277" r:id="rId39"/>
    <p:sldId id="323" r:id="rId40"/>
    <p:sldId id="284" r:id="rId41"/>
    <p:sldId id="262" r:id="rId42"/>
    <p:sldId id="287" r:id="rId43"/>
    <p:sldId id="286" r:id="rId44"/>
    <p:sldId id="263" r:id="rId45"/>
    <p:sldId id="285" r:id="rId46"/>
    <p:sldId id="290" r:id="rId47"/>
    <p:sldId id="264" r:id="rId48"/>
    <p:sldId id="320" r:id="rId49"/>
    <p:sldId id="321" r:id="rId50"/>
    <p:sldId id="289" r:id="rId51"/>
    <p:sldId id="288" r:id="rId52"/>
    <p:sldId id="265" r:id="rId53"/>
    <p:sldId id="29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D1B"/>
    <a:srgbClr val="676767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9" autoAdjust="0"/>
    <p:restoredTop sz="94660"/>
  </p:normalViewPr>
  <p:slideViewPr>
    <p:cSldViewPr snapToGrid="0">
      <p:cViewPr varScale="1">
        <p:scale>
          <a:sx n="59" d="100"/>
          <a:sy n="59" d="100"/>
        </p:scale>
        <p:origin x="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C82ED0-7452-4354-A24E-35FB24BF9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969E9-2182-2FF9-A02F-A1842CE2A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66A77-BC89-4E24-A414-B6543411FF58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4D48-5E89-47EA-5EE7-5780CF041D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9F5C8-55D8-4294-92FA-96C28702B9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A80C6-5E9B-493C-B5B8-6FAC8DE86E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783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FC943-F0A9-4A54-9054-F1B0DE7DEA46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E5CFC-743B-4490-8A58-3538562E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73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PE press photo and clamp cell 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E5CFC-743B-4490-8A58-3538562E3CF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114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E5CFC-743B-4490-8A58-3538562E3CF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27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C145B-1910-1AAA-8A23-AC53EF58E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5F0D0-D23F-EBED-0225-DBE14F093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E6990-201F-3877-16ED-58ADC2C236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93DDE-FC26-983D-5B7F-56D2183E7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5CFC-743B-4490-8A58-3538562E3CF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04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3614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8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6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4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54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6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530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328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22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277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7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9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7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3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1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1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6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834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67594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155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163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8431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6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7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7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62360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4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478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39100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2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1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" y="0"/>
            <a:ext cx="12190811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9682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0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23255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6" r:id="rId3"/>
    <p:sldLayoutId id="2147483724" r:id="rId4"/>
    <p:sldLayoutId id="2147483725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37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2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3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8.jpg"/><Relationship Id="rId7" Type="http://schemas.openxmlformats.org/officeDocument/2006/relationships/image" Target="../media/image4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11" Type="http://schemas.openxmlformats.org/officeDocument/2006/relationships/image" Target="../media/image45.jpg"/><Relationship Id="rId5" Type="http://schemas.openxmlformats.org/officeDocument/2006/relationships/image" Target="../media/image36.jpg"/><Relationship Id="rId10" Type="http://schemas.openxmlformats.org/officeDocument/2006/relationships/image" Target="../media/image44.jpeg"/><Relationship Id="rId4" Type="http://schemas.openxmlformats.org/officeDocument/2006/relationships/image" Target="../media/image19.jpg"/><Relationship Id="rId9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7.png"/><Relationship Id="rId7" Type="http://schemas.openxmlformats.org/officeDocument/2006/relationships/image" Target="../media/image1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74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76.png"/><Relationship Id="rId7" Type="http://schemas.openxmlformats.org/officeDocument/2006/relationships/image" Target="../media/image85.bin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jpeg"/><Relationship Id="rId7" Type="http://schemas.openxmlformats.org/officeDocument/2006/relationships/image" Target="../media/image99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jpeg"/><Relationship Id="rId4" Type="http://schemas.openxmlformats.org/officeDocument/2006/relationships/image" Target="../media/image10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5.jpg"/><Relationship Id="rId4" Type="http://schemas.openxmlformats.org/officeDocument/2006/relationships/image" Target="../media/image11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7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1.png"/><Relationship Id="rId4" Type="http://schemas.openxmlformats.org/officeDocument/2006/relationships/image" Target="../media/image12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2.png"/><Relationship Id="rId4" Type="http://schemas.openxmlformats.org/officeDocument/2006/relationships/image" Target="../media/image12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26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7" Type="http://schemas.openxmlformats.org/officeDocument/2006/relationships/image" Target="../media/image137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B5CD0-94BB-02A9-D0D6-755513A2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0" y="2034088"/>
            <a:ext cx="9144000" cy="1138240"/>
          </a:xfrm>
        </p:spPr>
        <p:txBody>
          <a:bodyPr/>
          <a:lstStyle/>
          <a:p>
            <a:r>
              <a:rPr lang="en-GB" b="1" dirty="0"/>
              <a:t>Gas Handling and High-Pressure</a:t>
            </a:r>
            <a:br>
              <a:rPr lang="en-GB" b="1" dirty="0"/>
            </a:br>
            <a:r>
              <a:rPr lang="en-GB" b="1" dirty="0"/>
              <a:t>Sample Environment.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80B9D-A009-468E-DD38-1C459E82E2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Chris Goodway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7514D-CA92-5C28-8A6F-C434B7EF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4555876"/>
            <a:ext cx="8648700" cy="2639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ISSE Sample Environment School Lund Sweden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C80D5-0EB8-807C-B0E7-140CDCF28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20</a:t>
            </a:r>
            <a:r>
              <a:rPr lang="en-GB" baseline="30000" dirty="0"/>
              <a:t>th</a:t>
            </a:r>
            <a:r>
              <a:rPr lang="en-GB" dirty="0"/>
              <a:t> January 2026</a:t>
            </a:r>
          </a:p>
        </p:txBody>
      </p:sp>
    </p:spTree>
    <p:extLst>
      <p:ext uri="{BB962C8B-B14F-4D97-AF65-F5344CB8AC3E}">
        <p14:creationId xmlns:p14="http://schemas.microsoft.com/office/powerpoint/2010/main" val="148182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1AC3A5-F122-FE1C-ECB2-314BB97A5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242430-2353-B800-67BA-0678D1200DC3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249E0-B3E3-58C3-B8DE-1CCFF554DB25}"/>
              </a:ext>
            </a:extLst>
          </p:cNvPr>
          <p:cNvSpPr txBox="1"/>
          <p:nvPr/>
        </p:nvSpPr>
        <p:spPr>
          <a:xfrm>
            <a:off x="194762" y="1116274"/>
            <a:ext cx="6097772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Vacuum to 200 bar.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temperature Hydrogen cell.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Diffraction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Pressure rating 200bar @ 400˚C.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Cell material 316 Stainless steel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Hydrogen embrittlement.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Collimation.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Sensors</a:t>
            </a: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Type K</a:t>
            </a: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One top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Twin Ferrule Swagelok Connection.</a:t>
            </a:r>
          </a:p>
          <a:p>
            <a:pPr lvl="2">
              <a:defRPr/>
            </a:pPr>
            <a:endParaRPr lang="en-GB" dirty="0">
              <a:solidFill>
                <a:prstClr val="black"/>
              </a:solidFill>
              <a:latin typeface="Arial" panose="020B0604020202020204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7C2037-AECF-C8D8-73C2-1452E20F2791}"/>
              </a:ext>
            </a:extLst>
          </p:cNvPr>
          <p:cNvGrpSpPr/>
          <p:nvPr/>
        </p:nvGrpSpPr>
        <p:grpSpPr>
          <a:xfrm>
            <a:off x="5272431" y="971418"/>
            <a:ext cx="2951385" cy="5234490"/>
            <a:chOff x="7617279" y="1140798"/>
            <a:chExt cx="2951385" cy="5234490"/>
          </a:xfrm>
        </p:grpSpPr>
        <p:pic>
          <p:nvPicPr>
            <p:cNvPr id="5" name="Picture 4" descr="A metal object with a metal rod&#10;&#10;AI-generated content may be incorrect.">
              <a:extLst>
                <a:ext uri="{FF2B5EF4-FFF2-40B4-BE49-F238E27FC236}">
                  <a16:creationId xmlns:a16="http://schemas.microsoft.com/office/drawing/2014/main" id="{2F29EB37-5AE2-1A39-FC13-3ED6B9DFE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819" y="1140798"/>
              <a:ext cx="2473051" cy="49267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7E53DA-6F86-F689-1248-380C3A16E894}"/>
                </a:ext>
              </a:extLst>
            </p:cNvPr>
            <p:cNvSpPr txBox="1"/>
            <p:nvPr/>
          </p:nvSpPr>
          <p:spPr>
            <a:xfrm>
              <a:off x="7617279" y="6067511"/>
              <a:ext cx="29513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/>
                </a:rPr>
                <a:t>200bar @ 400˚C 316 ST Steel Cell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close-up of a machine&#10;&#10;AI-generated content may be incorrect.">
            <a:extLst>
              <a:ext uri="{FF2B5EF4-FFF2-40B4-BE49-F238E27FC236}">
                <a16:creationId xmlns:a16="http://schemas.microsoft.com/office/drawing/2014/main" id="{C11B3CED-200E-2D84-11B9-977B8A76E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90" y="965643"/>
            <a:ext cx="3750448" cy="49267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2A3F2D-0ADA-06C7-EEBD-45F23A37488D}"/>
              </a:ext>
            </a:extLst>
          </p:cNvPr>
          <p:cNvSpPr txBox="1"/>
          <p:nvPr/>
        </p:nvSpPr>
        <p:spPr>
          <a:xfrm>
            <a:off x="9476638" y="5898131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1000˚C Furnace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5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3075E0-9C3A-C4D7-8E01-F5192D462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489271-78A9-8BCA-5D3C-4DF2F4BB0D85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C0FE36-B5CA-718A-4DE6-B9ADB30ABD07}"/>
              </a:ext>
            </a:extLst>
          </p:cNvPr>
          <p:cNvSpPr txBox="1"/>
          <p:nvPr/>
        </p:nvSpPr>
        <p:spPr>
          <a:xfrm>
            <a:off x="76432" y="893230"/>
            <a:ext cx="6097508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Vacuum to 3Kbar (Hydrogen Gas Cells)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Hydrogen rated pressure systems to</a:t>
            </a:r>
          </a:p>
          <a:p>
            <a:pPr lvl="1"/>
            <a:r>
              <a:rPr lang="en-GB" sz="1600" dirty="0"/>
              <a:t>generate pressure..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Diffraction.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Spectroscopy.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Hydrogen storage experiments.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Hydrogen embrittlement.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Safe working volumes.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Rupture discs, pressure relief valves vented to COSHH extract rated for flammable and explosive gases.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Sensors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Rhodium/Iron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Platinum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Type 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Heaters and sensors top and </a:t>
            </a:r>
          </a:p>
          <a:p>
            <a:pPr lvl="1"/>
            <a:r>
              <a:rPr lang="en-GB" sz="1600" dirty="0"/>
              <a:t>bottom to prevent gradients.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Collimation.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M16 high pressure 60˚cone</a:t>
            </a:r>
          </a:p>
          <a:p>
            <a:pPr lvl="1"/>
            <a:r>
              <a:rPr lang="en-GB" sz="1600" dirty="0"/>
              <a:t>connection.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Bridgman seal at bottom of cell.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14A304-635E-2398-32F6-23293E241671}"/>
              </a:ext>
            </a:extLst>
          </p:cNvPr>
          <p:cNvGrpSpPr/>
          <p:nvPr/>
        </p:nvGrpSpPr>
        <p:grpSpPr>
          <a:xfrm>
            <a:off x="3849489" y="3867209"/>
            <a:ext cx="4401762" cy="1817127"/>
            <a:chOff x="3041963" y="1963170"/>
            <a:chExt cx="4401762" cy="181712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364A515-6E5C-2A1E-3C23-C16024E36602}"/>
                </a:ext>
              </a:extLst>
            </p:cNvPr>
            <p:cNvGrpSpPr/>
            <p:nvPr/>
          </p:nvGrpSpPr>
          <p:grpSpPr>
            <a:xfrm>
              <a:off x="3041963" y="1963170"/>
              <a:ext cx="4401762" cy="1509351"/>
              <a:chOff x="3041963" y="1963170"/>
              <a:chExt cx="4401762" cy="150935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557E3BB-36A8-B314-E5E3-DE8837410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0681" y="1963170"/>
                <a:ext cx="2273044" cy="1509350"/>
              </a:xfrm>
              <a:prstGeom prst="rect">
                <a:avLst/>
              </a:prstGeom>
            </p:spPr>
          </p:pic>
          <p:pic>
            <p:nvPicPr>
              <p:cNvPr id="13" name="Picture 12" descr="A blueprint of a machine&#10;&#10;AI-generated content may be incorrect.">
                <a:extLst>
                  <a:ext uri="{FF2B5EF4-FFF2-40B4-BE49-F238E27FC236}">
                    <a16:creationId xmlns:a16="http://schemas.microsoft.com/office/drawing/2014/main" id="{D1AC4CE6-8721-4D04-A2EC-E86675674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1963" y="1963171"/>
                <a:ext cx="2128717" cy="1509350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547D8C-CB46-74A8-90F6-7C564DBCC9C0}"/>
                </a:ext>
              </a:extLst>
            </p:cNvPr>
            <p:cNvSpPr txBox="1"/>
            <p:nvPr/>
          </p:nvSpPr>
          <p:spPr>
            <a:xfrm>
              <a:off x="4243894" y="3472520"/>
              <a:ext cx="1723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Aluminium 7075 T6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18F2CE-D80F-3716-5157-89F6AFC7F84F}"/>
              </a:ext>
            </a:extLst>
          </p:cNvPr>
          <p:cNvGrpSpPr/>
          <p:nvPr/>
        </p:nvGrpSpPr>
        <p:grpSpPr>
          <a:xfrm>
            <a:off x="4636418" y="1078145"/>
            <a:ext cx="4407481" cy="1817127"/>
            <a:chOff x="5635213" y="4083988"/>
            <a:chExt cx="4407481" cy="181712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E2CF592-ABDB-1A2E-13DF-AE40277ECE67}"/>
                </a:ext>
              </a:extLst>
            </p:cNvPr>
            <p:cNvGrpSpPr/>
            <p:nvPr/>
          </p:nvGrpSpPr>
          <p:grpSpPr>
            <a:xfrm>
              <a:off x="5635213" y="4083988"/>
              <a:ext cx="4407481" cy="1509350"/>
              <a:chOff x="5635213" y="4083988"/>
              <a:chExt cx="4407481" cy="1509350"/>
            </a:xfrm>
          </p:grpSpPr>
          <p:pic>
            <p:nvPicPr>
              <p:cNvPr id="6" name="Picture 5" descr="A blueprint of a mechanical device&#10;&#10;AI-generated content may be incorrect.">
                <a:extLst>
                  <a:ext uri="{FF2B5EF4-FFF2-40B4-BE49-F238E27FC236}">
                    <a16:creationId xmlns:a16="http://schemas.microsoft.com/office/drawing/2014/main" id="{4DBBF901-EE9B-0C49-D056-9CDD90A1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5213" y="4083988"/>
                <a:ext cx="2134435" cy="1509350"/>
              </a:xfrm>
              <a:prstGeom prst="rect">
                <a:avLst/>
              </a:prstGeom>
            </p:spPr>
          </p:pic>
          <p:pic>
            <p:nvPicPr>
              <p:cNvPr id="8" name="Picture 7" descr="Several metal objects on a blue surface&#10;&#10;AI-generated content may be incorrect.">
                <a:extLst>
                  <a:ext uri="{FF2B5EF4-FFF2-40B4-BE49-F238E27FC236}">
                    <a16:creationId xmlns:a16="http://schemas.microsoft.com/office/drawing/2014/main" id="{0A1D63B2-0C32-B002-F05D-B275F3F15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9649" y="4083988"/>
                <a:ext cx="2273045" cy="1509350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8CD83E-A95C-286D-9CD3-AC358BA6EAB3}"/>
                </a:ext>
              </a:extLst>
            </p:cNvPr>
            <p:cNvSpPr txBox="1"/>
            <p:nvPr/>
          </p:nvSpPr>
          <p:spPr>
            <a:xfrm>
              <a:off x="6907906" y="5593338"/>
              <a:ext cx="20072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Beryllium/Copper Cells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9F8AED-79A9-C2F0-F193-C79908762141}"/>
              </a:ext>
            </a:extLst>
          </p:cNvPr>
          <p:cNvGrpSpPr/>
          <p:nvPr/>
        </p:nvGrpSpPr>
        <p:grpSpPr>
          <a:xfrm>
            <a:off x="8567563" y="2901461"/>
            <a:ext cx="2571025" cy="2782875"/>
            <a:chOff x="4927432" y="3587435"/>
            <a:chExt cx="2571025" cy="2782875"/>
          </a:xfrm>
        </p:grpSpPr>
        <p:pic>
          <p:nvPicPr>
            <p:cNvPr id="10" name="Picture 9" descr="A blue cart with a machine on it&#10;&#10;AI-generated content may be incorrect.">
              <a:extLst>
                <a:ext uri="{FF2B5EF4-FFF2-40B4-BE49-F238E27FC236}">
                  <a16:creationId xmlns:a16="http://schemas.microsoft.com/office/drawing/2014/main" id="{53DE628F-6A3C-5AA3-33FD-E023D20F2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768" y="3587435"/>
              <a:ext cx="1635299" cy="24627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8488BA-AE80-57AC-C2CA-CEB715B79BDE}"/>
                </a:ext>
              </a:extLst>
            </p:cNvPr>
            <p:cNvSpPr txBox="1"/>
            <p:nvPr/>
          </p:nvSpPr>
          <p:spPr>
            <a:xfrm>
              <a:off x="4927432" y="6062533"/>
              <a:ext cx="25710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ATEX rated Intensifier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40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9A6467-25A3-005E-ABED-7511C2CD8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ECDDB-C298-6420-4E30-E678FE828BAC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ED769-573D-FC45-056F-5874DC6C165B}"/>
              </a:ext>
            </a:extLst>
          </p:cNvPr>
          <p:cNvSpPr txBox="1"/>
          <p:nvPr/>
        </p:nvSpPr>
        <p:spPr>
          <a:xfrm>
            <a:off x="40470" y="971418"/>
            <a:ext cx="383310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200bar to 10Kbar.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Single crystal high pressure.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Powdered samples.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Liquid samples.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Diffraction.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Spectroscopy.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Sensors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Rhodium/Iron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Platinum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Type 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Heaters and sensors top and </a:t>
            </a:r>
          </a:p>
          <a:p>
            <a:pPr lvl="1"/>
            <a:r>
              <a:rPr lang="en-GB" sz="1600" dirty="0"/>
              <a:t>bottom to prevent gradients.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Collimation.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M16 high pressure 60˚cone</a:t>
            </a:r>
          </a:p>
          <a:p>
            <a:pPr lvl="1"/>
            <a:r>
              <a:rPr lang="en-GB" dirty="0"/>
              <a:t>connection.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Bridgman seal at bottom</a:t>
            </a:r>
          </a:p>
          <a:p>
            <a:pPr lvl="1"/>
            <a:r>
              <a:rPr lang="en-GB" dirty="0"/>
              <a:t>of cell.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C8FB15-AF74-3026-0F84-78F04134C1BA}"/>
              </a:ext>
            </a:extLst>
          </p:cNvPr>
          <p:cNvGrpSpPr/>
          <p:nvPr/>
        </p:nvGrpSpPr>
        <p:grpSpPr>
          <a:xfrm>
            <a:off x="3727096" y="4508795"/>
            <a:ext cx="4416534" cy="1817127"/>
            <a:chOff x="5635213" y="4083988"/>
            <a:chExt cx="4416534" cy="18171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767222-62A3-F19F-FA95-081E0D7614A4}"/>
                </a:ext>
              </a:extLst>
            </p:cNvPr>
            <p:cNvGrpSpPr/>
            <p:nvPr/>
          </p:nvGrpSpPr>
          <p:grpSpPr>
            <a:xfrm>
              <a:off x="5635213" y="4083988"/>
              <a:ext cx="4416534" cy="1509350"/>
              <a:chOff x="5635213" y="4083988"/>
              <a:chExt cx="4416534" cy="1509350"/>
            </a:xfrm>
          </p:grpSpPr>
          <p:pic>
            <p:nvPicPr>
              <p:cNvPr id="21" name="Picture 20" descr="A blueprint of a mechanical device&#10;&#10;AI-generated content may be incorrect.">
                <a:extLst>
                  <a:ext uri="{FF2B5EF4-FFF2-40B4-BE49-F238E27FC236}">
                    <a16:creationId xmlns:a16="http://schemas.microsoft.com/office/drawing/2014/main" id="{33ADBEE9-D507-DA7F-487E-DE0FB12D5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5213" y="4083988"/>
                <a:ext cx="2134435" cy="1509350"/>
              </a:xfrm>
              <a:prstGeom prst="rect">
                <a:avLst/>
              </a:prstGeom>
            </p:spPr>
          </p:pic>
          <p:pic>
            <p:nvPicPr>
              <p:cNvPr id="22" name="Picture 21" descr="Several metal objects on a blue surface&#10;&#10;AI-generated content may be incorrect.">
                <a:extLst>
                  <a:ext uri="{FF2B5EF4-FFF2-40B4-BE49-F238E27FC236}">
                    <a16:creationId xmlns:a16="http://schemas.microsoft.com/office/drawing/2014/main" id="{EB325C7E-AD2D-3A83-DE18-B229B6EBA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702" y="4083988"/>
                <a:ext cx="2273045" cy="1509350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F01D1E-7E57-5196-DF33-21B35089285C}"/>
                </a:ext>
              </a:extLst>
            </p:cNvPr>
            <p:cNvSpPr txBox="1"/>
            <p:nvPr/>
          </p:nvSpPr>
          <p:spPr>
            <a:xfrm>
              <a:off x="6907906" y="5593338"/>
              <a:ext cx="20072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Beryllium/Copper Cells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C59AD4-EDD0-F845-B31A-F373146CFAC8}"/>
              </a:ext>
            </a:extLst>
          </p:cNvPr>
          <p:cNvGrpSpPr/>
          <p:nvPr/>
        </p:nvGrpSpPr>
        <p:grpSpPr>
          <a:xfrm>
            <a:off x="7289351" y="917467"/>
            <a:ext cx="4401762" cy="1817127"/>
            <a:chOff x="3041963" y="1963170"/>
            <a:chExt cx="4401762" cy="181712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1877E7D-47F3-36AA-FB2D-E759BE6D1DFB}"/>
                </a:ext>
              </a:extLst>
            </p:cNvPr>
            <p:cNvGrpSpPr/>
            <p:nvPr/>
          </p:nvGrpSpPr>
          <p:grpSpPr>
            <a:xfrm>
              <a:off x="3041963" y="1963170"/>
              <a:ext cx="4401762" cy="1509351"/>
              <a:chOff x="3041963" y="1963170"/>
              <a:chExt cx="4401762" cy="150935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D03C0C2-4943-789C-A4B2-51418D6FF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0681" y="1963170"/>
                <a:ext cx="2273044" cy="1509350"/>
              </a:xfrm>
              <a:prstGeom prst="rect">
                <a:avLst/>
              </a:prstGeom>
            </p:spPr>
          </p:pic>
          <p:pic>
            <p:nvPicPr>
              <p:cNvPr id="27" name="Picture 26" descr="A blueprint of a machine&#10;&#10;AI-generated content may be incorrect.">
                <a:extLst>
                  <a:ext uri="{FF2B5EF4-FFF2-40B4-BE49-F238E27FC236}">
                    <a16:creationId xmlns:a16="http://schemas.microsoft.com/office/drawing/2014/main" id="{06D7AAE1-7FBB-582D-5817-EEC1D5E70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1963" y="1963171"/>
                <a:ext cx="2128717" cy="1509350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80271F-8C53-EDAB-8A22-E00E16A876AC}"/>
                </a:ext>
              </a:extLst>
            </p:cNvPr>
            <p:cNvSpPr txBox="1"/>
            <p:nvPr/>
          </p:nvSpPr>
          <p:spPr>
            <a:xfrm>
              <a:off x="4243894" y="3472520"/>
              <a:ext cx="1723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Aluminium 7075 T6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4FF0E98-6DD5-CB21-79B2-C3B180D99F05}"/>
              </a:ext>
            </a:extLst>
          </p:cNvPr>
          <p:cNvGrpSpPr/>
          <p:nvPr/>
        </p:nvGrpSpPr>
        <p:grpSpPr>
          <a:xfrm>
            <a:off x="8416517" y="4810970"/>
            <a:ext cx="3070429" cy="1787987"/>
            <a:chOff x="656766" y="2812287"/>
            <a:chExt cx="3070429" cy="178798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FDED8D2-CD9A-1298-A9EA-7A6E869CCDBF}"/>
                </a:ext>
              </a:extLst>
            </p:cNvPr>
            <p:cNvGrpSpPr/>
            <p:nvPr/>
          </p:nvGrpSpPr>
          <p:grpSpPr>
            <a:xfrm>
              <a:off x="656766" y="2812287"/>
              <a:ext cx="3070429" cy="1482095"/>
              <a:chOff x="5169530" y="5122005"/>
              <a:chExt cx="3070429" cy="1482095"/>
            </a:xfrm>
          </p:grpSpPr>
          <p:pic>
            <p:nvPicPr>
              <p:cNvPr id="6" name="Picture 5" descr="A couple of metal cylinders&#10;&#10;AI-generated content may be incorrect.">
                <a:extLst>
                  <a:ext uri="{FF2B5EF4-FFF2-40B4-BE49-F238E27FC236}">
                    <a16:creationId xmlns:a16="http://schemas.microsoft.com/office/drawing/2014/main" id="{3D202B04-6361-FAA9-E024-6F800D34A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6798" y="5122005"/>
                <a:ext cx="963161" cy="1482095"/>
              </a:xfrm>
              <a:prstGeom prst="rect">
                <a:avLst/>
              </a:prstGeom>
            </p:spPr>
          </p:pic>
          <p:pic>
            <p:nvPicPr>
              <p:cNvPr id="31" name="Picture 30" descr="A blueprint of a mechanical scheme&#10;&#10;AI-generated content may be incorrect.">
                <a:extLst>
                  <a:ext uri="{FF2B5EF4-FFF2-40B4-BE49-F238E27FC236}">
                    <a16:creationId xmlns:a16="http://schemas.microsoft.com/office/drawing/2014/main" id="{E575D4FA-5295-3194-41D9-B9874847F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9530" y="5122006"/>
                <a:ext cx="2093290" cy="1480802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46E49A-EEAC-87A4-6969-3D2B8C96F2BB}"/>
                </a:ext>
              </a:extLst>
            </p:cNvPr>
            <p:cNvSpPr txBox="1"/>
            <p:nvPr/>
          </p:nvSpPr>
          <p:spPr>
            <a:xfrm>
              <a:off x="1452011" y="4292497"/>
              <a:ext cx="1842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TAV6 Aluminium Cell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5AD8F6-FFE3-C27D-DE45-3C71C24C4D1E}"/>
              </a:ext>
            </a:extLst>
          </p:cNvPr>
          <p:cNvGrpSpPr/>
          <p:nvPr/>
        </p:nvGrpSpPr>
        <p:grpSpPr>
          <a:xfrm>
            <a:off x="3956281" y="2514241"/>
            <a:ext cx="4405806" cy="1829518"/>
            <a:chOff x="500456" y="4969306"/>
            <a:chExt cx="4405806" cy="182951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7CFE168-A2E9-C3D0-705B-0F605CCC2A73}"/>
                </a:ext>
              </a:extLst>
            </p:cNvPr>
            <p:cNvGrpSpPr/>
            <p:nvPr/>
          </p:nvGrpSpPr>
          <p:grpSpPr>
            <a:xfrm>
              <a:off x="500456" y="4969306"/>
              <a:ext cx="4405806" cy="1522928"/>
              <a:chOff x="5265069" y="3306068"/>
              <a:chExt cx="4405806" cy="1522928"/>
            </a:xfrm>
          </p:grpSpPr>
          <p:pic>
            <p:nvPicPr>
              <p:cNvPr id="29" name="Picture 28" descr="A blueprint of a mechanical scheme&#10;&#10;AI-generated content may be incorrect.">
                <a:extLst>
                  <a:ext uri="{FF2B5EF4-FFF2-40B4-BE49-F238E27FC236}">
                    <a16:creationId xmlns:a16="http://schemas.microsoft.com/office/drawing/2014/main" id="{875C8CEE-D029-D291-B139-D03CE845E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5069" y="3306068"/>
                <a:ext cx="2128718" cy="1509109"/>
              </a:xfrm>
              <a:prstGeom prst="rect">
                <a:avLst/>
              </a:prstGeom>
            </p:spPr>
          </p:pic>
          <p:pic>
            <p:nvPicPr>
              <p:cNvPr id="34" name="Picture 33" descr="A close-up of a metal cylinder&#10;&#10;AI-generated content may be incorrect.">
                <a:extLst>
                  <a:ext uri="{FF2B5EF4-FFF2-40B4-BE49-F238E27FC236}">
                    <a16:creationId xmlns:a16="http://schemas.microsoft.com/office/drawing/2014/main" id="{74AA1760-EB1D-3612-2193-AC6C4546D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7830" y="3319646"/>
                <a:ext cx="2273045" cy="1509350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8B7127-BC4E-BEAE-5FF5-C2B615B7DD6F}"/>
                </a:ext>
              </a:extLst>
            </p:cNvPr>
            <p:cNvSpPr txBox="1"/>
            <p:nvPr/>
          </p:nvSpPr>
          <p:spPr>
            <a:xfrm>
              <a:off x="1950513" y="6491047"/>
              <a:ext cx="1160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Ti/Zr HP cell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A38B94-50D9-AEA6-13D2-8B3871D57237}"/>
              </a:ext>
            </a:extLst>
          </p:cNvPr>
          <p:cNvGrpSpPr/>
          <p:nvPr/>
        </p:nvGrpSpPr>
        <p:grpSpPr>
          <a:xfrm>
            <a:off x="8651751" y="2897884"/>
            <a:ext cx="3450970" cy="1796324"/>
            <a:chOff x="3710024" y="2274756"/>
            <a:chExt cx="3450970" cy="179632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694553C-D388-5E69-72BE-B14BBE02EE97}"/>
                </a:ext>
              </a:extLst>
            </p:cNvPr>
            <p:cNvSpPr txBox="1"/>
            <p:nvPr/>
          </p:nvSpPr>
          <p:spPr>
            <a:xfrm>
              <a:off x="4502140" y="3763303"/>
              <a:ext cx="1710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Ti/Zr Flat Plate Cell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4B4C162-0BC0-7991-B3E6-F57A79852D25}"/>
                </a:ext>
              </a:extLst>
            </p:cNvPr>
            <p:cNvGrpSpPr/>
            <p:nvPr/>
          </p:nvGrpSpPr>
          <p:grpSpPr>
            <a:xfrm>
              <a:off x="3710024" y="2274756"/>
              <a:ext cx="3450970" cy="1494278"/>
              <a:chOff x="3710024" y="2274756"/>
              <a:chExt cx="3450970" cy="149427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8EAB6B2-66A6-8F01-F4E2-5D0316F80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8024" y="2279409"/>
                <a:ext cx="1302970" cy="1488325"/>
              </a:xfrm>
              <a:prstGeom prst="rect">
                <a:avLst/>
              </a:prstGeom>
            </p:spPr>
          </p:pic>
          <p:pic>
            <p:nvPicPr>
              <p:cNvPr id="42" name="Picture 41" descr="A blueprint of a mechanical scheme&#10;&#10;AI-generated content may be incorrect.">
                <a:extLst>
                  <a:ext uri="{FF2B5EF4-FFF2-40B4-BE49-F238E27FC236}">
                    <a16:creationId xmlns:a16="http://schemas.microsoft.com/office/drawing/2014/main" id="{39EEB196-227C-71C3-33B5-889473E7F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0024" y="2274756"/>
                <a:ext cx="2134435" cy="149427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0654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BFF5D7-102A-CBC6-DD45-9AC296075B6B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9DE00-3D55-B967-22BF-0F6672E160E4}"/>
              </a:ext>
            </a:extLst>
          </p:cNvPr>
          <p:cNvSpPr txBox="1"/>
          <p:nvPr/>
        </p:nvSpPr>
        <p:spPr>
          <a:xfrm>
            <a:off x="319036" y="1119606"/>
            <a:ext cx="60975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10Kbar to 30Kbar (Clamp cells)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Clamp cells for single crystals.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Clamp cells for powdered samples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Sample size Ø4mm x 12mm to 16mm.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Up to 60Kbar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Sapphire Anvil cell.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Time consuming loading and pressurising</a:t>
            </a:r>
          </a:p>
          <a:p>
            <a:pPr lvl="1"/>
            <a:r>
              <a:rPr lang="en-GB" dirty="0"/>
              <a:t>of the sample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Small Sample size 0.5 x 0.5 x 0.5mm.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A80DC8-8094-03D4-2E39-E108241D2190}"/>
              </a:ext>
            </a:extLst>
          </p:cNvPr>
          <p:cNvGrpSpPr/>
          <p:nvPr/>
        </p:nvGrpSpPr>
        <p:grpSpPr>
          <a:xfrm>
            <a:off x="6096000" y="4258048"/>
            <a:ext cx="4988362" cy="2424841"/>
            <a:chOff x="4685766" y="4230902"/>
            <a:chExt cx="4988362" cy="242484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D0A0D33-5A3D-A249-680E-8B2624C33E21}"/>
                </a:ext>
              </a:extLst>
            </p:cNvPr>
            <p:cNvGrpSpPr/>
            <p:nvPr/>
          </p:nvGrpSpPr>
          <p:grpSpPr>
            <a:xfrm>
              <a:off x="4685766" y="4230902"/>
              <a:ext cx="4988362" cy="2117345"/>
              <a:chOff x="5093203" y="3541071"/>
              <a:chExt cx="4988362" cy="211734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4BE80B4-552D-B77D-EEDF-ADC021CDA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9380" y="3541352"/>
                <a:ext cx="1792185" cy="211706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B3F75F8-CAF2-ECCE-FD2C-4B5913418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93203" y="3541071"/>
                <a:ext cx="3204204" cy="2117064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9F390B-3ED6-565E-2083-1E63FC3BCEF6}"/>
                </a:ext>
              </a:extLst>
            </p:cNvPr>
            <p:cNvSpPr txBox="1"/>
            <p:nvPr/>
          </p:nvSpPr>
          <p:spPr>
            <a:xfrm>
              <a:off x="6320222" y="6347966"/>
              <a:ext cx="1877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25Kbar McWhan Cell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AA1CE3-A22C-B01C-47BE-A7DB9B60E7AD}"/>
              </a:ext>
            </a:extLst>
          </p:cNvPr>
          <p:cNvGrpSpPr/>
          <p:nvPr/>
        </p:nvGrpSpPr>
        <p:grpSpPr>
          <a:xfrm>
            <a:off x="5152492" y="1754089"/>
            <a:ext cx="2930855" cy="2138399"/>
            <a:chOff x="5175938" y="1925960"/>
            <a:chExt cx="2930855" cy="21383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A654F7-A12B-AAE2-1D4C-C6B26903FFA1}"/>
                </a:ext>
              </a:extLst>
            </p:cNvPr>
            <p:cNvGrpSpPr/>
            <p:nvPr/>
          </p:nvGrpSpPr>
          <p:grpSpPr>
            <a:xfrm>
              <a:off x="5175938" y="1925960"/>
              <a:ext cx="2930855" cy="1837327"/>
              <a:chOff x="5830432" y="1485886"/>
              <a:chExt cx="2930855" cy="1837327"/>
            </a:xfrm>
          </p:grpSpPr>
          <p:pic>
            <p:nvPicPr>
              <p:cNvPr id="11" name="Picture 10" descr="A group of brass parts on a green surface&#10;&#10;AI-generated content may be incorrect.">
                <a:extLst>
                  <a:ext uri="{FF2B5EF4-FFF2-40B4-BE49-F238E27FC236}">
                    <a16:creationId xmlns:a16="http://schemas.microsoft.com/office/drawing/2014/main" id="{54BCF393-1D86-F701-893B-4A83876C1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0432" y="1485886"/>
                <a:ext cx="1584898" cy="1837327"/>
              </a:xfrm>
              <a:prstGeom prst="rect">
                <a:avLst/>
              </a:prstGeom>
            </p:spPr>
          </p:pic>
          <p:pic>
            <p:nvPicPr>
              <p:cNvPr id="12" name="Picture 11" descr="A copper cylinder with a white light&#10;&#10;AI-generated content may be incorrect.">
                <a:extLst>
                  <a:ext uri="{FF2B5EF4-FFF2-40B4-BE49-F238E27FC236}">
                    <a16:creationId xmlns:a16="http://schemas.microsoft.com/office/drawing/2014/main" id="{AEACD6FA-8534-0857-105C-876EF327D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4797" y="1485886"/>
                <a:ext cx="1346490" cy="1830762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B1C95E-18C2-F996-1422-1EF260FAFB82}"/>
                </a:ext>
              </a:extLst>
            </p:cNvPr>
            <p:cNvSpPr txBox="1"/>
            <p:nvPr/>
          </p:nvSpPr>
          <p:spPr>
            <a:xfrm>
              <a:off x="5564868" y="3756582"/>
              <a:ext cx="22170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60Kbar Saphire Anvil Cell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DEADFD-8BC0-4BA2-D5C8-CBCE7A1BE8A1}"/>
              </a:ext>
            </a:extLst>
          </p:cNvPr>
          <p:cNvGrpSpPr/>
          <p:nvPr/>
        </p:nvGrpSpPr>
        <p:grpSpPr>
          <a:xfrm>
            <a:off x="1172505" y="3759354"/>
            <a:ext cx="3130775" cy="2079261"/>
            <a:chOff x="1024114" y="3237332"/>
            <a:chExt cx="3130775" cy="2079261"/>
          </a:xfrm>
        </p:grpSpPr>
        <p:pic>
          <p:nvPicPr>
            <p:cNvPr id="13" name="Picture 12" descr="A close-up of a mechanical drawing&#10;&#10;AI-generated content may be incorrect.">
              <a:extLst>
                <a:ext uri="{FF2B5EF4-FFF2-40B4-BE49-F238E27FC236}">
                  <a16:creationId xmlns:a16="http://schemas.microsoft.com/office/drawing/2014/main" id="{CE83BF23-1AE9-3210-907B-5015AAEED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114" y="3237332"/>
              <a:ext cx="3130775" cy="1759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397895-7E30-EF7B-7F60-2F1555D60466}"/>
                </a:ext>
              </a:extLst>
            </p:cNvPr>
            <p:cNvSpPr txBox="1"/>
            <p:nvPr/>
          </p:nvSpPr>
          <p:spPr>
            <a:xfrm>
              <a:off x="1734267" y="5008816"/>
              <a:ext cx="20281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30Kbar </a:t>
              </a:r>
              <a:r>
                <a:rPr lang="en-GB" sz="1400" dirty="0" err="1"/>
                <a:t>BeCu</a:t>
              </a:r>
              <a:r>
                <a:rPr lang="en-GB" sz="1400" dirty="0"/>
                <a:t>/</a:t>
              </a:r>
              <a:r>
                <a:rPr lang="en-GB" sz="1400" dirty="0" err="1"/>
                <a:t>NiCr</a:t>
              </a:r>
              <a:r>
                <a:rPr lang="en-GB" sz="1400" dirty="0"/>
                <a:t> Cell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5F6BBD-0C8B-1772-57A6-39B6BABD5FD5}"/>
              </a:ext>
            </a:extLst>
          </p:cNvPr>
          <p:cNvGrpSpPr/>
          <p:nvPr/>
        </p:nvGrpSpPr>
        <p:grpSpPr>
          <a:xfrm>
            <a:off x="9066930" y="569469"/>
            <a:ext cx="2481211" cy="2441458"/>
            <a:chOff x="8450552" y="1128659"/>
            <a:chExt cx="2481211" cy="244145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2C6197-3D79-3DE7-B25F-B0937B0555AD}"/>
                </a:ext>
              </a:extLst>
            </p:cNvPr>
            <p:cNvGrpSpPr/>
            <p:nvPr/>
          </p:nvGrpSpPr>
          <p:grpSpPr>
            <a:xfrm>
              <a:off x="8450552" y="1128659"/>
              <a:ext cx="2481211" cy="2117064"/>
              <a:chOff x="5808169" y="3541352"/>
              <a:chExt cx="2481211" cy="2117064"/>
            </a:xfrm>
          </p:grpSpPr>
          <p:pic>
            <p:nvPicPr>
              <p:cNvPr id="15" name="Picture 14" descr="A close-up of a metal piece&#10;&#10;AI-generated content may be incorrect.">
                <a:extLst>
                  <a:ext uri="{FF2B5EF4-FFF2-40B4-BE49-F238E27FC236}">
                    <a16:creationId xmlns:a16="http://schemas.microsoft.com/office/drawing/2014/main" id="{925F8A6D-021A-9D81-8FC3-36D89006F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4082" y="3541352"/>
                <a:ext cx="1085298" cy="2117064"/>
              </a:xfrm>
              <a:prstGeom prst="rect">
                <a:avLst/>
              </a:prstGeom>
            </p:spPr>
          </p:pic>
          <p:pic>
            <p:nvPicPr>
              <p:cNvPr id="16" name="Picture 15" descr="A diagram of a mechanical scheme&#10;&#10;AI-generated content may be incorrect.">
                <a:extLst>
                  <a:ext uri="{FF2B5EF4-FFF2-40B4-BE49-F238E27FC236}">
                    <a16:creationId xmlns:a16="http://schemas.microsoft.com/office/drawing/2014/main" id="{F9121634-6F2D-BD3D-CAB1-D66438A07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8169" y="3541352"/>
                <a:ext cx="1395913" cy="2117064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A90297-35FF-8C12-6BBB-A9F8FDE43E80}"/>
                </a:ext>
              </a:extLst>
            </p:cNvPr>
            <p:cNvSpPr txBox="1"/>
            <p:nvPr/>
          </p:nvSpPr>
          <p:spPr>
            <a:xfrm>
              <a:off x="8882593" y="3262340"/>
              <a:ext cx="1579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19Kbar Ni/Cr Cell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26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8A90C0-F3CD-E610-7723-46F0A8975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071199-E6A6-D527-84EA-4927B8CC053F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8AA57-C15A-416A-38B1-854AF0A9CA6C}"/>
              </a:ext>
            </a:extLst>
          </p:cNvPr>
          <p:cNvSpPr txBox="1"/>
          <p:nvPr/>
        </p:nvSpPr>
        <p:spPr>
          <a:xfrm>
            <a:off x="282822" y="971418"/>
            <a:ext cx="760274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10Kbar to 30Kbar (Clamp cells)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Loaded in hydraulic press.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Load cell for clamping force measurement (allow for friction in threads etc).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Torch wrench to produce consistent tightening of the cell under load.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Safety equipment, face mask, Kevlar jacket and gloves.</a:t>
            </a:r>
          </a:p>
        </p:txBody>
      </p:sp>
      <p:pic>
        <p:nvPicPr>
          <p:cNvPr id="9" name="Picture 8" descr="A machine on a table&#10;&#10;AI-generated content may be incorrect.">
            <a:extLst>
              <a:ext uri="{FF2B5EF4-FFF2-40B4-BE49-F238E27FC236}">
                <a16:creationId xmlns:a16="http://schemas.microsoft.com/office/drawing/2014/main" id="{B3914BD0-4C38-9990-FC64-C1854B340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8498" y="2651092"/>
            <a:ext cx="5569039" cy="2506067"/>
          </a:xfrm>
          <a:prstGeom prst="rect">
            <a:avLst/>
          </a:prstGeom>
        </p:spPr>
      </p:pic>
      <p:pic>
        <p:nvPicPr>
          <p:cNvPr id="11" name="Picture 10" descr="A person and person wearing protective gear&#10;&#10;AI-generated content may be incorrect.">
            <a:extLst>
              <a:ext uri="{FF2B5EF4-FFF2-40B4-BE49-F238E27FC236}">
                <a16:creationId xmlns:a16="http://schemas.microsoft.com/office/drawing/2014/main" id="{55B96FE3-7E37-6843-5983-40B2091C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77" y="2674206"/>
            <a:ext cx="6809307" cy="30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B3523-5BBF-C264-DCEA-1AEBC6A60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39402-DB2D-9D33-29C6-47A3E22A6560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D1FFF-23F9-AD70-AEF2-ACE0F2F119DF}"/>
              </a:ext>
            </a:extLst>
          </p:cNvPr>
          <p:cNvSpPr txBox="1"/>
          <p:nvPr/>
        </p:nvSpPr>
        <p:spPr>
          <a:xfrm>
            <a:off x="112317" y="872693"/>
            <a:ext cx="6097508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800" dirty="0"/>
          </a:p>
          <a:p>
            <a:r>
              <a:rPr lang="en-GB" dirty="0"/>
              <a:t>10Kbar to 300Kbar (Paris/Edinburgh press)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Diffraction measurements.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Small sample size (66mm</a:t>
            </a:r>
            <a:r>
              <a:rPr lang="en-GB" baseline="30000" dirty="0"/>
              <a:t>3</a:t>
            </a:r>
            <a:r>
              <a:rPr lang="en-GB" dirty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Mainly used on Pearl instrument (dedicated instrument for PE press).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Various set ups.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Room temperature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Variable temperature set up 120 to 500K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Internal graphite heaters 300 to 1700K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Liquid Nitrogen tanks 80 to 400K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Dual-CCR system 30 to 300K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Various core types zirconia-toughened alumina (ZTA), sintered diamond (SD), tungsten carbide (WC) and cubic boron nitride (BN).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At ISIS we press in our own cores.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6" name="Picture 25" descr="A black and pink object with a pink center&#10;&#10;AI-generated content may be incorrect.">
            <a:extLst>
              <a:ext uri="{FF2B5EF4-FFF2-40B4-BE49-F238E27FC236}">
                <a16:creationId xmlns:a16="http://schemas.microsoft.com/office/drawing/2014/main" id="{3A54E219-CE9F-0529-1D96-3DADAF7AB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5845"/>
            <a:ext cx="2205356" cy="16526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36FD6D-3B4D-6CF2-503E-8514B8DCEE20}"/>
              </a:ext>
            </a:extLst>
          </p:cNvPr>
          <p:cNvGrpSpPr/>
          <p:nvPr/>
        </p:nvGrpSpPr>
        <p:grpSpPr>
          <a:xfrm>
            <a:off x="8757569" y="2158281"/>
            <a:ext cx="2314819" cy="4679564"/>
            <a:chOff x="8757569" y="2190939"/>
            <a:chExt cx="2314819" cy="46795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FD6DD0-1A17-018F-0221-DCF57AC8BE78}"/>
                </a:ext>
              </a:extLst>
            </p:cNvPr>
            <p:cNvGrpSpPr/>
            <p:nvPr/>
          </p:nvGrpSpPr>
          <p:grpSpPr>
            <a:xfrm>
              <a:off x="8757569" y="2190939"/>
              <a:ext cx="2314819" cy="4352561"/>
              <a:chOff x="8440698" y="2021294"/>
              <a:chExt cx="2630689" cy="466706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8CE1E6A-486E-678D-B329-ED14824C0898}"/>
                  </a:ext>
                </a:extLst>
              </p:cNvPr>
              <p:cNvSpPr/>
              <p:nvPr/>
            </p:nvSpPr>
            <p:spPr>
              <a:xfrm>
                <a:off x="8440698" y="2021294"/>
                <a:ext cx="2630689" cy="4667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" name="Picture 4" descr="A close-up of a machine&#10;&#10;AI-generated content may be incorrect.">
                <a:extLst>
                  <a:ext uri="{FF2B5EF4-FFF2-40B4-BE49-F238E27FC236}">
                    <a16:creationId xmlns:a16="http://schemas.microsoft.com/office/drawing/2014/main" id="{83C9F773-205C-447A-56E5-FC29EF851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0699" y="2021294"/>
                <a:ext cx="2630688" cy="4667061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60CEFD-6350-B6F9-8563-AC92C99455BD}"/>
                </a:ext>
              </a:extLst>
            </p:cNvPr>
            <p:cNvSpPr txBox="1"/>
            <p:nvPr/>
          </p:nvSpPr>
          <p:spPr>
            <a:xfrm>
              <a:off x="8869986" y="6562726"/>
              <a:ext cx="21675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CCR mounted PE Press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B9E4BB-C982-0A21-8D07-98AFA878D10A}"/>
              </a:ext>
            </a:extLst>
          </p:cNvPr>
          <p:cNvGrpSpPr/>
          <p:nvPr/>
        </p:nvGrpSpPr>
        <p:grpSpPr>
          <a:xfrm>
            <a:off x="6087683" y="3123392"/>
            <a:ext cx="2205357" cy="3532632"/>
            <a:chOff x="5804647" y="3123392"/>
            <a:chExt cx="2205357" cy="3532632"/>
          </a:xfrm>
        </p:grpSpPr>
        <p:pic>
          <p:nvPicPr>
            <p:cNvPr id="27" name="Picture 26" descr="A machine with a red frame&#10;&#10;AI-generated content may be incorrect.">
              <a:extLst>
                <a:ext uri="{FF2B5EF4-FFF2-40B4-BE49-F238E27FC236}">
                  <a16:creationId xmlns:a16="http://schemas.microsoft.com/office/drawing/2014/main" id="{5217025D-2459-2033-FB2C-19DD47BFD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647" y="3123392"/>
              <a:ext cx="2205357" cy="322485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069FB0-FA64-9ADC-5315-C11C1C1099CD}"/>
                </a:ext>
              </a:extLst>
            </p:cNvPr>
            <p:cNvSpPr txBox="1"/>
            <p:nvPr/>
          </p:nvSpPr>
          <p:spPr>
            <a:xfrm>
              <a:off x="6123232" y="6348247"/>
              <a:ext cx="1649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Rotating PE Press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BCF6D07-9E86-2F59-E6EC-D58FFC170D9B}"/>
              </a:ext>
            </a:extLst>
          </p:cNvPr>
          <p:cNvSpPr txBox="1"/>
          <p:nvPr/>
        </p:nvSpPr>
        <p:spPr>
          <a:xfrm>
            <a:off x="6535708" y="2708507"/>
            <a:ext cx="136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PE Press Anvil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BB627-43E6-6CAE-A626-58A757665B91}"/>
              </a:ext>
            </a:extLst>
          </p:cNvPr>
          <p:cNvGrpSpPr/>
          <p:nvPr/>
        </p:nvGrpSpPr>
        <p:grpSpPr>
          <a:xfrm>
            <a:off x="9047280" y="251150"/>
            <a:ext cx="2361985" cy="1774028"/>
            <a:chOff x="9047280" y="294694"/>
            <a:chExt cx="2361985" cy="1774028"/>
          </a:xfrm>
        </p:grpSpPr>
        <p:pic>
          <p:nvPicPr>
            <p:cNvPr id="28" name="Picture 27" descr="A diagram of a type vx&#10;&#10;AI-generated content may be incorrect.">
              <a:extLst>
                <a:ext uri="{FF2B5EF4-FFF2-40B4-BE49-F238E27FC236}">
                  <a16:creationId xmlns:a16="http://schemas.microsoft.com/office/drawing/2014/main" id="{70A51513-3E6B-A61F-925A-A1C05B814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280" y="294694"/>
              <a:ext cx="2323034" cy="14702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117353-4877-AF78-3CD1-A2604B06BE6B}"/>
                </a:ext>
              </a:extLst>
            </p:cNvPr>
            <p:cNvSpPr txBox="1"/>
            <p:nvPr/>
          </p:nvSpPr>
          <p:spPr>
            <a:xfrm>
              <a:off x="9109468" y="1760945"/>
              <a:ext cx="2299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Various Types of PE Press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4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9AA755-F6AE-30EF-7CD6-FCD87B59C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384B21-6053-96CC-778C-4FD758F08FE9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A36119-0618-DE6D-0D3F-95EF6B15ED90}"/>
              </a:ext>
            </a:extLst>
          </p:cNvPr>
          <p:cNvSpPr txBox="1"/>
          <p:nvPr/>
        </p:nvSpPr>
        <p:spPr>
          <a:xfrm>
            <a:off x="325925" y="971418"/>
            <a:ext cx="436209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Cell Material Requirements:-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Neutron transparency/low background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Material strength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Material compatibility with sample, gas etc.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Hydrogen embrittlement.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Corrosion.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Temperature effect on material strength.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Type of instrument.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Diffraction.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Spectroscopy.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4348F-8CDE-E306-4A66-0D5803E2687A}"/>
              </a:ext>
            </a:extLst>
          </p:cNvPr>
          <p:cNvSpPr txBox="1"/>
          <p:nvPr/>
        </p:nvSpPr>
        <p:spPr>
          <a:xfrm>
            <a:off x="4975465" y="971418"/>
            <a:ext cx="4507452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Cell Materials:-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Vanadium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Niobium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Titanium/Zirconium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Aluminium grades, 7075 T6, 6082, 5083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Titanium, aluminium, vanadium alloy (TAV6)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Inconel.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Beryllium/Copper.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Ni/Cr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Stainless steel (mainly use 316L).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Quartz.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Suprisil</a:t>
            </a:r>
            <a:r>
              <a:rPr lang="en-GB" sz="1600" dirty="0"/>
              <a:t> Quartz (low boron content).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61740-35C0-437D-B899-4EA09E6FDC38}"/>
              </a:ext>
            </a:extLst>
          </p:cNvPr>
          <p:cNvSpPr txBox="1"/>
          <p:nvPr/>
        </p:nvSpPr>
        <p:spPr>
          <a:xfrm>
            <a:off x="325925" y="3833740"/>
            <a:ext cx="361425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 Press core materials:-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zirconia-toughened alumina (ZTA).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Sintered diamond (SD).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Tungsten carbide (WC).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Cubic boron nitride (BN).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1497E8-299F-B85E-CD6E-E3BD18B4481B}"/>
              </a:ext>
            </a:extLst>
          </p:cNvPr>
          <p:cNvGrpSpPr/>
          <p:nvPr/>
        </p:nvGrpSpPr>
        <p:grpSpPr>
          <a:xfrm>
            <a:off x="6748912" y="4127789"/>
            <a:ext cx="2479744" cy="2389858"/>
            <a:chOff x="3805186" y="2267606"/>
            <a:chExt cx="1618310" cy="13757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C0268C8-6AA9-A81D-CBAF-C9A9A27BB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186" y="2267606"/>
              <a:ext cx="1611923" cy="10746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B86D0C-F960-ECBE-032B-C784FEBA1FBC}"/>
                </a:ext>
              </a:extLst>
            </p:cNvPr>
            <p:cNvSpPr txBox="1"/>
            <p:nvPr/>
          </p:nvSpPr>
          <p:spPr>
            <a:xfrm>
              <a:off x="3880233" y="3342130"/>
              <a:ext cx="1543263" cy="301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Wasp Alloy Screws, max</a:t>
              </a:r>
            </a:p>
            <a:p>
              <a:pPr algn="ctr"/>
              <a:r>
                <a:rPr lang="en-GB" sz="1400" dirty="0"/>
                <a:t>working temperature 870°C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CA3544-07AB-B61D-F04C-FD7EACD4DF58}"/>
              </a:ext>
            </a:extLst>
          </p:cNvPr>
          <p:cNvGrpSpPr/>
          <p:nvPr/>
        </p:nvGrpSpPr>
        <p:grpSpPr>
          <a:xfrm>
            <a:off x="4025692" y="4277812"/>
            <a:ext cx="2489069" cy="2174579"/>
            <a:chOff x="4112780" y="4408444"/>
            <a:chExt cx="2489069" cy="2174579"/>
          </a:xfrm>
        </p:grpSpPr>
        <p:pic>
          <p:nvPicPr>
            <p:cNvPr id="13" name="Picture 12" descr="Several metal pipes with numbers&#10;&#10;AI-generated content may be incorrect.">
              <a:extLst>
                <a:ext uri="{FF2B5EF4-FFF2-40B4-BE49-F238E27FC236}">
                  <a16:creationId xmlns:a16="http://schemas.microsoft.com/office/drawing/2014/main" id="{46DC8100-87FD-70DC-8FA4-8D31C4C57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780" y="4408444"/>
              <a:ext cx="2489069" cy="18668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DA8423-84BD-846F-7B1E-5968C9C04D1E}"/>
                </a:ext>
              </a:extLst>
            </p:cNvPr>
            <p:cNvSpPr txBox="1"/>
            <p:nvPr/>
          </p:nvSpPr>
          <p:spPr>
            <a:xfrm>
              <a:off x="4173381" y="6275246"/>
              <a:ext cx="23678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Aluminium grades, 7075 T6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197D9A-721F-FC8B-2A8F-2883AD72FBE5}"/>
              </a:ext>
            </a:extLst>
          </p:cNvPr>
          <p:cNvGrpSpPr/>
          <p:nvPr/>
        </p:nvGrpSpPr>
        <p:grpSpPr>
          <a:xfrm>
            <a:off x="9449731" y="3235628"/>
            <a:ext cx="2582799" cy="2639053"/>
            <a:chOff x="9449731" y="3311830"/>
            <a:chExt cx="2582799" cy="2639053"/>
          </a:xfrm>
        </p:grpSpPr>
        <p:pic>
          <p:nvPicPr>
            <p:cNvPr id="11" name="Picture 21">
              <a:extLst>
                <a:ext uri="{FF2B5EF4-FFF2-40B4-BE49-F238E27FC236}">
                  <a16:creationId xmlns:a16="http://schemas.microsoft.com/office/drawing/2014/main" id="{6A9BC407-67AB-FE9F-B06E-A701FE692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731" y="3311830"/>
              <a:ext cx="2582799" cy="2310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4ACA24-145C-CB23-BBBB-8D06E6FA2D7A}"/>
                </a:ext>
              </a:extLst>
            </p:cNvPr>
            <p:cNvSpPr txBox="1"/>
            <p:nvPr/>
          </p:nvSpPr>
          <p:spPr>
            <a:xfrm>
              <a:off x="9577417" y="5643106"/>
              <a:ext cx="2372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Background Measurements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724DBC7-59CA-E78B-C547-267DB6DDBD21}"/>
              </a:ext>
            </a:extLst>
          </p:cNvPr>
          <p:cNvGrpSpPr/>
          <p:nvPr/>
        </p:nvGrpSpPr>
        <p:grpSpPr>
          <a:xfrm>
            <a:off x="9449732" y="826149"/>
            <a:ext cx="2582799" cy="2196695"/>
            <a:chOff x="9449732" y="945895"/>
            <a:chExt cx="2582799" cy="2196695"/>
          </a:xfrm>
        </p:grpSpPr>
        <p:pic>
          <p:nvPicPr>
            <p:cNvPr id="9" name="Picture 48">
              <a:extLst>
                <a:ext uri="{FF2B5EF4-FFF2-40B4-BE49-F238E27FC236}">
                  <a16:creationId xmlns:a16="http://schemas.microsoft.com/office/drawing/2014/main" id="{EE1FDFE8-99D8-6C2D-8B54-D974C0106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732" y="945895"/>
              <a:ext cx="2582799" cy="1878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5E5984-E2A0-2126-F660-641DE6020578}"/>
                </a:ext>
              </a:extLst>
            </p:cNvPr>
            <p:cNvSpPr txBox="1"/>
            <p:nvPr/>
          </p:nvSpPr>
          <p:spPr>
            <a:xfrm>
              <a:off x="9522986" y="2834813"/>
              <a:ext cx="24751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Transmission Measurements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2BD6348-63F8-380B-8283-E7229C80A1CC}"/>
              </a:ext>
            </a:extLst>
          </p:cNvPr>
          <p:cNvSpPr txBox="1"/>
          <p:nvPr/>
        </p:nvSpPr>
        <p:spPr>
          <a:xfrm>
            <a:off x="6865645" y="69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Publication: Low-background materials for high pressure cells used in</a:t>
            </a:r>
          </a:p>
          <a:p>
            <a:r>
              <a:rPr lang="en-GB" sz="1200" dirty="0"/>
              <a:t>inelastic neutron scattering experiments: Journal of Neutron Research </a:t>
            </a:r>
          </a:p>
          <a:p>
            <a:r>
              <a:rPr lang="en-GB" sz="1200" dirty="0"/>
              <a:t>21 (2019) 105–116 DOI10.3233/JNR-190115.</a:t>
            </a:r>
          </a:p>
        </p:txBody>
      </p:sp>
    </p:spTree>
    <p:extLst>
      <p:ext uri="{BB962C8B-B14F-4D97-AF65-F5344CB8AC3E}">
        <p14:creationId xmlns:p14="http://schemas.microsoft.com/office/powerpoint/2010/main" val="25811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04931-1BBA-7A85-A267-8B0D28D1E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36511-76B1-09E8-6058-4FAF662CD67B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B0568-E59B-596D-5817-42D0DFCDFB36}"/>
              </a:ext>
            </a:extLst>
          </p:cNvPr>
          <p:cNvSpPr txBox="1"/>
          <p:nvPr/>
        </p:nvSpPr>
        <p:spPr>
          <a:xfrm>
            <a:off x="169397" y="1052501"/>
            <a:ext cx="351891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Sealing systems.</a:t>
            </a:r>
          </a:p>
          <a:p>
            <a:r>
              <a:rPr lang="en-GB" dirty="0"/>
              <a:t>Low pressure (up to 200 bar).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O’rings</a:t>
            </a:r>
            <a:r>
              <a:rPr lang="en-GB" sz="1600" dirty="0"/>
              <a:t>, polymers, gold, platinum,</a:t>
            </a:r>
          </a:p>
          <a:p>
            <a:r>
              <a:rPr lang="en-GB" sz="1600" dirty="0"/>
              <a:t>PTFE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Indium seals.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Lead seals.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Conflat</a:t>
            </a:r>
            <a:r>
              <a:rPr lang="en-GB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Swagelok twin ferrule</a:t>
            </a:r>
          </a:p>
          <a:p>
            <a:endParaRPr lang="en-GB" sz="800" dirty="0"/>
          </a:p>
          <a:p>
            <a:r>
              <a:rPr lang="en-GB" dirty="0"/>
              <a:t>High Pressure (up to 10Kbar).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High pressure cone seal.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Bridgman seals.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C9499D-1927-D8F2-E239-6115B8C039EA}"/>
              </a:ext>
            </a:extLst>
          </p:cNvPr>
          <p:cNvGrpSpPr/>
          <p:nvPr/>
        </p:nvGrpSpPr>
        <p:grpSpPr>
          <a:xfrm>
            <a:off x="5292584" y="1223899"/>
            <a:ext cx="1721644" cy="2201718"/>
            <a:chOff x="6045649" y="1292067"/>
            <a:chExt cx="1721644" cy="2201718"/>
          </a:xfrm>
        </p:grpSpPr>
        <p:pic>
          <p:nvPicPr>
            <p:cNvPr id="16" name="Picture 15" descr="Several metal rings and paper clips&#10;&#10;AI-generated content may be incorrect.">
              <a:extLst>
                <a:ext uri="{FF2B5EF4-FFF2-40B4-BE49-F238E27FC236}">
                  <a16:creationId xmlns:a16="http://schemas.microsoft.com/office/drawing/2014/main" id="{63D88CB1-26EF-DE06-4B92-72939785E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649" y="1292067"/>
              <a:ext cx="1721644" cy="16829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9C295D-49C2-130D-A2F5-BAD3EBEAC7F2}"/>
                </a:ext>
              </a:extLst>
            </p:cNvPr>
            <p:cNvSpPr txBox="1"/>
            <p:nvPr/>
          </p:nvSpPr>
          <p:spPr>
            <a:xfrm>
              <a:off x="6136163" y="2970565"/>
              <a:ext cx="15918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Gold, Platinum &amp; </a:t>
              </a:r>
            </a:p>
            <a:p>
              <a:r>
                <a:rPr lang="en-GB" sz="1400" dirty="0"/>
                <a:t>PTFE O Rings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1935AA-843F-1164-696C-440D2D69E62B}"/>
              </a:ext>
            </a:extLst>
          </p:cNvPr>
          <p:cNvGrpSpPr/>
          <p:nvPr/>
        </p:nvGrpSpPr>
        <p:grpSpPr>
          <a:xfrm>
            <a:off x="7312384" y="4449564"/>
            <a:ext cx="1591860" cy="2173908"/>
            <a:chOff x="7767293" y="1291864"/>
            <a:chExt cx="1591860" cy="2173908"/>
          </a:xfrm>
        </p:grpSpPr>
        <p:pic>
          <p:nvPicPr>
            <p:cNvPr id="22" name="Picture 21" descr="A close up of a metal object&#10;&#10;AI-generated content may be incorrect.">
              <a:extLst>
                <a:ext uri="{FF2B5EF4-FFF2-40B4-BE49-F238E27FC236}">
                  <a16:creationId xmlns:a16="http://schemas.microsoft.com/office/drawing/2014/main" id="{9E9A528B-F193-7CD4-080A-2DE32F88F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293" y="1291864"/>
              <a:ext cx="1591860" cy="168316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8C816C-E36D-1480-1385-FCB283784260}"/>
                </a:ext>
              </a:extLst>
            </p:cNvPr>
            <p:cNvSpPr txBox="1"/>
            <p:nvPr/>
          </p:nvSpPr>
          <p:spPr>
            <a:xfrm>
              <a:off x="7820487" y="2942552"/>
              <a:ext cx="14771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Lead &amp; Copper</a:t>
              </a:r>
            </a:p>
            <a:p>
              <a:r>
                <a:rPr lang="en-GB" sz="1400" dirty="0"/>
                <a:t>Bridgman Seal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CC3D0E-E24F-8FDD-7BE2-C9DE1C96B9E1}"/>
              </a:ext>
            </a:extLst>
          </p:cNvPr>
          <p:cNvGrpSpPr/>
          <p:nvPr/>
        </p:nvGrpSpPr>
        <p:grpSpPr>
          <a:xfrm>
            <a:off x="9454239" y="3910191"/>
            <a:ext cx="1477119" cy="2204199"/>
            <a:chOff x="9297605" y="1289586"/>
            <a:chExt cx="1477119" cy="2204199"/>
          </a:xfrm>
        </p:grpSpPr>
        <p:pic>
          <p:nvPicPr>
            <p:cNvPr id="24" name="Picture 23" descr="A close up of a metal object&#10;&#10;AI-generated content may be incorrect.">
              <a:extLst>
                <a:ext uri="{FF2B5EF4-FFF2-40B4-BE49-F238E27FC236}">
                  <a16:creationId xmlns:a16="http://schemas.microsoft.com/office/drawing/2014/main" id="{F329D316-3923-ACB9-0633-2DBB860EC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874" y="1289586"/>
              <a:ext cx="1355464" cy="168296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24EA54-9AD0-A2BF-BBAA-7112F51E1089}"/>
                </a:ext>
              </a:extLst>
            </p:cNvPr>
            <p:cNvSpPr txBox="1"/>
            <p:nvPr/>
          </p:nvSpPr>
          <p:spPr>
            <a:xfrm>
              <a:off x="9297605" y="2970565"/>
              <a:ext cx="14771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PTFE &amp; Copper</a:t>
              </a:r>
            </a:p>
            <a:p>
              <a:r>
                <a:rPr lang="en-GB" sz="1400" dirty="0"/>
                <a:t>Bridgman Seal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8BABFFB-A6DA-681C-CCE9-71D7467CCD2D}"/>
              </a:ext>
            </a:extLst>
          </p:cNvPr>
          <p:cNvGrpSpPr/>
          <p:nvPr/>
        </p:nvGrpSpPr>
        <p:grpSpPr>
          <a:xfrm>
            <a:off x="9343697" y="1500269"/>
            <a:ext cx="1326588" cy="1991803"/>
            <a:chOff x="3451089" y="3580112"/>
            <a:chExt cx="1326588" cy="1991803"/>
          </a:xfrm>
        </p:grpSpPr>
        <p:pic>
          <p:nvPicPr>
            <p:cNvPr id="20" name="Picture 19" descr="A spool of wire on a blue surface&#10;&#10;AI-generated content may be incorrect.">
              <a:extLst>
                <a:ext uri="{FF2B5EF4-FFF2-40B4-BE49-F238E27FC236}">
                  <a16:creationId xmlns:a16="http://schemas.microsoft.com/office/drawing/2014/main" id="{F630D7B9-550A-7E5F-2CEB-194956FA1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089" y="3580112"/>
              <a:ext cx="1326588" cy="168296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CE0A8F-FF56-ABC3-2647-078B3986B6EF}"/>
                </a:ext>
              </a:extLst>
            </p:cNvPr>
            <p:cNvSpPr txBox="1"/>
            <p:nvPr/>
          </p:nvSpPr>
          <p:spPr>
            <a:xfrm>
              <a:off x="3614046" y="5264138"/>
              <a:ext cx="10006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Lead Wire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CA7E41-1DF0-A038-1221-13C71207911B}"/>
              </a:ext>
            </a:extLst>
          </p:cNvPr>
          <p:cNvGrpSpPr/>
          <p:nvPr/>
        </p:nvGrpSpPr>
        <p:grpSpPr>
          <a:xfrm>
            <a:off x="4807592" y="4122535"/>
            <a:ext cx="2367865" cy="1987903"/>
            <a:chOff x="10635549" y="1289585"/>
            <a:chExt cx="2367865" cy="1987903"/>
          </a:xfrm>
        </p:grpSpPr>
        <p:pic>
          <p:nvPicPr>
            <p:cNvPr id="26" name="Picture 25" descr="A circular metal object with a gold ring&#10;&#10;AI-generated content may be incorrect.">
              <a:extLst>
                <a:ext uri="{FF2B5EF4-FFF2-40B4-BE49-F238E27FC236}">
                  <a16:creationId xmlns:a16="http://schemas.microsoft.com/office/drawing/2014/main" id="{6321CFA6-5F67-688E-35AA-7D1BF91F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549" y="1289585"/>
              <a:ext cx="1898528" cy="168296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B73196-17B4-7208-978D-FE5EBEF56C85}"/>
                </a:ext>
              </a:extLst>
            </p:cNvPr>
            <p:cNvSpPr txBox="1"/>
            <p:nvPr/>
          </p:nvSpPr>
          <p:spPr>
            <a:xfrm>
              <a:off x="10635549" y="2969711"/>
              <a:ext cx="23678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 err="1"/>
                <a:t>Conflat</a:t>
              </a:r>
              <a:r>
                <a:rPr lang="en-GB" sz="1400" dirty="0"/>
                <a:t> Copper Seals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3EFA7E-2A44-C633-6946-D6C62213A37D}"/>
              </a:ext>
            </a:extLst>
          </p:cNvPr>
          <p:cNvGrpSpPr/>
          <p:nvPr/>
        </p:nvGrpSpPr>
        <p:grpSpPr>
          <a:xfrm>
            <a:off x="7483565" y="1052501"/>
            <a:ext cx="1473511" cy="1997313"/>
            <a:chOff x="4575197" y="1292067"/>
            <a:chExt cx="1473511" cy="1997313"/>
          </a:xfrm>
        </p:grpSpPr>
        <p:pic>
          <p:nvPicPr>
            <p:cNvPr id="18" name="Picture 17" descr="A spool of wire on a blue surface&#10;&#10;AI-generated content may be incorrect.">
              <a:extLst>
                <a:ext uri="{FF2B5EF4-FFF2-40B4-BE49-F238E27FC236}">
                  <a16:creationId xmlns:a16="http://schemas.microsoft.com/office/drawing/2014/main" id="{7B92B9EE-F8DB-9A40-52BF-3F5902334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197" y="1292067"/>
              <a:ext cx="1473511" cy="16829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E7844F2-6211-FE5A-DF23-6DD5D95B1A81}"/>
                </a:ext>
              </a:extLst>
            </p:cNvPr>
            <p:cNvSpPr txBox="1"/>
            <p:nvPr/>
          </p:nvSpPr>
          <p:spPr>
            <a:xfrm>
              <a:off x="4736888" y="2981603"/>
              <a:ext cx="11501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Indium Wire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B79432-C5A8-343C-5F69-6C9E3EE8F925}"/>
              </a:ext>
            </a:extLst>
          </p:cNvPr>
          <p:cNvGrpSpPr/>
          <p:nvPr/>
        </p:nvGrpSpPr>
        <p:grpSpPr>
          <a:xfrm>
            <a:off x="1033362" y="4104348"/>
            <a:ext cx="3082573" cy="1727002"/>
            <a:chOff x="535109" y="3515829"/>
            <a:chExt cx="3082573" cy="1727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FA014BE-4D2F-827B-4A19-6E81D3261D52}"/>
                </a:ext>
              </a:extLst>
            </p:cNvPr>
            <p:cNvGrpSpPr/>
            <p:nvPr/>
          </p:nvGrpSpPr>
          <p:grpSpPr>
            <a:xfrm>
              <a:off x="535109" y="3515829"/>
              <a:ext cx="3082573" cy="1419225"/>
              <a:chOff x="2072955" y="3254219"/>
              <a:chExt cx="3082573" cy="1419225"/>
            </a:xfrm>
          </p:grpSpPr>
          <p:pic>
            <p:nvPicPr>
              <p:cNvPr id="40" name="Picture 39" descr="A drawing of a mechanical design&#10;&#10;AI-generated content may be incorrect.">
                <a:extLst>
                  <a:ext uri="{FF2B5EF4-FFF2-40B4-BE49-F238E27FC236}">
                    <a16:creationId xmlns:a16="http://schemas.microsoft.com/office/drawing/2014/main" id="{D1003186-F1D8-2491-A0EA-8E54950AE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2955" y="3254220"/>
                <a:ext cx="1586191" cy="1419224"/>
              </a:xfrm>
              <a:prstGeom prst="rect">
                <a:avLst/>
              </a:prstGeom>
            </p:spPr>
          </p:pic>
          <p:pic>
            <p:nvPicPr>
              <p:cNvPr id="42" name="Picture 41" descr="A group of metal screws&#10;&#10;AI-generated content may be incorrect.">
                <a:extLst>
                  <a:ext uri="{FF2B5EF4-FFF2-40B4-BE49-F238E27FC236}">
                    <a16:creationId xmlns:a16="http://schemas.microsoft.com/office/drawing/2014/main" id="{54FE480E-B2C3-10B9-D0E4-CEF427A13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0103" y="3254219"/>
                <a:ext cx="1495425" cy="1419225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47A1BD0-09AD-23B8-5B98-1530E1E7857E}"/>
                </a:ext>
              </a:extLst>
            </p:cNvPr>
            <p:cNvSpPr txBox="1"/>
            <p:nvPr/>
          </p:nvSpPr>
          <p:spPr>
            <a:xfrm>
              <a:off x="977334" y="4935054"/>
              <a:ext cx="22879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High Pressure Cone Seal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26C10B1-2086-43B5-5B4C-3CC975699FD7}"/>
              </a:ext>
            </a:extLst>
          </p:cNvPr>
          <p:cNvGrpSpPr/>
          <p:nvPr/>
        </p:nvGrpSpPr>
        <p:grpSpPr>
          <a:xfrm>
            <a:off x="3417371" y="1901632"/>
            <a:ext cx="1997135" cy="1974687"/>
            <a:chOff x="3245364" y="1783943"/>
            <a:chExt cx="1997135" cy="1974687"/>
          </a:xfrm>
        </p:grpSpPr>
        <p:pic>
          <p:nvPicPr>
            <p:cNvPr id="47" name="Picture 46" descr="A close-up of a metal object&#10;&#10;AI-generated content may be incorrect.">
              <a:extLst>
                <a:ext uri="{FF2B5EF4-FFF2-40B4-BE49-F238E27FC236}">
                  <a16:creationId xmlns:a16="http://schemas.microsoft.com/office/drawing/2014/main" id="{B2C2E386-49BC-D907-547D-AB43E1469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941" y="1783943"/>
              <a:ext cx="813983" cy="166832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E7C76DA-8CE6-8F17-A61D-788879215A2C}"/>
                </a:ext>
              </a:extLst>
            </p:cNvPr>
            <p:cNvSpPr txBox="1"/>
            <p:nvPr/>
          </p:nvSpPr>
          <p:spPr>
            <a:xfrm>
              <a:off x="3245364" y="3450853"/>
              <a:ext cx="199713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Swagelok Twin Ferrule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8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66C4EA-6C11-F9A1-D7B2-6F8B98CA6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B19899-8642-C424-CEDB-4C70D3841E2C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91995D-6BD1-C127-7F68-336332ED571A}"/>
              </a:ext>
            </a:extLst>
          </p:cNvPr>
          <p:cNvSpPr txBox="1"/>
          <p:nvPr/>
        </p:nvSpPr>
        <p:spPr>
          <a:xfrm>
            <a:off x="120209" y="971418"/>
            <a:ext cx="609750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Sealing systems.</a:t>
            </a:r>
          </a:p>
          <a:p>
            <a:r>
              <a:rPr lang="en-GB" dirty="0"/>
              <a:t>Low pressure (up to 200 bar).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O’rings</a:t>
            </a:r>
            <a:r>
              <a:rPr lang="en-GB" sz="1600" dirty="0"/>
              <a:t>, polymers, gold, platinum,</a:t>
            </a:r>
          </a:p>
          <a:p>
            <a:r>
              <a:rPr lang="en-GB" sz="1600" dirty="0"/>
              <a:t>Polymers.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Clean surface is essential.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No vacuum grease (oxygen).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Flange faces parallel.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Surface blemishes (faces and seals).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Chemical compatibility.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Indium seals.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Clean surface is essential.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Good tapered overlap joint.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Flange faces parallel.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Surface blemishes (faces and seals).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Chemical compatibility.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Lead seals.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Clean surface is essential.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Good tapered overlap joint.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Flange faces parallel.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Surface blemishes (faces and seals).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Chemical compatibility.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7BA0F8-180B-2F18-9722-B2380F9D7183}"/>
              </a:ext>
            </a:extLst>
          </p:cNvPr>
          <p:cNvGrpSpPr/>
          <p:nvPr/>
        </p:nvGrpSpPr>
        <p:grpSpPr>
          <a:xfrm>
            <a:off x="5528325" y="971418"/>
            <a:ext cx="2774963" cy="2724313"/>
            <a:chOff x="5110601" y="298809"/>
            <a:chExt cx="2774963" cy="2724313"/>
          </a:xfrm>
        </p:grpSpPr>
        <p:pic>
          <p:nvPicPr>
            <p:cNvPr id="6" name="Picture 5" descr="Several metal rings and paper clips&#10;&#10;AI-generated content may be incorrect.">
              <a:extLst>
                <a:ext uri="{FF2B5EF4-FFF2-40B4-BE49-F238E27FC236}">
                  <a16:creationId xmlns:a16="http://schemas.microsoft.com/office/drawing/2014/main" id="{FFA775C3-CB62-52FB-101D-A0CFBA9B2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6390" y="298809"/>
              <a:ext cx="2460760" cy="24054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63A279-F58A-AF09-D5D6-BE7B5F71C91D}"/>
                </a:ext>
              </a:extLst>
            </p:cNvPr>
            <p:cNvSpPr txBox="1"/>
            <p:nvPr/>
          </p:nvSpPr>
          <p:spPr>
            <a:xfrm>
              <a:off x="5110601" y="2715345"/>
              <a:ext cx="277496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Gold, Platinum &amp;  PTFE O Rings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8181CE-E6A8-63CC-F525-D9E22E32BC53}"/>
              </a:ext>
            </a:extLst>
          </p:cNvPr>
          <p:cNvGrpSpPr/>
          <p:nvPr/>
        </p:nvGrpSpPr>
        <p:grpSpPr>
          <a:xfrm>
            <a:off x="9217040" y="530141"/>
            <a:ext cx="2298962" cy="3224336"/>
            <a:chOff x="3451089" y="3344743"/>
            <a:chExt cx="2298962" cy="3224336"/>
          </a:xfrm>
        </p:grpSpPr>
        <p:pic>
          <p:nvPicPr>
            <p:cNvPr id="9" name="Picture 8" descr="A spool of wire on a blue surface&#10;&#10;AI-generated content may be incorrect.">
              <a:extLst>
                <a:ext uri="{FF2B5EF4-FFF2-40B4-BE49-F238E27FC236}">
                  <a16:creationId xmlns:a16="http://schemas.microsoft.com/office/drawing/2014/main" id="{17919A20-F817-83CE-034C-20E7BAF6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089" y="3344743"/>
              <a:ext cx="2298962" cy="29165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CDBA38-4CE1-8E97-5C0B-89FD5B3540AC}"/>
                </a:ext>
              </a:extLst>
            </p:cNvPr>
            <p:cNvSpPr txBox="1"/>
            <p:nvPr/>
          </p:nvSpPr>
          <p:spPr>
            <a:xfrm>
              <a:off x="4003280" y="6261302"/>
              <a:ext cx="10006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Lead Wire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010B53-74B2-87FE-F8EC-C8323EF713A7}"/>
              </a:ext>
            </a:extLst>
          </p:cNvPr>
          <p:cNvGrpSpPr/>
          <p:nvPr/>
        </p:nvGrpSpPr>
        <p:grpSpPr>
          <a:xfrm>
            <a:off x="9217040" y="3774866"/>
            <a:ext cx="2338197" cy="2987714"/>
            <a:chOff x="4328827" y="-1457111"/>
            <a:chExt cx="2338197" cy="2987714"/>
          </a:xfrm>
        </p:grpSpPr>
        <p:pic>
          <p:nvPicPr>
            <p:cNvPr id="15" name="Picture 14" descr="A spool of wire on a blue surface&#10;&#10;AI-generated content may be incorrect.">
              <a:extLst>
                <a:ext uri="{FF2B5EF4-FFF2-40B4-BE49-F238E27FC236}">
                  <a16:creationId xmlns:a16="http://schemas.microsoft.com/office/drawing/2014/main" id="{3A6405A6-C114-2F02-976D-D6426F99A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827" y="-1457111"/>
              <a:ext cx="2338197" cy="26705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427925-C494-4197-EC6F-E25B8B48B877}"/>
                </a:ext>
              </a:extLst>
            </p:cNvPr>
            <p:cNvSpPr txBox="1"/>
            <p:nvPr/>
          </p:nvSpPr>
          <p:spPr>
            <a:xfrm>
              <a:off x="4806293" y="1222826"/>
              <a:ext cx="11501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Indium Wire</a:t>
              </a:r>
            </a:p>
          </p:txBody>
        </p:sp>
      </p:grpSp>
      <p:pic>
        <p:nvPicPr>
          <p:cNvPr id="21" name="Picture 20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1408191A-360E-5346-69CF-E51B199F3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26" y="3774866"/>
            <a:ext cx="2224160" cy="2670562"/>
          </a:xfrm>
          <a:prstGeom prst="rect">
            <a:avLst/>
          </a:prstGeom>
        </p:spPr>
      </p:pic>
      <p:pic>
        <p:nvPicPr>
          <p:cNvPr id="23" name="Picture 22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025F9457-4540-1679-F923-31F57E7A9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85" y="3774866"/>
            <a:ext cx="2136450" cy="2670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DD97A8-0BC9-8E82-9922-296085BA414E}"/>
              </a:ext>
            </a:extLst>
          </p:cNvPr>
          <p:cNvSpPr txBox="1"/>
          <p:nvPr/>
        </p:nvSpPr>
        <p:spPr>
          <a:xfrm>
            <a:off x="6302417" y="6443918"/>
            <a:ext cx="1655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Indium Wire Seal</a:t>
            </a:r>
          </a:p>
        </p:txBody>
      </p:sp>
    </p:spTree>
    <p:extLst>
      <p:ext uri="{BB962C8B-B14F-4D97-AF65-F5344CB8AC3E}">
        <p14:creationId xmlns:p14="http://schemas.microsoft.com/office/powerpoint/2010/main" val="92973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3E2A94-E9C3-454D-F789-FEFB872B4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101B8F-92E6-5EA4-2D85-A41A430AF21D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A62380-E578-6705-F14D-E24437B1EA1A}"/>
              </a:ext>
            </a:extLst>
          </p:cNvPr>
          <p:cNvGrpSpPr/>
          <p:nvPr/>
        </p:nvGrpSpPr>
        <p:grpSpPr>
          <a:xfrm>
            <a:off x="6281091" y="1059110"/>
            <a:ext cx="3087030" cy="3045694"/>
            <a:chOff x="10635549" y="236029"/>
            <a:chExt cx="3087030" cy="3045694"/>
          </a:xfrm>
        </p:grpSpPr>
        <p:pic>
          <p:nvPicPr>
            <p:cNvPr id="12" name="Picture 11" descr="A circular metal object with a gold ring&#10;&#10;AI-generated content may be incorrect.">
              <a:extLst>
                <a:ext uri="{FF2B5EF4-FFF2-40B4-BE49-F238E27FC236}">
                  <a16:creationId xmlns:a16="http://schemas.microsoft.com/office/drawing/2014/main" id="{2CCC1B26-5AAE-1CB9-8D71-F022FC0F9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549" y="236029"/>
              <a:ext cx="3087030" cy="273652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0A7BE8-6F9E-B242-92F0-CF47518E7101}"/>
                </a:ext>
              </a:extLst>
            </p:cNvPr>
            <p:cNvSpPr txBox="1"/>
            <p:nvPr/>
          </p:nvSpPr>
          <p:spPr>
            <a:xfrm>
              <a:off x="11263000" y="2973946"/>
              <a:ext cx="23678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 err="1"/>
                <a:t>Conflat</a:t>
              </a:r>
              <a:r>
                <a:rPr lang="en-GB" sz="1400" dirty="0"/>
                <a:t> Copper Seals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13FCC9-0CE6-3CF9-BE6C-1610CF1ECBC2}"/>
              </a:ext>
            </a:extLst>
          </p:cNvPr>
          <p:cNvGrpSpPr/>
          <p:nvPr/>
        </p:nvGrpSpPr>
        <p:grpSpPr>
          <a:xfrm>
            <a:off x="9723194" y="2895920"/>
            <a:ext cx="1997135" cy="3660498"/>
            <a:chOff x="3245364" y="98132"/>
            <a:chExt cx="1997135" cy="3660498"/>
          </a:xfrm>
        </p:grpSpPr>
        <p:pic>
          <p:nvPicPr>
            <p:cNvPr id="18" name="Picture 17" descr="A close-up of a metal object&#10;&#10;AI-generated content may be incorrect.">
              <a:extLst>
                <a:ext uri="{FF2B5EF4-FFF2-40B4-BE49-F238E27FC236}">
                  <a16:creationId xmlns:a16="http://schemas.microsoft.com/office/drawing/2014/main" id="{0CAF680E-1526-8C8A-FDD3-75F96CEA3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029" y="98132"/>
              <a:ext cx="1635803" cy="335272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506BE5-9B29-8C71-D5DB-85300BB452F5}"/>
                </a:ext>
              </a:extLst>
            </p:cNvPr>
            <p:cNvSpPr txBox="1"/>
            <p:nvPr/>
          </p:nvSpPr>
          <p:spPr>
            <a:xfrm>
              <a:off x="3245364" y="3450853"/>
              <a:ext cx="199713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Swagelok Twin Ferrule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FD7D55E-4E6E-BC25-CE9D-CC29018D83E7}"/>
              </a:ext>
            </a:extLst>
          </p:cNvPr>
          <p:cNvSpPr txBox="1"/>
          <p:nvPr/>
        </p:nvSpPr>
        <p:spPr>
          <a:xfrm>
            <a:off x="183583" y="992222"/>
            <a:ext cx="609750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Sealing systems.</a:t>
            </a:r>
          </a:p>
          <a:p>
            <a:r>
              <a:rPr lang="en-GB" dirty="0"/>
              <a:t>Low pressure (up to 200 bar).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Conflat</a:t>
            </a:r>
            <a:r>
              <a:rPr lang="en-GB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Clean surface is essential.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Flange faces parallel.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Surface blemishes/damage (knife edges and seals).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Chemical compatibility.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Swagelok twin ferrule, (can go higher than 200bar).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Assembled correctly to manufacturers instructions.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Check ferrules are correct orientation.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Tightened to the correct number of turns.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Inspect when reusing fittings for wear a tare.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Chemical compatibility.</a:t>
            </a:r>
          </a:p>
          <a:p>
            <a:pPr lvl="1"/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C18C92-06CB-B877-7359-EE9FF8908407}"/>
              </a:ext>
            </a:extLst>
          </p:cNvPr>
          <p:cNvGrpSpPr/>
          <p:nvPr/>
        </p:nvGrpSpPr>
        <p:grpSpPr>
          <a:xfrm>
            <a:off x="7126262" y="4304734"/>
            <a:ext cx="1452118" cy="2317000"/>
            <a:chOff x="10325931" y="1250443"/>
            <a:chExt cx="1621171" cy="2731343"/>
          </a:xfrm>
        </p:grpSpPr>
        <p:pic>
          <p:nvPicPr>
            <p:cNvPr id="7" name="Picture 6" descr="A close-up of a metal pipe&#10;&#10;AI-generated content may be incorrect.">
              <a:extLst>
                <a:ext uri="{FF2B5EF4-FFF2-40B4-BE49-F238E27FC236}">
                  <a16:creationId xmlns:a16="http://schemas.microsoft.com/office/drawing/2014/main" id="{B9DD31C2-48D4-CC14-149A-826B8E15F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931" y="1250443"/>
              <a:ext cx="1621171" cy="24414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C7B6D2-4273-AB33-2C79-C7BE916164D3}"/>
                </a:ext>
              </a:extLst>
            </p:cNvPr>
            <p:cNvSpPr txBox="1"/>
            <p:nvPr/>
          </p:nvSpPr>
          <p:spPr>
            <a:xfrm>
              <a:off x="10341774" y="3674010"/>
              <a:ext cx="146065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Cylindrical Cells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52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33C129-4C01-49FC-CBC2-4F8B9C6456C8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0D712-ACB5-4E25-63EA-026F852676FC}"/>
              </a:ext>
            </a:extLst>
          </p:cNvPr>
          <p:cNvSpPr txBox="1"/>
          <p:nvPr/>
        </p:nvSpPr>
        <p:spPr>
          <a:xfrm>
            <a:off x="152052" y="1234264"/>
            <a:ext cx="523091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Temperature and pressure ranges.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Types of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Materials.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Seal types.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Gas handling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Pressure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Gas handling and High-Pressure Experiments.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Approval of pressure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Safety systems and procedures.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It Goes Wrong!</a:t>
            </a:r>
          </a:p>
        </p:txBody>
      </p:sp>
      <p:pic>
        <p:nvPicPr>
          <p:cNvPr id="5" name="Picture 4" descr="Several metal objects on a blue background&#10;&#10;AI-generated content may be incorrect.">
            <a:extLst>
              <a:ext uri="{FF2B5EF4-FFF2-40B4-BE49-F238E27FC236}">
                <a16:creationId xmlns:a16="http://schemas.microsoft.com/office/drawing/2014/main" id="{250DA890-6850-FC7E-B42A-9C78624D3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69" y="751013"/>
            <a:ext cx="1486587" cy="2238766"/>
          </a:xfrm>
          <a:prstGeom prst="rect">
            <a:avLst/>
          </a:prstGeom>
        </p:spPr>
      </p:pic>
      <p:pic>
        <p:nvPicPr>
          <p:cNvPr id="6" name="Picture 5" descr="A machine with a red frame&#10;&#10;AI-generated content may be incorrect.">
            <a:extLst>
              <a:ext uri="{FF2B5EF4-FFF2-40B4-BE49-F238E27FC236}">
                <a16:creationId xmlns:a16="http://schemas.microsoft.com/office/drawing/2014/main" id="{156CE573-CB4E-0A6C-A813-6423C3DA6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99" y="1611630"/>
            <a:ext cx="1531007" cy="2238764"/>
          </a:xfrm>
          <a:prstGeom prst="rect">
            <a:avLst/>
          </a:prstGeom>
        </p:spPr>
      </p:pic>
      <p:pic>
        <p:nvPicPr>
          <p:cNvPr id="8" name="Picture 7" descr="A group of white boxes with knobs&#10;&#10;AI-generated content may be incorrect.">
            <a:extLst>
              <a:ext uri="{FF2B5EF4-FFF2-40B4-BE49-F238E27FC236}">
                <a16:creationId xmlns:a16="http://schemas.microsoft.com/office/drawing/2014/main" id="{0F9C9B2A-F972-8608-C851-4CD45F29C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27" y="4477712"/>
            <a:ext cx="2624767" cy="1808867"/>
          </a:xfrm>
          <a:prstGeom prst="rect">
            <a:avLst/>
          </a:prstGeom>
        </p:spPr>
      </p:pic>
      <p:pic>
        <p:nvPicPr>
          <p:cNvPr id="10" name="Picture 9" descr="A red and silver machine&#10;&#10;AI-generated content may be incorrect.">
            <a:extLst>
              <a:ext uri="{FF2B5EF4-FFF2-40B4-BE49-F238E27FC236}">
                <a16:creationId xmlns:a16="http://schemas.microsoft.com/office/drawing/2014/main" id="{2198AD12-9B30-C72D-862B-78706EDD7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54" y="1154024"/>
            <a:ext cx="1486587" cy="2238764"/>
          </a:xfrm>
          <a:prstGeom prst="rect">
            <a:avLst/>
          </a:prstGeom>
        </p:spPr>
      </p:pic>
      <p:pic>
        <p:nvPicPr>
          <p:cNvPr id="12" name="Picture 11" descr="A close-up of a document&#10;&#10;AI-generated content may be incorrect.">
            <a:extLst>
              <a:ext uri="{FF2B5EF4-FFF2-40B4-BE49-F238E27FC236}">
                <a16:creationId xmlns:a16="http://schemas.microsoft.com/office/drawing/2014/main" id="{F12C1404-96E1-E46A-2692-143758A37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87" y="3797135"/>
            <a:ext cx="1533354" cy="2036056"/>
          </a:xfrm>
          <a:prstGeom prst="rect">
            <a:avLst/>
          </a:prstGeom>
        </p:spPr>
      </p:pic>
      <p:pic>
        <p:nvPicPr>
          <p:cNvPr id="14" name="Picture 13" descr="A questionnaire with text on it&#10;&#10;AI-generated content may be incorrect.">
            <a:extLst>
              <a:ext uri="{FF2B5EF4-FFF2-40B4-BE49-F238E27FC236}">
                <a16:creationId xmlns:a16="http://schemas.microsoft.com/office/drawing/2014/main" id="{29664A11-B982-09EC-E550-62113443B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69" y="3429000"/>
            <a:ext cx="1482392" cy="203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E4168C-4064-136B-9FDA-9B6DE4338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E7538C-BA7D-2BF0-DCD2-545E325233C5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D57983-2849-A3FC-75B5-1634408149E8}"/>
              </a:ext>
            </a:extLst>
          </p:cNvPr>
          <p:cNvGrpSpPr/>
          <p:nvPr/>
        </p:nvGrpSpPr>
        <p:grpSpPr>
          <a:xfrm>
            <a:off x="6534176" y="3405825"/>
            <a:ext cx="1596678" cy="1892368"/>
            <a:chOff x="7700927" y="1573404"/>
            <a:chExt cx="1596678" cy="1892368"/>
          </a:xfrm>
        </p:grpSpPr>
        <p:pic>
          <p:nvPicPr>
            <p:cNvPr id="4" name="Picture 3" descr="A close up of a metal object&#10;&#10;AI-generated content may be incorrect.">
              <a:extLst>
                <a:ext uri="{FF2B5EF4-FFF2-40B4-BE49-F238E27FC236}">
                  <a16:creationId xmlns:a16="http://schemas.microsoft.com/office/drawing/2014/main" id="{1E80F4AF-3409-61D3-1247-99D5160EF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927" y="1573404"/>
              <a:ext cx="1325594" cy="14016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14F6BB-F6EE-92B6-0896-AE40B69F7BBF}"/>
                </a:ext>
              </a:extLst>
            </p:cNvPr>
            <p:cNvSpPr txBox="1"/>
            <p:nvPr/>
          </p:nvSpPr>
          <p:spPr>
            <a:xfrm>
              <a:off x="7820487" y="2942552"/>
              <a:ext cx="14771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Lead &amp; Copper</a:t>
              </a:r>
            </a:p>
            <a:p>
              <a:r>
                <a:rPr lang="en-GB" sz="1400" dirty="0"/>
                <a:t>Bridgman Seal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16D0B1-FDDE-65B1-994D-6B417B739BD6}"/>
              </a:ext>
            </a:extLst>
          </p:cNvPr>
          <p:cNvGrpSpPr/>
          <p:nvPr/>
        </p:nvGrpSpPr>
        <p:grpSpPr>
          <a:xfrm>
            <a:off x="4877331" y="4402308"/>
            <a:ext cx="1477119" cy="2138623"/>
            <a:chOff x="9297605" y="1355162"/>
            <a:chExt cx="1477119" cy="2138623"/>
          </a:xfrm>
        </p:grpSpPr>
        <p:pic>
          <p:nvPicPr>
            <p:cNvPr id="7" name="Picture 6" descr="A close up of a metal object&#10;&#10;AI-generated content may be incorrect.">
              <a:extLst>
                <a:ext uri="{FF2B5EF4-FFF2-40B4-BE49-F238E27FC236}">
                  <a16:creationId xmlns:a16="http://schemas.microsoft.com/office/drawing/2014/main" id="{54DA2910-3067-BDBF-0D8E-B04F673F4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193" y="1355162"/>
              <a:ext cx="1321531" cy="16408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72D1B1-7EBC-8F13-9950-74B0B39EE4A6}"/>
                </a:ext>
              </a:extLst>
            </p:cNvPr>
            <p:cNvSpPr txBox="1"/>
            <p:nvPr/>
          </p:nvSpPr>
          <p:spPr>
            <a:xfrm>
              <a:off x="9297605" y="2970565"/>
              <a:ext cx="14771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PTFE &amp; Copper</a:t>
              </a:r>
            </a:p>
            <a:p>
              <a:r>
                <a:rPr lang="en-GB" sz="1400" dirty="0"/>
                <a:t>Bridgman Seal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B7E833-2F1C-985F-59B4-CD6F7855DE73}"/>
              </a:ext>
            </a:extLst>
          </p:cNvPr>
          <p:cNvGrpSpPr/>
          <p:nvPr/>
        </p:nvGrpSpPr>
        <p:grpSpPr>
          <a:xfrm>
            <a:off x="9419054" y="246679"/>
            <a:ext cx="2421944" cy="1419225"/>
            <a:chOff x="871436" y="3515830"/>
            <a:chExt cx="2421944" cy="14192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C274A6-8265-C41A-9E53-9BE2082468EA}"/>
                </a:ext>
              </a:extLst>
            </p:cNvPr>
            <p:cNvGrpSpPr/>
            <p:nvPr/>
          </p:nvGrpSpPr>
          <p:grpSpPr>
            <a:xfrm>
              <a:off x="871436" y="3515830"/>
              <a:ext cx="2421944" cy="1118778"/>
              <a:chOff x="2409282" y="3254220"/>
              <a:chExt cx="2421944" cy="1118778"/>
            </a:xfrm>
          </p:grpSpPr>
          <p:pic>
            <p:nvPicPr>
              <p:cNvPr id="12" name="Picture 11" descr="A drawing of a mechanical design&#10;&#10;AI-generated content may be incorrect.">
                <a:extLst>
                  <a:ext uri="{FF2B5EF4-FFF2-40B4-BE49-F238E27FC236}">
                    <a16:creationId xmlns:a16="http://schemas.microsoft.com/office/drawing/2014/main" id="{7ADCE4F4-E3AE-933A-FCDC-AB3C5DF11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9282" y="3254220"/>
                <a:ext cx="1250398" cy="1118778"/>
              </a:xfrm>
              <a:prstGeom prst="rect">
                <a:avLst/>
              </a:prstGeom>
            </p:spPr>
          </p:pic>
          <p:pic>
            <p:nvPicPr>
              <p:cNvPr id="13" name="Picture 12" descr="A group of metal screws&#10;&#10;AI-generated content may be incorrect.">
                <a:extLst>
                  <a:ext uri="{FF2B5EF4-FFF2-40B4-BE49-F238E27FC236}">
                    <a16:creationId xmlns:a16="http://schemas.microsoft.com/office/drawing/2014/main" id="{73A98F9B-A1F3-1102-6161-EFE644828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0103" y="3254220"/>
                <a:ext cx="1171123" cy="1111448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022998-B9E9-DA32-DD4A-CE9049170FC5}"/>
                </a:ext>
              </a:extLst>
            </p:cNvPr>
            <p:cNvSpPr txBox="1"/>
            <p:nvPr/>
          </p:nvSpPr>
          <p:spPr>
            <a:xfrm>
              <a:off x="971043" y="4627278"/>
              <a:ext cx="22879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High Pressure Cone Seal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D9BD1C2-C0EE-2491-11EF-2B641FA7B830}"/>
              </a:ext>
            </a:extLst>
          </p:cNvPr>
          <p:cNvSpPr txBox="1"/>
          <p:nvPr/>
        </p:nvSpPr>
        <p:spPr>
          <a:xfrm>
            <a:off x="-12929" y="886755"/>
            <a:ext cx="609750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High Pressure (up to 10Kbar).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High pressure cone seal.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Female cone 60˚ and male cone 58˚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Retaining collar with left hand thread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Threading and coning the pipe to manufacturers</a:t>
            </a:r>
          </a:p>
          <a:p>
            <a:pPr lvl="1"/>
            <a:r>
              <a:rPr lang="en-GB" sz="1500" dirty="0"/>
              <a:t>instructions.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Make sure collar is positioned correctly.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When re-using check for damage and distortion</a:t>
            </a:r>
          </a:p>
          <a:p>
            <a:pPr lvl="1"/>
            <a:r>
              <a:rPr lang="en-GB" sz="1500" dirty="0"/>
              <a:t>and make sure bore of tube has not closed up.</a:t>
            </a:r>
          </a:p>
          <a:p>
            <a:pPr lvl="1"/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Bridgman seals.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Piston and ring seals.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500" dirty="0"/>
              <a:t>Ring seals can be lead, indium, copper, </a:t>
            </a:r>
          </a:p>
          <a:p>
            <a:pPr lvl="2"/>
            <a:r>
              <a:rPr lang="en-GB" sz="1500" dirty="0"/>
              <a:t>Polymers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Initial seal produced by tightening piston creating</a:t>
            </a:r>
          </a:p>
          <a:p>
            <a:pPr lvl="1"/>
            <a:r>
              <a:rPr lang="en-GB" sz="1500" dirty="0"/>
              <a:t>softer seals to flow.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As pressure is applied to cell the piston is pushed </a:t>
            </a:r>
          </a:p>
          <a:p>
            <a:pPr lvl="1"/>
            <a:r>
              <a:rPr lang="en-GB" sz="1500" dirty="0"/>
              <a:t>down causing the seals to flow more and creating a</a:t>
            </a:r>
          </a:p>
          <a:p>
            <a:pPr lvl="1"/>
            <a:r>
              <a:rPr lang="en-GB" sz="1500" dirty="0"/>
              <a:t>better seal.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288CEB-C8FF-A53A-3262-427D74269C8D}"/>
              </a:ext>
            </a:extLst>
          </p:cNvPr>
          <p:cNvGrpSpPr/>
          <p:nvPr/>
        </p:nvGrpSpPr>
        <p:grpSpPr>
          <a:xfrm>
            <a:off x="8130854" y="3405825"/>
            <a:ext cx="3710144" cy="2957382"/>
            <a:chOff x="8050220" y="3499379"/>
            <a:chExt cx="3710144" cy="2957382"/>
          </a:xfrm>
        </p:grpSpPr>
        <p:pic>
          <p:nvPicPr>
            <p:cNvPr id="21" name="Picture 20" descr="A blueprint of a mechanical design&#10;&#10;AI-generated content may be incorrect.">
              <a:extLst>
                <a:ext uri="{FF2B5EF4-FFF2-40B4-BE49-F238E27FC236}">
                  <a16:creationId xmlns:a16="http://schemas.microsoft.com/office/drawing/2014/main" id="{6C3B578C-6B3D-F21F-1E79-FAAD13E6F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220" y="3499379"/>
              <a:ext cx="3710144" cy="26212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465CFA-BAB3-0463-49EE-9845C6F8F909}"/>
                </a:ext>
              </a:extLst>
            </p:cNvPr>
            <p:cNvSpPr txBox="1"/>
            <p:nvPr/>
          </p:nvSpPr>
          <p:spPr>
            <a:xfrm>
              <a:off x="8785231" y="6148984"/>
              <a:ext cx="22401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Bridgman Seal Drawing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3CD017-DA1C-1817-1AE3-28CD65C49612}"/>
              </a:ext>
            </a:extLst>
          </p:cNvPr>
          <p:cNvGrpSpPr/>
          <p:nvPr/>
        </p:nvGrpSpPr>
        <p:grpSpPr>
          <a:xfrm>
            <a:off x="5614483" y="1752843"/>
            <a:ext cx="5334000" cy="1574602"/>
            <a:chOff x="6085304" y="1828646"/>
            <a:chExt cx="5334000" cy="1574602"/>
          </a:xfrm>
        </p:grpSpPr>
        <p:pic>
          <p:nvPicPr>
            <p:cNvPr id="19" name="Picture 18" descr="A diagram of a nut and plug&#10;&#10;AI-generated content may be incorrect.">
              <a:extLst>
                <a:ext uri="{FF2B5EF4-FFF2-40B4-BE49-F238E27FC236}">
                  <a16:creationId xmlns:a16="http://schemas.microsoft.com/office/drawing/2014/main" id="{B68DE60B-5768-A3B9-0813-3B736A94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304" y="1828646"/>
              <a:ext cx="5334000" cy="12668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9D0100-A060-9D5A-18AC-F2781901DB74}"/>
                </a:ext>
              </a:extLst>
            </p:cNvPr>
            <p:cNvSpPr txBox="1"/>
            <p:nvPr/>
          </p:nvSpPr>
          <p:spPr>
            <a:xfrm>
              <a:off x="7858123" y="3095471"/>
              <a:ext cx="22879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Cone Seal details.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59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DBC9F2-37D7-3A7E-6988-060846FA0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60A55B-D562-31B6-66CE-B169DAFA13C4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5E645-72C7-058A-0B99-E994A5AB496D}"/>
              </a:ext>
            </a:extLst>
          </p:cNvPr>
          <p:cNvSpPr txBox="1"/>
          <p:nvPr/>
        </p:nvSpPr>
        <p:spPr>
          <a:xfrm>
            <a:off x="195994" y="1110302"/>
            <a:ext cx="552587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Gas handling systems:-</a:t>
            </a:r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0 to 200 bar inert gas panels.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0 to 200 bar toxic gas panels.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Mass flow control panels (38Bar max working pressure)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Catalysis panels (ex-situ).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Panels with heated 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Panels with various seal materials.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High pressure inert gas systems (10Kbar)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High pressure hydrogen system (3Kbar)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High pressure water systems (7Kbar)</a:t>
            </a:r>
          </a:p>
          <a:p>
            <a:endParaRPr lang="en-GB" sz="1600" dirty="0"/>
          </a:p>
          <a:p>
            <a:r>
              <a:rPr lang="en-GB" sz="1600" dirty="0"/>
              <a:t>Gas Handling Systems additions.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Residual Gas Analysers. (</a:t>
            </a:r>
            <a:r>
              <a:rPr lang="en-GB" sz="1600" dirty="0" err="1"/>
              <a:t>Hiden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Humidity Gas Flow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Separators.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0CDFF6-3FAF-A718-CDA1-47953F9FB0A9}"/>
              </a:ext>
            </a:extLst>
          </p:cNvPr>
          <p:cNvGrpSpPr/>
          <p:nvPr/>
        </p:nvGrpSpPr>
        <p:grpSpPr>
          <a:xfrm>
            <a:off x="8616169" y="981758"/>
            <a:ext cx="3035455" cy="2399671"/>
            <a:chOff x="7747862" y="1337106"/>
            <a:chExt cx="3035455" cy="2399671"/>
          </a:xfrm>
        </p:grpSpPr>
        <p:pic>
          <p:nvPicPr>
            <p:cNvPr id="6" name="Picture 5" descr="A group of white boxes with knobs&#10;&#10;AI-generated content may be incorrect.">
              <a:extLst>
                <a:ext uri="{FF2B5EF4-FFF2-40B4-BE49-F238E27FC236}">
                  <a16:creationId xmlns:a16="http://schemas.microsoft.com/office/drawing/2014/main" id="{08279851-2392-48CC-F5E1-DB3CB8F0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862" y="1337106"/>
              <a:ext cx="3035455" cy="20918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53BB64-052C-B0D4-1477-656167B94E68}"/>
                </a:ext>
              </a:extLst>
            </p:cNvPr>
            <p:cNvSpPr txBox="1"/>
            <p:nvPr/>
          </p:nvSpPr>
          <p:spPr>
            <a:xfrm>
              <a:off x="8081656" y="3429000"/>
              <a:ext cx="23678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O to 200bar Gas Systems.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E6333C-D5EB-EEB5-2ACA-07080F54A90A}"/>
              </a:ext>
            </a:extLst>
          </p:cNvPr>
          <p:cNvGrpSpPr/>
          <p:nvPr/>
        </p:nvGrpSpPr>
        <p:grpSpPr>
          <a:xfrm>
            <a:off x="9492087" y="3731317"/>
            <a:ext cx="1625566" cy="2955316"/>
            <a:chOff x="9175220" y="3794688"/>
            <a:chExt cx="1625566" cy="29553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B02B2C-E0A2-C50F-F028-09D71E405D1D}"/>
                </a:ext>
              </a:extLst>
            </p:cNvPr>
            <p:cNvSpPr txBox="1"/>
            <p:nvPr/>
          </p:nvSpPr>
          <p:spPr>
            <a:xfrm>
              <a:off x="9324798" y="6226784"/>
              <a:ext cx="14759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 err="1"/>
                <a:t>Hiden</a:t>
              </a:r>
              <a:r>
                <a:rPr lang="en-GB" sz="1400" dirty="0"/>
                <a:t> Residual</a:t>
              </a:r>
            </a:p>
            <a:p>
              <a:r>
                <a:rPr lang="en-GB" sz="1400" dirty="0"/>
                <a:t>Gas Analyser</a:t>
              </a:r>
            </a:p>
          </p:txBody>
        </p:sp>
        <p:pic>
          <p:nvPicPr>
            <p:cNvPr id="10" name="Picture 9" descr="A computer on top of a cart&#10;&#10;AI-generated content may be incorrect.">
              <a:extLst>
                <a:ext uri="{FF2B5EF4-FFF2-40B4-BE49-F238E27FC236}">
                  <a16:creationId xmlns:a16="http://schemas.microsoft.com/office/drawing/2014/main" id="{E31B1570-438F-2A5A-4186-23FDD046A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220" y="3794688"/>
              <a:ext cx="1608097" cy="242175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28445E-8FAC-42C5-BB88-8F26B3C380DD}"/>
              </a:ext>
            </a:extLst>
          </p:cNvPr>
          <p:cNvGrpSpPr/>
          <p:nvPr/>
        </p:nvGrpSpPr>
        <p:grpSpPr>
          <a:xfrm>
            <a:off x="5776458" y="1479772"/>
            <a:ext cx="3007526" cy="2398301"/>
            <a:chOff x="5898171" y="3810738"/>
            <a:chExt cx="3007526" cy="2398301"/>
          </a:xfrm>
        </p:grpSpPr>
        <p:pic>
          <p:nvPicPr>
            <p:cNvPr id="14" name="Picture 13" descr="A large grey machine with buttons and switches&#10;&#10;AI-generated content may be incorrect.">
              <a:extLst>
                <a:ext uri="{FF2B5EF4-FFF2-40B4-BE49-F238E27FC236}">
                  <a16:creationId xmlns:a16="http://schemas.microsoft.com/office/drawing/2014/main" id="{A9B83F6A-AF94-EBCF-E190-C418C196D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832" y="3810738"/>
              <a:ext cx="2644278" cy="2090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32885D-6199-BBC2-00ED-09E519622E1E}"/>
                </a:ext>
              </a:extLst>
            </p:cNvPr>
            <p:cNvSpPr txBox="1"/>
            <p:nvPr/>
          </p:nvSpPr>
          <p:spPr>
            <a:xfrm>
              <a:off x="5898171" y="5901262"/>
              <a:ext cx="300752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10Kbar Automated Inert System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25ACEC-8167-00DF-210B-F1A61C7F4D92}"/>
              </a:ext>
            </a:extLst>
          </p:cNvPr>
          <p:cNvGrpSpPr/>
          <p:nvPr/>
        </p:nvGrpSpPr>
        <p:grpSpPr>
          <a:xfrm>
            <a:off x="4232302" y="4016957"/>
            <a:ext cx="2979129" cy="2561240"/>
            <a:chOff x="7395617" y="438220"/>
            <a:chExt cx="2979129" cy="25612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12869A-62A3-F3E1-505B-36F24F1CB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617" y="438220"/>
              <a:ext cx="2979129" cy="22944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D9E9AF-E831-0637-A9BB-2AE08395096D}"/>
                </a:ext>
              </a:extLst>
            </p:cNvPr>
            <p:cNvSpPr txBox="1"/>
            <p:nvPr/>
          </p:nvSpPr>
          <p:spPr>
            <a:xfrm>
              <a:off x="7841197" y="2691683"/>
              <a:ext cx="2335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Humidity Gas Flow System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C9C810-9CED-6EB3-7552-D8734B2F6BA6}"/>
              </a:ext>
            </a:extLst>
          </p:cNvPr>
          <p:cNvGrpSpPr/>
          <p:nvPr/>
        </p:nvGrpSpPr>
        <p:grpSpPr>
          <a:xfrm>
            <a:off x="7103258" y="3888413"/>
            <a:ext cx="2571025" cy="2782875"/>
            <a:chOff x="4927432" y="3587435"/>
            <a:chExt cx="2571025" cy="2782875"/>
          </a:xfrm>
        </p:grpSpPr>
        <p:pic>
          <p:nvPicPr>
            <p:cNvPr id="20" name="Picture 19" descr="A blue cart with a machine on it&#10;&#10;AI-generated content may be incorrect.">
              <a:extLst>
                <a:ext uri="{FF2B5EF4-FFF2-40B4-BE49-F238E27FC236}">
                  <a16:creationId xmlns:a16="http://schemas.microsoft.com/office/drawing/2014/main" id="{87DD2B33-FA72-6625-F981-D936DD7A9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768" y="3587435"/>
              <a:ext cx="1635299" cy="246272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E78072-C9A6-4C92-3AA4-8D8D6DE60E05}"/>
                </a:ext>
              </a:extLst>
            </p:cNvPr>
            <p:cNvSpPr txBox="1"/>
            <p:nvPr/>
          </p:nvSpPr>
          <p:spPr>
            <a:xfrm>
              <a:off x="4927432" y="6062533"/>
              <a:ext cx="25710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ATEX rated Intensifier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92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014FA-E045-89C1-3A65-6DFE02546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524BD-52C9-2001-4EE6-26FCA19AD4F8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005D5-2A89-9990-C265-34AF14A4B785}"/>
              </a:ext>
            </a:extLst>
          </p:cNvPr>
          <p:cNvSpPr txBox="1"/>
          <p:nvPr/>
        </p:nvSpPr>
        <p:spPr>
          <a:xfrm>
            <a:off x="451673" y="953312"/>
            <a:ext cx="609750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0 to 200bar panels.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Manual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Multiple gases can be attached (up to six on some panels).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Two centre sticks can be attached at the same time to a panel.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Panels have </a:t>
            </a:r>
            <a:r>
              <a:rPr lang="en-GB" sz="1600" dirty="0" err="1"/>
              <a:t>Baratron</a:t>
            </a:r>
            <a:r>
              <a:rPr lang="en-GB" sz="1600" dirty="0"/>
              <a:t> (accurate measurement up to 1000mBar)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Panels have 200bar transducer.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Panel has pressure relief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Panel has calibrated volume, some have multiple.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Panel has port to vacuum pump and ports to two centre sticks.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Some panels have a cold trap to purify gases.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Some have heated 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Mass flow panels have four controllers which can be set to flow for different gases (calibrated to Nitrogen).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Various seal materials.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Viton.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Buna.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EPDM.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Kalrez</a:t>
            </a:r>
            <a:r>
              <a:rPr lang="en-GB" sz="1600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8E1DE4-FD4C-B93F-BFE2-EF152BB2C3C2}"/>
              </a:ext>
            </a:extLst>
          </p:cNvPr>
          <p:cNvGrpSpPr/>
          <p:nvPr/>
        </p:nvGrpSpPr>
        <p:grpSpPr>
          <a:xfrm>
            <a:off x="6373920" y="1086292"/>
            <a:ext cx="2517464" cy="1987296"/>
            <a:chOff x="6594637" y="1440913"/>
            <a:chExt cx="2517464" cy="1987296"/>
          </a:xfrm>
        </p:grpSpPr>
        <p:pic>
          <p:nvPicPr>
            <p:cNvPr id="10" name="Picture 9" descr="A white box with black knobs&#10;&#10;AI-generated content may be incorrect.">
              <a:extLst>
                <a:ext uri="{FF2B5EF4-FFF2-40B4-BE49-F238E27FC236}">
                  <a16:creationId xmlns:a16="http://schemas.microsoft.com/office/drawing/2014/main" id="{28B1280F-9A56-C550-0292-458F6F9B9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637" y="1440913"/>
              <a:ext cx="2517464" cy="16716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F87845-9EDD-0A6E-093A-23F261386B3C}"/>
                </a:ext>
              </a:extLst>
            </p:cNvPr>
            <p:cNvSpPr txBox="1"/>
            <p:nvPr/>
          </p:nvSpPr>
          <p:spPr>
            <a:xfrm>
              <a:off x="6744236" y="3120432"/>
              <a:ext cx="23678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0 to 200bar Gas Panel.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E97B4A-8D8F-A2C4-42D2-7B373C9C4EC5}"/>
              </a:ext>
            </a:extLst>
          </p:cNvPr>
          <p:cNvGrpSpPr/>
          <p:nvPr/>
        </p:nvGrpSpPr>
        <p:grpSpPr>
          <a:xfrm>
            <a:off x="9572157" y="1086292"/>
            <a:ext cx="2367865" cy="3142545"/>
            <a:chOff x="9612093" y="2175861"/>
            <a:chExt cx="2367865" cy="3142545"/>
          </a:xfrm>
        </p:grpSpPr>
        <p:pic>
          <p:nvPicPr>
            <p:cNvPr id="8" name="Picture 7" descr="A white machine with black knobs&#10;&#10;AI-generated content may be incorrect.">
              <a:extLst>
                <a:ext uri="{FF2B5EF4-FFF2-40B4-BE49-F238E27FC236}">
                  <a16:creationId xmlns:a16="http://schemas.microsoft.com/office/drawing/2014/main" id="{91B2EE30-2983-0815-AF9D-252B6C47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410" y="2175861"/>
              <a:ext cx="1880779" cy="28324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59D3DB-33A3-23CD-F56B-ED00A9DDAD30}"/>
                </a:ext>
              </a:extLst>
            </p:cNvPr>
            <p:cNvSpPr txBox="1"/>
            <p:nvPr/>
          </p:nvSpPr>
          <p:spPr>
            <a:xfrm>
              <a:off x="9612093" y="5010629"/>
              <a:ext cx="23678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0 to 100bar Gas Panel.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AC8677-CB50-89EB-0421-9044D8E10DD2}"/>
              </a:ext>
            </a:extLst>
          </p:cNvPr>
          <p:cNvGrpSpPr/>
          <p:nvPr/>
        </p:nvGrpSpPr>
        <p:grpSpPr>
          <a:xfrm>
            <a:off x="6549181" y="3201501"/>
            <a:ext cx="2736112" cy="2202829"/>
            <a:chOff x="6594637" y="4299306"/>
            <a:chExt cx="2736112" cy="2202829"/>
          </a:xfrm>
        </p:grpSpPr>
        <p:pic>
          <p:nvPicPr>
            <p:cNvPr id="12" name="Picture 11" descr="A close-up of a machine&#10;&#10;AI-generated content may be incorrect.">
              <a:extLst>
                <a:ext uri="{FF2B5EF4-FFF2-40B4-BE49-F238E27FC236}">
                  <a16:creationId xmlns:a16="http://schemas.microsoft.com/office/drawing/2014/main" id="{4BFCD274-43EB-32CB-4593-1A39DB74E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637" y="4299306"/>
              <a:ext cx="2523589" cy="189269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6D4A73-62AB-A253-7938-7F09C49F7A55}"/>
                </a:ext>
              </a:extLst>
            </p:cNvPr>
            <p:cNvSpPr txBox="1"/>
            <p:nvPr/>
          </p:nvSpPr>
          <p:spPr>
            <a:xfrm>
              <a:off x="6594637" y="6194358"/>
              <a:ext cx="27361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Mass Flow Control Gas Panel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1286919-1A5F-87CA-DACD-2C29C36A8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293" y="4411565"/>
            <a:ext cx="2790075" cy="19855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5E5507-8980-2ACA-9721-2BB594192AA5}"/>
              </a:ext>
            </a:extLst>
          </p:cNvPr>
          <p:cNvSpPr txBox="1"/>
          <p:nvPr/>
        </p:nvSpPr>
        <p:spPr>
          <a:xfrm>
            <a:off x="9768965" y="6397095"/>
            <a:ext cx="1822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Catalysis Gas Panel</a:t>
            </a:r>
          </a:p>
        </p:txBody>
      </p:sp>
    </p:spTree>
    <p:extLst>
      <p:ext uri="{BB962C8B-B14F-4D97-AF65-F5344CB8AC3E}">
        <p14:creationId xmlns:p14="http://schemas.microsoft.com/office/powerpoint/2010/main" val="28720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22AFD5-FA5E-3C55-986E-8022FAA86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8BDD77-1A4C-70BD-45DA-1495514B65A7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9398E8-3BBC-42EB-F765-AA1EB092712A}"/>
              </a:ext>
            </a:extLst>
          </p:cNvPr>
          <p:cNvGrpSpPr/>
          <p:nvPr/>
        </p:nvGrpSpPr>
        <p:grpSpPr>
          <a:xfrm>
            <a:off x="5859523" y="3893362"/>
            <a:ext cx="1655197" cy="2361718"/>
            <a:chOff x="5403768" y="4207660"/>
            <a:chExt cx="1655197" cy="2361718"/>
          </a:xfrm>
        </p:grpSpPr>
        <p:pic>
          <p:nvPicPr>
            <p:cNvPr id="6" name="Picture 5" descr="A blue cart with a machine on it&#10;&#10;AI-generated content may be incorrect.">
              <a:extLst>
                <a:ext uri="{FF2B5EF4-FFF2-40B4-BE49-F238E27FC236}">
                  <a16:creationId xmlns:a16="http://schemas.microsoft.com/office/drawing/2014/main" id="{00953180-85C3-30C2-A852-93CED4667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2858" y="4207660"/>
              <a:ext cx="1217015" cy="1832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70DC55-7AE4-0341-A95C-F8E601D4CE0A}"/>
                </a:ext>
              </a:extLst>
            </p:cNvPr>
            <p:cNvSpPr txBox="1"/>
            <p:nvPr/>
          </p:nvSpPr>
          <p:spPr>
            <a:xfrm>
              <a:off x="5403768" y="6046158"/>
              <a:ext cx="1655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3Kbar ATEX rated</a:t>
              </a:r>
            </a:p>
            <a:p>
              <a:pPr algn="ctr"/>
              <a:r>
                <a:rPr lang="en-GB" sz="1400" dirty="0"/>
                <a:t>Intensifier System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48894E-14CA-AA1D-4A77-015B3D5F3E44}"/>
              </a:ext>
            </a:extLst>
          </p:cNvPr>
          <p:cNvGrpSpPr/>
          <p:nvPr/>
        </p:nvGrpSpPr>
        <p:grpSpPr>
          <a:xfrm>
            <a:off x="6808189" y="1100623"/>
            <a:ext cx="2326953" cy="2377721"/>
            <a:chOff x="5956687" y="3865066"/>
            <a:chExt cx="2326953" cy="2377721"/>
          </a:xfrm>
        </p:grpSpPr>
        <p:pic>
          <p:nvPicPr>
            <p:cNvPr id="9" name="Picture 8" descr="A large grey machine with buttons and switches&#10;&#10;AI-generated content may be incorrect.">
              <a:extLst>
                <a:ext uri="{FF2B5EF4-FFF2-40B4-BE49-F238E27FC236}">
                  <a16:creationId xmlns:a16="http://schemas.microsoft.com/office/drawing/2014/main" id="{54759D3A-363D-26D6-8CEC-547964DD7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687" y="3865066"/>
              <a:ext cx="2326953" cy="18396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51245F-8C88-38B6-2C1E-14F17AB1B739}"/>
                </a:ext>
              </a:extLst>
            </p:cNvPr>
            <p:cNvSpPr txBox="1"/>
            <p:nvPr/>
          </p:nvSpPr>
          <p:spPr>
            <a:xfrm>
              <a:off x="6023796" y="5719567"/>
              <a:ext cx="218461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/>
                <a:t>10Kbar Automated </a:t>
              </a:r>
            </a:p>
            <a:p>
              <a:pPr algn="ctr"/>
              <a:r>
                <a:rPr lang="en-GB" sz="1400" dirty="0"/>
                <a:t>Inert System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CB99FE4-18EA-0483-1482-D656A8B621C5}"/>
              </a:ext>
            </a:extLst>
          </p:cNvPr>
          <p:cNvSpPr txBox="1"/>
          <p:nvPr/>
        </p:nvSpPr>
        <p:spPr>
          <a:xfrm>
            <a:off x="49256" y="1100623"/>
            <a:ext cx="43075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Pressure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15Kbar Oil system for proof testing </a:t>
            </a:r>
          </a:p>
          <a:p>
            <a:r>
              <a:rPr lang="en-GB" dirty="0"/>
              <a:t>(currently under repair).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10Kbar Inert gas automated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7Kbar Water manual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3Kbar Hydrogen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2Kbar Automated Syringe Pumps.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2Kbar Automated systems for P/E </a:t>
            </a:r>
          </a:p>
          <a:p>
            <a:r>
              <a:rPr lang="en-GB" dirty="0"/>
              <a:t>Presses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209E22-DEDA-8086-AF36-739C818B5BA6}"/>
              </a:ext>
            </a:extLst>
          </p:cNvPr>
          <p:cNvGrpSpPr/>
          <p:nvPr/>
        </p:nvGrpSpPr>
        <p:grpSpPr>
          <a:xfrm>
            <a:off x="4575937" y="1108065"/>
            <a:ext cx="1437525" cy="2352224"/>
            <a:chOff x="9444241" y="4674673"/>
            <a:chExt cx="1437525" cy="2352224"/>
          </a:xfrm>
        </p:grpSpPr>
        <p:pic>
          <p:nvPicPr>
            <p:cNvPr id="15" name="Picture 14" descr="A machine on a cart&#10;&#10;AI-generated content may be incorrect.">
              <a:extLst>
                <a:ext uri="{FF2B5EF4-FFF2-40B4-BE49-F238E27FC236}">
                  <a16:creationId xmlns:a16="http://schemas.microsoft.com/office/drawing/2014/main" id="{25FA2199-A56F-7BA5-C818-42595D605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241" y="4674673"/>
              <a:ext cx="1437525" cy="18290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F3CE11-EC5F-95C3-91EC-957379E454CF}"/>
                </a:ext>
              </a:extLst>
            </p:cNvPr>
            <p:cNvSpPr txBox="1"/>
            <p:nvPr/>
          </p:nvSpPr>
          <p:spPr>
            <a:xfrm>
              <a:off x="9444241" y="6503677"/>
              <a:ext cx="14375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/>
                <a:t>15Kbar Manual</a:t>
              </a:r>
            </a:p>
            <a:p>
              <a:pPr algn="ctr"/>
              <a:r>
                <a:rPr lang="en-GB" sz="1400" dirty="0"/>
                <a:t>Oil System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D24B9B-2ABC-7705-0A47-54D97AD23509}"/>
              </a:ext>
            </a:extLst>
          </p:cNvPr>
          <p:cNvGrpSpPr/>
          <p:nvPr/>
        </p:nvGrpSpPr>
        <p:grpSpPr>
          <a:xfrm>
            <a:off x="7534178" y="3893362"/>
            <a:ext cx="1707520" cy="2383186"/>
            <a:chOff x="8260050" y="1534138"/>
            <a:chExt cx="1707520" cy="23831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6BB959-77CB-C322-4118-D71A6DB5E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0991" y="1534138"/>
              <a:ext cx="1145640" cy="18525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E63AEA-345F-D0A6-7245-BEAE114A41D4}"/>
                </a:ext>
              </a:extLst>
            </p:cNvPr>
            <p:cNvSpPr txBox="1"/>
            <p:nvPr/>
          </p:nvSpPr>
          <p:spPr>
            <a:xfrm>
              <a:off x="8260050" y="3394104"/>
              <a:ext cx="17075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Automated Syringe</a:t>
              </a:r>
            </a:p>
            <a:p>
              <a:pPr algn="ctr"/>
              <a:r>
                <a:rPr lang="en-GB" sz="1400" dirty="0"/>
                <a:t>Pumps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15DEF3-09E0-EC68-78C0-41AD82B672C9}"/>
              </a:ext>
            </a:extLst>
          </p:cNvPr>
          <p:cNvGrpSpPr/>
          <p:nvPr/>
        </p:nvGrpSpPr>
        <p:grpSpPr>
          <a:xfrm>
            <a:off x="3890092" y="3893362"/>
            <a:ext cx="1818289" cy="2376495"/>
            <a:chOff x="6758148" y="4277261"/>
            <a:chExt cx="1818289" cy="237649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D3ABC6-6DCD-D0F9-1C6E-3210F0DE0C6A}"/>
                </a:ext>
              </a:extLst>
            </p:cNvPr>
            <p:cNvSpPr txBox="1"/>
            <p:nvPr/>
          </p:nvSpPr>
          <p:spPr>
            <a:xfrm>
              <a:off x="6758148" y="6130536"/>
              <a:ext cx="18182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/>
                <a:t>7Kbar Water Manual </a:t>
              </a:r>
            </a:p>
            <a:p>
              <a:pPr algn="ctr"/>
              <a:r>
                <a:rPr lang="en-GB" sz="1400" dirty="0"/>
                <a:t>System</a:t>
              </a:r>
            </a:p>
          </p:txBody>
        </p:sp>
        <p:pic>
          <p:nvPicPr>
            <p:cNvPr id="27" name="Picture 26" descr="A machine with a long handle&#10;&#10;AI-generated content may be incorrect.">
              <a:extLst>
                <a:ext uri="{FF2B5EF4-FFF2-40B4-BE49-F238E27FC236}">
                  <a16:creationId xmlns:a16="http://schemas.microsoft.com/office/drawing/2014/main" id="{56CCD2E0-7903-D7A7-EB6B-A28A4AFCA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017" y="4277261"/>
              <a:ext cx="1480556" cy="184752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3762F3-A4D0-46E7-5F52-784E9956F42A}"/>
              </a:ext>
            </a:extLst>
          </p:cNvPr>
          <p:cNvGrpSpPr/>
          <p:nvPr/>
        </p:nvGrpSpPr>
        <p:grpSpPr>
          <a:xfrm>
            <a:off x="9683941" y="1108065"/>
            <a:ext cx="2075953" cy="2386057"/>
            <a:chOff x="9774041" y="3358110"/>
            <a:chExt cx="2075953" cy="238605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F8695C2-A449-E112-C93C-7E8379660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8750" y="3358110"/>
              <a:ext cx="1867059" cy="186705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551E1D-1EB3-B1C1-4CD1-EAD57412DC70}"/>
                </a:ext>
              </a:extLst>
            </p:cNvPr>
            <p:cNvSpPr txBox="1"/>
            <p:nvPr/>
          </p:nvSpPr>
          <p:spPr>
            <a:xfrm>
              <a:off x="9774041" y="5220947"/>
              <a:ext cx="20759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New 10Kbar Automated</a:t>
              </a:r>
            </a:p>
            <a:p>
              <a:pPr algn="ctr"/>
              <a:r>
                <a:rPr lang="en-GB" sz="1400" dirty="0"/>
                <a:t>Inert System.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3B739-AB10-DD0B-53D6-36B5E5877714}"/>
              </a:ext>
            </a:extLst>
          </p:cNvPr>
          <p:cNvGrpSpPr/>
          <p:nvPr/>
        </p:nvGrpSpPr>
        <p:grpSpPr>
          <a:xfrm>
            <a:off x="9281005" y="3884337"/>
            <a:ext cx="2882264" cy="2370743"/>
            <a:chOff x="1783445" y="3758202"/>
            <a:chExt cx="2882264" cy="2370743"/>
          </a:xfrm>
        </p:grpSpPr>
        <p:pic>
          <p:nvPicPr>
            <p:cNvPr id="36" name="Picture 35" descr="A cart with several machines on it&#10;&#10;AI-generated content may be incorrect.">
              <a:extLst>
                <a:ext uri="{FF2B5EF4-FFF2-40B4-BE49-F238E27FC236}">
                  <a16:creationId xmlns:a16="http://schemas.microsoft.com/office/drawing/2014/main" id="{9C8EC470-79BA-71F0-0F31-75586F96A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52" y="3758202"/>
              <a:ext cx="2463363" cy="184752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ACDB99-BB3A-5C74-507F-63757A4EE948}"/>
                </a:ext>
              </a:extLst>
            </p:cNvPr>
            <p:cNvSpPr txBox="1"/>
            <p:nvPr/>
          </p:nvSpPr>
          <p:spPr>
            <a:xfrm>
              <a:off x="1783445" y="5605725"/>
              <a:ext cx="28822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2Kbar Automated Oil Systems for </a:t>
              </a:r>
            </a:p>
            <a:p>
              <a:pPr algn="ctr"/>
              <a:r>
                <a:rPr lang="en-GB" sz="1400" dirty="0"/>
                <a:t>P/E Presses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2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AAF05F-3277-3E95-DFAC-041D6BE38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000A39-2F35-48C0-D4F9-D3F96F9DA0EE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A561C-69CB-35AB-817B-EA9133850F10}"/>
              </a:ext>
            </a:extLst>
          </p:cNvPr>
          <p:cNvSpPr txBox="1"/>
          <p:nvPr/>
        </p:nvSpPr>
        <p:spPr>
          <a:xfrm>
            <a:off x="283779" y="1219985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Gas Handling Systems additions.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Residual Gas </a:t>
            </a:r>
            <a:r>
              <a:rPr lang="en-GB" dirty="0"/>
              <a:t>A</a:t>
            </a:r>
            <a:r>
              <a:rPr lang="en-GB" sz="1800" dirty="0"/>
              <a:t>nalysers. (</a:t>
            </a:r>
            <a:r>
              <a:rPr lang="en-GB" sz="1800" dirty="0" err="1"/>
              <a:t>Hiden</a:t>
            </a:r>
            <a:r>
              <a:rPr lang="en-GB" sz="18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Used for monitoring exhausted gas</a:t>
            </a:r>
          </a:p>
          <a:p>
            <a:pPr lvl="1"/>
            <a:r>
              <a:rPr lang="en-GB" dirty="0"/>
              <a:t>after it has passed through sample. </a:t>
            </a:r>
          </a:p>
          <a:p>
            <a:pPr lvl="1"/>
            <a:r>
              <a:rPr lang="en-GB" dirty="0"/>
              <a:t>Analysers measures the mass of the</a:t>
            </a:r>
          </a:p>
          <a:p>
            <a:pPr lvl="1"/>
            <a:r>
              <a:rPr lang="en-GB" dirty="0"/>
              <a:t>gasses passing through the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Humidity </a:t>
            </a:r>
            <a:r>
              <a:rPr lang="en-GB" dirty="0"/>
              <a:t>Gas Flow System</a:t>
            </a:r>
            <a:r>
              <a:rPr lang="en-GB" sz="18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Consists of moisture generator, </a:t>
            </a:r>
          </a:p>
          <a:p>
            <a:pPr lvl="1"/>
            <a:r>
              <a:rPr lang="en-GB" dirty="0"/>
              <a:t>mass flow controllers, humidity sensors.</a:t>
            </a:r>
          </a:p>
          <a:p>
            <a:pPr lvl="1"/>
            <a:r>
              <a:rPr lang="en-GB" dirty="0"/>
              <a:t>flows a combination of dry and moist</a:t>
            </a:r>
          </a:p>
          <a:p>
            <a:pPr lvl="1"/>
            <a:r>
              <a:rPr lang="en-GB" dirty="0"/>
              <a:t>gases to give desired humidity.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Separators.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7Kbar separator enables the pressurisation</a:t>
            </a:r>
          </a:p>
          <a:p>
            <a:pPr lvl="1"/>
            <a:r>
              <a:rPr lang="en-GB" dirty="0"/>
              <a:t>of liquid samples where you have small quantities</a:t>
            </a:r>
          </a:p>
          <a:p>
            <a:pPr lvl="1"/>
            <a:r>
              <a:rPr lang="en-GB" dirty="0"/>
              <a:t>such as deuterated samples.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639BFD-6DD9-6C88-1997-B7B5E311003C}"/>
              </a:ext>
            </a:extLst>
          </p:cNvPr>
          <p:cNvGrpSpPr/>
          <p:nvPr/>
        </p:nvGrpSpPr>
        <p:grpSpPr>
          <a:xfrm>
            <a:off x="5103490" y="1220760"/>
            <a:ext cx="1625566" cy="2955316"/>
            <a:chOff x="9175220" y="3794688"/>
            <a:chExt cx="1625566" cy="295531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344B53-43AD-4AEC-52C0-41BC807E483F}"/>
                </a:ext>
              </a:extLst>
            </p:cNvPr>
            <p:cNvSpPr txBox="1"/>
            <p:nvPr/>
          </p:nvSpPr>
          <p:spPr>
            <a:xfrm>
              <a:off x="9324798" y="6226784"/>
              <a:ext cx="14759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 err="1"/>
                <a:t>Hiden</a:t>
              </a:r>
              <a:r>
                <a:rPr lang="en-GB" sz="1400" dirty="0"/>
                <a:t> Residual</a:t>
              </a:r>
            </a:p>
            <a:p>
              <a:r>
                <a:rPr lang="en-GB" sz="1400" dirty="0"/>
                <a:t>Gas Analyser</a:t>
              </a:r>
            </a:p>
          </p:txBody>
        </p:sp>
        <p:pic>
          <p:nvPicPr>
            <p:cNvPr id="7" name="Picture 6" descr="A computer on top of a cart&#10;&#10;AI-generated content may be incorrect.">
              <a:extLst>
                <a:ext uri="{FF2B5EF4-FFF2-40B4-BE49-F238E27FC236}">
                  <a16:creationId xmlns:a16="http://schemas.microsoft.com/office/drawing/2014/main" id="{0D894220-6AAC-3805-3470-ED9858D2D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220" y="3794688"/>
              <a:ext cx="1608097" cy="242175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3FC4E1-1F70-5EB6-AAFB-D244B05A374F}"/>
              </a:ext>
            </a:extLst>
          </p:cNvPr>
          <p:cNvGrpSpPr/>
          <p:nvPr/>
        </p:nvGrpSpPr>
        <p:grpSpPr>
          <a:xfrm>
            <a:off x="7452416" y="1220760"/>
            <a:ext cx="2979129" cy="2561240"/>
            <a:chOff x="7395617" y="438220"/>
            <a:chExt cx="2979129" cy="25612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76E0B4-13A2-2430-83D1-F5DDFF953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617" y="438220"/>
              <a:ext cx="2979129" cy="22944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F378B3-FC56-985A-B26F-7DC931594CE3}"/>
                </a:ext>
              </a:extLst>
            </p:cNvPr>
            <p:cNvSpPr txBox="1"/>
            <p:nvPr/>
          </p:nvSpPr>
          <p:spPr>
            <a:xfrm>
              <a:off x="7841197" y="2691683"/>
              <a:ext cx="2335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Humidity Gas Flow System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BF2982-40C4-C539-EC67-072E2F01F38E}"/>
              </a:ext>
            </a:extLst>
          </p:cNvPr>
          <p:cNvGrpSpPr/>
          <p:nvPr/>
        </p:nvGrpSpPr>
        <p:grpSpPr>
          <a:xfrm>
            <a:off x="6096000" y="4247299"/>
            <a:ext cx="5385510" cy="1666344"/>
            <a:chOff x="4494662" y="4263232"/>
            <a:chExt cx="5385510" cy="166634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3C4F11-576F-931E-3B10-A11B40B0517F}"/>
                </a:ext>
              </a:extLst>
            </p:cNvPr>
            <p:cNvGrpSpPr/>
            <p:nvPr/>
          </p:nvGrpSpPr>
          <p:grpSpPr>
            <a:xfrm>
              <a:off x="6539908" y="4263805"/>
              <a:ext cx="3340264" cy="1665771"/>
              <a:chOff x="5383313" y="859869"/>
              <a:chExt cx="3340264" cy="166577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8D9FEA0-D71D-A272-67D3-647D213F6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7682" y="859869"/>
                <a:ext cx="2335895" cy="137125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E21E62-5DFD-B255-0E6D-618C3D53C881}"/>
                  </a:ext>
                </a:extLst>
              </p:cNvPr>
              <p:cNvSpPr txBox="1"/>
              <p:nvPr/>
            </p:nvSpPr>
            <p:spPr>
              <a:xfrm>
                <a:off x="5383313" y="2217863"/>
                <a:ext cx="16754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7000bar Separator</a:t>
                </a:r>
              </a:p>
            </p:txBody>
          </p:sp>
        </p:grpSp>
        <p:pic>
          <p:nvPicPr>
            <p:cNvPr id="16" name="Picture 15" descr="A blueprint with lines and text&#10;&#10;AI-generated content may be incorrect.">
              <a:extLst>
                <a:ext uri="{FF2B5EF4-FFF2-40B4-BE49-F238E27FC236}">
                  <a16:creationId xmlns:a16="http://schemas.microsoft.com/office/drawing/2014/main" id="{4B432AAD-F64C-8CDD-C5EE-10006840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662" y="4263232"/>
              <a:ext cx="3047236" cy="137125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19749E-8D32-1F97-F87F-7CC706890679}"/>
              </a:ext>
            </a:extLst>
          </p:cNvPr>
          <p:cNvSpPr txBox="1"/>
          <p:nvPr/>
        </p:nvSpPr>
        <p:spPr>
          <a:xfrm>
            <a:off x="6017944" y="595837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Publication:</a:t>
            </a:r>
            <a:r>
              <a:rPr lang="en-GB" sz="1200" dirty="0">
                <a:solidFill>
                  <a:schemeClr val="tx1"/>
                </a:solidFill>
              </a:rPr>
              <a:t> High-pressure neutron diffraction apparatus for investigating the structure of liquids under hydrothermal conditions. High Pressure Research DOI:10.1080/08957959.2017.1391953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 err="1">
                <a:solidFill>
                  <a:schemeClr val="tx1"/>
                </a:solidFill>
              </a:rPr>
              <a:t>B.Annighöfer</a:t>
            </a:r>
            <a:r>
              <a:rPr lang="en-GB" sz="1200" dirty="0">
                <a:solidFill>
                  <a:schemeClr val="tx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14197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52683-36FA-B529-AF1D-6B82AFB76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2EDC9-BBDD-61B2-E95E-7F32B69D064B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E8482-AB96-2C2B-B941-0B6789EB3D13}"/>
              </a:ext>
            </a:extLst>
          </p:cNvPr>
          <p:cNvSpPr txBox="1"/>
          <p:nvPr/>
        </p:nvSpPr>
        <p:spPr>
          <a:xfrm>
            <a:off x="64985" y="989768"/>
            <a:ext cx="501799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1600" dirty="0"/>
              <a:t>Gas Handling and High-Pressure Experiments.</a:t>
            </a:r>
          </a:p>
          <a:p>
            <a:pPr lvl="1"/>
            <a:endParaRPr lang="en-GB" sz="800" dirty="0"/>
          </a:p>
          <a:p>
            <a:pPr lvl="1"/>
            <a:r>
              <a:rPr lang="en-GB" sz="1600" dirty="0"/>
              <a:t>Gas Dosing Experiments (various pressure ranges).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Multiple gases, up to six different flammable gases which can include deuterated gases.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Check suitability of materials in system, seals, cell materials etc.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Air sensitive samples.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Dosing using calibrated volumes.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Safety measures, pressure relief valves, documentation and hazard signs.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Safety training for users and instruments scientists.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Sample conditioning prior to experiment.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Sample change every day sometimes two samples.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Multiple centre sticks set up on gas panel.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Sample Changes supported by technical staff.</a:t>
            </a:r>
          </a:p>
        </p:txBody>
      </p:sp>
      <p:cxnSp>
        <p:nvCxnSpPr>
          <p:cNvPr id="140" name="Connector: Elbow 139">
            <a:extLst>
              <a:ext uri="{FF2B5EF4-FFF2-40B4-BE49-F238E27FC236}">
                <a16:creationId xmlns:a16="http://schemas.microsoft.com/office/drawing/2014/main" id="{C7EA0079-AA4F-C9D1-4173-760E116B26C4}"/>
              </a:ext>
            </a:extLst>
          </p:cNvPr>
          <p:cNvCxnSpPr>
            <a:cxnSpLocks/>
          </p:cNvCxnSpPr>
          <p:nvPr/>
        </p:nvCxnSpPr>
        <p:spPr>
          <a:xfrm flipV="1">
            <a:off x="6904541" y="5018708"/>
            <a:ext cx="716267" cy="566307"/>
          </a:xfrm>
          <a:prstGeom prst="bentConnector3">
            <a:avLst>
              <a:gd name="adj1" fmla="val 2773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78BE246-6132-37A8-B431-01636495031F}"/>
              </a:ext>
            </a:extLst>
          </p:cNvPr>
          <p:cNvGrpSpPr/>
          <p:nvPr/>
        </p:nvGrpSpPr>
        <p:grpSpPr>
          <a:xfrm>
            <a:off x="4732666" y="1466378"/>
            <a:ext cx="7001088" cy="4811013"/>
            <a:chOff x="4732666" y="1466378"/>
            <a:chExt cx="7001088" cy="48110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6EA19D4-AA57-5A3B-53AB-53C10CB974C0}"/>
                </a:ext>
              </a:extLst>
            </p:cNvPr>
            <p:cNvGrpSpPr/>
            <p:nvPr/>
          </p:nvGrpSpPr>
          <p:grpSpPr>
            <a:xfrm>
              <a:off x="4732666" y="1466378"/>
              <a:ext cx="7001088" cy="4196789"/>
              <a:chOff x="1099304" y="2535287"/>
              <a:chExt cx="7001088" cy="419678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A814F78-7E30-2D8A-2D19-4221441C620A}"/>
                  </a:ext>
                </a:extLst>
              </p:cNvPr>
              <p:cNvGrpSpPr/>
              <p:nvPr/>
            </p:nvGrpSpPr>
            <p:grpSpPr>
              <a:xfrm>
                <a:off x="1099304" y="2535287"/>
                <a:ext cx="7001088" cy="4196789"/>
                <a:chOff x="1099304" y="2535287"/>
                <a:chExt cx="7001088" cy="4196789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E8AD828-656E-5579-C785-B062E35D3D1E}"/>
                    </a:ext>
                  </a:extLst>
                </p:cNvPr>
                <p:cNvSpPr/>
                <p:nvPr/>
              </p:nvSpPr>
              <p:spPr>
                <a:xfrm>
                  <a:off x="3586098" y="2564904"/>
                  <a:ext cx="2081300" cy="416717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A475DA4-9DBF-5731-B180-EC366593E926}"/>
                    </a:ext>
                  </a:extLst>
                </p:cNvPr>
                <p:cNvGrpSpPr/>
                <p:nvPr/>
              </p:nvGrpSpPr>
              <p:grpSpPr>
                <a:xfrm>
                  <a:off x="1099304" y="2535287"/>
                  <a:ext cx="7001088" cy="4134073"/>
                  <a:chOff x="1099304" y="2535287"/>
                  <a:chExt cx="7001088" cy="4134073"/>
                </a:xfrm>
              </p:grpSpPr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B7C72FA3-5950-54E6-4F78-5279586F048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5736" y="3864264"/>
                    <a:ext cx="934871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800" b="1" dirty="0"/>
                      <a:t>Vacuum Pump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4C632D83-F0EC-5B8D-EEFC-36709BEE9FB1}"/>
                      </a:ext>
                    </a:extLst>
                  </p:cNvPr>
                  <p:cNvSpPr txBox="1"/>
                  <p:nvPr/>
                </p:nvSpPr>
                <p:spPr>
                  <a:xfrm>
                    <a:off x="6963542" y="4365104"/>
                    <a:ext cx="113685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800" b="1" dirty="0"/>
                      <a:t>Beam line Specific</a:t>
                    </a:r>
                  </a:p>
                  <a:p>
                    <a:r>
                      <a:rPr lang="en-GB" sz="800" b="1" dirty="0"/>
                      <a:t>Pressure cell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E34FD2D-A7BF-AA0B-582A-D45416C0F393}"/>
                      </a:ext>
                    </a:extLst>
                  </p:cNvPr>
                  <p:cNvSpPr txBox="1"/>
                  <p:nvPr/>
                </p:nvSpPr>
                <p:spPr>
                  <a:xfrm>
                    <a:off x="6547662" y="6453916"/>
                    <a:ext cx="63190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800" b="1" dirty="0"/>
                      <a:t>Cryostat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7B7538A7-9149-CA0D-9DF8-72D7D182D77C}"/>
                      </a:ext>
                    </a:extLst>
                  </p:cNvPr>
                  <p:cNvSpPr txBox="1"/>
                  <p:nvPr/>
                </p:nvSpPr>
                <p:spPr>
                  <a:xfrm>
                    <a:off x="6099446" y="2535287"/>
                    <a:ext cx="155844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800" b="1" dirty="0"/>
                      <a:t>Gas Handling Centre stick</a:t>
                    </a:r>
                  </a:p>
                </p:txBody>
              </p:sp>
              <p:pic>
                <p:nvPicPr>
                  <p:cNvPr id="53" name="Picture 52">
                    <a:extLst>
                      <a:ext uri="{FF2B5EF4-FFF2-40B4-BE49-F238E27FC236}">
                        <a16:creationId xmlns:a16="http://schemas.microsoft.com/office/drawing/2014/main" id="{EB64D336-AAE0-69E4-815D-FB258E478F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96596" y="4293096"/>
                    <a:ext cx="312891" cy="471206"/>
                  </a:xfrm>
                  <a:prstGeom prst="rect">
                    <a:avLst/>
                  </a:prstGeom>
                </p:spPr>
              </p:pic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C688EC83-8AF6-DD4A-7DD8-B21C008B1636}"/>
                      </a:ext>
                    </a:extLst>
                  </p:cNvPr>
                  <p:cNvSpPr txBox="1"/>
                  <p:nvPr/>
                </p:nvSpPr>
                <p:spPr>
                  <a:xfrm>
                    <a:off x="2597680" y="3068960"/>
                    <a:ext cx="105349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800" b="1" dirty="0"/>
                      <a:t>Hydrogen Gas Cylinder</a:t>
                    </a:r>
                  </a:p>
                </p:txBody>
              </p:sp>
              <p:pic>
                <p:nvPicPr>
                  <p:cNvPr id="55" name="Picture 54">
                    <a:extLst>
                      <a:ext uri="{FF2B5EF4-FFF2-40B4-BE49-F238E27FC236}">
                        <a16:creationId xmlns:a16="http://schemas.microsoft.com/office/drawing/2014/main" id="{A27B3E2A-BC51-3D4E-ED99-14810E4112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41703" y="4079799"/>
                    <a:ext cx="795113" cy="1197422"/>
                  </a:xfrm>
                  <a:prstGeom prst="rect">
                    <a:avLst/>
                  </a:prstGeom>
                </p:spPr>
              </p:pic>
              <p:grpSp>
                <p:nvGrpSpPr>
                  <p:cNvPr id="56" name="Group 3">
                    <a:extLst>
                      <a:ext uri="{FF2B5EF4-FFF2-40B4-BE49-F238E27FC236}">
                        <a16:creationId xmlns:a16="http://schemas.microsoft.com/office/drawing/2014/main" id="{336C099C-52F5-791A-9EFA-DAD6C2D9D8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1430" y="3301152"/>
                    <a:ext cx="182660" cy="979636"/>
                    <a:chOff x="9433" y="1362"/>
                    <a:chExt cx="1445" cy="6278"/>
                  </a:xfrm>
                </p:grpSpPr>
                <p:sp>
                  <p:nvSpPr>
                    <p:cNvPr id="70" name="AutoShape 4">
                      <a:extLst>
                        <a:ext uri="{FF2B5EF4-FFF2-40B4-BE49-F238E27FC236}">
                          <a16:creationId xmlns:a16="http://schemas.microsoft.com/office/drawing/2014/main" id="{144C1975-9C08-DF9F-BD9B-0EC8C5D079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38" y="2484"/>
                      <a:ext cx="1440" cy="515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71" name="Group 5">
                      <a:extLst>
                        <a:ext uri="{FF2B5EF4-FFF2-40B4-BE49-F238E27FC236}">
                          <a16:creationId xmlns:a16="http://schemas.microsoft.com/office/drawing/2014/main" id="{D02DCCA6-9265-816C-9EB0-04184CE09ED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433" y="1362"/>
                      <a:ext cx="1445" cy="1122"/>
                      <a:chOff x="2491" y="4412"/>
                      <a:chExt cx="1152" cy="894"/>
                    </a:xfrm>
                  </p:grpSpPr>
                  <p:sp>
                    <p:nvSpPr>
                      <p:cNvPr id="72" name="AutoShape 6">
                        <a:extLst>
                          <a:ext uri="{FF2B5EF4-FFF2-40B4-BE49-F238E27FC236}">
                            <a16:creationId xmlns:a16="http://schemas.microsoft.com/office/drawing/2014/main" id="{68F30FAB-F20C-0707-E0DF-96A186FDF6C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91" y="4863"/>
                        <a:ext cx="513" cy="443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C6D9F1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73" name="Group 7">
                        <a:extLst>
                          <a:ext uri="{FF2B5EF4-FFF2-40B4-BE49-F238E27FC236}">
                            <a16:creationId xmlns:a16="http://schemas.microsoft.com/office/drawing/2014/main" id="{C2530BF1-B492-E372-1BC2-82D7D0107DB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91" y="4412"/>
                        <a:ext cx="1152" cy="573"/>
                        <a:chOff x="2491" y="4412"/>
                        <a:chExt cx="1152" cy="573"/>
                      </a:xfrm>
                    </p:grpSpPr>
                    <p:grpSp>
                      <p:nvGrpSpPr>
                        <p:cNvPr id="75" name="Group 8">
                          <a:extLst>
                            <a:ext uri="{FF2B5EF4-FFF2-40B4-BE49-F238E27FC236}">
                              <a16:creationId xmlns:a16="http://schemas.microsoft.com/office/drawing/2014/main" id="{F044D689-3A03-DF3A-2168-D235DF43BE38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91" y="4412"/>
                          <a:ext cx="575" cy="573"/>
                          <a:chOff x="6263" y="5073"/>
                          <a:chExt cx="574" cy="574"/>
                        </a:xfrm>
                      </p:grpSpPr>
                      <p:sp>
                        <p:nvSpPr>
                          <p:cNvPr id="78" name="AutoShape 9">
                            <a:extLst>
                              <a:ext uri="{FF2B5EF4-FFF2-40B4-BE49-F238E27FC236}">
                                <a16:creationId xmlns:a16="http://schemas.microsoft.com/office/drawing/2014/main" id="{05FD16C4-96AC-9068-249A-DAF10C0A44F0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263" y="5073"/>
                            <a:ext cx="574" cy="574"/>
                          </a:xfrm>
                          <a:prstGeom prst="flowChartConnector">
                            <a:avLst/>
                          </a:prstGeom>
                          <a:solidFill>
                            <a:srgbClr val="B2A1C7"/>
                          </a:solidFill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  <p:cxnSp>
                        <p:nvCxnSpPr>
                          <p:cNvPr id="79" name="AutoShape 10">
                            <a:extLst>
                              <a:ext uri="{FF2B5EF4-FFF2-40B4-BE49-F238E27FC236}">
                                <a16:creationId xmlns:a16="http://schemas.microsoft.com/office/drawing/2014/main" id="{C4A952BA-CA57-BAC2-B8B1-993BB51C7917}"/>
                              </a:ext>
                            </a:extLst>
                          </p:cNvPr>
                          <p:cNvCxnSpPr>
                            <a:cxnSpLocks noChangeShapeType="1"/>
                            <a:endCxn id="78" idx="3"/>
                          </p:cNvCxnSpPr>
                          <p:nvPr/>
                        </p:nvCxnSpPr>
                        <p:spPr bwMode="auto">
                          <a:xfrm flipH="1">
                            <a:off x="6346" y="5376"/>
                            <a:ext cx="216" cy="187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sp>
                      <p:nvSpPr>
                        <p:cNvPr id="76" name="AutoShape 11">
                          <a:extLst>
                            <a:ext uri="{FF2B5EF4-FFF2-40B4-BE49-F238E27FC236}">
                              <a16:creationId xmlns:a16="http://schemas.microsoft.com/office/drawing/2014/main" id="{38D10838-330F-CCA5-3AEE-0D5D8AFBAF7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66" y="4412"/>
                          <a:ext cx="577" cy="573"/>
                        </a:xfrm>
                        <a:prstGeom prst="flowChartConnector">
                          <a:avLst/>
                        </a:prstGeom>
                        <a:solidFill>
                          <a:srgbClr val="B2A1C7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  <p:cxnSp>
                      <p:nvCxnSpPr>
                        <p:cNvPr id="77" name="AutoShape 12">
                          <a:extLst>
                            <a:ext uri="{FF2B5EF4-FFF2-40B4-BE49-F238E27FC236}">
                              <a16:creationId xmlns:a16="http://schemas.microsoft.com/office/drawing/2014/main" id="{A28F0E33-435A-FB90-3018-279F8C1D609D}"/>
                            </a:ext>
                          </a:extLst>
                        </p:cNvPr>
                        <p:cNvCxnSpPr>
                          <a:cxnSpLocks noChangeShapeType="1"/>
                          <a:endCxn id="76" idx="7"/>
                        </p:cNvCxnSpPr>
                        <p:nvPr/>
                      </p:nvCxnSpPr>
                      <p:spPr bwMode="auto">
                        <a:xfrm flipV="1">
                          <a:off x="3368" y="4496"/>
                          <a:ext cx="190" cy="218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</p:grpSp>
                  <p:sp>
                    <p:nvSpPr>
                      <p:cNvPr id="74" name="Oval 13">
                        <a:extLst>
                          <a:ext uri="{FF2B5EF4-FFF2-40B4-BE49-F238E27FC236}">
                            <a16:creationId xmlns:a16="http://schemas.microsoft.com/office/drawing/2014/main" id="{4A48FFF9-6302-B3DC-2258-8CB1AC04041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82" y="4985"/>
                        <a:ext cx="339" cy="279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9F0DC918-3635-6AA5-A1A3-F51FF19432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87336" y="5315500"/>
                    <a:ext cx="840009" cy="818641"/>
                  </a:xfrm>
                  <a:prstGeom prst="rect">
                    <a:avLst/>
                  </a:prstGeom>
                </p:spPr>
              </p:pic>
              <p:cxnSp>
                <p:nvCxnSpPr>
                  <p:cNvPr id="58" name="Elbow Connector 22">
                    <a:extLst>
                      <a:ext uri="{FF2B5EF4-FFF2-40B4-BE49-F238E27FC236}">
                        <a16:creationId xmlns:a16="http://schemas.microsoft.com/office/drawing/2014/main" id="{BA41277C-F807-2364-3018-480298D2FDBF}"/>
                      </a:ext>
                    </a:extLst>
                  </p:cNvPr>
                  <p:cNvCxnSpPr>
                    <a:endCxn id="55" idx="1"/>
                  </p:cNvCxnSpPr>
                  <p:nvPr/>
                </p:nvCxnSpPr>
                <p:spPr>
                  <a:xfrm rot="5400000" flipH="1" flipV="1">
                    <a:off x="1593036" y="4760844"/>
                    <a:ext cx="731000" cy="566333"/>
                  </a:xfrm>
                  <a:prstGeom prst="bentConnector2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B2B940E9-33BB-0F08-4312-55150AB37CA5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304" y="6094456"/>
                    <a:ext cx="135005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800" b="1" dirty="0"/>
                      <a:t>Helium Leak Detector</a:t>
                    </a:r>
                  </a:p>
                </p:txBody>
              </p:sp>
              <p:pic>
                <p:nvPicPr>
                  <p:cNvPr id="60" name="Picture 59">
                    <a:extLst>
                      <a:ext uri="{FF2B5EF4-FFF2-40B4-BE49-F238E27FC236}">
                        <a16:creationId xmlns:a16="http://schemas.microsoft.com/office/drawing/2014/main" id="{C436517B-16FF-DAB5-6D60-C6743C4452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25361" y="2780928"/>
                    <a:ext cx="655359" cy="1232466"/>
                  </a:xfrm>
                  <a:prstGeom prst="rect">
                    <a:avLst/>
                  </a:prstGeom>
                </p:spPr>
              </p:pic>
              <p:pic>
                <p:nvPicPr>
                  <p:cNvPr id="61" name="Picture 60">
                    <a:extLst>
                      <a:ext uri="{FF2B5EF4-FFF2-40B4-BE49-F238E27FC236}">
                        <a16:creationId xmlns:a16="http://schemas.microsoft.com/office/drawing/2014/main" id="{1F7D1AF0-6807-E043-9291-C3F3C265DC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92634" y="5068720"/>
                    <a:ext cx="920816" cy="1386727"/>
                  </a:xfrm>
                  <a:prstGeom prst="rect">
                    <a:avLst/>
                  </a:prstGeom>
                </p:spPr>
              </p:pic>
              <p:cxnSp>
                <p:nvCxnSpPr>
                  <p:cNvPr id="62" name="Elbow Connector 16">
                    <a:extLst>
                      <a:ext uri="{FF2B5EF4-FFF2-40B4-BE49-F238E27FC236}">
                        <a16:creationId xmlns:a16="http://schemas.microsoft.com/office/drawing/2014/main" id="{0000858D-2265-8ED8-F1B6-BA13B21999AE}"/>
                      </a:ext>
                    </a:extLst>
                  </p:cNvPr>
                  <p:cNvCxnSpPr>
                    <a:stCxn id="60" idx="2"/>
                    <a:endCxn id="53" idx="0"/>
                  </p:cNvCxnSpPr>
                  <p:nvPr/>
                </p:nvCxnSpPr>
                <p:spPr>
                  <a:xfrm rot="16200000" flipH="1">
                    <a:off x="6713190" y="4153244"/>
                    <a:ext cx="279702" cy="1"/>
                  </a:xfrm>
                  <a:prstGeom prst="bentConnector3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3CB3B80B-FE80-A311-F481-FE935FF7E7F7}"/>
                      </a:ext>
                    </a:extLst>
                  </p:cNvPr>
                  <p:cNvCxnSpPr>
                    <a:stCxn id="53" idx="2"/>
                    <a:endCxn id="61" idx="0"/>
                  </p:cNvCxnSpPr>
                  <p:nvPr/>
                </p:nvCxnSpPr>
                <p:spPr>
                  <a:xfrm>
                    <a:off x="6853042" y="4764302"/>
                    <a:ext cx="0" cy="30441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prstDash val="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Elbow Connector 84">
                    <a:extLst>
                      <a:ext uri="{FF2B5EF4-FFF2-40B4-BE49-F238E27FC236}">
                        <a16:creationId xmlns:a16="http://schemas.microsoft.com/office/drawing/2014/main" id="{1C2CFD3E-1530-BFEC-B76C-ACDDAAD7B740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1707833" y="3619373"/>
                    <a:ext cx="677012" cy="390729"/>
                  </a:xfrm>
                  <a:prstGeom prst="bentConnector3">
                    <a:avLst>
                      <a:gd name="adj1" fmla="val -1587"/>
                    </a:avLst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Elbow Connector 10256">
                    <a:extLst>
                      <a:ext uri="{FF2B5EF4-FFF2-40B4-BE49-F238E27FC236}">
                        <a16:creationId xmlns:a16="http://schemas.microsoft.com/office/drawing/2014/main" id="{016AAB02-95FE-D38C-C37D-A545F32E708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54777" y="3068960"/>
                    <a:ext cx="788285" cy="407271"/>
                  </a:xfrm>
                  <a:prstGeom prst="bentConnector3">
                    <a:avLst>
                      <a:gd name="adj1" fmla="val -749"/>
                    </a:avLst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EC5849FA-6BD2-7CE7-ABC4-D8A8EAD5A69E}"/>
                      </a:ext>
                    </a:extLst>
                  </p:cNvPr>
                  <p:cNvCxnSpPr/>
                  <p:nvPr/>
                </p:nvCxnSpPr>
                <p:spPr>
                  <a:xfrm>
                    <a:off x="2639259" y="3068960"/>
                    <a:ext cx="1585259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8A02930C-579D-ED95-25AB-6C8EB0847BF6}"/>
                      </a:ext>
                    </a:extLst>
                  </p:cNvPr>
                  <p:cNvSpPr txBox="1"/>
                  <p:nvPr/>
                </p:nvSpPr>
                <p:spPr>
                  <a:xfrm>
                    <a:off x="4037840" y="2535287"/>
                    <a:ext cx="126951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800" b="1" dirty="0"/>
                      <a:t>Hydrogen Gas Panel Used for Volumetric Measurements</a:t>
                    </a:r>
                  </a:p>
                </p:txBody>
              </p:sp>
              <p:cxnSp>
                <p:nvCxnSpPr>
                  <p:cNvPr id="68" name="Elbow Connector 10265">
                    <a:extLst>
                      <a:ext uri="{FF2B5EF4-FFF2-40B4-BE49-F238E27FC236}">
                        <a16:creationId xmlns:a16="http://schemas.microsoft.com/office/drawing/2014/main" id="{A9A1F627-81B5-D87D-1DB0-4A62AAC4650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66061" y="3068960"/>
                    <a:ext cx="1359300" cy="203635"/>
                  </a:xfrm>
                  <a:prstGeom prst="bentConnector3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9" name="Picture 68">
                    <a:extLst>
                      <a:ext uri="{FF2B5EF4-FFF2-40B4-BE49-F238E27FC236}">
                        <a16:creationId xmlns:a16="http://schemas.microsoft.com/office/drawing/2014/main" id="{A18A2940-E6FB-30E6-B9A6-5AC8F8C7A6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0503" y="2996952"/>
                    <a:ext cx="1154847" cy="1739172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46" name="Elbow Connector 10250">
                <a:extLst>
                  <a:ext uri="{FF2B5EF4-FFF2-40B4-BE49-F238E27FC236}">
                    <a16:creationId xmlns:a16="http://schemas.microsoft.com/office/drawing/2014/main" id="{09F8826D-FFA0-056A-D707-E176870AE89B}"/>
                  </a:ext>
                </a:extLst>
              </p:cNvPr>
              <p:cNvCxnSpPr>
                <a:stCxn id="72" idx="3"/>
                <a:endCxn id="69" idx="1"/>
              </p:cNvCxnSpPr>
              <p:nvPr/>
            </p:nvCxnSpPr>
            <p:spPr>
              <a:xfrm>
                <a:off x="3460339" y="3432854"/>
                <a:ext cx="620164" cy="433684"/>
              </a:xfrm>
              <a:prstGeom prst="bent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Connector: Elbow 88">
              <a:extLst>
                <a:ext uri="{FF2B5EF4-FFF2-40B4-BE49-F238E27FC236}">
                  <a16:creationId xmlns:a16="http://schemas.microsoft.com/office/drawing/2014/main" id="{D9C5E988-5BCA-B211-65F0-2A43CAB1896C}"/>
                </a:ext>
              </a:extLst>
            </p:cNvPr>
            <p:cNvCxnSpPr>
              <a:cxnSpLocks/>
              <a:stCxn id="55" idx="2"/>
              <a:endCxn id="96" idx="1"/>
            </p:cNvCxnSpPr>
            <p:nvPr/>
          </p:nvCxnSpPr>
          <p:spPr>
            <a:xfrm rot="16200000" flipH="1">
              <a:off x="6541517" y="3939416"/>
              <a:ext cx="657997" cy="1195787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or: Elbow 91">
              <a:extLst>
                <a:ext uri="{FF2B5EF4-FFF2-40B4-BE49-F238E27FC236}">
                  <a16:creationId xmlns:a16="http://schemas.microsoft.com/office/drawing/2014/main" id="{707739FE-B260-AE81-EAEE-D65CACA8D1A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966146" y="2919225"/>
              <a:ext cx="1931843" cy="432050"/>
            </a:xfrm>
            <a:prstGeom prst="bentConnector3">
              <a:avLst>
                <a:gd name="adj1" fmla="val 10173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Picture 95" descr="A white box with black knobs&#10;&#10;AI-generated content may be incorrect.">
              <a:extLst>
                <a:ext uri="{FF2B5EF4-FFF2-40B4-BE49-F238E27FC236}">
                  <a16:creationId xmlns:a16="http://schemas.microsoft.com/office/drawing/2014/main" id="{909A2D50-2F71-DDB1-8775-C035C712B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409" y="4340602"/>
              <a:ext cx="1583402" cy="1051413"/>
            </a:xfrm>
            <a:prstGeom prst="rect">
              <a:avLst/>
            </a:prstGeom>
          </p:spPr>
        </p:pic>
        <p:cxnSp>
          <p:nvCxnSpPr>
            <p:cNvPr id="106" name="Connector: Elbow 105">
              <a:extLst>
                <a:ext uri="{FF2B5EF4-FFF2-40B4-BE49-F238E27FC236}">
                  <a16:creationId xmlns:a16="http://schemas.microsoft.com/office/drawing/2014/main" id="{FDC73420-11CE-0F57-6C85-57F2DB5BD0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8363" y="4111805"/>
              <a:ext cx="818314" cy="765136"/>
            </a:xfrm>
            <a:prstGeom prst="bentConnector3">
              <a:avLst>
                <a:gd name="adj1" fmla="val 9937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867890D-06D6-0B9E-8C67-E0CA521853A2}"/>
                </a:ext>
              </a:extLst>
            </p:cNvPr>
            <p:cNvGrpSpPr/>
            <p:nvPr/>
          </p:nvGrpSpPr>
          <p:grpSpPr>
            <a:xfrm>
              <a:off x="6238019" y="5542898"/>
              <a:ext cx="666522" cy="734493"/>
              <a:chOff x="6227708" y="906322"/>
              <a:chExt cx="666522" cy="734493"/>
            </a:xfrm>
          </p:grpSpPr>
          <p:sp>
            <p:nvSpPr>
              <p:cNvPr id="115" name="AutoShape 4">
                <a:extLst>
                  <a:ext uri="{FF2B5EF4-FFF2-40B4-BE49-F238E27FC236}">
                    <a16:creationId xmlns:a16="http://schemas.microsoft.com/office/drawing/2014/main" id="{BFF1FCD3-2854-AEE2-950F-E19774E92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7709" y="1037398"/>
                <a:ext cx="136521" cy="603417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" name="AutoShape 9">
                <a:extLst>
                  <a:ext uri="{FF2B5EF4-FFF2-40B4-BE49-F238E27FC236}">
                    <a16:creationId xmlns:a16="http://schemas.microsoft.com/office/drawing/2014/main" id="{3F691C83-E9F9-9D1C-13D7-F7B3A2848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7235" y="906763"/>
                <a:ext cx="68379" cy="84235"/>
              </a:xfrm>
              <a:prstGeom prst="flowChartConnector">
                <a:avLst/>
              </a:prstGeom>
              <a:solidFill>
                <a:srgbClr val="B2A1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cxnSp>
            <p:nvCxnSpPr>
              <p:cNvPr id="117" name="AutoShape 10">
                <a:extLst>
                  <a:ext uri="{FF2B5EF4-FFF2-40B4-BE49-F238E27FC236}">
                    <a16:creationId xmlns:a16="http://schemas.microsoft.com/office/drawing/2014/main" id="{6A282032-A867-AAC6-9660-C56FC74D301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767123" y="950495"/>
                <a:ext cx="25731" cy="2744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8" name="AutoShape 11">
                <a:extLst>
                  <a:ext uri="{FF2B5EF4-FFF2-40B4-BE49-F238E27FC236}">
                    <a16:creationId xmlns:a16="http://schemas.microsoft.com/office/drawing/2014/main" id="{7523971F-81EC-F9FB-3FB7-5F99B664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5614" y="906322"/>
                <a:ext cx="68616" cy="84235"/>
              </a:xfrm>
              <a:prstGeom prst="flowChartConnector">
                <a:avLst/>
              </a:prstGeom>
              <a:solidFill>
                <a:srgbClr val="B2A1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cxnSp>
            <p:nvCxnSpPr>
              <p:cNvPr id="119" name="AutoShape 12">
                <a:extLst>
                  <a:ext uri="{FF2B5EF4-FFF2-40B4-BE49-F238E27FC236}">
                    <a16:creationId xmlns:a16="http://schemas.microsoft.com/office/drawing/2014/main" id="{8FAFB502-A78D-AE09-BE22-9CF51EE56523}"/>
                  </a:ext>
                </a:extLst>
              </p:cNvPr>
              <p:cNvCxnSpPr>
                <a:cxnSpLocks noChangeShapeType="1"/>
                <a:endCxn id="118" idx="7"/>
              </p:cNvCxnSpPr>
              <p:nvPr/>
            </p:nvCxnSpPr>
            <p:spPr bwMode="auto">
              <a:xfrm flipV="1">
                <a:off x="6861527" y="918377"/>
                <a:ext cx="22595" cy="320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0" name="Oval 13">
                <a:extLst>
                  <a:ext uri="{FF2B5EF4-FFF2-40B4-BE49-F238E27FC236}">
                    <a16:creationId xmlns:a16="http://schemas.microsoft.com/office/drawing/2014/main" id="{A68854FE-1B6B-4EA3-2197-6FE12335C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3732" y="991145"/>
                <a:ext cx="40314" cy="4101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AutoShape 4">
                <a:extLst>
                  <a:ext uri="{FF2B5EF4-FFF2-40B4-BE49-F238E27FC236}">
                    <a16:creationId xmlns:a16="http://schemas.microsoft.com/office/drawing/2014/main" id="{954C2904-F9C5-AF17-CC9E-9EA0FAB64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3153" y="1037398"/>
                <a:ext cx="136521" cy="603417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" name="AutoShape 9">
                <a:extLst>
                  <a:ext uri="{FF2B5EF4-FFF2-40B4-BE49-F238E27FC236}">
                    <a16:creationId xmlns:a16="http://schemas.microsoft.com/office/drawing/2014/main" id="{982557CA-1734-E4D6-F90A-309A8136F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2679" y="906763"/>
                <a:ext cx="68378" cy="84235"/>
              </a:xfrm>
              <a:prstGeom prst="flowChartConnector">
                <a:avLst/>
              </a:prstGeom>
              <a:solidFill>
                <a:srgbClr val="B2A1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cxnSp>
            <p:nvCxnSpPr>
              <p:cNvPr id="123" name="AutoShape 10">
                <a:extLst>
                  <a:ext uri="{FF2B5EF4-FFF2-40B4-BE49-F238E27FC236}">
                    <a16:creationId xmlns:a16="http://schemas.microsoft.com/office/drawing/2014/main" id="{2A117EF6-3F4B-C53C-B75E-0867CF38E0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412566" y="950495"/>
                <a:ext cx="25731" cy="2744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4" name="AutoShape 11">
                <a:extLst>
                  <a:ext uri="{FF2B5EF4-FFF2-40B4-BE49-F238E27FC236}">
                    <a16:creationId xmlns:a16="http://schemas.microsoft.com/office/drawing/2014/main" id="{AEA41C0C-75E9-DFB2-D1F6-4AAA228E3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1057" y="906322"/>
                <a:ext cx="68617" cy="84235"/>
              </a:xfrm>
              <a:prstGeom prst="flowChartConnector">
                <a:avLst/>
              </a:prstGeom>
              <a:solidFill>
                <a:srgbClr val="B2A1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cxnSp>
            <p:nvCxnSpPr>
              <p:cNvPr id="125" name="AutoShape 12">
                <a:extLst>
                  <a:ext uri="{FF2B5EF4-FFF2-40B4-BE49-F238E27FC236}">
                    <a16:creationId xmlns:a16="http://schemas.microsoft.com/office/drawing/2014/main" id="{78814351-0FB3-5E72-ADF4-EAE690C7F74C}"/>
                  </a:ext>
                </a:extLst>
              </p:cNvPr>
              <p:cNvCxnSpPr>
                <a:cxnSpLocks noChangeShapeType="1"/>
                <a:endCxn id="124" idx="7"/>
              </p:cNvCxnSpPr>
              <p:nvPr/>
            </p:nvCxnSpPr>
            <p:spPr bwMode="auto">
              <a:xfrm flipV="1">
                <a:off x="6506971" y="918377"/>
                <a:ext cx="22595" cy="320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6" name="Oval 13">
                <a:extLst>
                  <a:ext uri="{FF2B5EF4-FFF2-40B4-BE49-F238E27FC236}">
                    <a16:creationId xmlns:a16="http://schemas.microsoft.com/office/drawing/2014/main" id="{64355A9F-AFDA-658F-506F-FAD967559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9177" y="991145"/>
                <a:ext cx="40314" cy="4101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" name="AutoShape 4">
                <a:extLst>
                  <a:ext uri="{FF2B5EF4-FFF2-40B4-BE49-F238E27FC236}">
                    <a16:creationId xmlns:a16="http://schemas.microsoft.com/office/drawing/2014/main" id="{E91B427E-C65A-D64B-7D4D-8D5861067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182" y="1037398"/>
                <a:ext cx="136521" cy="603417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" name="AutoShape 6">
                <a:extLst>
                  <a:ext uri="{FF2B5EF4-FFF2-40B4-BE49-F238E27FC236}">
                    <a16:creationId xmlns:a16="http://schemas.microsoft.com/office/drawing/2014/main" id="{5CAE5E8D-FF2A-6C5E-2571-F5E90A1DA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3384" y="973210"/>
                <a:ext cx="61006" cy="65124"/>
              </a:xfrm>
              <a:prstGeom prst="roundRect">
                <a:avLst>
                  <a:gd name="adj" fmla="val 16667"/>
                </a:avLst>
              </a:prstGeom>
              <a:solidFill>
                <a:srgbClr val="C6D9F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" name="AutoShape 9">
                <a:extLst>
                  <a:ext uri="{FF2B5EF4-FFF2-40B4-BE49-F238E27FC236}">
                    <a16:creationId xmlns:a16="http://schemas.microsoft.com/office/drawing/2014/main" id="{9E18946B-213F-6044-37EF-DE3A962AE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7708" y="906763"/>
                <a:ext cx="68378" cy="84235"/>
              </a:xfrm>
              <a:prstGeom prst="flowChartConnector">
                <a:avLst/>
              </a:prstGeom>
              <a:solidFill>
                <a:srgbClr val="B2A1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cxnSp>
            <p:nvCxnSpPr>
              <p:cNvPr id="130" name="AutoShape 10">
                <a:extLst>
                  <a:ext uri="{FF2B5EF4-FFF2-40B4-BE49-F238E27FC236}">
                    <a16:creationId xmlns:a16="http://schemas.microsoft.com/office/drawing/2014/main" id="{88A2064F-5308-DBEA-AEFF-1CF8666CE26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237595" y="950495"/>
                <a:ext cx="25731" cy="2744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1" name="AutoShape 11">
                <a:extLst>
                  <a:ext uri="{FF2B5EF4-FFF2-40B4-BE49-F238E27FC236}">
                    <a16:creationId xmlns:a16="http://schemas.microsoft.com/office/drawing/2014/main" id="{DEDC593D-802D-2F57-DD04-26FBB4D69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6086" y="906322"/>
                <a:ext cx="68617" cy="84235"/>
              </a:xfrm>
              <a:prstGeom prst="flowChartConnector">
                <a:avLst/>
              </a:prstGeom>
              <a:solidFill>
                <a:srgbClr val="B2A1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cxnSp>
            <p:nvCxnSpPr>
              <p:cNvPr id="132" name="AutoShape 12">
                <a:extLst>
                  <a:ext uri="{FF2B5EF4-FFF2-40B4-BE49-F238E27FC236}">
                    <a16:creationId xmlns:a16="http://schemas.microsoft.com/office/drawing/2014/main" id="{05429B49-E5EE-478C-B93A-330F8001D3FB}"/>
                  </a:ext>
                </a:extLst>
              </p:cNvPr>
              <p:cNvCxnSpPr>
                <a:cxnSpLocks noChangeShapeType="1"/>
                <a:endCxn id="131" idx="7"/>
              </p:cNvCxnSpPr>
              <p:nvPr/>
            </p:nvCxnSpPr>
            <p:spPr bwMode="auto">
              <a:xfrm flipV="1">
                <a:off x="6332000" y="918377"/>
                <a:ext cx="22595" cy="320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3" name="AutoShape 4">
                <a:extLst>
                  <a:ext uri="{FF2B5EF4-FFF2-40B4-BE49-F238E27FC236}">
                    <a16:creationId xmlns:a16="http://schemas.microsoft.com/office/drawing/2014/main" id="{EFBC26F2-55D9-BE4B-016A-810DC3919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1766" y="1037398"/>
                <a:ext cx="136521" cy="603417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" name="AutoShape 6">
                <a:extLst>
                  <a:ext uri="{FF2B5EF4-FFF2-40B4-BE49-F238E27FC236}">
                    <a16:creationId xmlns:a16="http://schemas.microsoft.com/office/drawing/2014/main" id="{C4E43FAA-661F-54E2-AD07-BABF59B16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6968" y="973210"/>
                <a:ext cx="61006" cy="65124"/>
              </a:xfrm>
              <a:prstGeom prst="roundRect">
                <a:avLst>
                  <a:gd name="adj" fmla="val 16667"/>
                </a:avLst>
              </a:prstGeom>
              <a:solidFill>
                <a:srgbClr val="C6D9F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" name="AutoShape 9">
                <a:extLst>
                  <a:ext uri="{FF2B5EF4-FFF2-40B4-BE49-F238E27FC236}">
                    <a16:creationId xmlns:a16="http://schemas.microsoft.com/office/drawing/2014/main" id="{FF38C925-316C-4CE1-2ACD-C33D5272B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1292" y="906763"/>
                <a:ext cx="68378" cy="84235"/>
              </a:xfrm>
              <a:prstGeom prst="flowChartConnector">
                <a:avLst/>
              </a:prstGeom>
              <a:solidFill>
                <a:srgbClr val="B2A1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cxnSp>
            <p:nvCxnSpPr>
              <p:cNvPr id="136" name="AutoShape 10">
                <a:extLst>
                  <a:ext uri="{FF2B5EF4-FFF2-40B4-BE49-F238E27FC236}">
                    <a16:creationId xmlns:a16="http://schemas.microsoft.com/office/drawing/2014/main" id="{468A8078-A623-8B90-F0AC-48AD582DB1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591179" y="950495"/>
                <a:ext cx="25731" cy="2744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7" name="AutoShape 11">
                <a:extLst>
                  <a:ext uri="{FF2B5EF4-FFF2-40B4-BE49-F238E27FC236}">
                    <a16:creationId xmlns:a16="http://schemas.microsoft.com/office/drawing/2014/main" id="{365C25D1-A605-1836-CF80-47CF17D5E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9670" y="906322"/>
                <a:ext cx="68617" cy="84235"/>
              </a:xfrm>
              <a:prstGeom prst="flowChartConnector">
                <a:avLst/>
              </a:prstGeom>
              <a:solidFill>
                <a:srgbClr val="B2A1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cxnSp>
            <p:nvCxnSpPr>
              <p:cNvPr id="138" name="AutoShape 12">
                <a:extLst>
                  <a:ext uri="{FF2B5EF4-FFF2-40B4-BE49-F238E27FC236}">
                    <a16:creationId xmlns:a16="http://schemas.microsoft.com/office/drawing/2014/main" id="{ED272E9C-81C2-279A-9FD7-8863755AC7BD}"/>
                  </a:ext>
                </a:extLst>
              </p:cNvPr>
              <p:cNvCxnSpPr>
                <a:cxnSpLocks noChangeShapeType="1"/>
                <a:endCxn id="137" idx="7"/>
              </p:cNvCxnSpPr>
              <p:nvPr/>
            </p:nvCxnSpPr>
            <p:spPr bwMode="auto">
              <a:xfrm flipV="1">
                <a:off x="6685584" y="918377"/>
                <a:ext cx="22595" cy="320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8954275-4D12-67A5-985F-D855C2DF09D2}"/>
                </a:ext>
              </a:extLst>
            </p:cNvPr>
            <p:cNvSpPr txBox="1"/>
            <p:nvPr/>
          </p:nvSpPr>
          <p:spPr>
            <a:xfrm>
              <a:off x="6161393" y="5107469"/>
              <a:ext cx="79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 </a:t>
              </a:r>
              <a:r>
                <a:rPr lang="en-GB" sz="800" b="1" dirty="0"/>
                <a:t>Gas</a:t>
              </a:r>
              <a:r>
                <a:rPr lang="en-GB" sz="1000" b="1" dirty="0"/>
                <a:t> </a:t>
              </a:r>
              <a:r>
                <a:rPr lang="en-GB" sz="800" b="1" dirty="0"/>
                <a:t>Cylinders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99A4A0B-4483-5F24-2726-73B0096139C7}"/>
                </a:ext>
              </a:extLst>
            </p:cNvPr>
            <p:cNvSpPr txBox="1"/>
            <p:nvPr/>
          </p:nvSpPr>
          <p:spPr>
            <a:xfrm>
              <a:off x="8017691" y="384760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Or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D3C3E0C3-2237-C9CF-E277-8D21839C5D55}"/>
                </a:ext>
              </a:extLst>
            </p:cNvPr>
            <p:cNvSpPr txBox="1"/>
            <p:nvPr/>
          </p:nvSpPr>
          <p:spPr>
            <a:xfrm>
              <a:off x="7391644" y="5359723"/>
              <a:ext cx="17173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/>
                <a:t>Gas panel with Multiple gas cylinders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95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1A6059-F9DD-046C-02B2-06C987AB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95DDDC-0A13-BE2B-A53E-C49C147FF874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AD344-4B5E-E42D-EA3E-63560D34D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995" y="1541721"/>
            <a:ext cx="8054005" cy="4199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A48209-BDF0-074F-C063-0751ECD25BD2}"/>
              </a:ext>
            </a:extLst>
          </p:cNvPr>
          <p:cNvSpPr txBox="1"/>
          <p:nvPr/>
        </p:nvSpPr>
        <p:spPr>
          <a:xfrm>
            <a:off x="-296521" y="967557"/>
            <a:ext cx="487217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1600" dirty="0"/>
              <a:t>Gas Handling and High-Pressure Experiments.</a:t>
            </a:r>
          </a:p>
          <a:p>
            <a:pPr lvl="1"/>
            <a:endParaRPr lang="en-GB" sz="800" dirty="0"/>
          </a:p>
          <a:p>
            <a:pPr lvl="1"/>
            <a:r>
              <a:rPr lang="en-GB" sz="1600" dirty="0"/>
              <a:t>High Pressure Experiments.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Inert gas high pressure experiments.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sz="1600" dirty="0"/>
              <a:t>Up to 10Kbar.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sz="1600" dirty="0"/>
              <a:t>Need to check helium solidification point.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sz="1600" dirty="0"/>
              <a:t>Cryostat, CCR’s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Room temp and up to 400˚C liquid experiments.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Safety measures, rupture discs, documentation and hazard signs.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Safety training for users and instruments scientists.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Sample change every couple of days.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Sample changes support by technical staff.</a:t>
            </a:r>
          </a:p>
        </p:txBody>
      </p:sp>
    </p:spTree>
    <p:extLst>
      <p:ext uri="{BB962C8B-B14F-4D97-AF65-F5344CB8AC3E}">
        <p14:creationId xmlns:p14="http://schemas.microsoft.com/office/powerpoint/2010/main" val="41071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6C86FD-FA9B-9D10-CE78-2C0ABE4BC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EAE413-CA52-5F7F-C0CB-EDC3273009D9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334E262-EB94-ECBD-BA34-4C00FEF585D0}"/>
              </a:ext>
            </a:extLst>
          </p:cNvPr>
          <p:cNvGrpSpPr/>
          <p:nvPr/>
        </p:nvGrpSpPr>
        <p:grpSpPr>
          <a:xfrm>
            <a:off x="3272427" y="2140109"/>
            <a:ext cx="8168494" cy="3949001"/>
            <a:chOff x="507962" y="2564904"/>
            <a:chExt cx="8168494" cy="39490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348F1C-2FB7-138D-B04F-10D5C73DC7F7}"/>
                </a:ext>
              </a:extLst>
            </p:cNvPr>
            <p:cNvGrpSpPr/>
            <p:nvPr/>
          </p:nvGrpSpPr>
          <p:grpSpPr>
            <a:xfrm>
              <a:off x="507962" y="2564904"/>
              <a:ext cx="5013934" cy="3588961"/>
              <a:chOff x="107504" y="2504335"/>
              <a:chExt cx="5013934" cy="358896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B8A12C2-ADEC-906A-8AA4-0462E7D25419}"/>
                  </a:ext>
                </a:extLst>
              </p:cNvPr>
              <p:cNvSpPr/>
              <p:nvPr/>
            </p:nvSpPr>
            <p:spPr>
              <a:xfrm>
                <a:off x="2530704" y="2504335"/>
                <a:ext cx="2497832" cy="121269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GB" sz="800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3C4CFC-2F21-3247-BA36-967CC39FAB17}"/>
                  </a:ext>
                </a:extLst>
              </p:cNvPr>
              <p:cNvSpPr txBox="1"/>
              <p:nvPr/>
            </p:nvSpPr>
            <p:spPr>
              <a:xfrm>
                <a:off x="4067944" y="2744641"/>
                <a:ext cx="1053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b="1" dirty="0"/>
                  <a:t>Combination of</a:t>
                </a:r>
              </a:p>
              <a:p>
                <a:r>
                  <a:rPr lang="en-GB" sz="800" b="1" dirty="0"/>
                  <a:t>up to 4 different</a:t>
                </a:r>
              </a:p>
              <a:p>
                <a:r>
                  <a:rPr lang="en-GB" sz="800" b="1" dirty="0"/>
                  <a:t>gases.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E87526-DDA0-1A6D-EA2C-DD0E0B6BFA46}"/>
                  </a:ext>
                </a:extLst>
              </p:cNvPr>
              <p:cNvSpPr txBox="1"/>
              <p:nvPr/>
            </p:nvSpPr>
            <p:spPr>
              <a:xfrm>
                <a:off x="2555776" y="5013176"/>
                <a:ext cx="1476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b="1" dirty="0"/>
                  <a:t>Mass Flow Control Panel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7A7834-F957-69F9-24A9-5A5858F5C0A2}"/>
                  </a:ext>
                </a:extLst>
              </p:cNvPr>
              <p:cNvSpPr txBox="1"/>
              <p:nvPr/>
            </p:nvSpPr>
            <p:spPr>
              <a:xfrm>
                <a:off x="1180023" y="5085184"/>
                <a:ext cx="93487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b="1" dirty="0"/>
                  <a:t>Vacuum Pump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5515880-B8C3-64BE-2DE1-2BCFA2AA73DD}"/>
                  </a:ext>
                </a:extLst>
              </p:cNvPr>
              <p:cNvGrpSpPr/>
              <p:nvPr/>
            </p:nvGrpSpPr>
            <p:grpSpPr>
              <a:xfrm>
                <a:off x="395536" y="2594730"/>
                <a:ext cx="3701679" cy="3322807"/>
                <a:chOff x="395536" y="2594730"/>
                <a:chExt cx="3701679" cy="3322807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44DADB6-D027-7482-D083-881C33F22B9C}"/>
                    </a:ext>
                  </a:extLst>
                </p:cNvPr>
                <p:cNvGrpSpPr/>
                <p:nvPr/>
              </p:nvGrpSpPr>
              <p:grpSpPr>
                <a:xfrm>
                  <a:off x="1249903" y="2594730"/>
                  <a:ext cx="2847312" cy="2465887"/>
                  <a:chOff x="1249903" y="2594730"/>
                  <a:chExt cx="2847312" cy="2465887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467B023C-7555-51AD-5554-74D13C192D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49903" y="3863195"/>
                    <a:ext cx="795113" cy="1197422"/>
                  </a:xfrm>
                  <a:prstGeom prst="rect">
                    <a:avLst/>
                  </a:prstGeom>
                </p:spPr>
              </p:pic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A4182816-7396-CF0C-19F0-9407527A660F}"/>
                      </a:ext>
                    </a:extLst>
                  </p:cNvPr>
                  <p:cNvGrpSpPr/>
                  <p:nvPr/>
                </p:nvGrpSpPr>
                <p:grpSpPr>
                  <a:xfrm>
                    <a:off x="2634244" y="2594730"/>
                    <a:ext cx="1462971" cy="2404966"/>
                    <a:chOff x="4007323" y="2597139"/>
                    <a:chExt cx="1462971" cy="2404966"/>
                  </a:xfrm>
                </p:grpSpPr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61B5243B-B54E-FF52-E478-72B7F5B66C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007323" y="4033991"/>
                      <a:ext cx="1288393" cy="968114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" name="Group 3">
                      <a:extLst>
                        <a:ext uri="{FF2B5EF4-FFF2-40B4-BE49-F238E27FC236}">
                          <a16:creationId xmlns:a16="http://schemas.microsoft.com/office/drawing/2014/main" id="{2F7F4014-522A-6276-F292-DCD8F90342F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39952" y="2597139"/>
                      <a:ext cx="182660" cy="979636"/>
                      <a:chOff x="9433" y="1362"/>
                      <a:chExt cx="1445" cy="6278"/>
                    </a:xfrm>
                  </p:grpSpPr>
                  <p:sp>
                    <p:nvSpPr>
                      <p:cNvPr id="55" name="AutoShape 4">
                        <a:extLst>
                          <a:ext uri="{FF2B5EF4-FFF2-40B4-BE49-F238E27FC236}">
                            <a16:creationId xmlns:a16="http://schemas.microsoft.com/office/drawing/2014/main" id="{273D2154-5DF2-1387-5319-9C7EC606711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438" y="2484"/>
                        <a:ext cx="1440" cy="515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56" name="Group 5">
                        <a:extLst>
                          <a:ext uri="{FF2B5EF4-FFF2-40B4-BE49-F238E27FC236}">
                            <a16:creationId xmlns:a16="http://schemas.microsoft.com/office/drawing/2014/main" id="{00A65564-2177-252A-DA0A-EE003168C85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433" y="1362"/>
                        <a:ext cx="1445" cy="1122"/>
                        <a:chOff x="2491" y="4412"/>
                        <a:chExt cx="1152" cy="894"/>
                      </a:xfrm>
                    </p:grpSpPr>
                    <p:sp>
                      <p:nvSpPr>
                        <p:cNvPr id="57" name="AutoShape 6">
                          <a:extLst>
                            <a:ext uri="{FF2B5EF4-FFF2-40B4-BE49-F238E27FC236}">
                              <a16:creationId xmlns:a16="http://schemas.microsoft.com/office/drawing/2014/main" id="{CC620AAC-1C11-8E7A-8823-80F15A05299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91" y="4863"/>
                          <a:ext cx="513" cy="443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C6D9F1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  <p:grpSp>
                      <p:nvGrpSpPr>
                        <p:cNvPr id="58" name="Group 7">
                          <a:extLst>
                            <a:ext uri="{FF2B5EF4-FFF2-40B4-BE49-F238E27FC236}">
                              <a16:creationId xmlns:a16="http://schemas.microsoft.com/office/drawing/2014/main" id="{5ED2E300-22E2-BC15-7FD7-C7AE00E24EA0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91" y="4412"/>
                          <a:ext cx="1152" cy="573"/>
                          <a:chOff x="2491" y="4412"/>
                          <a:chExt cx="1152" cy="573"/>
                        </a:xfrm>
                      </p:grpSpPr>
                      <p:grpSp>
                        <p:nvGrpSpPr>
                          <p:cNvPr id="60" name="Group 8">
                            <a:extLst>
                              <a:ext uri="{FF2B5EF4-FFF2-40B4-BE49-F238E27FC236}">
                                <a16:creationId xmlns:a16="http://schemas.microsoft.com/office/drawing/2014/main" id="{B593D7E9-B949-3B7F-4713-1BCA1D7D786D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91" y="4412"/>
                            <a:ext cx="575" cy="573"/>
                            <a:chOff x="6263" y="5073"/>
                            <a:chExt cx="574" cy="574"/>
                          </a:xfrm>
                        </p:grpSpPr>
                        <p:sp>
                          <p:nvSpPr>
                            <p:cNvPr id="63" name="AutoShape 9">
                              <a:extLst>
                                <a:ext uri="{FF2B5EF4-FFF2-40B4-BE49-F238E27FC236}">
                                  <a16:creationId xmlns:a16="http://schemas.microsoft.com/office/drawing/2014/main" id="{B7A2A492-4B34-581B-B399-16379154F2E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263" y="5073"/>
                              <a:ext cx="574" cy="574"/>
                            </a:xfrm>
                            <a:prstGeom prst="flowChartConnector">
                              <a:avLst/>
                            </a:prstGeom>
                            <a:solidFill>
                              <a:srgbClr val="B2A1C7"/>
                            </a:solidFill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  <p:cxnSp>
                          <p:nvCxnSpPr>
                            <p:cNvPr id="64" name="AutoShape 10">
                              <a:extLst>
                                <a:ext uri="{FF2B5EF4-FFF2-40B4-BE49-F238E27FC236}">
                                  <a16:creationId xmlns:a16="http://schemas.microsoft.com/office/drawing/2014/main" id="{41AA56E4-9845-41A7-7295-4DC8F497BCE2}"/>
                                </a:ext>
                              </a:extLst>
                            </p:cNvPr>
                            <p:cNvCxnSpPr>
                              <a:cxnSpLocks noChangeShapeType="1"/>
                              <a:endCxn id="63" idx="3"/>
                            </p:cNvCxnSpPr>
                            <p:nvPr/>
                          </p:nvCxnSpPr>
                          <p:spPr bwMode="auto">
                            <a:xfrm flipH="1">
                              <a:off x="6346" y="5376"/>
                              <a:ext cx="216" cy="187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</p:cxnSp>
                      </p:grpSp>
                      <p:sp>
                        <p:nvSpPr>
                          <p:cNvPr id="61" name="AutoShape 11">
                            <a:extLst>
                              <a:ext uri="{FF2B5EF4-FFF2-40B4-BE49-F238E27FC236}">
                                <a16:creationId xmlns:a16="http://schemas.microsoft.com/office/drawing/2014/main" id="{47E4B2B1-EA26-CC8B-0BD8-D5244E02FA70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66" y="4412"/>
                            <a:ext cx="577" cy="573"/>
                          </a:xfrm>
                          <a:prstGeom prst="flowChartConnector">
                            <a:avLst/>
                          </a:prstGeom>
                          <a:solidFill>
                            <a:srgbClr val="B2A1C7"/>
                          </a:solidFill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  <p:cxnSp>
                        <p:nvCxnSpPr>
                          <p:cNvPr id="62" name="AutoShape 12">
                            <a:extLst>
                              <a:ext uri="{FF2B5EF4-FFF2-40B4-BE49-F238E27FC236}">
                                <a16:creationId xmlns:a16="http://schemas.microsoft.com/office/drawing/2014/main" id="{E23C9481-9C71-0143-D0AA-4E4E1517A708}"/>
                              </a:ext>
                            </a:extLst>
                          </p:cNvPr>
                          <p:cNvCxnSpPr>
                            <a:cxnSpLocks noChangeShapeType="1"/>
                            <a:endCxn id="61" idx="7"/>
                          </p:cNvCxnSpPr>
                          <p:nvPr/>
                        </p:nvCxnSpPr>
                        <p:spPr bwMode="auto">
                          <a:xfrm flipV="1">
                            <a:off x="3368" y="4496"/>
                            <a:ext cx="190" cy="218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sp>
                      <p:nvSpPr>
                        <p:cNvPr id="59" name="Oval 13">
                          <a:extLst>
                            <a:ext uri="{FF2B5EF4-FFF2-40B4-BE49-F238E27FC236}">
                              <a16:creationId xmlns:a16="http://schemas.microsoft.com/office/drawing/2014/main" id="{1EA2B75D-90BA-997C-26FB-A13DA21E156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82" y="4985"/>
                          <a:ext cx="339" cy="279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F53B19E2-B7C2-1777-A73E-9955D3011A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87634" y="2610020"/>
                      <a:ext cx="182660" cy="979636"/>
                      <a:chOff x="5686116" y="3803138"/>
                      <a:chExt cx="182660" cy="979636"/>
                    </a:xfrm>
                  </p:grpSpPr>
                  <p:sp>
                    <p:nvSpPr>
                      <p:cNvPr id="45" name="AutoShape 4">
                        <a:extLst>
                          <a:ext uri="{FF2B5EF4-FFF2-40B4-BE49-F238E27FC236}">
                            <a16:creationId xmlns:a16="http://schemas.microsoft.com/office/drawing/2014/main" id="{4CD96512-E8D4-4B88-7C6C-8F5DF63F968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86748" y="3978218"/>
                        <a:ext cx="182028" cy="80455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chemeClr val="bg1">
                          <a:lumMod val="75000"/>
                        </a:schemeClr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46" name="Group 5">
                        <a:extLst>
                          <a:ext uri="{FF2B5EF4-FFF2-40B4-BE49-F238E27FC236}">
                            <a16:creationId xmlns:a16="http://schemas.microsoft.com/office/drawing/2014/main" id="{0E51ED57-DDB9-AD0E-C6C5-C7C1F8F8407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86116" y="3803138"/>
                        <a:ext cx="182660" cy="175080"/>
                        <a:chOff x="2491" y="4412"/>
                        <a:chExt cx="1152" cy="894"/>
                      </a:xfrm>
                    </p:grpSpPr>
                    <p:sp>
                      <p:nvSpPr>
                        <p:cNvPr id="47" name="AutoShape 6">
                          <a:extLst>
                            <a:ext uri="{FF2B5EF4-FFF2-40B4-BE49-F238E27FC236}">
                              <a16:creationId xmlns:a16="http://schemas.microsoft.com/office/drawing/2014/main" id="{2073ECE6-E8AD-86AB-B6F3-99399C5B251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91" y="4863"/>
                          <a:ext cx="513" cy="443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C6D9F1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  <p:grpSp>
                      <p:nvGrpSpPr>
                        <p:cNvPr id="48" name="Group 7">
                          <a:extLst>
                            <a:ext uri="{FF2B5EF4-FFF2-40B4-BE49-F238E27FC236}">
                              <a16:creationId xmlns:a16="http://schemas.microsoft.com/office/drawing/2014/main" id="{960C60BA-0514-EF78-FA84-424BC83D332E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91" y="4412"/>
                          <a:ext cx="1152" cy="573"/>
                          <a:chOff x="2491" y="4412"/>
                          <a:chExt cx="1152" cy="573"/>
                        </a:xfrm>
                      </p:grpSpPr>
                      <p:grpSp>
                        <p:nvGrpSpPr>
                          <p:cNvPr id="50" name="Group 8">
                            <a:extLst>
                              <a:ext uri="{FF2B5EF4-FFF2-40B4-BE49-F238E27FC236}">
                                <a16:creationId xmlns:a16="http://schemas.microsoft.com/office/drawing/2014/main" id="{F3B7D939-8B6B-8F39-FE5A-74A77E831982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91" y="4412"/>
                            <a:ext cx="575" cy="573"/>
                            <a:chOff x="6263" y="5073"/>
                            <a:chExt cx="574" cy="574"/>
                          </a:xfrm>
                        </p:grpSpPr>
                        <p:sp>
                          <p:nvSpPr>
                            <p:cNvPr id="53" name="AutoShape 9">
                              <a:extLst>
                                <a:ext uri="{FF2B5EF4-FFF2-40B4-BE49-F238E27FC236}">
                                  <a16:creationId xmlns:a16="http://schemas.microsoft.com/office/drawing/2014/main" id="{284A1187-884C-59BF-395E-4E193235384A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263" y="5073"/>
                              <a:ext cx="574" cy="574"/>
                            </a:xfrm>
                            <a:prstGeom prst="flowChartConnector">
                              <a:avLst/>
                            </a:prstGeom>
                            <a:solidFill>
                              <a:srgbClr val="B2A1C7"/>
                            </a:solidFill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  <p:cxnSp>
                          <p:nvCxnSpPr>
                            <p:cNvPr id="54" name="AutoShape 10">
                              <a:extLst>
                                <a:ext uri="{FF2B5EF4-FFF2-40B4-BE49-F238E27FC236}">
                                  <a16:creationId xmlns:a16="http://schemas.microsoft.com/office/drawing/2014/main" id="{1B35B9DF-E6B0-4629-459A-F239291BBAD0}"/>
                                </a:ext>
                              </a:extLst>
                            </p:cNvPr>
                            <p:cNvCxnSpPr>
                              <a:cxnSpLocks noChangeShapeType="1"/>
                              <a:endCxn id="53" idx="3"/>
                            </p:cNvCxnSpPr>
                            <p:nvPr/>
                          </p:nvCxnSpPr>
                          <p:spPr bwMode="auto">
                            <a:xfrm flipH="1">
                              <a:off x="6346" y="5376"/>
                              <a:ext cx="216" cy="187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</p:cxnSp>
                      </p:grpSp>
                      <p:sp>
                        <p:nvSpPr>
                          <p:cNvPr id="51" name="AutoShape 11">
                            <a:extLst>
                              <a:ext uri="{FF2B5EF4-FFF2-40B4-BE49-F238E27FC236}">
                                <a16:creationId xmlns:a16="http://schemas.microsoft.com/office/drawing/2014/main" id="{85E1927D-53B7-AD09-E49C-413B065F55DC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66" y="4412"/>
                            <a:ext cx="577" cy="573"/>
                          </a:xfrm>
                          <a:prstGeom prst="flowChartConnector">
                            <a:avLst/>
                          </a:prstGeom>
                          <a:solidFill>
                            <a:srgbClr val="B2A1C7"/>
                          </a:solidFill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  <p:cxnSp>
                        <p:nvCxnSpPr>
                          <p:cNvPr id="52" name="AutoShape 12">
                            <a:extLst>
                              <a:ext uri="{FF2B5EF4-FFF2-40B4-BE49-F238E27FC236}">
                                <a16:creationId xmlns:a16="http://schemas.microsoft.com/office/drawing/2014/main" id="{F0D9997C-B9B2-371C-B357-1A9BB2819C32}"/>
                              </a:ext>
                            </a:extLst>
                          </p:cNvPr>
                          <p:cNvCxnSpPr>
                            <a:cxnSpLocks noChangeShapeType="1"/>
                            <a:endCxn id="51" idx="7"/>
                          </p:cNvCxnSpPr>
                          <p:nvPr/>
                        </p:nvCxnSpPr>
                        <p:spPr bwMode="auto">
                          <a:xfrm flipV="1">
                            <a:off x="3368" y="4496"/>
                            <a:ext cx="190" cy="218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sp>
                      <p:nvSpPr>
                        <p:cNvPr id="49" name="Oval 13">
                          <a:extLst>
                            <a:ext uri="{FF2B5EF4-FFF2-40B4-BE49-F238E27FC236}">
                              <a16:creationId xmlns:a16="http://schemas.microsoft.com/office/drawing/2014/main" id="{9B480735-71BE-126E-C6D2-174B018F625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82" y="4985"/>
                          <a:ext cx="339" cy="279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E574BD07-311A-26A4-F085-894B2FA81D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52108" y="2603671"/>
                      <a:ext cx="182660" cy="979636"/>
                      <a:chOff x="6660232" y="3313320"/>
                      <a:chExt cx="182660" cy="979636"/>
                    </a:xfrm>
                  </p:grpSpPr>
                  <p:sp>
                    <p:nvSpPr>
                      <p:cNvPr id="35" name="AutoShape 4">
                        <a:extLst>
                          <a:ext uri="{FF2B5EF4-FFF2-40B4-BE49-F238E27FC236}">
                            <a16:creationId xmlns:a16="http://schemas.microsoft.com/office/drawing/2014/main" id="{60D635D6-93B9-69BF-B9D2-EA9AC1DB69E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60864" y="3488400"/>
                        <a:ext cx="182028" cy="80455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B05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36" name="Group 5">
                        <a:extLst>
                          <a:ext uri="{FF2B5EF4-FFF2-40B4-BE49-F238E27FC236}">
                            <a16:creationId xmlns:a16="http://schemas.microsoft.com/office/drawing/2014/main" id="{EA8AFAE3-F69E-5FA5-F225-E8FBA618D94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660232" y="3313320"/>
                        <a:ext cx="182660" cy="175080"/>
                        <a:chOff x="2491" y="4412"/>
                        <a:chExt cx="1152" cy="894"/>
                      </a:xfrm>
                    </p:grpSpPr>
                    <p:sp>
                      <p:nvSpPr>
                        <p:cNvPr id="37" name="AutoShape 6">
                          <a:extLst>
                            <a:ext uri="{FF2B5EF4-FFF2-40B4-BE49-F238E27FC236}">
                              <a16:creationId xmlns:a16="http://schemas.microsoft.com/office/drawing/2014/main" id="{E5B42EFA-4833-CC9F-4ADB-F1B772248A9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91" y="4863"/>
                          <a:ext cx="513" cy="443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C6D9F1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  <p:grpSp>
                      <p:nvGrpSpPr>
                        <p:cNvPr id="38" name="Group 7">
                          <a:extLst>
                            <a:ext uri="{FF2B5EF4-FFF2-40B4-BE49-F238E27FC236}">
                              <a16:creationId xmlns:a16="http://schemas.microsoft.com/office/drawing/2014/main" id="{1DB58C14-7F53-3A3F-C739-67AEF4BA33B3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91" y="4412"/>
                          <a:ext cx="1152" cy="573"/>
                          <a:chOff x="2491" y="4412"/>
                          <a:chExt cx="1152" cy="573"/>
                        </a:xfrm>
                      </p:grpSpPr>
                      <p:grpSp>
                        <p:nvGrpSpPr>
                          <p:cNvPr id="40" name="Group 8">
                            <a:extLst>
                              <a:ext uri="{FF2B5EF4-FFF2-40B4-BE49-F238E27FC236}">
                                <a16:creationId xmlns:a16="http://schemas.microsoft.com/office/drawing/2014/main" id="{C5CC301B-4B56-776B-1040-0629633867D7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91" y="4412"/>
                            <a:ext cx="575" cy="573"/>
                            <a:chOff x="6263" y="5073"/>
                            <a:chExt cx="574" cy="574"/>
                          </a:xfrm>
                        </p:grpSpPr>
                        <p:sp>
                          <p:nvSpPr>
                            <p:cNvPr id="43" name="AutoShape 9">
                              <a:extLst>
                                <a:ext uri="{FF2B5EF4-FFF2-40B4-BE49-F238E27FC236}">
                                  <a16:creationId xmlns:a16="http://schemas.microsoft.com/office/drawing/2014/main" id="{53B2C77E-F06B-DC12-6537-DB78859D0A63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263" y="5073"/>
                              <a:ext cx="574" cy="574"/>
                            </a:xfrm>
                            <a:prstGeom prst="flowChartConnector">
                              <a:avLst/>
                            </a:prstGeom>
                            <a:solidFill>
                              <a:srgbClr val="B2A1C7"/>
                            </a:solidFill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  <p:cxnSp>
                          <p:nvCxnSpPr>
                            <p:cNvPr id="44" name="AutoShape 10">
                              <a:extLst>
                                <a:ext uri="{FF2B5EF4-FFF2-40B4-BE49-F238E27FC236}">
                                  <a16:creationId xmlns:a16="http://schemas.microsoft.com/office/drawing/2014/main" id="{A35337C1-6203-241F-82D5-C320DB4BED72}"/>
                                </a:ext>
                              </a:extLst>
                            </p:cNvPr>
                            <p:cNvCxnSpPr>
                              <a:cxnSpLocks noChangeShapeType="1"/>
                              <a:endCxn id="43" idx="3"/>
                            </p:cNvCxnSpPr>
                            <p:nvPr/>
                          </p:nvCxnSpPr>
                          <p:spPr bwMode="auto">
                            <a:xfrm flipH="1">
                              <a:off x="6346" y="5376"/>
                              <a:ext cx="216" cy="187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</p:cxnSp>
                      </p:grpSp>
                      <p:sp>
                        <p:nvSpPr>
                          <p:cNvPr id="41" name="AutoShape 11">
                            <a:extLst>
                              <a:ext uri="{FF2B5EF4-FFF2-40B4-BE49-F238E27FC236}">
                                <a16:creationId xmlns:a16="http://schemas.microsoft.com/office/drawing/2014/main" id="{098D1D27-6991-4CC9-93C1-8B0524E6B4B8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66" y="4412"/>
                            <a:ext cx="577" cy="573"/>
                          </a:xfrm>
                          <a:prstGeom prst="flowChartConnector">
                            <a:avLst/>
                          </a:prstGeom>
                          <a:solidFill>
                            <a:srgbClr val="B2A1C7"/>
                          </a:solidFill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  <p:cxnSp>
                        <p:nvCxnSpPr>
                          <p:cNvPr id="42" name="AutoShape 12">
                            <a:extLst>
                              <a:ext uri="{FF2B5EF4-FFF2-40B4-BE49-F238E27FC236}">
                                <a16:creationId xmlns:a16="http://schemas.microsoft.com/office/drawing/2014/main" id="{7841D2E4-42F6-FE7C-B2A9-4311ED169B97}"/>
                              </a:ext>
                            </a:extLst>
                          </p:cNvPr>
                          <p:cNvCxnSpPr>
                            <a:cxnSpLocks noChangeShapeType="1"/>
                            <a:endCxn id="41" idx="7"/>
                          </p:cNvCxnSpPr>
                          <p:nvPr/>
                        </p:nvCxnSpPr>
                        <p:spPr bwMode="auto">
                          <a:xfrm flipV="1">
                            <a:off x="3368" y="4496"/>
                            <a:ext cx="190" cy="218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sp>
                      <p:nvSpPr>
                        <p:cNvPr id="39" name="Oval 13">
                          <a:extLst>
                            <a:ext uri="{FF2B5EF4-FFF2-40B4-BE49-F238E27FC236}">
                              <a16:creationId xmlns:a16="http://schemas.microsoft.com/office/drawing/2014/main" id="{3E037BF3-8C3C-2B0A-4183-1FA26A88F53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82" y="4985"/>
                          <a:ext cx="339" cy="279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72491EFF-0C6B-1A2C-9560-882BBF87CD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37206" y="2614103"/>
                      <a:ext cx="182660" cy="979636"/>
                      <a:chOff x="7092280" y="3577288"/>
                      <a:chExt cx="182660" cy="979636"/>
                    </a:xfrm>
                  </p:grpSpPr>
                  <p:sp>
                    <p:nvSpPr>
                      <p:cNvPr id="25" name="AutoShape 4">
                        <a:extLst>
                          <a:ext uri="{FF2B5EF4-FFF2-40B4-BE49-F238E27FC236}">
                            <a16:creationId xmlns:a16="http://schemas.microsoft.com/office/drawing/2014/main" id="{D159FA1F-9363-0519-0BA3-CA6D9D22ACF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92912" y="3752368"/>
                        <a:ext cx="182028" cy="80455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00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26" name="Group 5">
                        <a:extLst>
                          <a:ext uri="{FF2B5EF4-FFF2-40B4-BE49-F238E27FC236}">
                            <a16:creationId xmlns:a16="http://schemas.microsoft.com/office/drawing/2014/main" id="{D540F64A-7CA5-C0D4-F888-ED7FAE3A747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092280" y="3577288"/>
                        <a:ext cx="182660" cy="175080"/>
                        <a:chOff x="2491" y="4412"/>
                        <a:chExt cx="1152" cy="894"/>
                      </a:xfrm>
                    </p:grpSpPr>
                    <p:sp>
                      <p:nvSpPr>
                        <p:cNvPr id="27" name="AutoShape 6">
                          <a:extLst>
                            <a:ext uri="{FF2B5EF4-FFF2-40B4-BE49-F238E27FC236}">
                              <a16:creationId xmlns:a16="http://schemas.microsoft.com/office/drawing/2014/main" id="{240FE135-4ECB-BC00-58E0-C19B50316C6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91" y="4863"/>
                          <a:ext cx="513" cy="443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C6D9F1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  <p:grpSp>
                      <p:nvGrpSpPr>
                        <p:cNvPr id="28" name="Group 7">
                          <a:extLst>
                            <a:ext uri="{FF2B5EF4-FFF2-40B4-BE49-F238E27FC236}">
                              <a16:creationId xmlns:a16="http://schemas.microsoft.com/office/drawing/2014/main" id="{AFC8591A-B690-1FF1-498B-FB90B4AFECB1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91" y="4412"/>
                          <a:ext cx="1152" cy="573"/>
                          <a:chOff x="2491" y="4412"/>
                          <a:chExt cx="1152" cy="573"/>
                        </a:xfrm>
                      </p:grpSpPr>
                      <p:grpSp>
                        <p:nvGrpSpPr>
                          <p:cNvPr id="30" name="Group 8">
                            <a:extLst>
                              <a:ext uri="{FF2B5EF4-FFF2-40B4-BE49-F238E27FC236}">
                                <a16:creationId xmlns:a16="http://schemas.microsoft.com/office/drawing/2014/main" id="{BA4DA0D2-E99B-7FAF-5232-F98A2B3C39E4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91" y="4412"/>
                            <a:ext cx="575" cy="573"/>
                            <a:chOff x="6263" y="5073"/>
                            <a:chExt cx="574" cy="574"/>
                          </a:xfrm>
                        </p:grpSpPr>
                        <p:sp>
                          <p:nvSpPr>
                            <p:cNvPr id="33" name="AutoShape 9">
                              <a:extLst>
                                <a:ext uri="{FF2B5EF4-FFF2-40B4-BE49-F238E27FC236}">
                                  <a16:creationId xmlns:a16="http://schemas.microsoft.com/office/drawing/2014/main" id="{F40D0746-1278-2530-8268-5E810841813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263" y="5073"/>
                              <a:ext cx="574" cy="574"/>
                            </a:xfrm>
                            <a:prstGeom prst="flowChartConnector">
                              <a:avLst/>
                            </a:prstGeom>
                            <a:solidFill>
                              <a:srgbClr val="B2A1C7"/>
                            </a:solidFill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  <p:cxnSp>
                          <p:nvCxnSpPr>
                            <p:cNvPr id="34" name="AutoShape 10">
                              <a:extLst>
                                <a:ext uri="{FF2B5EF4-FFF2-40B4-BE49-F238E27FC236}">
                                  <a16:creationId xmlns:a16="http://schemas.microsoft.com/office/drawing/2014/main" id="{47081ED1-8322-9648-A39E-8AEBFE72590E}"/>
                                </a:ext>
                              </a:extLst>
                            </p:cNvPr>
                            <p:cNvCxnSpPr>
                              <a:cxnSpLocks noChangeShapeType="1"/>
                              <a:endCxn id="33" idx="3"/>
                            </p:cNvCxnSpPr>
                            <p:nvPr/>
                          </p:nvCxnSpPr>
                          <p:spPr bwMode="auto">
                            <a:xfrm flipH="1">
                              <a:off x="6346" y="5376"/>
                              <a:ext cx="216" cy="187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</p:cxnSp>
                      </p:grpSp>
                      <p:sp>
                        <p:nvSpPr>
                          <p:cNvPr id="31" name="AutoShape 11">
                            <a:extLst>
                              <a:ext uri="{FF2B5EF4-FFF2-40B4-BE49-F238E27FC236}">
                                <a16:creationId xmlns:a16="http://schemas.microsoft.com/office/drawing/2014/main" id="{25D9456E-8531-41A7-6935-780DE6FE242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66" y="4412"/>
                            <a:ext cx="577" cy="573"/>
                          </a:xfrm>
                          <a:prstGeom prst="flowChartConnector">
                            <a:avLst/>
                          </a:prstGeom>
                          <a:solidFill>
                            <a:srgbClr val="B2A1C7"/>
                          </a:solidFill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  <p:cxnSp>
                        <p:nvCxnSpPr>
                          <p:cNvPr id="32" name="AutoShape 12">
                            <a:extLst>
                              <a:ext uri="{FF2B5EF4-FFF2-40B4-BE49-F238E27FC236}">
                                <a16:creationId xmlns:a16="http://schemas.microsoft.com/office/drawing/2014/main" id="{AC1AD567-2DE4-F7F4-D668-5E55407A7BDC}"/>
                              </a:ext>
                            </a:extLst>
                          </p:cNvPr>
                          <p:cNvCxnSpPr>
                            <a:cxnSpLocks noChangeShapeType="1"/>
                            <a:endCxn id="31" idx="7"/>
                          </p:cNvCxnSpPr>
                          <p:nvPr/>
                        </p:nvCxnSpPr>
                        <p:spPr bwMode="auto">
                          <a:xfrm flipV="1">
                            <a:off x="3368" y="4496"/>
                            <a:ext cx="190" cy="218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sp>
                      <p:nvSpPr>
                        <p:cNvPr id="29" name="Oval 13">
                          <a:extLst>
                            <a:ext uri="{FF2B5EF4-FFF2-40B4-BE49-F238E27FC236}">
                              <a16:creationId xmlns:a16="http://schemas.microsoft.com/office/drawing/2014/main" id="{96D8BF64-025F-5CFC-C069-7CB14E15332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82" y="4985"/>
                          <a:ext cx="339" cy="279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</p:grpSp>
                <p:cxnSp>
                  <p:nvCxnSpPr>
                    <p:cNvPr id="21" name="Elbow Connector 6151">
                      <a:extLst>
                        <a:ext uri="{FF2B5EF4-FFF2-40B4-BE49-F238E27FC236}">
                          <a16:creationId xmlns:a16="http://schemas.microsoft.com/office/drawing/2014/main" id="{EF628928-828A-1084-6763-05A828A04942}"/>
                        </a:ext>
                      </a:extLst>
                    </p:cNvPr>
                    <p:cNvCxnSpPr>
                      <a:stCxn id="37" idx="1"/>
                    </p:cNvCxnSpPr>
                    <p:nvPr/>
                  </p:nvCxnSpPr>
                  <p:spPr>
                    <a:xfrm rot="10800000" flipV="1">
                      <a:off x="4462182" y="2735373"/>
                      <a:ext cx="137494" cy="1298618"/>
                    </a:xfrm>
                    <a:prstGeom prst="bentConnector2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Elbow Connector 6156">
                      <a:extLst>
                        <a:ext uri="{FF2B5EF4-FFF2-40B4-BE49-F238E27FC236}">
                          <a16:creationId xmlns:a16="http://schemas.microsoft.com/office/drawing/2014/main" id="{00260533-F298-C1C8-642B-D04B81E3CFDE}"/>
                        </a:ext>
                      </a:extLst>
                    </p:cNvPr>
                    <p:cNvCxnSpPr>
                      <a:stCxn id="27" idx="1"/>
                    </p:cNvCxnSpPr>
                    <p:nvPr/>
                  </p:nvCxnSpPr>
                  <p:spPr>
                    <a:xfrm rot="10800000" flipV="1">
                      <a:off x="4829734" y="2745805"/>
                      <a:ext cx="155040" cy="1288186"/>
                    </a:xfrm>
                    <a:prstGeom prst="bentConnector2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Elbow Connector 6159">
                      <a:extLst>
                        <a:ext uri="{FF2B5EF4-FFF2-40B4-BE49-F238E27FC236}">
                          <a16:creationId xmlns:a16="http://schemas.microsoft.com/office/drawing/2014/main" id="{68309FDC-947E-037C-A9BF-9C701C727CD1}"/>
                        </a:ext>
                      </a:extLst>
                    </p:cNvPr>
                    <p:cNvCxnSpPr>
                      <a:stCxn id="47" idx="1"/>
                    </p:cNvCxnSpPr>
                    <p:nvPr/>
                  </p:nvCxnSpPr>
                  <p:spPr>
                    <a:xfrm rot="10800000" flipV="1">
                      <a:off x="5206750" y="2741721"/>
                      <a:ext cx="128452" cy="1292269"/>
                    </a:xfrm>
                    <a:prstGeom prst="bentConnector2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Elbow Connector 6162">
                      <a:extLst>
                        <a:ext uri="{FF2B5EF4-FFF2-40B4-BE49-F238E27FC236}">
                          <a16:creationId xmlns:a16="http://schemas.microsoft.com/office/drawing/2014/main" id="{018AFBB0-D50A-6643-1CEE-53907B914600}"/>
                        </a:ext>
                      </a:extLst>
                    </p:cNvPr>
                    <p:cNvCxnSpPr>
                      <a:stCxn id="57" idx="1"/>
                    </p:cNvCxnSpPr>
                    <p:nvPr/>
                  </p:nvCxnSpPr>
                  <p:spPr>
                    <a:xfrm rot="10800000" flipV="1">
                      <a:off x="4067944" y="2728840"/>
                      <a:ext cx="119576" cy="1305151"/>
                    </a:xfrm>
                    <a:prstGeom prst="bentConnector2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" name="Elbow Connector 6165">
                    <a:extLst>
                      <a:ext uri="{FF2B5EF4-FFF2-40B4-BE49-F238E27FC236}">
                        <a16:creationId xmlns:a16="http://schemas.microsoft.com/office/drawing/2014/main" id="{CC52B542-BBCD-E909-5066-88F414FF48B2}"/>
                      </a:ext>
                    </a:extLst>
                  </p:cNvPr>
                  <p:cNvCxnSpPr>
                    <a:endCxn id="16" idx="1"/>
                  </p:cNvCxnSpPr>
                  <p:nvPr/>
                </p:nvCxnSpPr>
                <p:spPr>
                  <a:xfrm flipV="1">
                    <a:off x="2045016" y="4515639"/>
                    <a:ext cx="589228" cy="207096"/>
                  </a:xfrm>
                  <a:prstGeom prst="bentConnector3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B056B729-EE21-82D2-463F-0A195A6313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536" y="5098896"/>
                  <a:ext cx="840009" cy="818641"/>
                </a:xfrm>
                <a:prstGeom prst="rect">
                  <a:avLst/>
                </a:prstGeom>
              </p:spPr>
            </p:pic>
            <p:cxnSp>
              <p:nvCxnSpPr>
                <p:cNvPr id="12" name="Elbow Connector 6217">
                  <a:extLst>
                    <a:ext uri="{FF2B5EF4-FFF2-40B4-BE49-F238E27FC236}">
                      <a16:creationId xmlns:a16="http://schemas.microsoft.com/office/drawing/2014/main" id="{F90BAC3F-C0FB-4D60-92C1-1F65F07EC1E6}"/>
                    </a:ext>
                  </a:extLst>
                </p:cNvPr>
                <p:cNvCxnSpPr>
                  <a:endCxn id="13" idx="1"/>
                </p:cNvCxnSpPr>
                <p:nvPr/>
              </p:nvCxnSpPr>
              <p:spPr>
                <a:xfrm rot="5400000" flipH="1" flipV="1">
                  <a:off x="601236" y="4544240"/>
                  <a:ext cx="731000" cy="56633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AD5E3E-7336-8718-6345-94D75A95C5B1}"/>
                  </a:ext>
                </a:extLst>
              </p:cNvPr>
              <p:cNvSpPr txBox="1"/>
              <p:nvPr/>
            </p:nvSpPr>
            <p:spPr>
              <a:xfrm>
                <a:off x="107504" y="5877852"/>
                <a:ext cx="13500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b="1" dirty="0"/>
                  <a:t>Helium Leak Detector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794F71D-504B-F193-73FB-0CC1B222CD3D}"/>
                </a:ext>
              </a:extLst>
            </p:cNvPr>
            <p:cNvGrpSpPr/>
            <p:nvPr/>
          </p:nvGrpSpPr>
          <p:grpSpPr>
            <a:xfrm>
              <a:off x="4323095" y="3778181"/>
              <a:ext cx="4353361" cy="2735724"/>
              <a:chOff x="4323095" y="3778181"/>
              <a:chExt cx="4353361" cy="2735724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A537284-9335-A750-F1CA-DADC82EFB9CE}"/>
                  </a:ext>
                </a:extLst>
              </p:cNvPr>
              <p:cNvGrpSpPr/>
              <p:nvPr/>
            </p:nvGrpSpPr>
            <p:grpSpPr>
              <a:xfrm>
                <a:off x="4323095" y="3778181"/>
                <a:ext cx="4353361" cy="2735724"/>
                <a:chOff x="4323095" y="3933636"/>
                <a:chExt cx="4353361" cy="273572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24711D7-2FA4-052E-7B61-F1490E416DDC}"/>
                    </a:ext>
                  </a:extLst>
                </p:cNvPr>
                <p:cNvCxnSpPr>
                  <a:stCxn id="16" idx="3"/>
                </p:cNvCxnSpPr>
                <p:nvPr/>
              </p:nvCxnSpPr>
              <p:spPr>
                <a:xfrm>
                  <a:off x="4323095" y="4576208"/>
                  <a:ext cx="281928" cy="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5F2A42F5-96D3-B596-C65B-DFD564AED57E}"/>
                    </a:ext>
                  </a:extLst>
                </p:cNvPr>
                <p:cNvGrpSpPr/>
                <p:nvPr/>
              </p:nvGrpSpPr>
              <p:grpSpPr>
                <a:xfrm>
                  <a:off x="4396394" y="3933636"/>
                  <a:ext cx="4280062" cy="2735724"/>
                  <a:chOff x="4396394" y="3933636"/>
                  <a:chExt cx="4280062" cy="2735724"/>
                </a:xfrm>
              </p:grpSpPr>
              <p:pic>
                <p:nvPicPr>
                  <p:cNvPr id="70" name="Picture 69">
                    <a:extLst>
                      <a:ext uri="{FF2B5EF4-FFF2-40B4-BE49-F238E27FC236}">
                        <a16:creationId xmlns:a16="http://schemas.microsoft.com/office/drawing/2014/main" id="{B91C1495-6258-A4EC-036D-3074CA95E0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75040" y="4261666"/>
                    <a:ext cx="769199" cy="728012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2">
                    <a:extLst>
                      <a:ext uri="{FF2B5EF4-FFF2-40B4-BE49-F238E27FC236}">
                        <a16:creationId xmlns:a16="http://schemas.microsoft.com/office/drawing/2014/main" id="{5948DCED-BD49-27B8-AD8C-9D9D049E48E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32394" y="5229780"/>
                    <a:ext cx="854492" cy="119742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72" name="Picture 71">
                    <a:extLst>
                      <a:ext uri="{FF2B5EF4-FFF2-40B4-BE49-F238E27FC236}">
                        <a16:creationId xmlns:a16="http://schemas.microsoft.com/office/drawing/2014/main" id="{FF1FCCA8-3072-CD4A-1C8D-707B098E46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83225" y="4096164"/>
                    <a:ext cx="795114" cy="1197422"/>
                  </a:xfrm>
                  <a:prstGeom prst="rect">
                    <a:avLst/>
                  </a:prstGeom>
                </p:spPr>
              </p:pic>
              <p:cxnSp>
                <p:nvCxnSpPr>
                  <p:cNvPr id="73" name="Elbow Connector 6175">
                    <a:extLst>
                      <a:ext uri="{FF2B5EF4-FFF2-40B4-BE49-F238E27FC236}">
                        <a16:creationId xmlns:a16="http://schemas.microsoft.com/office/drawing/2014/main" id="{9047C0F4-FBA8-8285-B65D-7A2A3B4C6A06}"/>
                      </a:ext>
                    </a:extLst>
                  </p:cNvPr>
                  <p:cNvCxnSpPr>
                    <a:endCxn id="70" idx="1"/>
                  </p:cNvCxnSpPr>
                  <p:nvPr/>
                </p:nvCxnSpPr>
                <p:spPr>
                  <a:xfrm flipV="1">
                    <a:off x="5331108" y="4625672"/>
                    <a:ext cx="643932" cy="106572"/>
                  </a:xfrm>
                  <a:prstGeom prst="bentConnector3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Elbow Connector 6185">
                    <a:extLst>
                      <a:ext uri="{FF2B5EF4-FFF2-40B4-BE49-F238E27FC236}">
                        <a16:creationId xmlns:a16="http://schemas.microsoft.com/office/drawing/2014/main" id="{73376483-F3EE-D904-F539-A360A15B6736}"/>
                      </a:ext>
                    </a:extLst>
                  </p:cNvPr>
                  <p:cNvCxnSpPr>
                    <a:stCxn id="70" idx="3"/>
                    <a:endCxn id="72" idx="1"/>
                  </p:cNvCxnSpPr>
                  <p:nvPr/>
                </p:nvCxnSpPr>
                <p:spPr>
                  <a:xfrm>
                    <a:off x="6744239" y="4625672"/>
                    <a:ext cx="738986" cy="69203"/>
                  </a:xfrm>
                  <a:prstGeom prst="bentConnector3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45AB52F2-37EC-7E1B-0B37-D070420F52D5}"/>
                      </a:ext>
                    </a:extLst>
                  </p:cNvPr>
                  <p:cNvSpPr txBox="1"/>
                  <p:nvPr/>
                </p:nvSpPr>
                <p:spPr>
                  <a:xfrm>
                    <a:off x="4396394" y="5229780"/>
                    <a:ext cx="121058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800" b="1" dirty="0"/>
                      <a:t>Moisture Generator</a:t>
                    </a: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B9AB95A8-800A-56AD-5E84-AE601028DCF2}"/>
                      </a:ext>
                    </a:extLst>
                  </p:cNvPr>
                  <p:cNvSpPr txBox="1"/>
                  <p:nvPr/>
                </p:nvSpPr>
                <p:spPr>
                  <a:xfrm>
                    <a:off x="5892203" y="3933636"/>
                    <a:ext cx="100540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800" b="1" dirty="0"/>
                      <a:t>In-Situ Reaction</a:t>
                    </a:r>
                  </a:p>
                  <a:p>
                    <a:r>
                      <a:rPr lang="en-GB" sz="800" b="1" dirty="0"/>
                      <a:t>Centre Stick</a:t>
                    </a:r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1752ECD8-B206-B788-F60F-52A2BBAA123C}"/>
                      </a:ext>
                    </a:extLst>
                  </p:cNvPr>
                  <p:cNvSpPr txBox="1"/>
                  <p:nvPr/>
                </p:nvSpPr>
                <p:spPr>
                  <a:xfrm>
                    <a:off x="6058916" y="6453916"/>
                    <a:ext cx="601447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800" b="1" dirty="0"/>
                      <a:t>Furnace</a:t>
                    </a:r>
                  </a:p>
                </p:txBody>
              </p:sp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DCFEDF86-9846-9968-519F-8D0D4EB4D4CB}"/>
                      </a:ext>
                    </a:extLst>
                  </p:cNvPr>
                  <p:cNvSpPr txBox="1"/>
                  <p:nvPr/>
                </p:nvSpPr>
                <p:spPr>
                  <a:xfrm>
                    <a:off x="7276714" y="5315500"/>
                    <a:ext cx="139974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800" b="1" dirty="0"/>
                      <a:t>Residual Gas Analyser</a:t>
                    </a:r>
                  </a:p>
                </p:txBody>
              </p:sp>
              <p:cxnSp>
                <p:nvCxnSpPr>
                  <p:cNvPr id="79" name="Straight Arrow Connector 78">
                    <a:extLst>
                      <a:ext uri="{FF2B5EF4-FFF2-40B4-BE49-F238E27FC236}">
                        <a16:creationId xmlns:a16="http://schemas.microsoft.com/office/drawing/2014/main" id="{1DDC0CB8-0A5C-3E83-5B52-89EAF6588917}"/>
                      </a:ext>
                    </a:extLst>
                  </p:cNvPr>
                  <p:cNvCxnSpPr>
                    <a:stCxn id="70" idx="2"/>
                    <a:endCxn id="71" idx="0"/>
                  </p:cNvCxnSpPr>
                  <p:nvPr/>
                </p:nvCxnSpPr>
                <p:spPr>
                  <a:xfrm>
                    <a:off x="6359640" y="4989678"/>
                    <a:ext cx="0" cy="24010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prstDash val="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67" name="Picture 2">
                <a:extLst>
                  <a:ext uri="{FF2B5EF4-FFF2-40B4-BE49-F238E27FC236}">
                    <a16:creationId xmlns:a16="http://schemas.microsoft.com/office/drawing/2014/main" id="{C4CF69D4-0B77-5EB4-22FC-0090FC97B6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023" y="4046689"/>
                <a:ext cx="752704" cy="10028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F24266F-2F63-C080-9A63-55974311AD7D}"/>
              </a:ext>
            </a:extLst>
          </p:cNvPr>
          <p:cNvSpPr txBox="1"/>
          <p:nvPr/>
        </p:nvSpPr>
        <p:spPr>
          <a:xfrm>
            <a:off x="-135639" y="1019135"/>
            <a:ext cx="609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800" dirty="0"/>
              <a:t>Gas Handling and High-Pressure Experiments.</a:t>
            </a:r>
          </a:p>
          <a:p>
            <a:pPr lvl="1"/>
            <a:endParaRPr lang="en-GB" sz="800" dirty="0"/>
          </a:p>
          <a:p>
            <a:pPr lvl="1"/>
            <a:r>
              <a:rPr lang="en-GB" sz="1800" dirty="0"/>
              <a:t>High temperature gas handling</a:t>
            </a:r>
          </a:p>
          <a:p>
            <a:pPr lvl="1"/>
            <a:endParaRPr lang="en-GB" dirty="0"/>
          </a:p>
          <a:p>
            <a:pPr lvl="1"/>
            <a:r>
              <a:rPr lang="en-GB" sz="1800" dirty="0"/>
              <a:t>Covered in high temperature talk on Wednesday.</a:t>
            </a:r>
          </a:p>
        </p:txBody>
      </p:sp>
    </p:spTree>
    <p:extLst>
      <p:ext uri="{BB962C8B-B14F-4D97-AF65-F5344CB8AC3E}">
        <p14:creationId xmlns:p14="http://schemas.microsoft.com/office/powerpoint/2010/main" val="76996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29C757-FE18-353A-73DF-C030BC802DE9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F77DA-62B7-8D49-9322-6A7BDC2029E6}"/>
              </a:ext>
            </a:extLst>
          </p:cNvPr>
          <p:cNvSpPr txBox="1"/>
          <p:nvPr/>
        </p:nvSpPr>
        <p:spPr>
          <a:xfrm>
            <a:off x="75139" y="971418"/>
            <a:ext cx="41024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Pressure cell approval.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Design and test parameters.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Process for Internal pressure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Process for External pressure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Record keeping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Identifying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 descr="A close-up of a document&#10;&#10;AI-generated content may be incorrect.">
            <a:extLst>
              <a:ext uri="{FF2B5EF4-FFF2-40B4-BE49-F238E27FC236}">
                <a16:creationId xmlns:a16="http://schemas.microsoft.com/office/drawing/2014/main" id="{1B92E920-E171-0153-1D86-E8907C0B6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53" y="971418"/>
            <a:ext cx="4149355" cy="5509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40B4ABD-9901-4AD9-4EEC-A3F1151AA1E1}"/>
              </a:ext>
            </a:extLst>
          </p:cNvPr>
          <p:cNvGrpSpPr/>
          <p:nvPr/>
        </p:nvGrpSpPr>
        <p:grpSpPr>
          <a:xfrm>
            <a:off x="4117943" y="1577418"/>
            <a:ext cx="3222516" cy="4605476"/>
            <a:chOff x="3976425" y="1577418"/>
            <a:chExt cx="3222516" cy="4605476"/>
          </a:xfrm>
        </p:grpSpPr>
        <p:pic>
          <p:nvPicPr>
            <p:cNvPr id="6" name="Picture 5" descr="WP_000093.jpg">
              <a:extLst>
                <a:ext uri="{FF2B5EF4-FFF2-40B4-BE49-F238E27FC236}">
                  <a16:creationId xmlns:a16="http://schemas.microsoft.com/office/drawing/2014/main" id="{EF4144F9-60CD-0473-558A-B09A2D551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425" y="1577418"/>
              <a:ext cx="3222516" cy="429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F180A3-5990-4BC1-7DAB-8D1430FD5EFF}"/>
                </a:ext>
              </a:extLst>
            </p:cNvPr>
            <p:cNvSpPr txBox="1"/>
            <p:nvPr/>
          </p:nvSpPr>
          <p:spPr>
            <a:xfrm>
              <a:off x="5022785" y="5875117"/>
              <a:ext cx="11297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Test Bunker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0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2CC53-D416-35CA-8AE5-62638C5BC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D9CC2C-3A13-F615-EBE2-F614AFAFD92B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589E72-F4B4-FFA5-B32E-16B6F52D5FC7}"/>
              </a:ext>
            </a:extLst>
          </p:cNvPr>
          <p:cNvSpPr txBox="1"/>
          <p:nvPr/>
        </p:nvSpPr>
        <p:spPr>
          <a:xfrm>
            <a:off x="155817" y="898994"/>
            <a:ext cx="391109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Design and test parameters.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Equipment should be designed to a design code.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Engineering drawings.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Stress report.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Material certificates.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Working pressure.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Design pressure (safety device set at this pressure).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1.1 x working pressure.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Proof test pressure.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1.25 x design pressure.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Tested in bunker using helium, held at pressure for 30minutes.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Test conducted by technician and witnessed by designated pressure engineer or his deputy.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Tested pressure equipment given unique identifier which is etched on item and added to pressure register.</a:t>
            </a:r>
          </a:p>
          <a:p>
            <a:endParaRPr lang="en-GB" dirty="0"/>
          </a:p>
        </p:txBody>
      </p:sp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D7A07020-696A-B925-888E-2BE46160C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53" y="971418"/>
            <a:ext cx="4149355" cy="55097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7ACF2A-C0D4-7D2F-3DDA-D7B99E2FDAE4}"/>
              </a:ext>
            </a:extLst>
          </p:cNvPr>
          <p:cNvGrpSpPr/>
          <p:nvPr/>
        </p:nvGrpSpPr>
        <p:grpSpPr>
          <a:xfrm>
            <a:off x="4117943" y="1577418"/>
            <a:ext cx="3222516" cy="4605476"/>
            <a:chOff x="3976425" y="1577418"/>
            <a:chExt cx="3222516" cy="4605476"/>
          </a:xfrm>
        </p:grpSpPr>
        <p:pic>
          <p:nvPicPr>
            <p:cNvPr id="5" name="Picture 5" descr="WP_000093.jpg">
              <a:extLst>
                <a:ext uri="{FF2B5EF4-FFF2-40B4-BE49-F238E27FC236}">
                  <a16:creationId xmlns:a16="http://schemas.microsoft.com/office/drawing/2014/main" id="{C72736C2-4C17-96E9-8A9C-4FA93CA46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425" y="1577418"/>
              <a:ext cx="3222516" cy="429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55C0DD-6EE6-2649-DA09-18F50A20D466}"/>
                </a:ext>
              </a:extLst>
            </p:cNvPr>
            <p:cNvSpPr txBox="1"/>
            <p:nvPr/>
          </p:nvSpPr>
          <p:spPr>
            <a:xfrm>
              <a:off x="5024485" y="5875117"/>
              <a:ext cx="11297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Test Bunker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86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228DD0-F788-D184-D7C0-9BC8B7553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44EA7-332A-AB99-E845-FF055C3C76A2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1C8F1-5950-EF71-ED70-89E31BF17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027" y="971419"/>
            <a:ext cx="4606423" cy="5711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ED783-E3D7-E181-AAC4-F4FCA0B21726}"/>
              </a:ext>
            </a:extLst>
          </p:cNvPr>
          <p:cNvSpPr txBox="1"/>
          <p:nvPr/>
        </p:nvSpPr>
        <p:spPr>
          <a:xfrm>
            <a:off x="368928" y="989288"/>
            <a:ext cx="55311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ISIS</a:t>
            </a:r>
          </a:p>
          <a:p>
            <a:r>
              <a:rPr lang="en-GB" sz="1400" dirty="0"/>
              <a:t>Neutron experiments.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18 instruments on target station 1 we support.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10 instruments on target station 2 we support.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5 Muon instruments.</a:t>
            </a:r>
          </a:p>
          <a:p>
            <a:r>
              <a:rPr lang="en-GB" sz="1400" dirty="0"/>
              <a:t>Samples need to be held in a certain environment.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Temperature (hot or cold)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Pressure (high pressure to vacuum)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Magnetic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Polarised Neutrons.</a:t>
            </a:r>
          </a:p>
          <a:p>
            <a:r>
              <a:rPr lang="en-GB" sz="1400" dirty="0"/>
              <a:t>Sample Environment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Pressure &amp; Furnace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Cryogenics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Soft Matter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Polarised Neutrons Section.</a:t>
            </a:r>
          </a:p>
          <a:p>
            <a:r>
              <a:rPr lang="en-GB" sz="1400" dirty="0"/>
              <a:t>ISIS runs five 45 day cycles a year. During each cycle</a:t>
            </a:r>
          </a:p>
          <a:p>
            <a:r>
              <a:rPr lang="en-GB" sz="1400" dirty="0"/>
              <a:t>experiments are running 24hours a day 7days a week.</a:t>
            </a:r>
          </a:p>
          <a:p>
            <a:r>
              <a:rPr lang="en-GB" sz="1400" dirty="0"/>
              <a:t>Each cycle pressure &amp; furnace section would support</a:t>
            </a:r>
          </a:p>
          <a:p>
            <a:r>
              <a:rPr lang="en-GB" sz="1400" dirty="0"/>
              <a:t>approximately 30 experiments involving gas handling and high-pressure. </a:t>
            </a:r>
          </a:p>
          <a:p>
            <a:r>
              <a:rPr lang="en-GB" sz="1400" dirty="0"/>
              <a:t>ISIS conducts approximately 1200 experiments per year and on average 150 per year involve either gas handling or high pressure.</a:t>
            </a:r>
          </a:p>
        </p:txBody>
      </p:sp>
    </p:spTree>
    <p:extLst>
      <p:ext uri="{BB962C8B-B14F-4D97-AF65-F5344CB8AC3E}">
        <p14:creationId xmlns:p14="http://schemas.microsoft.com/office/powerpoint/2010/main" val="244210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2EE6D9-BC19-D9F8-25F5-2768424D2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864C30-3185-AF23-2882-212CACD37D0F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9867F-2EEC-2633-5800-4209A4CAEDAE}"/>
              </a:ext>
            </a:extLst>
          </p:cNvPr>
          <p:cNvSpPr txBox="1"/>
          <p:nvPr/>
        </p:nvSpPr>
        <p:spPr>
          <a:xfrm>
            <a:off x="162963" y="971418"/>
            <a:ext cx="682751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Process for Internal Pressure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Set up as a design project via small opportunities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Project run by Design group.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Design meetings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Project proposer.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Pressure Section leader.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Technicians from pressure section.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Instrument scientist.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Look experimental conditions and requirements. </a:t>
            </a:r>
          </a:p>
          <a:p>
            <a:pPr lvl="2"/>
            <a:r>
              <a:rPr lang="en-GB" dirty="0"/>
              <a:t>Chemistry to be investigated using the cell, environment</a:t>
            </a:r>
          </a:p>
          <a:p>
            <a:pPr lvl="2"/>
            <a:r>
              <a:rPr lang="en-GB" dirty="0"/>
              <a:t>(Time, Temperature and Pressure)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Design specification clarified.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Design review prior to manufacture.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Manufacture of cell.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Cell assembled and tested by pressure section.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Cell registration.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Design close out.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391E05-752C-05C1-6FA5-5E699C99F27A}"/>
              </a:ext>
            </a:extLst>
          </p:cNvPr>
          <p:cNvGrpSpPr/>
          <p:nvPr/>
        </p:nvGrpSpPr>
        <p:grpSpPr>
          <a:xfrm>
            <a:off x="7193263" y="4489177"/>
            <a:ext cx="3533406" cy="2013111"/>
            <a:chOff x="5494181" y="1838260"/>
            <a:chExt cx="3533406" cy="20131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2C92FC-4652-3771-C196-D6F62CE7F185}"/>
                </a:ext>
              </a:extLst>
            </p:cNvPr>
            <p:cNvGrpSpPr/>
            <p:nvPr/>
          </p:nvGrpSpPr>
          <p:grpSpPr>
            <a:xfrm>
              <a:off x="6787347" y="1838260"/>
              <a:ext cx="2240240" cy="2013111"/>
              <a:chOff x="6289606" y="1173572"/>
              <a:chExt cx="2240240" cy="2013111"/>
            </a:xfrm>
          </p:grpSpPr>
          <p:pic>
            <p:nvPicPr>
              <p:cNvPr id="8" name="Picture 7" descr="A close-up of a machine&#10;&#10;AI-generated content may be incorrect.">
                <a:extLst>
                  <a:ext uri="{FF2B5EF4-FFF2-40B4-BE49-F238E27FC236}">
                    <a16:creationId xmlns:a16="http://schemas.microsoft.com/office/drawing/2014/main" id="{282B5AC0-8C41-E5B0-8C19-7135D9C31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4982" y="1173572"/>
                <a:ext cx="1124864" cy="169401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F9D028-0F4D-C4A6-8444-B1BDEA6C3CEE}"/>
                  </a:ext>
                </a:extLst>
              </p:cNvPr>
              <p:cNvSpPr txBox="1"/>
              <p:nvPr/>
            </p:nvSpPr>
            <p:spPr>
              <a:xfrm>
                <a:off x="6289606" y="2878906"/>
                <a:ext cx="13612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Catalysis Cells</a:t>
                </a:r>
              </a:p>
            </p:txBody>
          </p:sp>
        </p:grpSp>
        <p:pic>
          <p:nvPicPr>
            <p:cNvPr id="7" name="Picture 6" descr="A technical drawing of a mechanical part&#10;&#10;AI-generated content may be incorrect.">
              <a:extLst>
                <a:ext uri="{FF2B5EF4-FFF2-40B4-BE49-F238E27FC236}">
                  <a16:creationId xmlns:a16="http://schemas.microsoft.com/office/drawing/2014/main" id="{3C6A8B30-82EC-0AF7-C90D-ECBCB784B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181" y="1838260"/>
              <a:ext cx="2408542" cy="170533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39837A-27FB-63AA-AC00-34C996D9BBC2}"/>
              </a:ext>
            </a:extLst>
          </p:cNvPr>
          <p:cNvGrpSpPr/>
          <p:nvPr/>
        </p:nvGrpSpPr>
        <p:grpSpPr>
          <a:xfrm>
            <a:off x="7716755" y="1280793"/>
            <a:ext cx="1945459" cy="2899008"/>
            <a:chOff x="8725132" y="1277789"/>
            <a:chExt cx="1945459" cy="2899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B95A50-CB2B-0541-8A8D-53F52C5E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25132" y="1277789"/>
              <a:ext cx="1945459" cy="25927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C93171-4421-8D22-98A9-F97E80B94F20}"/>
                </a:ext>
              </a:extLst>
            </p:cNvPr>
            <p:cNvSpPr txBox="1"/>
            <p:nvPr/>
          </p:nvSpPr>
          <p:spPr>
            <a:xfrm>
              <a:off x="9268764" y="3869020"/>
              <a:ext cx="11297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Test Bunker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37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AF125C-8E28-B05D-754B-B0EDF81CB6A3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4C54C3-0EB6-A285-A93A-A9771066CC33}"/>
              </a:ext>
            </a:extLst>
          </p:cNvPr>
          <p:cNvSpPr txBox="1"/>
          <p:nvPr/>
        </p:nvSpPr>
        <p:spPr>
          <a:xfrm>
            <a:off x="289712" y="971418"/>
            <a:ext cx="72246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Process for External Pressure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External cells designed and manufactured by user or external company.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don’t know its history.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Letter sent to user asking for:-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The unique identification mark of the cell. i.e. its serial number.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A full description of the proposed experiment that the cell will be used on. At a minimum we need to see, Chemistry to be investigated using the cell, environment (Time, Temperature and Pressure)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A set of full engineering drawings giving key dimensions and materials used in its construction.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Test certificates for the materials used in construction. Including any fasteners.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Manufacturing QA documents.</a:t>
            </a:r>
          </a:p>
        </p:txBody>
      </p:sp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9D656E7C-581C-5C3C-4417-3428C31F7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79" y="971418"/>
            <a:ext cx="4149355" cy="55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AB6BD-41B7-C063-812D-474841992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6958F-F367-A9F6-7BF1-249C9DD82449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1991EA-9517-2BF7-4CFD-471AB05C67C5}"/>
              </a:ext>
            </a:extLst>
          </p:cNvPr>
          <p:cNvSpPr txBox="1"/>
          <p:nvPr/>
        </p:nvSpPr>
        <p:spPr>
          <a:xfrm>
            <a:off x="0" y="869824"/>
            <a:ext cx="6097508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dirty="0"/>
              <a:t>External pressure cells Cont’d.</a:t>
            </a:r>
          </a:p>
          <a:p>
            <a:pPr lvl="1"/>
            <a:endParaRPr lang="en-GB" dirty="0"/>
          </a:p>
          <a:p>
            <a:pPr marL="800100" lvl="1" indent="-342900">
              <a:buFont typeface="+mj-lt"/>
              <a:buAutoNum type="arabicPeriod" startAt="6"/>
            </a:pPr>
            <a:r>
              <a:rPr lang="en-GB" sz="1600" dirty="0"/>
              <a:t>Any calculations done to prove the cell’s robustness. FEA plots will not be enough</a:t>
            </a:r>
          </a:p>
          <a:p>
            <a:pPr marL="800100" lvl="1" indent="-342900">
              <a:buFont typeface="+mj-lt"/>
              <a:buAutoNum type="arabicPeriod" startAt="6"/>
            </a:pPr>
            <a:r>
              <a:rPr lang="en-GB" sz="1600" dirty="0"/>
              <a:t>Any evidence of Pressure Tests done on the cell.</a:t>
            </a:r>
          </a:p>
          <a:p>
            <a:pPr marL="800100" lvl="1" indent="-342900">
              <a:buFont typeface="+mj-lt"/>
              <a:buAutoNum type="arabicPeriod" startAt="6"/>
            </a:pPr>
            <a:r>
              <a:rPr lang="en-GB" sz="1600" dirty="0"/>
              <a:t>The Design Pressure, Working Pressure and Test Pressure.</a:t>
            </a:r>
          </a:p>
          <a:p>
            <a:pPr marL="800100" lvl="1" indent="-342900">
              <a:buFont typeface="+mj-lt"/>
              <a:buAutoNum type="arabicPeriod" startAt="6"/>
            </a:pPr>
            <a:r>
              <a:rPr lang="en-GB" sz="1600" dirty="0"/>
              <a:t>The Design Code the cell has been made to. If this is not the case the justification for the deviation.</a:t>
            </a:r>
          </a:p>
          <a:p>
            <a:pPr lvl="1"/>
            <a:endParaRPr lang="en-GB" sz="800" dirty="0"/>
          </a:p>
          <a:p>
            <a:pPr lvl="1"/>
            <a:r>
              <a:rPr lang="en-GB" dirty="0"/>
              <a:t>Once the cell is on site we will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Visual inspection of all parts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Check of serial numbers and cell identification ensuring a one-to-one match with the documents already supplied.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Witnessed Bunker Pressure Test to 1.25 x design pressure. This factor may not be achievable for some high-pressure cells, and or cells designed to other codes. Each will be treated on a case-by-case basis. This should be agreed prior to the cell arriving at ISIS</a:t>
            </a:r>
            <a:r>
              <a:rPr lang="en-GB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GB" dirty="0"/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13EF34F9-6BFC-F5D9-CF40-789E5467D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79" y="971418"/>
            <a:ext cx="4149355" cy="55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A39991-5957-2A2A-1A7D-419A70E53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7FFFA2-171E-CB6A-693B-EAB05C35EDF6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D07B3-A761-E7A6-8896-3AF068520CA1}"/>
              </a:ext>
            </a:extLst>
          </p:cNvPr>
          <p:cNvSpPr txBox="1"/>
          <p:nvPr/>
        </p:nvSpPr>
        <p:spPr>
          <a:xfrm>
            <a:off x="168023" y="1135024"/>
            <a:ext cx="5211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External pressure cells Cont’d.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Why do we need to approve external equipment?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C23E7-8F82-7BDD-1F03-F11B80D60EE1}"/>
              </a:ext>
            </a:extLst>
          </p:cNvPr>
          <p:cNvSpPr txBox="1"/>
          <p:nvPr/>
        </p:nvSpPr>
        <p:spPr>
          <a:xfrm>
            <a:off x="168023" y="2274838"/>
            <a:ext cx="4724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was a Microwave oven cut in half</a:t>
            </a:r>
          </a:p>
          <a:p>
            <a:r>
              <a:rPr lang="en-GB" dirty="0"/>
              <a:t>found in one of our preparation labs which a</a:t>
            </a:r>
          </a:p>
          <a:p>
            <a:r>
              <a:rPr lang="en-GB" dirty="0"/>
              <a:t>user had brought in to use for an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had been using it at their university</a:t>
            </a:r>
          </a:p>
          <a:p>
            <a:r>
              <a:rPr lang="en-GB" dirty="0"/>
              <a:t>and couldn’t understand why they were not </a:t>
            </a:r>
          </a:p>
          <a:p>
            <a:r>
              <a:rPr lang="en-GB" dirty="0"/>
              <a:t>allowed to use it at ISIS. </a:t>
            </a:r>
          </a:p>
        </p:txBody>
      </p:sp>
      <p:pic>
        <p:nvPicPr>
          <p:cNvPr id="8" name="Picture 7" descr="A machine on a table&#10;&#10;AI-generated content may be incorrect.">
            <a:extLst>
              <a:ext uri="{FF2B5EF4-FFF2-40B4-BE49-F238E27FC236}">
                <a16:creationId xmlns:a16="http://schemas.microsoft.com/office/drawing/2014/main" id="{07F15527-4758-CD25-F0F2-3276C59E0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77" y="1613998"/>
            <a:ext cx="6237263" cy="467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ED4F6-032F-D366-E604-FFF49CC56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801D05-26BB-61C0-EA75-8433B3018C54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957D5-A53F-27B0-3EB0-382805ECEDA6}"/>
              </a:ext>
            </a:extLst>
          </p:cNvPr>
          <p:cNvSpPr txBox="1"/>
          <p:nvPr/>
        </p:nvSpPr>
        <p:spPr>
          <a:xfrm>
            <a:off x="168023" y="1135024"/>
            <a:ext cx="6259919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Record keeping</a:t>
            </a:r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All tested cells are given a unique identifier (RLI number)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RLI stands for Rutherford Laboratory ISIS.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Because ISIS require the approval of a lot of pressure cells </a:t>
            </a:r>
          </a:p>
          <a:p>
            <a:r>
              <a:rPr lang="en-GB" sz="1600" dirty="0"/>
              <a:t>safety group gave ISIS the responsibility of recording and</a:t>
            </a:r>
          </a:p>
          <a:p>
            <a:r>
              <a:rPr lang="en-GB" sz="1600" dirty="0"/>
              <a:t>logging their own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This is one reason why ISIS has dedicated pressure engineers.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RLI register holds lots of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Unique identifier (RLI Number)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Cell description.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Pressure and temperature parameters.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Proof test pressure.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Drawing number of general Assembly (with pressure table).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Date tested.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Expiry date / review date.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Life cycles.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Stress report number.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1BBEF4A-E522-8CB5-67FA-A3E84F511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50" y="971418"/>
            <a:ext cx="5822962" cy="3210564"/>
          </a:xfrm>
          <a:prstGeom prst="rect">
            <a:avLst/>
          </a:prstGeom>
        </p:spPr>
      </p:pic>
      <p:pic>
        <p:nvPicPr>
          <p:cNvPr id="6" name="Picture 5" descr="A technical drawing of a mechanical part&#10;&#10;AI-generated content may be incorrect.">
            <a:extLst>
              <a:ext uri="{FF2B5EF4-FFF2-40B4-BE49-F238E27FC236}">
                <a16:creationId xmlns:a16="http://schemas.microsoft.com/office/drawing/2014/main" id="{C06E3B02-F1A4-914D-8DBD-9C1EB44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13" y="4325154"/>
            <a:ext cx="3322935" cy="235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C90CC0-AE63-B134-F8F5-4468689048E8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A81C3-9E50-58DA-471D-5C3D03704227}"/>
              </a:ext>
            </a:extLst>
          </p:cNvPr>
          <p:cNvSpPr txBox="1"/>
          <p:nvPr/>
        </p:nvSpPr>
        <p:spPr>
          <a:xfrm>
            <a:off x="472965" y="1240220"/>
            <a:ext cx="50898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Identifying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RLI number etched or engraved on to 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provides quick information about the cell</a:t>
            </a:r>
          </a:p>
          <a:p>
            <a:r>
              <a:rPr lang="en-GB" dirty="0"/>
              <a:t>via the RLI register.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Also ties all parts of the cell together.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552078-87ED-0CD7-E9B2-49BD6AB01F4E}"/>
              </a:ext>
            </a:extLst>
          </p:cNvPr>
          <p:cNvGrpSpPr/>
          <p:nvPr/>
        </p:nvGrpSpPr>
        <p:grpSpPr>
          <a:xfrm>
            <a:off x="8788570" y="1076930"/>
            <a:ext cx="3077442" cy="3267475"/>
            <a:chOff x="8244281" y="1240220"/>
            <a:chExt cx="3077442" cy="3267475"/>
          </a:xfrm>
        </p:grpSpPr>
        <p:pic>
          <p:nvPicPr>
            <p:cNvPr id="7" name="Picture 6" descr="A metal tool with screws&#10;&#10;AI-generated content may be incorrect.">
              <a:extLst>
                <a:ext uri="{FF2B5EF4-FFF2-40B4-BE49-F238E27FC236}">
                  <a16:creationId xmlns:a16="http://schemas.microsoft.com/office/drawing/2014/main" id="{15898C3B-7BAC-711C-C405-945F19809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281" y="1240220"/>
              <a:ext cx="3077442" cy="295893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9C58DF9-4E7A-B506-7143-89D1E3E136E3}"/>
                </a:ext>
              </a:extLst>
            </p:cNvPr>
            <p:cNvSpPr txBox="1"/>
            <p:nvPr/>
          </p:nvSpPr>
          <p:spPr>
            <a:xfrm>
              <a:off x="8606167" y="4199918"/>
              <a:ext cx="2364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RLI Number Etched on Cell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B983A8F-B211-6AF8-7523-C359B93393B0}"/>
              </a:ext>
            </a:extLst>
          </p:cNvPr>
          <p:cNvGrpSpPr/>
          <p:nvPr/>
        </p:nvGrpSpPr>
        <p:grpSpPr>
          <a:xfrm>
            <a:off x="5853903" y="2321542"/>
            <a:ext cx="2612413" cy="3767088"/>
            <a:chOff x="4961269" y="2756972"/>
            <a:chExt cx="2612413" cy="3767088"/>
          </a:xfrm>
        </p:grpSpPr>
        <p:pic>
          <p:nvPicPr>
            <p:cNvPr id="9" name="Picture 8" descr="A close-up of a metal object&#10;&#10;AI-generated content may be incorrect.">
              <a:extLst>
                <a:ext uri="{FF2B5EF4-FFF2-40B4-BE49-F238E27FC236}">
                  <a16:creationId xmlns:a16="http://schemas.microsoft.com/office/drawing/2014/main" id="{E8745F52-C125-E36D-B941-47CDDC90A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29031" y="3189210"/>
              <a:ext cx="3457902" cy="25934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1F92A7-A17F-BFE0-7F75-D9BD62D311F7}"/>
                </a:ext>
              </a:extLst>
            </p:cNvPr>
            <p:cNvSpPr txBox="1"/>
            <p:nvPr/>
          </p:nvSpPr>
          <p:spPr>
            <a:xfrm>
              <a:off x="5013879" y="6216283"/>
              <a:ext cx="2559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Pressure rated Vanadium Cell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B571BA2-0A93-6C85-BFC1-F406C0D18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52" y="2830288"/>
            <a:ext cx="5274429" cy="29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8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9D4AC-0172-1172-6ECD-8476C2BDD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D7B803-321F-42B8-633F-2F1432EB592D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866CE-6A67-E8CA-82DE-1FEDB8DCB973}"/>
              </a:ext>
            </a:extLst>
          </p:cNvPr>
          <p:cNvSpPr txBox="1"/>
          <p:nvPr/>
        </p:nvSpPr>
        <p:spPr>
          <a:xfrm>
            <a:off x="190124" y="971418"/>
            <a:ext cx="10440679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Safety Systems and Procedures.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All pressure cells and systems are set up to comply with the Pressure Systems Safety Regulations (PSSR).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Proof tested registered cells and systems.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Pressure safety devices such as pressure relief valves and rupture discs (Inspection every two years).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Calibrated transducers (every two years).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Panels serviced every two years.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Systems vacuum leak tested prior to the experiment, with additional working pressure test for flammable,</a:t>
            </a:r>
          </a:p>
          <a:p>
            <a:pPr lvl="1">
              <a:defRPr/>
            </a:pPr>
            <a:r>
              <a:rPr lang="en-GB" sz="1600" dirty="0"/>
              <a:t>toxic, harmful gases etc.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Operating procedures, safety signs, risk assessments, sample safety sheets and training.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19548A-B317-00A5-A038-3F1E1BBA3D63}"/>
              </a:ext>
            </a:extLst>
          </p:cNvPr>
          <p:cNvGrpSpPr/>
          <p:nvPr/>
        </p:nvGrpSpPr>
        <p:grpSpPr>
          <a:xfrm>
            <a:off x="2430359" y="3602948"/>
            <a:ext cx="2519664" cy="2327337"/>
            <a:chOff x="2430359" y="3602948"/>
            <a:chExt cx="2519664" cy="2327337"/>
          </a:xfrm>
        </p:grpSpPr>
        <p:pic>
          <p:nvPicPr>
            <p:cNvPr id="6" name="Picture 5" descr="Several different types of pipes&#10;&#10;AI-generated content may be incorrect.">
              <a:extLst>
                <a:ext uri="{FF2B5EF4-FFF2-40B4-BE49-F238E27FC236}">
                  <a16:creationId xmlns:a16="http://schemas.microsoft.com/office/drawing/2014/main" id="{F1C61BAD-C545-1810-30DE-EB1060C85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987" y="3602948"/>
              <a:ext cx="2193974" cy="20096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5A6A2C-B82B-E1A2-FE4B-D18E8B45F12C}"/>
                </a:ext>
              </a:extLst>
            </p:cNvPr>
            <p:cNvSpPr txBox="1"/>
            <p:nvPr/>
          </p:nvSpPr>
          <p:spPr>
            <a:xfrm>
              <a:off x="2430359" y="5622508"/>
              <a:ext cx="2519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Pressure Relief Valves (PRV)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D0C291-CE77-6A8E-5FD1-D8A85953D4C9}"/>
              </a:ext>
            </a:extLst>
          </p:cNvPr>
          <p:cNvGrpSpPr/>
          <p:nvPr/>
        </p:nvGrpSpPr>
        <p:grpSpPr>
          <a:xfrm>
            <a:off x="7901647" y="3609281"/>
            <a:ext cx="1471621" cy="2515682"/>
            <a:chOff x="7901647" y="3609281"/>
            <a:chExt cx="1471621" cy="251568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718F54-E683-A219-F61A-E47910BCAA48}"/>
                </a:ext>
              </a:extLst>
            </p:cNvPr>
            <p:cNvGrpSpPr/>
            <p:nvPr/>
          </p:nvGrpSpPr>
          <p:grpSpPr>
            <a:xfrm>
              <a:off x="7950620" y="3609281"/>
              <a:ext cx="1307805" cy="2003348"/>
              <a:chOff x="6925901" y="3938257"/>
              <a:chExt cx="1548143" cy="227754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9995AC2-2A2B-9383-EC2B-93E119ECC801}"/>
                  </a:ext>
                </a:extLst>
              </p:cNvPr>
              <p:cNvSpPr/>
              <p:nvPr/>
            </p:nvSpPr>
            <p:spPr>
              <a:xfrm>
                <a:off x="6925901" y="3938257"/>
                <a:ext cx="1548143" cy="226336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aphicFrame>
            <p:nvGraphicFramePr>
              <p:cNvPr id="13" name="Object 8">
                <a:extLst>
                  <a:ext uri="{FF2B5EF4-FFF2-40B4-BE49-F238E27FC236}">
                    <a16:creationId xmlns:a16="http://schemas.microsoft.com/office/drawing/2014/main" id="{81FBBEE2-B19B-C4B2-697D-8DE8B85DCB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09493464"/>
                  </p:ext>
                </p:extLst>
              </p:nvPr>
            </p:nvGraphicFramePr>
            <p:xfrm>
              <a:off x="6933506" y="3938257"/>
              <a:ext cx="1540538" cy="22775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3" imgW="6274806" imgH="9269292" progId="Word.Document.8">
                      <p:embed/>
                    </p:oleObj>
                  </mc:Choice>
                  <mc:Fallback>
                    <p:oleObj name="Document" r:id="rId3" imgW="6274806" imgH="9269292" progId="Word.Document.8">
                      <p:embed/>
                      <p:pic>
                        <p:nvPicPr>
                          <p:cNvPr id="6" name="Object 8">
                            <a:extLst>
                              <a:ext uri="{FF2B5EF4-FFF2-40B4-BE49-F238E27FC236}">
                                <a16:creationId xmlns:a16="http://schemas.microsoft.com/office/drawing/2014/main" id="{80B6325F-D493-06BA-3858-F9365AF31F6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33506" y="3938257"/>
                            <a:ext cx="1540538" cy="2277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5582B8-7624-AEC0-B14E-D177DB449321}"/>
                </a:ext>
              </a:extLst>
            </p:cNvPr>
            <p:cNvSpPr txBox="1"/>
            <p:nvPr/>
          </p:nvSpPr>
          <p:spPr>
            <a:xfrm>
              <a:off x="7901647" y="5601743"/>
              <a:ext cx="14716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Hazard Warning</a:t>
              </a:r>
            </a:p>
            <a:p>
              <a:pPr algn="ctr"/>
              <a:r>
                <a:rPr lang="en-GB" sz="1400" dirty="0"/>
                <a:t>Sign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0874FA-0F05-6CCE-340A-14CD5FED6644}"/>
              </a:ext>
            </a:extLst>
          </p:cNvPr>
          <p:cNvGrpSpPr/>
          <p:nvPr/>
        </p:nvGrpSpPr>
        <p:grpSpPr>
          <a:xfrm>
            <a:off x="5190305" y="3420834"/>
            <a:ext cx="2339076" cy="2324264"/>
            <a:chOff x="5190305" y="3420834"/>
            <a:chExt cx="2339076" cy="2324264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106C7B31-FE32-51A0-B0C7-E44CE79A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305" y="3420834"/>
              <a:ext cx="2339076" cy="199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2D367D-0BE7-12BC-3352-C20164F3ED42}"/>
                </a:ext>
              </a:extLst>
            </p:cNvPr>
            <p:cNvSpPr txBox="1"/>
            <p:nvPr/>
          </p:nvSpPr>
          <p:spPr>
            <a:xfrm>
              <a:off x="5515943" y="5437321"/>
              <a:ext cx="16673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PRV Setting Panel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3D8218-FF02-C41E-B636-944ED047F68A}"/>
              </a:ext>
            </a:extLst>
          </p:cNvPr>
          <p:cNvGrpSpPr/>
          <p:nvPr/>
        </p:nvGrpSpPr>
        <p:grpSpPr>
          <a:xfrm>
            <a:off x="9686514" y="3420834"/>
            <a:ext cx="2003348" cy="2311125"/>
            <a:chOff x="9686514" y="3420834"/>
            <a:chExt cx="2003348" cy="2311125"/>
          </a:xfrm>
        </p:grpSpPr>
        <p:pic>
          <p:nvPicPr>
            <p:cNvPr id="17" name="Picture 16" descr="A machine with a round object&#10;&#10;AI-generated content may be incorrect.">
              <a:extLst>
                <a:ext uri="{FF2B5EF4-FFF2-40B4-BE49-F238E27FC236}">
                  <a16:creationId xmlns:a16="http://schemas.microsoft.com/office/drawing/2014/main" id="{B93A6CB5-8A2F-FD93-4A16-319F33C51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6514" y="3420834"/>
              <a:ext cx="2003348" cy="200334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F90C75-763F-C773-6F89-9E794AA030B3}"/>
                </a:ext>
              </a:extLst>
            </p:cNvPr>
            <p:cNvSpPr txBox="1"/>
            <p:nvPr/>
          </p:nvSpPr>
          <p:spPr>
            <a:xfrm>
              <a:off x="9824058" y="5424182"/>
              <a:ext cx="17500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Dead Weight Tester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C31C07-54EF-2937-09CD-EECF132C1920}"/>
              </a:ext>
            </a:extLst>
          </p:cNvPr>
          <p:cNvGrpSpPr/>
          <p:nvPr/>
        </p:nvGrpSpPr>
        <p:grpSpPr>
          <a:xfrm>
            <a:off x="244371" y="3420834"/>
            <a:ext cx="2156103" cy="2325817"/>
            <a:chOff x="244371" y="3507922"/>
            <a:chExt cx="2156103" cy="232581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C863B39-2CAB-B9DF-E9BA-E3821A391739}"/>
                </a:ext>
              </a:extLst>
            </p:cNvPr>
            <p:cNvGrpSpPr/>
            <p:nvPr/>
          </p:nvGrpSpPr>
          <p:grpSpPr>
            <a:xfrm>
              <a:off x="487846" y="3507922"/>
              <a:ext cx="1672735" cy="2018040"/>
              <a:chOff x="356787" y="3646990"/>
              <a:chExt cx="1672735" cy="2018040"/>
            </a:xfrm>
          </p:grpSpPr>
          <p:pic>
            <p:nvPicPr>
              <p:cNvPr id="9" name="Picture 8" descr="A close up of a device&#10;&#10;AI-generated content may be incorrect.">
                <a:extLst>
                  <a:ext uri="{FF2B5EF4-FFF2-40B4-BE49-F238E27FC236}">
                    <a16:creationId xmlns:a16="http://schemas.microsoft.com/office/drawing/2014/main" id="{B21A862B-DE97-1508-6D6B-504D5517C2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367" y="3646990"/>
                <a:ext cx="1669155" cy="1251866"/>
              </a:xfrm>
              <a:prstGeom prst="rect">
                <a:avLst/>
              </a:prstGeom>
            </p:spPr>
          </p:pic>
          <p:pic>
            <p:nvPicPr>
              <p:cNvPr id="11" name="Picture 10" descr="A close-up of a silver cylinder&#10;&#10;AI-generated content may be incorrect.">
                <a:extLst>
                  <a:ext uri="{FF2B5EF4-FFF2-40B4-BE49-F238E27FC236}">
                    <a16:creationId xmlns:a16="http://schemas.microsoft.com/office/drawing/2014/main" id="{AADCD7D3-80A0-ECC9-298C-89273263F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787" y="4720440"/>
                <a:ext cx="1669155" cy="94459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6DD7C4-02DA-ABB7-4B26-7566F776735B}"/>
                </a:ext>
              </a:extLst>
            </p:cNvPr>
            <p:cNvSpPr txBox="1"/>
            <p:nvPr/>
          </p:nvSpPr>
          <p:spPr>
            <a:xfrm>
              <a:off x="244371" y="5525962"/>
              <a:ext cx="21561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Transducer and Readout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1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381E88-32D2-0AC6-3EB4-E189F36B1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E0083-60A1-FE66-5BFC-4433441C3B73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343C12-5C4E-EC4A-FF49-C6190CC9F1FE}"/>
              </a:ext>
            </a:extLst>
          </p:cNvPr>
          <p:cNvSpPr txBox="1"/>
          <p:nvPr/>
        </p:nvSpPr>
        <p:spPr>
          <a:xfrm>
            <a:off x="-130249" y="963599"/>
            <a:ext cx="113050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GB" sz="1800" dirty="0"/>
              <a:t>Pressure safety devices such as pressure relief valves (PRV) and rupture discs (Inspection every two years).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Tested and witnessed by technicians in pressure section.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Each PRV has a unique identifier.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Settings and witnessed test recorded in diary and on PRV spreadsheet.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Spreadsheet contains - PRV number, pressure set, medium used, seal material, date, who tested and witnessed it and a description of any maintenance done on the PRV.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PRV given label with details.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CCF95D-80C1-749A-40CA-31082C68FAD9}"/>
              </a:ext>
            </a:extLst>
          </p:cNvPr>
          <p:cNvGrpSpPr/>
          <p:nvPr/>
        </p:nvGrpSpPr>
        <p:grpSpPr>
          <a:xfrm>
            <a:off x="6423836" y="2961318"/>
            <a:ext cx="5376530" cy="3657222"/>
            <a:chOff x="6423836" y="2961318"/>
            <a:chExt cx="5376530" cy="3657222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4861B5F3-0262-E994-4B09-6288D8182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3836" y="2961318"/>
              <a:ext cx="5376530" cy="3360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E0C878-3A8F-EE10-7E1E-1B78F0F144AB}"/>
                </a:ext>
              </a:extLst>
            </p:cNvPr>
            <p:cNvSpPr txBox="1"/>
            <p:nvPr/>
          </p:nvSpPr>
          <p:spPr>
            <a:xfrm>
              <a:off x="8323789" y="6310763"/>
              <a:ext cx="126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PRV Register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AD6BFC-AC7E-AD2A-A5F4-FDBB81AC57A8}"/>
              </a:ext>
            </a:extLst>
          </p:cNvPr>
          <p:cNvGrpSpPr/>
          <p:nvPr/>
        </p:nvGrpSpPr>
        <p:grpSpPr>
          <a:xfrm>
            <a:off x="391634" y="3477814"/>
            <a:ext cx="2519664" cy="2327337"/>
            <a:chOff x="2430359" y="3602948"/>
            <a:chExt cx="2519664" cy="2327337"/>
          </a:xfrm>
        </p:grpSpPr>
        <p:pic>
          <p:nvPicPr>
            <p:cNvPr id="19" name="Picture 18" descr="Several different types of pipes&#10;&#10;AI-generated content may be incorrect.">
              <a:extLst>
                <a:ext uri="{FF2B5EF4-FFF2-40B4-BE49-F238E27FC236}">
                  <a16:creationId xmlns:a16="http://schemas.microsoft.com/office/drawing/2014/main" id="{68C728FF-7F0E-4215-F4F6-D3EFE2501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987" y="3602948"/>
              <a:ext cx="2193974" cy="200968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8A218F-81C8-63AA-B3A7-5EF57EB47C3B}"/>
                </a:ext>
              </a:extLst>
            </p:cNvPr>
            <p:cNvSpPr txBox="1"/>
            <p:nvPr/>
          </p:nvSpPr>
          <p:spPr>
            <a:xfrm>
              <a:off x="2430359" y="5622508"/>
              <a:ext cx="2519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Pressure Relief Valves (PRV)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0C66B8-97E7-614A-0A32-AE70D32F900E}"/>
              </a:ext>
            </a:extLst>
          </p:cNvPr>
          <p:cNvGrpSpPr/>
          <p:nvPr/>
        </p:nvGrpSpPr>
        <p:grpSpPr>
          <a:xfrm>
            <a:off x="3459213" y="3480887"/>
            <a:ext cx="2339076" cy="2324264"/>
            <a:chOff x="5190305" y="3420834"/>
            <a:chExt cx="2339076" cy="2324264"/>
          </a:xfrm>
        </p:grpSpPr>
        <p:pic>
          <p:nvPicPr>
            <p:cNvPr id="22" name="Picture 15">
              <a:extLst>
                <a:ext uri="{FF2B5EF4-FFF2-40B4-BE49-F238E27FC236}">
                  <a16:creationId xmlns:a16="http://schemas.microsoft.com/office/drawing/2014/main" id="{E9D03442-091E-C47E-808F-1FC0666ED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305" y="3420834"/>
              <a:ext cx="2339076" cy="199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186C72-E616-ED76-AA03-06845E5D5372}"/>
                </a:ext>
              </a:extLst>
            </p:cNvPr>
            <p:cNvSpPr txBox="1"/>
            <p:nvPr/>
          </p:nvSpPr>
          <p:spPr>
            <a:xfrm>
              <a:off x="5515943" y="5437321"/>
              <a:ext cx="16673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PRV Setting Panel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56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0A0F45-0153-E018-EB1B-7E9F20A0EA8F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7DBFF-0DF1-2032-4B45-8327E47A5817}"/>
              </a:ext>
            </a:extLst>
          </p:cNvPr>
          <p:cNvSpPr txBox="1"/>
          <p:nvPr/>
        </p:nvSpPr>
        <p:spPr>
          <a:xfrm>
            <a:off x="-108983" y="961190"/>
            <a:ext cx="609777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GB" sz="1800" dirty="0"/>
              <a:t>Calibrated transducers (every two years).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Lower pressure transducers (Druck).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CCD100 digital readout.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Higher pressure transducers we use </a:t>
            </a:r>
            <a:r>
              <a:rPr lang="en-GB" sz="1600" dirty="0" err="1"/>
              <a:t>Intersonde</a:t>
            </a:r>
            <a:r>
              <a:rPr lang="en-GB" sz="1600" dirty="0"/>
              <a:t> HP28.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10-point calibration.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Transducer and readout Paired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Transducer and readout labelled with calibration date.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Calibrations logged in spreadsheet.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D45815-CFFF-144F-0259-E61CCE8288A3}"/>
              </a:ext>
            </a:extLst>
          </p:cNvPr>
          <p:cNvGrpSpPr/>
          <p:nvPr/>
        </p:nvGrpSpPr>
        <p:grpSpPr>
          <a:xfrm>
            <a:off x="5866128" y="2669344"/>
            <a:ext cx="2655404" cy="3515505"/>
            <a:chOff x="5866128" y="2669344"/>
            <a:chExt cx="2655404" cy="35155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82FD1-0147-3A28-5B76-97744E769627}"/>
                </a:ext>
              </a:extLst>
            </p:cNvPr>
            <p:cNvGrpSpPr/>
            <p:nvPr/>
          </p:nvGrpSpPr>
          <p:grpSpPr>
            <a:xfrm>
              <a:off x="5866128" y="2669344"/>
              <a:ext cx="2655404" cy="3196842"/>
              <a:chOff x="356787" y="2909988"/>
              <a:chExt cx="2655404" cy="3196842"/>
            </a:xfrm>
          </p:grpSpPr>
          <p:pic>
            <p:nvPicPr>
              <p:cNvPr id="9" name="Picture 8" descr="A close up of a device&#10;&#10;AI-generated content may be incorrect.">
                <a:extLst>
                  <a:ext uri="{FF2B5EF4-FFF2-40B4-BE49-F238E27FC236}">
                    <a16:creationId xmlns:a16="http://schemas.microsoft.com/office/drawing/2014/main" id="{A8A53975-5EA8-8018-8266-FCF4075C0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367" y="2909988"/>
                <a:ext cx="2651824" cy="1988868"/>
              </a:xfrm>
              <a:prstGeom prst="rect">
                <a:avLst/>
              </a:prstGeom>
            </p:spPr>
          </p:pic>
          <p:pic>
            <p:nvPicPr>
              <p:cNvPr id="10" name="Picture 9" descr="A close-up of a silver cylinder&#10;&#10;AI-generated content may be incorrect.">
                <a:extLst>
                  <a:ext uri="{FF2B5EF4-FFF2-40B4-BE49-F238E27FC236}">
                    <a16:creationId xmlns:a16="http://schemas.microsoft.com/office/drawing/2014/main" id="{F4DB7915-4B3C-0E36-D195-52F91D6D9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787" y="4606139"/>
                <a:ext cx="2651824" cy="1500691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8F308A-0D0E-F880-D45C-4E9F56C0F3CE}"/>
                </a:ext>
              </a:extLst>
            </p:cNvPr>
            <p:cNvSpPr txBox="1"/>
            <p:nvPr/>
          </p:nvSpPr>
          <p:spPr>
            <a:xfrm>
              <a:off x="6113988" y="5877072"/>
              <a:ext cx="21561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Transducer and Readout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42205D-A097-7F82-7B5D-B988F1917860}"/>
              </a:ext>
            </a:extLst>
          </p:cNvPr>
          <p:cNvGrpSpPr/>
          <p:nvPr/>
        </p:nvGrpSpPr>
        <p:grpSpPr>
          <a:xfrm>
            <a:off x="8831623" y="949646"/>
            <a:ext cx="3197372" cy="3515307"/>
            <a:chOff x="8831623" y="971418"/>
            <a:chExt cx="3197372" cy="3515307"/>
          </a:xfrm>
        </p:grpSpPr>
        <p:pic>
          <p:nvPicPr>
            <p:cNvPr id="7" name="Picture 6" descr="A machine with a round object&#10;&#10;AI-generated content may be incorrect.">
              <a:extLst>
                <a:ext uri="{FF2B5EF4-FFF2-40B4-BE49-F238E27FC236}">
                  <a16:creationId xmlns:a16="http://schemas.microsoft.com/office/drawing/2014/main" id="{3489BF8B-441B-6B01-2F16-DDCC6C146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623" y="971418"/>
              <a:ext cx="3197372" cy="319737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B8D80A-402C-CABA-09F1-14D5AEE537F4}"/>
                </a:ext>
              </a:extLst>
            </p:cNvPr>
            <p:cNvSpPr txBox="1"/>
            <p:nvPr/>
          </p:nvSpPr>
          <p:spPr>
            <a:xfrm>
              <a:off x="9576771" y="4178948"/>
              <a:ext cx="1663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Deadweight Tester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32D96E-EB9B-36A2-B8B0-062DB7AC75EB}"/>
              </a:ext>
            </a:extLst>
          </p:cNvPr>
          <p:cNvGrpSpPr/>
          <p:nvPr/>
        </p:nvGrpSpPr>
        <p:grpSpPr>
          <a:xfrm>
            <a:off x="185307" y="3008250"/>
            <a:ext cx="5311901" cy="3673867"/>
            <a:chOff x="196193" y="3204198"/>
            <a:chExt cx="5311901" cy="3673867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DD2C5E35-3EDB-79F3-5405-97B6B29DF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93" y="3546054"/>
              <a:ext cx="5311901" cy="333201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201062-4B83-55A5-059A-4F8FD37C1302}"/>
                </a:ext>
              </a:extLst>
            </p:cNvPr>
            <p:cNvSpPr txBox="1"/>
            <p:nvPr/>
          </p:nvSpPr>
          <p:spPr>
            <a:xfrm>
              <a:off x="1464512" y="3204198"/>
              <a:ext cx="27441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Transducer Calibration Register.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7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0BDB8C-4D2A-2971-E16D-B72FE91E6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48495B-9BA2-10FF-63FA-D8A872FBA006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E6714-2580-8042-4BBF-6C375FCB98C4}"/>
              </a:ext>
            </a:extLst>
          </p:cNvPr>
          <p:cNvSpPr txBox="1"/>
          <p:nvPr/>
        </p:nvSpPr>
        <p:spPr>
          <a:xfrm>
            <a:off x="-201439" y="1059525"/>
            <a:ext cx="60975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GB" sz="1800" dirty="0"/>
              <a:t>Panels serviced every two years.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PRV’s maintained, lifting point re-checked and registered on the system with new label.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Transducer calibrated on deadweight tester, labels changed and spreadsheet updated.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Valves inspected, checked for passing and seals changed if required.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Panel leak tested and working pressure hold test conducted.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Gas panel maintenance register updated with all information.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Where possible in </a:t>
            </a:r>
            <a:r>
              <a:rPr lang="en-GB" dirty="0"/>
              <a:t>construction of the gas panels we use welded joints. These are welded using an orbital welder. This reduces possible leaks due to less compression joints.</a:t>
            </a:r>
            <a:endParaRPr lang="en-GB" sz="1800" dirty="0"/>
          </a:p>
        </p:txBody>
      </p:sp>
      <p:pic>
        <p:nvPicPr>
          <p:cNvPr id="7" name="Picture 6" descr="A group of white boxes with knobs&#10;&#10;AI-generated content may be incorrect.">
            <a:extLst>
              <a:ext uri="{FF2B5EF4-FFF2-40B4-BE49-F238E27FC236}">
                <a16:creationId xmlns:a16="http://schemas.microsoft.com/office/drawing/2014/main" id="{84C3B432-87E6-DAD6-BC7F-E7EDFC947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26" y="1157864"/>
            <a:ext cx="4269938" cy="29426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553F27-A87C-F44B-476C-C848CDD2433F}"/>
              </a:ext>
            </a:extLst>
          </p:cNvPr>
          <p:cNvGrpSpPr/>
          <p:nvPr/>
        </p:nvGrpSpPr>
        <p:grpSpPr>
          <a:xfrm>
            <a:off x="7823166" y="4220252"/>
            <a:ext cx="3443554" cy="2269247"/>
            <a:chOff x="6767251" y="4154936"/>
            <a:chExt cx="3443554" cy="2269247"/>
          </a:xfrm>
        </p:grpSpPr>
        <p:pic>
          <p:nvPicPr>
            <p:cNvPr id="11" name="Picture 10" descr="A close-up of a machine&#10;&#10;AI-generated content may be incorrect.">
              <a:extLst>
                <a:ext uri="{FF2B5EF4-FFF2-40B4-BE49-F238E27FC236}">
                  <a16:creationId xmlns:a16="http://schemas.microsoft.com/office/drawing/2014/main" id="{367B700A-A594-C519-FF35-2EB729ED5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251" y="4154936"/>
              <a:ext cx="3443554" cy="201792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00CE1F-93C9-3C8F-A411-EDB606A3E976}"/>
                </a:ext>
              </a:extLst>
            </p:cNvPr>
            <p:cNvSpPr txBox="1"/>
            <p:nvPr/>
          </p:nvSpPr>
          <p:spPr>
            <a:xfrm>
              <a:off x="8020897" y="6116406"/>
              <a:ext cx="1325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Orbital Welder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99FBFC-0D0B-394E-AD90-08EAA6D67297}"/>
              </a:ext>
            </a:extLst>
          </p:cNvPr>
          <p:cNvGrpSpPr/>
          <p:nvPr/>
        </p:nvGrpSpPr>
        <p:grpSpPr>
          <a:xfrm>
            <a:off x="5983786" y="4750525"/>
            <a:ext cx="1411797" cy="1442815"/>
            <a:chOff x="5776952" y="4663437"/>
            <a:chExt cx="1411797" cy="1442815"/>
          </a:xfrm>
        </p:grpSpPr>
        <p:pic>
          <p:nvPicPr>
            <p:cNvPr id="15" name="Picture 14" descr="A close-up of a metal pipe&#10;&#10;AI-generated content may be incorrect.">
              <a:extLst>
                <a:ext uri="{FF2B5EF4-FFF2-40B4-BE49-F238E27FC236}">
                  <a16:creationId xmlns:a16="http://schemas.microsoft.com/office/drawing/2014/main" id="{87488F31-A6C6-E4DB-468A-6DE2D058B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069" y="4663437"/>
              <a:ext cx="1173565" cy="112415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0AF00-E940-C014-81C2-EDD3E7FE1502}"/>
                </a:ext>
              </a:extLst>
            </p:cNvPr>
            <p:cNvSpPr txBox="1"/>
            <p:nvPr/>
          </p:nvSpPr>
          <p:spPr>
            <a:xfrm>
              <a:off x="5776952" y="5798475"/>
              <a:ext cx="1411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Micro Weld Tee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9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46783B-BB45-2F7D-DC40-A90EED3B0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8EE839-A0C7-0137-27F5-0109FD043809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E2A90E9A-7DAE-1CC2-7765-A14025D33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473" y="957549"/>
            <a:ext cx="5408934" cy="5900451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6776AB83-D745-453C-03EE-DFC53A144160}"/>
              </a:ext>
            </a:extLst>
          </p:cNvPr>
          <p:cNvSpPr txBox="1"/>
          <p:nvPr/>
        </p:nvSpPr>
        <p:spPr>
          <a:xfrm>
            <a:off x="162962" y="1041149"/>
            <a:ext cx="582082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Gas Handling and High Pressure at High Temperature.</a:t>
            </a:r>
          </a:p>
          <a:p>
            <a:endParaRPr lang="en-GB" dirty="0"/>
          </a:p>
          <a:p>
            <a:r>
              <a:rPr lang="en-GB" dirty="0"/>
              <a:t>Gas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Gas handling tends to fall between vacuum and </a:t>
            </a:r>
          </a:p>
          <a:p>
            <a:r>
              <a:rPr lang="en-GB" dirty="0"/>
              <a:t>200bar at temperature ranges from room temperature </a:t>
            </a:r>
          </a:p>
          <a:p>
            <a:r>
              <a:rPr lang="en-GB" dirty="0"/>
              <a:t>to 1000˚C (1273K)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pressure falls in a number of areas.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Gas cells (up to 10Kbar) room temperature.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Gas cells (up to 7Kbar) 400˚C.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Clamp cells (10 to 30Kbar) room temperature.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Paris Edinburgh presses with graphite furnace</a:t>
            </a:r>
          </a:p>
          <a:p>
            <a:pPr lvl="1"/>
            <a:r>
              <a:rPr lang="en-GB" dirty="0"/>
              <a:t>can reach 1027˚C.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Paris Edinburgh presses with Rhenium furnace</a:t>
            </a:r>
          </a:p>
          <a:p>
            <a:pPr lvl="1"/>
            <a:r>
              <a:rPr lang="en-GB" dirty="0"/>
              <a:t>can reach 1427˚C.</a:t>
            </a:r>
          </a:p>
        </p:txBody>
      </p:sp>
    </p:spTree>
    <p:extLst>
      <p:ext uri="{BB962C8B-B14F-4D97-AF65-F5344CB8AC3E}">
        <p14:creationId xmlns:p14="http://schemas.microsoft.com/office/powerpoint/2010/main" val="3986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CAE55C-8422-FCBD-5F61-5D9E9B15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C60A51-D7F0-0AEB-EE77-9C6C99271A9F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746ABA-CE89-7823-3FDB-F6430598583F}"/>
              </a:ext>
            </a:extLst>
          </p:cNvPr>
          <p:cNvSpPr txBox="1"/>
          <p:nvPr/>
        </p:nvSpPr>
        <p:spPr>
          <a:xfrm>
            <a:off x="-345447" y="908607"/>
            <a:ext cx="609750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GB" sz="1800" dirty="0"/>
              <a:t>Systems vacuum leak tested prior to the experiment, with additional working pressure test for flammable,</a:t>
            </a:r>
          </a:p>
          <a:p>
            <a:pPr lvl="1">
              <a:defRPr/>
            </a:pPr>
            <a:r>
              <a:rPr lang="en-GB" sz="1800" dirty="0"/>
              <a:t>toxic, harmful gases etc. </a:t>
            </a:r>
          </a:p>
          <a:p>
            <a:pPr lvl="1">
              <a:defRPr/>
            </a:pPr>
            <a:endParaRPr lang="en-GB" sz="800" dirty="0"/>
          </a:p>
          <a:p>
            <a:pPr lvl="1">
              <a:defRPr/>
            </a:pPr>
            <a:r>
              <a:rPr lang="en-GB" dirty="0"/>
              <a:t>When setting an experiment up.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Details of experiment gathered.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Correct panel selected.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Pressure rating.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Number of gases required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What gases</a:t>
            </a: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Types of seal on panel.</a:t>
            </a: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Are heated lines required?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Single or multiple buffers required?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Gas from store.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Correct regulators (depending on gases and bottle connection).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sz="18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374F99A-7FB5-669D-5CCC-219406A37762}"/>
              </a:ext>
            </a:extLst>
          </p:cNvPr>
          <p:cNvGrpSpPr/>
          <p:nvPr/>
        </p:nvGrpSpPr>
        <p:grpSpPr>
          <a:xfrm>
            <a:off x="5577370" y="1401063"/>
            <a:ext cx="6374103" cy="4429450"/>
            <a:chOff x="5577370" y="1401063"/>
            <a:chExt cx="6374103" cy="44294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FEAD422-FE14-6B5A-A1D8-8B42855D0C9A}"/>
                </a:ext>
              </a:extLst>
            </p:cNvPr>
            <p:cNvGrpSpPr/>
            <p:nvPr/>
          </p:nvGrpSpPr>
          <p:grpSpPr>
            <a:xfrm>
              <a:off x="5577370" y="1401063"/>
              <a:ext cx="6374103" cy="4429450"/>
              <a:chOff x="4732666" y="1466378"/>
              <a:chExt cx="7001088" cy="481101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0CF7010-41ED-8585-A4DE-0F719E81719C}"/>
                  </a:ext>
                </a:extLst>
              </p:cNvPr>
              <p:cNvGrpSpPr/>
              <p:nvPr/>
            </p:nvGrpSpPr>
            <p:grpSpPr>
              <a:xfrm>
                <a:off x="4732666" y="1466378"/>
                <a:ext cx="7001088" cy="4196789"/>
                <a:chOff x="1099304" y="2535287"/>
                <a:chExt cx="7001088" cy="4196789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82444DE1-36A0-D46C-7CF0-CABD6C70813F}"/>
                    </a:ext>
                  </a:extLst>
                </p:cNvPr>
                <p:cNvGrpSpPr/>
                <p:nvPr/>
              </p:nvGrpSpPr>
              <p:grpSpPr>
                <a:xfrm>
                  <a:off x="1099304" y="2535287"/>
                  <a:ext cx="7001088" cy="4196789"/>
                  <a:chOff x="1099304" y="2535287"/>
                  <a:chExt cx="7001088" cy="4196789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72D84004-5117-2011-7792-6ED1BC3A0F6E}"/>
                      </a:ext>
                    </a:extLst>
                  </p:cNvPr>
                  <p:cNvSpPr/>
                  <p:nvPr/>
                </p:nvSpPr>
                <p:spPr>
                  <a:xfrm>
                    <a:off x="3586098" y="2564904"/>
                    <a:ext cx="2081300" cy="416717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8951F950-D145-9D6B-EE5A-6170D66EF885}"/>
                      </a:ext>
                    </a:extLst>
                  </p:cNvPr>
                  <p:cNvGrpSpPr/>
                  <p:nvPr/>
                </p:nvGrpSpPr>
                <p:grpSpPr>
                  <a:xfrm>
                    <a:off x="1099304" y="2535287"/>
                    <a:ext cx="7001088" cy="4134073"/>
                    <a:chOff x="1099304" y="2535287"/>
                    <a:chExt cx="7001088" cy="4134073"/>
                  </a:xfrm>
                </p:grpSpPr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8AFF3B40-DA17-6922-A719-4A08661942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95736" y="3864264"/>
                      <a:ext cx="9348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800" b="1" dirty="0"/>
                        <a:t>Vacuum Pump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8E858E03-818C-2526-5E47-0AC0341A2A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63542" y="4365104"/>
                      <a:ext cx="113685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800" b="1" dirty="0"/>
                        <a:t>Beam line Specific</a:t>
                      </a:r>
                    </a:p>
                    <a:p>
                      <a:r>
                        <a:rPr lang="en-GB" sz="800" b="1" dirty="0"/>
                        <a:t>Pressure cell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E078511E-1F9F-ACAC-A609-7A92E11F0A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47662" y="6453916"/>
                      <a:ext cx="631904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800" b="1" dirty="0"/>
                        <a:t>Cryostat</a:t>
                      </a:r>
                    </a:p>
                  </p:txBody>
                </p:sp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F2747BB2-9146-DEE4-DB8E-D67D1D3F65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99446" y="2535287"/>
                      <a:ext cx="155844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800" b="1" dirty="0"/>
                        <a:t>Gas Handling Centre stick</a:t>
                      </a:r>
                    </a:p>
                  </p:txBody>
                </p:sp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0BDF5276-7D13-16C5-9D90-08C2D7868B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96596" y="4293096"/>
                      <a:ext cx="312891" cy="47120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FA311A17-E095-B3C8-AFFB-40C7D9FBB9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97680" y="3068960"/>
                      <a:ext cx="105349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800" b="1" dirty="0"/>
                        <a:t>Hydrogen Gas Cylinder</a:t>
                      </a:r>
                    </a:p>
                  </p:txBody>
                </p:sp>
                <p:pic>
                  <p:nvPicPr>
                    <p:cNvPr id="49" name="Picture 48">
                      <a:extLst>
                        <a:ext uri="{FF2B5EF4-FFF2-40B4-BE49-F238E27FC236}">
                          <a16:creationId xmlns:a16="http://schemas.microsoft.com/office/drawing/2014/main" id="{ECE3C23C-5F5B-2CEC-F062-5F9183DE6F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41703" y="4079799"/>
                      <a:ext cx="795113" cy="119742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0" name="Group 3">
                      <a:extLst>
                        <a:ext uri="{FF2B5EF4-FFF2-40B4-BE49-F238E27FC236}">
                          <a16:creationId xmlns:a16="http://schemas.microsoft.com/office/drawing/2014/main" id="{BB483073-FBEF-3976-7337-D1DBFD32A0F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31430" y="3301152"/>
                      <a:ext cx="182660" cy="979636"/>
                      <a:chOff x="9433" y="1362"/>
                      <a:chExt cx="1445" cy="6278"/>
                    </a:xfrm>
                  </p:grpSpPr>
                  <p:sp>
                    <p:nvSpPr>
                      <p:cNvPr id="64" name="AutoShape 4">
                        <a:extLst>
                          <a:ext uri="{FF2B5EF4-FFF2-40B4-BE49-F238E27FC236}">
                            <a16:creationId xmlns:a16="http://schemas.microsoft.com/office/drawing/2014/main" id="{57E702DF-FE2C-42AD-C806-DDB23C3C3D2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438" y="2484"/>
                        <a:ext cx="1440" cy="515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65" name="Group 5">
                        <a:extLst>
                          <a:ext uri="{FF2B5EF4-FFF2-40B4-BE49-F238E27FC236}">
                            <a16:creationId xmlns:a16="http://schemas.microsoft.com/office/drawing/2014/main" id="{28E04D93-402F-C538-FB46-CEE5F1254A0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433" y="1362"/>
                        <a:ext cx="1445" cy="1122"/>
                        <a:chOff x="2491" y="4412"/>
                        <a:chExt cx="1152" cy="894"/>
                      </a:xfrm>
                    </p:grpSpPr>
                    <p:sp>
                      <p:nvSpPr>
                        <p:cNvPr id="66" name="AutoShape 6">
                          <a:extLst>
                            <a:ext uri="{FF2B5EF4-FFF2-40B4-BE49-F238E27FC236}">
                              <a16:creationId xmlns:a16="http://schemas.microsoft.com/office/drawing/2014/main" id="{5B1B6C4A-7FD3-7DC4-C2B6-1624C1E1E9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91" y="4863"/>
                          <a:ext cx="513" cy="443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C6D9F1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  <p:grpSp>
                      <p:nvGrpSpPr>
                        <p:cNvPr id="67" name="Group 7">
                          <a:extLst>
                            <a:ext uri="{FF2B5EF4-FFF2-40B4-BE49-F238E27FC236}">
                              <a16:creationId xmlns:a16="http://schemas.microsoft.com/office/drawing/2014/main" id="{6F08CD66-200E-60A9-A19C-B113261500AF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91" y="4412"/>
                          <a:ext cx="1152" cy="573"/>
                          <a:chOff x="2491" y="4412"/>
                          <a:chExt cx="1152" cy="573"/>
                        </a:xfrm>
                      </p:grpSpPr>
                      <p:grpSp>
                        <p:nvGrpSpPr>
                          <p:cNvPr id="69" name="Group 8">
                            <a:extLst>
                              <a:ext uri="{FF2B5EF4-FFF2-40B4-BE49-F238E27FC236}">
                                <a16:creationId xmlns:a16="http://schemas.microsoft.com/office/drawing/2014/main" id="{C3DC07DC-DF5C-7C4A-2F25-43A0DD66EBA4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91" y="4412"/>
                            <a:ext cx="575" cy="573"/>
                            <a:chOff x="6263" y="5073"/>
                            <a:chExt cx="574" cy="574"/>
                          </a:xfrm>
                        </p:grpSpPr>
                        <p:sp>
                          <p:nvSpPr>
                            <p:cNvPr id="72" name="AutoShape 9">
                              <a:extLst>
                                <a:ext uri="{FF2B5EF4-FFF2-40B4-BE49-F238E27FC236}">
                                  <a16:creationId xmlns:a16="http://schemas.microsoft.com/office/drawing/2014/main" id="{30649923-EEB2-C81E-26BF-6830DA9FF89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263" y="5073"/>
                              <a:ext cx="574" cy="574"/>
                            </a:xfrm>
                            <a:prstGeom prst="flowChartConnector">
                              <a:avLst/>
                            </a:prstGeom>
                            <a:solidFill>
                              <a:srgbClr val="B2A1C7"/>
                            </a:solidFill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  <p:cxnSp>
                          <p:nvCxnSpPr>
                            <p:cNvPr id="73" name="AutoShape 10">
                              <a:extLst>
                                <a:ext uri="{FF2B5EF4-FFF2-40B4-BE49-F238E27FC236}">
                                  <a16:creationId xmlns:a16="http://schemas.microsoft.com/office/drawing/2014/main" id="{E676E6C6-94A9-33E5-5DFC-B3FEF8B6DED8}"/>
                                </a:ext>
                              </a:extLst>
                            </p:cNvPr>
                            <p:cNvCxnSpPr>
                              <a:cxnSpLocks noChangeShapeType="1"/>
                              <a:endCxn id="72" idx="3"/>
                            </p:cNvCxnSpPr>
                            <p:nvPr/>
                          </p:nvCxnSpPr>
                          <p:spPr bwMode="auto">
                            <a:xfrm flipH="1">
                              <a:off x="6346" y="5376"/>
                              <a:ext cx="216" cy="187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</p:cxnSp>
                      </p:grpSp>
                      <p:sp>
                        <p:nvSpPr>
                          <p:cNvPr id="70" name="AutoShape 11">
                            <a:extLst>
                              <a:ext uri="{FF2B5EF4-FFF2-40B4-BE49-F238E27FC236}">
                                <a16:creationId xmlns:a16="http://schemas.microsoft.com/office/drawing/2014/main" id="{CAEDAF87-8400-9E10-BF6E-3AE8A2AD4A9D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66" y="4412"/>
                            <a:ext cx="577" cy="573"/>
                          </a:xfrm>
                          <a:prstGeom prst="flowChartConnector">
                            <a:avLst/>
                          </a:prstGeom>
                          <a:solidFill>
                            <a:srgbClr val="B2A1C7"/>
                          </a:solidFill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  <p:cxnSp>
                        <p:nvCxnSpPr>
                          <p:cNvPr id="71" name="AutoShape 12">
                            <a:extLst>
                              <a:ext uri="{FF2B5EF4-FFF2-40B4-BE49-F238E27FC236}">
                                <a16:creationId xmlns:a16="http://schemas.microsoft.com/office/drawing/2014/main" id="{9C3CF08C-1337-21B5-E7D1-A09F8EE5554C}"/>
                              </a:ext>
                            </a:extLst>
                          </p:cNvPr>
                          <p:cNvCxnSpPr>
                            <a:cxnSpLocks noChangeShapeType="1"/>
                            <a:endCxn id="70" idx="7"/>
                          </p:cNvCxnSpPr>
                          <p:nvPr/>
                        </p:nvCxnSpPr>
                        <p:spPr bwMode="auto">
                          <a:xfrm flipV="1">
                            <a:off x="3368" y="4496"/>
                            <a:ext cx="190" cy="218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sp>
                      <p:nvSpPr>
                        <p:cNvPr id="68" name="Oval 13">
                          <a:extLst>
                            <a:ext uri="{FF2B5EF4-FFF2-40B4-BE49-F238E27FC236}">
                              <a16:creationId xmlns:a16="http://schemas.microsoft.com/office/drawing/2014/main" id="{671AD208-83E6-A774-4852-9B5C4776C1D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82" y="4985"/>
                          <a:ext cx="339" cy="279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</p:grpSp>
                <p:pic>
                  <p:nvPicPr>
                    <p:cNvPr id="51" name="Picture 50">
                      <a:extLst>
                        <a:ext uri="{FF2B5EF4-FFF2-40B4-BE49-F238E27FC236}">
                          <a16:creationId xmlns:a16="http://schemas.microsoft.com/office/drawing/2014/main" id="{0AC56BFD-E892-46CE-626B-F8F1CA613D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87336" y="5315500"/>
                      <a:ext cx="840009" cy="818641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52" name="Elbow Connector 22">
                      <a:extLst>
                        <a:ext uri="{FF2B5EF4-FFF2-40B4-BE49-F238E27FC236}">
                          <a16:creationId xmlns:a16="http://schemas.microsoft.com/office/drawing/2014/main" id="{242B78C3-0D6C-49BD-475D-5D71EF353BEB}"/>
                        </a:ext>
                      </a:extLst>
                    </p:cNvPr>
                    <p:cNvCxnSpPr>
                      <a:endCxn id="49" idx="1"/>
                    </p:cNvCxnSpPr>
                    <p:nvPr/>
                  </p:nvCxnSpPr>
                  <p:spPr>
                    <a:xfrm rot="5400000" flipH="1" flipV="1">
                      <a:off x="1593036" y="4760844"/>
                      <a:ext cx="731000" cy="566333"/>
                    </a:xfrm>
                    <a:prstGeom prst="bentConnector2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BED3DCF6-926F-0171-64D1-0108B54FFB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99304" y="6094456"/>
                      <a:ext cx="135005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800" b="1" dirty="0"/>
                        <a:t>Helium Leak Detector</a:t>
                      </a:r>
                    </a:p>
                  </p:txBody>
                </p:sp>
                <p:pic>
                  <p:nvPicPr>
                    <p:cNvPr id="54" name="Picture 53">
                      <a:extLst>
                        <a:ext uri="{FF2B5EF4-FFF2-40B4-BE49-F238E27FC236}">
                          <a16:creationId xmlns:a16="http://schemas.microsoft.com/office/drawing/2014/main" id="{198226FD-691E-EA98-BF23-5B6903163E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25361" y="2780928"/>
                      <a:ext cx="655359" cy="123246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Picture 54">
                      <a:extLst>
                        <a:ext uri="{FF2B5EF4-FFF2-40B4-BE49-F238E27FC236}">
                          <a16:creationId xmlns:a16="http://schemas.microsoft.com/office/drawing/2014/main" id="{7A8430CF-64D5-477F-2F23-F23ECF593A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392634" y="5068720"/>
                      <a:ext cx="920816" cy="1386727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56" name="Elbow Connector 16">
                      <a:extLst>
                        <a:ext uri="{FF2B5EF4-FFF2-40B4-BE49-F238E27FC236}">
                          <a16:creationId xmlns:a16="http://schemas.microsoft.com/office/drawing/2014/main" id="{C2CF0542-071E-B90A-54A9-CB90A393A059}"/>
                        </a:ext>
                      </a:extLst>
                    </p:cNvPr>
                    <p:cNvCxnSpPr>
                      <a:stCxn id="54" idx="2"/>
                      <a:endCxn id="47" idx="0"/>
                    </p:cNvCxnSpPr>
                    <p:nvPr/>
                  </p:nvCxnSpPr>
                  <p:spPr>
                    <a:xfrm rot="16200000" flipH="1">
                      <a:off x="6713190" y="4153244"/>
                      <a:ext cx="279702" cy="1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Arrow Connector 56">
                      <a:extLst>
                        <a:ext uri="{FF2B5EF4-FFF2-40B4-BE49-F238E27FC236}">
                          <a16:creationId xmlns:a16="http://schemas.microsoft.com/office/drawing/2014/main" id="{79BD8674-248B-AB3D-35FD-750A70918869}"/>
                        </a:ext>
                      </a:extLst>
                    </p:cNvPr>
                    <p:cNvCxnSpPr>
                      <a:stCxn id="47" idx="2"/>
                      <a:endCxn id="55" idx="0"/>
                    </p:cNvCxnSpPr>
                    <p:nvPr/>
                  </p:nvCxnSpPr>
                  <p:spPr>
                    <a:xfrm>
                      <a:off x="6853042" y="4764302"/>
                      <a:ext cx="0" cy="30441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prstDash val="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Elbow Connector 84">
                      <a:extLst>
                        <a:ext uri="{FF2B5EF4-FFF2-40B4-BE49-F238E27FC236}">
                          <a16:creationId xmlns:a16="http://schemas.microsoft.com/office/drawing/2014/main" id="{77140D18-9EAC-A1D0-B073-CCD2E33F3605}"/>
                        </a:ext>
                      </a:extLst>
                    </p:cNvPr>
                    <p:cNvCxnSpPr/>
                    <p:nvPr/>
                  </p:nvCxnSpPr>
                  <p:spPr>
                    <a:xfrm rot="16200000" flipV="1">
                      <a:off x="1707833" y="3619373"/>
                      <a:ext cx="677012" cy="390729"/>
                    </a:xfrm>
                    <a:prstGeom prst="bentConnector3">
                      <a:avLst>
                        <a:gd name="adj1" fmla="val -1587"/>
                      </a:avLst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Elbow Connector 10256">
                      <a:extLst>
                        <a:ext uri="{FF2B5EF4-FFF2-40B4-BE49-F238E27FC236}">
                          <a16:creationId xmlns:a16="http://schemas.microsoft.com/office/drawing/2014/main" id="{FC3A5D30-446E-D8A0-F275-6AADC85031D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854777" y="3068960"/>
                      <a:ext cx="788285" cy="407271"/>
                    </a:xfrm>
                    <a:prstGeom prst="bentConnector3">
                      <a:avLst>
                        <a:gd name="adj1" fmla="val -749"/>
                      </a:avLst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61064A46-22C7-A5E0-C8C6-F3A3A6E242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9259" y="3068960"/>
                      <a:ext cx="1585259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9DC0DD4D-AE6B-9D87-8F5F-5B8B7AF898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37840" y="2535287"/>
                      <a:ext cx="126951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800" b="1" dirty="0"/>
                        <a:t>Hydrogen Gas Panel Used for Volumetric Measurements</a:t>
                      </a:r>
                    </a:p>
                  </p:txBody>
                </p:sp>
                <p:cxnSp>
                  <p:nvCxnSpPr>
                    <p:cNvPr id="62" name="Elbow Connector 10265">
                      <a:extLst>
                        <a:ext uri="{FF2B5EF4-FFF2-40B4-BE49-F238E27FC236}">
                          <a16:creationId xmlns:a16="http://schemas.microsoft.com/office/drawing/2014/main" id="{F3B5BF3F-9C92-B150-032A-D9D78C89798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166061" y="3068960"/>
                      <a:ext cx="1359300" cy="203635"/>
                    </a:xfrm>
                    <a:prstGeom prst="bentConnector3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63" name="Picture 62">
                      <a:extLst>
                        <a:ext uri="{FF2B5EF4-FFF2-40B4-BE49-F238E27FC236}">
                          <a16:creationId xmlns:a16="http://schemas.microsoft.com/office/drawing/2014/main" id="{B97CC607-96E7-7052-34F2-2C3D88CC45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080503" y="2996952"/>
                      <a:ext cx="1154847" cy="1739172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40" name="Elbow Connector 10250">
                  <a:extLst>
                    <a:ext uri="{FF2B5EF4-FFF2-40B4-BE49-F238E27FC236}">
                      <a16:creationId xmlns:a16="http://schemas.microsoft.com/office/drawing/2014/main" id="{E7A21D8A-C8FF-2572-CB4D-94C86A6C6FFA}"/>
                    </a:ext>
                  </a:extLst>
                </p:cNvPr>
                <p:cNvCxnSpPr>
                  <a:stCxn id="66" idx="3"/>
                  <a:endCxn id="63" idx="1"/>
                </p:cNvCxnSpPr>
                <p:nvPr/>
              </p:nvCxnSpPr>
              <p:spPr>
                <a:xfrm>
                  <a:off x="3460339" y="3432854"/>
                  <a:ext cx="620164" cy="433684"/>
                </a:xfrm>
                <a:prstGeom prst="bent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" name="Connector: Elbow 6">
                <a:extLst>
                  <a:ext uri="{FF2B5EF4-FFF2-40B4-BE49-F238E27FC236}">
                    <a16:creationId xmlns:a16="http://schemas.microsoft.com/office/drawing/2014/main" id="{4EF2BCC2-A293-B2E0-E129-A8783845E020}"/>
                  </a:ext>
                </a:extLst>
              </p:cNvPr>
              <p:cNvCxnSpPr>
                <a:cxnSpLocks/>
                <a:stCxn id="49" idx="2"/>
                <a:endCxn id="9" idx="1"/>
              </p:cNvCxnSpPr>
              <p:nvPr/>
            </p:nvCxnSpPr>
            <p:spPr>
              <a:xfrm rot="16200000" flipH="1">
                <a:off x="6541517" y="3939416"/>
                <a:ext cx="657997" cy="1195787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or: Elbow 7">
                <a:extLst>
                  <a:ext uri="{FF2B5EF4-FFF2-40B4-BE49-F238E27FC236}">
                    <a16:creationId xmlns:a16="http://schemas.microsoft.com/office/drawing/2014/main" id="{A6A540CE-BD2C-2247-66C0-2F02411A60B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966146" y="2919225"/>
                <a:ext cx="1931843" cy="432050"/>
              </a:xfrm>
              <a:prstGeom prst="bentConnector3">
                <a:avLst>
                  <a:gd name="adj1" fmla="val 101736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8" descr="A white box with black knobs&#10;&#10;AI-generated content may be incorrect.">
                <a:extLst>
                  <a:ext uri="{FF2B5EF4-FFF2-40B4-BE49-F238E27FC236}">
                    <a16:creationId xmlns:a16="http://schemas.microsoft.com/office/drawing/2014/main" id="{B6FFBBC7-2632-B569-76AE-311D5FD46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8409" y="4340602"/>
                <a:ext cx="1583402" cy="1051413"/>
              </a:xfrm>
              <a:prstGeom prst="rect">
                <a:avLst/>
              </a:prstGeom>
            </p:spPr>
          </p:pic>
          <p:cxnSp>
            <p:nvCxnSpPr>
              <p:cNvPr id="10" name="Connector: Elbow 9">
                <a:extLst>
                  <a:ext uri="{FF2B5EF4-FFF2-40B4-BE49-F238E27FC236}">
                    <a16:creationId xmlns:a16="http://schemas.microsoft.com/office/drawing/2014/main" id="{378CBC03-DD0A-03A8-44B1-497FAA525F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8363" y="4111805"/>
                <a:ext cx="818314" cy="765136"/>
              </a:xfrm>
              <a:prstGeom prst="bentConnector3">
                <a:avLst>
                  <a:gd name="adj1" fmla="val 9937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2400E47-8066-4A88-3D70-7480F6721226}"/>
                  </a:ext>
                </a:extLst>
              </p:cNvPr>
              <p:cNvGrpSpPr/>
              <p:nvPr/>
            </p:nvGrpSpPr>
            <p:grpSpPr>
              <a:xfrm>
                <a:off x="6238019" y="5542898"/>
                <a:ext cx="666522" cy="734493"/>
                <a:chOff x="6227708" y="906322"/>
                <a:chExt cx="666522" cy="734493"/>
              </a:xfrm>
            </p:grpSpPr>
            <p:sp>
              <p:nvSpPr>
                <p:cNvPr id="15" name="AutoShape 4">
                  <a:extLst>
                    <a:ext uri="{FF2B5EF4-FFF2-40B4-BE49-F238E27FC236}">
                      <a16:creationId xmlns:a16="http://schemas.microsoft.com/office/drawing/2014/main" id="{A35AE15F-9277-D2F8-46F4-FE5B0B614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57709" y="1037398"/>
                  <a:ext cx="136521" cy="603417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" name="AutoShape 9">
                  <a:extLst>
                    <a:ext uri="{FF2B5EF4-FFF2-40B4-BE49-F238E27FC236}">
                      <a16:creationId xmlns:a16="http://schemas.microsoft.com/office/drawing/2014/main" id="{B8AA4D43-7B9B-8341-10FF-A19751F34D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57235" y="906763"/>
                  <a:ext cx="68379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17" name="AutoShape 10">
                  <a:extLst>
                    <a:ext uri="{FF2B5EF4-FFF2-40B4-BE49-F238E27FC236}">
                      <a16:creationId xmlns:a16="http://schemas.microsoft.com/office/drawing/2014/main" id="{8970490B-E0B0-0C27-89C5-7BB6AC95F17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6767123" y="950495"/>
                  <a:ext cx="25731" cy="2744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" name="AutoShape 11">
                  <a:extLst>
                    <a:ext uri="{FF2B5EF4-FFF2-40B4-BE49-F238E27FC236}">
                      <a16:creationId xmlns:a16="http://schemas.microsoft.com/office/drawing/2014/main" id="{EBCDDEEA-BF27-6B6B-7994-CD30D2EF5C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25614" y="906322"/>
                  <a:ext cx="68616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19" name="AutoShape 12">
                  <a:extLst>
                    <a:ext uri="{FF2B5EF4-FFF2-40B4-BE49-F238E27FC236}">
                      <a16:creationId xmlns:a16="http://schemas.microsoft.com/office/drawing/2014/main" id="{37B0841C-0B7C-61D1-7262-94E4549CA7C4}"/>
                    </a:ext>
                  </a:extLst>
                </p:cNvPr>
                <p:cNvCxnSpPr>
                  <a:cxnSpLocks noChangeShapeType="1"/>
                  <a:endCxn id="18" idx="7"/>
                </p:cNvCxnSpPr>
                <p:nvPr/>
              </p:nvCxnSpPr>
              <p:spPr bwMode="auto">
                <a:xfrm flipV="1">
                  <a:off x="6861527" y="918377"/>
                  <a:ext cx="22595" cy="3204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0" name="Oval 13">
                  <a:extLst>
                    <a:ext uri="{FF2B5EF4-FFF2-40B4-BE49-F238E27FC236}">
                      <a16:creationId xmlns:a16="http://schemas.microsoft.com/office/drawing/2014/main" id="{B1778046-64E1-FFF1-C950-69632AE167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3732" y="991145"/>
                  <a:ext cx="40314" cy="41015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" name="AutoShape 4">
                  <a:extLst>
                    <a:ext uri="{FF2B5EF4-FFF2-40B4-BE49-F238E27FC236}">
                      <a16:creationId xmlns:a16="http://schemas.microsoft.com/office/drawing/2014/main" id="{665420C3-1FF0-2C77-4F9D-144A4EC0B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3153" y="1037398"/>
                  <a:ext cx="136521" cy="60341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" name="AutoShape 9">
                  <a:extLst>
                    <a:ext uri="{FF2B5EF4-FFF2-40B4-BE49-F238E27FC236}">
                      <a16:creationId xmlns:a16="http://schemas.microsoft.com/office/drawing/2014/main" id="{EF9E6EAF-94F5-701B-0733-03396A24F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2679" y="906763"/>
                  <a:ext cx="68378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23" name="AutoShape 10">
                  <a:extLst>
                    <a:ext uri="{FF2B5EF4-FFF2-40B4-BE49-F238E27FC236}">
                      <a16:creationId xmlns:a16="http://schemas.microsoft.com/office/drawing/2014/main" id="{EF3995E8-98F9-5828-5537-09F67349793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6412566" y="950495"/>
                  <a:ext cx="25731" cy="2744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4" name="AutoShape 11">
                  <a:extLst>
                    <a:ext uri="{FF2B5EF4-FFF2-40B4-BE49-F238E27FC236}">
                      <a16:creationId xmlns:a16="http://schemas.microsoft.com/office/drawing/2014/main" id="{1DE8EDBB-B964-7633-BC18-0414750F6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71057" y="906322"/>
                  <a:ext cx="68617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25" name="AutoShape 12">
                  <a:extLst>
                    <a:ext uri="{FF2B5EF4-FFF2-40B4-BE49-F238E27FC236}">
                      <a16:creationId xmlns:a16="http://schemas.microsoft.com/office/drawing/2014/main" id="{2919FAEC-7F13-28FD-06EB-611C8E20F7FA}"/>
                    </a:ext>
                  </a:extLst>
                </p:cNvPr>
                <p:cNvCxnSpPr>
                  <a:cxnSpLocks noChangeShapeType="1"/>
                  <a:endCxn id="24" idx="7"/>
                </p:cNvCxnSpPr>
                <p:nvPr/>
              </p:nvCxnSpPr>
              <p:spPr bwMode="auto">
                <a:xfrm flipV="1">
                  <a:off x="6506971" y="918377"/>
                  <a:ext cx="22595" cy="3204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6" name="Oval 13">
                  <a:extLst>
                    <a:ext uri="{FF2B5EF4-FFF2-40B4-BE49-F238E27FC236}">
                      <a16:creationId xmlns:a16="http://schemas.microsoft.com/office/drawing/2014/main" id="{3E734A80-59F9-B3E2-FAEA-C7B76C90F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49177" y="991145"/>
                  <a:ext cx="40314" cy="41015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AutoShape 4">
                  <a:extLst>
                    <a:ext uri="{FF2B5EF4-FFF2-40B4-BE49-F238E27FC236}">
                      <a16:creationId xmlns:a16="http://schemas.microsoft.com/office/drawing/2014/main" id="{9D6603E4-9A2E-06BA-6FC0-8F7F4161FE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28182" y="1037398"/>
                  <a:ext cx="136521" cy="60341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" name="AutoShape 6">
                  <a:extLst>
                    <a:ext uri="{FF2B5EF4-FFF2-40B4-BE49-F238E27FC236}">
                      <a16:creationId xmlns:a16="http://schemas.microsoft.com/office/drawing/2014/main" id="{54918696-C6BA-1432-E64B-599F1C1025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3384" y="973210"/>
                  <a:ext cx="61006" cy="651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6D9F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" name="AutoShape 9">
                  <a:extLst>
                    <a:ext uri="{FF2B5EF4-FFF2-40B4-BE49-F238E27FC236}">
                      <a16:creationId xmlns:a16="http://schemas.microsoft.com/office/drawing/2014/main" id="{7744D448-BBF2-FA8A-72FB-5233A4AA6F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27708" y="906763"/>
                  <a:ext cx="68378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30" name="AutoShape 10">
                  <a:extLst>
                    <a:ext uri="{FF2B5EF4-FFF2-40B4-BE49-F238E27FC236}">
                      <a16:creationId xmlns:a16="http://schemas.microsoft.com/office/drawing/2014/main" id="{822EF3B8-CF2D-E6E1-2E0E-24262E0231F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6237595" y="950495"/>
                  <a:ext cx="25731" cy="2744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1" name="AutoShape 11">
                  <a:extLst>
                    <a:ext uri="{FF2B5EF4-FFF2-40B4-BE49-F238E27FC236}">
                      <a16:creationId xmlns:a16="http://schemas.microsoft.com/office/drawing/2014/main" id="{882AC729-7829-E168-2ED8-0F5A00CE5B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6086" y="906322"/>
                  <a:ext cx="68617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32" name="AutoShape 12">
                  <a:extLst>
                    <a:ext uri="{FF2B5EF4-FFF2-40B4-BE49-F238E27FC236}">
                      <a16:creationId xmlns:a16="http://schemas.microsoft.com/office/drawing/2014/main" id="{4B406689-F6B4-AB13-D257-0613C228FBDC}"/>
                    </a:ext>
                  </a:extLst>
                </p:cNvPr>
                <p:cNvCxnSpPr>
                  <a:cxnSpLocks noChangeShapeType="1"/>
                  <a:endCxn id="31" idx="7"/>
                </p:cNvCxnSpPr>
                <p:nvPr/>
              </p:nvCxnSpPr>
              <p:spPr bwMode="auto">
                <a:xfrm flipV="1">
                  <a:off x="6332000" y="918377"/>
                  <a:ext cx="22595" cy="3204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3" name="AutoShape 4">
                  <a:extLst>
                    <a:ext uri="{FF2B5EF4-FFF2-40B4-BE49-F238E27FC236}">
                      <a16:creationId xmlns:a16="http://schemas.microsoft.com/office/drawing/2014/main" id="{99C576E4-0B5F-D16B-8E9F-7EC90F52A4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1766" y="1037398"/>
                  <a:ext cx="136521" cy="60341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AutoShape 6">
                  <a:extLst>
                    <a:ext uri="{FF2B5EF4-FFF2-40B4-BE49-F238E27FC236}">
                      <a16:creationId xmlns:a16="http://schemas.microsoft.com/office/drawing/2014/main" id="{B5F3E87C-AE0C-585F-22B3-4F8D4EDBD9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16968" y="973210"/>
                  <a:ext cx="61006" cy="651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6D9F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" name="AutoShape 9">
                  <a:extLst>
                    <a:ext uri="{FF2B5EF4-FFF2-40B4-BE49-F238E27FC236}">
                      <a16:creationId xmlns:a16="http://schemas.microsoft.com/office/drawing/2014/main" id="{5F393A7E-12A8-04D5-A796-2256D29C2E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1292" y="906763"/>
                  <a:ext cx="68378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36" name="AutoShape 10">
                  <a:extLst>
                    <a:ext uri="{FF2B5EF4-FFF2-40B4-BE49-F238E27FC236}">
                      <a16:creationId xmlns:a16="http://schemas.microsoft.com/office/drawing/2014/main" id="{A1FE84C4-9D0D-B047-0E35-D5535AE5C75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6591179" y="950495"/>
                  <a:ext cx="25731" cy="2744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7" name="AutoShape 11">
                  <a:extLst>
                    <a:ext uri="{FF2B5EF4-FFF2-40B4-BE49-F238E27FC236}">
                      <a16:creationId xmlns:a16="http://schemas.microsoft.com/office/drawing/2014/main" id="{242AD9E3-1DBB-8653-575E-FB5E9CF114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49670" y="906322"/>
                  <a:ext cx="68617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38" name="AutoShape 12">
                  <a:extLst>
                    <a:ext uri="{FF2B5EF4-FFF2-40B4-BE49-F238E27FC236}">
                      <a16:creationId xmlns:a16="http://schemas.microsoft.com/office/drawing/2014/main" id="{A677A0A5-D97B-F54F-D901-32A216BC551D}"/>
                    </a:ext>
                  </a:extLst>
                </p:cNvPr>
                <p:cNvCxnSpPr>
                  <a:cxnSpLocks noChangeShapeType="1"/>
                  <a:endCxn id="37" idx="7"/>
                </p:cNvCxnSpPr>
                <p:nvPr/>
              </p:nvCxnSpPr>
              <p:spPr bwMode="auto">
                <a:xfrm flipV="1">
                  <a:off x="6685584" y="918377"/>
                  <a:ext cx="22595" cy="3204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E1F840-6C38-E3D6-8428-AAE4450D6DB3}"/>
                  </a:ext>
                </a:extLst>
              </p:cNvPr>
              <p:cNvSpPr txBox="1"/>
              <p:nvPr/>
            </p:nvSpPr>
            <p:spPr>
              <a:xfrm>
                <a:off x="6161393" y="5107469"/>
                <a:ext cx="7901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 </a:t>
                </a:r>
                <a:r>
                  <a:rPr lang="en-GB" sz="800" b="1" dirty="0"/>
                  <a:t>Gas</a:t>
                </a:r>
                <a:r>
                  <a:rPr lang="en-GB" sz="1000" b="1" dirty="0"/>
                  <a:t> </a:t>
                </a:r>
                <a:r>
                  <a:rPr lang="en-GB" sz="800" b="1" dirty="0"/>
                  <a:t>Cylinders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6B41BD-88D2-2720-8DE2-7064AC9058AC}"/>
                  </a:ext>
                </a:extLst>
              </p:cNvPr>
              <p:cNvSpPr txBox="1"/>
              <p:nvPr/>
            </p:nvSpPr>
            <p:spPr>
              <a:xfrm>
                <a:off x="8017691" y="3847602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Or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DFF297-98CC-BC2A-86DE-D9A528AD3580}"/>
                  </a:ext>
                </a:extLst>
              </p:cNvPr>
              <p:cNvSpPr txBox="1"/>
              <p:nvPr/>
            </p:nvSpPr>
            <p:spPr>
              <a:xfrm>
                <a:off x="7391644" y="5359723"/>
                <a:ext cx="17173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b="1" dirty="0"/>
                  <a:t>Gas panel with Multiple gas cylinders</a:t>
                </a:r>
              </a:p>
            </p:txBody>
          </p:sp>
        </p:grpSp>
        <p:cxnSp>
          <p:nvCxnSpPr>
            <p:cNvPr id="3" name="Connector: Elbow 2">
              <a:extLst>
                <a:ext uri="{FF2B5EF4-FFF2-40B4-BE49-F238E27FC236}">
                  <a16:creationId xmlns:a16="http://schemas.microsoft.com/office/drawing/2014/main" id="{9471CFC0-3E9D-CB9B-5E28-C4FE44EA3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7507" y="4683743"/>
              <a:ext cx="623005" cy="51113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07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743FF4-565A-E410-96A8-2375D3587CA5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5917E-6751-A964-C582-F2CE6322D33D}"/>
              </a:ext>
            </a:extLst>
          </p:cNvPr>
          <p:cNvSpPr txBox="1"/>
          <p:nvPr/>
        </p:nvSpPr>
        <p:spPr>
          <a:xfrm>
            <a:off x="-308191" y="928025"/>
            <a:ext cx="6097508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GB" dirty="0"/>
              <a:t>When setting an experiment up Cont’d.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Cell selection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Instrument.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Detector setup.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Working temperature.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Working pressure.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Seal material.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Gases (hydrogen embrittlement, corrosion)</a:t>
            </a:r>
          </a:p>
          <a:p>
            <a:pPr lvl="2">
              <a:defRPr/>
            </a:pPr>
            <a:endParaRPr lang="en-GB" sz="800" dirty="0"/>
          </a:p>
          <a:p>
            <a:pPr lvl="1">
              <a:defRPr/>
            </a:pPr>
            <a:r>
              <a:rPr lang="en-GB" dirty="0"/>
              <a:t>Connecting air sensitive samples.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Sample loaded into cell with valve in a glove box.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Cell with valve closed attached to centre stick.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Leak test down to top of valve.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Open valve and leak test cell.</a:t>
            </a:r>
            <a:endParaRPr lang="en-GB" sz="1800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All safety signs should be put in place prior to setting up system on beamline.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Connect up system and plumb all vets, relief valves and vacuum pump extract to COSHH extract.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sz="800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sz="1800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sz="1800" dirty="0"/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sz="1800" dirty="0"/>
          </a:p>
          <a:p>
            <a:pPr lvl="1">
              <a:defRPr/>
            </a:pPr>
            <a:endParaRPr lang="en-GB" sz="1800" dirty="0"/>
          </a:p>
        </p:txBody>
      </p:sp>
      <p:pic>
        <p:nvPicPr>
          <p:cNvPr id="76" name="Picture 75" descr="A close-up of a metal device&#10;&#10;AI-generated content may be incorrect.">
            <a:extLst>
              <a:ext uri="{FF2B5EF4-FFF2-40B4-BE49-F238E27FC236}">
                <a16:creationId xmlns:a16="http://schemas.microsoft.com/office/drawing/2014/main" id="{AED266F8-BF3C-6889-9420-ECE5ABFC4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37" y="5269321"/>
            <a:ext cx="801241" cy="1206650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ED89A5F2-9617-D433-EEF1-ACD0FBE4BFA4}"/>
              </a:ext>
            </a:extLst>
          </p:cNvPr>
          <p:cNvGrpSpPr/>
          <p:nvPr/>
        </p:nvGrpSpPr>
        <p:grpSpPr>
          <a:xfrm>
            <a:off x="5577370" y="1466379"/>
            <a:ext cx="6374103" cy="4429450"/>
            <a:chOff x="5577370" y="1466379"/>
            <a:chExt cx="6374103" cy="44294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7DF7601-7CD2-1D6A-6950-B4414CB77822}"/>
                </a:ext>
              </a:extLst>
            </p:cNvPr>
            <p:cNvGrpSpPr/>
            <p:nvPr/>
          </p:nvGrpSpPr>
          <p:grpSpPr>
            <a:xfrm>
              <a:off x="5577370" y="1466379"/>
              <a:ext cx="6374103" cy="4429450"/>
              <a:chOff x="4732666" y="1466378"/>
              <a:chExt cx="7001088" cy="481101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5890F03-D9F7-0E9B-0749-A571F86B81B8}"/>
                  </a:ext>
                </a:extLst>
              </p:cNvPr>
              <p:cNvGrpSpPr/>
              <p:nvPr/>
            </p:nvGrpSpPr>
            <p:grpSpPr>
              <a:xfrm>
                <a:off x="4732666" y="1466378"/>
                <a:ext cx="7001088" cy="4196789"/>
                <a:chOff x="1099304" y="2535287"/>
                <a:chExt cx="7001088" cy="4196789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3B0267A7-D8FA-C3A6-126C-746207131B4D}"/>
                    </a:ext>
                  </a:extLst>
                </p:cNvPr>
                <p:cNvGrpSpPr/>
                <p:nvPr/>
              </p:nvGrpSpPr>
              <p:grpSpPr>
                <a:xfrm>
                  <a:off x="1099304" y="2535287"/>
                  <a:ext cx="7001088" cy="4196789"/>
                  <a:chOff x="1099304" y="2535287"/>
                  <a:chExt cx="7001088" cy="4196789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BBAB150F-356E-C4DA-48E5-5851B903AE64}"/>
                      </a:ext>
                    </a:extLst>
                  </p:cNvPr>
                  <p:cNvSpPr/>
                  <p:nvPr/>
                </p:nvSpPr>
                <p:spPr>
                  <a:xfrm>
                    <a:off x="3586098" y="2564904"/>
                    <a:ext cx="2081300" cy="416717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BE1E5DC2-4475-A007-222F-9B3E333ABE40}"/>
                      </a:ext>
                    </a:extLst>
                  </p:cNvPr>
                  <p:cNvGrpSpPr/>
                  <p:nvPr/>
                </p:nvGrpSpPr>
                <p:grpSpPr>
                  <a:xfrm>
                    <a:off x="1099304" y="2535287"/>
                    <a:ext cx="7001088" cy="4134073"/>
                    <a:chOff x="1099304" y="2535287"/>
                    <a:chExt cx="7001088" cy="4134073"/>
                  </a:xfrm>
                </p:grpSpPr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6C224604-BF7E-FFFC-82E0-20A70ABACF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95736" y="3864264"/>
                      <a:ext cx="9348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800" b="1" dirty="0"/>
                        <a:t>Vacuum Pump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FB02794-87D9-B00C-DB6E-3C36966F77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63542" y="4365104"/>
                      <a:ext cx="113685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800" b="1" dirty="0"/>
                        <a:t>Beam line Specific</a:t>
                      </a:r>
                    </a:p>
                    <a:p>
                      <a:r>
                        <a:rPr lang="en-GB" sz="800" b="1" dirty="0"/>
                        <a:t>Pressure cell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AA864EE7-BDDF-6E87-D493-41B2AC3612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47662" y="6453916"/>
                      <a:ext cx="631904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800" b="1" dirty="0"/>
                        <a:t>Cryostat</a:t>
                      </a:r>
                    </a:p>
                  </p:txBody>
                </p:sp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F6001B1E-F990-D3DF-5975-A6C415D5AE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99446" y="2535287"/>
                      <a:ext cx="155844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800" b="1" dirty="0"/>
                        <a:t>Gas Handling Centre stick</a:t>
                      </a:r>
                    </a:p>
                  </p:txBody>
                </p:sp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0FABFA76-EE8F-71D8-A4BF-2F37C5EA79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96596" y="4293096"/>
                      <a:ext cx="312891" cy="47120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52B85094-2F7F-2258-CA18-56A2B75660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97680" y="3068960"/>
                      <a:ext cx="105349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800" b="1" dirty="0"/>
                        <a:t>Hydrogen Gas Cylinder</a:t>
                      </a:r>
                    </a:p>
                  </p:txBody>
                </p:sp>
                <p:pic>
                  <p:nvPicPr>
                    <p:cNvPr id="49" name="Picture 48">
                      <a:extLst>
                        <a:ext uri="{FF2B5EF4-FFF2-40B4-BE49-F238E27FC236}">
                          <a16:creationId xmlns:a16="http://schemas.microsoft.com/office/drawing/2014/main" id="{9C3BE0E8-86A4-E4B7-8F91-008415C734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41703" y="4079799"/>
                      <a:ext cx="795113" cy="119742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0" name="Group 3">
                      <a:extLst>
                        <a:ext uri="{FF2B5EF4-FFF2-40B4-BE49-F238E27FC236}">
                          <a16:creationId xmlns:a16="http://schemas.microsoft.com/office/drawing/2014/main" id="{86BA04A9-8E3A-9C9B-A560-29513BB1E83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31430" y="3301152"/>
                      <a:ext cx="182660" cy="979636"/>
                      <a:chOff x="9433" y="1362"/>
                      <a:chExt cx="1445" cy="6278"/>
                    </a:xfrm>
                  </p:grpSpPr>
                  <p:sp>
                    <p:nvSpPr>
                      <p:cNvPr id="64" name="AutoShape 4">
                        <a:extLst>
                          <a:ext uri="{FF2B5EF4-FFF2-40B4-BE49-F238E27FC236}">
                            <a16:creationId xmlns:a16="http://schemas.microsoft.com/office/drawing/2014/main" id="{D517B5E3-F684-C0DA-7218-C873DFEA737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438" y="2484"/>
                        <a:ext cx="1440" cy="515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65" name="Group 5">
                        <a:extLst>
                          <a:ext uri="{FF2B5EF4-FFF2-40B4-BE49-F238E27FC236}">
                            <a16:creationId xmlns:a16="http://schemas.microsoft.com/office/drawing/2014/main" id="{2E7132EE-86E9-C7BB-7ED8-5EF1072DF9A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433" y="1362"/>
                        <a:ext cx="1445" cy="1122"/>
                        <a:chOff x="2491" y="4412"/>
                        <a:chExt cx="1152" cy="894"/>
                      </a:xfrm>
                    </p:grpSpPr>
                    <p:sp>
                      <p:nvSpPr>
                        <p:cNvPr id="66" name="AutoShape 6">
                          <a:extLst>
                            <a:ext uri="{FF2B5EF4-FFF2-40B4-BE49-F238E27FC236}">
                              <a16:creationId xmlns:a16="http://schemas.microsoft.com/office/drawing/2014/main" id="{10C4841B-4B4D-4806-C327-6024D74EAE5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91" y="4863"/>
                          <a:ext cx="513" cy="443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C6D9F1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  <p:grpSp>
                      <p:nvGrpSpPr>
                        <p:cNvPr id="67" name="Group 7">
                          <a:extLst>
                            <a:ext uri="{FF2B5EF4-FFF2-40B4-BE49-F238E27FC236}">
                              <a16:creationId xmlns:a16="http://schemas.microsoft.com/office/drawing/2014/main" id="{2A4AB391-8CDB-3098-363F-50A3A1204184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91" y="4412"/>
                          <a:ext cx="1152" cy="573"/>
                          <a:chOff x="2491" y="4412"/>
                          <a:chExt cx="1152" cy="573"/>
                        </a:xfrm>
                      </p:grpSpPr>
                      <p:grpSp>
                        <p:nvGrpSpPr>
                          <p:cNvPr id="69" name="Group 8">
                            <a:extLst>
                              <a:ext uri="{FF2B5EF4-FFF2-40B4-BE49-F238E27FC236}">
                                <a16:creationId xmlns:a16="http://schemas.microsoft.com/office/drawing/2014/main" id="{F37FF73F-807D-0284-2545-94E932A276AB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91" y="4412"/>
                            <a:ext cx="575" cy="573"/>
                            <a:chOff x="6263" y="5073"/>
                            <a:chExt cx="574" cy="574"/>
                          </a:xfrm>
                        </p:grpSpPr>
                        <p:sp>
                          <p:nvSpPr>
                            <p:cNvPr id="72" name="AutoShape 9">
                              <a:extLst>
                                <a:ext uri="{FF2B5EF4-FFF2-40B4-BE49-F238E27FC236}">
                                  <a16:creationId xmlns:a16="http://schemas.microsoft.com/office/drawing/2014/main" id="{872F55FB-6600-41C6-E0FF-E6BDE903084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263" y="5073"/>
                              <a:ext cx="574" cy="574"/>
                            </a:xfrm>
                            <a:prstGeom prst="flowChartConnector">
                              <a:avLst/>
                            </a:prstGeom>
                            <a:solidFill>
                              <a:srgbClr val="B2A1C7"/>
                            </a:solidFill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GB"/>
                            </a:p>
                          </p:txBody>
                        </p:sp>
                        <p:cxnSp>
                          <p:nvCxnSpPr>
                            <p:cNvPr id="73" name="AutoShape 10">
                              <a:extLst>
                                <a:ext uri="{FF2B5EF4-FFF2-40B4-BE49-F238E27FC236}">
                                  <a16:creationId xmlns:a16="http://schemas.microsoft.com/office/drawing/2014/main" id="{2F60A772-9D05-32C6-307C-1F3C1B0067B9}"/>
                                </a:ext>
                              </a:extLst>
                            </p:cNvPr>
                            <p:cNvCxnSpPr>
                              <a:cxnSpLocks noChangeShapeType="1"/>
                              <a:endCxn id="72" idx="3"/>
                            </p:cNvCxnSpPr>
                            <p:nvPr/>
                          </p:nvCxnSpPr>
                          <p:spPr bwMode="auto">
                            <a:xfrm flipH="1">
                              <a:off x="6346" y="5376"/>
                              <a:ext cx="216" cy="187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</p:cxnSp>
                      </p:grpSp>
                      <p:sp>
                        <p:nvSpPr>
                          <p:cNvPr id="70" name="AutoShape 11">
                            <a:extLst>
                              <a:ext uri="{FF2B5EF4-FFF2-40B4-BE49-F238E27FC236}">
                                <a16:creationId xmlns:a16="http://schemas.microsoft.com/office/drawing/2014/main" id="{671ECFE0-76E6-CA25-B508-E56D82A12248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66" y="4412"/>
                            <a:ext cx="577" cy="573"/>
                          </a:xfrm>
                          <a:prstGeom prst="flowChartConnector">
                            <a:avLst/>
                          </a:prstGeom>
                          <a:solidFill>
                            <a:srgbClr val="B2A1C7"/>
                          </a:solidFill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GB"/>
                          </a:p>
                        </p:txBody>
                      </p:sp>
                      <p:cxnSp>
                        <p:nvCxnSpPr>
                          <p:cNvPr id="71" name="AutoShape 12">
                            <a:extLst>
                              <a:ext uri="{FF2B5EF4-FFF2-40B4-BE49-F238E27FC236}">
                                <a16:creationId xmlns:a16="http://schemas.microsoft.com/office/drawing/2014/main" id="{C7C92CF1-6195-E0DB-9E16-0E08E2C0F265}"/>
                              </a:ext>
                            </a:extLst>
                          </p:cNvPr>
                          <p:cNvCxnSpPr>
                            <a:cxnSpLocks noChangeShapeType="1"/>
                            <a:endCxn id="70" idx="7"/>
                          </p:cNvCxnSpPr>
                          <p:nvPr/>
                        </p:nvCxnSpPr>
                        <p:spPr bwMode="auto">
                          <a:xfrm flipV="1">
                            <a:off x="3368" y="4496"/>
                            <a:ext cx="190" cy="218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sp>
                      <p:nvSpPr>
                        <p:cNvPr id="68" name="Oval 13">
                          <a:extLst>
                            <a:ext uri="{FF2B5EF4-FFF2-40B4-BE49-F238E27FC236}">
                              <a16:creationId xmlns:a16="http://schemas.microsoft.com/office/drawing/2014/main" id="{B792D613-E6CD-13D5-412E-0DD1D39A3D4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82" y="4985"/>
                          <a:ext cx="339" cy="279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GB"/>
                        </a:p>
                      </p:txBody>
                    </p:sp>
                  </p:grpSp>
                </p:grpSp>
                <p:pic>
                  <p:nvPicPr>
                    <p:cNvPr id="51" name="Picture 50">
                      <a:extLst>
                        <a:ext uri="{FF2B5EF4-FFF2-40B4-BE49-F238E27FC236}">
                          <a16:creationId xmlns:a16="http://schemas.microsoft.com/office/drawing/2014/main" id="{A6B19E73-B909-8C79-71F7-934DE43939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87336" y="5315500"/>
                      <a:ext cx="840009" cy="818641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52" name="Elbow Connector 22">
                      <a:extLst>
                        <a:ext uri="{FF2B5EF4-FFF2-40B4-BE49-F238E27FC236}">
                          <a16:creationId xmlns:a16="http://schemas.microsoft.com/office/drawing/2014/main" id="{E22CACD3-F752-6722-6790-43273240247F}"/>
                        </a:ext>
                      </a:extLst>
                    </p:cNvPr>
                    <p:cNvCxnSpPr>
                      <a:endCxn id="49" idx="1"/>
                    </p:cNvCxnSpPr>
                    <p:nvPr/>
                  </p:nvCxnSpPr>
                  <p:spPr>
                    <a:xfrm rot="5400000" flipH="1" flipV="1">
                      <a:off x="1593036" y="4760844"/>
                      <a:ext cx="731000" cy="566333"/>
                    </a:xfrm>
                    <a:prstGeom prst="bentConnector2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252D663D-E8E1-8B4D-5F92-F781C9A9F4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99304" y="6094456"/>
                      <a:ext cx="135005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800" b="1" dirty="0"/>
                        <a:t>Helium Leak Detector</a:t>
                      </a:r>
                    </a:p>
                  </p:txBody>
                </p:sp>
                <p:pic>
                  <p:nvPicPr>
                    <p:cNvPr id="54" name="Picture 53">
                      <a:extLst>
                        <a:ext uri="{FF2B5EF4-FFF2-40B4-BE49-F238E27FC236}">
                          <a16:creationId xmlns:a16="http://schemas.microsoft.com/office/drawing/2014/main" id="{AABCBA31-0251-45B2-8419-BECE7CC3C09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25361" y="2780928"/>
                      <a:ext cx="655359" cy="123246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Picture 54">
                      <a:extLst>
                        <a:ext uri="{FF2B5EF4-FFF2-40B4-BE49-F238E27FC236}">
                          <a16:creationId xmlns:a16="http://schemas.microsoft.com/office/drawing/2014/main" id="{B55BA795-0522-EA15-3AE7-D058E6B631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392634" y="5068720"/>
                      <a:ext cx="920816" cy="1386727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56" name="Elbow Connector 16">
                      <a:extLst>
                        <a:ext uri="{FF2B5EF4-FFF2-40B4-BE49-F238E27FC236}">
                          <a16:creationId xmlns:a16="http://schemas.microsoft.com/office/drawing/2014/main" id="{16C83EB0-FEE8-4A43-AEAC-59A2EAD697A3}"/>
                        </a:ext>
                      </a:extLst>
                    </p:cNvPr>
                    <p:cNvCxnSpPr>
                      <a:stCxn id="54" idx="2"/>
                      <a:endCxn id="47" idx="0"/>
                    </p:cNvCxnSpPr>
                    <p:nvPr/>
                  </p:nvCxnSpPr>
                  <p:spPr>
                    <a:xfrm rot="16200000" flipH="1">
                      <a:off x="6713190" y="4153244"/>
                      <a:ext cx="279702" cy="1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Arrow Connector 56">
                      <a:extLst>
                        <a:ext uri="{FF2B5EF4-FFF2-40B4-BE49-F238E27FC236}">
                          <a16:creationId xmlns:a16="http://schemas.microsoft.com/office/drawing/2014/main" id="{1870A7C9-98A7-8339-E9E2-0D6F39C3AFF9}"/>
                        </a:ext>
                      </a:extLst>
                    </p:cNvPr>
                    <p:cNvCxnSpPr>
                      <a:stCxn id="47" idx="2"/>
                      <a:endCxn id="55" idx="0"/>
                    </p:cNvCxnSpPr>
                    <p:nvPr/>
                  </p:nvCxnSpPr>
                  <p:spPr>
                    <a:xfrm>
                      <a:off x="6853042" y="4764302"/>
                      <a:ext cx="0" cy="30441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prstDash val="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Elbow Connector 84">
                      <a:extLst>
                        <a:ext uri="{FF2B5EF4-FFF2-40B4-BE49-F238E27FC236}">
                          <a16:creationId xmlns:a16="http://schemas.microsoft.com/office/drawing/2014/main" id="{C9A280DA-9A82-BD90-68F4-01FAF1A90258}"/>
                        </a:ext>
                      </a:extLst>
                    </p:cNvPr>
                    <p:cNvCxnSpPr/>
                    <p:nvPr/>
                  </p:nvCxnSpPr>
                  <p:spPr>
                    <a:xfrm rot="16200000" flipV="1">
                      <a:off x="1707833" y="3619373"/>
                      <a:ext cx="677012" cy="390729"/>
                    </a:xfrm>
                    <a:prstGeom prst="bentConnector3">
                      <a:avLst>
                        <a:gd name="adj1" fmla="val -1587"/>
                      </a:avLst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Elbow Connector 10256">
                      <a:extLst>
                        <a:ext uri="{FF2B5EF4-FFF2-40B4-BE49-F238E27FC236}">
                          <a16:creationId xmlns:a16="http://schemas.microsoft.com/office/drawing/2014/main" id="{F6D305F1-279C-FA14-3C0A-905AF83E8FB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854777" y="3068960"/>
                      <a:ext cx="788285" cy="407271"/>
                    </a:xfrm>
                    <a:prstGeom prst="bentConnector3">
                      <a:avLst>
                        <a:gd name="adj1" fmla="val -749"/>
                      </a:avLst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573182B-053F-4ACC-66B3-6DCEE0A5BC3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39259" y="3068960"/>
                      <a:ext cx="1585259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04825237-8A1F-1AFC-6CBD-D73B0A0EBE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37840" y="2535287"/>
                      <a:ext cx="126951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800" b="1" dirty="0"/>
                        <a:t>Hydrogen Gas Panel Used for Volumetric Measurements</a:t>
                      </a:r>
                    </a:p>
                  </p:txBody>
                </p:sp>
                <p:cxnSp>
                  <p:nvCxnSpPr>
                    <p:cNvPr id="62" name="Elbow Connector 10265">
                      <a:extLst>
                        <a:ext uri="{FF2B5EF4-FFF2-40B4-BE49-F238E27FC236}">
                          <a16:creationId xmlns:a16="http://schemas.microsoft.com/office/drawing/2014/main" id="{E9161272-9BD0-6C90-4662-2D60AAC5408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166061" y="3068960"/>
                      <a:ext cx="1359300" cy="203635"/>
                    </a:xfrm>
                    <a:prstGeom prst="bentConnector3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63" name="Picture 62">
                      <a:extLst>
                        <a:ext uri="{FF2B5EF4-FFF2-40B4-BE49-F238E27FC236}">
                          <a16:creationId xmlns:a16="http://schemas.microsoft.com/office/drawing/2014/main" id="{3D617E52-F515-5F44-9F30-4492992F72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080503" y="2996952"/>
                      <a:ext cx="1154847" cy="1739172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40" name="Elbow Connector 10250">
                  <a:extLst>
                    <a:ext uri="{FF2B5EF4-FFF2-40B4-BE49-F238E27FC236}">
                      <a16:creationId xmlns:a16="http://schemas.microsoft.com/office/drawing/2014/main" id="{0F32E67A-D00E-E469-0833-5070B1D0134B}"/>
                    </a:ext>
                  </a:extLst>
                </p:cNvPr>
                <p:cNvCxnSpPr>
                  <a:stCxn id="66" idx="3"/>
                  <a:endCxn id="63" idx="1"/>
                </p:cNvCxnSpPr>
                <p:nvPr/>
              </p:nvCxnSpPr>
              <p:spPr>
                <a:xfrm>
                  <a:off x="3460339" y="3432854"/>
                  <a:ext cx="620164" cy="433684"/>
                </a:xfrm>
                <a:prstGeom prst="bent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" name="Connector: Elbow 6">
                <a:extLst>
                  <a:ext uri="{FF2B5EF4-FFF2-40B4-BE49-F238E27FC236}">
                    <a16:creationId xmlns:a16="http://schemas.microsoft.com/office/drawing/2014/main" id="{75882D2F-B590-8107-5F38-DD7F48FB51D9}"/>
                  </a:ext>
                </a:extLst>
              </p:cNvPr>
              <p:cNvCxnSpPr>
                <a:cxnSpLocks/>
                <a:stCxn id="49" idx="2"/>
                <a:endCxn id="9" idx="1"/>
              </p:cNvCxnSpPr>
              <p:nvPr/>
            </p:nvCxnSpPr>
            <p:spPr>
              <a:xfrm rot="16200000" flipH="1">
                <a:off x="6541517" y="3939416"/>
                <a:ext cx="657997" cy="1195787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or: Elbow 7">
                <a:extLst>
                  <a:ext uri="{FF2B5EF4-FFF2-40B4-BE49-F238E27FC236}">
                    <a16:creationId xmlns:a16="http://schemas.microsoft.com/office/drawing/2014/main" id="{87B0C322-76AE-4610-ABB5-BDEA55EC3BB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966146" y="2919225"/>
                <a:ext cx="1931843" cy="432050"/>
              </a:xfrm>
              <a:prstGeom prst="bentConnector3">
                <a:avLst>
                  <a:gd name="adj1" fmla="val 101736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8" descr="A white box with black knobs&#10;&#10;AI-generated content may be incorrect.">
                <a:extLst>
                  <a:ext uri="{FF2B5EF4-FFF2-40B4-BE49-F238E27FC236}">
                    <a16:creationId xmlns:a16="http://schemas.microsoft.com/office/drawing/2014/main" id="{2E2A40FB-5412-2261-810F-77892ED4A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8409" y="4340602"/>
                <a:ext cx="1583402" cy="1051413"/>
              </a:xfrm>
              <a:prstGeom prst="rect">
                <a:avLst/>
              </a:prstGeom>
            </p:spPr>
          </p:pic>
          <p:cxnSp>
            <p:nvCxnSpPr>
              <p:cNvPr id="10" name="Connector: Elbow 9">
                <a:extLst>
                  <a:ext uri="{FF2B5EF4-FFF2-40B4-BE49-F238E27FC236}">
                    <a16:creationId xmlns:a16="http://schemas.microsoft.com/office/drawing/2014/main" id="{1FF47424-CFB8-BDAA-AD90-82976B3731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8363" y="4111805"/>
                <a:ext cx="818314" cy="765136"/>
              </a:xfrm>
              <a:prstGeom prst="bentConnector3">
                <a:avLst>
                  <a:gd name="adj1" fmla="val 9937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242FCA5-4D0D-88CB-F69B-5450DF4D3267}"/>
                  </a:ext>
                </a:extLst>
              </p:cNvPr>
              <p:cNvGrpSpPr/>
              <p:nvPr/>
            </p:nvGrpSpPr>
            <p:grpSpPr>
              <a:xfrm>
                <a:off x="6238019" y="5542898"/>
                <a:ext cx="666522" cy="734493"/>
                <a:chOff x="6227708" y="906322"/>
                <a:chExt cx="666522" cy="734493"/>
              </a:xfrm>
            </p:grpSpPr>
            <p:sp>
              <p:nvSpPr>
                <p:cNvPr id="15" name="AutoShape 4">
                  <a:extLst>
                    <a:ext uri="{FF2B5EF4-FFF2-40B4-BE49-F238E27FC236}">
                      <a16:creationId xmlns:a16="http://schemas.microsoft.com/office/drawing/2014/main" id="{70C0F0FE-E519-A653-7A04-A7981E4E41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57709" y="1037398"/>
                  <a:ext cx="136521" cy="603417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" name="AutoShape 9">
                  <a:extLst>
                    <a:ext uri="{FF2B5EF4-FFF2-40B4-BE49-F238E27FC236}">
                      <a16:creationId xmlns:a16="http://schemas.microsoft.com/office/drawing/2014/main" id="{398CACB9-BA8D-3037-6A14-C240D1808C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57235" y="906763"/>
                  <a:ext cx="68379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17" name="AutoShape 10">
                  <a:extLst>
                    <a:ext uri="{FF2B5EF4-FFF2-40B4-BE49-F238E27FC236}">
                      <a16:creationId xmlns:a16="http://schemas.microsoft.com/office/drawing/2014/main" id="{8BF54AF7-DFC8-479E-D710-830F44DC8F5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6767123" y="950495"/>
                  <a:ext cx="25731" cy="2744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" name="AutoShape 11">
                  <a:extLst>
                    <a:ext uri="{FF2B5EF4-FFF2-40B4-BE49-F238E27FC236}">
                      <a16:creationId xmlns:a16="http://schemas.microsoft.com/office/drawing/2014/main" id="{80D79F5F-C5E2-0888-86CE-6464FD442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25614" y="906322"/>
                  <a:ext cx="68616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19" name="AutoShape 12">
                  <a:extLst>
                    <a:ext uri="{FF2B5EF4-FFF2-40B4-BE49-F238E27FC236}">
                      <a16:creationId xmlns:a16="http://schemas.microsoft.com/office/drawing/2014/main" id="{80C37E68-884E-00CC-6893-EE701F17C8F7}"/>
                    </a:ext>
                  </a:extLst>
                </p:cNvPr>
                <p:cNvCxnSpPr>
                  <a:cxnSpLocks noChangeShapeType="1"/>
                  <a:endCxn id="18" idx="7"/>
                </p:cNvCxnSpPr>
                <p:nvPr/>
              </p:nvCxnSpPr>
              <p:spPr bwMode="auto">
                <a:xfrm flipV="1">
                  <a:off x="6861527" y="918377"/>
                  <a:ext cx="22595" cy="3204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0" name="Oval 13">
                  <a:extLst>
                    <a:ext uri="{FF2B5EF4-FFF2-40B4-BE49-F238E27FC236}">
                      <a16:creationId xmlns:a16="http://schemas.microsoft.com/office/drawing/2014/main" id="{0811C8CB-08B0-6A92-EA8A-EC3E6A34F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3732" y="991145"/>
                  <a:ext cx="40314" cy="41015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" name="AutoShape 4">
                  <a:extLst>
                    <a:ext uri="{FF2B5EF4-FFF2-40B4-BE49-F238E27FC236}">
                      <a16:creationId xmlns:a16="http://schemas.microsoft.com/office/drawing/2014/main" id="{D42A8C15-2FF4-1BF6-8D1F-32D770AF8B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3153" y="1037398"/>
                  <a:ext cx="136521" cy="60341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" name="AutoShape 9">
                  <a:extLst>
                    <a:ext uri="{FF2B5EF4-FFF2-40B4-BE49-F238E27FC236}">
                      <a16:creationId xmlns:a16="http://schemas.microsoft.com/office/drawing/2014/main" id="{A5ED5E08-1921-2E35-3507-32364981A9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2679" y="906763"/>
                  <a:ext cx="68378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23" name="AutoShape 10">
                  <a:extLst>
                    <a:ext uri="{FF2B5EF4-FFF2-40B4-BE49-F238E27FC236}">
                      <a16:creationId xmlns:a16="http://schemas.microsoft.com/office/drawing/2014/main" id="{F0C7B12F-7DD0-DEF3-DD8A-2C4C10452B5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6412566" y="950495"/>
                  <a:ext cx="25731" cy="2744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4" name="AutoShape 11">
                  <a:extLst>
                    <a:ext uri="{FF2B5EF4-FFF2-40B4-BE49-F238E27FC236}">
                      <a16:creationId xmlns:a16="http://schemas.microsoft.com/office/drawing/2014/main" id="{68B433C0-8A97-3E8B-F92D-42D18364E3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71057" y="906322"/>
                  <a:ext cx="68617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25" name="AutoShape 12">
                  <a:extLst>
                    <a:ext uri="{FF2B5EF4-FFF2-40B4-BE49-F238E27FC236}">
                      <a16:creationId xmlns:a16="http://schemas.microsoft.com/office/drawing/2014/main" id="{3730923B-49F0-38C0-E6D1-5A49CD6FB19F}"/>
                    </a:ext>
                  </a:extLst>
                </p:cNvPr>
                <p:cNvCxnSpPr>
                  <a:cxnSpLocks noChangeShapeType="1"/>
                  <a:endCxn id="24" idx="7"/>
                </p:cNvCxnSpPr>
                <p:nvPr/>
              </p:nvCxnSpPr>
              <p:spPr bwMode="auto">
                <a:xfrm flipV="1">
                  <a:off x="6506971" y="918377"/>
                  <a:ext cx="22595" cy="3204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6" name="Oval 13">
                  <a:extLst>
                    <a:ext uri="{FF2B5EF4-FFF2-40B4-BE49-F238E27FC236}">
                      <a16:creationId xmlns:a16="http://schemas.microsoft.com/office/drawing/2014/main" id="{0E2DA082-BD58-58EA-FAAD-802FD0D5E8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49177" y="991145"/>
                  <a:ext cx="40314" cy="41015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AutoShape 4">
                  <a:extLst>
                    <a:ext uri="{FF2B5EF4-FFF2-40B4-BE49-F238E27FC236}">
                      <a16:creationId xmlns:a16="http://schemas.microsoft.com/office/drawing/2014/main" id="{387BFC97-68CE-7BE0-3777-D9F97CF3A8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28182" y="1037398"/>
                  <a:ext cx="136521" cy="60341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" name="AutoShape 6">
                  <a:extLst>
                    <a:ext uri="{FF2B5EF4-FFF2-40B4-BE49-F238E27FC236}">
                      <a16:creationId xmlns:a16="http://schemas.microsoft.com/office/drawing/2014/main" id="{712D2613-600E-2B9D-C351-6FEEFCA213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3384" y="973210"/>
                  <a:ext cx="61006" cy="651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6D9F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" name="AutoShape 9">
                  <a:extLst>
                    <a:ext uri="{FF2B5EF4-FFF2-40B4-BE49-F238E27FC236}">
                      <a16:creationId xmlns:a16="http://schemas.microsoft.com/office/drawing/2014/main" id="{29D8F1AA-6CD4-9CBF-8AEB-C50F321AD1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27708" y="906763"/>
                  <a:ext cx="68378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30" name="AutoShape 10">
                  <a:extLst>
                    <a:ext uri="{FF2B5EF4-FFF2-40B4-BE49-F238E27FC236}">
                      <a16:creationId xmlns:a16="http://schemas.microsoft.com/office/drawing/2014/main" id="{825D1B91-BD13-23DB-1537-EE685586ABE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6237595" y="950495"/>
                  <a:ext cx="25731" cy="2744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1" name="AutoShape 11">
                  <a:extLst>
                    <a:ext uri="{FF2B5EF4-FFF2-40B4-BE49-F238E27FC236}">
                      <a16:creationId xmlns:a16="http://schemas.microsoft.com/office/drawing/2014/main" id="{078992E3-6868-CAFC-B630-FF00EFC26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6086" y="906322"/>
                  <a:ext cx="68617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32" name="AutoShape 12">
                  <a:extLst>
                    <a:ext uri="{FF2B5EF4-FFF2-40B4-BE49-F238E27FC236}">
                      <a16:creationId xmlns:a16="http://schemas.microsoft.com/office/drawing/2014/main" id="{80EC40C5-69C5-77D6-FDE3-691BEA293277}"/>
                    </a:ext>
                  </a:extLst>
                </p:cNvPr>
                <p:cNvCxnSpPr>
                  <a:cxnSpLocks noChangeShapeType="1"/>
                  <a:endCxn id="31" idx="7"/>
                </p:cNvCxnSpPr>
                <p:nvPr/>
              </p:nvCxnSpPr>
              <p:spPr bwMode="auto">
                <a:xfrm flipV="1">
                  <a:off x="6332000" y="918377"/>
                  <a:ext cx="22595" cy="3204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3" name="AutoShape 4">
                  <a:extLst>
                    <a:ext uri="{FF2B5EF4-FFF2-40B4-BE49-F238E27FC236}">
                      <a16:creationId xmlns:a16="http://schemas.microsoft.com/office/drawing/2014/main" id="{1C3364E5-5F3D-90C9-81E9-944EDB81F4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1766" y="1037398"/>
                  <a:ext cx="136521" cy="60341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AutoShape 6">
                  <a:extLst>
                    <a:ext uri="{FF2B5EF4-FFF2-40B4-BE49-F238E27FC236}">
                      <a16:creationId xmlns:a16="http://schemas.microsoft.com/office/drawing/2014/main" id="{2263E07D-9FD2-A10E-D3BD-E534E45D4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16968" y="973210"/>
                  <a:ext cx="61006" cy="651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6D9F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" name="AutoShape 9">
                  <a:extLst>
                    <a:ext uri="{FF2B5EF4-FFF2-40B4-BE49-F238E27FC236}">
                      <a16:creationId xmlns:a16="http://schemas.microsoft.com/office/drawing/2014/main" id="{361CB53B-6B6A-2411-2288-A21552EEB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1292" y="906763"/>
                  <a:ext cx="68378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36" name="AutoShape 10">
                  <a:extLst>
                    <a:ext uri="{FF2B5EF4-FFF2-40B4-BE49-F238E27FC236}">
                      <a16:creationId xmlns:a16="http://schemas.microsoft.com/office/drawing/2014/main" id="{630DA156-3DEE-6916-96C9-222A31DDD0A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6591179" y="950495"/>
                  <a:ext cx="25731" cy="2744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7" name="AutoShape 11">
                  <a:extLst>
                    <a:ext uri="{FF2B5EF4-FFF2-40B4-BE49-F238E27FC236}">
                      <a16:creationId xmlns:a16="http://schemas.microsoft.com/office/drawing/2014/main" id="{58F7B004-36C9-0E21-770A-8BCA7022EA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49670" y="906322"/>
                  <a:ext cx="68617" cy="84235"/>
                </a:xfrm>
                <a:prstGeom prst="flowChartConnector">
                  <a:avLst/>
                </a:prstGeom>
                <a:solidFill>
                  <a:srgbClr val="B2A1C7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38" name="AutoShape 12">
                  <a:extLst>
                    <a:ext uri="{FF2B5EF4-FFF2-40B4-BE49-F238E27FC236}">
                      <a16:creationId xmlns:a16="http://schemas.microsoft.com/office/drawing/2014/main" id="{00D93C5A-DE9D-EF6A-2F7C-26F1165F469E}"/>
                    </a:ext>
                  </a:extLst>
                </p:cNvPr>
                <p:cNvCxnSpPr>
                  <a:cxnSpLocks noChangeShapeType="1"/>
                  <a:endCxn id="37" idx="7"/>
                </p:cNvCxnSpPr>
                <p:nvPr/>
              </p:nvCxnSpPr>
              <p:spPr bwMode="auto">
                <a:xfrm flipV="1">
                  <a:off x="6685584" y="918377"/>
                  <a:ext cx="22595" cy="3204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97B6AC-A225-4B20-1B98-46C597DABC71}"/>
                  </a:ext>
                </a:extLst>
              </p:cNvPr>
              <p:cNvSpPr txBox="1"/>
              <p:nvPr/>
            </p:nvSpPr>
            <p:spPr>
              <a:xfrm>
                <a:off x="6161393" y="5107469"/>
                <a:ext cx="7901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 </a:t>
                </a:r>
                <a:r>
                  <a:rPr lang="en-GB" sz="800" b="1" dirty="0"/>
                  <a:t>Gas</a:t>
                </a:r>
                <a:r>
                  <a:rPr lang="en-GB" sz="1000" b="1" dirty="0"/>
                  <a:t> </a:t>
                </a:r>
                <a:r>
                  <a:rPr lang="en-GB" sz="800" b="1" dirty="0"/>
                  <a:t>Cylinders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DE9749-C223-E502-516E-FD53505CAFB5}"/>
                  </a:ext>
                </a:extLst>
              </p:cNvPr>
              <p:cNvSpPr txBox="1"/>
              <p:nvPr/>
            </p:nvSpPr>
            <p:spPr>
              <a:xfrm>
                <a:off x="8017691" y="3847602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Or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BFBAF0-743C-7567-AD67-EA02F1C666A7}"/>
                  </a:ext>
                </a:extLst>
              </p:cNvPr>
              <p:cNvSpPr txBox="1"/>
              <p:nvPr/>
            </p:nvSpPr>
            <p:spPr>
              <a:xfrm>
                <a:off x="7391644" y="5359723"/>
                <a:ext cx="17173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b="1" dirty="0"/>
                  <a:t>Gas panel with Multiple gas cylinders</a:t>
                </a:r>
              </a:p>
            </p:txBody>
          </p:sp>
        </p:grpSp>
        <p:cxnSp>
          <p:nvCxnSpPr>
            <p:cNvPr id="2" name="Connector: Elbow 1">
              <a:extLst>
                <a:ext uri="{FF2B5EF4-FFF2-40B4-BE49-F238E27FC236}">
                  <a16:creationId xmlns:a16="http://schemas.microsoft.com/office/drawing/2014/main" id="{4F6A3025-7A03-0A02-BC0F-8662A8DD24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7509" y="4749059"/>
              <a:ext cx="623003" cy="51113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57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1F8E5D-E788-6A3A-109C-53AFCF5D2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6830F7-B5E8-2603-3670-AFA2594A9DC8}"/>
              </a:ext>
            </a:extLst>
          </p:cNvPr>
          <p:cNvSpPr txBox="1"/>
          <p:nvPr/>
        </p:nvSpPr>
        <p:spPr>
          <a:xfrm>
            <a:off x="381000" y="1079500"/>
            <a:ext cx="6573338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When setting an experiment up Cont’d.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Once all connected evacuate whole system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including down to the closed gas bottle valve with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regulators open. (We use non-self-venting regulators).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vacuum leak test (2 x 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-8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mbarl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Helium working pressure hold test for Flammable, Toxic etc.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When breaking a joint in the system during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/>
              </a:rPr>
              <a:t>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experiment or at the end of the experiment.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Vent system down via vent line with metering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valve in a controlled manner (connected 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COSHH Extract).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at end of experiment vent entire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including through the regulators up to the gas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bottle valve (gas bottle valve is closed).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B39422-54C2-9AD7-D9E5-FDD3C1EA5027}"/>
              </a:ext>
            </a:extLst>
          </p:cNvPr>
          <p:cNvGrpSpPr/>
          <p:nvPr/>
        </p:nvGrpSpPr>
        <p:grpSpPr>
          <a:xfrm>
            <a:off x="10071274" y="3932432"/>
            <a:ext cx="2112566" cy="2039283"/>
            <a:chOff x="6091142" y="3077973"/>
            <a:chExt cx="2112566" cy="2039283"/>
          </a:xfrm>
        </p:grpSpPr>
        <p:pic>
          <p:nvPicPr>
            <p:cNvPr id="6" name="Picture 5" descr="A close-up of a valve&#10;&#10;AI-generated content may be incorrect.">
              <a:extLst>
                <a:ext uri="{FF2B5EF4-FFF2-40B4-BE49-F238E27FC236}">
                  <a16:creationId xmlns:a16="http://schemas.microsoft.com/office/drawing/2014/main" id="{9084A16F-0B81-D919-AA45-E339A8D75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310" y="3077973"/>
              <a:ext cx="1516063" cy="15160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CF67C2-490F-F617-42CF-89078E52D4B4}"/>
                </a:ext>
              </a:extLst>
            </p:cNvPr>
            <p:cNvSpPr txBox="1"/>
            <p:nvPr/>
          </p:nvSpPr>
          <p:spPr>
            <a:xfrm>
              <a:off x="6091142" y="4594036"/>
              <a:ext cx="21125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Metering Valve Provides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Controlled Venting.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D31D03-43F7-0283-67FD-29CE8F87C868}"/>
              </a:ext>
            </a:extLst>
          </p:cNvPr>
          <p:cNvGrpSpPr/>
          <p:nvPr/>
        </p:nvGrpSpPr>
        <p:grpSpPr>
          <a:xfrm>
            <a:off x="8535872" y="4299005"/>
            <a:ext cx="1396595" cy="2411016"/>
            <a:chOff x="8367925" y="3429000"/>
            <a:chExt cx="1396595" cy="2411016"/>
          </a:xfrm>
        </p:grpSpPr>
        <p:pic>
          <p:nvPicPr>
            <p:cNvPr id="10" name="Picture 9" descr="A machine with a hose&#10;&#10;AI-generated content may be incorrect.">
              <a:extLst>
                <a:ext uri="{FF2B5EF4-FFF2-40B4-BE49-F238E27FC236}">
                  <a16:creationId xmlns:a16="http://schemas.microsoft.com/office/drawing/2014/main" id="{AEE66B94-8D93-6E8B-5A23-6020E68EB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925" y="3429000"/>
              <a:ext cx="1396595" cy="21032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54A07C-84EB-7A2A-2F6C-D6B15C030DD8}"/>
                </a:ext>
              </a:extLst>
            </p:cNvPr>
            <p:cNvSpPr txBox="1"/>
            <p:nvPr/>
          </p:nvSpPr>
          <p:spPr>
            <a:xfrm>
              <a:off x="8393056" y="5532239"/>
              <a:ext cx="13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Vacuum Pump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B10A63-7A29-97B0-B83E-DE4938DFA594}"/>
              </a:ext>
            </a:extLst>
          </p:cNvPr>
          <p:cNvGrpSpPr/>
          <p:nvPr/>
        </p:nvGrpSpPr>
        <p:grpSpPr>
          <a:xfrm>
            <a:off x="5886176" y="3416304"/>
            <a:ext cx="2392805" cy="2102381"/>
            <a:chOff x="5886176" y="2946400"/>
            <a:chExt cx="2392805" cy="2102381"/>
          </a:xfrm>
        </p:grpSpPr>
        <p:pic>
          <p:nvPicPr>
            <p:cNvPr id="14" name="Picture 13" descr="A blue flexible pipe with a black tube&#10;&#10;AI-generated content may be incorrect.">
              <a:extLst>
                <a:ext uri="{FF2B5EF4-FFF2-40B4-BE49-F238E27FC236}">
                  <a16:creationId xmlns:a16="http://schemas.microsoft.com/office/drawing/2014/main" id="{85A8D387-6C3B-44D6-9D67-B5E190436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76" y="2946400"/>
              <a:ext cx="2392805" cy="17946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A05CFF-86D4-97EA-F568-5B88988257A8}"/>
                </a:ext>
              </a:extLst>
            </p:cNvPr>
            <p:cNvSpPr txBox="1"/>
            <p:nvPr/>
          </p:nvSpPr>
          <p:spPr>
            <a:xfrm>
              <a:off x="6198370" y="4741004"/>
              <a:ext cx="1809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COSHH Extract Arm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982967-54DF-B4CC-53D2-182B6456AC04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98C3379-C8F0-FD86-4227-4E1B6F993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678" y="636847"/>
            <a:ext cx="4298827" cy="29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12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F25333-B378-060A-3D04-14B0CB30C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99F455-4FA8-B7F7-E9C5-FDC8B05054D3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74DC0-01BF-38A5-F690-C4C6411F22CD}"/>
              </a:ext>
            </a:extLst>
          </p:cNvPr>
          <p:cNvSpPr txBox="1"/>
          <p:nvPr/>
        </p:nvSpPr>
        <p:spPr>
          <a:xfrm>
            <a:off x="315686" y="1396854"/>
            <a:ext cx="60960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When setting an experiment up Cont’d.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Once system is down to atmospheric pressure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slowly open the valve to the vacuum pump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evacuate the system to 1 x 10-5mbar.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this is done for all gases including inert,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flammable, toxic etc. it will ensure the safe removal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the regulator from the cylinder as there will be 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risk of exposure to any trapped gas.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8233F1-DBD0-D668-4375-294575CD6C62}"/>
              </a:ext>
            </a:extLst>
          </p:cNvPr>
          <p:cNvGrpSpPr/>
          <p:nvPr/>
        </p:nvGrpSpPr>
        <p:grpSpPr>
          <a:xfrm>
            <a:off x="10071274" y="3780028"/>
            <a:ext cx="2112566" cy="2039283"/>
            <a:chOff x="6091142" y="3077973"/>
            <a:chExt cx="2112566" cy="2039283"/>
          </a:xfrm>
        </p:grpSpPr>
        <p:pic>
          <p:nvPicPr>
            <p:cNvPr id="6" name="Picture 5" descr="A close-up of a valve&#10;&#10;AI-generated content may be incorrect.">
              <a:extLst>
                <a:ext uri="{FF2B5EF4-FFF2-40B4-BE49-F238E27FC236}">
                  <a16:creationId xmlns:a16="http://schemas.microsoft.com/office/drawing/2014/main" id="{E7F40630-DA1A-FD37-B6C9-49C7C835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310" y="3077973"/>
              <a:ext cx="1516063" cy="15160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5B77EA-B39E-CC32-12BE-83FE30E8B054}"/>
                </a:ext>
              </a:extLst>
            </p:cNvPr>
            <p:cNvSpPr txBox="1"/>
            <p:nvPr/>
          </p:nvSpPr>
          <p:spPr>
            <a:xfrm>
              <a:off x="6091142" y="4594036"/>
              <a:ext cx="21125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Metering Valve Provides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Controlled Venting.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061874-B041-71D0-2ACB-D3A218DEB7F9}"/>
              </a:ext>
            </a:extLst>
          </p:cNvPr>
          <p:cNvGrpSpPr/>
          <p:nvPr/>
        </p:nvGrpSpPr>
        <p:grpSpPr>
          <a:xfrm>
            <a:off x="8535872" y="4146601"/>
            <a:ext cx="1396595" cy="2411016"/>
            <a:chOff x="8367925" y="3429000"/>
            <a:chExt cx="1396595" cy="2411016"/>
          </a:xfrm>
        </p:grpSpPr>
        <p:pic>
          <p:nvPicPr>
            <p:cNvPr id="9" name="Picture 8" descr="A machine with a hose&#10;&#10;AI-generated content may be incorrect.">
              <a:extLst>
                <a:ext uri="{FF2B5EF4-FFF2-40B4-BE49-F238E27FC236}">
                  <a16:creationId xmlns:a16="http://schemas.microsoft.com/office/drawing/2014/main" id="{614131B8-5F78-1958-0EE6-1E0110E3D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925" y="3429000"/>
              <a:ext cx="1396595" cy="210323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6E531-AFED-A5F7-C010-211C1AB3AF1B}"/>
                </a:ext>
              </a:extLst>
            </p:cNvPr>
            <p:cNvSpPr txBox="1"/>
            <p:nvPr/>
          </p:nvSpPr>
          <p:spPr>
            <a:xfrm>
              <a:off x="8393056" y="5532239"/>
              <a:ext cx="13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Vacuum Pump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CB3A61-293A-199A-83C5-972FFCD7A551}"/>
              </a:ext>
            </a:extLst>
          </p:cNvPr>
          <p:cNvGrpSpPr/>
          <p:nvPr/>
        </p:nvGrpSpPr>
        <p:grpSpPr>
          <a:xfrm>
            <a:off x="5886176" y="3263900"/>
            <a:ext cx="2392805" cy="2102381"/>
            <a:chOff x="5886176" y="2946400"/>
            <a:chExt cx="2392805" cy="2102381"/>
          </a:xfrm>
        </p:grpSpPr>
        <p:pic>
          <p:nvPicPr>
            <p:cNvPr id="12" name="Picture 11" descr="A blue flexible pipe with a black tube&#10;&#10;AI-generated content may be incorrect.">
              <a:extLst>
                <a:ext uri="{FF2B5EF4-FFF2-40B4-BE49-F238E27FC236}">
                  <a16:creationId xmlns:a16="http://schemas.microsoft.com/office/drawing/2014/main" id="{89A15BA8-76A0-7733-63E4-1B2D48030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76" y="2946400"/>
              <a:ext cx="2392805" cy="179460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316D13-67B4-9368-8EC4-FBC9E9C06C86}"/>
                </a:ext>
              </a:extLst>
            </p:cNvPr>
            <p:cNvSpPr txBox="1"/>
            <p:nvPr/>
          </p:nvSpPr>
          <p:spPr>
            <a:xfrm>
              <a:off x="6198370" y="4741004"/>
              <a:ext cx="1809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COSHH Extract Arm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E88BE36-14C6-43E7-352D-C9FA28AA7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261" y="676598"/>
            <a:ext cx="4298053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B34055-FBF8-24EA-FAAD-06CEE07A0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E6B4D8-89D7-A620-C032-EFE4DC89B6FB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78A27-D934-25D6-8C88-7280057A2A10}"/>
              </a:ext>
            </a:extLst>
          </p:cNvPr>
          <p:cNvSpPr txBox="1"/>
          <p:nvPr/>
        </p:nvSpPr>
        <p:spPr>
          <a:xfrm>
            <a:off x="187860" y="971418"/>
            <a:ext cx="609750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Operating procedures, safety signs, risk assessments, sample safety sheets and training.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We have a method statement for preparation and operation of our systems. This covers technicians and users.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Generic pressure systems Risk Assessment.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Experimental Risk Assessment.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Operator approval form with sign off.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Training of users and instrument scientists.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Users and instrument scientist read all documentation.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Training conducted by pressure team technicians.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Users and instrument scientist demonstrate competency.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Document signed off, user is approved for whole cycle. (some established returning users can be longer).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Sample changes and cylinder changes are only conducted by pressure team. Sample changes during working hours.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Each panel can have two centre sticks attached to aid with silent hours sample changes.</a:t>
            </a:r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E13AB3-9298-0F4D-709C-F1EE400289DB}"/>
              </a:ext>
            </a:extLst>
          </p:cNvPr>
          <p:cNvGrpSpPr/>
          <p:nvPr/>
        </p:nvGrpSpPr>
        <p:grpSpPr>
          <a:xfrm>
            <a:off x="8029112" y="3926469"/>
            <a:ext cx="1974964" cy="2898873"/>
            <a:chOff x="8029112" y="3926469"/>
            <a:chExt cx="1974964" cy="2898873"/>
          </a:xfrm>
        </p:grpSpPr>
        <p:pic>
          <p:nvPicPr>
            <p:cNvPr id="11" name="Picture 10" descr="A questionnaire with text and check boxes&#10;&#10;AI-generated content may be incorrect.">
              <a:extLst>
                <a:ext uri="{FF2B5EF4-FFF2-40B4-BE49-F238E27FC236}">
                  <a16:creationId xmlns:a16="http://schemas.microsoft.com/office/drawing/2014/main" id="{33B079FA-CF07-ABC5-EA5C-67D3A086D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557" y="3926469"/>
              <a:ext cx="1897962" cy="260684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8A224-36CF-486B-1853-B87AFD5E5A72}"/>
                </a:ext>
              </a:extLst>
            </p:cNvPr>
            <p:cNvSpPr txBox="1"/>
            <p:nvPr/>
          </p:nvSpPr>
          <p:spPr>
            <a:xfrm>
              <a:off x="8029112" y="6517565"/>
              <a:ext cx="1974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Operator Authorisation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012BA5-1CA0-CF5B-6270-F4BCD096524A}"/>
              </a:ext>
            </a:extLst>
          </p:cNvPr>
          <p:cNvGrpSpPr/>
          <p:nvPr/>
        </p:nvGrpSpPr>
        <p:grpSpPr>
          <a:xfrm>
            <a:off x="8069557" y="949901"/>
            <a:ext cx="1897938" cy="2914089"/>
            <a:chOff x="8069557" y="949901"/>
            <a:chExt cx="1897938" cy="2914089"/>
          </a:xfrm>
        </p:grpSpPr>
        <p:pic>
          <p:nvPicPr>
            <p:cNvPr id="13" name="Picture 12" descr="A close-up of a document&#10;&#10;AI-generated content may be incorrect.">
              <a:extLst>
                <a:ext uri="{FF2B5EF4-FFF2-40B4-BE49-F238E27FC236}">
                  <a16:creationId xmlns:a16="http://schemas.microsoft.com/office/drawing/2014/main" id="{653F8F75-F317-BC9F-57DD-23CDC9E1E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557" y="949901"/>
              <a:ext cx="1897938" cy="2606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1BBA4F-15BB-1E7B-94F1-F1244660D79C}"/>
                </a:ext>
              </a:extLst>
            </p:cNvPr>
            <p:cNvSpPr txBox="1"/>
            <p:nvPr/>
          </p:nvSpPr>
          <p:spPr>
            <a:xfrm>
              <a:off x="8248033" y="3556213"/>
              <a:ext cx="15501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Risk Assessment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D73C14-2ADD-5F37-94B5-5813A8442E2C}"/>
              </a:ext>
            </a:extLst>
          </p:cNvPr>
          <p:cNvGrpSpPr/>
          <p:nvPr/>
        </p:nvGrpSpPr>
        <p:grpSpPr>
          <a:xfrm>
            <a:off x="10119899" y="3582135"/>
            <a:ext cx="2036135" cy="2921377"/>
            <a:chOff x="10119899" y="3582135"/>
            <a:chExt cx="2036135" cy="2921377"/>
          </a:xfrm>
        </p:grpSpPr>
        <p:pic>
          <p:nvPicPr>
            <p:cNvPr id="21" name="Picture 20" descr="A close-up of a machine&#10;&#10;AI-generated content may be incorrect.">
              <a:extLst>
                <a:ext uri="{FF2B5EF4-FFF2-40B4-BE49-F238E27FC236}">
                  <a16:creationId xmlns:a16="http://schemas.microsoft.com/office/drawing/2014/main" id="{3BFC4158-E724-39DD-A44F-4D4B885DC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7106" y="3582135"/>
              <a:ext cx="1837034" cy="260684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CBD68E-2C48-64C0-B423-E02D4C5DE72A}"/>
                </a:ext>
              </a:extLst>
            </p:cNvPr>
            <p:cNvSpPr txBox="1"/>
            <p:nvPr/>
          </p:nvSpPr>
          <p:spPr>
            <a:xfrm>
              <a:off x="10119899" y="6195735"/>
              <a:ext cx="2036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Gas Panel Procedures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A67AD3-BFFB-D775-F6CA-669F1C790D46}"/>
              </a:ext>
            </a:extLst>
          </p:cNvPr>
          <p:cNvGrpSpPr/>
          <p:nvPr/>
        </p:nvGrpSpPr>
        <p:grpSpPr>
          <a:xfrm>
            <a:off x="10077652" y="417546"/>
            <a:ext cx="1880387" cy="2925518"/>
            <a:chOff x="10077652" y="308686"/>
            <a:chExt cx="1880387" cy="29255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E2F0B95-A868-D1B1-1C97-CA4AF222A738}"/>
                </a:ext>
              </a:extLst>
            </p:cNvPr>
            <p:cNvGrpSpPr/>
            <p:nvPr/>
          </p:nvGrpSpPr>
          <p:grpSpPr>
            <a:xfrm>
              <a:off x="10093816" y="308686"/>
              <a:ext cx="1837034" cy="2606840"/>
              <a:chOff x="6925901" y="3938257"/>
              <a:chExt cx="1548143" cy="227754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FFC387C-E6C0-E9BF-43E0-745249133340}"/>
                  </a:ext>
                </a:extLst>
              </p:cNvPr>
              <p:cNvSpPr/>
              <p:nvPr/>
            </p:nvSpPr>
            <p:spPr>
              <a:xfrm>
                <a:off x="6925901" y="3938257"/>
                <a:ext cx="1548143" cy="226336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58B11E2C-B0DA-7053-7E44-A204D31D89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37839213"/>
                  </p:ext>
                </p:extLst>
              </p:nvPr>
            </p:nvGraphicFramePr>
            <p:xfrm>
              <a:off x="6933506" y="3938257"/>
              <a:ext cx="1540538" cy="22775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5" imgW="6274806" imgH="9269292" progId="Word.Document.8">
                      <p:embed/>
                    </p:oleObj>
                  </mc:Choice>
                  <mc:Fallback>
                    <p:oleObj name="Document" r:id="rId5" imgW="6274806" imgH="9269292" progId="Word.Document.8">
                      <p:embed/>
                      <p:pic>
                        <p:nvPicPr>
                          <p:cNvPr id="13" name="Object 8">
                            <a:extLst>
                              <a:ext uri="{FF2B5EF4-FFF2-40B4-BE49-F238E27FC236}">
                                <a16:creationId xmlns:a16="http://schemas.microsoft.com/office/drawing/2014/main" id="{81FBBEE2-B19B-C4B2-697D-8DE8B85DCB0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33506" y="3938257"/>
                            <a:ext cx="1540538" cy="2277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7110FE-3605-8123-9BF9-D0AD1C44E85D}"/>
                </a:ext>
              </a:extLst>
            </p:cNvPr>
            <p:cNvSpPr txBox="1"/>
            <p:nvPr/>
          </p:nvSpPr>
          <p:spPr>
            <a:xfrm>
              <a:off x="10077652" y="2926427"/>
              <a:ext cx="1880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Hazard Warning Sign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FD24B8-7AA4-6B04-9522-20BAA4346F59}"/>
              </a:ext>
            </a:extLst>
          </p:cNvPr>
          <p:cNvGrpSpPr/>
          <p:nvPr/>
        </p:nvGrpSpPr>
        <p:grpSpPr>
          <a:xfrm>
            <a:off x="6191726" y="2253321"/>
            <a:ext cx="1751510" cy="3125150"/>
            <a:chOff x="6191726" y="2253321"/>
            <a:chExt cx="1751510" cy="3125150"/>
          </a:xfrm>
        </p:grpSpPr>
        <p:pic>
          <p:nvPicPr>
            <p:cNvPr id="19" name="Picture 18" descr="A close-up of a document&#10;&#10;AI-generated content may be incorrect.">
              <a:extLst>
                <a:ext uri="{FF2B5EF4-FFF2-40B4-BE49-F238E27FC236}">
                  <a16:creationId xmlns:a16="http://schemas.microsoft.com/office/drawing/2014/main" id="{ED141CA9-38AA-9C2C-CE47-8306E1774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726" y="2253321"/>
              <a:ext cx="1751510" cy="260684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C9FD09-E715-B5D1-832A-997CA933CAE5}"/>
                </a:ext>
              </a:extLst>
            </p:cNvPr>
            <p:cNvSpPr txBox="1"/>
            <p:nvPr/>
          </p:nvSpPr>
          <p:spPr>
            <a:xfrm>
              <a:off x="6232199" y="4855251"/>
              <a:ext cx="16289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Experimental Risk</a:t>
              </a:r>
            </a:p>
            <a:p>
              <a:pPr algn="ctr"/>
              <a:r>
                <a:rPr lang="en-GB" sz="1400" dirty="0"/>
                <a:t> Assessment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8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0C9B1F-B738-CBB8-AD10-76111179D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5AD2C-634C-AF36-3AD2-3E670BF07116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194DB-4914-A07C-A55E-D7BB43339BF3}"/>
              </a:ext>
            </a:extLst>
          </p:cNvPr>
          <p:cNvSpPr txBox="1"/>
          <p:nvPr/>
        </p:nvSpPr>
        <p:spPr>
          <a:xfrm>
            <a:off x="350866" y="956930"/>
            <a:ext cx="525438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When It Goes Wrong!</a:t>
            </a:r>
          </a:p>
          <a:p>
            <a:endParaRPr lang="en-GB" sz="800" dirty="0"/>
          </a:p>
          <a:p>
            <a:r>
              <a:rPr lang="en-GB" dirty="0"/>
              <a:t>5.4Kbar Ti/Zr 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 pressure cell failure.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Caused by blocked capillary.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User failed to turn on capillary heater when </a:t>
            </a:r>
          </a:p>
          <a:p>
            <a:r>
              <a:rPr lang="en-GB" dirty="0"/>
              <a:t>Warming up cell, cell heated generating pressure.</a:t>
            </a:r>
          </a:p>
        </p:txBody>
      </p:sp>
      <p:pic>
        <p:nvPicPr>
          <p:cNvPr id="7" name="Picture 6" descr="A metal pipe with a crack in the middle&#10;&#10;AI-generated content may be incorrect.">
            <a:extLst>
              <a:ext uri="{FF2B5EF4-FFF2-40B4-BE49-F238E27FC236}">
                <a16:creationId xmlns:a16="http://schemas.microsoft.com/office/drawing/2014/main" id="{9A6F49A9-1105-A149-1BD8-1B5CE6DA1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71" y="3662804"/>
            <a:ext cx="2712415" cy="2038142"/>
          </a:xfrm>
          <a:prstGeom prst="rect">
            <a:avLst/>
          </a:prstGeom>
        </p:spPr>
      </p:pic>
      <p:pic>
        <p:nvPicPr>
          <p:cNvPr id="9" name="Picture 8" descr="A close-up of a broken metal pipe&#10;&#10;AI-generated content may be incorrect.">
            <a:extLst>
              <a:ext uri="{FF2B5EF4-FFF2-40B4-BE49-F238E27FC236}">
                <a16:creationId xmlns:a16="http://schemas.microsoft.com/office/drawing/2014/main" id="{ECA89EDC-9C37-210E-31E8-79D23A7AE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0" y="3111366"/>
            <a:ext cx="2695511" cy="2025440"/>
          </a:xfrm>
          <a:prstGeom prst="rect">
            <a:avLst/>
          </a:prstGeom>
        </p:spPr>
      </p:pic>
      <p:pic>
        <p:nvPicPr>
          <p:cNvPr id="11" name="Picture 10" descr="A close-up of a crack in a metal tube&#10;&#10;AI-generated content may be incorrect.">
            <a:extLst>
              <a:ext uri="{FF2B5EF4-FFF2-40B4-BE49-F238E27FC236}">
                <a16:creationId xmlns:a16="http://schemas.microsoft.com/office/drawing/2014/main" id="{38D19F54-84B7-D5BA-B6B2-9B7F67AEE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09" y="4396328"/>
            <a:ext cx="2712415" cy="2038142"/>
          </a:xfrm>
          <a:prstGeom prst="rect">
            <a:avLst/>
          </a:prstGeom>
        </p:spPr>
      </p:pic>
      <p:pic>
        <p:nvPicPr>
          <p:cNvPr id="13" name="Picture 12" descr="Close-up of a broken metal cylinder&#10;&#10;AI-generated content may be incorrect.">
            <a:extLst>
              <a:ext uri="{FF2B5EF4-FFF2-40B4-BE49-F238E27FC236}">
                <a16:creationId xmlns:a16="http://schemas.microsoft.com/office/drawing/2014/main" id="{B863722E-2D2A-9A27-4993-DA2742D4B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09" y="1644019"/>
            <a:ext cx="2712415" cy="2038142"/>
          </a:xfrm>
          <a:prstGeom prst="rect">
            <a:avLst/>
          </a:prstGeom>
        </p:spPr>
      </p:pic>
      <p:pic>
        <p:nvPicPr>
          <p:cNvPr id="3" name="Picture 2" descr="A red and silver mechanical device&#10;&#10;AI-generated content may be incorrect.">
            <a:extLst>
              <a:ext uri="{FF2B5EF4-FFF2-40B4-BE49-F238E27FC236}">
                <a16:creationId xmlns:a16="http://schemas.microsoft.com/office/drawing/2014/main" id="{BCE035F2-4792-EABD-0EC4-DF344FA82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660" y="1274445"/>
            <a:ext cx="2678474" cy="41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71F633-24E9-7497-4668-6ED1FAB1895E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 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05E76-1136-58F5-1736-2AD673A848C0}"/>
              </a:ext>
            </a:extLst>
          </p:cNvPr>
          <p:cNvSpPr txBox="1"/>
          <p:nvPr/>
        </p:nvSpPr>
        <p:spPr>
          <a:xfrm>
            <a:off x="128976" y="903875"/>
            <a:ext cx="609777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When It Goes Wrong!</a:t>
            </a:r>
            <a:endParaRPr lang="en-GB" sz="800" dirty="0"/>
          </a:p>
          <a:p>
            <a:r>
              <a:rPr lang="en-GB" sz="1600" dirty="0"/>
              <a:t>10Kbar Be/Cu Test 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Cell used to test </a:t>
            </a:r>
            <a:r>
              <a:rPr lang="en-GB" sz="1600" dirty="0" err="1"/>
              <a:t>brigman</a:t>
            </a:r>
            <a:r>
              <a:rPr lang="en-GB" sz="1600" dirty="0"/>
              <a:t> seal at high</a:t>
            </a:r>
          </a:p>
          <a:p>
            <a:r>
              <a:rPr lang="en-GB" sz="1600" dirty="0"/>
              <a:t>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Cell used for this multiple times.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Last time it was used it held pressure for test,</a:t>
            </a:r>
          </a:p>
          <a:p>
            <a:r>
              <a:rPr lang="en-GB" sz="1600" dirty="0"/>
              <a:t>pressure was released and cell left to cool,</a:t>
            </a:r>
          </a:p>
          <a:p>
            <a:r>
              <a:rPr lang="en-GB" sz="1600" dirty="0"/>
              <a:t>while cooling cell failed falling clean in half.</a:t>
            </a:r>
          </a:p>
        </p:txBody>
      </p:sp>
      <p:pic>
        <p:nvPicPr>
          <p:cNvPr id="12" name="Picture 11" descr="A close-up of a metal pipe&#10;&#10;AI-generated content may be incorrect.">
            <a:extLst>
              <a:ext uri="{FF2B5EF4-FFF2-40B4-BE49-F238E27FC236}">
                <a16:creationId xmlns:a16="http://schemas.microsoft.com/office/drawing/2014/main" id="{ACBFE6BD-ACCB-78F7-A28C-9B9C95C7A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32" y="1296405"/>
            <a:ext cx="1857397" cy="2477542"/>
          </a:xfrm>
          <a:prstGeom prst="rect">
            <a:avLst/>
          </a:prstGeom>
        </p:spPr>
      </p:pic>
      <p:pic>
        <p:nvPicPr>
          <p:cNvPr id="16" name="Picture 15" descr="A bullet in a hole in a wall&#10;&#10;AI-generated content may be incorrect.">
            <a:extLst>
              <a:ext uri="{FF2B5EF4-FFF2-40B4-BE49-F238E27FC236}">
                <a16:creationId xmlns:a16="http://schemas.microsoft.com/office/drawing/2014/main" id="{CF79B7E8-299E-53E7-7898-851D3B3BB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85" y="1296403"/>
            <a:ext cx="1857398" cy="2477544"/>
          </a:xfrm>
          <a:prstGeom prst="rect">
            <a:avLst/>
          </a:prstGeom>
        </p:spPr>
      </p:pic>
      <p:pic>
        <p:nvPicPr>
          <p:cNvPr id="7" name="Picture 6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D6FA0B66-DF0A-FDFC-1039-CF8F01101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79872" y="4236493"/>
            <a:ext cx="2678224" cy="2008668"/>
          </a:xfrm>
          <a:prstGeom prst="rect">
            <a:avLst/>
          </a:prstGeom>
        </p:spPr>
      </p:pic>
      <p:pic>
        <p:nvPicPr>
          <p:cNvPr id="10" name="Picture 9" descr="A metal pole with a round base&#10;&#10;AI-generated content may be incorrect.">
            <a:extLst>
              <a:ext uri="{FF2B5EF4-FFF2-40B4-BE49-F238E27FC236}">
                <a16:creationId xmlns:a16="http://schemas.microsoft.com/office/drawing/2014/main" id="{D48A905E-2CCB-CCBB-517D-C55F35BE0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68" y="4236493"/>
            <a:ext cx="1495821" cy="1994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FF43D4-56FB-0472-A04B-0EA2573DDFC8}"/>
              </a:ext>
            </a:extLst>
          </p:cNvPr>
          <p:cNvSpPr txBox="1"/>
          <p:nvPr/>
        </p:nvSpPr>
        <p:spPr>
          <a:xfrm>
            <a:off x="152860" y="3001230"/>
            <a:ext cx="4695773" cy="290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When It Goes Wrong! (intentionally)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Test conducted in fume hood.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Vanadium can (11mm) in secondary containment.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Vanadium cans exposed to hydrogen</a:t>
            </a:r>
          </a:p>
          <a:p>
            <a:r>
              <a:rPr lang="en-GB" sz="1500" dirty="0"/>
              <a:t>at various temperature 50 to 300°C (50°C</a:t>
            </a:r>
          </a:p>
          <a:p>
            <a:r>
              <a:rPr lang="en-GB" sz="1500" dirty="0"/>
              <a:t>steps).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Cells pressurised at the various temperatures</a:t>
            </a:r>
          </a:p>
          <a:p>
            <a:r>
              <a:rPr lang="en-GB" sz="1500" dirty="0"/>
              <a:t>in steps of 2 bar, holding for 1 minute until they</a:t>
            </a:r>
          </a:p>
          <a:p>
            <a:r>
              <a:rPr lang="en-GB" sz="1500" dirty="0"/>
              <a:t>reached the bursting pressure.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Helium burst - 160 to 174bar.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Hydrogen burst at various temperatures – </a:t>
            </a:r>
          </a:p>
          <a:p>
            <a:r>
              <a:rPr lang="en-GB" sz="1500" dirty="0"/>
              <a:t>110 to 129bar.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6B6C34-53D4-7662-D377-DDF909B105BB}"/>
              </a:ext>
            </a:extLst>
          </p:cNvPr>
          <p:cNvGrpSpPr/>
          <p:nvPr/>
        </p:nvGrpSpPr>
        <p:grpSpPr>
          <a:xfrm>
            <a:off x="7690650" y="1083753"/>
            <a:ext cx="1857397" cy="2854366"/>
            <a:chOff x="7690650" y="1083753"/>
            <a:chExt cx="1857397" cy="2854366"/>
          </a:xfrm>
        </p:grpSpPr>
        <p:pic>
          <p:nvPicPr>
            <p:cNvPr id="8" name="Picture 7" descr="A couple of metal objects with a screw&#10;&#10;AI-generated content may be incorrect.">
              <a:extLst>
                <a:ext uri="{FF2B5EF4-FFF2-40B4-BE49-F238E27FC236}">
                  <a16:creationId xmlns:a16="http://schemas.microsoft.com/office/drawing/2014/main" id="{4D971775-EEE8-7A98-EB89-411E4E2B0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650" y="1083753"/>
              <a:ext cx="1857397" cy="247754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0142FA-A786-1086-1D76-29997C2BE323}"/>
                </a:ext>
              </a:extLst>
            </p:cNvPr>
            <p:cNvSpPr txBox="1"/>
            <p:nvPr/>
          </p:nvSpPr>
          <p:spPr>
            <a:xfrm>
              <a:off x="7755534" y="3568787"/>
              <a:ext cx="1770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Be/Cu Test Cell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C3938E-DDF4-07F7-F46D-8E4E83B2FC6D}"/>
              </a:ext>
            </a:extLst>
          </p:cNvPr>
          <p:cNvGrpSpPr/>
          <p:nvPr/>
        </p:nvGrpSpPr>
        <p:grpSpPr>
          <a:xfrm>
            <a:off x="6412618" y="4269151"/>
            <a:ext cx="2678225" cy="2380046"/>
            <a:chOff x="6412618" y="4269151"/>
            <a:chExt cx="2678225" cy="2380046"/>
          </a:xfrm>
        </p:grpSpPr>
        <p:pic>
          <p:nvPicPr>
            <p:cNvPr id="6" name="Picture 5" descr="A metal sculpture on a gray surface&#10;&#10;AI-generated content may be incorrect.">
              <a:extLst>
                <a:ext uri="{FF2B5EF4-FFF2-40B4-BE49-F238E27FC236}">
                  <a16:creationId xmlns:a16="http://schemas.microsoft.com/office/drawing/2014/main" id="{39F2FF87-C127-70FD-DD2F-039C8299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618" y="4640528"/>
              <a:ext cx="2678225" cy="20086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CF888A-845E-4213-E115-859FCB94C95E}"/>
                </a:ext>
              </a:extLst>
            </p:cNvPr>
            <p:cNvSpPr txBox="1"/>
            <p:nvPr/>
          </p:nvSpPr>
          <p:spPr>
            <a:xfrm>
              <a:off x="6922453" y="4269151"/>
              <a:ext cx="1667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Vanadium Cell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6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1FA262-6426-BA6F-2646-59ECD1D92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183419-7D03-394B-1C54-22F8F301A39E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 Pressure Sample Environment.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12D30E-F229-250D-209C-B3682B9587FB}"/>
              </a:ext>
            </a:extLst>
          </p:cNvPr>
          <p:cNvSpPr txBox="1"/>
          <p:nvPr/>
        </p:nvSpPr>
        <p:spPr>
          <a:xfrm>
            <a:off x="2474835" y="2079473"/>
            <a:ext cx="660520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Thank You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Acknowledgements.</a:t>
            </a:r>
          </a:p>
          <a:p>
            <a:pPr algn="ctr">
              <a:spcBef>
                <a:spcPct val="0"/>
              </a:spcBef>
              <a:defRPr/>
            </a:pPr>
            <a:r>
              <a:rPr lang="en-GB" dirty="0">
                <a:ea typeface="Calibri"/>
                <a:cs typeface="Times New Roman"/>
              </a:rPr>
              <a:t>Ian Hickman - STFC ISIS Neutron and Muon Facility.</a:t>
            </a:r>
          </a:p>
          <a:p>
            <a:pPr algn="ctr">
              <a:spcBef>
                <a:spcPct val="0"/>
              </a:spcBef>
              <a:defRPr/>
            </a:pPr>
            <a:r>
              <a:rPr lang="en-GB" dirty="0">
                <a:ea typeface="Calibri"/>
                <a:cs typeface="Times New Roman"/>
              </a:rPr>
              <a:t> Kimberley Greenough - STFC ISIS Neutron and Muon Facility.</a:t>
            </a:r>
          </a:p>
          <a:p>
            <a:pPr algn="ctr">
              <a:spcBef>
                <a:spcPct val="0"/>
              </a:spcBef>
              <a:defRPr/>
            </a:pPr>
            <a:r>
              <a:rPr lang="en-GB" dirty="0">
                <a:ea typeface="Calibri"/>
                <a:cs typeface="Times New Roman"/>
              </a:rPr>
              <a:t>Paul McIntyre - STFC ISIS Neutron and Muon Facility.</a:t>
            </a:r>
          </a:p>
          <a:p>
            <a:pPr algn="ctr">
              <a:spcBef>
                <a:spcPct val="0"/>
              </a:spcBef>
              <a:defRPr/>
            </a:pPr>
            <a:r>
              <a:rPr lang="en-GB" dirty="0">
                <a:ea typeface="Calibri"/>
                <a:cs typeface="Times New Roman"/>
              </a:rPr>
              <a:t>Adam Sears -  STFC ISIS Neutron and Muon Facility.</a:t>
            </a:r>
          </a:p>
          <a:p>
            <a:pPr algn="ctr">
              <a:spcBef>
                <a:spcPct val="0"/>
              </a:spcBef>
              <a:defRPr/>
            </a:pPr>
            <a:r>
              <a:rPr lang="en-GB" dirty="0">
                <a:ea typeface="Calibri"/>
                <a:cs typeface="Times New Roman"/>
              </a:rPr>
              <a:t>Mark Kibble - STFC ISIS Neutron and Muon Facility.</a:t>
            </a:r>
          </a:p>
          <a:p>
            <a:pPr algn="ctr">
              <a:spcBef>
                <a:spcPct val="0"/>
              </a:spcBef>
              <a:defRPr/>
            </a:pPr>
            <a:r>
              <a:rPr lang="en-GB" dirty="0">
                <a:ea typeface="Calibri"/>
                <a:cs typeface="Times New Roman"/>
              </a:rPr>
              <a:t>Christopher Lawson - STFC ISIS Neutron and Muon Facility.</a:t>
            </a:r>
          </a:p>
          <a:p>
            <a:pPr algn="ctr">
              <a:spcBef>
                <a:spcPct val="0"/>
              </a:spcBef>
              <a:defRPr/>
            </a:pPr>
            <a:endParaRPr lang="en-GB" b="1" dirty="0">
              <a:ea typeface="Calibri"/>
              <a:cs typeface="Times New Roman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1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096682-27B5-44A1-FFEF-29B933991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6B01FB-053B-B708-5BD3-BF1F038A7BF9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56FE8-D2B4-8FAD-21E8-D877B40B5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658" y="971418"/>
            <a:ext cx="5559968" cy="5794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0619AC-3BC0-5D1F-B902-772A02C7888F}"/>
              </a:ext>
            </a:extLst>
          </p:cNvPr>
          <p:cNvSpPr txBox="1"/>
          <p:nvPr/>
        </p:nvSpPr>
        <p:spPr>
          <a:xfrm>
            <a:off x="108531" y="1041149"/>
            <a:ext cx="57370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Gas Handling and High Pressure at Low Temperature.</a:t>
            </a:r>
          </a:p>
          <a:p>
            <a:endParaRPr lang="en-GB" dirty="0"/>
          </a:p>
          <a:p>
            <a:r>
              <a:rPr lang="en-GB" dirty="0"/>
              <a:t>Gas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Gas handling tends to fall between vacuum and </a:t>
            </a:r>
          </a:p>
          <a:p>
            <a:r>
              <a:rPr lang="en-GB" dirty="0"/>
              <a:t>200bar at temperature ranges from room temperature </a:t>
            </a:r>
          </a:p>
          <a:p>
            <a:r>
              <a:rPr lang="en-GB" dirty="0"/>
              <a:t>to 1.8K but has gone as low as 150mK.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pressure falls in a number of areas.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Gas cells (up to 10Kbar) room temperature</a:t>
            </a:r>
          </a:p>
          <a:p>
            <a:pPr lvl="1"/>
            <a:r>
              <a:rPr lang="en-GB" dirty="0"/>
              <a:t>to 1.8K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Clamp cells (10 to 30Kbar) room temp to 20mK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Paris Edinburgh presses room temp to 30K.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Istutut</a:t>
            </a:r>
            <a:r>
              <a:rPr lang="en-GB" dirty="0"/>
              <a:t> Laue-Langevin (ILL) has PE press from room temp to 1.8K and below 100mK.</a:t>
            </a:r>
          </a:p>
        </p:txBody>
      </p:sp>
    </p:spTree>
    <p:extLst>
      <p:ext uri="{BB962C8B-B14F-4D97-AF65-F5344CB8AC3E}">
        <p14:creationId xmlns:p14="http://schemas.microsoft.com/office/powerpoint/2010/main" val="11948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3D7918-CB18-9E3D-4F41-14E5FF8E0C53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55DC78-B45B-7725-2686-47280E51CA92}"/>
              </a:ext>
            </a:extLst>
          </p:cNvPr>
          <p:cNvSpPr txBox="1"/>
          <p:nvPr/>
        </p:nvSpPr>
        <p:spPr>
          <a:xfrm>
            <a:off x="289111" y="853729"/>
            <a:ext cx="474841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Types of cell.</a:t>
            </a:r>
            <a:endParaRPr lang="en-GB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700" dirty="0"/>
              <a:t>Vacuum to 200 bar (Gas cells).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Thin-walled cells for condensing gases.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Catalysis cells (elevated temperature).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High temperature and in-situ reactions.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Rated for a variety of different gases.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700" dirty="0"/>
              <a:t>Vacuum to 3Kbar (Gas cells)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Hydrogen Storage.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700" dirty="0"/>
              <a:t>200bar to 10Kbar. (Gas cells)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Single crystal high pressure.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Powder diffraction.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Liquid samples.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700" dirty="0"/>
              <a:t>10Kbar to 30Kbar (Clamp cells)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Clamp cells for single crystals.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Clamp cells for powdered samples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700" dirty="0"/>
              <a:t>10Kbar to 300Kbar (Paris/Edinburgh press)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/>
              <a:t>Powder, liquid and gas samples.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16" name="Picture 15" descr="Several metal objects on a blue background&#10;&#10;AI-generated content may be incorrect.">
            <a:extLst>
              <a:ext uri="{FF2B5EF4-FFF2-40B4-BE49-F238E27FC236}">
                <a16:creationId xmlns:a16="http://schemas.microsoft.com/office/drawing/2014/main" id="{BC8FFE5D-AE5B-66C8-85E8-E7266DC9B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75" y="745381"/>
            <a:ext cx="1695890" cy="25539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0BACF32-7226-C2AD-794E-4B3A98658A25}"/>
              </a:ext>
            </a:extLst>
          </p:cNvPr>
          <p:cNvGrpSpPr/>
          <p:nvPr/>
        </p:nvGrpSpPr>
        <p:grpSpPr>
          <a:xfrm>
            <a:off x="5152571" y="3816193"/>
            <a:ext cx="1936733" cy="1376128"/>
            <a:chOff x="7471173" y="4069020"/>
            <a:chExt cx="1936733" cy="1376128"/>
          </a:xfrm>
        </p:grpSpPr>
        <p:pic>
          <p:nvPicPr>
            <p:cNvPr id="20" name="Picture 19" descr="A metal cylinder next to a ruler&#10;&#10;AI-generated content may be incorrect.">
              <a:extLst>
                <a:ext uri="{FF2B5EF4-FFF2-40B4-BE49-F238E27FC236}">
                  <a16:creationId xmlns:a16="http://schemas.microsoft.com/office/drawing/2014/main" id="{5A173DD3-F6C5-EAB2-7A10-CFC8ECF33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1173" y="4069021"/>
              <a:ext cx="1231271" cy="1376127"/>
            </a:xfrm>
            <a:prstGeom prst="rect">
              <a:avLst/>
            </a:prstGeom>
          </p:spPr>
        </p:pic>
        <p:pic>
          <p:nvPicPr>
            <p:cNvPr id="24" name="Picture 23" descr="A close-up of a metal piece&#10;&#10;AI-generated content may be incorrect.">
              <a:extLst>
                <a:ext uri="{FF2B5EF4-FFF2-40B4-BE49-F238E27FC236}">
                  <a16:creationId xmlns:a16="http://schemas.microsoft.com/office/drawing/2014/main" id="{8822DA5F-F736-2654-CD4B-90818E638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444" y="4069020"/>
              <a:ext cx="705462" cy="1376127"/>
            </a:xfrm>
            <a:prstGeom prst="rect">
              <a:avLst/>
            </a:prstGeom>
          </p:spPr>
        </p:pic>
      </p:grpSp>
      <p:pic>
        <p:nvPicPr>
          <p:cNvPr id="30" name="Picture 29" descr="A couple of metal cylinders&#10;&#10;AI-generated content may be incorrect.">
            <a:extLst>
              <a:ext uri="{FF2B5EF4-FFF2-40B4-BE49-F238E27FC236}">
                <a16:creationId xmlns:a16="http://schemas.microsoft.com/office/drawing/2014/main" id="{5C722296-A09A-8A3D-7F99-2BFA37050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01" y="2638276"/>
            <a:ext cx="1303200" cy="20053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604617A-500B-6F61-C442-221746C98610}"/>
              </a:ext>
            </a:extLst>
          </p:cNvPr>
          <p:cNvGrpSpPr/>
          <p:nvPr/>
        </p:nvGrpSpPr>
        <p:grpSpPr>
          <a:xfrm>
            <a:off x="9021572" y="3558647"/>
            <a:ext cx="2179831" cy="3005500"/>
            <a:chOff x="9175473" y="3558647"/>
            <a:chExt cx="2179831" cy="3005500"/>
          </a:xfrm>
        </p:grpSpPr>
        <p:pic>
          <p:nvPicPr>
            <p:cNvPr id="33" name="Picture 32" descr="A diagram of a type vx&#10;&#10;AI-generated content may be incorrect.">
              <a:extLst>
                <a:ext uri="{FF2B5EF4-FFF2-40B4-BE49-F238E27FC236}">
                  <a16:creationId xmlns:a16="http://schemas.microsoft.com/office/drawing/2014/main" id="{4519FF5A-C0BC-7EF0-37E1-6228D2D11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023" y="5188020"/>
              <a:ext cx="2174281" cy="1376127"/>
            </a:xfrm>
            <a:prstGeom prst="rect">
              <a:avLst/>
            </a:prstGeom>
          </p:spPr>
        </p:pic>
        <p:pic>
          <p:nvPicPr>
            <p:cNvPr id="35" name="Picture 34" descr="A black and pink object with a pink center&#10;&#10;AI-generated content may be incorrect.">
              <a:extLst>
                <a:ext uri="{FF2B5EF4-FFF2-40B4-BE49-F238E27FC236}">
                  <a16:creationId xmlns:a16="http://schemas.microsoft.com/office/drawing/2014/main" id="{55535825-4D71-BDA9-7DCB-8C416C90A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473" y="3558647"/>
              <a:ext cx="2174280" cy="1629374"/>
            </a:xfrm>
            <a:prstGeom prst="rect">
              <a:avLst/>
            </a:prstGeom>
          </p:spPr>
        </p:pic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4E67CA6-EE6D-777B-AA1D-DA9A124CA69F}"/>
              </a:ext>
            </a:extLst>
          </p:cNvPr>
          <p:cNvCxnSpPr>
            <a:cxnSpLocks/>
          </p:cNvCxnSpPr>
          <p:nvPr/>
        </p:nvCxnSpPr>
        <p:spPr>
          <a:xfrm>
            <a:off x="4804238" y="5447316"/>
            <a:ext cx="4133735" cy="709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F36466C-8404-C71F-2036-596952A320C1}"/>
              </a:ext>
            </a:extLst>
          </p:cNvPr>
          <p:cNvCxnSpPr>
            <a:cxnSpLocks/>
          </p:cNvCxnSpPr>
          <p:nvPr/>
        </p:nvCxnSpPr>
        <p:spPr>
          <a:xfrm flipV="1">
            <a:off x="4809788" y="4997513"/>
            <a:ext cx="4211784" cy="449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462C3A-34F1-C6B2-D6FD-93F6DCD2290A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3476531" y="3389638"/>
            <a:ext cx="3946670" cy="25130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7676CE-0C59-B457-9CCD-DFB37E3033C8}"/>
              </a:ext>
            </a:extLst>
          </p:cNvPr>
          <p:cNvCxnSpPr>
            <a:cxnSpLocks/>
          </p:cNvCxnSpPr>
          <p:nvPr/>
        </p:nvCxnSpPr>
        <p:spPr>
          <a:xfrm flipV="1">
            <a:off x="3413156" y="2665607"/>
            <a:ext cx="1757525" cy="59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7CC0F9A-331F-EEC1-661A-262E8B61481C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558012" y="1325314"/>
            <a:ext cx="5646463" cy="69705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FE22FC1-7358-B204-CF8A-A1405CC89720}"/>
              </a:ext>
            </a:extLst>
          </p:cNvPr>
          <p:cNvCxnSpPr>
            <a:cxnSpLocks/>
          </p:cNvCxnSpPr>
          <p:nvPr/>
        </p:nvCxnSpPr>
        <p:spPr>
          <a:xfrm>
            <a:off x="3666653" y="4562947"/>
            <a:ext cx="148036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D16A9483-B4F4-0D6B-6C6D-061A1A7638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681" y="1963170"/>
            <a:ext cx="1942284" cy="128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7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361540-C090-2263-924F-ADA6D91F15E4}"/>
              </a:ext>
            </a:extLst>
          </p:cNvPr>
          <p:cNvSpPr txBox="1"/>
          <p:nvPr/>
        </p:nvSpPr>
        <p:spPr>
          <a:xfrm>
            <a:off x="613373" y="509753"/>
            <a:ext cx="8519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Gas Handling and High-Pressure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7663B-09E0-CC8A-F1CA-59FC55167B3B}"/>
              </a:ext>
            </a:extLst>
          </p:cNvPr>
          <p:cNvSpPr txBox="1"/>
          <p:nvPr/>
        </p:nvSpPr>
        <p:spPr>
          <a:xfrm>
            <a:off x="75827" y="1089443"/>
            <a:ext cx="6097772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Vacuum to 200 bar.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Thin-walled cells.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Spectroscopy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Diffraction.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Thicker-walled cells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Spectroscopy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Diffraction.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Annular sample space cells.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Spectroscopy.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Condensing gases.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liquid or powdered samples.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Sensors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Rhodium/Iron.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Platinum.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Type K thermocouple.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Heaters and sensors.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Top and bottom of cell when </a:t>
            </a:r>
          </a:p>
          <a:p>
            <a:pPr lvl="2"/>
            <a:r>
              <a:rPr lang="en-GB" sz="1600" dirty="0"/>
              <a:t>possible to prevent gradients.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Twin Ferrule Swagelok connections.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F91C4-3790-A99F-F11E-D71FF36D9D3A}"/>
              </a:ext>
            </a:extLst>
          </p:cNvPr>
          <p:cNvGrpSpPr/>
          <p:nvPr/>
        </p:nvGrpSpPr>
        <p:grpSpPr>
          <a:xfrm>
            <a:off x="4470206" y="3710946"/>
            <a:ext cx="2780128" cy="2317000"/>
            <a:chOff x="1043613" y="2594514"/>
            <a:chExt cx="3463123" cy="274922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D0ECBF-C246-1D59-40B9-A7D3D4A11D36}"/>
                </a:ext>
              </a:extLst>
            </p:cNvPr>
            <p:cNvGrpSpPr/>
            <p:nvPr/>
          </p:nvGrpSpPr>
          <p:grpSpPr>
            <a:xfrm>
              <a:off x="1043613" y="2594514"/>
              <a:ext cx="3463123" cy="2441445"/>
              <a:chOff x="4066870" y="1232805"/>
              <a:chExt cx="3463123" cy="2441445"/>
            </a:xfrm>
          </p:grpSpPr>
          <p:pic>
            <p:nvPicPr>
              <p:cNvPr id="8" name="Picture 7" descr="A close-up of a metal cylinder&#10;&#10;AI-generated content may be incorrect.">
                <a:extLst>
                  <a:ext uri="{FF2B5EF4-FFF2-40B4-BE49-F238E27FC236}">
                    <a16:creationId xmlns:a16="http://schemas.microsoft.com/office/drawing/2014/main" id="{5F0D3E1A-17DE-AD69-1045-8F454820E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9134" y="1232805"/>
                <a:ext cx="1630859" cy="2441445"/>
              </a:xfrm>
              <a:prstGeom prst="rect">
                <a:avLst/>
              </a:prstGeom>
            </p:spPr>
          </p:pic>
          <p:pic>
            <p:nvPicPr>
              <p:cNvPr id="22" name="Picture 21" descr="A drawing of a mechanical design&#10;&#10;AI-generated content may be incorrect.">
                <a:extLst>
                  <a:ext uri="{FF2B5EF4-FFF2-40B4-BE49-F238E27FC236}">
                    <a16:creationId xmlns:a16="http://schemas.microsoft.com/office/drawing/2014/main" id="{454954EF-8FE6-A6C4-86F4-150C84632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6870" y="1232805"/>
                <a:ext cx="1837026" cy="2441445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367862-BE5D-87B1-76C5-078F069AB04F}"/>
                </a:ext>
              </a:extLst>
            </p:cNvPr>
            <p:cNvSpPr txBox="1"/>
            <p:nvPr/>
          </p:nvSpPr>
          <p:spPr>
            <a:xfrm>
              <a:off x="2225699" y="5035959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Annular Cells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75F5EE3-CCC7-B51B-84D7-295EBB8D6052}"/>
              </a:ext>
            </a:extLst>
          </p:cNvPr>
          <p:cNvGrpSpPr/>
          <p:nvPr/>
        </p:nvGrpSpPr>
        <p:grpSpPr>
          <a:xfrm>
            <a:off x="6263419" y="895093"/>
            <a:ext cx="5739896" cy="2273070"/>
            <a:chOff x="3568003" y="4024076"/>
            <a:chExt cx="7181872" cy="27668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3AA29FF-1828-6D13-376B-EE37C8C77C4C}"/>
                </a:ext>
              </a:extLst>
            </p:cNvPr>
            <p:cNvGrpSpPr/>
            <p:nvPr/>
          </p:nvGrpSpPr>
          <p:grpSpPr>
            <a:xfrm>
              <a:off x="5755550" y="4024076"/>
              <a:ext cx="4994325" cy="2766860"/>
              <a:chOff x="5755550" y="3970911"/>
              <a:chExt cx="4994325" cy="2766860"/>
            </a:xfrm>
          </p:grpSpPr>
          <p:pic>
            <p:nvPicPr>
              <p:cNvPr id="6" name="Picture 5" descr="A metal and green device&#10;&#10;AI-generated content may be incorrect.">
                <a:extLst>
                  <a:ext uri="{FF2B5EF4-FFF2-40B4-BE49-F238E27FC236}">
                    <a16:creationId xmlns:a16="http://schemas.microsoft.com/office/drawing/2014/main" id="{B613B5E9-8EF6-8AA6-CCBB-D8A858F793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6555" y="3970911"/>
                <a:ext cx="3703320" cy="2459083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DEEC3D-2784-ABC3-1664-104F4A8364A3}"/>
                  </a:ext>
                </a:extLst>
              </p:cNvPr>
              <p:cNvSpPr txBox="1"/>
              <p:nvPr/>
            </p:nvSpPr>
            <p:spPr>
              <a:xfrm>
                <a:off x="5755550" y="6429994"/>
                <a:ext cx="26495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Pressure rated Vanadium Cells</a:t>
                </a:r>
              </a:p>
            </p:txBody>
          </p:sp>
        </p:grpSp>
        <p:pic>
          <p:nvPicPr>
            <p:cNvPr id="39" name="Picture 38" descr="A blueprint of a mechanical design&#10;&#10;AI-generated content may be incorrect.">
              <a:extLst>
                <a:ext uri="{FF2B5EF4-FFF2-40B4-BE49-F238E27FC236}">
                  <a16:creationId xmlns:a16="http://schemas.microsoft.com/office/drawing/2014/main" id="{AF729997-37DF-91A4-EDA5-D62ABE135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003" y="4024076"/>
              <a:ext cx="3478552" cy="2459083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1632A25-1680-697C-5375-C6CB9CF0CA2F}"/>
              </a:ext>
            </a:extLst>
          </p:cNvPr>
          <p:cNvGrpSpPr/>
          <p:nvPr/>
        </p:nvGrpSpPr>
        <p:grpSpPr>
          <a:xfrm>
            <a:off x="7473299" y="3710946"/>
            <a:ext cx="4530016" cy="2317000"/>
            <a:chOff x="5408929" y="1736830"/>
            <a:chExt cx="5057380" cy="273134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AB9E2BA-2C8D-A627-EBF5-2B7BAD05971C}"/>
                </a:ext>
              </a:extLst>
            </p:cNvPr>
            <p:cNvGrpSpPr/>
            <p:nvPr/>
          </p:nvGrpSpPr>
          <p:grpSpPr>
            <a:xfrm>
              <a:off x="7341860" y="1736830"/>
              <a:ext cx="3124449" cy="2731343"/>
              <a:chOff x="8822653" y="1250443"/>
              <a:chExt cx="3124449" cy="2731343"/>
            </a:xfrm>
          </p:grpSpPr>
          <p:pic>
            <p:nvPicPr>
              <p:cNvPr id="44" name="Picture 43" descr="A close-up of a metal pipe&#10;&#10;AI-generated content may be incorrect.">
                <a:extLst>
                  <a:ext uri="{FF2B5EF4-FFF2-40B4-BE49-F238E27FC236}">
                    <a16:creationId xmlns:a16="http://schemas.microsoft.com/office/drawing/2014/main" id="{341F5ABE-7D4E-3618-F678-3A70E1C22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5931" y="1250443"/>
                <a:ext cx="1621171" cy="2441445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F6B38DF-1128-DA13-A5EE-28CD6E4A307C}"/>
                  </a:ext>
                </a:extLst>
              </p:cNvPr>
              <p:cNvSpPr txBox="1"/>
              <p:nvPr/>
            </p:nvSpPr>
            <p:spPr>
              <a:xfrm>
                <a:off x="8822653" y="3674009"/>
                <a:ext cx="14606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Cylindrical Cells</a:t>
                </a:r>
              </a:p>
            </p:txBody>
          </p:sp>
        </p:grpSp>
        <p:pic>
          <p:nvPicPr>
            <p:cNvPr id="43" name="Picture 42" descr="A technical drawing of a machine&#10;&#10;AI-generated content may be incorrect.">
              <a:extLst>
                <a:ext uri="{FF2B5EF4-FFF2-40B4-BE49-F238E27FC236}">
                  <a16:creationId xmlns:a16="http://schemas.microsoft.com/office/drawing/2014/main" id="{73EC44BC-6BEF-ECF1-93D0-F5A45937E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929" y="1736830"/>
              <a:ext cx="3430677" cy="2423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2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B08616-ABCE-2AC5-41D5-3B1C78798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1D7992-82A0-6F07-D1B6-11CE8D9284DA}"/>
              </a:ext>
            </a:extLst>
          </p:cNvPr>
          <p:cNvSpPr txBox="1"/>
          <p:nvPr/>
        </p:nvSpPr>
        <p:spPr>
          <a:xfrm>
            <a:off x="613373" y="509753"/>
            <a:ext cx="832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2A595-A43D-DE7C-BB7A-D052C42E08AB}"/>
              </a:ext>
            </a:extLst>
          </p:cNvPr>
          <p:cNvSpPr txBox="1"/>
          <p:nvPr/>
        </p:nvSpPr>
        <p:spPr>
          <a:xfrm>
            <a:off x="85826" y="1073974"/>
            <a:ext cx="609777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Vacuum to 200 bar (Gas cells).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Catalysis cells.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Spectroscopy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Flat plate geometry flow cells.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Spectroscopy.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Diffraction.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Catalyst reactions both in-situ and ex-situ.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Powders, liquids and gases.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Sensors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Rhodium/Iron.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Platinum.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Type K thermocouple.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Heating and sensors.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Top and bottom of cell when </a:t>
            </a:r>
          </a:p>
          <a:p>
            <a:pPr lvl="2"/>
            <a:r>
              <a:rPr lang="en-GB" sz="1600" dirty="0"/>
              <a:t>possible to prevent gradients.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Twin Ferrule Swagelok Connection.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28C796-4799-046D-65FA-0C7E51066136}"/>
              </a:ext>
            </a:extLst>
          </p:cNvPr>
          <p:cNvGrpSpPr/>
          <p:nvPr/>
        </p:nvGrpSpPr>
        <p:grpSpPr>
          <a:xfrm>
            <a:off x="5349734" y="3941405"/>
            <a:ext cx="5097929" cy="2767739"/>
            <a:chOff x="3019647" y="1838260"/>
            <a:chExt cx="5097929" cy="276773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42ACCA-8EBB-F539-672A-9E5435746058}"/>
                </a:ext>
              </a:extLst>
            </p:cNvPr>
            <p:cNvGrpSpPr/>
            <p:nvPr/>
          </p:nvGrpSpPr>
          <p:grpSpPr>
            <a:xfrm>
              <a:off x="4958547" y="1843535"/>
              <a:ext cx="3159029" cy="2762464"/>
              <a:chOff x="4460806" y="1178847"/>
              <a:chExt cx="3159029" cy="2762464"/>
            </a:xfrm>
          </p:grpSpPr>
          <p:pic>
            <p:nvPicPr>
              <p:cNvPr id="14" name="Picture 13" descr="A close-up of a machine&#10;&#10;AI-generated content may be incorrect.">
                <a:extLst>
                  <a:ext uri="{FF2B5EF4-FFF2-40B4-BE49-F238E27FC236}">
                    <a16:creationId xmlns:a16="http://schemas.microsoft.com/office/drawing/2014/main" id="{D67B729F-8FA4-ABE5-AC97-A2C58949A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8664" y="1178847"/>
                <a:ext cx="1621171" cy="244144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4CEEE2-C138-AE34-FCF9-865ADD2D22C3}"/>
                  </a:ext>
                </a:extLst>
              </p:cNvPr>
              <p:cNvSpPr txBox="1"/>
              <p:nvPr/>
            </p:nvSpPr>
            <p:spPr>
              <a:xfrm>
                <a:off x="4460806" y="3633534"/>
                <a:ext cx="13612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Catalysis Cells</a:t>
                </a:r>
              </a:p>
            </p:txBody>
          </p:sp>
        </p:grpSp>
        <p:pic>
          <p:nvPicPr>
            <p:cNvPr id="8" name="Picture 7" descr="A technical drawing of a mechanical part&#10;&#10;AI-generated content may be incorrect.">
              <a:extLst>
                <a:ext uri="{FF2B5EF4-FFF2-40B4-BE49-F238E27FC236}">
                  <a16:creationId xmlns:a16="http://schemas.microsoft.com/office/drawing/2014/main" id="{16AF89C0-8619-CD77-F634-9F6F59FB2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647" y="1838260"/>
              <a:ext cx="3471226" cy="245775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1A58841-BE7F-C161-5FF3-329F01185034}"/>
              </a:ext>
            </a:extLst>
          </p:cNvPr>
          <p:cNvGrpSpPr/>
          <p:nvPr/>
        </p:nvGrpSpPr>
        <p:grpSpPr>
          <a:xfrm>
            <a:off x="5372986" y="1076437"/>
            <a:ext cx="5083639" cy="2745619"/>
            <a:chOff x="6096000" y="1119764"/>
            <a:chExt cx="5083639" cy="274561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E9C0A2A-82E0-0368-B4E9-EB53B9FD5394}"/>
                </a:ext>
              </a:extLst>
            </p:cNvPr>
            <p:cNvGrpSpPr/>
            <p:nvPr/>
          </p:nvGrpSpPr>
          <p:grpSpPr>
            <a:xfrm>
              <a:off x="7717223" y="1126639"/>
              <a:ext cx="3462416" cy="2738744"/>
              <a:chOff x="6246385" y="1250442"/>
              <a:chExt cx="3462416" cy="2738744"/>
            </a:xfrm>
          </p:grpSpPr>
          <p:pic>
            <p:nvPicPr>
              <p:cNvPr id="17" name="Picture 16" descr="A close-up of a metal device&#10;&#10;AI-generated content may be incorrect.">
                <a:extLst>
                  <a:ext uri="{FF2B5EF4-FFF2-40B4-BE49-F238E27FC236}">
                    <a16:creationId xmlns:a16="http://schemas.microsoft.com/office/drawing/2014/main" id="{A80870A1-B931-3053-548B-F20947568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630" y="1250442"/>
                <a:ext cx="1621171" cy="2441445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64EA12F-9582-8D27-8133-53054B103235}"/>
                  </a:ext>
                </a:extLst>
              </p:cNvPr>
              <p:cNvSpPr txBox="1"/>
              <p:nvPr/>
            </p:nvSpPr>
            <p:spPr>
              <a:xfrm>
                <a:off x="6246385" y="3681409"/>
                <a:ext cx="22252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Flat Plate Geometry Cells</a:t>
                </a:r>
              </a:p>
            </p:txBody>
          </p:sp>
        </p:grpSp>
        <p:pic>
          <p:nvPicPr>
            <p:cNvPr id="36" name="Picture 35" descr="Blueprint of a machine with blueprints&#10;&#10;AI-generated content may be incorrect.">
              <a:extLst>
                <a:ext uri="{FF2B5EF4-FFF2-40B4-BE49-F238E27FC236}">
                  <a16:creationId xmlns:a16="http://schemas.microsoft.com/office/drawing/2014/main" id="{1D9F973B-0B8D-DA08-C4FE-651DDB8EC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119764"/>
              <a:ext cx="3462467" cy="2447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64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14955-5F7B-64B6-3963-B67B3156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2695A0-6EB4-468E-F7E0-C3C83EBD806E}"/>
              </a:ext>
            </a:extLst>
          </p:cNvPr>
          <p:cNvSpPr txBox="1"/>
          <p:nvPr/>
        </p:nvSpPr>
        <p:spPr>
          <a:xfrm>
            <a:off x="613372" y="509753"/>
            <a:ext cx="849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 Handling and High-Pressure Sample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7E732-6938-6317-DF80-7BE8F5B033B2}"/>
              </a:ext>
            </a:extLst>
          </p:cNvPr>
          <p:cNvSpPr txBox="1"/>
          <p:nvPr/>
        </p:nvSpPr>
        <p:spPr>
          <a:xfrm>
            <a:off x="321507" y="971418"/>
            <a:ext cx="609777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Vacuum to 200 bar.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temperature in-situ reactions cells.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Diffraction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Spectroscopy.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Range of pressure and temperatures.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Special high temperature screws Wasp Alloy.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Collimation.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Sensors.</a:t>
            </a: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Type K</a:t>
            </a: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One top, one bottom.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Gas flow double quartz cells.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Diffraction.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Pressure range 1bar @ 1000˚C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Gas flows through centre tube and back up </a:t>
            </a:r>
          </a:p>
          <a:p>
            <a:pPr lvl="2"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between inner and outer tube.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Sensors</a:t>
            </a: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Type K thermocouples.</a:t>
            </a: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Two sensors one inner one outer.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Twin Ferrule Swagelok Connection.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Arial" panose="020B0604020202020204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CA4FB0-0A83-12E7-B8A5-DA7F75C2638E}"/>
              </a:ext>
            </a:extLst>
          </p:cNvPr>
          <p:cNvGrpSpPr/>
          <p:nvPr/>
        </p:nvGrpSpPr>
        <p:grpSpPr>
          <a:xfrm>
            <a:off x="6610435" y="1121825"/>
            <a:ext cx="3565121" cy="2472596"/>
            <a:chOff x="6096000" y="1289021"/>
            <a:chExt cx="3998192" cy="292300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8619E1F-7FA3-7B4A-7CD4-4020FF896C1E}"/>
                </a:ext>
              </a:extLst>
            </p:cNvPr>
            <p:cNvGrpSpPr/>
            <p:nvPr/>
          </p:nvGrpSpPr>
          <p:grpSpPr>
            <a:xfrm>
              <a:off x="6096000" y="1289021"/>
              <a:ext cx="3998192" cy="2615229"/>
              <a:chOff x="868680" y="3151323"/>
              <a:chExt cx="3998192" cy="261522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D348767-8F72-589E-8A2D-E92C844DD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80" y="3151324"/>
                <a:ext cx="1220932" cy="261522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69B3B1F-B4EB-A8FE-E428-E450722D5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3691" y="3151323"/>
                <a:ext cx="2763181" cy="2615228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200AAE-8CC2-6BBF-0E96-B4041ED10649}"/>
                </a:ext>
              </a:extLst>
            </p:cNvPr>
            <p:cNvSpPr txBox="1"/>
            <p:nvPr/>
          </p:nvSpPr>
          <p:spPr>
            <a:xfrm>
              <a:off x="7316932" y="3904249"/>
              <a:ext cx="1976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/>
                </a:rPr>
                <a:t>In-situ Chemistry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Cells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598343-24A4-AF36-AE84-B3F3474E9314}"/>
              </a:ext>
            </a:extLst>
          </p:cNvPr>
          <p:cNvGrpSpPr/>
          <p:nvPr/>
        </p:nvGrpSpPr>
        <p:grpSpPr>
          <a:xfrm>
            <a:off x="6148084" y="3895385"/>
            <a:ext cx="4864771" cy="2452862"/>
            <a:chOff x="-22389" y="2396774"/>
            <a:chExt cx="5397358" cy="29226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850832-3A93-7414-F18B-8695ACA70FDC}"/>
                </a:ext>
              </a:extLst>
            </p:cNvPr>
            <p:cNvGrpSpPr/>
            <p:nvPr/>
          </p:nvGrpSpPr>
          <p:grpSpPr>
            <a:xfrm>
              <a:off x="-22389" y="2396774"/>
              <a:ext cx="5397358" cy="2615591"/>
              <a:chOff x="-22389" y="2396774"/>
              <a:chExt cx="5397358" cy="2615591"/>
            </a:xfrm>
          </p:grpSpPr>
          <p:pic>
            <p:nvPicPr>
              <p:cNvPr id="8" name="Picture 7" descr="A hand holding a glass tube&#10;&#10;AI-generated content may be incorrect.">
                <a:extLst>
                  <a:ext uri="{FF2B5EF4-FFF2-40B4-BE49-F238E27FC236}">
                    <a16:creationId xmlns:a16="http://schemas.microsoft.com/office/drawing/2014/main" id="{EDA0847C-E1B6-E766-B7DA-A19CB3300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3751" y="2397137"/>
                <a:ext cx="1681218" cy="2615228"/>
              </a:xfrm>
              <a:prstGeom prst="rect">
                <a:avLst/>
              </a:prstGeom>
            </p:spPr>
          </p:pic>
          <p:pic>
            <p:nvPicPr>
              <p:cNvPr id="10" name="Picture 9" descr="A blueprint of a machine&#10;&#10;AI-generated content may be incorrect.">
                <a:extLst>
                  <a:ext uri="{FF2B5EF4-FFF2-40B4-BE49-F238E27FC236}">
                    <a16:creationId xmlns:a16="http://schemas.microsoft.com/office/drawing/2014/main" id="{22594985-3B64-3CE3-2CF1-18C0078434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2389" y="2396774"/>
                <a:ext cx="3702061" cy="2614865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0EBD43-C634-1577-FF9C-5A6E93E92B36}"/>
                </a:ext>
              </a:extLst>
            </p:cNvPr>
            <p:cNvSpPr txBox="1"/>
            <p:nvPr/>
          </p:nvSpPr>
          <p:spPr>
            <a:xfrm>
              <a:off x="1828641" y="5011639"/>
              <a:ext cx="1826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/>
                </a:rPr>
                <a:t>Double Quartz insert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3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riangle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453390EE4BA43A5D6133E94472E90" ma:contentTypeVersion="17" ma:contentTypeDescription="Create a new document." ma:contentTypeScope="" ma:versionID="a3dd40fe961babd590db7e6ab2b6c3cc">
  <xsd:schema xmlns:xsd="http://www.w3.org/2001/XMLSchema" xmlns:xs="http://www.w3.org/2001/XMLSchema" xmlns:p="http://schemas.microsoft.com/office/2006/metadata/properties" xmlns:ns2="7a6c5452-7205-4e2c-a322-0d36e47a4095" xmlns:ns3="4367b676-3231-4229-b246-27e36f6a6ea0" targetNamespace="http://schemas.microsoft.com/office/2006/metadata/properties" ma:root="true" ma:fieldsID="9c9a1b7cbcb1e6780652342e7736d883" ns2:_="" ns3:_="">
    <xsd:import namespace="7a6c5452-7205-4e2c-a322-0d36e47a4095"/>
    <xsd:import namespace="4367b676-3231-4229-b246-27e36f6a6e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c5452-7205-4e2c-a322-0d36e47a4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7b676-3231-4229-b246-27e36f6a6e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5bb8876-a7eb-42f8-850b-785a27f532ba}" ma:internalName="TaxCatchAll" ma:showField="CatchAllData" ma:web="4367b676-3231-4229-b246-27e36f6a6e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67b676-3231-4229-b246-27e36f6a6ea0" xsi:nil="true"/>
    <lcf76f155ced4ddcb4097134ff3c332f xmlns="7a6c5452-7205-4e2c-a322-0d36e47a40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CAF4C5-C546-4E53-8B48-77E78F83DE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6c5452-7205-4e2c-a322-0d36e47a4095"/>
    <ds:schemaRef ds:uri="4367b676-3231-4229-b246-27e36f6a6e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9237DF-6E98-4AFD-A1AD-E1C9D616A3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DF670E-3DD2-40A0-8524-D0B4771A7312}">
  <ds:schemaRefs>
    <ds:schemaRef ds:uri="7a6c5452-7205-4e2c-a322-0d36e47a4095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dcmitype/"/>
    <ds:schemaRef ds:uri="4367b676-3231-4229-b246-27e36f6a6ea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55407</TotalTime>
  <Words>4715</Words>
  <Application>Microsoft Office PowerPoint</Application>
  <PresentationFormat>Widescreen</PresentationFormat>
  <Paragraphs>840</Paragraphs>
  <Slides>47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Aptos</vt:lpstr>
      <vt:lpstr>Wingdings</vt:lpstr>
      <vt:lpstr>Times New Roman</vt:lpstr>
      <vt:lpstr>Courier New</vt:lpstr>
      <vt:lpstr>Calibri</vt:lpstr>
      <vt:lpstr>1_Title slide</vt:lpstr>
      <vt:lpstr>2_Triangles</vt:lpstr>
      <vt:lpstr>3_Pattern</vt:lpstr>
      <vt:lpstr>4_Blank Layouts</vt:lpstr>
      <vt:lpstr>Document</vt:lpstr>
      <vt:lpstr>Gas Handling and High-Pressure Sample Environment.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Stephanie (STFC,RAL,ISIS)</dc:creator>
  <cp:lastModifiedBy>Goodway, Chris (STFC,RAL,ISIS)</cp:lastModifiedBy>
  <cp:revision>60</cp:revision>
  <dcterms:created xsi:type="dcterms:W3CDTF">2023-01-10T12:41:06Z</dcterms:created>
  <dcterms:modified xsi:type="dcterms:W3CDTF">2026-01-23T08:41:55Z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0x010100FC2453390EE4BA43A5D6133E94472E90</vt:lpwstr>
  </property>
  <property fmtid="{D5CDD505-2E9C-101B-9397-08002B2CF9AE}" pid="3" name="MediaServiceImageTags">
    <vt:lpwstr/>
  </property>
</Properties>
</file>