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0" r:id="rId2"/>
  </p:sldMasterIdLst>
  <p:notesMasterIdLst>
    <p:notesMasterId r:id="rId28"/>
  </p:notesMasterIdLst>
  <p:handoutMasterIdLst>
    <p:handoutMasterId r:id="rId29"/>
  </p:handoutMasterIdLst>
  <p:sldIdLst>
    <p:sldId id="276" r:id="rId3"/>
    <p:sldId id="328" r:id="rId4"/>
    <p:sldId id="365" r:id="rId5"/>
    <p:sldId id="397" r:id="rId6"/>
    <p:sldId id="399" r:id="rId7"/>
    <p:sldId id="394" r:id="rId8"/>
    <p:sldId id="395" r:id="rId9"/>
    <p:sldId id="398" r:id="rId10"/>
    <p:sldId id="404" r:id="rId11"/>
    <p:sldId id="401" r:id="rId12"/>
    <p:sldId id="405" r:id="rId13"/>
    <p:sldId id="406" r:id="rId14"/>
    <p:sldId id="407" r:id="rId15"/>
    <p:sldId id="384" r:id="rId16"/>
    <p:sldId id="379" r:id="rId17"/>
    <p:sldId id="380" r:id="rId18"/>
    <p:sldId id="403" r:id="rId19"/>
    <p:sldId id="409" r:id="rId20"/>
    <p:sldId id="410" r:id="rId21"/>
    <p:sldId id="408" r:id="rId22"/>
    <p:sldId id="386" r:id="rId23"/>
    <p:sldId id="385" r:id="rId24"/>
    <p:sldId id="277" r:id="rId25"/>
    <p:sldId id="400" r:id="rId26"/>
    <p:sldId id="376" r:id="rId27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579139E2-DE8C-5E47-B605-8322418E231E}">
          <p14:sldIdLst>
            <p14:sldId id="276"/>
            <p14:sldId id="328"/>
            <p14:sldId id="365"/>
            <p14:sldId id="397"/>
            <p14:sldId id="399"/>
            <p14:sldId id="394"/>
            <p14:sldId id="395"/>
            <p14:sldId id="398"/>
            <p14:sldId id="404"/>
            <p14:sldId id="401"/>
            <p14:sldId id="405"/>
            <p14:sldId id="406"/>
            <p14:sldId id="407"/>
            <p14:sldId id="384"/>
            <p14:sldId id="379"/>
            <p14:sldId id="380"/>
            <p14:sldId id="403"/>
            <p14:sldId id="409"/>
            <p14:sldId id="410"/>
            <p14:sldId id="408"/>
            <p14:sldId id="386"/>
            <p14:sldId id="385"/>
            <p14:sldId id="277"/>
            <p14:sldId id="400"/>
            <p14:sldId id="37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595959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92" autoAdjust="0"/>
    <p:restoredTop sz="99661" autoAdjust="0"/>
  </p:normalViewPr>
  <p:slideViewPr>
    <p:cSldViewPr snapToGrid="0" snapToObjects="1">
      <p:cViewPr>
        <p:scale>
          <a:sx n="100" d="100"/>
          <a:sy n="100" d="100"/>
        </p:scale>
        <p:origin x="-1216" y="-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8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79" d="100"/>
          <a:sy n="79" d="100"/>
        </p:scale>
        <p:origin x="-2584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notesMaster" Target="notesMasters/notesMaster1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Relationship Id="rId2" Type="http://schemas.openxmlformats.org/officeDocument/2006/relationships/image" Target="../media/image4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EDD0D32-C283-3940-945A-F3B5C1FAFEAC}" type="datetimeFigureOut">
              <a:rPr lang="en-US"/>
              <a:pPr>
                <a:defRPr/>
              </a:pPr>
              <a:t>11/29/12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9B08A9F-7445-4C4A-94D0-A66597970B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12057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3B3B4F0-5A85-4844-909F-A211B5ABEBCD}" type="datetimeFigureOut">
              <a:rPr lang="en-US"/>
              <a:pPr>
                <a:defRPr/>
              </a:pPr>
              <a:t>11/29/12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650FE06-8F19-FB4A-B9C2-B8B937574C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03187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em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83E298-5103-6646-9EC4-3928EE541609}" type="datetime1">
              <a:rPr lang="en-US" smtClean="0"/>
              <a:t>11/29/12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R. Miyamoto, Beam Physics Design of MEBT, ESS AD Retreat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34705-1CF3-A748-8D3D-19EA5FD7064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074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3079C3-DD28-0A4F-8C5A-EF0417F8203A}" type="datetime1">
              <a:rPr lang="en-US" smtClean="0"/>
              <a:t>11/29/12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R. Miyamoto, Beam Physics Design of MEBT, ESS AD Retreat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777C0-2CD8-F743-BEDC-C911EFA5E89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230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8F1C1-6899-DB45-90B7-98A9B1573565}" type="datetime1">
              <a:rPr lang="en-US" smtClean="0"/>
              <a:t>11/29/12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R. Miyamoto, Beam Physics Design of MEBT, ESS AD Retreat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966B0-C2AE-9547-8A90-ACB63D03B8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6780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7"/>
          <p:cNvSpPr txBox="1">
            <a:spLocks noChangeArrowheads="1"/>
          </p:cNvSpPr>
          <p:nvPr/>
        </p:nvSpPr>
        <p:spPr bwMode="auto">
          <a:xfrm>
            <a:off x="3368675" y="5772150"/>
            <a:ext cx="5399088" cy="7191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algn="r" defTabSz="914400">
              <a:lnSpc>
                <a:spcPts val="3600"/>
              </a:lnSpc>
              <a:buFont typeface="AU Passata" pitchFamily="34" charset="0"/>
              <a:buNone/>
              <a:defRPr/>
            </a:pPr>
            <a:r>
              <a:rPr lang="da-DK" sz="5500">
                <a:solidFill>
                  <a:srgbClr val="81A0C6"/>
                </a:solidFill>
                <a:latin typeface="AU Peto" pitchFamily="82" charset="0"/>
                <a:ea typeface="+mn-ea"/>
                <a:cs typeface="+mn-cs"/>
              </a:rPr>
              <a:t>TATION</a:t>
            </a:r>
          </a:p>
        </p:txBody>
      </p:sp>
      <p:sp>
        <p:nvSpPr>
          <p:cNvPr id="5" name="Text Box 26"/>
          <p:cNvSpPr txBox="1">
            <a:spLocks noChangeArrowheads="1"/>
          </p:cNvSpPr>
          <p:nvPr/>
        </p:nvSpPr>
        <p:spPr bwMode="auto">
          <a:xfrm>
            <a:off x="3368675" y="5772150"/>
            <a:ext cx="5399088" cy="7191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b"/>
          <a:lstStyle/>
          <a:p>
            <a:pPr algn="r" defTabSz="914400">
              <a:lnSpc>
                <a:spcPts val="3600"/>
              </a:lnSpc>
              <a:buFont typeface="AU Passata" pitchFamily="34" charset="0"/>
              <a:buNone/>
              <a:defRPr/>
            </a:pPr>
            <a:r>
              <a:rPr lang="da-DK" sz="5500">
                <a:solidFill>
                  <a:srgbClr val="FFFFFF"/>
                </a:solidFill>
                <a:latin typeface="AU Peto" pitchFamily="82" charset="0"/>
                <a:ea typeface="+mn-ea"/>
                <a:cs typeface="+mn-cs"/>
              </a:rPr>
              <a:t>pRÆSEN</a:t>
            </a:r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>
            <a:off x="358775" y="2773363"/>
            <a:ext cx="1403350" cy="0"/>
          </a:xfrm>
          <a:prstGeom prst="line">
            <a:avLst/>
          </a:prstGeom>
          <a:noFill/>
          <a:ln w="1778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 defTabSz="914400">
              <a:lnSpc>
                <a:spcPts val="3600"/>
              </a:lnSpc>
              <a:buFont typeface="AU Passata" pitchFamily="34" charset="0"/>
              <a:buNone/>
              <a:defRPr/>
            </a:pPr>
            <a:endParaRPr lang="en-US" sz="3600">
              <a:solidFill>
                <a:srgbClr val="000000"/>
              </a:solidFill>
              <a:latin typeface="AU Passata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7556500" y="358775"/>
            <a:ext cx="1223963" cy="71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>
              <a:lnSpc>
                <a:spcPts val="3600"/>
              </a:lnSpc>
              <a:buFont typeface="AU Passata" pitchFamily="34" charset="0"/>
              <a:buNone/>
              <a:defRPr/>
            </a:pPr>
            <a:endParaRPr lang="en-US" sz="3600">
              <a:solidFill>
                <a:srgbClr val="000000"/>
              </a:solidFill>
              <a:latin typeface="AU Passata" pitchFamily="34" charset="0"/>
              <a:ea typeface="+mn-ea"/>
              <a:cs typeface="+mn-cs"/>
            </a:endParaRPr>
          </a:p>
        </p:txBody>
      </p:sp>
      <p:grpSp>
        <p:nvGrpSpPr>
          <p:cNvPr id="8" name="Group 23"/>
          <p:cNvGrpSpPr>
            <a:grpSpLocks noChangeAspect="1"/>
          </p:cNvGrpSpPr>
          <p:nvPr/>
        </p:nvGrpSpPr>
        <p:grpSpPr bwMode="auto">
          <a:xfrm>
            <a:off x="358775" y="358775"/>
            <a:ext cx="590550" cy="295275"/>
            <a:chOff x="454" y="227"/>
            <a:chExt cx="384" cy="192"/>
          </a:xfrm>
        </p:grpSpPr>
        <p:sp>
          <p:nvSpPr>
            <p:cNvPr id="9" name="Freeform 24"/>
            <p:cNvSpPr>
              <a:spLocks noChangeAspect="1"/>
            </p:cNvSpPr>
            <p:nvPr/>
          </p:nvSpPr>
          <p:spPr bwMode="auto">
            <a:xfrm>
              <a:off x="646" y="323"/>
              <a:ext cx="192" cy="96"/>
            </a:xfrm>
            <a:custGeom>
              <a:avLst/>
              <a:gdLst/>
              <a:ahLst/>
              <a:cxnLst>
                <a:cxn ang="0">
                  <a:pos x="8139" y="416"/>
                </a:cxn>
                <a:cxn ang="0">
                  <a:pos x="8033" y="1019"/>
                </a:cxn>
                <a:cxn ang="0">
                  <a:pos x="7841" y="1587"/>
                </a:cxn>
                <a:cxn ang="0">
                  <a:pos x="7571" y="2114"/>
                </a:cxn>
                <a:cxn ang="0">
                  <a:pos x="7231" y="2594"/>
                </a:cxn>
                <a:cxn ang="0">
                  <a:pos x="6827" y="3019"/>
                </a:cxn>
                <a:cxn ang="0">
                  <a:pos x="6365" y="3382"/>
                </a:cxn>
                <a:cxn ang="0">
                  <a:pos x="5853" y="3677"/>
                </a:cxn>
                <a:cxn ang="0">
                  <a:pos x="5297" y="3896"/>
                </a:cxn>
                <a:cxn ang="0">
                  <a:pos x="4703" y="4033"/>
                </a:cxn>
                <a:cxn ang="0">
                  <a:pos x="4080" y="4080"/>
                </a:cxn>
                <a:cxn ang="0">
                  <a:pos x="3460" y="4033"/>
                </a:cxn>
                <a:cxn ang="0">
                  <a:pos x="2868" y="3896"/>
                </a:cxn>
                <a:cxn ang="0">
                  <a:pos x="2313" y="3677"/>
                </a:cxn>
                <a:cxn ang="0">
                  <a:pos x="1800" y="3382"/>
                </a:cxn>
                <a:cxn ang="0">
                  <a:pos x="1338" y="3019"/>
                </a:cxn>
                <a:cxn ang="0">
                  <a:pos x="933" y="2594"/>
                </a:cxn>
                <a:cxn ang="0">
                  <a:pos x="592" y="2114"/>
                </a:cxn>
                <a:cxn ang="0">
                  <a:pos x="321" y="1587"/>
                </a:cxn>
                <a:cxn ang="0">
                  <a:pos x="129" y="1019"/>
                </a:cxn>
                <a:cxn ang="0">
                  <a:pos x="21" y="416"/>
                </a:cxn>
                <a:cxn ang="0">
                  <a:pos x="2040" y="0"/>
                </a:cxn>
                <a:cxn ang="0">
                  <a:pos x="2064" y="309"/>
                </a:cxn>
                <a:cxn ang="0">
                  <a:pos x="2133" y="604"/>
                </a:cxn>
                <a:cxn ang="0">
                  <a:pos x="2243" y="881"/>
                </a:cxn>
                <a:cxn ang="0">
                  <a:pos x="2391" y="1137"/>
                </a:cxn>
                <a:cxn ang="0">
                  <a:pos x="2572" y="1369"/>
                </a:cxn>
                <a:cxn ang="0">
                  <a:pos x="2786" y="1572"/>
                </a:cxn>
                <a:cxn ang="0">
                  <a:pos x="3025" y="1743"/>
                </a:cxn>
                <a:cxn ang="0">
                  <a:pos x="3290" y="1879"/>
                </a:cxn>
                <a:cxn ang="0">
                  <a:pos x="3573" y="1976"/>
                </a:cxn>
                <a:cxn ang="0">
                  <a:pos x="3873" y="2030"/>
                </a:cxn>
                <a:cxn ang="0">
                  <a:pos x="4186" y="2037"/>
                </a:cxn>
                <a:cxn ang="0">
                  <a:pos x="4492" y="1998"/>
                </a:cxn>
                <a:cxn ang="0">
                  <a:pos x="4784" y="1916"/>
                </a:cxn>
                <a:cxn ang="0">
                  <a:pos x="5054" y="1792"/>
                </a:cxn>
                <a:cxn ang="0">
                  <a:pos x="5303" y="1632"/>
                </a:cxn>
                <a:cxn ang="0">
                  <a:pos x="5524" y="1439"/>
                </a:cxn>
                <a:cxn ang="0">
                  <a:pos x="5716" y="1217"/>
                </a:cxn>
                <a:cxn ang="0">
                  <a:pos x="5875" y="969"/>
                </a:cxn>
                <a:cxn ang="0">
                  <a:pos x="5997" y="699"/>
                </a:cxn>
                <a:cxn ang="0">
                  <a:pos x="6079" y="409"/>
                </a:cxn>
                <a:cxn ang="0">
                  <a:pos x="6118" y="104"/>
                </a:cxn>
              </a:cxnLst>
              <a:rect l="0" t="0" r="r" b="b"/>
              <a:pathLst>
                <a:path w="8160" h="4080">
                  <a:moveTo>
                    <a:pt x="8160" y="0"/>
                  </a:moveTo>
                  <a:lnTo>
                    <a:pt x="8155" y="209"/>
                  </a:lnTo>
                  <a:lnTo>
                    <a:pt x="8139" y="416"/>
                  </a:lnTo>
                  <a:lnTo>
                    <a:pt x="8113" y="620"/>
                  </a:lnTo>
                  <a:lnTo>
                    <a:pt x="8077" y="821"/>
                  </a:lnTo>
                  <a:lnTo>
                    <a:pt x="8033" y="1019"/>
                  </a:lnTo>
                  <a:lnTo>
                    <a:pt x="7977" y="1212"/>
                  </a:lnTo>
                  <a:lnTo>
                    <a:pt x="7913" y="1401"/>
                  </a:lnTo>
                  <a:lnTo>
                    <a:pt x="7841" y="1587"/>
                  </a:lnTo>
                  <a:lnTo>
                    <a:pt x="7759" y="1768"/>
                  </a:lnTo>
                  <a:lnTo>
                    <a:pt x="7669" y="1943"/>
                  </a:lnTo>
                  <a:lnTo>
                    <a:pt x="7571" y="2114"/>
                  </a:lnTo>
                  <a:lnTo>
                    <a:pt x="7465" y="2280"/>
                  </a:lnTo>
                  <a:lnTo>
                    <a:pt x="7352" y="2440"/>
                  </a:lnTo>
                  <a:lnTo>
                    <a:pt x="7231" y="2594"/>
                  </a:lnTo>
                  <a:lnTo>
                    <a:pt x="7103" y="2742"/>
                  </a:lnTo>
                  <a:lnTo>
                    <a:pt x="6968" y="2884"/>
                  </a:lnTo>
                  <a:lnTo>
                    <a:pt x="6827" y="3019"/>
                  </a:lnTo>
                  <a:lnTo>
                    <a:pt x="6679" y="3148"/>
                  </a:lnTo>
                  <a:lnTo>
                    <a:pt x="6525" y="3268"/>
                  </a:lnTo>
                  <a:lnTo>
                    <a:pt x="6365" y="3382"/>
                  </a:lnTo>
                  <a:lnTo>
                    <a:pt x="6200" y="3488"/>
                  </a:lnTo>
                  <a:lnTo>
                    <a:pt x="6028" y="3586"/>
                  </a:lnTo>
                  <a:lnTo>
                    <a:pt x="5853" y="3677"/>
                  </a:lnTo>
                  <a:lnTo>
                    <a:pt x="5671" y="3759"/>
                  </a:lnTo>
                  <a:lnTo>
                    <a:pt x="5487" y="3832"/>
                  </a:lnTo>
                  <a:lnTo>
                    <a:pt x="5297" y="3896"/>
                  </a:lnTo>
                  <a:lnTo>
                    <a:pt x="5103" y="3951"/>
                  </a:lnTo>
                  <a:lnTo>
                    <a:pt x="4905" y="3997"/>
                  </a:lnTo>
                  <a:lnTo>
                    <a:pt x="4703" y="4033"/>
                  </a:lnTo>
                  <a:lnTo>
                    <a:pt x="4499" y="4059"/>
                  </a:lnTo>
                  <a:lnTo>
                    <a:pt x="4291" y="4075"/>
                  </a:lnTo>
                  <a:lnTo>
                    <a:pt x="4080" y="4080"/>
                  </a:lnTo>
                  <a:lnTo>
                    <a:pt x="3871" y="4075"/>
                  </a:lnTo>
                  <a:lnTo>
                    <a:pt x="3664" y="4059"/>
                  </a:lnTo>
                  <a:lnTo>
                    <a:pt x="3460" y="4033"/>
                  </a:lnTo>
                  <a:lnTo>
                    <a:pt x="3259" y="3997"/>
                  </a:lnTo>
                  <a:lnTo>
                    <a:pt x="3062" y="3951"/>
                  </a:lnTo>
                  <a:lnTo>
                    <a:pt x="2868" y="3896"/>
                  </a:lnTo>
                  <a:lnTo>
                    <a:pt x="2679" y="3832"/>
                  </a:lnTo>
                  <a:lnTo>
                    <a:pt x="2494" y="3759"/>
                  </a:lnTo>
                  <a:lnTo>
                    <a:pt x="2313" y="3677"/>
                  </a:lnTo>
                  <a:lnTo>
                    <a:pt x="2137" y="3586"/>
                  </a:lnTo>
                  <a:lnTo>
                    <a:pt x="1967" y="3488"/>
                  </a:lnTo>
                  <a:lnTo>
                    <a:pt x="1800" y="3382"/>
                  </a:lnTo>
                  <a:lnTo>
                    <a:pt x="1640" y="3268"/>
                  </a:lnTo>
                  <a:lnTo>
                    <a:pt x="1486" y="3148"/>
                  </a:lnTo>
                  <a:lnTo>
                    <a:pt x="1338" y="3019"/>
                  </a:lnTo>
                  <a:lnTo>
                    <a:pt x="1196" y="2884"/>
                  </a:lnTo>
                  <a:lnTo>
                    <a:pt x="1061" y="2742"/>
                  </a:lnTo>
                  <a:lnTo>
                    <a:pt x="933" y="2594"/>
                  </a:lnTo>
                  <a:lnTo>
                    <a:pt x="812" y="2440"/>
                  </a:lnTo>
                  <a:lnTo>
                    <a:pt x="698" y="2280"/>
                  </a:lnTo>
                  <a:lnTo>
                    <a:pt x="592" y="2114"/>
                  </a:lnTo>
                  <a:lnTo>
                    <a:pt x="493" y="1943"/>
                  </a:lnTo>
                  <a:lnTo>
                    <a:pt x="403" y="1768"/>
                  </a:lnTo>
                  <a:lnTo>
                    <a:pt x="321" y="1587"/>
                  </a:lnTo>
                  <a:lnTo>
                    <a:pt x="248" y="1401"/>
                  </a:lnTo>
                  <a:lnTo>
                    <a:pt x="184" y="1212"/>
                  </a:lnTo>
                  <a:lnTo>
                    <a:pt x="129" y="1019"/>
                  </a:lnTo>
                  <a:lnTo>
                    <a:pt x="83" y="821"/>
                  </a:lnTo>
                  <a:lnTo>
                    <a:pt x="47" y="620"/>
                  </a:lnTo>
                  <a:lnTo>
                    <a:pt x="21" y="416"/>
                  </a:lnTo>
                  <a:lnTo>
                    <a:pt x="5" y="209"/>
                  </a:lnTo>
                  <a:lnTo>
                    <a:pt x="0" y="0"/>
                  </a:lnTo>
                  <a:lnTo>
                    <a:pt x="2040" y="0"/>
                  </a:lnTo>
                  <a:lnTo>
                    <a:pt x="2043" y="104"/>
                  </a:lnTo>
                  <a:lnTo>
                    <a:pt x="2051" y="207"/>
                  </a:lnTo>
                  <a:lnTo>
                    <a:pt x="2064" y="309"/>
                  </a:lnTo>
                  <a:lnTo>
                    <a:pt x="2082" y="409"/>
                  </a:lnTo>
                  <a:lnTo>
                    <a:pt x="2105" y="507"/>
                  </a:lnTo>
                  <a:lnTo>
                    <a:pt x="2133" y="604"/>
                  </a:lnTo>
                  <a:lnTo>
                    <a:pt x="2164" y="699"/>
                  </a:lnTo>
                  <a:lnTo>
                    <a:pt x="2201" y="791"/>
                  </a:lnTo>
                  <a:lnTo>
                    <a:pt x="2243" y="881"/>
                  </a:lnTo>
                  <a:lnTo>
                    <a:pt x="2288" y="969"/>
                  </a:lnTo>
                  <a:lnTo>
                    <a:pt x="2337" y="1055"/>
                  </a:lnTo>
                  <a:lnTo>
                    <a:pt x="2391" y="1137"/>
                  </a:lnTo>
                  <a:lnTo>
                    <a:pt x="2448" y="1217"/>
                  </a:lnTo>
                  <a:lnTo>
                    <a:pt x="2508" y="1294"/>
                  </a:lnTo>
                  <a:lnTo>
                    <a:pt x="2572" y="1369"/>
                  </a:lnTo>
                  <a:lnTo>
                    <a:pt x="2641" y="1439"/>
                  </a:lnTo>
                  <a:lnTo>
                    <a:pt x="2711" y="1508"/>
                  </a:lnTo>
                  <a:lnTo>
                    <a:pt x="2786" y="1572"/>
                  </a:lnTo>
                  <a:lnTo>
                    <a:pt x="2863" y="1632"/>
                  </a:lnTo>
                  <a:lnTo>
                    <a:pt x="2943" y="1689"/>
                  </a:lnTo>
                  <a:lnTo>
                    <a:pt x="3025" y="1743"/>
                  </a:lnTo>
                  <a:lnTo>
                    <a:pt x="3111" y="1792"/>
                  </a:lnTo>
                  <a:lnTo>
                    <a:pt x="3199" y="1838"/>
                  </a:lnTo>
                  <a:lnTo>
                    <a:pt x="3290" y="1879"/>
                  </a:lnTo>
                  <a:lnTo>
                    <a:pt x="3381" y="1916"/>
                  </a:lnTo>
                  <a:lnTo>
                    <a:pt x="3476" y="1948"/>
                  </a:lnTo>
                  <a:lnTo>
                    <a:pt x="3573" y="1976"/>
                  </a:lnTo>
                  <a:lnTo>
                    <a:pt x="3671" y="1998"/>
                  </a:lnTo>
                  <a:lnTo>
                    <a:pt x="3771" y="2017"/>
                  </a:lnTo>
                  <a:lnTo>
                    <a:pt x="3873" y="2030"/>
                  </a:lnTo>
                  <a:lnTo>
                    <a:pt x="3976" y="2037"/>
                  </a:lnTo>
                  <a:lnTo>
                    <a:pt x="4080" y="2040"/>
                  </a:lnTo>
                  <a:lnTo>
                    <a:pt x="4186" y="2037"/>
                  </a:lnTo>
                  <a:lnTo>
                    <a:pt x="4289" y="2030"/>
                  </a:lnTo>
                  <a:lnTo>
                    <a:pt x="4392" y="2017"/>
                  </a:lnTo>
                  <a:lnTo>
                    <a:pt x="4492" y="1998"/>
                  </a:lnTo>
                  <a:lnTo>
                    <a:pt x="4591" y="1976"/>
                  </a:lnTo>
                  <a:lnTo>
                    <a:pt x="4688" y="1948"/>
                  </a:lnTo>
                  <a:lnTo>
                    <a:pt x="4784" y="1916"/>
                  </a:lnTo>
                  <a:lnTo>
                    <a:pt x="4876" y="1879"/>
                  </a:lnTo>
                  <a:lnTo>
                    <a:pt x="4966" y="1838"/>
                  </a:lnTo>
                  <a:lnTo>
                    <a:pt x="5054" y="1792"/>
                  </a:lnTo>
                  <a:lnTo>
                    <a:pt x="5140" y="1743"/>
                  </a:lnTo>
                  <a:lnTo>
                    <a:pt x="5222" y="1689"/>
                  </a:lnTo>
                  <a:lnTo>
                    <a:pt x="5303" y="1632"/>
                  </a:lnTo>
                  <a:lnTo>
                    <a:pt x="5379" y="1572"/>
                  </a:lnTo>
                  <a:lnTo>
                    <a:pt x="5454" y="1508"/>
                  </a:lnTo>
                  <a:lnTo>
                    <a:pt x="5524" y="1439"/>
                  </a:lnTo>
                  <a:lnTo>
                    <a:pt x="5592" y="1369"/>
                  </a:lnTo>
                  <a:lnTo>
                    <a:pt x="5656" y="1294"/>
                  </a:lnTo>
                  <a:lnTo>
                    <a:pt x="5716" y="1217"/>
                  </a:lnTo>
                  <a:lnTo>
                    <a:pt x="5773" y="1137"/>
                  </a:lnTo>
                  <a:lnTo>
                    <a:pt x="5826" y="1055"/>
                  </a:lnTo>
                  <a:lnTo>
                    <a:pt x="5875" y="969"/>
                  </a:lnTo>
                  <a:lnTo>
                    <a:pt x="5920" y="881"/>
                  </a:lnTo>
                  <a:lnTo>
                    <a:pt x="5961" y="791"/>
                  </a:lnTo>
                  <a:lnTo>
                    <a:pt x="5997" y="699"/>
                  </a:lnTo>
                  <a:lnTo>
                    <a:pt x="6029" y="604"/>
                  </a:lnTo>
                  <a:lnTo>
                    <a:pt x="6057" y="507"/>
                  </a:lnTo>
                  <a:lnTo>
                    <a:pt x="6079" y="409"/>
                  </a:lnTo>
                  <a:lnTo>
                    <a:pt x="6097" y="309"/>
                  </a:lnTo>
                  <a:lnTo>
                    <a:pt x="6110" y="207"/>
                  </a:lnTo>
                  <a:lnTo>
                    <a:pt x="6118" y="104"/>
                  </a:lnTo>
                  <a:lnTo>
                    <a:pt x="6120" y="0"/>
                  </a:lnTo>
                  <a:lnTo>
                    <a:pt x="816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lnSpc>
                  <a:spcPts val="3600"/>
                </a:lnSpc>
                <a:buFont typeface="AU Passata" pitchFamily="34" charset="0"/>
                <a:buNone/>
                <a:defRPr/>
              </a:pPr>
              <a:endParaRPr lang="en-US" sz="3600">
                <a:solidFill>
                  <a:srgbClr val="000000"/>
                </a:solidFill>
                <a:latin typeface="AU Passata" pitchFamily="34" charset="0"/>
                <a:ea typeface="+mn-ea"/>
                <a:cs typeface="+mn-cs"/>
              </a:endParaRPr>
            </a:p>
          </p:txBody>
        </p:sp>
        <p:sp>
          <p:nvSpPr>
            <p:cNvPr id="10" name="Freeform 25"/>
            <p:cNvSpPr>
              <a:spLocks noChangeAspect="1"/>
            </p:cNvSpPr>
            <p:nvPr/>
          </p:nvSpPr>
          <p:spPr bwMode="auto">
            <a:xfrm>
              <a:off x="454" y="227"/>
              <a:ext cx="192" cy="192"/>
            </a:xfrm>
            <a:custGeom>
              <a:avLst/>
              <a:gdLst/>
              <a:ahLst/>
              <a:cxnLst>
                <a:cxn ang="0">
                  <a:pos x="2878" y="8160"/>
                </a:cxn>
                <a:cxn ang="0">
                  <a:pos x="0" y="8160"/>
                </a:cxn>
                <a:cxn ang="0">
                  <a:pos x="8160" y="0"/>
                </a:cxn>
                <a:cxn ang="0">
                  <a:pos x="8160" y="2892"/>
                </a:cxn>
                <a:cxn ang="0">
                  <a:pos x="2878" y="8160"/>
                </a:cxn>
              </a:cxnLst>
              <a:rect l="0" t="0" r="r" b="b"/>
              <a:pathLst>
                <a:path w="8160" h="8160">
                  <a:moveTo>
                    <a:pt x="2878" y="8160"/>
                  </a:moveTo>
                  <a:lnTo>
                    <a:pt x="0" y="8160"/>
                  </a:lnTo>
                  <a:lnTo>
                    <a:pt x="8160" y="0"/>
                  </a:lnTo>
                  <a:lnTo>
                    <a:pt x="8160" y="2892"/>
                  </a:lnTo>
                  <a:lnTo>
                    <a:pt x="2878" y="816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lnSpc>
                  <a:spcPts val="3600"/>
                </a:lnSpc>
                <a:buFont typeface="AU Passata" pitchFamily="34" charset="0"/>
                <a:buNone/>
                <a:defRPr/>
              </a:pPr>
              <a:endParaRPr lang="en-US" sz="3600">
                <a:solidFill>
                  <a:srgbClr val="000000"/>
                </a:solidFill>
                <a:latin typeface="AU Passata" pitchFamily="34" charset="0"/>
                <a:ea typeface="+mn-ea"/>
                <a:cs typeface="+mn-cs"/>
              </a:endParaRPr>
            </a:p>
          </p:txBody>
        </p:sp>
      </p:grpSp>
      <p:sp>
        <p:nvSpPr>
          <p:cNvPr id="11" name="bmkFldDate"/>
          <p:cNvSpPr txBox="1">
            <a:spLocks noChangeArrowheads="1"/>
          </p:cNvSpPr>
          <p:nvPr/>
        </p:nvSpPr>
        <p:spPr bwMode="auto">
          <a:xfrm>
            <a:off x="7556500" y="554038"/>
            <a:ext cx="1223963" cy="144462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algn="r" defTabSz="914400">
              <a:lnSpc>
                <a:spcPct val="102000"/>
              </a:lnSpc>
              <a:buFont typeface="AU Passata" pitchFamily="34" charset="0"/>
              <a:buNone/>
              <a:defRPr/>
            </a:pPr>
            <a:r>
              <a:rPr lang="en-US" sz="900" dirty="0" smtClean="0">
                <a:solidFill>
                  <a:srgbClr val="FFFFFF"/>
                </a:solidFill>
                <a:latin typeface="AU Passata" pitchFamily="34" charset="0"/>
                <a:ea typeface="+mn-ea"/>
                <a:cs typeface="+mn-cs"/>
              </a:rPr>
              <a:t>September 17th, 2012</a:t>
            </a:r>
            <a:endParaRPr lang="en-US" sz="900" dirty="0">
              <a:solidFill>
                <a:srgbClr val="FFFFFF"/>
              </a:solidFill>
              <a:latin typeface="AU Passata" pitchFamily="34" charset="0"/>
              <a:ea typeface="+mn-ea"/>
              <a:cs typeface="+mn-cs"/>
            </a:endParaRPr>
          </a:p>
        </p:txBody>
      </p:sp>
      <p:sp>
        <p:nvSpPr>
          <p:cNvPr id="12" name="bmkFldMainEntity"/>
          <p:cNvSpPr txBox="1">
            <a:spLocks noChangeArrowheads="1"/>
          </p:cNvSpPr>
          <p:nvPr/>
        </p:nvSpPr>
        <p:spPr bwMode="auto">
          <a:xfrm>
            <a:off x="1120775" y="187325"/>
            <a:ext cx="2041525" cy="49530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defTabSz="914400">
              <a:lnSpc>
                <a:spcPct val="95000"/>
              </a:lnSpc>
              <a:buFont typeface="AU Passata" pitchFamily="34" charset="0"/>
              <a:buNone/>
              <a:defRPr/>
            </a:pPr>
            <a:r>
              <a:rPr lang="en-US" sz="1100">
                <a:solidFill>
                  <a:srgbClr val="FFFFFF"/>
                </a:solidFill>
                <a:latin typeface="AU Passata" pitchFamily="34" charset="0"/>
                <a:ea typeface="+mn-ea"/>
                <a:cs typeface="+mn-cs"/>
              </a:rPr>
              <a:t>AARHUS</a:t>
            </a:r>
          </a:p>
          <a:p>
            <a:pPr defTabSz="914400">
              <a:lnSpc>
                <a:spcPct val="95000"/>
              </a:lnSpc>
              <a:buFont typeface="AU Passata" pitchFamily="34" charset="0"/>
              <a:buNone/>
              <a:defRPr/>
            </a:pPr>
            <a:r>
              <a:rPr lang="en-US" sz="1100">
                <a:solidFill>
                  <a:srgbClr val="FFFFFF"/>
                </a:solidFill>
                <a:latin typeface="AU Passata" pitchFamily="34" charset="0"/>
                <a:ea typeface="+mn-ea"/>
                <a:cs typeface="+mn-cs"/>
              </a:rPr>
              <a:t>UNIVERSITET</a:t>
            </a:r>
          </a:p>
        </p:txBody>
      </p:sp>
      <p:sp>
        <p:nvSpPr>
          <p:cNvPr id="13" name="bmkFldSubEntity"/>
          <p:cNvSpPr txBox="1">
            <a:spLocks noChangeArrowheads="1"/>
          </p:cNvSpPr>
          <p:nvPr/>
        </p:nvSpPr>
        <p:spPr bwMode="auto">
          <a:xfrm>
            <a:off x="1120775" y="723900"/>
            <a:ext cx="2041525" cy="49530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defTabSz="914400">
              <a:lnSpc>
                <a:spcPct val="95000"/>
              </a:lnSpc>
              <a:buFont typeface="AU Passata" pitchFamily="34" charset="0"/>
              <a:buNone/>
              <a:defRPr/>
            </a:pPr>
            <a:endParaRPr lang="en-US" sz="800">
              <a:solidFill>
                <a:srgbClr val="FFFFFF"/>
              </a:solidFill>
              <a:latin typeface="AU Passata" pitchFamily="34" charset="0"/>
              <a:ea typeface="+mn-ea"/>
              <a:cs typeface="+mn-cs"/>
            </a:endParaRPr>
          </a:p>
          <a:p>
            <a:pPr defTabSz="914400">
              <a:lnSpc>
                <a:spcPct val="95000"/>
              </a:lnSpc>
              <a:buFont typeface="AU Passata" pitchFamily="34" charset="0"/>
              <a:buNone/>
              <a:defRPr/>
            </a:pPr>
            <a:endParaRPr lang="en-US" sz="800">
              <a:solidFill>
                <a:srgbClr val="FFFFFF"/>
              </a:solidFill>
              <a:latin typeface="AU Passata" pitchFamily="34" charset="0"/>
              <a:ea typeface="+mn-ea"/>
              <a:cs typeface="+mn-cs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8775" y="1619250"/>
            <a:ext cx="8421688" cy="949325"/>
          </a:xfrm>
        </p:spPr>
        <p:txBody>
          <a:bodyPr/>
          <a:lstStyle>
            <a:lvl1pPr>
              <a:lnSpc>
                <a:spcPts val="3600"/>
              </a:lnSpc>
              <a:defRPr>
                <a:solidFill>
                  <a:schemeClr val="accent1"/>
                </a:solidFill>
              </a:defRPr>
            </a:lvl1pPr>
          </a:lstStyle>
          <a:p>
            <a:endParaRPr lang="da-DK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8775" y="2935288"/>
            <a:ext cx="8421688" cy="334962"/>
          </a:xfrm>
        </p:spPr>
        <p:txBody>
          <a:bodyPr/>
          <a:lstStyle>
            <a:lvl1pPr marL="0" indent="0">
              <a:lnSpc>
                <a:spcPct val="97000"/>
              </a:lnSpc>
              <a:buFont typeface="AU Passata" pitchFamily="34" charset="0"/>
              <a:buNone/>
              <a:defRPr sz="1200">
                <a:solidFill>
                  <a:schemeClr val="accent1"/>
                </a:solidFill>
              </a:defRPr>
            </a:lvl1pPr>
          </a:lstStyle>
          <a:p>
            <a:endParaRPr lang="da-DK"/>
          </a:p>
        </p:txBody>
      </p:sp>
      <p:pic>
        <p:nvPicPr>
          <p:cNvPr id="14" name="Picture 13" descr="ESS_Logo_Expl_Large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962" y="245208"/>
            <a:ext cx="970943" cy="51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828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04CE44-48BD-4D43-B3DD-E6605507CBA7}" type="slidenum">
              <a:rPr lang="da-DK">
                <a:solidFill>
                  <a:srgbClr val="03428E"/>
                </a:solidFill>
              </a:rPr>
              <a:pPr>
                <a:defRPr/>
              </a:pPr>
              <a:t>‹#›</a:t>
            </a:fld>
            <a:endParaRPr lang="da-DK">
              <a:solidFill>
                <a:srgbClr val="03428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5380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F96E08-52E8-4076-B1C2-6DB03A5D07B9}" type="slidenum">
              <a:rPr lang="da-DK">
                <a:solidFill>
                  <a:srgbClr val="03428E"/>
                </a:solidFill>
              </a:rPr>
              <a:pPr>
                <a:defRPr/>
              </a:pPr>
              <a:t>‹#›</a:t>
            </a:fld>
            <a:endParaRPr lang="da-DK">
              <a:solidFill>
                <a:srgbClr val="03428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2059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8775" y="1773238"/>
            <a:ext cx="4133850" cy="4400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773238"/>
            <a:ext cx="4135438" cy="4400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33B077-37AA-48F4-99B7-C581F53B8092}" type="slidenum">
              <a:rPr lang="da-DK">
                <a:solidFill>
                  <a:srgbClr val="03428E"/>
                </a:solidFill>
              </a:rPr>
              <a:pPr>
                <a:defRPr/>
              </a:pPr>
              <a:t>‹#›</a:t>
            </a:fld>
            <a:endParaRPr lang="da-DK">
              <a:solidFill>
                <a:srgbClr val="03428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2039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5B5BE5-5DDD-4AAD-AA96-06E856BFD8D5}" type="slidenum">
              <a:rPr lang="da-DK">
                <a:solidFill>
                  <a:srgbClr val="03428E"/>
                </a:solidFill>
              </a:rPr>
              <a:pPr>
                <a:defRPr/>
              </a:pPr>
              <a:t>‹#›</a:t>
            </a:fld>
            <a:endParaRPr lang="da-DK">
              <a:solidFill>
                <a:srgbClr val="03428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7157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16547D-5DE5-4FBB-8DBE-C7382C6BA002}" type="slidenum">
              <a:rPr lang="da-DK">
                <a:solidFill>
                  <a:srgbClr val="03428E"/>
                </a:solidFill>
              </a:rPr>
              <a:pPr>
                <a:defRPr/>
              </a:pPr>
              <a:t>‹#›</a:t>
            </a:fld>
            <a:endParaRPr lang="da-DK">
              <a:solidFill>
                <a:srgbClr val="03428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7370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9CE848-D8C4-4B1C-977B-8F8F1DC76689}" type="slidenum">
              <a:rPr lang="da-DK">
                <a:solidFill>
                  <a:srgbClr val="03428E"/>
                </a:solidFill>
              </a:rPr>
              <a:pPr>
                <a:defRPr/>
              </a:pPr>
              <a:t>‹#›</a:t>
            </a:fld>
            <a:endParaRPr lang="da-DK">
              <a:solidFill>
                <a:srgbClr val="03428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8900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D33C3E-5FEE-4D0A-BB20-0BA2698F19B9}" type="slidenum">
              <a:rPr lang="da-DK">
                <a:solidFill>
                  <a:srgbClr val="03428E"/>
                </a:solidFill>
              </a:rPr>
              <a:pPr>
                <a:defRPr/>
              </a:pPr>
              <a:t>‹#›</a:t>
            </a:fld>
            <a:endParaRPr lang="da-DK">
              <a:solidFill>
                <a:srgbClr val="03428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255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EE49D-0048-DA4E-A3D6-EF8B328C0742}" type="datetime1">
              <a:rPr lang="en-US" smtClean="0"/>
              <a:t>11/29/12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R. Miyamoto, Beam Physics Design of MEBT, ESS AD Retreat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E8D60-7564-5845-BD63-85930DBB52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6849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ECF122-DA28-44C3-9D6B-560F405D73B8}" type="slidenum">
              <a:rPr lang="da-DK">
                <a:solidFill>
                  <a:srgbClr val="03428E"/>
                </a:solidFill>
              </a:rPr>
              <a:pPr>
                <a:defRPr/>
              </a:pPr>
              <a:t>‹#›</a:t>
            </a:fld>
            <a:endParaRPr lang="da-DK">
              <a:solidFill>
                <a:srgbClr val="03428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4155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FE99B8-27DF-48E0-9B01-CE4B5B0E6398}" type="slidenum">
              <a:rPr lang="da-DK">
                <a:solidFill>
                  <a:srgbClr val="03428E"/>
                </a:solidFill>
              </a:rPr>
              <a:pPr>
                <a:defRPr/>
              </a:pPr>
              <a:t>‹#›</a:t>
            </a:fld>
            <a:endParaRPr lang="da-DK">
              <a:solidFill>
                <a:srgbClr val="03428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7797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75438" y="981075"/>
            <a:ext cx="2105025" cy="51927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8775" y="981075"/>
            <a:ext cx="6164263" cy="51927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8B7DE3-2AB8-4B2F-911F-28FDD95EE7C9}" type="slidenum">
              <a:rPr lang="da-DK">
                <a:solidFill>
                  <a:srgbClr val="03428E"/>
                </a:solidFill>
              </a:rPr>
              <a:pPr>
                <a:defRPr/>
              </a:pPr>
              <a:t>‹#›</a:t>
            </a:fld>
            <a:endParaRPr lang="da-DK">
              <a:solidFill>
                <a:srgbClr val="03428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00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42C13-690B-7047-94C2-6DD8108B0E4F}" type="datetime1">
              <a:rPr lang="en-US" smtClean="0"/>
              <a:t>11/29/12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R. Miyamoto, Beam Physics Design of MEBT, ESS AD Retreat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ACF1C-DF8C-FC44-9091-0C148B7271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720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8B667-2776-B840-B559-AF17E78E97EB}" type="datetime1">
              <a:rPr lang="en-US" smtClean="0"/>
              <a:t>11/29/12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R. Miyamoto, Beam Physics Design of MEBT, ESS AD Retreat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B31AA-924A-8049-A457-D6BC3D1AF0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347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5845A-0534-5E46-95D5-76C12658937C}" type="datetime1">
              <a:rPr lang="en-US" smtClean="0"/>
              <a:t>11/29/12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R. Miyamoto, Beam Physics Design of MEBT, ESS AD Retreat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2A4CE-D587-A34C-9E8B-45D7498147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982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451277-BA93-F043-95A9-52B3A2B39F9B}" type="datetime1">
              <a:rPr lang="en-US" smtClean="0"/>
              <a:t>11/29/12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R. Miyamoto, Beam Physics Design of MEBT, ESS AD Retreat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9C6A7-E573-6A4E-ABA4-00D24CB6AA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734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FB68F-941F-6C4C-B6DA-8B4E722BD08B}" type="datetime1">
              <a:rPr lang="en-US" smtClean="0"/>
              <a:t>11/29/12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R. Miyamoto, Beam Physics Design of MEBT, ESS AD Retreat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B7F60E-5E13-B742-B353-29D8094C05A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525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180E56-6EFC-6E49-9897-91CCEC25FB93}" type="datetime1">
              <a:rPr lang="en-US" smtClean="0"/>
              <a:t>11/29/12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R. Miyamoto, Beam Physics Design of MEBT, ESS AD Retreat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E1462A-50A9-5842-8860-1FB691EE36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856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694E1B-EB9D-9A4D-A6F5-2409A76E9441}" type="datetime1">
              <a:rPr lang="en-US" smtClean="0"/>
              <a:t>11/29/12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R. Miyamoto, Beam Physics Design of MEBT, ESS AD Retreat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A5B0D-7266-CE47-AFA9-6CAFA999CF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966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3175"/>
            <a:ext cx="91440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41400"/>
            <a:ext cx="8229600" cy="508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imes New Roman"/>
                <a:ea typeface="+mn-ea"/>
                <a:cs typeface="Times New Roman"/>
              </a:defRPr>
            </a:lvl1pPr>
          </a:lstStyle>
          <a:p>
            <a:pPr>
              <a:defRPr/>
            </a:pPr>
            <a:fld id="{9804C0C0-E105-3642-895D-DF36BE2E81FE}" type="datetime1">
              <a:rPr lang="en-US" smtClean="0"/>
              <a:t>11/29/12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12863" y="6450013"/>
            <a:ext cx="690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1">
                <a:solidFill>
                  <a:schemeClr val="accent5">
                    <a:lumMod val="75000"/>
                  </a:schemeClr>
                </a:solidFill>
                <a:latin typeface="Times New Roman"/>
                <a:ea typeface="+mn-ea"/>
                <a:cs typeface="Times New Roman"/>
              </a:defRPr>
            </a:lvl1pPr>
          </a:lstStyle>
          <a:p>
            <a:pPr>
              <a:defRPr/>
            </a:pPr>
            <a:r>
              <a:rPr lang="en-US" smtClean="0"/>
              <a:t>R. Miyamoto, Beam Physics Design of MEBT, ESS AD Retreat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2663" y="6450013"/>
            <a:ext cx="4476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 b="1">
                <a:solidFill>
                  <a:schemeClr val="accent5">
                    <a:lumMod val="75000"/>
                  </a:schemeClr>
                </a:solidFill>
                <a:latin typeface="Times New Roman"/>
                <a:ea typeface="+mn-ea"/>
                <a:cs typeface="Times New Roman"/>
              </a:defRPr>
            </a:lvl1pPr>
          </a:lstStyle>
          <a:p>
            <a:pPr>
              <a:defRPr/>
            </a:pPr>
            <a:fld id="{52555961-D4D7-5E41-A555-22369B78D2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1" name="Picture 5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3975"/>
            <a:ext cx="8651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31859C"/>
          </a:solidFill>
          <a:latin typeface="Times New Roman"/>
          <a:ea typeface="ＭＳ Ｐゴシック" charset="0"/>
          <a:cs typeface="Times New Roman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1859C"/>
          </a:solidFill>
          <a:latin typeface="Times New Roman" charset="0"/>
          <a:ea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1859C"/>
          </a:solidFill>
          <a:latin typeface="Times New Roman" charset="0"/>
          <a:ea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1859C"/>
          </a:solidFill>
          <a:latin typeface="Times New Roman" charset="0"/>
          <a:ea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1859C"/>
          </a:solidFill>
          <a:latin typeface="Times New Roman" charset="0"/>
          <a:ea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200" b="1">
          <a:solidFill>
            <a:srgbClr val="31859C"/>
          </a:solidFill>
          <a:latin typeface="Times New Roman" charset="0"/>
          <a:ea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200" b="1">
          <a:solidFill>
            <a:srgbClr val="31859C"/>
          </a:solidFill>
          <a:latin typeface="Times New Roman" charset="0"/>
          <a:ea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200" b="1">
          <a:solidFill>
            <a:srgbClr val="31859C"/>
          </a:solidFill>
          <a:latin typeface="Times New Roman" charset="0"/>
          <a:ea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200" b="1">
          <a:solidFill>
            <a:srgbClr val="31859C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Times New Roman"/>
          <a:ea typeface="ＭＳ Ｐゴシック" charset="0"/>
          <a:cs typeface="Times New Roman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Times New Roman"/>
          <a:ea typeface="ＭＳ Ｐゴシック" charset="0"/>
          <a:cs typeface="Times New Roman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Times New Roman"/>
          <a:ea typeface="ＭＳ Ｐゴシック" charset="0"/>
          <a:cs typeface="Times New Roman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Times New Roman"/>
          <a:ea typeface="ＭＳ Ｐゴシック" charset="0"/>
          <a:cs typeface="Times New Roman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Times New Roman"/>
          <a:ea typeface="ＭＳ Ｐゴシック" charset="0"/>
          <a:cs typeface="Times New Roman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8775" y="981075"/>
            <a:ext cx="8421688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endParaRPr lang="da-DK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5" y="1773238"/>
            <a:ext cx="8421688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</a:t>
            </a:r>
            <a:r>
              <a:rPr lang="da-DK" dirty="0" err="1" smtClean="0"/>
              <a:t>styles</a:t>
            </a:r>
            <a:endParaRPr lang="da-DK" dirty="0" smtClean="0"/>
          </a:p>
          <a:p>
            <a:pPr lvl="1"/>
            <a:r>
              <a:rPr lang="da-DK" dirty="0" smtClean="0"/>
              <a:t>Second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2"/>
            <a:r>
              <a:rPr lang="da-DK" dirty="0" smtClean="0"/>
              <a:t>Third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3"/>
            <a:r>
              <a:rPr lang="da-DK" dirty="0" err="1" smtClean="0"/>
              <a:t>Fourth</a:t>
            </a:r>
            <a:r>
              <a:rPr lang="da-DK" dirty="0" smtClean="0"/>
              <a:t>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4"/>
            <a:r>
              <a:rPr lang="da-DK" dirty="0" smtClean="0"/>
              <a:t>Fifth </a:t>
            </a:r>
            <a:r>
              <a:rPr lang="da-DK" dirty="0" err="1" smtClean="0"/>
              <a:t>level</a:t>
            </a:r>
            <a:endParaRPr lang="da-DK" dirty="0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46863" y="6245225"/>
            <a:ext cx="2133600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2000"/>
              </a:lnSpc>
              <a:buFontTx/>
              <a:buNone/>
              <a:defRPr sz="900" smtClean="0">
                <a:solidFill>
                  <a:schemeClr val="bg2"/>
                </a:solidFill>
              </a:defRPr>
            </a:lvl1pPr>
          </a:lstStyle>
          <a:p>
            <a:pPr defTabSz="914400">
              <a:defRPr/>
            </a:pPr>
            <a:fld id="{FEAAE042-E7E6-4183-A4F4-8D0509352EBD}" type="slidenum">
              <a:rPr lang="da-DK">
                <a:solidFill>
                  <a:srgbClr val="03428E"/>
                </a:solidFill>
                <a:latin typeface="AU Passata" pitchFamily="34" charset="0"/>
                <a:ea typeface="+mn-ea"/>
                <a:cs typeface="+mn-cs"/>
              </a:rPr>
              <a:pPr defTabSz="914400">
                <a:defRPr/>
              </a:pPr>
              <a:t>‹#›</a:t>
            </a:fld>
            <a:endParaRPr lang="da-DK">
              <a:solidFill>
                <a:srgbClr val="03428E"/>
              </a:solidFill>
              <a:latin typeface="AU Passata" pitchFamily="34" charset="0"/>
              <a:ea typeface="+mn-ea"/>
              <a:cs typeface="+mn-cs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7556500" y="358775"/>
            <a:ext cx="1223963" cy="71438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>
              <a:lnSpc>
                <a:spcPts val="3600"/>
              </a:lnSpc>
              <a:buFont typeface="AU Passata" pitchFamily="34" charset="0"/>
              <a:buNone/>
              <a:defRPr/>
            </a:pPr>
            <a:endParaRPr lang="en-US" sz="3600">
              <a:solidFill>
                <a:srgbClr val="000000"/>
              </a:solidFill>
              <a:latin typeface="AU Passata" pitchFamily="34" charset="0"/>
              <a:ea typeface="+mn-ea"/>
              <a:cs typeface="+mn-cs"/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4749800" y="358775"/>
            <a:ext cx="2627313" cy="71438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>
              <a:lnSpc>
                <a:spcPts val="3600"/>
              </a:lnSpc>
              <a:buFont typeface="AU Passata" pitchFamily="34" charset="0"/>
              <a:buNone/>
              <a:defRPr/>
            </a:pPr>
            <a:endParaRPr lang="en-US" sz="3600">
              <a:solidFill>
                <a:srgbClr val="000000"/>
              </a:solidFill>
              <a:latin typeface="AU Passata" pitchFamily="34" charset="0"/>
              <a:ea typeface="+mn-ea"/>
              <a:cs typeface="+mn-cs"/>
            </a:endParaRPr>
          </a:p>
        </p:txBody>
      </p:sp>
      <p:grpSp>
        <p:nvGrpSpPr>
          <p:cNvPr id="1032" name="Group 21"/>
          <p:cNvGrpSpPr>
            <a:grpSpLocks noChangeAspect="1"/>
          </p:cNvGrpSpPr>
          <p:nvPr/>
        </p:nvGrpSpPr>
        <p:grpSpPr bwMode="auto">
          <a:xfrm>
            <a:off x="358775" y="358775"/>
            <a:ext cx="590550" cy="295275"/>
            <a:chOff x="454" y="227"/>
            <a:chExt cx="384" cy="192"/>
          </a:xfrm>
        </p:grpSpPr>
        <p:sp>
          <p:nvSpPr>
            <p:cNvPr id="1046" name="Freeform 22"/>
            <p:cNvSpPr>
              <a:spLocks noChangeAspect="1"/>
            </p:cNvSpPr>
            <p:nvPr/>
          </p:nvSpPr>
          <p:spPr bwMode="auto">
            <a:xfrm>
              <a:off x="646" y="323"/>
              <a:ext cx="192" cy="96"/>
            </a:xfrm>
            <a:custGeom>
              <a:avLst/>
              <a:gdLst/>
              <a:ahLst/>
              <a:cxnLst>
                <a:cxn ang="0">
                  <a:pos x="8139" y="416"/>
                </a:cxn>
                <a:cxn ang="0">
                  <a:pos x="8033" y="1019"/>
                </a:cxn>
                <a:cxn ang="0">
                  <a:pos x="7841" y="1587"/>
                </a:cxn>
                <a:cxn ang="0">
                  <a:pos x="7571" y="2114"/>
                </a:cxn>
                <a:cxn ang="0">
                  <a:pos x="7231" y="2594"/>
                </a:cxn>
                <a:cxn ang="0">
                  <a:pos x="6827" y="3019"/>
                </a:cxn>
                <a:cxn ang="0">
                  <a:pos x="6365" y="3382"/>
                </a:cxn>
                <a:cxn ang="0">
                  <a:pos x="5853" y="3677"/>
                </a:cxn>
                <a:cxn ang="0">
                  <a:pos x="5297" y="3896"/>
                </a:cxn>
                <a:cxn ang="0">
                  <a:pos x="4703" y="4033"/>
                </a:cxn>
                <a:cxn ang="0">
                  <a:pos x="4080" y="4080"/>
                </a:cxn>
                <a:cxn ang="0">
                  <a:pos x="3460" y="4033"/>
                </a:cxn>
                <a:cxn ang="0">
                  <a:pos x="2868" y="3896"/>
                </a:cxn>
                <a:cxn ang="0">
                  <a:pos x="2313" y="3677"/>
                </a:cxn>
                <a:cxn ang="0">
                  <a:pos x="1800" y="3382"/>
                </a:cxn>
                <a:cxn ang="0">
                  <a:pos x="1338" y="3019"/>
                </a:cxn>
                <a:cxn ang="0">
                  <a:pos x="933" y="2594"/>
                </a:cxn>
                <a:cxn ang="0">
                  <a:pos x="592" y="2114"/>
                </a:cxn>
                <a:cxn ang="0">
                  <a:pos x="321" y="1587"/>
                </a:cxn>
                <a:cxn ang="0">
                  <a:pos x="129" y="1019"/>
                </a:cxn>
                <a:cxn ang="0">
                  <a:pos x="21" y="416"/>
                </a:cxn>
                <a:cxn ang="0">
                  <a:pos x="2040" y="0"/>
                </a:cxn>
                <a:cxn ang="0">
                  <a:pos x="2064" y="309"/>
                </a:cxn>
                <a:cxn ang="0">
                  <a:pos x="2133" y="604"/>
                </a:cxn>
                <a:cxn ang="0">
                  <a:pos x="2243" y="881"/>
                </a:cxn>
                <a:cxn ang="0">
                  <a:pos x="2391" y="1137"/>
                </a:cxn>
                <a:cxn ang="0">
                  <a:pos x="2572" y="1369"/>
                </a:cxn>
                <a:cxn ang="0">
                  <a:pos x="2786" y="1572"/>
                </a:cxn>
                <a:cxn ang="0">
                  <a:pos x="3025" y="1743"/>
                </a:cxn>
                <a:cxn ang="0">
                  <a:pos x="3290" y="1879"/>
                </a:cxn>
                <a:cxn ang="0">
                  <a:pos x="3573" y="1976"/>
                </a:cxn>
                <a:cxn ang="0">
                  <a:pos x="3873" y="2030"/>
                </a:cxn>
                <a:cxn ang="0">
                  <a:pos x="4186" y="2037"/>
                </a:cxn>
                <a:cxn ang="0">
                  <a:pos x="4492" y="1998"/>
                </a:cxn>
                <a:cxn ang="0">
                  <a:pos x="4784" y="1916"/>
                </a:cxn>
                <a:cxn ang="0">
                  <a:pos x="5054" y="1792"/>
                </a:cxn>
                <a:cxn ang="0">
                  <a:pos x="5303" y="1632"/>
                </a:cxn>
                <a:cxn ang="0">
                  <a:pos x="5524" y="1439"/>
                </a:cxn>
                <a:cxn ang="0">
                  <a:pos x="5716" y="1217"/>
                </a:cxn>
                <a:cxn ang="0">
                  <a:pos x="5875" y="969"/>
                </a:cxn>
                <a:cxn ang="0">
                  <a:pos x="5997" y="699"/>
                </a:cxn>
                <a:cxn ang="0">
                  <a:pos x="6079" y="409"/>
                </a:cxn>
                <a:cxn ang="0">
                  <a:pos x="6118" y="104"/>
                </a:cxn>
              </a:cxnLst>
              <a:rect l="0" t="0" r="r" b="b"/>
              <a:pathLst>
                <a:path w="8160" h="4080">
                  <a:moveTo>
                    <a:pt x="8160" y="0"/>
                  </a:moveTo>
                  <a:lnTo>
                    <a:pt x="8155" y="209"/>
                  </a:lnTo>
                  <a:lnTo>
                    <a:pt x="8139" y="416"/>
                  </a:lnTo>
                  <a:lnTo>
                    <a:pt x="8113" y="620"/>
                  </a:lnTo>
                  <a:lnTo>
                    <a:pt x="8077" y="821"/>
                  </a:lnTo>
                  <a:lnTo>
                    <a:pt x="8033" y="1019"/>
                  </a:lnTo>
                  <a:lnTo>
                    <a:pt x="7977" y="1212"/>
                  </a:lnTo>
                  <a:lnTo>
                    <a:pt x="7913" y="1401"/>
                  </a:lnTo>
                  <a:lnTo>
                    <a:pt x="7841" y="1587"/>
                  </a:lnTo>
                  <a:lnTo>
                    <a:pt x="7759" y="1768"/>
                  </a:lnTo>
                  <a:lnTo>
                    <a:pt x="7669" y="1943"/>
                  </a:lnTo>
                  <a:lnTo>
                    <a:pt x="7571" y="2114"/>
                  </a:lnTo>
                  <a:lnTo>
                    <a:pt x="7465" y="2280"/>
                  </a:lnTo>
                  <a:lnTo>
                    <a:pt x="7352" y="2440"/>
                  </a:lnTo>
                  <a:lnTo>
                    <a:pt x="7231" y="2594"/>
                  </a:lnTo>
                  <a:lnTo>
                    <a:pt x="7103" y="2742"/>
                  </a:lnTo>
                  <a:lnTo>
                    <a:pt x="6968" y="2884"/>
                  </a:lnTo>
                  <a:lnTo>
                    <a:pt x="6827" y="3019"/>
                  </a:lnTo>
                  <a:lnTo>
                    <a:pt x="6679" y="3148"/>
                  </a:lnTo>
                  <a:lnTo>
                    <a:pt x="6525" y="3268"/>
                  </a:lnTo>
                  <a:lnTo>
                    <a:pt x="6365" y="3382"/>
                  </a:lnTo>
                  <a:lnTo>
                    <a:pt x="6200" y="3488"/>
                  </a:lnTo>
                  <a:lnTo>
                    <a:pt x="6028" y="3586"/>
                  </a:lnTo>
                  <a:lnTo>
                    <a:pt x="5853" y="3677"/>
                  </a:lnTo>
                  <a:lnTo>
                    <a:pt x="5671" y="3759"/>
                  </a:lnTo>
                  <a:lnTo>
                    <a:pt x="5487" y="3832"/>
                  </a:lnTo>
                  <a:lnTo>
                    <a:pt x="5297" y="3896"/>
                  </a:lnTo>
                  <a:lnTo>
                    <a:pt x="5103" y="3951"/>
                  </a:lnTo>
                  <a:lnTo>
                    <a:pt x="4905" y="3997"/>
                  </a:lnTo>
                  <a:lnTo>
                    <a:pt x="4703" y="4033"/>
                  </a:lnTo>
                  <a:lnTo>
                    <a:pt x="4499" y="4059"/>
                  </a:lnTo>
                  <a:lnTo>
                    <a:pt x="4291" y="4075"/>
                  </a:lnTo>
                  <a:lnTo>
                    <a:pt x="4080" y="4080"/>
                  </a:lnTo>
                  <a:lnTo>
                    <a:pt x="3871" y="4075"/>
                  </a:lnTo>
                  <a:lnTo>
                    <a:pt x="3664" y="4059"/>
                  </a:lnTo>
                  <a:lnTo>
                    <a:pt x="3460" y="4033"/>
                  </a:lnTo>
                  <a:lnTo>
                    <a:pt x="3259" y="3997"/>
                  </a:lnTo>
                  <a:lnTo>
                    <a:pt x="3062" y="3951"/>
                  </a:lnTo>
                  <a:lnTo>
                    <a:pt x="2868" y="3896"/>
                  </a:lnTo>
                  <a:lnTo>
                    <a:pt x="2679" y="3832"/>
                  </a:lnTo>
                  <a:lnTo>
                    <a:pt x="2494" y="3759"/>
                  </a:lnTo>
                  <a:lnTo>
                    <a:pt x="2313" y="3677"/>
                  </a:lnTo>
                  <a:lnTo>
                    <a:pt x="2137" y="3586"/>
                  </a:lnTo>
                  <a:lnTo>
                    <a:pt x="1967" y="3488"/>
                  </a:lnTo>
                  <a:lnTo>
                    <a:pt x="1800" y="3382"/>
                  </a:lnTo>
                  <a:lnTo>
                    <a:pt x="1640" y="3268"/>
                  </a:lnTo>
                  <a:lnTo>
                    <a:pt x="1486" y="3148"/>
                  </a:lnTo>
                  <a:lnTo>
                    <a:pt x="1338" y="3019"/>
                  </a:lnTo>
                  <a:lnTo>
                    <a:pt x="1196" y="2884"/>
                  </a:lnTo>
                  <a:lnTo>
                    <a:pt x="1061" y="2742"/>
                  </a:lnTo>
                  <a:lnTo>
                    <a:pt x="933" y="2594"/>
                  </a:lnTo>
                  <a:lnTo>
                    <a:pt x="812" y="2440"/>
                  </a:lnTo>
                  <a:lnTo>
                    <a:pt x="698" y="2280"/>
                  </a:lnTo>
                  <a:lnTo>
                    <a:pt x="592" y="2114"/>
                  </a:lnTo>
                  <a:lnTo>
                    <a:pt x="493" y="1943"/>
                  </a:lnTo>
                  <a:lnTo>
                    <a:pt x="403" y="1768"/>
                  </a:lnTo>
                  <a:lnTo>
                    <a:pt x="321" y="1587"/>
                  </a:lnTo>
                  <a:lnTo>
                    <a:pt x="248" y="1401"/>
                  </a:lnTo>
                  <a:lnTo>
                    <a:pt x="184" y="1212"/>
                  </a:lnTo>
                  <a:lnTo>
                    <a:pt x="129" y="1019"/>
                  </a:lnTo>
                  <a:lnTo>
                    <a:pt x="83" y="821"/>
                  </a:lnTo>
                  <a:lnTo>
                    <a:pt x="47" y="620"/>
                  </a:lnTo>
                  <a:lnTo>
                    <a:pt x="21" y="416"/>
                  </a:lnTo>
                  <a:lnTo>
                    <a:pt x="5" y="209"/>
                  </a:lnTo>
                  <a:lnTo>
                    <a:pt x="0" y="0"/>
                  </a:lnTo>
                  <a:lnTo>
                    <a:pt x="2040" y="0"/>
                  </a:lnTo>
                  <a:lnTo>
                    <a:pt x="2043" y="104"/>
                  </a:lnTo>
                  <a:lnTo>
                    <a:pt x="2051" y="207"/>
                  </a:lnTo>
                  <a:lnTo>
                    <a:pt x="2064" y="309"/>
                  </a:lnTo>
                  <a:lnTo>
                    <a:pt x="2082" y="409"/>
                  </a:lnTo>
                  <a:lnTo>
                    <a:pt x="2105" y="507"/>
                  </a:lnTo>
                  <a:lnTo>
                    <a:pt x="2133" y="604"/>
                  </a:lnTo>
                  <a:lnTo>
                    <a:pt x="2164" y="699"/>
                  </a:lnTo>
                  <a:lnTo>
                    <a:pt x="2201" y="791"/>
                  </a:lnTo>
                  <a:lnTo>
                    <a:pt x="2243" y="881"/>
                  </a:lnTo>
                  <a:lnTo>
                    <a:pt x="2288" y="969"/>
                  </a:lnTo>
                  <a:lnTo>
                    <a:pt x="2337" y="1055"/>
                  </a:lnTo>
                  <a:lnTo>
                    <a:pt x="2391" y="1137"/>
                  </a:lnTo>
                  <a:lnTo>
                    <a:pt x="2448" y="1217"/>
                  </a:lnTo>
                  <a:lnTo>
                    <a:pt x="2508" y="1294"/>
                  </a:lnTo>
                  <a:lnTo>
                    <a:pt x="2572" y="1369"/>
                  </a:lnTo>
                  <a:lnTo>
                    <a:pt x="2641" y="1439"/>
                  </a:lnTo>
                  <a:lnTo>
                    <a:pt x="2711" y="1508"/>
                  </a:lnTo>
                  <a:lnTo>
                    <a:pt x="2786" y="1572"/>
                  </a:lnTo>
                  <a:lnTo>
                    <a:pt x="2863" y="1632"/>
                  </a:lnTo>
                  <a:lnTo>
                    <a:pt x="2943" y="1689"/>
                  </a:lnTo>
                  <a:lnTo>
                    <a:pt x="3025" y="1743"/>
                  </a:lnTo>
                  <a:lnTo>
                    <a:pt x="3111" y="1792"/>
                  </a:lnTo>
                  <a:lnTo>
                    <a:pt x="3199" y="1838"/>
                  </a:lnTo>
                  <a:lnTo>
                    <a:pt x="3290" y="1879"/>
                  </a:lnTo>
                  <a:lnTo>
                    <a:pt x="3381" y="1916"/>
                  </a:lnTo>
                  <a:lnTo>
                    <a:pt x="3476" y="1948"/>
                  </a:lnTo>
                  <a:lnTo>
                    <a:pt x="3573" y="1976"/>
                  </a:lnTo>
                  <a:lnTo>
                    <a:pt x="3671" y="1998"/>
                  </a:lnTo>
                  <a:lnTo>
                    <a:pt x="3771" y="2017"/>
                  </a:lnTo>
                  <a:lnTo>
                    <a:pt x="3873" y="2030"/>
                  </a:lnTo>
                  <a:lnTo>
                    <a:pt x="3976" y="2037"/>
                  </a:lnTo>
                  <a:lnTo>
                    <a:pt x="4080" y="2040"/>
                  </a:lnTo>
                  <a:lnTo>
                    <a:pt x="4186" y="2037"/>
                  </a:lnTo>
                  <a:lnTo>
                    <a:pt x="4289" y="2030"/>
                  </a:lnTo>
                  <a:lnTo>
                    <a:pt x="4392" y="2017"/>
                  </a:lnTo>
                  <a:lnTo>
                    <a:pt x="4492" y="1998"/>
                  </a:lnTo>
                  <a:lnTo>
                    <a:pt x="4591" y="1976"/>
                  </a:lnTo>
                  <a:lnTo>
                    <a:pt x="4688" y="1948"/>
                  </a:lnTo>
                  <a:lnTo>
                    <a:pt x="4784" y="1916"/>
                  </a:lnTo>
                  <a:lnTo>
                    <a:pt x="4876" y="1879"/>
                  </a:lnTo>
                  <a:lnTo>
                    <a:pt x="4966" y="1838"/>
                  </a:lnTo>
                  <a:lnTo>
                    <a:pt x="5054" y="1792"/>
                  </a:lnTo>
                  <a:lnTo>
                    <a:pt x="5140" y="1743"/>
                  </a:lnTo>
                  <a:lnTo>
                    <a:pt x="5222" y="1689"/>
                  </a:lnTo>
                  <a:lnTo>
                    <a:pt x="5303" y="1632"/>
                  </a:lnTo>
                  <a:lnTo>
                    <a:pt x="5379" y="1572"/>
                  </a:lnTo>
                  <a:lnTo>
                    <a:pt x="5454" y="1508"/>
                  </a:lnTo>
                  <a:lnTo>
                    <a:pt x="5524" y="1439"/>
                  </a:lnTo>
                  <a:lnTo>
                    <a:pt x="5592" y="1369"/>
                  </a:lnTo>
                  <a:lnTo>
                    <a:pt x="5656" y="1294"/>
                  </a:lnTo>
                  <a:lnTo>
                    <a:pt x="5716" y="1217"/>
                  </a:lnTo>
                  <a:lnTo>
                    <a:pt x="5773" y="1137"/>
                  </a:lnTo>
                  <a:lnTo>
                    <a:pt x="5826" y="1055"/>
                  </a:lnTo>
                  <a:lnTo>
                    <a:pt x="5875" y="969"/>
                  </a:lnTo>
                  <a:lnTo>
                    <a:pt x="5920" y="881"/>
                  </a:lnTo>
                  <a:lnTo>
                    <a:pt x="5961" y="791"/>
                  </a:lnTo>
                  <a:lnTo>
                    <a:pt x="5997" y="699"/>
                  </a:lnTo>
                  <a:lnTo>
                    <a:pt x="6029" y="604"/>
                  </a:lnTo>
                  <a:lnTo>
                    <a:pt x="6057" y="507"/>
                  </a:lnTo>
                  <a:lnTo>
                    <a:pt x="6079" y="409"/>
                  </a:lnTo>
                  <a:lnTo>
                    <a:pt x="6097" y="309"/>
                  </a:lnTo>
                  <a:lnTo>
                    <a:pt x="6110" y="207"/>
                  </a:lnTo>
                  <a:lnTo>
                    <a:pt x="6118" y="104"/>
                  </a:lnTo>
                  <a:lnTo>
                    <a:pt x="6120" y="0"/>
                  </a:lnTo>
                  <a:lnTo>
                    <a:pt x="816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lnSpc>
                  <a:spcPts val="3600"/>
                </a:lnSpc>
                <a:buFont typeface="AU Passata" pitchFamily="34" charset="0"/>
                <a:buNone/>
                <a:defRPr/>
              </a:pPr>
              <a:endParaRPr lang="en-US" sz="3600">
                <a:solidFill>
                  <a:srgbClr val="000000"/>
                </a:solidFill>
                <a:latin typeface="AU Passata" pitchFamily="34" charset="0"/>
                <a:ea typeface="+mn-ea"/>
                <a:cs typeface="+mn-cs"/>
              </a:endParaRPr>
            </a:p>
          </p:txBody>
        </p:sp>
        <p:sp>
          <p:nvSpPr>
            <p:cNvPr id="1047" name="Freeform 23"/>
            <p:cNvSpPr>
              <a:spLocks noChangeAspect="1"/>
            </p:cNvSpPr>
            <p:nvPr/>
          </p:nvSpPr>
          <p:spPr bwMode="auto">
            <a:xfrm>
              <a:off x="454" y="227"/>
              <a:ext cx="192" cy="192"/>
            </a:xfrm>
            <a:custGeom>
              <a:avLst/>
              <a:gdLst/>
              <a:ahLst/>
              <a:cxnLst>
                <a:cxn ang="0">
                  <a:pos x="2878" y="8160"/>
                </a:cxn>
                <a:cxn ang="0">
                  <a:pos x="0" y="8160"/>
                </a:cxn>
                <a:cxn ang="0">
                  <a:pos x="8160" y="0"/>
                </a:cxn>
                <a:cxn ang="0">
                  <a:pos x="8160" y="2892"/>
                </a:cxn>
                <a:cxn ang="0">
                  <a:pos x="2878" y="8160"/>
                </a:cxn>
              </a:cxnLst>
              <a:rect l="0" t="0" r="r" b="b"/>
              <a:pathLst>
                <a:path w="8160" h="8160">
                  <a:moveTo>
                    <a:pt x="2878" y="8160"/>
                  </a:moveTo>
                  <a:lnTo>
                    <a:pt x="0" y="8160"/>
                  </a:lnTo>
                  <a:lnTo>
                    <a:pt x="8160" y="0"/>
                  </a:lnTo>
                  <a:lnTo>
                    <a:pt x="8160" y="2892"/>
                  </a:lnTo>
                  <a:lnTo>
                    <a:pt x="2878" y="816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lnSpc>
                  <a:spcPts val="3600"/>
                </a:lnSpc>
                <a:buFont typeface="AU Passata" pitchFamily="34" charset="0"/>
                <a:buNone/>
                <a:defRPr/>
              </a:pPr>
              <a:endParaRPr lang="en-US" sz="3600">
                <a:solidFill>
                  <a:srgbClr val="000000"/>
                </a:solidFill>
                <a:latin typeface="AU Passata" pitchFamily="34" charset="0"/>
                <a:ea typeface="+mn-ea"/>
                <a:cs typeface="+mn-cs"/>
              </a:endParaRPr>
            </a:p>
          </p:txBody>
        </p:sp>
      </p:grpSp>
      <p:sp>
        <p:nvSpPr>
          <p:cNvPr id="1055" name="bmkFldAuthorName"/>
          <p:cNvSpPr txBox="1">
            <a:spLocks noChangeArrowheads="1"/>
          </p:cNvSpPr>
          <p:nvPr/>
        </p:nvSpPr>
        <p:spPr bwMode="auto">
          <a:xfrm>
            <a:off x="4767263" y="548680"/>
            <a:ext cx="2609850" cy="144463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algn="r" defTabSz="914400">
              <a:lnSpc>
                <a:spcPct val="102000"/>
              </a:lnSpc>
              <a:buFont typeface="AU Passata" pitchFamily="34" charset="0"/>
              <a:buNone/>
              <a:defRPr/>
            </a:pPr>
            <a:r>
              <a:rPr lang="en-US" sz="900" dirty="0" smtClean="0">
                <a:solidFill>
                  <a:srgbClr val="03428E"/>
                </a:solidFill>
                <a:latin typeface="AU Passata" pitchFamily="34" charset="0"/>
                <a:ea typeface="+mn-ea"/>
                <a:cs typeface="+mn-cs"/>
              </a:rPr>
              <a:t>HEINE DØLRATH THOMSEN</a:t>
            </a:r>
            <a:endParaRPr lang="en-US" sz="900" dirty="0">
              <a:solidFill>
                <a:srgbClr val="03428E"/>
              </a:solidFill>
              <a:latin typeface="AU Passata" pitchFamily="34" charset="0"/>
              <a:ea typeface="+mn-ea"/>
              <a:cs typeface="+mn-cs"/>
            </a:endParaRPr>
          </a:p>
        </p:txBody>
      </p:sp>
      <p:sp>
        <p:nvSpPr>
          <p:cNvPr id="1060" name="bmkFld2Date"/>
          <p:cNvSpPr txBox="1">
            <a:spLocks noChangeArrowheads="1"/>
          </p:cNvSpPr>
          <p:nvPr/>
        </p:nvSpPr>
        <p:spPr bwMode="auto">
          <a:xfrm>
            <a:off x="7556500" y="554038"/>
            <a:ext cx="1223963" cy="144462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algn="r" defTabSz="914400">
              <a:lnSpc>
                <a:spcPct val="102000"/>
              </a:lnSpc>
              <a:buFont typeface="AU Passata" pitchFamily="34" charset="0"/>
              <a:buNone/>
              <a:defRPr/>
            </a:pPr>
            <a:r>
              <a:rPr lang="en-US" sz="900" dirty="0" smtClean="0">
                <a:solidFill>
                  <a:srgbClr val="03428E"/>
                </a:solidFill>
                <a:latin typeface="AU Passata" pitchFamily="34" charset="0"/>
                <a:ea typeface="+mn-ea"/>
                <a:cs typeface="+mn-cs"/>
              </a:rPr>
              <a:t>September 17th, 2012</a:t>
            </a:r>
            <a:endParaRPr lang="en-US" sz="900" dirty="0">
              <a:solidFill>
                <a:srgbClr val="03428E"/>
              </a:solidFill>
              <a:latin typeface="AU Passata" pitchFamily="34" charset="0"/>
              <a:ea typeface="+mn-ea"/>
              <a:cs typeface="+mn-cs"/>
            </a:endParaRPr>
          </a:p>
        </p:txBody>
      </p:sp>
      <p:sp>
        <p:nvSpPr>
          <p:cNvPr id="1064" name="bmkFld2MainEntity"/>
          <p:cNvSpPr txBox="1">
            <a:spLocks noChangeArrowheads="1"/>
          </p:cNvSpPr>
          <p:nvPr/>
        </p:nvSpPr>
        <p:spPr bwMode="auto">
          <a:xfrm>
            <a:off x="1120775" y="187325"/>
            <a:ext cx="2041525" cy="49530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defTabSz="914400">
              <a:lnSpc>
                <a:spcPct val="95000"/>
              </a:lnSpc>
              <a:buFont typeface="AU Passata" pitchFamily="34" charset="0"/>
              <a:buNone/>
              <a:defRPr/>
            </a:pPr>
            <a:r>
              <a:rPr lang="en-US" sz="1100" dirty="0">
                <a:solidFill>
                  <a:srgbClr val="03428E"/>
                </a:solidFill>
                <a:latin typeface="AU Passata" pitchFamily="34" charset="0"/>
                <a:ea typeface="+mn-ea"/>
                <a:cs typeface="+mn-cs"/>
              </a:rPr>
              <a:t>AARHUS</a:t>
            </a:r>
          </a:p>
          <a:p>
            <a:pPr defTabSz="914400">
              <a:lnSpc>
                <a:spcPct val="95000"/>
              </a:lnSpc>
              <a:buFont typeface="AU Passata" pitchFamily="34" charset="0"/>
              <a:buNone/>
              <a:defRPr/>
            </a:pPr>
            <a:r>
              <a:rPr lang="en-US" sz="1100" dirty="0">
                <a:solidFill>
                  <a:srgbClr val="03428E"/>
                </a:solidFill>
                <a:latin typeface="AU Passata" pitchFamily="34" charset="0"/>
                <a:ea typeface="+mn-ea"/>
                <a:cs typeface="+mn-cs"/>
              </a:rPr>
              <a:t>UNIVERSITET</a:t>
            </a:r>
          </a:p>
        </p:txBody>
      </p:sp>
      <p:sp>
        <p:nvSpPr>
          <p:cNvPr id="1065" name="bmkFld2SubEntity"/>
          <p:cNvSpPr txBox="1">
            <a:spLocks noChangeArrowheads="1"/>
          </p:cNvSpPr>
          <p:nvPr/>
        </p:nvSpPr>
        <p:spPr bwMode="auto">
          <a:xfrm>
            <a:off x="1120775" y="723900"/>
            <a:ext cx="2041525" cy="49530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defTabSz="914400">
              <a:lnSpc>
                <a:spcPct val="95000"/>
              </a:lnSpc>
              <a:buFont typeface="AU Passata" pitchFamily="34" charset="0"/>
              <a:buNone/>
              <a:defRPr/>
            </a:pPr>
            <a:endParaRPr lang="en-US" sz="800">
              <a:solidFill>
                <a:srgbClr val="03428E"/>
              </a:solidFill>
              <a:latin typeface="AU Passata" pitchFamily="34" charset="0"/>
              <a:ea typeface="+mn-ea"/>
              <a:cs typeface="+mn-cs"/>
            </a:endParaRPr>
          </a:p>
          <a:p>
            <a:pPr defTabSz="914400">
              <a:lnSpc>
                <a:spcPct val="95000"/>
              </a:lnSpc>
              <a:buFont typeface="AU Passata" pitchFamily="34" charset="0"/>
              <a:buNone/>
              <a:defRPr/>
            </a:pPr>
            <a:endParaRPr lang="en-US" sz="800">
              <a:solidFill>
                <a:srgbClr val="03428E"/>
              </a:solidFill>
              <a:latin typeface="AU Passat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0011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83000"/>
        </a:lnSpc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3000"/>
        </a:lnSpc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U Passata" pitchFamily="34" charset="0"/>
        </a:defRPr>
      </a:lvl2pPr>
      <a:lvl3pPr algn="l" rtl="0" eaLnBrk="0" fontAlgn="base" hangingPunct="0">
        <a:lnSpc>
          <a:spcPct val="83000"/>
        </a:lnSpc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U Passata" pitchFamily="34" charset="0"/>
        </a:defRPr>
      </a:lvl3pPr>
      <a:lvl4pPr algn="l" rtl="0" eaLnBrk="0" fontAlgn="base" hangingPunct="0">
        <a:lnSpc>
          <a:spcPct val="83000"/>
        </a:lnSpc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U Passata" pitchFamily="34" charset="0"/>
        </a:defRPr>
      </a:lvl4pPr>
      <a:lvl5pPr algn="l" rtl="0" eaLnBrk="0" fontAlgn="base" hangingPunct="0">
        <a:lnSpc>
          <a:spcPct val="83000"/>
        </a:lnSpc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U Passata" pitchFamily="34" charset="0"/>
        </a:defRPr>
      </a:lvl5pPr>
      <a:lvl6pPr marL="457200" algn="l" rtl="0" fontAlgn="base">
        <a:lnSpc>
          <a:spcPct val="83000"/>
        </a:lnSpc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U Passata" pitchFamily="34" charset="0"/>
        </a:defRPr>
      </a:lvl6pPr>
      <a:lvl7pPr marL="914400" algn="l" rtl="0" fontAlgn="base">
        <a:lnSpc>
          <a:spcPct val="83000"/>
        </a:lnSpc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U Passata" pitchFamily="34" charset="0"/>
        </a:defRPr>
      </a:lvl7pPr>
      <a:lvl8pPr marL="1371600" algn="l" rtl="0" fontAlgn="base">
        <a:lnSpc>
          <a:spcPct val="83000"/>
        </a:lnSpc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U Passata" pitchFamily="34" charset="0"/>
        </a:defRPr>
      </a:lvl8pPr>
      <a:lvl9pPr marL="1828800" algn="l" rtl="0" fontAlgn="base">
        <a:lnSpc>
          <a:spcPct val="83000"/>
        </a:lnSpc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U Passata" pitchFamily="34" charset="0"/>
        </a:defRPr>
      </a:lvl9pPr>
    </p:titleStyle>
    <p:bodyStyle>
      <a:lvl1pPr marL="174625" indent="-174625" algn="l" rtl="0" eaLnBrk="0" fontAlgn="base" hangingPunct="0">
        <a:lnSpc>
          <a:spcPts val="2100"/>
        </a:lnSpc>
        <a:spcBef>
          <a:spcPct val="0"/>
        </a:spcBef>
        <a:spcAft>
          <a:spcPct val="0"/>
        </a:spcAft>
        <a:buFont typeface="AU Passata" pitchFamily="34" charset="0"/>
        <a:buChar char="›"/>
        <a:defRPr>
          <a:solidFill>
            <a:schemeClr val="bg2"/>
          </a:solidFill>
          <a:latin typeface="+mn-lt"/>
          <a:ea typeface="+mn-ea"/>
          <a:cs typeface="+mn-cs"/>
        </a:defRPr>
      </a:lvl1pPr>
      <a:lvl2pPr marL="360363" indent="-184150" algn="l" rtl="0" eaLnBrk="0" fontAlgn="base" hangingPunct="0">
        <a:lnSpc>
          <a:spcPct val="101000"/>
        </a:lnSpc>
        <a:spcBef>
          <a:spcPct val="0"/>
        </a:spcBef>
        <a:spcAft>
          <a:spcPct val="0"/>
        </a:spcAft>
        <a:buFont typeface="AU Passata" pitchFamily="34" charset="0"/>
        <a:buChar char="›"/>
        <a:defRPr sz="1400">
          <a:solidFill>
            <a:schemeClr val="bg2"/>
          </a:solidFill>
          <a:latin typeface="+mn-lt"/>
        </a:defRPr>
      </a:lvl2pPr>
      <a:lvl3pPr marL="544513" indent="-182563" algn="l" rtl="0" eaLnBrk="0" fontAlgn="base" hangingPunct="0">
        <a:lnSpc>
          <a:spcPct val="97000"/>
        </a:lnSpc>
        <a:spcBef>
          <a:spcPct val="20000"/>
        </a:spcBef>
        <a:spcAft>
          <a:spcPct val="0"/>
        </a:spcAft>
        <a:buFont typeface="AU Passata" pitchFamily="34" charset="0"/>
        <a:buChar char="›"/>
        <a:defRPr sz="1200">
          <a:solidFill>
            <a:schemeClr val="bg2"/>
          </a:solidFill>
          <a:latin typeface="+mn-lt"/>
        </a:defRPr>
      </a:lvl3pPr>
      <a:lvl4pPr marL="711200" indent="-165100" algn="l" rtl="0" eaLnBrk="0" fontAlgn="base" hangingPunct="0">
        <a:spcBef>
          <a:spcPct val="20000"/>
        </a:spcBef>
        <a:spcAft>
          <a:spcPct val="0"/>
        </a:spcAft>
        <a:buFont typeface="AU Passata" pitchFamily="34" charset="0"/>
        <a:buChar char="›"/>
        <a:defRPr sz="1200">
          <a:solidFill>
            <a:schemeClr val="bg2"/>
          </a:solidFill>
          <a:latin typeface="+mn-lt"/>
        </a:defRPr>
      </a:lvl4pPr>
      <a:lvl5pPr marL="895350" indent="-176213" algn="l" rtl="0" eaLnBrk="0" fontAlgn="base" hangingPunct="0">
        <a:spcBef>
          <a:spcPct val="20000"/>
        </a:spcBef>
        <a:spcAft>
          <a:spcPct val="0"/>
        </a:spcAft>
        <a:buFont typeface="AU Passata" pitchFamily="34" charset="0"/>
        <a:buChar char="›"/>
        <a:defRPr sz="1200">
          <a:solidFill>
            <a:schemeClr val="bg2"/>
          </a:solidFill>
          <a:latin typeface="+mn-lt"/>
        </a:defRPr>
      </a:lvl5pPr>
      <a:lvl6pPr marL="1352550" indent="-176213" algn="l" rtl="0" fontAlgn="base">
        <a:spcBef>
          <a:spcPct val="20000"/>
        </a:spcBef>
        <a:spcAft>
          <a:spcPct val="0"/>
        </a:spcAft>
        <a:buFont typeface="AU Passata" pitchFamily="34" charset="0"/>
        <a:buChar char="›"/>
        <a:defRPr sz="1200">
          <a:solidFill>
            <a:schemeClr val="bg2"/>
          </a:solidFill>
          <a:latin typeface="+mn-lt"/>
        </a:defRPr>
      </a:lvl6pPr>
      <a:lvl7pPr marL="1809750" indent="-176213" algn="l" rtl="0" fontAlgn="base">
        <a:spcBef>
          <a:spcPct val="20000"/>
        </a:spcBef>
        <a:spcAft>
          <a:spcPct val="0"/>
        </a:spcAft>
        <a:buFont typeface="AU Passata" pitchFamily="34" charset="0"/>
        <a:buChar char="›"/>
        <a:defRPr sz="1200">
          <a:solidFill>
            <a:schemeClr val="bg2"/>
          </a:solidFill>
          <a:latin typeface="+mn-lt"/>
        </a:defRPr>
      </a:lvl7pPr>
      <a:lvl8pPr marL="2266950" indent="-176213" algn="l" rtl="0" fontAlgn="base">
        <a:spcBef>
          <a:spcPct val="20000"/>
        </a:spcBef>
        <a:spcAft>
          <a:spcPct val="0"/>
        </a:spcAft>
        <a:buFont typeface="AU Passata" pitchFamily="34" charset="0"/>
        <a:buChar char="›"/>
        <a:defRPr sz="1200">
          <a:solidFill>
            <a:schemeClr val="bg2"/>
          </a:solidFill>
          <a:latin typeface="+mn-lt"/>
        </a:defRPr>
      </a:lvl8pPr>
      <a:lvl9pPr marL="2724150" indent="-176213" algn="l" rtl="0" fontAlgn="base">
        <a:spcBef>
          <a:spcPct val="20000"/>
        </a:spcBef>
        <a:spcAft>
          <a:spcPct val="0"/>
        </a:spcAft>
        <a:buFont typeface="AU Passata" pitchFamily="34" charset="0"/>
        <a:buChar char="›"/>
        <a:defRPr sz="1200">
          <a:solidFill>
            <a:schemeClr val="bg2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5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43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44.emf"/><Relationship Id="rId7" Type="http://schemas.openxmlformats.org/officeDocument/2006/relationships/image" Target="../media/image45.png"/><Relationship Id="rId8" Type="http://schemas.openxmlformats.org/officeDocument/2006/relationships/image" Target="../media/image46.png"/><Relationship Id="rId9" Type="http://schemas.openxmlformats.org/officeDocument/2006/relationships/image" Target="../media/image47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4" Type="http://schemas.openxmlformats.org/officeDocument/2006/relationships/image" Target="../media/image50.png"/><Relationship Id="rId5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R. Miyamoto, Beam Physics Design of MEBT, ESS AD Retreat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429BE6-0A53-AA45-A718-585BBA5D68F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09"/>
          <a:stretch>
            <a:fillRect/>
          </a:stretch>
        </p:blipFill>
        <p:spPr bwMode="auto">
          <a:xfrm>
            <a:off x="4630738" y="-11113"/>
            <a:ext cx="4513262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0600" y="-9525"/>
            <a:ext cx="6991350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0600" y="-9525"/>
            <a:ext cx="6991350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3763" y="-9525"/>
            <a:ext cx="6992938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72"/>
          <a:stretch>
            <a:fillRect/>
          </a:stretch>
        </p:blipFill>
        <p:spPr bwMode="auto">
          <a:xfrm>
            <a:off x="0" y="-11113"/>
            <a:ext cx="6099175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8" name="TextBox 14"/>
          <p:cNvSpPr txBox="1">
            <a:spLocks noChangeArrowheads="1"/>
          </p:cNvSpPr>
          <p:nvPr/>
        </p:nvSpPr>
        <p:spPr bwMode="auto">
          <a:xfrm>
            <a:off x="105833" y="2169583"/>
            <a:ext cx="5202766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b="1" i="1" dirty="0" smtClean="0">
                <a:solidFill>
                  <a:schemeClr val="bg1"/>
                </a:solidFill>
                <a:latin typeface="Times New Roman" charset="0"/>
                <a:cs typeface="Times New Roman" charset="0"/>
              </a:rPr>
              <a:t>Beam Physics Design of MEBT</a:t>
            </a:r>
            <a:endParaRPr lang="en-US" sz="1800" b="1" i="1" dirty="0">
              <a:solidFill>
                <a:schemeClr val="bg1"/>
              </a:solidFill>
              <a:latin typeface="Times New Roman" charset="0"/>
              <a:cs typeface="Times New Roman" charset="0"/>
            </a:endParaRPr>
          </a:p>
          <a:p>
            <a:pPr eaLnBrk="1" hangingPunct="1"/>
            <a:endParaRPr lang="en-US" sz="2000" b="1" i="1" dirty="0" smtClean="0">
              <a:solidFill>
                <a:schemeClr val="bg1"/>
              </a:solidFill>
              <a:latin typeface="Times New Roman" charset="0"/>
              <a:cs typeface="Times New Roman" charset="0"/>
            </a:endParaRPr>
          </a:p>
          <a:p>
            <a:pPr eaLnBrk="1" hangingPunct="1"/>
            <a:r>
              <a:rPr lang="en-US" b="1" i="1" dirty="0" smtClean="0">
                <a:solidFill>
                  <a:schemeClr val="bg1"/>
                </a:solidFill>
                <a:latin typeface="Times New Roman" charset="0"/>
                <a:cs typeface="Times New Roman" charset="0"/>
              </a:rPr>
              <a:t>Ryoichi </a:t>
            </a:r>
            <a:r>
              <a:rPr lang="en-US" b="1" i="1" dirty="0">
                <a:solidFill>
                  <a:schemeClr val="bg1"/>
                </a:solidFill>
                <a:latin typeface="Times New Roman" charset="0"/>
                <a:cs typeface="Times New Roman" charset="0"/>
              </a:rPr>
              <a:t>Miyamoto </a:t>
            </a:r>
            <a:r>
              <a:rPr lang="en-US" b="1" dirty="0">
                <a:solidFill>
                  <a:schemeClr val="bg1"/>
                </a:solidFill>
                <a:latin typeface="Times New Roman" charset="0"/>
                <a:cs typeface="Times New Roman" charset="0"/>
              </a:rPr>
              <a:t>(</a:t>
            </a:r>
            <a:r>
              <a:rPr lang="en-US" b="1" i="1" dirty="0">
                <a:solidFill>
                  <a:schemeClr val="bg1"/>
                </a:solidFill>
                <a:latin typeface="Times New Roman" charset="0"/>
                <a:cs typeface="Times New Roman" charset="0"/>
              </a:rPr>
              <a:t>ESS</a:t>
            </a:r>
            <a:r>
              <a:rPr lang="en-US" b="1" dirty="0" smtClean="0">
                <a:solidFill>
                  <a:schemeClr val="bg1"/>
                </a:solidFill>
                <a:latin typeface="Times New Roman" charset="0"/>
                <a:cs typeface="Times New Roman" charset="0"/>
              </a:rPr>
              <a:t>)</a:t>
            </a:r>
            <a:endParaRPr lang="en-US" sz="1400" b="1" i="1" dirty="0" smtClean="0">
              <a:solidFill>
                <a:schemeClr val="bg1"/>
              </a:solidFill>
              <a:latin typeface="Times New Roman" charset="0"/>
              <a:cs typeface="Times New Roman" charset="0"/>
            </a:endParaRPr>
          </a:p>
          <a:p>
            <a:pPr eaLnBrk="1" hangingPunct="1"/>
            <a:r>
              <a:rPr lang="en-US" b="1" i="1" smtClean="0">
                <a:solidFill>
                  <a:schemeClr val="bg1"/>
                </a:solidFill>
                <a:latin typeface="Times New Roman" charset="0"/>
                <a:cs typeface="Times New Roman" charset="0"/>
              </a:rPr>
              <a:t>November 29th</a:t>
            </a:r>
            <a:r>
              <a:rPr lang="en-US" b="1" i="1" dirty="0" smtClean="0">
                <a:solidFill>
                  <a:schemeClr val="bg1"/>
                </a:solidFill>
                <a:latin typeface="Times New Roman" charset="0"/>
                <a:cs typeface="Times New Roman" charset="0"/>
              </a:rPr>
              <a:t>, 2012</a:t>
            </a:r>
            <a:endParaRPr lang="en-US" sz="2000" b="1" i="1" dirty="0" smtClean="0">
              <a:solidFill>
                <a:schemeClr val="bg1"/>
              </a:solidFill>
              <a:latin typeface="Times New Roman" charset="0"/>
              <a:cs typeface="Times New Roman" charset="0"/>
            </a:endParaRPr>
          </a:p>
          <a:p>
            <a:pPr eaLnBrk="1" hangingPunct="1"/>
            <a:r>
              <a:rPr lang="en-US" b="1" i="1" dirty="0" smtClean="0">
                <a:solidFill>
                  <a:schemeClr val="bg1"/>
                </a:solidFill>
                <a:latin typeface="Times New Roman" charset="0"/>
                <a:cs typeface="Times New Roman" charset="0"/>
              </a:rPr>
              <a:t>ESS AD Retreat</a:t>
            </a:r>
          </a:p>
          <a:p>
            <a:pPr eaLnBrk="1" hangingPunct="1"/>
            <a:endParaRPr lang="en-US" b="1" i="1" dirty="0">
              <a:solidFill>
                <a:schemeClr val="bg1"/>
              </a:solidFill>
              <a:latin typeface="Times New Roman" charset="0"/>
              <a:cs typeface="Times New Roman" charset="0"/>
            </a:endParaRPr>
          </a:p>
          <a:p>
            <a:pPr eaLnBrk="1" hangingPunct="1"/>
            <a:r>
              <a:rPr lang="en-US" b="1" i="1" dirty="0" smtClean="0">
                <a:solidFill>
                  <a:schemeClr val="bg1"/>
                </a:solidFill>
                <a:latin typeface="Times New Roman" charset="0"/>
                <a:cs typeface="Times New Roman" charset="0"/>
              </a:rPr>
              <a:t>On behalf of ESS AD-BPG</a:t>
            </a:r>
          </a:p>
          <a:p>
            <a:pPr eaLnBrk="1" hangingPunct="1"/>
            <a:r>
              <a:rPr lang="en-US" b="1" i="1" dirty="0" smtClean="0">
                <a:solidFill>
                  <a:schemeClr val="bg1"/>
                </a:solidFill>
                <a:latin typeface="Times New Roman" charset="0"/>
                <a:cs typeface="Times New Roman" charset="0"/>
              </a:rPr>
              <a:t>&amp; ESS Bilbao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85725"/>
            <a:ext cx="9144000" cy="809625"/>
          </a:xfrm>
        </p:spPr>
        <p:txBody>
          <a:bodyPr/>
          <a:lstStyle/>
          <a:p>
            <a:r>
              <a:rPr lang="en-US" dirty="0" smtClean="0"/>
              <a:t>Procedure to adjust the lattice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R. Miyamoto, Beam Physics Design of MEBT, ESS AD Retreat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2E8D60-7564-5845-BD63-85930DBB52EA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02314" y="5206999"/>
            <a:ext cx="8549586" cy="108953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Times New Roman"/>
                <a:ea typeface="ＭＳ Ｐゴシック" charset="0"/>
                <a:cs typeface="Times New Roman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Times New Roman"/>
                <a:ea typeface="ＭＳ Ｐゴシック" charset="0"/>
                <a:cs typeface="Times New Roman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Times New Roman"/>
                <a:ea typeface="ＭＳ Ｐゴシック" charset="0"/>
                <a:cs typeface="Times New Roman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Times New Roman"/>
                <a:ea typeface="ＭＳ Ｐゴシック" charset="0"/>
                <a:cs typeface="Times New Roman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ern="1200">
                <a:solidFill>
                  <a:schemeClr val="tx1"/>
                </a:solidFill>
                <a:latin typeface="Times New Roman"/>
                <a:ea typeface="ＭＳ Ｐゴシック" charset="0"/>
                <a:cs typeface="Times New Roman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JPARC adjusts only </a:t>
            </a:r>
            <a:r>
              <a:rPr lang="en-US" sz="1800" dirty="0" err="1" smtClean="0"/>
              <a:t>bunchers</a:t>
            </a:r>
            <a:r>
              <a:rPr lang="en-US" sz="1800" dirty="0" smtClean="0"/>
              <a:t> and quads are set to the design values</a:t>
            </a:r>
          </a:p>
          <a:p>
            <a:pPr marL="0" indent="0">
              <a:buNone/>
            </a:pPr>
            <a:r>
              <a:rPr lang="en-US" sz="1800" dirty="0">
                <a:ea typeface="Wingdings"/>
                <a:sym typeface="Wingdings"/>
              </a:rPr>
              <a:t>	</a:t>
            </a:r>
            <a:r>
              <a:rPr lang="en-US" sz="1800" dirty="0" smtClean="0">
                <a:ea typeface="Wingdings"/>
                <a:sym typeface="Wingdings"/>
              </a:rPr>
              <a:t> Can we establish a beam based transverse tuning scheme?</a:t>
            </a:r>
            <a:endParaRPr lang="en-US" sz="1800" dirty="0" smtClean="0"/>
          </a:p>
          <a:p>
            <a:r>
              <a:rPr lang="en-US" sz="1800" dirty="0" smtClean="0"/>
              <a:t>Possible to automatize? Hard with envelop calculation. Parameter scans with tracking? </a:t>
            </a:r>
          </a:p>
        </p:txBody>
      </p:sp>
      <p:pic>
        <p:nvPicPr>
          <p:cNvPr id="3" name="Picture 2" descr="env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14" y="660400"/>
            <a:ext cx="4302470" cy="44830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16200000">
            <a:off x="-188796" y="1183952"/>
            <a:ext cx="90305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i="1" dirty="0" smtClean="0">
                <a:latin typeface="Times New Roman"/>
                <a:cs typeface="Times New Roman"/>
              </a:rPr>
              <a:t>x </a:t>
            </a:r>
            <a:r>
              <a:rPr lang="en-US" sz="1600" b="1" dirty="0" smtClean="0">
                <a:latin typeface="Times New Roman"/>
                <a:cs typeface="Times New Roman"/>
              </a:rPr>
              <a:t>[mm]</a:t>
            </a:r>
            <a:endParaRPr lang="en-US" sz="1600" b="1" dirty="0">
              <a:latin typeface="Times New Roman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-163549" y="2643779"/>
            <a:ext cx="825513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i="1" dirty="0" smtClean="0">
                <a:latin typeface="Times New Roman"/>
                <a:cs typeface="Times New Roman"/>
              </a:rPr>
              <a:t>y </a:t>
            </a:r>
            <a:r>
              <a:rPr lang="en-US" sz="1600" b="1" dirty="0" smtClean="0">
                <a:latin typeface="Times New Roman"/>
                <a:cs typeface="Times New Roman"/>
              </a:rPr>
              <a:t>[mm]</a:t>
            </a:r>
            <a:endParaRPr lang="en-US" sz="1600" b="1" dirty="0">
              <a:latin typeface="Times New Roman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-333642" y="4111956"/>
            <a:ext cx="117106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Times New Roman"/>
                <a:cs typeface="Times New Roman"/>
              </a:rPr>
              <a:t>phase [</a:t>
            </a:r>
            <a:r>
              <a:rPr lang="en-US" sz="1600" b="1" dirty="0" err="1" smtClean="0">
                <a:latin typeface="Times New Roman"/>
                <a:cs typeface="Times New Roman"/>
              </a:rPr>
              <a:t>deg</a:t>
            </a:r>
            <a:r>
              <a:rPr lang="en-US" sz="1600" b="1" dirty="0" smtClean="0">
                <a:latin typeface="Times New Roman"/>
                <a:cs typeface="Times New Roman"/>
              </a:rPr>
              <a:t>]</a:t>
            </a:r>
            <a:endParaRPr lang="en-US" sz="1600" b="1" dirty="0">
              <a:latin typeface="Times New Roman"/>
              <a:cs typeface="Times New Roman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4737100" y="914401"/>
            <a:ext cx="4254500" cy="3848099"/>
          </a:xfrm>
          <a:prstGeom prst="rect">
            <a:avLst/>
          </a:prstGeom>
          <a:noFill/>
          <a:ln w="25400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Times New Roman"/>
                <a:ea typeface="ＭＳ Ｐゴシック" charset="0"/>
                <a:cs typeface="Times New Roman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Times New Roman"/>
                <a:ea typeface="ＭＳ Ｐゴシック" charset="0"/>
                <a:cs typeface="Times New Roman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Times New Roman"/>
                <a:ea typeface="ＭＳ Ｐゴシック" charset="0"/>
                <a:cs typeface="Times New Roman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Times New Roman"/>
                <a:ea typeface="ＭＳ Ｐゴシック" charset="0"/>
                <a:cs typeface="Times New Roman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ern="1200">
                <a:solidFill>
                  <a:schemeClr val="tx1"/>
                </a:solidFill>
                <a:latin typeface="Times New Roman"/>
                <a:ea typeface="ＭＳ Ｐゴシック" charset="0"/>
                <a:cs typeface="Times New Roman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Matching: (Q7), Q8-10, B2-3</a:t>
            </a:r>
          </a:p>
          <a:p>
            <a:r>
              <a:rPr lang="en-US" sz="1800" dirty="0" smtClean="0"/>
              <a:t>Knobs: Q1-3, Q5-7, (Q4), B1</a:t>
            </a:r>
          </a:p>
          <a:p>
            <a:pPr>
              <a:buFont typeface="+mj-lt"/>
              <a:buAutoNum type="arabicPeriod"/>
            </a:pPr>
            <a:r>
              <a:rPr lang="en-US" sz="1800" dirty="0" smtClean="0"/>
              <a:t>B1 to set the bunch lengths throughout the MEBT, B2 and B3 to match.</a:t>
            </a:r>
          </a:p>
          <a:p>
            <a:pPr>
              <a:buFont typeface="+mj-lt"/>
              <a:buAutoNum type="arabicPeriod"/>
            </a:pPr>
            <a:r>
              <a:rPr lang="en-US" sz="1800" dirty="0" smtClean="0">
                <a:solidFill>
                  <a:srgbClr val="FF0000"/>
                </a:solidFill>
              </a:rPr>
              <a:t>Q1-2 to set peaks (not too small/large).</a:t>
            </a:r>
          </a:p>
          <a:p>
            <a:pPr>
              <a:buFont typeface="+mj-lt"/>
              <a:buAutoNum type="arabicPeriod"/>
            </a:pPr>
            <a:r>
              <a:rPr lang="en-US" sz="1800" dirty="0" smtClean="0"/>
              <a:t>Q2-4 </a:t>
            </a:r>
            <a:r>
              <a:rPr lang="en-US" sz="1800" dirty="0"/>
              <a:t>to </a:t>
            </a:r>
            <a:r>
              <a:rPr lang="en-US" sz="1800" dirty="0" smtClean="0"/>
              <a:t>set bunch sizes inside the chopper (flat at the target for chopper efficiency, not too small, avoid loss).</a:t>
            </a:r>
          </a:p>
          <a:p>
            <a:pPr>
              <a:buFont typeface="+mj-lt"/>
              <a:buAutoNum type="arabicPeriod"/>
            </a:pPr>
            <a:r>
              <a:rPr lang="en-US" sz="1800" dirty="0" smtClean="0"/>
              <a:t>Q5-7 to set peaks and sizes inside the 2</a:t>
            </a:r>
            <a:r>
              <a:rPr lang="en-US" sz="1800" baseline="30000" dirty="0" smtClean="0"/>
              <a:t>nd</a:t>
            </a:r>
            <a:r>
              <a:rPr lang="en-US" sz="1800" dirty="0" smtClean="0"/>
              <a:t> drift (loss, </a:t>
            </a:r>
            <a:r>
              <a:rPr lang="en-US" sz="1800" dirty="0" err="1" smtClean="0"/>
              <a:t>emittance</a:t>
            </a:r>
            <a:r>
              <a:rPr lang="en-US" sz="1800" dirty="0" smtClean="0"/>
              <a:t>, halo).</a:t>
            </a:r>
          </a:p>
          <a:p>
            <a:pPr>
              <a:buFont typeface="+mj-lt"/>
              <a:buAutoNum type="arabicPeriod"/>
            </a:pPr>
            <a:r>
              <a:rPr lang="en-US" sz="1800" dirty="0" smtClean="0"/>
              <a:t>Transverse match and check the result.</a:t>
            </a:r>
          </a:p>
          <a:p>
            <a:pPr>
              <a:buFont typeface="+mj-lt"/>
              <a:buAutoNum type="arabicPeriod"/>
            </a:pPr>
            <a:r>
              <a:rPr lang="en-US" sz="1800" dirty="0" smtClean="0"/>
              <a:t>In reality, 1 and 5 in-betweens.</a:t>
            </a:r>
          </a:p>
        </p:txBody>
      </p:sp>
      <p:sp>
        <p:nvSpPr>
          <p:cNvPr id="14" name="Oval 13"/>
          <p:cNvSpPr>
            <a:spLocks noChangeAspect="1"/>
          </p:cNvSpPr>
          <p:nvPr/>
        </p:nvSpPr>
        <p:spPr>
          <a:xfrm>
            <a:off x="848551" y="1251545"/>
            <a:ext cx="438912" cy="43891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>
            <a:spLocks noChangeAspect="1"/>
          </p:cNvSpPr>
          <p:nvPr/>
        </p:nvSpPr>
        <p:spPr>
          <a:xfrm>
            <a:off x="733743" y="1728557"/>
            <a:ext cx="438912" cy="28020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>
            <a:off x="1177926" y="2562987"/>
            <a:ext cx="438912" cy="43891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1388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85725"/>
            <a:ext cx="9144000" cy="809625"/>
          </a:xfrm>
        </p:spPr>
        <p:txBody>
          <a:bodyPr/>
          <a:lstStyle/>
          <a:p>
            <a:r>
              <a:rPr lang="en-US" dirty="0" smtClean="0"/>
              <a:t>Procedure to adjust the lattice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R. Miyamoto, Beam Physics Design of MEBT, ESS AD Retreat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2E8D60-7564-5845-BD63-85930DBB52EA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02314" y="5206999"/>
            <a:ext cx="8549586" cy="108953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Times New Roman"/>
                <a:ea typeface="ＭＳ Ｐゴシック" charset="0"/>
                <a:cs typeface="Times New Roman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Times New Roman"/>
                <a:ea typeface="ＭＳ Ｐゴシック" charset="0"/>
                <a:cs typeface="Times New Roman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Times New Roman"/>
                <a:ea typeface="ＭＳ Ｐゴシック" charset="0"/>
                <a:cs typeface="Times New Roman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Times New Roman"/>
                <a:ea typeface="ＭＳ Ｐゴシック" charset="0"/>
                <a:cs typeface="Times New Roman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ern="1200">
                <a:solidFill>
                  <a:schemeClr val="tx1"/>
                </a:solidFill>
                <a:latin typeface="Times New Roman"/>
                <a:ea typeface="ＭＳ Ｐゴシック" charset="0"/>
                <a:cs typeface="Times New Roman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JPARC adjusts only </a:t>
            </a:r>
            <a:r>
              <a:rPr lang="en-US" sz="1800" dirty="0" err="1" smtClean="0"/>
              <a:t>bunchers</a:t>
            </a:r>
            <a:r>
              <a:rPr lang="en-US" sz="1800" dirty="0" smtClean="0"/>
              <a:t> and quads are set to the design values</a:t>
            </a:r>
          </a:p>
          <a:p>
            <a:pPr marL="0" indent="0">
              <a:buNone/>
            </a:pPr>
            <a:r>
              <a:rPr lang="en-US" sz="1800" dirty="0">
                <a:ea typeface="Wingdings"/>
                <a:sym typeface="Wingdings"/>
              </a:rPr>
              <a:t>	</a:t>
            </a:r>
            <a:r>
              <a:rPr lang="en-US" sz="1800" dirty="0" smtClean="0">
                <a:ea typeface="Wingdings"/>
                <a:sym typeface="Wingdings"/>
              </a:rPr>
              <a:t> Can we establish a beam based transverse tuning scheme?</a:t>
            </a:r>
            <a:endParaRPr lang="en-US" sz="1800" dirty="0" smtClean="0"/>
          </a:p>
          <a:p>
            <a:r>
              <a:rPr lang="en-US" sz="1800" dirty="0" smtClean="0"/>
              <a:t>Possible to automatize? Hard with envelop calculation. Parameter scans with tracking? </a:t>
            </a:r>
          </a:p>
        </p:txBody>
      </p:sp>
      <p:pic>
        <p:nvPicPr>
          <p:cNvPr id="3" name="Picture 2" descr="env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14" y="660400"/>
            <a:ext cx="4302470" cy="44830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16200000">
            <a:off x="-188796" y="1183952"/>
            <a:ext cx="90305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i="1" dirty="0" smtClean="0">
                <a:latin typeface="Times New Roman"/>
                <a:cs typeface="Times New Roman"/>
              </a:rPr>
              <a:t>x </a:t>
            </a:r>
            <a:r>
              <a:rPr lang="en-US" sz="1600" b="1" dirty="0" smtClean="0">
                <a:latin typeface="Times New Roman"/>
                <a:cs typeface="Times New Roman"/>
              </a:rPr>
              <a:t>[mm]</a:t>
            </a:r>
            <a:endParaRPr lang="en-US" sz="1600" b="1" dirty="0">
              <a:latin typeface="Times New Roman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-163549" y="2643779"/>
            <a:ext cx="825513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i="1" dirty="0" smtClean="0">
                <a:latin typeface="Times New Roman"/>
                <a:cs typeface="Times New Roman"/>
              </a:rPr>
              <a:t>y </a:t>
            </a:r>
            <a:r>
              <a:rPr lang="en-US" sz="1600" b="1" dirty="0" smtClean="0">
                <a:latin typeface="Times New Roman"/>
                <a:cs typeface="Times New Roman"/>
              </a:rPr>
              <a:t>[mm]</a:t>
            </a:r>
            <a:endParaRPr lang="en-US" sz="1600" b="1" dirty="0">
              <a:latin typeface="Times New Roman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-333642" y="4111956"/>
            <a:ext cx="117106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Times New Roman"/>
                <a:cs typeface="Times New Roman"/>
              </a:rPr>
              <a:t>phase [</a:t>
            </a:r>
            <a:r>
              <a:rPr lang="en-US" sz="1600" b="1" dirty="0" err="1" smtClean="0">
                <a:latin typeface="Times New Roman"/>
                <a:cs typeface="Times New Roman"/>
              </a:rPr>
              <a:t>deg</a:t>
            </a:r>
            <a:r>
              <a:rPr lang="en-US" sz="1600" b="1" dirty="0" smtClean="0">
                <a:latin typeface="Times New Roman"/>
                <a:cs typeface="Times New Roman"/>
              </a:rPr>
              <a:t>]</a:t>
            </a:r>
            <a:endParaRPr lang="en-US" sz="1600" b="1" dirty="0">
              <a:latin typeface="Times New Roman"/>
              <a:cs typeface="Times New Roman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4737100" y="914401"/>
            <a:ext cx="4254500" cy="3848099"/>
          </a:xfrm>
          <a:prstGeom prst="rect">
            <a:avLst/>
          </a:prstGeom>
          <a:noFill/>
          <a:ln w="25400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Times New Roman"/>
                <a:ea typeface="ＭＳ Ｐゴシック" charset="0"/>
                <a:cs typeface="Times New Roman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Times New Roman"/>
                <a:ea typeface="ＭＳ Ｐゴシック" charset="0"/>
                <a:cs typeface="Times New Roman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Times New Roman"/>
                <a:ea typeface="ＭＳ Ｐゴシック" charset="0"/>
                <a:cs typeface="Times New Roman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Times New Roman"/>
                <a:ea typeface="ＭＳ Ｐゴシック" charset="0"/>
                <a:cs typeface="Times New Roman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ern="1200">
                <a:solidFill>
                  <a:schemeClr val="tx1"/>
                </a:solidFill>
                <a:latin typeface="Times New Roman"/>
                <a:ea typeface="ＭＳ Ｐゴシック" charset="0"/>
                <a:cs typeface="Times New Roman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Matching: (Q7), Q8-10, B2-3</a:t>
            </a:r>
          </a:p>
          <a:p>
            <a:r>
              <a:rPr lang="en-US" sz="1800" dirty="0" smtClean="0"/>
              <a:t>Knobs: Q1-3, Q5-7, (Q4), B1</a:t>
            </a:r>
          </a:p>
          <a:p>
            <a:pPr>
              <a:buFont typeface="+mj-lt"/>
              <a:buAutoNum type="arabicPeriod"/>
            </a:pPr>
            <a:r>
              <a:rPr lang="en-US" sz="1800" dirty="0" smtClean="0"/>
              <a:t>B1 to set the bunch lengths throughout the MEBT, B2 and B3 to match.</a:t>
            </a:r>
          </a:p>
          <a:p>
            <a:pPr>
              <a:buFont typeface="+mj-lt"/>
              <a:buAutoNum type="arabicPeriod"/>
            </a:pPr>
            <a:r>
              <a:rPr lang="en-US" sz="1800" dirty="0" smtClean="0"/>
              <a:t>Q1-2 to set peaks (not too small/large).</a:t>
            </a:r>
          </a:p>
          <a:p>
            <a:pPr>
              <a:buFont typeface="+mj-lt"/>
              <a:buAutoNum type="arabicPeriod"/>
            </a:pPr>
            <a:r>
              <a:rPr lang="en-US" sz="1800" dirty="0" smtClean="0">
                <a:solidFill>
                  <a:srgbClr val="FF0000"/>
                </a:solidFill>
              </a:rPr>
              <a:t>Q2-4 </a:t>
            </a:r>
            <a:r>
              <a:rPr lang="en-US" sz="1800" dirty="0">
                <a:solidFill>
                  <a:srgbClr val="FF0000"/>
                </a:solidFill>
              </a:rPr>
              <a:t>to </a:t>
            </a:r>
            <a:r>
              <a:rPr lang="en-US" sz="1800" dirty="0" smtClean="0">
                <a:solidFill>
                  <a:srgbClr val="FF0000"/>
                </a:solidFill>
              </a:rPr>
              <a:t>set bunch sizes inside the chopper (flat at the target for chopper efficiency, not too small, avoid loss).</a:t>
            </a:r>
          </a:p>
          <a:p>
            <a:pPr>
              <a:buFont typeface="+mj-lt"/>
              <a:buAutoNum type="arabicPeriod"/>
            </a:pPr>
            <a:r>
              <a:rPr lang="en-US" sz="1800" dirty="0" smtClean="0"/>
              <a:t>Q5-7 to set peaks and sizes inside the 2</a:t>
            </a:r>
            <a:r>
              <a:rPr lang="en-US" sz="1800" baseline="30000" dirty="0" smtClean="0"/>
              <a:t>nd</a:t>
            </a:r>
            <a:r>
              <a:rPr lang="en-US" sz="1800" dirty="0" smtClean="0"/>
              <a:t> drift (loss, </a:t>
            </a:r>
            <a:r>
              <a:rPr lang="en-US" sz="1800" dirty="0" err="1" smtClean="0"/>
              <a:t>emittance</a:t>
            </a:r>
            <a:r>
              <a:rPr lang="en-US" sz="1800" dirty="0" smtClean="0"/>
              <a:t>, halo).</a:t>
            </a:r>
          </a:p>
          <a:p>
            <a:pPr>
              <a:buFont typeface="+mj-lt"/>
              <a:buAutoNum type="arabicPeriod"/>
            </a:pPr>
            <a:r>
              <a:rPr lang="en-US" sz="1800" dirty="0" smtClean="0"/>
              <a:t>Transverse match and check the result.</a:t>
            </a:r>
          </a:p>
          <a:p>
            <a:pPr>
              <a:buFont typeface="+mj-lt"/>
              <a:buAutoNum type="arabicPeriod"/>
            </a:pPr>
            <a:r>
              <a:rPr lang="en-US" sz="1800" dirty="0" smtClean="0"/>
              <a:t>In reality, 1 and 5 in-betweens.</a:t>
            </a:r>
          </a:p>
        </p:txBody>
      </p:sp>
      <p:sp>
        <p:nvSpPr>
          <p:cNvPr id="14" name="Oval 13"/>
          <p:cNvSpPr>
            <a:spLocks noChangeAspect="1"/>
          </p:cNvSpPr>
          <p:nvPr/>
        </p:nvSpPr>
        <p:spPr>
          <a:xfrm>
            <a:off x="2006599" y="1251545"/>
            <a:ext cx="438912" cy="43891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>
            <a:spLocks noChangeAspect="1"/>
          </p:cNvSpPr>
          <p:nvPr/>
        </p:nvSpPr>
        <p:spPr>
          <a:xfrm>
            <a:off x="949642" y="1690457"/>
            <a:ext cx="993457" cy="31614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>
            <a:off x="1660143" y="2847086"/>
            <a:ext cx="438912" cy="43891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>
            <a:spLocks noChangeAspect="1"/>
          </p:cNvSpPr>
          <p:nvPr/>
        </p:nvSpPr>
        <p:spPr>
          <a:xfrm>
            <a:off x="2006599" y="2836672"/>
            <a:ext cx="438912" cy="43891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9580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85725"/>
            <a:ext cx="9144000" cy="809625"/>
          </a:xfrm>
        </p:spPr>
        <p:txBody>
          <a:bodyPr/>
          <a:lstStyle/>
          <a:p>
            <a:r>
              <a:rPr lang="en-US" dirty="0" smtClean="0"/>
              <a:t>Procedure to adjust the lattice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R. Miyamoto, Beam Physics Design of MEBT, ESS AD Retreat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2E8D60-7564-5845-BD63-85930DBB52EA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02314" y="5206999"/>
            <a:ext cx="8549586" cy="108953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Times New Roman"/>
                <a:ea typeface="ＭＳ Ｐゴシック" charset="0"/>
                <a:cs typeface="Times New Roman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Times New Roman"/>
                <a:ea typeface="ＭＳ Ｐゴシック" charset="0"/>
                <a:cs typeface="Times New Roman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Times New Roman"/>
                <a:ea typeface="ＭＳ Ｐゴシック" charset="0"/>
                <a:cs typeface="Times New Roman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Times New Roman"/>
                <a:ea typeface="ＭＳ Ｐゴシック" charset="0"/>
                <a:cs typeface="Times New Roman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ern="1200">
                <a:solidFill>
                  <a:schemeClr val="tx1"/>
                </a:solidFill>
                <a:latin typeface="Times New Roman"/>
                <a:ea typeface="ＭＳ Ｐゴシック" charset="0"/>
                <a:cs typeface="Times New Roman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JPARC adjusts only </a:t>
            </a:r>
            <a:r>
              <a:rPr lang="en-US" sz="1800" dirty="0" err="1" smtClean="0"/>
              <a:t>bunchers</a:t>
            </a:r>
            <a:r>
              <a:rPr lang="en-US" sz="1800" dirty="0" smtClean="0"/>
              <a:t> and quads are set to the design values</a:t>
            </a:r>
          </a:p>
          <a:p>
            <a:pPr marL="0" indent="0">
              <a:buNone/>
            </a:pPr>
            <a:r>
              <a:rPr lang="en-US" sz="1800" dirty="0">
                <a:ea typeface="Wingdings"/>
                <a:sym typeface="Wingdings"/>
              </a:rPr>
              <a:t>	</a:t>
            </a:r>
            <a:r>
              <a:rPr lang="en-US" sz="1800" dirty="0" smtClean="0">
                <a:ea typeface="Wingdings"/>
                <a:sym typeface="Wingdings"/>
              </a:rPr>
              <a:t> Can we establish a beam based transverse tuning scheme?</a:t>
            </a:r>
            <a:endParaRPr lang="en-US" sz="1800" dirty="0" smtClean="0"/>
          </a:p>
          <a:p>
            <a:r>
              <a:rPr lang="en-US" sz="1800" dirty="0" smtClean="0"/>
              <a:t>Possible to automatize? Hard with envelop calculation. Parameter scans with tracking? </a:t>
            </a:r>
          </a:p>
        </p:txBody>
      </p:sp>
      <p:pic>
        <p:nvPicPr>
          <p:cNvPr id="3" name="Picture 2" descr="env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14" y="660400"/>
            <a:ext cx="4302470" cy="44830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16200000">
            <a:off x="-188796" y="1183952"/>
            <a:ext cx="90305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i="1" dirty="0" smtClean="0">
                <a:latin typeface="Times New Roman"/>
                <a:cs typeface="Times New Roman"/>
              </a:rPr>
              <a:t>x </a:t>
            </a:r>
            <a:r>
              <a:rPr lang="en-US" sz="1600" b="1" dirty="0" smtClean="0">
                <a:latin typeface="Times New Roman"/>
                <a:cs typeface="Times New Roman"/>
              </a:rPr>
              <a:t>[mm]</a:t>
            </a:r>
            <a:endParaRPr lang="en-US" sz="1600" b="1" dirty="0">
              <a:latin typeface="Times New Roman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-163549" y="2643779"/>
            <a:ext cx="825513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i="1" dirty="0" smtClean="0">
                <a:latin typeface="Times New Roman"/>
                <a:cs typeface="Times New Roman"/>
              </a:rPr>
              <a:t>y </a:t>
            </a:r>
            <a:r>
              <a:rPr lang="en-US" sz="1600" b="1" dirty="0" smtClean="0">
                <a:latin typeface="Times New Roman"/>
                <a:cs typeface="Times New Roman"/>
              </a:rPr>
              <a:t>[mm]</a:t>
            </a:r>
            <a:endParaRPr lang="en-US" sz="1600" b="1" dirty="0">
              <a:latin typeface="Times New Roman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-333642" y="4111956"/>
            <a:ext cx="117106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Times New Roman"/>
                <a:cs typeface="Times New Roman"/>
              </a:rPr>
              <a:t>phase [</a:t>
            </a:r>
            <a:r>
              <a:rPr lang="en-US" sz="1600" b="1" dirty="0" err="1" smtClean="0">
                <a:latin typeface="Times New Roman"/>
                <a:cs typeface="Times New Roman"/>
              </a:rPr>
              <a:t>deg</a:t>
            </a:r>
            <a:r>
              <a:rPr lang="en-US" sz="1600" b="1" dirty="0" smtClean="0">
                <a:latin typeface="Times New Roman"/>
                <a:cs typeface="Times New Roman"/>
              </a:rPr>
              <a:t>]</a:t>
            </a:r>
            <a:endParaRPr lang="en-US" sz="1600" b="1" dirty="0">
              <a:latin typeface="Times New Roman"/>
              <a:cs typeface="Times New Roman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4737100" y="914401"/>
            <a:ext cx="4254500" cy="3848099"/>
          </a:xfrm>
          <a:prstGeom prst="rect">
            <a:avLst/>
          </a:prstGeom>
          <a:noFill/>
          <a:ln w="25400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Times New Roman"/>
                <a:ea typeface="ＭＳ Ｐゴシック" charset="0"/>
                <a:cs typeface="Times New Roman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Times New Roman"/>
                <a:ea typeface="ＭＳ Ｐゴシック" charset="0"/>
                <a:cs typeface="Times New Roman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Times New Roman"/>
                <a:ea typeface="ＭＳ Ｐゴシック" charset="0"/>
                <a:cs typeface="Times New Roman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Times New Roman"/>
                <a:ea typeface="ＭＳ Ｐゴシック" charset="0"/>
                <a:cs typeface="Times New Roman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ern="1200">
                <a:solidFill>
                  <a:schemeClr val="tx1"/>
                </a:solidFill>
                <a:latin typeface="Times New Roman"/>
                <a:ea typeface="ＭＳ Ｐゴシック" charset="0"/>
                <a:cs typeface="Times New Roman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Matching: (Q7), Q8-10, B2-3</a:t>
            </a:r>
          </a:p>
          <a:p>
            <a:r>
              <a:rPr lang="en-US" sz="1800" dirty="0" smtClean="0"/>
              <a:t>Knobs: Q1-3, Q5-7, (Q4), B1</a:t>
            </a:r>
          </a:p>
          <a:p>
            <a:pPr>
              <a:buFont typeface="+mj-lt"/>
              <a:buAutoNum type="arabicPeriod"/>
            </a:pPr>
            <a:r>
              <a:rPr lang="en-US" sz="1800" dirty="0" smtClean="0"/>
              <a:t>B1 to set the bunch lengths throughout the MEBT, B2 and B3 to match.</a:t>
            </a:r>
          </a:p>
          <a:p>
            <a:pPr>
              <a:buFont typeface="+mj-lt"/>
              <a:buAutoNum type="arabicPeriod"/>
            </a:pPr>
            <a:r>
              <a:rPr lang="en-US" sz="1800" dirty="0" smtClean="0"/>
              <a:t>Q1-2 to set peaks (not too small/large).</a:t>
            </a:r>
          </a:p>
          <a:p>
            <a:pPr>
              <a:buFont typeface="+mj-lt"/>
              <a:buAutoNum type="arabicPeriod"/>
            </a:pPr>
            <a:r>
              <a:rPr lang="en-US" sz="1800" dirty="0" smtClean="0"/>
              <a:t>Q2-4 </a:t>
            </a:r>
            <a:r>
              <a:rPr lang="en-US" sz="1800" dirty="0"/>
              <a:t>to </a:t>
            </a:r>
            <a:r>
              <a:rPr lang="en-US" sz="1800" dirty="0" smtClean="0"/>
              <a:t>set bunch sizes inside the chopper (flat at the target for chopper efficiency, not too small, avoid loss).</a:t>
            </a:r>
          </a:p>
          <a:p>
            <a:pPr>
              <a:buFont typeface="+mj-lt"/>
              <a:buAutoNum type="arabicPeriod"/>
            </a:pPr>
            <a:r>
              <a:rPr lang="en-US" sz="1800" dirty="0" smtClean="0">
                <a:solidFill>
                  <a:srgbClr val="FF0000"/>
                </a:solidFill>
              </a:rPr>
              <a:t>Q5-7 to set peaks and sizes inside the 2</a:t>
            </a:r>
            <a:r>
              <a:rPr lang="en-US" sz="1800" baseline="30000" dirty="0" smtClean="0">
                <a:solidFill>
                  <a:srgbClr val="FF0000"/>
                </a:solidFill>
              </a:rPr>
              <a:t>nd</a:t>
            </a:r>
            <a:r>
              <a:rPr lang="en-US" sz="1800" dirty="0" smtClean="0">
                <a:solidFill>
                  <a:srgbClr val="FF0000"/>
                </a:solidFill>
              </a:rPr>
              <a:t> drift (loss, </a:t>
            </a:r>
            <a:r>
              <a:rPr lang="en-US" sz="1800" dirty="0" err="1" smtClean="0">
                <a:solidFill>
                  <a:srgbClr val="FF0000"/>
                </a:solidFill>
              </a:rPr>
              <a:t>emittance</a:t>
            </a:r>
            <a:r>
              <a:rPr lang="en-US" sz="1800" dirty="0" smtClean="0">
                <a:solidFill>
                  <a:srgbClr val="FF0000"/>
                </a:solidFill>
              </a:rPr>
              <a:t>, halo).</a:t>
            </a:r>
          </a:p>
          <a:p>
            <a:pPr>
              <a:buFont typeface="+mj-lt"/>
              <a:buAutoNum type="arabicPeriod"/>
            </a:pPr>
            <a:r>
              <a:rPr lang="en-US" sz="1800" dirty="0" smtClean="0"/>
              <a:t>Transverse match and check the result.</a:t>
            </a:r>
          </a:p>
          <a:p>
            <a:pPr>
              <a:buFont typeface="+mj-lt"/>
              <a:buAutoNum type="arabicPeriod"/>
            </a:pPr>
            <a:r>
              <a:rPr lang="en-US" sz="1800" dirty="0" smtClean="0"/>
              <a:t>In reality, 1 and 5 in-betweens.</a:t>
            </a:r>
          </a:p>
        </p:txBody>
      </p:sp>
      <p:sp>
        <p:nvSpPr>
          <p:cNvPr id="14" name="Oval 13"/>
          <p:cNvSpPr>
            <a:spLocks noChangeAspect="1"/>
          </p:cNvSpPr>
          <p:nvPr/>
        </p:nvSpPr>
        <p:spPr>
          <a:xfrm>
            <a:off x="2435543" y="1092200"/>
            <a:ext cx="739458" cy="41470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>
            <a:spLocks noChangeAspect="1"/>
          </p:cNvSpPr>
          <p:nvPr/>
        </p:nvSpPr>
        <p:spPr>
          <a:xfrm>
            <a:off x="2410143" y="1690457"/>
            <a:ext cx="739458" cy="31614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>
            <a:off x="2841244" y="2774201"/>
            <a:ext cx="867156" cy="43891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>
            <a:spLocks noChangeAspect="1"/>
          </p:cNvSpPr>
          <p:nvPr/>
        </p:nvSpPr>
        <p:spPr>
          <a:xfrm>
            <a:off x="2565399" y="2433574"/>
            <a:ext cx="438912" cy="43891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>
            <a:spLocks noChangeAspect="1"/>
          </p:cNvSpPr>
          <p:nvPr/>
        </p:nvSpPr>
        <p:spPr>
          <a:xfrm>
            <a:off x="3004311" y="1231746"/>
            <a:ext cx="704090" cy="43891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1326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85725"/>
            <a:ext cx="9144000" cy="809625"/>
          </a:xfrm>
        </p:spPr>
        <p:txBody>
          <a:bodyPr/>
          <a:lstStyle/>
          <a:p>
            <a:r>
              <a:rPr lang="en-US" dirty="0" smtClean="0"/>
              <a:t>Procedure to adjust the lattice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R. Miyamoto, Beam Physics Design of MEBT, ESS AD Retreat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2E8D60-7564-5845-BD63-85930DBB52EA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02314" y="5206999"/>
            <a:ext cx="8549586" cy="108953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Times New Roman"/>
                <a:ea typeface="ＭＳ Ｐゴシック" charset="0"/>
                <a:cs typeface="Times New Roman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Times New Roman"/>
                <a:ea typeface="ＭＳ Ｐゴシック" charset="0"/>
                <a:cs typeface="Times New Roman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Times New Roman"/>
                <a:ea typeface="ＭＳ Ｐゴシック" charset="0"/>
                <a:cs typeface="Times New Roman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Times New Roman"/>
                <a:ea typeface="ＭＳ Ｐゴシック" charset="0"/>
                <a:cs typeface="Times New Roman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ern="1200">
                <a:solidFill>
                  <a:schemeClr val="tx1"/>
                </a:solidFill>
                <a:latin typeface="Times New Roman"/>
                <a:ea typeface="ＭＳ Ｐゴシック" charset="0"/>
                <a:cs typeface="Times New Roman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JPARC adjusts only </a:t>
            </a:r>
            <a:r>
              <a:rPr lang="en-US" sz="1800" dirty="0" err="1" smtClean="0"/>
              <a:t>bunchers</a:t>
            </a:r>
            <a:r>
              <a:rPr lang="en-US" sz="1800" dirty="0" smtClean="0"/>
              <a:t> and quads are set to the design values</a:t>
            </a:r>
          </a:p>
          <a:p>
            <a:pPr marL="0" indent="0">
              <a:buNone/>
            </a:pPr>
            <a:r>
              <a:rPr lang="en-US" sz="1800" dirty="0">
                <a:ea typeface="Wingdings"/>
                <a:sym typeface="Wingdings"/>
              </a:rPr>
              <a:t>	</a:t>
            </a:r>
            <a:r>
              <a:rPr lang="en-US" sz="1800" dirty="0" smtClean="0">
                <a:ea typeface="Wingdings"/>
                <a:sym typeface="Wingdings"/>
              </a:rPr>
              <a:t> Can we establish a beam based transverse tuning scheme?</a:t>
            </a:r>
            <a:endParaRPr lang="en-US" sz="1800" dirty="0" smtClean="0"/>
          </a:p>
          <a:p>
            <a:r>
              <a:rPr lang="en-US" sz="1800" dirty="0" smtClean="0"/>
              <a:t>Possible to automatize? Hard with envelop calculation. Parameter scans with tracking? </a:t>
            </a:r>
          </a:p>
        </p:txBody>
      </p:sp>
      <p:pic>
        <p:nvPicPr>
          <p:cNvPr id="3" name="Picture 2" descr="env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14" y="660400"/>
            <a:ext cx="4302470" cy="44830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16200000">
            <a:off x="-188796" y="1183952"/>
            <a:ext cx="90305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i="1" dirty="0" smtClean="0">
                <a:latin typeface="Times New Roman"/>
                <a:cs typeface="Times New Roman"/>
              </a:rPr>
              <a:t>x </a:t>
            </a:r>
            <a:r>
              <a:rPr lang="en-US" sz="1600" b="1" dirty="0" smtClean="0">
                <a:latin typeface="Times New Roman"/>
                <a:cs typeface="Times New Roman"/>
              </a:rPr>
              <a:t>[mm]</a:t>
            </a:r>
            <a:endParaRPr lang="en-US" sz="1600" b="1" dirty="0">
              <a:latin typeface="Times New Roman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-163549" y="2643779"/>
            <a:ext cx="825513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i="1" dirty="0" smtClean="0">
                <a:latin typeface="Times New Roman"/>
                <a:cs typeface="Times New Roman"/>
              </a:rPr>
              <a:t>y </a:t>
            </a:r>
            <a:r>
              <a:rPr lang="en-US" sz="1600" b="1" dirty="0" smtClean="0">
                <a:latin typeface="Times New Roman"/>
                <a:cs typeface="Times New Roman"/>
              </a:rPr>
              <a:t>[mm]</a:t>
            </a:r>
            <a:endParaRPr lang="en-US" sz="1600" b="1" dirty="0">
              <a:latin typeface="Times New Roman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-333642" y="4111956"/>
            <a:ext cx="117106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Times New Roman"/>
                <a:cs typeface="Times New Roman"/>
              </a:rPr>
              <a:t>phase [</a:t>
            </a:r>
            <a:r>
              <a:rPr lang="en-US" sz="1600" b="1" dirty="0" err="1" smtClean="0">
                <a:latin typeface="Times New Roman"/>
                <a:cs typeface="Times New Roman"/>
              </a:rPr>
              <a:t>deg</a:t>
            </a:r>
            <a:r>
              <a:rPr lang="en-US" sz="1600" b="1" dirty="0" smtClean="0">
                <a:latin typeface="Times New Roman"/>
                <a:cs typeface="Times New Roman"/>
              </a:rPr>
              <a:t>]</a:t>
            </a:r>
            <a:endParaRPr lang="en-US" sz="1600" b="1" dirty="0">
              <a:latin typeface="Times New Roman"/>
              <a:cs typeface="Times New Roman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4737100" y="914401"/>
            <a:ext cx="4254500" cy="3848099"/>
          </a:xfrm>
          <a:prstGeom prst="rect">
            <a:avLst/>
          </a:prstGeom>
          <a:noFill/>
          <a:ln w="25400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Times New Roman"/>
                <a:ea typeface="ＭＳ Ｐゴシック" charset="0"/>
                <a:cs typeface="Times New Roman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Times New Roman"/>
                <a:ea typeface="ＭＳ Ｐゴシック" charset="0"/>
                <a:cs typeface="Times New Roman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Times New Roman"/>
                <a:ea typeface="ＭＳ Ｐゴシック" charset="0"/>
                <a:cs typeface="Times New Roman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Times New Roman"/>
                <a:ea typeface="ＭＳ Ｐゴシック" charset="0"/>
                <a:cs typeface="Times New Roman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ern="1200">
                <a:solidFill>
                  <a:schemeClr val="tx1"/>
                </a:solidFill>
                <a:latin typeface="Times New Roman"/>
                <a:ea typeface="ＭＳ Ｐゴシック" charset="0"/>
                <a:cs typeface="Times New Roman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Matching: (Q7), Q8-10, B2-3</a:t>
            </a:r>
          </a:p>
          <a:p>
            <a:r>
              <a:rPr lang="en-US" sz="1800" dirty="0" smtClean="0"/>
              <a:t>Knobs: Q1-3, Q5-7, (Q4), B1</a:t>
            </a:r>
          </a:p>
          <a:p>
            <a:pPr>
              <a:buFont typeface="+mj-lt"/>
              <a:buAutoNum type="arabicPeriod"/>
            </a:pPr>
            <a:r>
              <a:rPr lang="en-US" sz="1800" dirty="0" smtClean="0"/>
              <a:t>B1 to set the bunch lengths throughout the MEBT, B2 and B3 to match.</a:t>
            </a:r>
          </a:p>
          <a:p>
            <a:pPr>
              <a:buFont typeface="+mj-lt"/>
              <a:buAutoNum type="arabicPeriod"/>
            </a:pPr>
            <a:r>
              <a:rPr lang="en-US" sz="1800" dirty="0" smtClean="0"/>
              <a:t>Q1-2 to set peaks (not too small/large).</a:t>
            </a:r>
          </a:p>
          <a:p>
            <a:pPr>
              <a:buFont typeface="+mj-lt"/>
              <a:buAutoNum type="arabicPeriod"/>
            </a:pPr>
            <a:r>
              <a:rPr lang="en-US" sz="1800" dirty="0" smtClean="0"/>
              <a:t>Q2-4 </a:t>
            </a:r>
            <a:r>
              <a:rPr lang="en-US" sz="1800" dirty="0"/>
              <a:t>to </a:t>
            </a:r>
            <a:r>
              <a:rPr lang="en-US" sz="1800" dirty="0" smtClean="0"/>
              <a:t>set bunch sizes inside the chopper (flat at the target for chopper efficiency, not too small, avoid loss).</a:t>
            </a:r>
          </a:p>
          <a:p>
            <a:pPr>
              <a:buFont typeface="+mj-lt"/>
              <a:buAutoNum type="arabicPeriod"/>
            </a:pPr>
            <a:r>
              <a:rPr lang="en-US" sz="1800" dirty="0" smtClean="0"/>
              <a:t>Q5-7 to set peaks and sizes inside the 2</a:t>
            </a:r>
            <a:r>
              <a:rPr lang="en-US" sz="1800" baseline="30000" dirty="0" smtClean="0"/>
              <a:t>nd</a:t>
            </a:r>
            <a:r>
              <a:rPr lang="en-US" sz="1800" dirty="0" smtClean="0"/>
              <a:t> drift (loss, </a:t>
            </a:r>
            <a:r>
              <a:rPr lang="en-US" sz="1800" dirty="0" err="1" smtClean="0"/>
              <a:t>emittance</a:t>
            </a:r>
            <a:r>
              <a:rPr lang="en-US" sz="1800" dirty="0" smtClean="0"/>
              <a:t>, halo).</a:t>
            </a:r>
          </a:p>
          <a:p>
            <a:pPr>
              <a:buFont typeface="+mj-lt"/>
              <a:buAutoNum type="arabicPeriod"/>
            </a:pPr>
            <a:r>
              <a:rPr lang="en-US" sz="1800" dirty="0" smtClean="0">
                <a:solidFill>
                  <a:srgbClr val="FF0000"/>
                </a:solidFill>
              </a:rPr>
              <a:t>Transverse match and check the result.</a:t>
            </a:r>
          </a:p>
          <a:p>
            <a:pPr>
              <a:buFont typeface="+mj-lt"/>
              <a:buAutoNum type="arabicPeriod"/>
            </a:pPr>
            <a:r>
              <a:rPr lang="en-US" sz="1800" dirty="0" smtClean="0"/>
              <a:t>In reality, 1 and 5 in-betweens.</a:t>
            </a:r>
          </a:p>
        </p:txBody>
      </p:sp>
      <p:sp>
        <p:nvSpPr>
          <p:cNvPr id="15" name="Oval 14"/>
          <p:cNvSpPr>
            <a:spLocks noChangeAspect="1"/>
          </p:cNvSpPr>
          <p:nvPr/>
        </p:nvSpPr>
        <p:spPr>
          <a:xfrm>
            <a:off x="3351372" y="1697485"/>
            <a:ext cx="852328" cy="31614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>
            <a:spLocks noChangeAspect="1"/>
          </p:cNvSpPr>
          <p:nvPr/>
        </p:nvSpPr>
        <p:spPr>
          <a:xfrm>
            <a:off x="2203387" y="4555744"/>
            <a:ext cx="438912" cy="43891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>
            <a:spLocks noChangeAspect="1"/>
          </p:cNvSpPr>
          <p:nvPr/>
        </p:nvSpPr>
        <p:spPr>
          <a:xfrm>
            <a:off x="3501645" y="4568444"/>
            <a:ext cx="438912" cy="43891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>
            <a:spLocks noChangeAspect="1"/>
          </p:cNvSpPr>
          <p:nvPr/>
        </p:nvSpPr>
        <p:spPr>
          <a:xfrm>
            <a:off x="4127500" y="1697485"/>
            <a:ext cx="351130" cy="35113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653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88900"/>
            <a:ext cx="9144000" cy="809625"/>
          </a:xfrm>
        </p:spPr>
        <p:txBody>
          <a:bodyPr/>
          <a:lstStyle/>
          <a:p>
            <a:r>
              <a:rPr lang="en-US" sz="2800" dirty="0" smtClean="0"/>
              <a:t>Standard collimation scheme not effective for MEBT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4292601"/>
            <a:ext cx="8534400" cy="2184399"/>
          </a:xfrm>
          <a:ln w="19050">
            <a:noFill/>
          </a:ln>
        </p:spPr>
        <p:txBody>
          <a:bodyPr/>
          <a:lstStyle/>
          <a:p>
            <a:r>
              <a:rPr lang="en-US" sz="2000" dirty="0" smtClean="0"/>
              <a:t>SNS uses MEBT collimators in the operation (remove 2-3% of the beam!) but how they work hasn’t been well re-produced in simulations.</a:t>
            </a:r>
          </a:p>
          <a:p>
            <a:r>
              <a:rPr lang="en-US" sz="2000" dirty="0" smtClean="0"/>
              <a:t>Due to space charge, phase </a:t>
            </a:r>
            <a:r>
              <a:rPr lang="en-US" sz="2000" dirty="0"/>
              <a:t>advance of </a:t>
            </a:r>
            <a:r>
              <a:rPr lang="en-US" sz="2000" dirty="0" smtClean="0"/>
              <a:t>a </a:t>
            </a:r>
            <a:r>
              <a:rPr lang="en-US" sz="2000" dirty="0"/>
              <a:t>particle </a:t>
            </a:r>
            <a:r>
              <a:rPr lang="en-US" sz="2000" dirty="0" smtClean="0"/>
              <a:t>depends </a:t>
            </a:r>
            <a:r>
              <a:rPr lang="en-US" sz="2000" dirty="0"/>
              <a:t>on its initial </a:t>
            </a:r>
            <a:r>
              <a:rPr lang="en-US" sz="2000" dirty="0" smtClean="0"/>
              <a:t>position</a:t>
            </a:r>
          </a:p>
          <a:p>
            <a:pPr marL="0" indent="0">
              <a:buNone/>
            </a:pPr>
            <a:r>
              <a:rPr lang="en-US" sz="2000" dirty="0" smtClean="0">
                <a:sym typeface="Wingdings"/>
              </a:rPr>
              <a:t>	</a:t>
            </a:r>
            <a:r>
              <a:rPr lang="en-US" sz="2000" dirty="0" smtClean="0">
                <a:ea typeface="Wingdings"/>
                <a:sym typeface="Wingdings"/>
              </a:rPr>
              <a:t></a:t>
            </a:r>
            <a:r>
              <a:rPr lang="en-US" sz="2000" dirty="0">
                <a:sym typeface="Wingdings"/>
              </a:rPr>
              <a:t> </a:t>
            </a:r>
            <a:r>
              <a:rPr lang="en-US" sz="2000" dirty="0" smtClean="0">
                <a:sym typeface="Wingdings"/>
              </a:rPr>
              <a:t>standard collimation schemes (</a:t>
            </a:r>
            <a:r>
              <a:rPr lang="en-US" sz="2000" dirty="0">
                <a:sym typeface="Wingdings"/>
              </a:rPr>
              <a:t>3</a:t>
            </a:r>
            <a:r>
              <a:rPr lang="en-US" sz="2000" dirty="0" smtClean="0">
                <a:sym typeface="Wingdings"/>
              </a:rPr>
              <a:t> </a:t>
            </a:r>
            <a:r>
              <a:rPr lang="en-US" sz="2000" dirty="0">
                <a:sym typeface="Wingdings"/>
              </a:rPr>
              <a:t>collimators separated by 90 </a:t>
            </a:r>
            <a:r>
              <a:rPr lang="en-US" sz="2000" dirty="0" err="1" smtClean="0">
                <a:sym typeface="Wingdings"/>
              </a:rPr>
              <a:t>deg</a:t>
            </a:r>
            <a:r>
              <a:rPr lang="en-US" sz="2000" dirty="0" smtClean="0">
                <a:sym typeface="Wingdings"/>
              </a:rPr>
              <a:t>, 3 	separated by 60 </a:t>
            </a:r>
            <a:r>
              <a:rPr lang="en-US" sz="2000" dirty="0" err="1" smtClean="0">
                <a:sym typeface="Wingdings"/>
              </a:rPr>
              <a:t>deg</a:t>
            </a:r>
            <a:r>
              <a:rPr lang="en-US" sz="2000" dirty="0" smtClean="0">
                <a:sym typeface="Wingdings"/>
              </a:rPr>
              <a:t>, …) are </a:t>
            </a:r>
            <a:r>
              <a:rPr lang="en-US" sz="2000" dirty="0">
                <a:sym typeface="Wingdings"/>
              </a:rPr>
              <a:t>not optimum for </a:t>
            </a:r>
            <a:r>
              <a:rPr lang="en-US" sz="2000" dirty="0" smtClean="0">
                <a:sym typeface="Wingdings"/>
              </a:rPr>
              <a:t>the MEBT. </a:t>
            </a:r>
            <a:endParaRPr lang="en-US" sz="2000" dirty="0" smtClean="0"/>
          </a:p>
          <a:p>
            <a:r>
              <a:rPr lang="en-US" sz="2000" dirty="0" smtClean="0"/>
              <a:t>Angular distribution of halo particles is not uniform.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R. Miyamoto, Beam Physics Design of MEBT, ESS AD Retreat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2E8D60-7564-5845-BD63-85930DBB52EA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9" name="Picture 8" descr="phas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7225"/>
            <a:ext cx="9144000" cy="369887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07231" y="768290"/>
            <a:ext cx="33948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lang="en-US" sz="20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= 3σ, </a:t>
            </a:r>
            <a:r>
              <a:rPr lang="en-US" sz="2000" b="1" i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θ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= 15, 30,…, 180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deg</a:t>
            </a:r>
            <a:r>
              <a:rPr lang="en-US" sz="20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in the norm phase space </a:t>
            </a:r>
            <a:endParaRPr lang="en-US" sz="2000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27771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85725"/>
            <a:ext cx="9144000" cy="809625"/>
          </a:xfrm>
        </p:spPr>
        <p:txBody>
          <a:bodyPr/>
          <a:lstStyle/>
          <a:p>
            <a:r>
              <a:rPr lang="en-US" dirty="0" smtClean="0"/>
              <a:t>Primitive way to determine collimator locations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500" y="4305300"/>
            <a:ext cx="8593138" cy="2222500"/>
          </a:xfrm>
        </p:spPr>
        <p:txBody>
          <a:bodyPr/>
          <a:lstStyle/>
          <a:p>
            <a:r>
              <a:rPr lang="en-US" sz="2000" dirty="0" smtClean="0"/>
              <a:t>Mechanical constraints </a:t>
            </a:r>
            <a:r>
              <a:rPr lang="en-US" sz="2000" dirty="0" smtClean="0">
                <a:ea typeface="Wingdings"/>
                <a:sym typeface="Wingdings"/>
              </a:rPr>
              <a:t></a:t>
            </a:r>
            <a:r>
              <a:rPr lang="en-US" sz="2000" dirty="0">
                <a:sym typeface="Wingdings"/>
              </a:rPr>
              <a:t> </a:t>
            </a:r>
            <a:r>
              <a:rPr lang="en-US" sz="2000" dirty="0" smtClean="0">
                <a:sym typeface="Wingdings"/>
              </a:rPr>
              <a:t>a collimator placed only between quads.</a:t>
            </a:r>
          </a:p>
          <a:p>
            <a:r>
              <a:rPr lang="en-US" sz="2000" dirty="0" smtClean="0">
                <a:sym typeface="Wingdings"/>
              </a:rPr>
              <a:t>Identify halo particles (beyond 3</a:t>
            </a:r>
            <a:r>
              <a:rPr lang="en-US" sz="2000" dirty="0" smtClean="0"/>
              <a:t>σ</a:t>
            </a:r>
            <a:r>
              <a:rPr lang="en-US" sz="2000" dirty="0" smtClean="0">
                <a:sym typeface="Wingdings"/>
              </a:rPr>
              <a:t>) at the end of the MEBT.</a:t>
            </a:r>
          </a:p>
          <a:p>
            <a:r>
              <a:rPr lang="en-US" sz="2000" dirty="0">
                <a:sym typeface="Wingdings"/>
              </a:rPr>
              <a:t>Stick to ~15 W and avoid where the beam is smaller than </a:t>
            </a:r>
            <a:r>
              <a:rPr lang="en-US" sz="2000" dirty="0" err="1"/>
              <a:t>σ</a:t>
            </a:r>
            <a:r>
              <a:rPr lang="en-US" sz="2000" i="1" baseline="-25000" dirty="0" err="1"/>
              <a:t>x</a:t>
            </a:r>
            <a:r>
              <a:rPr lang="en-US" sz="2000" dirty="0"/>
              <a:t> ~ </a:t>
            </a:r>
            <a:r>
              <a:rPr lang="en-US" sz="2000" dirty="0" err="1"/>
              <a:t>σ</a:t>
            </a:r>
            <a:r>
              <a:rPr lang="en-US" sz="2000" i="1" baseline="-25000" dirty="0" err="1"/>
              <a:t>y</a:t>
            </a:r>
            <a:r>
              <a:rPr lang="en-US" sz="2000" dirty="0"/>
              <a:t> ~ 1 mm</a:t>
            </a:r>
            <a:r>
              <a:rPr lang="en-US" sz="2000" dirty="0" smtClean="0"/>
              <a:t>.</a:t>
            </a:r>
            <a:endParaRPr lang="en-US" sz="2000" dirty="0" smtClean="0">
              <a:sym typeface="Wingdings"/>
            </a:endParaRPr>
          </a:p>
          <a:p>
            <a:r>
              <a:rPr lang="en-US" sz="2000" dirty="0" smtClean="0">
                <a:sym typeface="Wingdings"/>
              </a:rPr>
              <a:t>Trace back the distribution of the halo particles at possible collimator locations and identify the optimum set of locations.</a:t>
            </a:r>
          </a:p>
          <a:p>
            <a:r>
              <a:rPr lang="en-US" sz="2000" dirty="0" smtClean="0">
                <a:sym typeface="Wingdings"/>
              </a:rPr>
              <a:t>Chaotic behavior?  Also indicate collimation effective in the later part.</a:t>
            </a:r>
          </a:p>
          <a:p>
            <a:endParaRPr lang="en-US" sz="2000" dirty="0" smtClean="0">
              <a:sym typeface="Wingding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R. Miyamoto, Beam Physics Design of MEBT, ESS AD Retreat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2E8D60-7564-5845-BD63-85930DBB52EA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6" name="Picture 5" descr="halo.in.pn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704850"/>
            <a:ext cx="2880360" cy="3674110"/>
          </a:xfrm>
          <a:prstGeom prst="rect">
            <a:avLst/>
          </a:prstGeom>
        </p:spPr>
      </p:pic>
      <p:pic>
        <p:nvPicPr>
          <p:cNvPr id="7" name="Picture 6" descr="halo.mid.pn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500" y="666748"/>
            <a:ext cx="2880360" cy="3709035"/>
          </a:xfrm>
          <a:prstGeom prst="rect">
            <a:avLst/>
          </a:prstGeom>
        </p:spPr>
      </p:pic>
      <p:pic>
        <p:nvPicPr>
          <p:cNvPr id="8" name="Picture 7" descr="halo.out.png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100" y="711200"/>
            <a:ext cx="2880360" cy="367411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711700" y="3603595"/>
            <a:ext cx="134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lang="en-US" sz="20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= 1.61 m</a:t>
            </a:r>
            <a:endParaRPr lang="en-US" sz="2000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27800" y="3616295"/>
            <a:ext cx="134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Exit</a:t>
            </a:r>
            <a:endParaRPr lang="en-US" sz="2000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16100" y="3606680"/>
            <a:ext cx="134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Entrance</a:t>
            </a:r>
            <a:endParaRPr lang="en-US" sz="2000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161489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9494" y="4439671"/>
            <a:ext cx="4498144" cy="1707129"/>
          </a:xfrm>
          <a:ln w="19050">
            <a:solidFill>
              <a:srgbClr val="FF0000"/>
            </a:solidFill>
          </a:ln>
        </p:spPr>
        <p:txBody>
          <a:bodyPr/>
          <a:lstStyle/>
          <a:p>
            <a:r>
              <a:rPr lang="en-US" sz="2000" dirty="0" smtClean="0"/>
              <a:t>The beam quality can be improved at the end of MEBT and the end of </a:t>
            </a:r>
            <a:r>
              <a:rPr lang="en-US" sz="2000" dirty="0" err="1" smtClean="0"/>
              <a:t>linac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The present MEBT output is already good enough for a perfect </a:t>
            </a:r>
            <a:r>
              <a:rPr lang="en-US" sz="2000" dirty="0" err="1" smtClean="0"/>
              <a:t>linac</a:t>
            </a:r>
            <a:r>
              <a:rPr lang="en-US" sz="2000" dirty="0" smtClean="0"/>
              <a:t>. Error studies will be done.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R. Miyamoto, Beam Physics Design of MEBT, ESS AD Retreat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2E8D60-7564-5845-BD63-85930DBB52EA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6" name="Picture 5" descr="distxy.end.png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7" b="-1"/>
          <a:stretch/>
        </p:blipFill>
        <p:spPr>
          <a:xfrm>
            <a:off x="355606" y="405605"/>
            <a:ext cx="4260089" cy="1940724"/>
          </a:xfrm>
          <a:prstGeom prst="rect">
            <a:avLst/>
          </a:prstGeom>
        </p:spPr>
      </p:pic>
      <p:pic>
        <p:nvPicPr>
          <p:cNvPr id="9" name="Picture 8" descr="distxy.end.col.pn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6" y="2271032"/>
            <a:ext cx="4260089" cy="1954326"/>
          </a:xfrm>
          <a:prstGeom prst="rect">
            <a:avLst/>
          </a:prstGeom>
        </p:spPr>
      </p:pic>
      <p:pic>
        <p:nvPicPr>
          <p:cNvPr id="8" name="Picture 7" descr="distxy.hbend.png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149" y="405606"/>
            <a:ext cx="4260089" cy="1954326"/>
          </a:xfrm>
          <a:prstGeom prst="rect">
            <a:avLst/>
          </a:prstGeom>
        </p:spPr>
      </p:pic>
      <p:pic>
        <p:nvPicPr>
          <p:cNvPr id="10" name="Picture 9" descr="distxy.hbend.col.png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249" y="2271032"/>
            <a:ext cx="4260089" cy="1954326"/>
          </a:xfrm>
          <a:prstGeom prst="rect">
            <a:avLst/>
          </a:prstGeom>
        </p:spPr>
      </p:pic>
      <p:pic>
        <p:nvPicPr>
          <p:cNvPr id="11" name="Picture 10" descr="halo.png"/>
          <p:cNvPicPr>
            <a:picLocks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85"/>
          <a:stretch/>
        </p:blipFill>
        <p:spPr>
          <a:xfrm>
            <a:off x="205549" y="4250758"/>
            <a:ext cx="4201351" cy="2334192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 bwMode="auto">
          <a:xfrm>
            <a:off x="0" y="-183357"/>
            <a:ext cx="9144000" cy="7207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31859C"/>
                </a:solidFill>
                <a:latin typeface="Times New Roman"/>
                <a:ea typeface="ＭＳ Ｐゴシック" charset="0"/>
                <a:cs typeface="Times New Roman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1859C"/>
                </a:solidFill>
                <a:latin typeface="Times New Roman" charset="0"/>
                <a:ea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1859C"/>
                </a:solidFill>
                <a:latin typeface="Times New Roman" charset="0"/>
                <a:ea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1859C"/>
                </a:solidFill>
                <a:latin typeface="Times New Roman" charset="0"/>
                <a:ea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1859C"/>
                </a:solidFill>
                <a:latin typeface="Times New Roman" charset="0"/>
                <a:ea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1859C"/>
                </a:solidFill>
                <a:latin typeface="Times New Roman" charset="0"/>
                <a:ea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1859C"/>
                </a:solidFill>
                <a:latin typeface="Times New Roman" charset="0"/>
                <a:ea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1859C"/>
                </a:solidFill>
                <a:latin typeface="Times New Roman" charset="0"/>
                <a:ea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1859C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 smtClean="0"/>
              <a:t>Improvement with collimators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00063" y="1790580"/>
            <a:ext cx="2082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MEBT end w/o col</a:t>
            </a:r>
            <a:endParaRPr lang="en-US" sz="1600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5463" y="3657480"/>
            <a:ext cx="2082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MEBT end w/ col</a:t>
            </a:r>
            <a:endParaRPr lang="en-US" sz="1600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15200" y="3682760"/>
            <a:ext cx="16970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Linac end w/ col</a:t>
            </a:r>
            <a:endParaRPr lang="en-US" sz="1600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24700" y="1815740"/>
            <a:ext cx="16970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Linac end w/o col</a:t>
            </a:r>
            <a:endParaRPr lang="en-US" sz="1600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30193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4925"/>
            <a:ext cx="9144000" cy="809625"/>
          </a:xfrm>
        </p:spPr>
        <p:txBody>
          <a:bodyPr/>
          <a:lstStyle/>
          <a:p>
            <a:r>
              <a:rPr lang="en-US" dirty="0" smtClean="0"/>
              <a:t>It’s not enough to look at just MEBT…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R. Miyamoto, Beam Physics Design of MEBT, ESS AD Retreat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2E8D60-7564-5845-BD63-85930DBB52EA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3" name="Picture 2" descr="envelope_10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02" y="1173267"/>
            <a:ext cx="4302470" cy="4240564"/>
          </a:xfrm>
          <a:prstGeom prst="rect">
            <a:avLst/>
          </a:prstGeom>
        </p:spPr>
      </p:pic>
      <p:pic>
        <p:nvPicPr>
          <p:cNvPr id="6" name="Picture 5" descr="envelope_12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890" y="1181734"/>
            <a:ext cx="4302470" cy="42405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16200000">
            <a:off x="-205730" y="1666558"/>
            <a:ext cx="90305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i="1" dirty="0" smtClean="0">
                <a:latin typeface="Times New Roman"/>
                <a:cs typeface="Times New Roman"/>
              </a:rPr>
              <a:t>x </a:t>
            </a:r>
            <a:r>
              <a:rPr lang="en-US" sz="1600" b="1" dirty="0" smtClean="0">
                <a:latin typeface="Times New Roman"/>
                <a:cs typeface="Times New Roman"/>
              </a:rPr>
              <a:t>[mm]</a:t>
            </a:r>
            <a:endParaRPr lang="en-US" sz="1600" b="1" dirty="0">
              <a:latin typeface="Times New Roman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-172015" y="3033254"/>
            <a:ext cx="825513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i="1" dirty="0" smtClean="0">
                <a:latin typeface="Times New Roman"/>
                <a:cs typeface="Times New Roman"/>
              </a:rPr>
              <a:t>y </a:t>
            </a:r>
            <a:r>
              <a:rPr lang="en-US" sz="1600" b="1" dirty="0" smtClean="0">
                <a:latin typeface="Times New Roman"/>
                <a:cs typeface="Times New Roman"/>
              </a:rPr>
              <a:t>[mm]</a:t>
            </a:r>
            <a:endParaRPr lang="en-US" sz="1600" b="1" dirty="0">
              <a:latin typeface="Times New Roman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-367190" y="4425224"/>
            <a:ext cx="117106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Times New Roman"/>
                <a:cs typeface="Times New Roman"/>
              </a:rPr>
              <a:t>phase [</a:t>
            </a:r>
            <a:r>
              <a:rPr lang="en-US" sz="1600" b="1" dirty="0" err="1" smtClean="0">
                <a:latin typeface="Times New Roman"/>
                <a:cs typeface="Times New Roman"/>
              </a:rPr>
              <a:t>deg</a:t>
            </a:r>
            <a:r>
              <a:rPr lang="en-US" sz="1600" b="1" dirty="0" smtClean="0">
                <a:latin typeface="Times New Roman"/>
                <a:cs typeface="Times New Roman"/>
              </a:rPr>
              <a:t>]</a:t>
            </a:r>
            <a:endParaRPr lang="en-US" sz="1600" b="1" dirty="0">
              <a:latin typeface="Times New Roman"/>
              <a:cs typeface="Times New Roman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85762" y="5664201"/>
            <a:ext cx="8370373" cy="482600"/>
          </a:xfrm>
          <a:ln w="19050">
            <a:noFill/>
          </a:ln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As an demonstrative example, consider to change E0TL of B1 by ±10 kV (~8%)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91792" y="871192"/>
            <a:ext cx="9925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 smtClean="0">
                <a:solidFill>
                  <a:srgbClr val="FF0000"/>
                </a:solidFill>
                <a:latin typeface="Times New Roman"/>
                <a:cs typeface="Times New Roman"/>
              </a:rPr>
              <a:t>−10 kV</a:t>
            </a:r>
            <a:endParaRPr lang="en-US" sz="2000" b="1" u="sng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60592" y="878783"/>
            <a:ext cx="9925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>
                <a:solidFill>
                  <a:srgbClr val="FF0000"/>
                </a:solidFill>
                <a:latin typeface="Times New Roman"/>
                <a:cs typeface="Times New Roman"/>
              </a:rPr>
              <a:t>+</a:t>
            </a:r>
            <a:r>
              <a:rPr lang="en-US" sz="2000" b="1" u="sng" dirty="0" smtClean="0">
                <a:solidFill>
                  <a:srgbClr val="FF0000"/>
                </a:solidFill>
                <a:latin typeface="Times New Roman"/>
                <a:cs typeface="Times New Roman"/>
              </a:rPr>
              <a:t>10 kV</a:t>
            </a:r>
            <a:endParaRPr lang="en-US" sz="2000" b="1" u="sng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9864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50802"/>
            <a:ext cx="9144000" cy="685795"/>
          </a:xfrm>
        </p:spPr>
        <p:txBody>
          <a:bodyPr/>
          <a:lstStyle/>
          <a:p>
            <a:r>
              <a:rPr lang="en-US" sz="2800" dirty="0" smtClean="0"/>
              <a:t>The situation at the end of the MEBT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R. Miyamoto, Beam Physics Design of MEBT, ESS AD Retreat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2E8D60-7564-5845-BD63-85930DBB52EA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7" name="Picture 6" descr="dist.mebt_106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35"/>
          <a:stretch/>
        </p:blipFill>
        <p:spPr>
          <a:xfrm>
            <a:off x="711207" y="609592"/>
            <a:ext cx="4005797" cy="3525336"/>
          </a:xfrm>
          <a:prstGeom prst="rect">
            <a:avLst/>
          </a:prstGeom>
        </p:spPr>
      </p:pic>
      <p:pic>
        <p:nvPicPr>
          <p:cNvPr id="8" name="Picture 7" descr="dist.mebt_126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35"/>
          <a:stretch/>
        </p:blipFill>
        <p:spPr>
          <a:xfrm>
            <a:off x="4677468" y="609592"/>
            <a:ext cx="4005797" cy="352533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42137" y="4664246"/>
            <a:ext cx="9925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 smtClean="0">
                <a:solidFill>
                  <a:srgbClr val="FF0000"/>
                </a:solidFill>
                <a:latin typeface="Times New Roman"/>
                <a:cs typeface="Times New Roman"/>
              </a:rPr>
              <a:t>−10 kV</a:t>
            </a:r>
            <a:endParaRPr lang="en-US" sz="2000" b="1" u="sng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57591" y="4672713"/>
            <a:ext cx="9925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>
                <a:solidFill>
                  <a:srgbClr val="FF0000"/>
                </a:solidFill>
                <a:latin typeface="Times New Roman"/>
                <a:cs typeface="Times New Roman"/>
              </a:rPr>
              <a:t>+</a:t>
            </a:r>
            <a:r>
              <a:rPr lang="en-US" sz="2000" b="1" u="sng" dirty="0" smtClean="0">
                <a:solidFill>
                  <a:srgbClr val="FF0000"/>
                </a:solidFill>
                <a:latin typeface="Times New Roman"/>
                <a:cs typeface="Times New Roman"/>
              </a:rPr>
              <a:t>10 kV</a:t>
            </a:r>
            <a:endParaRPr lang="en-US" sz="2000" b="1" u="sng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11" name="Picture 10" descr="halo_106_zoom1.png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197" y="4166804"/>
            <a:ext cx="3028634" cy="1514317"/>
          </a:xfrm>
          <a:prstGeom prst="rect">
            <a:avLst/>
          </a:prstGeom>
        </p:spPr>
      </p:pic>
      <p:pic>
        <p:nvPicPr>
          <p:cNvPr id="12" name="Picture 11" descr="halo_126_zoom1.png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831" y="4166804"/>
            <a:ext cx="3028634" cy="1514317"/>
          </a:xfrm>
          <a:prstGeom prst="rect">
            <a:avLst/>
          </a:prstGeom>
        </p:spPr>
      </p:pic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1334716" y="5737150"/>
            <a:ext cx="6702437" cy="739845"/>
          </a:xfrm>
          <a:ln w="19050">
            <a:solidFill>
              <a:srgbClr val="FF0000"/>
            </a:solidFill>
          </a:ln>
        </p:spPr>
        <p:txBody>
          <a:bodyPr/>
          <a:lstStyle/>
          <a:p>
            <a:r>
              <a:rPr lang="en-US" sz="1800" dirty="0" smtClean="0"/>
              <a:t>Longitudinal quality visibly worse for the “tight” setting (+10 kV).</a:t>
            </a:r>
          </a:p>
          <a:p>
            <a:r>
              <a:rPr lang="en-US" sz="1800" dirty="0" smtClean="0"/>
              <a:t>Transverse quality is about the same for both.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37622" y="4286730"/>
            <a:ext cx="640169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X</a:t>
            </a:r>
            <a:r>
              <a:rPr lang="en-US" sz="14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14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Y</a:t>
            </a:r>
            <a:r>
              <a:rPr lang="en-US" sz="1400" b="1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1400" b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Z</a:t>
            </a:r>
            <a:endParaRPr lang="en-US" sz="1400" b="1" dirty="0">
              <a:solidFill>
                <a:srgbClr val="008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029187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49227"/>
            <a:ext cx="9144000" cy="809625"/>
          </a:xfrm>
        </p:spPr>
        <p:txBody>
          <a:bodyPr/>
          <a:lstStyle/>
          <a:p>
            <a:r>
              <a:rPr lang="en-US" sz="2800" dirty="0" smtClean="0"/>
              <a:t>The situation at the end of the DTL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R. Miyamoto, Beam Physics Design of MEBT, ESS AD Retreat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2E8D60-7564-5845-BD63-85930DBB52EA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6" name="Picture 5" descr="dist.dtl_106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51"/>
          <a:stretch/>
        </p:blipFill>
        <p:spPr>
          <a:xfrm>
            <a:off x="671674" y="524932"/>
            <a:ext cx="3872271" cy="3382072"/>
          </a:xfrm>
          <a:prstGeom prst="rect">
            <a:avLst/>
          </a:prstGeom>
        </p:spPr>
      </p:pic>
      <p:pic>
        <p:nvPicPr>
          <p:cNvPr id="7" name="Picture 6" descr="dist.dtl_126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51"/>
          <a:stretch/>
        </p:blipFill>
        <p:spPr>
          <a:xfrm>
            <a:off x="4596867" y="541866"/>
            <a:ext cx="3872271" cy="3382072"/>
          </a:xfrm>
          <a:prstGeom prst="rect">
            <a:avLst/>
          </a:prstGeom>
        </p:spPr>
      </p:pic>
      <p:pic>
        <p:nvPicPr>
          <p:cNvPr id="8" name="Picture 7" descr="halo_106.png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930" y="3923938"/>
            <a:ext cx="3028634" cy="1514317"/>
          </a:xfrm>
          <a:prstGeom prst="rect">
            <a:avLst/>
          </a:prstGeom>
        </p:spPr>
      </p:pic>
      <p:pic>
        <p:nvPicPr>
          <p:cNvPr id="9" name="Picture 8" descr="halo_126.png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564" y="3931519"/>
            <a:ext cx="3028634" cy="151431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42137" y="4664246"/>
            <a:ext cx="9925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 smtClean="0">
                <a:solidFill>
                  <a:srgbClr val="FF0000"/>
                </a:solidFill>
                <a:latin typeface="Times New Roman"/>
                <a:cs typeface="Times New Roman"/>
              </a:rPr>
              <a:t>−10 kV</a:t>
            </a:r>
            <a:endParaRPr lang="en-US" sz="2000" b="1" u="sng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57591" y="4672713"/>
            <a:ext cx="9925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>
                <a:solidFill>
                  <a:srgbClr val="FF0000"/>
                </a:solidFill>
                <a:latin typeface="Times New Roman"/>
                <a:cs typeface="Times New Roman"/>
              </a:rPr>
              <a:t>+</a:t>
            </a:r>
            <a:r>
              <a:rPr lang="en-US" sz="2000" b="1" u="sng" dirty="0" smtClean="0">
                <a:solidFill>
                  <a:srgbClr val="FF0000"/>
                </a:solidFill>
                <a:latin typeface="Times New Roman"/>
                <a:cs typeface="Times New Roman"/>
              </a:rPr>
              <a:t>10 kV</a:t>
            </a:r>
            <a:endParaRPr lang="en-US" sz="2000" b="1" u="sng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947736" y="5514212"/>
            <a:ext cx="7467600" cy="1222450"/>
          </a:xfr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/>
          <a:lstStyle/>
          <a:p>
            <a:r>
              <a:rPr lang="en-US" sz="1600" dirty="0" smtClean="0"/>
              <a:t>Now, the beam quality is better for the “tight” setting (+10 kV)! Internal Mismatch?</a:t>
            </a:r>
          </a:p>
          <a:p>
            <a:r>
              <a:rPr lang="en-US" sz="1600" dirty="0" smtClean="0"/>
              <a:t>Loss near the end of DLT is also reduced to 1/3.</a:t>
            </a:r>
          </a:p>
          <a:p>
            <a:r>
              <a:rPr lang="en-US" sz="1600" dirty="0" smtClean="0"/>
              <a:t>Should re-think the </a:t>
            </a:r>
            <a:r>
              <a:rPr lang="en-US" sz="1600" dirty="0" err="1" smtClean="0"/>
              <a:t>buncher</a:t>
            </a:r>
            <a:r>
              <a:rPr lang="en-US" sz="1600" dirty="0" smtClean="0"/>
              <a:t> setting? (Worth to try to weaken initial quads in DTL.)</a:t>
            </a:r>
          </a:p>
          <a:p>
            <a:r>
              <a:rPr lang="en-US" sz="1600" b="1" dirty="0" smtClean="0">
                <a:solidFill>
                  <a:srgbClr val="FF0000"/>
                </a:solidFill>
              </a:rPr>
              <a:t>Must consider the downstream sections!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651910" y="4041195"/>
            <a:ext cx="640169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X</a:t>
            </a:r>
            <a:r>
              <a:rPr lang="en-US" sz="14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14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Y</a:t>
            </a:r>
            <a:r>
              <a:rPr lang="en-US" sz="1400" b="1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1400" b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Z</a:t>
            </a:r>
            <a:endParaRPr lang="en-US" sz="1400" b="1" dirty="0">
              <a:solidFill>
                <a:srgbClr val="008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52427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R. Miyamoto, Beam Physics Design of MEBT, ESS AD Retreat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2E8D60-7564-5845-BD63-85930DBB52EA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271" y="927102"/>
            <a:ext cx="6998970" cy="13258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0876" y="4036843"/>
            <a:ext cx="5538470" cy="2169160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0" y="-39160"/>
            <a:ext cx="9144000" cy="809625"/>
          </a:xfrm>
        </p:spPr>
        <p:txBody>
          <a:bodyPr/>
          <a:lstStyle/>
          <a:p>
            <a:r>
              <a:rPr lang="en-US" dirty="0" smtClean="0"/>
              <a:t>Medium Energy Beam Transport (MEBT)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817162" y="2531533"/>
            <a:ext cx="7571303" cy="132343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 smtClean="0">
                <a:latin typeface="Times New Roman"/>
                <a:cs typeface="Times New Roman"/>
              </a:rPr>
              <a:t>Steering &amp; Matching (adjust the beam from </a:t>
            </a:r>
            <a:r>
              <a:rPr lang="en-US" sz="2000" dirty="0">
                <a:latin typeface="Times New Roman"/>
                <a:cs typeface="Times New Roman"/>
              </a:rPr>
              <a:t>RFQ to </a:t>
            </a:r>
            <a:r>
              <a:rPr lang="en-US" sz="2000" dirty="0" smtClean="0">
                <a:latin typeface="Times New Roman"/>
                <a:cs typeface="Times New Roman"/>
              </a:rPr>
              <a:t>DTL)</a:t>
            </a:r>
            <a:endParaRPr lang="en-US" sz="2000" dirty="0">
              <a:latin typeface="Times New Roman"/>
              <a:cs typeface="Times New Roman"/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latin typeface="Times New Roman"/>
                <a:cs typeface="Times New Roman"/>
              </a:rPr>
              <a:t>Fast </a:t>
            </a:r>
            <a:r>
              <a:rPr lang="en-US" sz="2000" dirty="0" smtClean="0">
                <a:latin typeface="Times New Roman"/>
                <a:cs typeface="Times New Roman"/>
              </a:rPr>
              <a:t>chopper (remove the pulse head/tail during the source transient)</a:t>
            </a:r>
            <a:endParaRPr lang="en-US" sz="2000" dirty="0">
              <a:latin typeface="Times New Roman"/>
              <a:cs typeface="Times New Roman"/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latin typeface="Times New Roman"/>
                <a:cs typeface="Times New Roman"/>
              </a:rPr>
              <a:t>Beam </a:t>
            </a:r>
            <a:r>
              <a:rPr lang="en-US" sz="2000" dirty="0" smtClean="0">
                <a:latin typeface="Times New Roman"/>
                <a:cs typeface="Times New Roman"/>
              </a:rPr>
              <a:t>instruments (measure orbit, profile, </a:t>
            </a:r>
            <a:r>
              <a:rPr lang="en-US" sz="2000" dirty="0" err="1" smtClean="0">
                <a:latin typeface="Times New Roman"/>
                <a:cs typeface="Times New Roman"/>
              </a:rPr>
              <a:t>emitt</a:t>
            </a:r>
            <a:r>
              <a:rPr lang="en-US" sz="2000" dirty="0" smtClean="0">
                <a:latin typeface="Times New Roman"/>
                <a:cs typeface="Times New Roman"/>
              </a:rPr>
              <a:t>, loss, …)</a:t>
            </a:r>
            <a:endParaRPr lang="en-US" sz="2000" dirty="0">
              <a:latin typeface="Times New Roman"/>
              <a:cs typeface="Times New Roman"/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latin typeface="Times New Roman"/>
                <a:cs typeface="Times New Roman"/>
              </a:rPr>
              <a:t>Collimation (remove </a:t>
            </a:r>
            <a:r>
              <a:rPr lang="en-US" sz="2000" dirty="0">
                <a:latin typeface="Times New Roman"/>
                <a:cs typeface="Times New Roman"/>
              </a:rPr>
              <a:t>transverse </a:t>
            </a:r>
            <a:r>
              <a:rPr lang="en-US" sz="2000" dirty="0" smtClean="0">
                <a:latin typeface="Times New Roman"/>
                <a:cs typeface="Times New Roman"/>
              </a:rPr>
              <a:t>halo)</a:t>
            </a: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3090333" y="1185332"/>
            <a:ext cx="914400" cy="634993"/>
          </a:xfrm>
          <a:prstGeom prst="ellipse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171675" y="6142236"/>
            <a:ext cx="20197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Times New Roman"/>
                <a:cs typeface="Times New Roman"/>
              </a:rPr>
              <a:t>Courtesy of B. </a:t>
            </a:r>
            <a:r>
              <a:rPr lang="en-US" sz="1400" b="1" dirty="0" err="1" smtClean="0">
                <a:latin typeface="Times New Roman"/>
                <a:cs typeface="Times New Roman"/>
              </a:rPr>
              <a:t>Cheymol</a:t>
            </a:r>
            <a:endParaRPr lang="en-US" sz="1400" b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53855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51858"/>
            <a:ext cx="9144000" cy="809625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501" y="673099"/>
            <a:ext cx="8039100" cy="5776913"/>
          </a:xfrm>
        </p:spPr>
        <p:txBody>
          <a:bodyPr/>
          <a:lstStyle/>
          <a:p>
            <a:r>
              <a:rPr lang="en-US" sz="2400" dirty="0"/>
              <a:t>T</a:t>
            </a:r>
            <a:r>
              <a:rPr lang="en-US" sz="2400" dirty="0" smtClean="0"/>
              <a:t>he MEBT lattice in the May baseline has been revised based on detailed studies of influences of each component on the beam. An unsystematic procedure of lattice optimization has been </a:t>
            </a:r>
            <a:r>
              <a:rPr lang="en-US" sz="2400" dirty="0" smtClean="0"/>
              <a:t>established.</a:t>
            </a:r>
            <a:endParaRPr lang="en-US" sz="2400" dirty="0" smtClean="0"/>
          </a:p>
          <a:p>
            <a:r>
              <a:rPr lang="en-US" sz="2400" dirty="0" smtClean="0"/>
              <a:t>Schemes of collimation in the MEBT have been studied and a (manual) procedure of setting up collimators have been </a:t>
            </a:r>
            <a:r>
              <a:rPr lang="en-US" sz="2400" dirty="0" smtClean="0"/>
              <a:t>established. </a:t>
            </a:r>
            <a:endParaRPr lang="en-US" sz="2400" dirty="0" smtClean="0"/>
          </a:p>
          <a:p>
            <a:r>
              <a:rPr lang="en-US" sz="2400" dirty="0" smtClean="0"/>
              <a:t>The story is far from over as everything else with the </a:t>
            </a:r>
            <a:r>
              <a:rPr lang="en-US" sz="2400" dirty="0" err="1" smtClean="0"/>
              <a:t>linac</a:t>
            </a:r>
            <a:r>
              <a:rPr lang="en-US" sz="2400" dirty="0" smtClean="0"/>
              <a:t>. The overwhelming) list to do includes</a:t>
            </a:r>
          </a:p>
          <a:p>
            <a:pPr lvl="1"/>
            <a:r>
              <a:rPr lang="en-US" sz="2000" dirty="0" smtClean="0"/>
              <a:t>Error studies: input beam, lattice components</a:t>
            </a:r>
          </a:p>
          <a:p>
            <a:pPr lvl="1"/>
            <a:r>
              <a:rPr lang="en-US" sz="2000" dirty="0" smtClean="0"/>
              <a:t>Optimizing the interfaces, done with RFQ on some level, studying reduction of quad strengths in the initial part of  DTL</a:t>
            </a:r>
          </a:p>
          <a:p>
            <a:pPr lvl="1"/>
            <a:r>
              <a:rPr lang="en-US" sz="2000" dirty="0" smtClean="0"/>
              <a:t>Optimization based on beam quality in downstream sections</a:t>
            </a:r>
          </a:p>
          <a:p>
            <a:pPr lvl="1"/>
            <a:r>
              <a:rPr lang="en-US" sz="2000" dirty="0" smtClean="0"/>
              <a:t>Establishing transverse tuning procedure</a:t>
            </a:r>
          </a:p>
          <a:p>
            <a:pPr lvl="1"/>
            <a:r>
              <a:rPr lang="en-US" sz="2000" dirty="0" smtClean="0"/>
              <a:t>Automatizing the optimization procedure, if possible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R. Miyamoto, Beam Physics Design of MEBT, ESS AD Retreat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2E8D60-7564-5845-BD63-85930DBB52EA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7635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27350"/>
            <a:ext cx="9144000" cy="809625"/>
          </a:xfrm>
        </p:spPr>
        <p:txBody>
          <a:bodyPr/>
          <a:lstStyle/>
          <a:p>
            <a:r>
              <a:rPr lang="en-US" sz="4400" i="1" dirty="0" smtClean="0">
                <a:solidFill>
                  <a:schemeClr val="tx1"/>
                </a:solidFill>
                <a:latin typeface="Snell Roundhand"/>
                <a:cs typeface="Snell Roundhand"/>
              </a:rPr>
              <a:t>Thanks for your attention!</a:t>
            </a:r>
            <a:endParaRPr lang="en-US" sz="4400" i="1" dirty="0">
              <a:solidFill>
                <a:schemeClr val="tx1"/>
              </a:solidFill>
              <a:latin typeface="Snell Roundhand"/>
              <a:cs typeface="Snell Roundhand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R. Miyamoto, Beam Physics Design of MEBT, ESS AD Retreat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2E8D60-7564-5845-BD63-85930DBB52EA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424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74975"/>
            <a:ext cx="9144000" cy="809625"/>
          </a:xfrm>
        </p:spPr>
        <p:txBody>
          <a:bodyPr/>
          <a:lstStyle/>
          <a:p>
            <a:r>
              <a:rPr lang="en-US" sz="3600" i="1" dirty="0" smtClean="0"/>
              <a:t>Backup Slides</a:t>
            </a:r>
            <a:endParaRPr lang="en-US" sz="3600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R. Miyamoto, Beam Physics Design of MEBT, ESS AD Retreat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2E8D60-7564-5845-BD63-85930DBB52EA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57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itle 1"/>
          <p:cNvSpPr>
            <a:spLocks noGrp="1"/>
          </p:cNvSpPr>
          <p:nvPr>
            <p:ph type="title"/>
          </p:nvPr>
        </p:nvSpPr>
        <p:spPr>
          <a:xfrm>
            <a:off x="0" y="-47625"/>
            <a:ext cx="9144000" cy="809625"/>
          </a:xfrm>
        </p:spPr>
        <p:txBody>
          <a:bodyPr/>
          <a:lstStyle/>
          <a:p>
            <a:pPr eaLnBrk="1" hangingPunct="1"/>
            <a:r>
              <a:rPr lang="en-US" dirty="0">
                <a:latin typeface="Times New Roman" charset="0"/>
              </a:rPr>
              <a:t>Halo </a:t>
            </a:r>
            <a:r>
              <a:rPr lang="en-US" dirty="0" smtClean="0">
                <a:latin typeface="Times New Roman" charset="0"/>
              </a:rPr>
              <a:t>definition </a:t>
            </a:r>
            <a:r>
              <a:rPr lang="en-US" dirty="0">
                <a:latin typeface="Times New Roman" charset="0"/>
              </a:rPr>
              <a:t>(</a:t>
            </a:r>
            <a:r>
              <a:rPr lang="en-US" dirty="0" err="1" smtClean="0">
                <a:latin typeface="Times New Roman" charset="0"/>
              </a:rPr>
              <a:t>Wangler’s</a:t>
            </a:r>
            <a:r>
              <a:rPr lang="en-US" dirty="0" smtClean="0">
                <a:latin typeface="Times New Roman" charset="0"/>
              </a:rPr>
              <a:t>)</a:t>
            </a:r>
            <a:endParaRPr lang="en-US" dirty="0">
              <a:latin typeface="Times New Roman" charset="0"/>
            </a:endParaRPr>
          </a:p>
        </p:txBody>
      </p:sp>
      <p:sp>
        <p:nvSpPr>
          <p:cNvPr id="19460" name="Content Placeholder 2"/>
          <p:cNvSpPr>
            <a:spLocks noGrp="1"/>
          </p:cNvSpPr>
          <p:nvPr>
            <p:ph idx="1"/>
          </p:nvPr>
        </p:nvSpPr>
        <p:spPr>
          <a:xfrm>
            <a:off x="627063" y="609600"/>
            <a:ext cx="7602537" cy="3014663"/>
          </a:xfrm>
        </p:spPr>
        <p:txBody>
          <a:bodyPr/>
          <a:lstStyle/>
          <a:p>
            <a:pPr eaLnBrk="1" hangingPunct="1"/>
            <a:r>
              <a:rPr lang="en-US" sz="2000" dirty="0">
                <a:latin typeface="Times New Roman" charset="0"/>
              </a:rPr>
              <a:t>The </a:t>
            </a:r>
            <a:r>
              <a:rPr lang="en-US" sz="2000" i="1" dirty="0">
                <a:latin typeface="Times New Roman" charset="0"/>
              </a:rPr>
              <a:t>spatial profile parameter</a:t>
            </a:r>
            <a:r>
              <a:rPr lang="en-US" sz="2000" dirty="0">
                <a:latin typeface="Times New Roman" charset="0"/>
              </a:rPr>
              <a:t> (Kurtosis):</a:t>
            </a:r>
          </a:p>
          <a:p>
            <a:pPr eaLnBrk="1" hangingPunct="1"/>
            <a:endParaRPr lang="en-US" sz="2000" dirty="0">
              <a:latin typeface="Times New Roman" charset="0"/>
            </a:endParaRPr>
          </a:p>
          <a:p>
            <a:pPr eaLnBrk="1" hangingPunct="1"/>
            <a:endParaRPr lang="en-US" sz="2400" dirty="0">
              <a:latin typeface="Times New Roman" charset="0"/>
            </a:endParaRPr>
          </a:p>
          <a:p>
            <a:pPr eaLnBrk="1" hangingPunct="1"/>
            <a:r>
              <a:rPr lang="en-US" sz="2000" dirty="0">
                <a:latin typeface="Times New Roman" charset="0"/>
              </a:rPr>
              <a:t>The </a:t>
            </a:r>
            <a:r>
              <a:rPr lang="en-US" sz="2000" i="1" dirty="0">
                <a:latin typeface="Times New Roman" charset="0"/>
              </a:rPr>
              <a:t>halo intensity parameter</a:t>
            </a:r>
            <a:r>
              <a:rPr lang="en-US" sz="2000" dirty="0">
                <a:latin typeface="Times New Roman" charset="0"/>
              </a:rPr>
              <a:t> (extension to 2D)</a:t>
            </a:r>
          </a:p>
          <a:p>
            <a:pPr eaLnBrk="1" hangingPunct="1"/>
            <a:endParaRPr lang="en-US" sz="2400" dirty="0">
              <a:latin typeface="Times New Roman" charset="0"/>
            </a:endParaRPr>
          </a:p>
          <a:p>
            <a:pPr eaLnBrk="1" hangingPunct="1"/>
            <a:endParaRPr lang="en-US" sz="2400" dirty="0">
              <a:latin typeface="Times New Roman" charset="0"/>
            </a:endParaRPr>
          </a:p>
          <a:p>
            <a:pPr eaLnBrk="1" hangingPunct="1"/>
            <a:r>
              <a:rPr lang="en-US" sz="2000" dirty="0">
                <a:latin typeface="Times New Roman" charset="0"/>
              </a:rPr>
              <a:t>The normalization “2” to make the “KV” = 0 and “Gaussian” = 1.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R. Miyamoto, Beam Physics Design of MEBT, ESS AD Retreat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E42DED-5C71-3147-92AC-BF3EFC43745C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19461" name="Slide Number Placeholder 4"/>
          <p:cNvSpPr txBox="1">
            <a:spLocks/>
          </p:cNvSpPr>
          <p:nvPr/>
        </p:nvSpPr>
        <p:spPr bwMode="auto">
          <a:xfrm>
            <a:off x="6553200" y="62547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 eaLnBrk="1" hangingPunct="1"/>
            <a:fld id="{1F9B8B0D-32CD-7E4E-A901-1A2C5F742E9B}" type="slidenum">
              <a:rPr lang="en-US" sz="1600">
                <a:solidFill>
                  <a:srgbClr val="898989"/>
                </a:solidFill>
                <a:latin typeface="Times New Roman" charset="0"/>
                <a:cs typeface="Times New Roman" charset="0"/>
              </a:rPr>
              <a:pPr algn="r" eaLnBrk="1" hangingPunct="1"/>
              <a:t>23</a:t>
            </a:fld>
            <a:endParaRPr lang="en-US" sz="1600">
              <a:solidFill>
                <a:srgbClr val="898989"/>
              </a:solidFill>
              <a:latin typeface="Times New Roman" charset="0"/>
              <a:cs typeface="Times New Roman" charset="0"/>
            </a:endParaRPr>
          </a:p>
        </p:txBody>
      </p:sp>
      <p:graphicFrame>
        <p:nvGraphicFramePr>
          <p:cNvPr id="19462" name="Object 5"/>
          <p:cNvGraphicFramePr>
            <a:graphicFrameLocks noChangeAspect="1"/>
          </p:cNvGraphicFramePr>
          <p:nvPr/>
        </p:nvGraphicFramePr>
        <p:xfrm>
          <a:off x="1541463" y="2279650"/>
          <a:ext cx="5410200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96" name="Equation" r:id="rId3" imgW="3606800" imgH="444500" progId="Equation.3">
                  <p:embed/>
                </p:oleObj>
              </mc:Choice>
              <mc:Fallback>
                <p:oleObj name="Equation" r:id="rId3" imgW="3606800" imgH="4445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1463" y="2279650"/>
                        <a:ext cx="5410200" cy="666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3" name="Object 6"/>
          <p:cNvGraphicFramePr>
            <a:graphicFrameLocks noChangeAspect="1"/>
          </p:cNvGraphicFramePr>
          <p:nvPr/>
        </p:nvGraphicFramePr>
        <p:xfrm>
          <a:off x="1549400" y="1119188"/>
          <a:ext cx="139065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97" name="Equation" r:id="rId5" imgW="927100" imgH="406400" progId="Equation.3">
                  <p:embed/>
                </p:oleObj>
              </mc:Choice>
              <mc:Fallback>
                <p:oleObj name="Equation" r:id="rId5" imgW="927100" imgH="4064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9400" y="1119188"/>
                        <a:ext cx="139065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464" name="Picture 7" descr="Screen shot 2012-03-22 at 10.00.40 PM.png"/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0" t="21606" r="7297" b="16666"/>
          <a:stretch>
            <a:fillRect/>
          </a:stretch>
        </p:blipFill>
        <p:spPr bwMode="auto">
          <a:xfrm>
            <a:off x="61913" y="3698875"/>
            <a:ext cx="3014662" cy="236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8" descr="Screen shot 2012-03-22 at 10.00.29 PM.png"/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5" t="21606" r="7736" b="16666"/>
          <a:stretch>
            <a:fillRect/>
          </a:stretch>
        </p:blipFill>
        <p:spPr bwMode="auto">
          <a:xfrm>
            <a:off x="3095625" y="3698875"/>
            <a:ext cx="2978150" cy="236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9" descr="Screen shot 2012-03-22 at 10.00.05 PM.png"/>
          <p:cNvPicPr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5" t="21606" r="6850" b="16666"/>
          <a:stretch>
            <a:fillRect/>
          </a:stretch>
        </p:blipFill>
        <p:spPr bwMode="auto">
          <a:xfrm>
            <a:off x="6084888" y="3708400"/>
            <a:ext cx="3008312" cy="236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7" name="TextBox 10"/>
          <p:cNvSpPr txBox="1">
            <a:spLocks noChangeArrowheads="1"/>
          </p:cNvSpPr>
          <p:nvPr/>
        </p:nvSpPr>
        <p:spPr bwMode="auto">
          <a:xfrm>
            <a:off x="1422400" y="6099175"/>
            <a:ext cx="6348212" cy="33855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1" dirty="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Distribution into </a:t>
            </a:r>
            <a:r>
              <a:rPr lang="en-US" sz="1600" b="1" dirty="0" smtClean="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the DTL </a:t>
            </a:r>
            <a:r>
              <a:rPr lang="en-US" sz="1600" b="1" dirty="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(from a simulation of </a:t>
            </a:r>
            <a:r>
              <a:rPr lang="en-US" sz="1600" b="1" dirty="0" smtClean="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the RFQ </a:t>
            </a:r>
            <a:r>
              <a:rPr lang="en-US" sz="1600" b="1" dirty="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by A. </a:t>
            </a:r>
            <a:r>
              <a:rPr lang="en-US" sz="1600" b="1" dirty="0" err="1">
                <a:solidFill>
                  <a:srgbClr val="FF0000"/>
                </a:solidFill>
                <a:latin typeface="Times New Roman" charset="0"/>
                <a:cs typeface="Times New Roman" charset="0"/>
              </a:rPr>
              <a:t>Ponton</a:t>
            </a:r>
            <a:r>
              <a:rPr lang="en-US" sz="1600" b="1" dirty="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)</a:t>
            </a:r>
            <a:r>
              <a:rPr lang="en-US" sz="1400" b="1" dirty="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15363"/>
            <a:ext cx="9144000" cy="809625"/>
          </a:xfrm>
        </p:spPr>
        <p:txBody>
          <a:bodyPr/>
          <a:lstStyle/>
          <a:p>
            <a:r>
              <a:rPr lang="en-US" dirty="0"/>
              <a:t>New vs. old long MEBTs</a:t>
            </a:r>
            <a:r>
              <a:rPr lang="en-US" dirty="0" smtClean="0"/>
              <a:t>: </a:t>
            </a:r>
            <a:r>
              <a:rPr lang="en-US" dirty="0" err="1" smtClean="0"/>
              <a:t>emittances</a:t>
            </a:r>
            <a:r>
              <a:rPr lang="en-US" dirty="0" smtClean="0"/>
              <a:t> and halos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4936" y="5926670"/>
            <a:ext cx="8229600" cy="472546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Loss in the DTL is also improved but no loss in the SC sections in both cases.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R. Miyamoto, MEBT Lattice Optimization, ESS AD Beam Physics Internal Review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2E8D60-7564-5845-BD63-85930DBB52EA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pic>
        <p:nvPicPr>
          <p:cNvPr id="10" name="Picture 9" descr="hal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31" y="3341443"/>
            <a:ext cx="3942939" cy="2494337"/>
          </a:xfrm>
          <a:prstGeom prst="rect">
            <a:avLst/>
          </a:prstGeom>
        </p:spPr>
      </p:pic>
      <p:pic>
        <p:nvPicPr>
          <p:cNvPr id="12" name="Picture 11" descr="hal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328" y="3341443"/>
            <a:ext cx="3942939" cy="2494337"/>
          </a:xfrm>
          <a:prstGeom prst="rect">
            <a:avLst/>
          </a:prstGeom>
        </p:spPr>
      </p:pic>
      <p:pic>
        <p:nvPicPr>
          <p:cNvPr id="15" name="Picture 14" descr="emit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799" y="914842"/>
            <a:ext cx="3942939" cy="2494337"/>
          </a:xfrm>
          <a:prstGeom prst="rect">
            <a:avLst/>
          </a:prstGeom>
        </p:spPr>
      </p:pic>
      <p:pic>
        <p:nvPicPr>
          <p:cNvPr id="16" name="Picture 15" descr="emit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861" y="906375"/>
            <a:ext cx="3942939" cy="249433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099735" y="624798"/>
            <a:ext cx="5980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 smtClean="0">
                <a:solidFill>
                  <a:srgbClr val="FF0000"/>
                </a:solidFill>
                <a:latin typeface="Times New Roman"/>
                <a:cs typeface="Times New Roman"/>
              </a:rPr>
              <a:t>Old</a:t>
            </a:r>
            <a:endParaRPr lang="en-US" sz="2000" u="sng" dirty="0"/>
          </a:p>
        </p:txBody>
      </p:sp>
      <p:sp>
        <p:nvSpPr>
          <p:cNvPr id="18" name="TextBox 17"/>
          <p:cNvSpPr txBox="1"/>
          <p:nvPr/>
        </p:nvSpPr>
        <p:spPr>
          <a:xfrm>
            <a:off x="6451598" y="607864"/>
            <a:ext cx="6689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 smtClean="0">
                <a:solidFill>
                  <a:srgbClr val="FF0000"/>
                </a:solidFill>
                <a:latin typeface="Times New Roman"/>
                <a:cs typeface="Times New Roman"/>
              </a:rPr>
              <a:t>New</a:t>
            </a:r>
            <a:endParaRPr lang="en-US" sz="2000" u="sng" dirty="0"/>
          </a:p>
        </p:txBody>
      </p:sp>
    </p:spTree>
    <p:extLst>
      <p:ext uri="{BB962C8B-B14F-4D97-AF65-F5344CB8AC3E}">
        <p14:creationId xmlns:p14="http://schemas.microsoft.com/office/powerpoint/2010/main" val="10014165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60325"/>
            <a:ext cx="9144000" cy="809625"/>
          </a:xfrm>
        </p:spPr>
        <p:txBody>
          <a:bodyPr/>
          <a:lstStyle/>
          <a:p>
            <a:r>
              <a:rPr lang="en-US" dirty="0" smtClean="0"/>
              <a:t>Loss limit of a MEBT collimator?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801" y="4506913"/>
            <a:ext cx="8796337" cy="1905000"/>
          </a:xfrm>
        </p:spPr>
        <p:txBody>
          <a:bodyPr/>
          <a:lstStyle/>
          <a:p>
            <a:r>
              <a:rPr lang="en-US" sz="2000" dirty="0" smtClean="0"/>
              <a:t>Assumptions: graphite jaw, Gaussian beam, remove beyond 3σ (~0.25%, ~15 W) </a:t>
            </a:r>
          </a:p>
          <a:p>
            <a:r>
              <a:rPr lang="en-US" sz="2000" dirty="0" smtClean="0"/>
              <a:t>Graphite may suffer mechanical damages beyond ~1500 C°.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In the simulation, stick to ~15 W and avoid where σ</a:t>
            </a:r>
            <a:r>
              <a:rPr lang="en-US" sz="2000" b="1" i="1" baseline="-25000" dirty="0" smtClean="0">
                <a:solidFill>
                  <a:srgbClr val="FF0000"/>
                </a:solidFill>
              </a:rPr>
              <a:t>x</a:t>
            </a:r>
            <a:r>
              <a:rPr lang="en-US" sz="2000" b="1" dirty="0" smtClean="0">
                <a:solidFill>
                  <a:srgbClr val="FF0000"/>
                </a:solidFill>
              </a:rPr>
              <a:t> ~ σ</a:t>
            </a:r>
            <a:r>
              <a:rPr lang="en-US" sz="2000" b="1" i="1" baseline="-25000" dirty="0" smtClean="0">
                <a:solidFill>
                  <a:srgbClr val="FF0000"/>
                </a:solidFill>
              </a:rPr>
              <a:t>y</a:t>
            </a:r>
            <a:r>
              <a:rPr lang="en-US" sz="2000" b="1" dirty="0" smtClean="0">
                <a:solidFill>
                  <a:srgbClr val="FF0000"/>
                </a:solidFill>
              </a:rPr>
              <a:t> ~ 1 mm.</a:t>
            </a:r>
          </a:p>
          <a:p>
            <a:r>
              <a:rPr lang="en-US" sz="2000" dirty="0" smtClean="0"/>
              <a:t>Better to know the beam size vs. loss limit in detail. </a:t>
            </a:r>
          </a:p>
          <a:p>
            <a:r>
              <a:rPr lang="en-US" sz="2000" dirty="0" smtClean="0"/>
              <a:t>Other materials planned to be studied.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R. Miyamoto, Beam Physics Design of MEBT, ESS AD Retreat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2E8D60-7564-5845-BD63-85930DBB52EA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pic>
        <p:nvPicPr>
          <p:cNvPr id="9" name="Picture 8" descr="col.tem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775653"/>
            <a:ext cx="6984999" cy="3705197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7970939"/>
              </p:ext>
            </p:extLst>
          </p:nvPr>
        </p:nvGraphicFramePr>
        <p:xfrm>
          <a:off x="5879968" y="723900"/>
          <a:ext cx="3081470" cy="148336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947870"/>
                <a:gridCol w="965200"/>
                <a:gridCol w="1168400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ＭＳ Ｐゴシック" charset="0"/>
                          <a:cs typeface="Times New Roman"/>
                        </a:rPr>
                        <a:t>σ</a:t>
                      </a:r>
                      <a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ＭＳ Ｐゴシック" charset="0"/>
                          <a:cs typeface="Times New Roman"/>
                        </a:rPr>
                        <a:t>x</a:t>
                      </a:r>
                      <a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ＭＳ Ｐゴシック" charset="0"/>
                          <a:cs typeface="Times New Roman"/>
                        </a:rPr>
                        <a:t> 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ＭＳ Ｐゴシック" charset="0"/>
                          <a:cs typeface="Times New Roman"/>
                        </a:rPr>
                        <a:t>[mm]</a:t>
                      </a:r>
                      <a:endParaRPr lang="en-US" sz="1800" b="0" i="0" dirty="0">
                        <a:latin typeface="Times New Roman"/>
                        <a:cs typeface="Times New Roman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latin typeface="Times New Roman"/>
                          <a:cs typeface="Times New Roman"/>
                        </a:rPr>
                        <a:t>σ</a:t>
                      </a:r>
                      <a:r>
                        <a:rPr lang="en-US" sz="1800" b="0" i="1" baseline="-25000" dirty="0" smtClean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lang="en-US" sz="1800" b="0" i="1" baseline="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1800" b="0" i="0" baseline="0" dirty="0" smtClean="0">
                          <a:latin typeface="Times New Roman"/>
                          <a:cs typeface="Times New Roman"/>
                        </a:rPr>
                        <a:t>[mm]</a:t>
                      </a:r>
                      <a:endParaRPr lang="en-US" sz="1800" b="0" i="0" dirty="0">
                        <a:latin typeface="Times New Roman"/>
                        <a:cs typeface="Times New Roman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latin typeface="Times New Roman"/>
                          <a:cs typeface="Times New Roman"/>
                        </a:rPr>
                        <a:t>Temp [C°]</a:t>
                      </a:r>
                      <a:endParaRPr lang="en-US" sz="1800" b="0" dirty="0">
                        <a:latin typeface="Times New Roman"/>
                        <a:cs typeface="Times New Roman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1800" b="0" dirty="0">
                        <a:latin typeface="Times New Roman"/>
                        <a:cs typeface="Times New Roman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1800" b="0" dirty="0">
                        <a:latin typeface="Times New Roman"/>
                        <a:cs typeface="Times New Roman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latin typeface="Times New Roman"/>
                          <a:cs typeface="Times New Roman"/>
                        </a:rPr>
                        <a:t>3017</a:t>
                      </a:r>
                      <a:endParaRPr lang="en-US" sz="1800" b="0" dirty="0">
                        <a:latin typeface="Times New Roman"/>
                        <a:cs typeface="Times New Roman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sz="1800" b="0" dirty="0">
                        <a:latin typeface="Times New Roman"/>
                        <a:cs typeface="Times New Roman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latin typeface="Times New Roman"/>
                          <a:cs typeface="Times New Roman"/>
                        </a:rPr>
                        <a:t>2</a:t>
                      </a:r>
                      <a:endParaRPr lang="en-US" sz="1800" b="0" dirty="0">
                        <a:latin typeface="Times New Roman"/>
                        <a:cs typeface="Times New Roman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latin typeface="Times New Roman"/>
                          <a:cs typeface="Times New Roman"/>
                        </a:rPr>
                        <a:t>1430</a:t>
                      </a:r>
                      <a:endParaRPr lang="en-US" sz="1800" b="0" dirty="0">
                        <a:latin typeface="Times New Roman"/>
                        <a:cs typeface="Times New Roman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latin typeface="Times New Roman"/>
                          <a:cs typeface="Times New Roman"/>
                        </a:rPr>
                        <a:t>2</a:t>
                      </a:r>
                      <a:endParaRPr lang="en-US" sz="1800" b="0" dirty="0">
                        <a:latin typeface="Times New Roman"/>
                        <a:cs typeface="Times New Roman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latin typeface="Times New Roman"/>
                          <a:cs typeface="Times New Roman"/>
                        </a:rPr>
                        <a:t>2</a:t>
                      </a:r>
                      <a:endParaRPr lang="en-US" sz="1800" b="0" dirty="0">
                        <a:latin typeface="Times New Roman"/>
                        <a:cs typeface="Times New Roman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latin typeface="Times New Roman"/>
                          <a:cs typeface="Times New Roman"/>
                        </a:rPr>
                        <a:t>1178</a:t>
                      </a:r>
                      <a:endParaRPr lang="en-US" sz="1800" b="0" dirty="0">
                        <a:latin typeface="Times New Roman"/>
                        <a:cs typeface="Times New Roman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10" name="Straight Arrow Connector 9"/>
          <p:cNvCxnSpPr/>
          <p:nvPr/>
        </p:nvCxnSpPr>
        <p:spPr>
          <a:xfrm>
            <a:off x="7035800" y="2730500"/>
            <a:ext cx="0" cy="927100"/>
          </a:xfrm>
          <a:prstGeom prst="straightConnector1">
            <a:avLst/>
          </a:prstGeom>
          <a:ln w="76200">
            <a:solidFill>
              <a:srgbClr val="FF0000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048500" y="2584390"/>
            <a:ext cx="1084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Beam</a:t>
            </a:r>
            <a:endParaRPr lang="en-US" sz="2400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64652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28060"/>
            <a:ext cx="9144000" cy="809625"/>
          </a:xfrm>
        </p:spPr>
        <p:txBody>
          <a:bodyPr/>
          <a:lstStyle/>
          <a:p>
            <a:r>
              <a:rPr lang="en-US" dirty="0" smtClean="0"/>
              <a:t>Present MEBT layout &amp; beam envelope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R. Miyamoto, Beam Physics Design of MEBT, ESS AD Retreat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2E8D60-7564-5845-BD63-85930DBB52EA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7" name="Picture 6" descr="envelope.meb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632" y="533090"/>
            <a:ext cx="7561263" cy="45553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16200000">
            <a:off x="258233" y="1032936"/>
            <a:ext cx="108426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latin typeface="Times New Roman"/>
                <a:cs typeface="Times New Roman"/>
              </a:rPr>
              <a:t>x </a:t>
            </a:r>
            <a:r>
              <a:rPr lang="en-US" sz="2000" b="1" dirty="0" smtClean="0">
                <a:latin typeface="Times New Roman"/>
                <a:cs typeface="Times New Roman"/>
              </a:rPr>
              <a:t>[mm]</a:t>
            </a:r>
            <a:endParaRPr lang="en-US" sz="2000" b="1" dirty="0">
              <a:latin typeface="Times New Roman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282277" y="2529659"/>
            <a:ext cx="105992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latin typeface="Times New Roman"/>
                <a:cs typeface="Times New Roman"/>
              </a:rPr>
              <a:t>y </a:t>
            </a:r>
            <a:r>
              <a:rPr lang="en-US" sz="2000" b="1" dirty="0" smtClean="0">
                <a:latin typeface="Times New Roman"/>
                <a:cs typeface="Times New Roman"/>
              </a:rPr>
              <a:t>[mm]</a:t>
            </a:r>
            <a:endParaRPr lang="en-US" sz="2000" b="1" dirty="0">
              <a:latin typeface="Times New Roman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67733" y="3976677"/>
            <a:ext cx="14986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/>
                <a:cs typeface="Times New Roman"/>
              </a:rPr>
              <a:t>phase [</a:t>
            </a:r>
            <a:r>
              <a:rPr lang="en-US" sz="2000" b="1" dirty="0" err="1" smtClean="0">
                <a:latin typeface="Times New Roman"/>
                <a:cs typeface="Times New Roman"/>
              </a:rPr>
              <a:t>deg</a:t>
            </a:r>
            <a:r>
              <a:rPr lang="en-US" sz="2000" b="1" dirty="0" smtClean="0">
                <a:latin typeface="Times New Roman"/>
                <a:cs typeface="Times New Roman"/>
              </a:rPr>
              <a:t>]</a:t>
            </a:r>
            <a:endParaRPr lang="en-US" sz="2000" b="1" dirty="0">
              <a:latin typeface="Times New Roman"/>
              <a:cs typeface="Times New Roman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2077468" y="5159906"/>
            <a:ext cx="5178457" cy="1444093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Times New Roman"/>
                <a:ea typeface="ＭＳ Ｐゴシック" charset="0"/>
                <a:cs typeface="Times New Roman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Times New Roman"/>
                <a:ea typeface="ＭＳ Ｐゴシック" charset="0"/>
                <a:cs typeface="Times New Roman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Times New Roman"/>
                <a:ea typeface="ＭＳ Ｐゴシック" charset="0"/>
                <a:cs typeface="Times New Roman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Times New Roman"/>
                <a:ea typeface="ＭＳ Ｐゴシック" charset="0"/>
                <a:cs typeface="Times New Roman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ern="1200">
                <a:solidFill>
                  <a:schemeClr val="tx1"/>
                </a:solidFill>
                <a:latin typeface="Times New Roman"/>
                <a:ea typeface="ＭＳ Ｐゴシック" charset="0"/>
                <a:cs typeface="Times New Roman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3 </a:t>
            </a:r>
            <a:r>
              <a:rPr lang="en-US" sz="1800" dirty="0" err="1" smtClean="0"/>
              <a:t>buncher</a:t>
            </a:r>
            <a:r>
              <a:rPr lang="en-US" sz="1800" dirty="0" smtClean="0"/>
              <a:t> cavities</a:t>
            </a:r>
          </a:p>
          <a:p>
            <a:r>
              <a:rPr lang="en-US" sz="1800" dirty="0" smtClean="0"/>
              <a:t>9+1 quads</a:t>
            </a:r>
            <a:endParaRPr lang="en-US" sz="1800" dirty="0"/>
          </a:p>
          <a:p>
            <a:r>
              <a:rPr lang="en-US" sz="1800" dirty="0" smtClean="0"/>
              <a:t>2 drifts: chopper &amp; instruments</a:t>
            </a:r>
          </a:p>
          <a:p>
            <a:r>
              <a:rPr lang="en-US" sz="1800" dirty="0" smtClean="0"/>
              <a:t>Created from the Linac4 design but revised a lot </a:t>
            </a:r>
          </a:p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264268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51861"/>
            <a:ext cx="9144000" cy="809625"/>
          </a:xfrm>
        </p:spPr>
        <p:txBody>
          <a:bodyPr/>
          <a:lstStyle/>
          <a:p>
            <a:r>
              <a:rPr lang="en-US" sz="2800" dirty="0" smtClean="0"/>
              <a:t>MEBT is only 3-4 m but designing it isn’t so easy…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R. Miyamoto, Beam Physics Design of MEBT, ESS AD Retreat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2E8D60-7564-5845-BD63-85930DBB52EA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10764" y="685780"/>
            <a:ext cx="8436905" cy="5632311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 smtClean="0">
                <a:latin typeface="Times New Roman"/>
                <a:cs typeface="Times New Roman"/>
              </a:rPr>
              <a:t>RFQ &amp; DTL have strong focusing</a:t>
            </a:r>
          </a:p>
          <a:p>
            <a:r>
              <a:rPr lang="en-US" sz="2000" dirty="0">
                <a:latin typeface="Times New Roman"/>
                <a:ea typeface="Wingdings"/>
                <a:cs typeface="Times New Roman"/>
                <a:sym typeface="Wingdings"/>
              </a:rPr>
              <a:t>	</a:t>
            </a:r>
            <a:r>
              <a:rPr lang="en-US" sz="2000" dirty="0" smtClean="0">
                <a:latin typeface="Times New Roman"/>
                <a:ea typeface="Wingdings"/>
                <a:cs typeface="Times New Roman"/>
                <a:sym typeface="Wingdings"/>
              </a:rPr>
              <a:t> </a:t>
            </a:r>
            <a:r>
              <a:rPr lang="en-US" sz="2000" dirty="0" smtClean="0">
                <a:latin typeface="Times New Roman"/>
                <a:cs typeface="Times New Roman"/>
                <a:sym typeface="Wingdings"/>
              </a:rPr>
              <a:t>MEBT (relatively weaker focusing) could spoil the beam quality</a:t>
            </a:r>
          </a:p>
          <a:p>
            <a:r>
              <a:rPr lang="en-US" sz="2000" dirty="0" smtClean="0">
                <a:latin typeface="Times New Roman"/>
                <a:ea typeface="Wingdings"/>
                <a:cs typeface="Times New Roman"/>
                <a:sym typeface="Wingdings"/>
              </a:rPr>
              <a:t>		 Could have large influence on beam quality in downstream sections</a:t>
            </a:r>
            <a:endParaRPr lang="en-US" sz="2000" dirty="0" smtClean="0">
              <a:latin typeface="Times New Roman"/>
              <a:cs typeface="Times New Roman"/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latin typeface="Times New Roman"/>
                <a:cs typeface="Times New Roman"/>
              </a:rPr>
              <a:t>Short non-periodic lattice</a:t>
            </a:r>
          </a:p>
          <a:p>
            <a:r>
              <a:rPr lang="en-US" sz="2000" dirty="0">
                <a:latin typeface="Times New Roman"/>
                <a:ea typeface="Wingdings"/>
                <a:cs typeface="Times New Roman"/>
                <a:sym typeface="Wingdings"/>
              </a:rPr>
              <a:t>	</a:t>
            </a:r>
            <a:r>
              <a:rPr lang="en-US" sz="2000" dirty="0" smtClean="0">
                <a:latin typeface="Times New Roman"/>
                <a:ea typeface="Wingdings"/>
                <a:cs typeface="Times New Roman"/>
                <a:sym typeface="Wingdings"/>
              </a:rPr>
              <a:t></a:t>
            </a:r>
            <a:r>
              <a:rPr lang="en-US" sz="2000" dirty="0" smtClean="0">
                <a:latin typeface="Times New Roman"/>
                <a:cs typeface="Times New Roman"/>
                <a:sym typeface="Wingdings"/>
              </a:rPr>
              <a:t> No “golden rules” for the design</a:t>
            </a:r>
          </a:p>
          <a:p>
            <a:endParaRPr lang="en-US" sz="2000" dirty="0" smtClean="0">
              <a:latin typeface="Times New Roman"/>
              <a:cs typeface="Times New Roman"/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latin typeface="Times New Roman"/>
                <a:cs typeface="Times New Roman"/>
              </a:rPr>
              <a:t>Design is based on several guidelines with compromises.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 smtClean="0">
                <a:latin typeface="Times New Roman"/>
                <a:cs typeface="Times New Roman"/>
              </a:rPr>
              <a:t>Match all 6 Courant-Snyder parameters at the DTL entrance (must!)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 smtClean="0">
                <a:latin typeface="Times New Roman"/>
                <a:cs typeface="Times New Roman"/>
              </a:rPr>
              <a:t>Make the beam flat at the chopper target (chopper efficiency)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 smtClean="0">
                <a:latin typeface="Times New Roman"/>
                <a:cs typeface="Times New Roman"/>
              </a:rPr>
              <a:t>Make the beam round at </a:t>
            </a:r>
            <a:r>
              <a:rPr lang="en-US" sz="2000" dirty="0" err="1" smtClean="0">
                <a:latin typeface="Times New Roman"/>
                <a:cs typeface="Times New Roman"/>
              </a:rPr>
              <a:t>buncher</a:t>
            </a:r>
            <a:r>
              <a:rPr lang="en-US" sz="2000" dirty="0" smtClean="0">
                <a:latin typeface="Times New Roman"/>
                <a:cs typeface="Times New Roman"/>
              </a:rPr>
              <a:t> cavities (avoid </a:t>
            </a:r>
            <a:r>
              <a:rPr lang="en-US" sz="2000" dirty="0" err="1" smtClean="0">
                <a:latin typeface="Times New Roman"/>
                <a:cs typeface="Times New Roman"/>
              </a:rPr>
              <a:t>emittance</a:t>
            </a:r>
            <a:r>
              <a:rPr lang="en-US" sz="2000" dirty="0" smtClean="0">
                <a:latin typeface="Times New Roman"/>
                <a:cs typeface="Times New Roman"/>
              </a:rPr>
              <a:t> exchange)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 smtClean="0">
                <a:latin typeface="Times New Roman"/>
                <a:cs typeface="Times New Roman"/>
              </a:rPr>
              <a:t>Minimize losses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 smtClean="0">
                <a:latin typeface="Times New Roman"/>
                <a:cs typeface="Times New Roman"/>
              </a:rPr>
              <a:t>Minimize </a:t>
            </a:r>
            <a:r>
              <a:rPr lang="en-US" sz="2000" dirty="0" err="1" smtClean="0">
                <a:latin typeface="Times New Roman"/>
                <a:cs typeface="Times New Roman"/>
              </a:rPr>
              <a:t>emittance</a:t>
            </a:r>
            <a:r>
              <a:rPr lang="en-US" sz="2000" dirty="0" smtClean="0">
                <a:latin typeface="Times New Roman"/>
                <a:cs typeface="Times New Roman"/>
              </a:rPr>
              <a:t> and halo growths (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where in the </a:t>
            </a:r>
            <a:r>
              <a:rPr lang="en-US" sz="200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linac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?</a:t>
            </a:r>
            <a:r>
              <a:rPr lang="en-US" sz="2000" dirty="0" smtClean="0">
                <a:latin typeface="Times New Roman"/>
                <a:cs typeface="Times New Roman"/>
              </a:rPr>
              <a:t>)</a:t>
            </a:r>
          </a:p>
          <a:p>
            <a:pPr marL="1257300" lvl="2" indent="-342900">
              <a:buFont typeface="Arial"/>
              <a:buChar char="•"/>
            </a:pPr>
            <a:r>
              <a:rPr lang="en-US" sz="2000" dirty="0" smtClean="0">
                <a:latin typeface="Times New Roman"/>
                <a:cs typeface="Times New Roman"/>
              </a:rPr>
              <a:t>Keep </a:t>
            </a:r>
            <a:r>
              <a:rPr lang="en-US" sz="2000" dirty="0">
                <a:latin typeface="Times New Roman"/>
                <a:cs typeface="Times New Roman"/>
              </a:rPr>
              <a:t>the beam as small as </a:t>
            </a:r>
            <a:r>
              <a:rPr lang="en-US" sz="2000" dirty="0" smtClean="0">
                <a:latin typeface="Times New Roman"/>
                <a:cs typeface="Times New Roman"/>
              </a:rPr>
              <a:t>possible</a:t>
            </a:r>
          </a:p>
          <a:p>
            <a:pPr lvl="2"/>
            <a:r>
              <a:rPr lang="en-US" sz="2000" dirty="0">
                <a:latin typeface="Times New Roman"/>
                <a:cs typeface="Times New Roman"/>
              </a:rPr>
              <a:t>	</a:t>
            </a:r>
            <a:r>
              <a:rPr lang="en-US" sz="2000" dirty="0" smtClean="0">
                <a:latin typeface="Times New Roman"/>
                <a:cs typeface="Times New Roman"/>
              </a:rPr>
              <a:t>(fight with space-charge)</a:t>
            </a:r>
            <a:endParaRPr lang="en-US" sz="2000" dirty="0">
              <a:latin typeface="Times New Roman"/>
              <a:cs typeface="Times New Roman"/>
            </a:endParaRPr>
          </a:p>
          <a:p>
            <a:pPr marL="1257300" lvl="2" indent="-342900">
              <a:buFont typeface="Arial"/>
              <a:buChar char="•"/>
            </a:pP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Or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, keep the beam as large as possible within the 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aperture</a:t>
            </a:r>
          </a:p>
          <a:p>
            <a:pPr lvl="3"/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(make piece with space charge)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Utilize collimators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In addition, satisfy engineering constraints</a:t>
            </a:r>
            <a:endParaRPr lang="en-US" sz="20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33234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56094"/>
            <a:ext cx="9144000" cy="809625"/>
          </a:xfrm>
        </p:spPr>
        <p:txBody>
          <a:bodyPr/>
          <a:lstStyle/>
          <a:p>
            <a:r>
              <a:rPr lang="en-US" dirty="0" smtClean="0"/>
              <a:t>An example: modification of the May design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R. Miyamoto, Beam Physics Design of MEBT, ESS AD Retreat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2E8D60-7564-5845-BD63-85930DBB52EA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7" name="Picture 6" descr="af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110" y="1195103"/>
            <a:ext cx="3977225" cy="436009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98194" y="837324"/>
            <a:ext cx="5980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 smtClean="0">
                <a:solidFill>
                  <a:srgbClr val="FF0000"/>
                </a:solidFill>
                <a:latin typeface="Times New Roman"/>
                <a:cs typeface="Times New Roman"/>
              </a:rPr>
              <a:t>Old</a:t>
            </a:r>
            <a:endParaRPr lang="en-US" sz="2000" u="sng" dirty="0"/>
          </a:p>
        </p:txBody>
      </p:sp>
      <p:sp>
        <p:nvSpPr>
          <p:cNvPr id="9" name="TextBox 8"/>
          <p:cNvSpPr txBox="1"/>
          <p:nvPr/>
        </p:nvSpPr>
        <p:spPr>
          <a:xfrm>
            <a:off x="6405515" y="820394"/>
            <a:ext cx="6689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 smtClean="0">
                <a:solidFill>
                  <a:srgbClr val="FF0000"/>
                </a:solidFill>
                <a:latin typeface="Times New Roman"/>
                <a:cs typeface="Times New Roman"/>
              </a:rPr>
              <a:t>New</a:t>
            </a:r>
            <a:endParaRPr lang="en-US" sz="2000" u="sng" dirty="0"/>
          </a:p>
        </p:txBody>
      </p:sp>
      <p:pic>
        <p:nvPicPr>
          <p:cNvPr id="10" name="Picture 9" descr="befor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32" y="1186636"/>
            <a:ext cx="3988654" cy="436009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 rot="16200000">
            <a:off x="57911" y="1669239"/>
            <a:ext cx="108426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latin typeface="Times New Roman"/>
                <a:cs typeface="Times New Roman"/>
              </a:rPr>
              <a:t>x </a:t>
            </a:r>
            <a:r>
              <a:rPr lang="en-US" sz="2000" b="1" dirty="0" smtClean="0">
                <a:latin typeface="Times New Roman"/>
                <a:cs typeface="Times New Roman"/>
              </a:rPr>
              <a:t>[mm]</a:t>
            </a:r>
            <a:endParaRPr lang="en-US" sz="2000" b="1" dirty="0">
              <a:latin typeface="Times New Roman"/>
              <a:cs typeface="Times New Roman"/>
            </a:endParaRPr>
          </a:p>
        </p:txBody>
      </p:sp>
      <p:sp>
        <p:nvSpPr>
          <p:cNvPr id="12" name="TextBox 11"/>
          <p:cNvSpPr txBox="1"/>
          <p:nvPr/>
        </p:nvSpPr>
        <p:spPr>
          <a:xfrm rot="16200000">
            <a:off x="65021" y="3072825"/>
            <a:ext cx="105992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latin typeface="Times New Roman"/>
                <a:cs typeface="Times New Roman"/>
              </a:rPr>
              <a:t>y </a:t>
            </a:r>
            <a:r>
              <a:rPr lang="en-US" sz="2000" b="1" dirty="0" smtClean="0">
                <a:latin typeface="Times New Roman"/>
                <a:cs typeface="Times New Roman"/>
              </a:rPr>
              <a:t>[mm]</a:t>
            </a:r>
            <a:endParaRPr lang="en-US" sz="2000" b="1" dirty="0">
              <a:latin typeface="Times New Roman"/>
              <a:cs typeface="Times New Roman"/>
            </a:endParaRPr>
          </a:p>
        </p:txBody>
      </p:sp>
      <p:sp>
        <p:nvSpPr>
          <p:cNvPr id="13" name="TextBox 12"/>
          <p:cNvSpPr txBox="1"/>
          <p:nvPr/>
        </p:nvSpPr>
        <p:spPr>
          <a:xfrm rot="16200000">
            <a:off x="-157990" y="4485975"/>
            <a:ext cx="14986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/>
                <a:cs typeface="Times New Roman"/>
              </a:rPr>
              <a:t>phase [</a:t>
            </a:r>
            <a:r>
              <a:rPr lang="en-US" sz="2000" b="1" dirty="0" err="1" smtClean="0">
                <a:latin typeface="Times New Roman"/>
                <a:cs typeface="Times New Roman"/>
              </a:rPr>
              <a:t>deg</a:t>
            </a:r>
            <a:r>
              <a:rPr lang="en-US" sz="2000" b="1" dirty="0" smtClean="0">
                <a:latin typeface="Times New Roman"/>
                <a:cs typeface="Times New Roman"/>
              </a:rPr>
              <a:t>]</a:t>
            </a:r>
            <a:endParaRPr lang="en-US" sz="2000" b="1" dirty="0">
              <a:latin typeface="Times New Roman"/>
              <a:cs typeface="Times New Roman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3007230" y="5816602"/>
            <a:ext cx="3472448" cy="46566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Times New Roman"/>
                <a:ea typeface="ＭＳ Ｐゴシック" charset="0"/>
                <a:cs typeface="Times New Roman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Times New Roman"/>
                <a:ea typeface="ＭＳ Ｐゴシック" charset="0"/>
                <a:cs typeface="Times New Roman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Times New Roman"/>
                <a:ea typeface="ＭＳ Ｐゴシック" charset="0"/>
                <a:cs typeface="Times New Roman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Times New Roman"/>
                <a:ea typeface="ＭＳ Ｐゴシック" charset="0"/>
                <a:cs typeface="Times New Roman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ern="1200">
                <a:solidFill>
                  <a:schemeClr val="tx1"/>
                </a:solidFill>
                <a:latin typeface="Times New Roman"/>
                <a:ea typeface="ＭＳ Ｐゴシック" charset="0"/>
                <a:cs typeface="Times New Roman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smtClean="0"/>
              <a:t>3σ (~full) envelopes in 3 planes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4978400" y="2428360"/>
            <a:ext cx="0" cy="372534"/>
          </a:xfrm>
          <a:prstGeom prst="straightConnector1">
            <a:avLst/>
          </a:prstGeom>
          <a:ln w="25400">
            <a:solidFill>
              <a:srgbClr val="FF0000"/>
            </a:solidFill>
            <a:tailEnd type="arrow" w="sm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>
            <a:spLocks noChangeAspect="1"/>
          </p:cNvSpPr>
          <p:nvPr/>
        </p:nvSpPr>
        <p:spPr>
          <a:xfrm>
            <a:off x="5080529" y="1802524"/>
            <a:ext cx="365760" cy="365760"/>
          </a:xfrm>
          <a:prstGeom prst="ellipse">
            <a:avLst/>
          </a:prstGeom>
          <a:noFill/>
          <a:ln w="158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>
            <a:spLocks noChangeAspect="1"/>
          </p:cNvSpPr>
          <p:nvPr/>
        </p:nvSpPr>
        <p:spPr>
          <a:xfrm>
            <a:off x="5390408" y="3080991"/>
            <a:ext cx="365760" cy="365760"/>
          </a:xfrm>
          <a:prstGeom prst="ellipse">
            <a:avLst/>
          </a:prstGeom>
          <a:noFill/>
          <a:ln w="158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>
            <a:spLocks noChangeAspect="1"/>
          </p:cNvSpPr>
          <p:nvPr/>
        </p:nvSpPr>
        <p:spPr>
          <a:xfrm>
            <a:off x="6251606" y="3352743"/>
            <a:ext cx="228072" cy="441961"/>
          </a:xfrm>
          <a:prstGeom prst="ellipse">
            <a:avLst/>
          </a:prstGeom>
          <a:noFill/>
          <a:ln w="158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>
            <a:spLocks noChangeAspect="1"/>
          </p:cNvSpPr>
          <p:nvPr/>
        </p:nvSpPr>
        <p:spPr>
          <a:xfrm>
            <a:off x="6677059" y="2986983"/>
            <a:ext cx="365760" cy="365760"/>
          </a:xfrm>
          <a:prstGeom prst="ellipse">
            <a:avLst/>
          </a:prstGeom>
          <a:noFill/>
          <a:ln w="158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>
            <a:spLocks noChangeAspect="1"/>
          </p:cNvSpPr>
          <p:nvPr/>
        </p:nvSpPr>
        <p:spPr>
          <a:xfrm>
            <a:off x="6420408" y="1733915"/>
            <a:ext cx="843989" cy="365760"/>
          </a:xfrm>
          <a:prstGeom prst="ellipse">
            <a:avLst/>
          </a:prstGeom>
          <a:noFill/>
          <a:ln w="158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>
            <a:spLocks noChangeAspect="1"/>
          </p:cNvSpPr>
          <p:nvPr/>
        </p:nvSpPr>
        <p:spPr>
          <a:xfrm>
            <a:off x="6328233" y="5061103"/>
            <a:ext cx="365760" cy="365760"/>
          </a:xfrm>
          <a:prstGeom prst="ellipse">
            <a:avLst/>
          </a:prstGeom>
          <a:noFill/>
          <a:ln w="158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>
            <a:spLocks noChangeAspect="1"/>
          </p:cNvSpPr>
          <p:nvPr/>
        </p:nvSpPr>
        <p:spPr>
          <a:xfrm>
            <a:off x="5173660" y="4283254"/>
            <a:ext cx="2793472" cy="551211"/>
          </a:xfrm>
          <a:prstGeom prst="ellipse">
            <a:avLst/>
          </a:prstGeom>
          <a:noFill/>
          <a:ln w="158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>
            <a:spLocks noChangeAspect="1"/>
          </p:cNvSpPr>
          <p:nvPr/>
        </p:nvSpPr>
        <p:spPr>
          <a:xfrm>
            <a:off x="7530500" y="5069570"/>
            <a:ext cx="365760" cy="365760"/>
          </a:xfrm>
          <a:prstGeom prst="ellipse">
            <a:avLst/>
          </a:prstGeom>
          <a:noFill/>
          <a:ln w="158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>
            <a:spLocks noChangeAspect="1"/>
          </p:cNvSpPr>
          <p:nvPr/>
        </p:nvSpPr>
        <p:spPr>
          <a:xfrm>
            <a:off x="5207528" y="5061103"/>
            <a:ext cx="365760" cy="365760"/>
          </a:xfrm>
          <a:prstGeom prst="ellipse">
            <a:avLst/>
          </a:prstGeom>
          <a:noFill/>
          <a:ln w="158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>
            <a:spLocks noChangeAspect="1"/>
          </p:cNvSpPr>
          <p:nvPr/>
        </p:nvSpPr>
        <p:spPr>
          <a:xfrm>
            <a:off x="5874706" y="3396769"/>
            <a:ext cx="365760" cy="365760"/>
          </a:xfrm>
          <a:prstGeom prst="ellipse">
            <a:avLst/>
          </a:prstGeom>
          <a:noFill/>
          <a:ln w="158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31"/>
          <p:cNvCxnSpPr/>
          <p:nvPr/>
        </p:nvCxnSpPr>
        <p:spPr>
          <a:xfrm flipH="1" flipV="1">
            <a:off x="7119018" y="2225888"/>
            <a:ext cx="411482" cy="424179"/>
          </a:xfrm>
          <a:prstGeom prst="straightConnector1">
            <a:avLst/>
          </a:prstGeom>
          <a:ln w="25400">
            <a:solidFill>
              <a:srgbClr val="FF0000"/>
            </a:solidFill>
            <a:tailEnd type="arrow" w="sm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>
            <a:spLocks noChangeAspect="1"/>
          </p:cNvSpPr>
          <p:nvPr/>
        </p:nvSpPr>
        <p:spPr>
          <a:xfrm>
            <a:off x="7700604" y="1785590"/>
            <a:ext cx="365760" cy="365760"/>
          </a:xfrm>
          <a:prstGeom prst="ellipse">
            <a:avLst/>
          </a:prstGeom>
          <a:noFill/>
          <a:ln w="158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5801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56094"/>
            <a:ext cx="9144000" cy="809625"/>
          </a:xfrm>
        </p:spPr>
        <p:txBody>
          <a:bodyPr/>
          <a:lstStyle/>
          <a:p>
            <a:r>
              <a:rPr lang="en-US" dirty="0" smtClean="0"/>
              <a:t>Is the beam quality really improved?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R. Miyamoto, Beam Physics Design of MEBT, ESS AD Retreat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2E8D60-7564-5845-BD63-85930DBB52EA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6" name="Picture 5" descr="before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2"/>
          <a:stretch/>
        </p:blipFill>
        <p:spPr>
          <a:xfrm>
            <a:off x="403792" y="1092199"/>
            <a:ext cx="4168648" cy="4515097"/>
          </a:xfrm>
          <a:prstGeom prst="rect">
            <a:avLst/>
          </a:prstGeom>
        </p:spPr>
      </p:pic>
      <p:pic>
        <p:nvPicPr>
          <p:cNvPr id="7" name="Picture 6" descr="after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21"/>
          <a:stretch/>
        </p:blipFill>
        <p:spPr>
          <a:xfrm>
            <a:off x="4665577" y="1124366"/>
            <a:ext cx="4168648" cy="4498333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1989667" y="5850470"/>
            <a:ext cx="5223934" cy="46566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Times New Roman"/>
                <a:ea typeface="ＭＳ Ｐゴシック" charset="0"/>
                <a:cs typeface="Times New Roman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Times New Roman"/>
                <a:ea typeface="ＭＳ Ｐゴシック" charset="0"/>
                <a:cs typeface="Times New Roman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Times New Roman"/>
                <a:ea typeface="ＭＳ Ｐゴシック" charset="0"/>
                <a:cs typeface="Times New Roman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Times New Roman"/>
                <a:ea typeface="ＭＳ Ｐゴシック" charset="0"/>
                <a:cs typeface="Times New Roman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ern="1200">
                <a:solidFill>
                  <a:schemeClr val="tx1"/>
                </a:solidFill>
                <a:latin typeface="Times New Roman"/>
                <a:ea typeface="ＭＳ Ｐゴシック" charset="0"/>
                <a:cs typeface="Times New Roman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smtClean="0"/>
              <a:t>Distributions in 3 planes at the end of the MEBT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56826" y="740317"/>
            <a:ext cx="5980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 smtClean="0">
                <a:solidFill>
                  <a:srgbClr val="FF0000"/>
                </a:solidFill>
                <a:latin typeface="Times New Roman"/>
                <a:cs typeface="Times New Roman"/>
              </a:rPr>
              <a:t>Old</a:t>
            </a:r>
            <a:endParaRPr lang="en-US" sz="2000" u="sng" dirty="0"/>
          </a:p>
        </p:txBody>
      </p:sp>
      <p:sp>
        <p:nvSpPr>
          <p:cNvPr id="12" name="TextBox 11"/>
          <p:cNvSpPr txBox="1"/>
          <p:nvPr/>
        </p:nvSpPr>
        <p:spPr>
          <a:xfrm>
            <a:off x="6380114" y="769592"/>
            <a:ext cx="6689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 smtClean="0">
                <a:solidFill>
                  <a:srgbClr val="FF0000"/>
                </a:solidFill>
                <a:latin typeface="Times New Roman"/>
                <a:cs typeface="Times New Roman"/>
              </a:rPr>
              <a:t>New</a:t>
            </a:r>
            <a:endParaRPr lang="en-US" sz="2000" u="sng" dirty="0"/>
          </a:p>
        </p:txBody>
      </p:sp>
    </p:spTree>
    <p:extLst>
      <p:ext uri="{BB962C8B-B14F-4D97-AF65-F5344CB8AC3E}">
        <p14:creationId xmlns:p14="http://schemas.microsoft.com/office/powerpoint/2010/main" val="10302398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89962"/>
            <a:ext cx="9144000" cy="809625"/>
          </a:xfrm>
        </p:spPr>
        <p:txBody>
          <a:bodyPr/>
          <a:lstStyle/>
          <a:p>
            <a:r>
              <a:rPr lang="en-US" dirty="0" smtClean="0"/>
              <a:t>Improvement in beam parameters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R. Miyamoto, Beam Physics Design of MEBT, ESS AD Retreat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2E8D60-7564-5845-BD63-85930DBB52EA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566978" y="648786"/>
            <a:ext cx="8130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latin typeface="Times New Roman"/>
                <a:cs typeface="Times New Roman"/>
              </a:rPr>
              <a:t>Emitt</a:t>
            </a:r>
            <a:endParaRPr lang="en-US" sz="2000" b="1" dirty="0">
              <a:latin typeface="Times New Roman"/>
              <a:cs typeface="Times New Roman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91378" y="664248"/>
            <a:ext cx="7119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Times New Roman"/>
                <a:cs typeface="Times New Roman"/>
              </a:rPr>
              <a:t>Halo</a:t>
            </a:r>
            <a:endParaRPr lang="en-US" sz="2000" b="1" dirty="0">
              <a:latin typeface="Times New Roman"/>
              <a:cs typeface="Times New Roman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44641" y="682654"/>
            <a:ext cx="6836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Times New Roman"/>
                <a:cs typeface="Times New Roman"/>
              </a:rPr>
              <a:t>Loss</a:t>
            </a:r>
            <a:endParaRPr lang="en-US" sz="2000" b="1" dirty="0">
              <a:latin typeface="Times New Roman"/>
              <a:cs typeface="Times New Roman"/>
            </a:endParaRPr>
          </a:p>
        </p:txBody>
      </p:sp>
      <p:pic>
        <p:nvPicPr>
          <p:cNvPr id="18" name="Picture 17" descr="emitt0.pn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97" y="1015992"/>
            <a:ext cx="2650055" cy="2271476"/>
          </a:xfrm>
          <a:prstGeom prst="rect">
            <a:avLst/>
          </a:prstGeom>
        </p:spPr>
      </p:pic>
      <p:pic>
        <p:nvPicPr>
          <p:cNvPr id="19" name="Picture 18" descr="emitt1.pn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98" y="3334262"/>
            <a:ext cx="2650055" cy="227147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 rot="16200000">
            <a:off x="-9904" y="1819454"/>
            <a:ext cx="5980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 smtClean="0">
                <a:solidFill>
                  <a:srgbClr val="FF0000"/>
                </a:solidFill>
                <a:latin typeface="Times New Roman"/>
                <a:cs typeface="Times New Roman"/>
              </a:rPr>
              <a:t>Old</a:t>
            </a:r>
            <a:endParaRPr lang="en-US" sz="2000" u="sng" dirty="0"/>
          </a:p>
        </p:txBody>
      </p:sp>
      <p:sp>
        <p:nvSpPr>
          <p:cNvPr id="21" name="TextBox 20"/>
          <p:cNvSpPr txBox="1"/>
          <p:nvPr/>
        </p:nvSpPr>
        <p:spPr>
          <a:xfrm rot="16200000">
            <a:off x="-10962" y="4151975"/>
            <a:ext cx="6689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 smtClean="0">
                <a:solidFill>
                  <a:srgbClr val="FF0000"/>
                </a:solidFill>
                <a:latin typeface="Times New Roman"/>
                <a:cs typeface="Times New Roman"/>
              </a:rPr>
              <a:t>New</a:t>
            </a:r>
            <a:endParaRPr lang="en-US" sz="2000" u="sng" dirty="0"/>
          </a:p>
        </p:txBody>
      </p:sp>
      <p:pic>
        <p:nvPicPr>
          <p:cNvPr id="22" name="Picture 21" descr="halo0.png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322" y="1032926"/>
            <a:ext cx="2650055" cy="2271476"/>
          </a:xfrm>
          <a:prstGeom prst="rect">
            <a:avLst/>
          </a:prstGeom>
        </p:spPr>
      </p:pic>
      <p:pic>
        <p:nvPicPr>
          <p:cNvPr id="23" name="Picture 22" descr="halo1.png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256" y="3351194"/>
            <a:ext cx="2650055" cy="2271476"/>
          </a:xfrm>
          <a:prstGeom prst="rect">
            <a:avLst/>
          </a:prstGeom>
        </p:spPr>
      </p:pic>
      <p:pic>
        <p:nvPicPr>
          <p:cNvPr id="24" name="Picture 23" descr="loss0.png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508" y="1041393"/>
            <a:ext cx="2650055" cy="2271476"/>
          </a:xfrm>
          <a:prstGeom prst="rect">
            <a:avLst/>
          </a:prstGeom>
        </p:spPr>
      </p:pic>
      <p:pic>
        <p:nvPicPr>
          <p:cNvPr id="25" name="Picture 24" descr="loss1.png"/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486" y="3351194"/>
            <a:ext cx="2650055" cy="2271476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3660060" y="1174782"/>
            <a:ext cx="31432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X</a:t>
            </a:r>
          </a:p>
          <a:p>
            <a:r>
              <a:rPr lang="en-US" sz="14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Y</a:t>
            </a:r>
          </a:p>
          <a:p>
            <a:r>
              <a:rPr lang="en-US" sz="1400" b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Z</a:t>
            </a:r>
            <a:endParaRPr lang="en-US" sz="1400" b="1" dirty="0">
              <a:solidFill>
                <a:srgbClr val="008000"/>
              </a:solidFill>
              <a:latin typeface="Times New Roman"/>
              <a:cs typeface="Times New Roman"/>
            </a:endParaRPr>
          </a:p>
        </p:txBody>
      </p:sp>
      <p:sp>
        <p:nvSpPr>
          <p:cNvPr id="28" name="Oval 27"/>
          <p:cNvSpPr>
            <a:spLocks noChangeAspect="1"/>
          </p:cNvSpPr>
          <p:nvPr/>
        </p:nvSpPr>
        <p:spPr>
          <a:xfrm>
            <a:off x="2651720" y="2012051"/>
            <a:ext cx="585216" cy="585216"/>
          </a:xfrm>
          <a:prstGeom prst="ellipse">
            <a:avLst/>
          </a:prstGeom>
          <a:noFill/>
          <a:ln w="15875">
            <a:solidFill>
              <a:srgbClr val="00FF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>
            <a:spLocks noChangeAspect="1"/>
          </p:cNvSpPr>
          <p:nvPr/>
        </p:nvSpPr>
        <p:spPr>
          <a:xfrm>
            <a:off x="5567853" y="1352412"/>
            <a:ext cx="702259" cy="702259"/>
          </a:xfrm>
          <a:prstGeom prst="ellipse">
            <a:avLst/>
          </a:prstGeom>
          <a:noFill/>
          <a:ln w="15875">
            <a:solidFill>
              <a:srgbClr val="00FF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>
            <a:spLocks noChangeAspect="1"/>
          </p:cNvSpPr>
          <p:nvPr/>
        </p:nvSpPr>
        <p:spPr>
          <a:xfrm>
            <a:off x="5449315" y="4419297"/>
            <a:ext cx="643738" cy="643738"/>
          </a:xfrm>
          <a:prstGeom prst="ellipse">
            <a:avLst/>
          </a:prstGeom>
          <a:noFill/>
          <a:ln w="15875">
            <a:solidFill>
              <a:srgbClr val="00FF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>
            <a:spLocks noChangeAspect="1"/>
          </p:cNvSpPr>
          <p:nvPr/>
        </p:nvSpPr>
        <p:spPr>
          <a:xfrm>
            <a:off x="7201917" y="4478566"/>
            <a:ext cx="514990" cy="514990"/>
          </a:xfrm>
          <a:prstGeom prst="ellipse">
            <a:avLst/>
          </a:prstGeom>
          <a:noFill/>
          <a:ln w="15875">
            <a:solidFill>
              <a:srgbClr val="00FF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1358505" y="5786748"/>
            <a:ext cx="6644312" cy="646331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 New Roman"/>
                <a:cs typeface="Times New Roman"/>
              </a:rPr>
              <a:t>Emittance</a:t>
            </a:r>
            <a:r>
              <a:rPr lang="en-US" dirty="0" smtClean="0">
                <a:latin typeface="Times New Roman"/>
                <a:cs typeface="Times New Roman"/>
              </a:rPr>
              <a:t> and halo growths occur at the initial and final parts</a:t>
            </a:r>
          </a:p>
          <a:p>
            <a:r>
              <a:rPr lang="en-US" dirty="0" smtClean="0">
                <a:latin typeface="Times New Roman"/>
                <a:ea typeface="Wingdings"/>
                <a:cs typeface="Times New Roman"/>
                <a:sym typeface="Wingdings"/>
              </a:rPr>
              <a:t> Investigating reducing quad strengths in the initial part of the DTL</a:t>
            </a:r>
            <a:endParaRPr lang="en-US" dirty="0" smtClean="0">
              <a:latin typeface="Times New Roman"/>
              <a:cs typeface="Times New Roman"/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41578586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06901"/>
            <a:ext cx="9144000" cy="809625"/>
          </a:xfrm>
        </p:spPr>
        <p:txBody>
          <a:bodyPr/>
          <a:lstStyle/>
          <a:p>
            <a:r>
              <a:rPr lang="en-US" sz="2800" dirty="0" smtClean="0"/>
              <a:t>MEBT affects the beam quality in downstream sections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R. Miyamoto, MEBT Lattice Optimization, ESS AD Beam Physics Internal Review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2E8D60-7564-5845-BD63-85930DBB52EA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6" name="Picture 5" descr="dist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33"/>
          <a:stretch/>
        </p:blipFill>
        <p:spPr>
          <a:xfrm>
            <a:off x="186269" y="922859"/>
            <a:ext cx="4319138" cy="3579410"/>
          </a:xfrm>
          <a:prstGeom prst="rect">
            <a:avLst/>
          </a:prstGeom>
        </p:spPr>
      </p:pic>
      <p:pic>
        <p:nvPicPr>
          <p:cNvPr id="7" name="Picture 6" descr="dist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33"/>
          <a:stretch/>
        </p:blipFill>
        <p:spPr>
          <a:xfrm>
            <a:off x="4623941" y="922859"/>
            <a:ext cx="4319138" cy="357940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81197" y="495499"/>
            <a:ext cx="6807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>
                <a:solidFill>
                  <a:srgbClr val="FF0000"/>
                </a:solidFill>
                <a:latin typeface="Times New Roman"/>
                <a:cs typeface="Times New Roman"/>
              </a:rPr>
              <a:t>Old</a:t>
            </a:r>
            <a:endParaRPr lang="en-US" sz="2400" u="sng" dirty="0"/>
          </a:p>
        </p:txBody>
      </p:sp>
      <p:sp>
        <p:nvSpPr>
          <p:cNvPr id="9" name="TextBox 8"/>
          <p:cNvSpPr txBox="1"/>
          <p:nvPr/>
        </p:nvSpPr>
        <p:spPr>
          <a:xfrm>
            <a:off x="6366928" y="495499"/>
            <a:ext cx="7658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>
                <a:solidFill>
                  <a:srgbClr val="FF0000"/>
                </a:solidFill>
                <a:latin typeface="Times New Roman"/>
                <a:cs typeface="Times New Roman"/>
              </a:rPr>
              <a:t>New</a:t>
            </a:r>
            <a:endParaRPr lang="en-US" sz="2400" u="sng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1199744" y="5027611"/>
            <a:ext cx="6628260" cy="141393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Times New Roman"/>
                <a:ea typeface="ＭＳ Ｐゴシック" charset="0"/>
                <a:cs typeface="Times New Roman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Times New Roman"/>
                <a:ea typeface="ＭＳ Ｐゴシック" charset="0"/>
                <a:cs typeface="Times New Roman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Times New Roman"/>
                <a:ea typeface="ＭＳ Ｐゴシック" charset="0"/>
                <a:cs typeface="Times New Roman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Times New Roman"/>
                <a:ea typeface="ＭＳ Ｐゴシック" charset="0"/>
                <a:cs typeface="Times New Roman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ern="1200">
                <a:solidFill>
                  <a:schemeClr val="tx1"/>
                </a:solidFill>
                <a:latin typeface="Times New Roman"/>
                <a:ea typeface="ＭＳ Ｐゴシック" charset="0"/>
                <a:cs typeface="Times New Roman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Both halo and </a:t>
            </a:r>
            <a:r>
              <a:rPr lang="en-US" sz="1800" dirty="0" err="1" smtClean="0"/>
              <a:t>emittance</a:t>
            </a:r>
            <a:r>
              <a:rPr lang="en-US" sz="1800" dirty="0" smtClean="0"/>
              <a:t> are improved. (Especially in the </a:t>
            </a:r>
            <a:r>
              <a:rPr lang="en-US" sz="1800" i="1" dirty="0" smtClean="0"/>
              <a:t>z</a:t>
            </a:r>
            <a:r>
              <a:rPr lang="en-US" sz="1800" dirty="0" smtClean="0"/>
              <a:t> plane.)</a:t>
            </a:r>
          </a:p>
          <a:p>
            <a:r>
              <a:rPr lang="en-US" sz="1800" dirty="0" smtClean="0"/>
              <a:t>Loss </a:t>
            </a:r>
            <a:r>
              <a:rPr lang="en-US" sz="1800" dirty="0"/>
              <a:t>in the DTL is </a:t>
            </a:r>
            <a:r>
              <a:rPr lang="en-US" sz="1800" dirty="0" smtClean="0"/>
              <a:t>reduced but </a:t>
            </a:r>
            <a:r>
              <a:rPr lang="en-US" sz="1800" dirty="0"/>
              <a:t>no loss in </a:t>
            </a:r>
            <a:r>
              <a:rPr lang="en-US" sz="1800" dirty="0" smtClean="0"/>
              <a:t>SC sec in </a:t>
            </a:r>
            <a:r>
              <a:rPr lang="en-US" sz="1800" dirty="0"/>
              <a:t>both </a:t>
            </a:r>
            <a:r>
              <a:rPr lang="en-US" sz="1800" dirty="0" smtClean="0"/>
              <a:t>cases</a:t>
            </a:r>
            <a:endParaRPr lang="en-US" sz="1800" dirty="0"/>
          </a:p>
          <a:p>
            <a:r>
              <a:rPr lang="en-US" sz="1800" dirty="0" smtClean="0">
                <a:ea typeface="Wingdings"/>
                <a:sym typeface="Wingdings"/>
              </a:rPr>
              <a:t> Error study needed</a:t>
            </a:r>
            <a:endParaRPr lang="en-US" sz="1800" dirty="0" smtClean="0"/>
          </a:p>
          <a:p>
            <a:r>
              <a:rPr lang="en-US" sz="1800" dirty="0" smtClean="0"/>
              <a:t>3M particles tracked.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1411103" y="4555062"/>
            <a:ext cx="6256336" cy="46566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Times New Roman"/>
                <a:ea typeface="ＭＳ Ｐゴシック" charset="0"/>
                <a:cs typeface="Times New Roman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Times New Roman"/>
                <a:ea typeface="ＭＳ Ｐゴシック" charset="0"/>
                <a:cs typeface="Times New Roman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Times New Roman"/>
                <a:ea typeface="ＭＳ Ｐゴシック" charset="0"/>
                <a:cs typeface="Times New Roman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Times New Roman"/>
                <a:ea typeface="ＭＳ Ｐゴシック" charset="0"/>
                <a:cs typeface="Times New Roman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ern="1200">
                <a:solidFill>
                  <a:schemeClr val="tx1"/>
                </a:solidFill>
                <a:latin typeface="Times New Roman"/>
                <a:ea typeface="ＭＳ Ｐゴシック" charset="0"/>
                <a:cs typeface="Times New Roman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smtClean="0"/>
              <a:t>Distributions in 3 planes at the end of the High-beta section</a:t>
            </a:r>
          </a:p>
        </p:txBody>
      </p:sp>
    </p:spTree>
    <p:extLst>
      <p:ext uri="{BB962C8B-B14F-4D97-AF65-F5344CB8AC3E}">
        <p14:creationId xmlns:p14="http://schemas.microsoft.com/office/powerpoint/2010/main" val="42294817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85725"/>
            <a:ext cx="9144000" cy="809625"/>
          </a:xfrm>
        </p:spPr>
        <p:txBody>
          <a:bodyPr/>
          <a:lstStyle/>
          <a:p>
            <a:r>
              <a:rPr lang="en-US" dirty="0" smtClean="0"/>
              <a:t>Procedure to adjust the lattice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R. Miyamoto, Beam Physics Design of MEBT, ESS AD Retreat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2E8D60-7564-5845-BD63-85930DBB52EA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02314" y="5206999"/>
            <a:ext cx="8549586" cy="108953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Times New Roman"/>
                <a:ea typeface="ＭＳ Ｐゴシック" charset="0"/>
                <a:cs typeface="Times New Roman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Times New Roman"/>
                <a:ea typeface="ＭＳ Ｐゴシック" charset="0"/>
                <a:cs typeface="Times New Roman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Times New Roman"/>
                <a:ea typeface="ＭＳ Ｐゴシック" charset="0"/>
                <a:cs typeface="Times New Roman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Times New Roman"/>
                <a:ea typeface="ＭＳ Ｐゴシック" charset="0"/>
                <a:cs typeface="Times New Roman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ern="1200">
                <a:solidFill>
                  <a:schemeClr val="tx1"/>
                </a:solidFill>
                <a:latin typeface="Times New Roman"/>
                <a:ea typeface="ＭＳ Ｐゴシック" charset="0"/>
                <a:cs typeface="Times New Roman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JPARC adjusts only </a:t>
            </a:r>
            <a:r>
              <a:rPr lang="en-US" sz="1800" dirty="0" err="1" smtClean="0"/>
              <a:t>bunchers</a:t>
            </a:r>
            <a:r>
              <a:rPr lang="en-US" sz="1800" dirty="0" smtClean="0"/>
              <a:t> and quads are set to the design values</a:t>
            </a:r>
          </a:p>
          <a:p>
            <a:pPr marL="0" indent="0">
              <a:buNone/>
            </a:pPr>
            <a:r>
              <a:rPr lang="en-US" sz="1800" dirty="0">
                <a:ea typeface="Wingdings"/>
                <a:sym typeface="Wingdings"/>
              </a:rPr>
              <a:t>	</a:t>
            </a:r>
            <a:r>
              <a:rPr lang="en-US" sz="1800" dirty="0" smtClean="0">
                <a:ea typeface="Wingdings"/>
                <a:sym typeface="Wingdings"/>
              </a:rPr>
              <a:t> Can we establish a beam based transverse tuning scheme?</a:t>
            </a:r>
            <a:endParaRPr lang="en-US" sz="1800" dirty="0" smtClean="0"/>
          </a:p>
          <a:p>
            <a:r>
              <a:rPr lang="en-US" sz="1800" dirty="0" smtClean="0"/>
              <a:t>Possible to automatize? Hard with envelop calculation. Parameter scans with tracking? </a:t>
            </a:r>
          </a:p>
        </p:txBody>
      </p:sp>
      <p:pic>
        <p:nvPicPr>
          <p:cNvPr id="3" name="Picture 2" descr="env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14" y="660400"/>
            <a:ext cx="4302470" cy="44830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16200000">
            <a:off x="-188796" y="1183952"/>
            <a:ext cx="90305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i="1" dirty="0" smtClean="0">
                <a:latin typeface="Times New Roman"/>
                <a:cs typeface="Times New Roman"/>
              </a:rPr>
              <a:t>x </a:t>
            </a:r>
            <a:r>
              <a:rPr lang="en-US" sz="1600" b="1" dirty="0" smtClean="0">
                <a:latin typeface="Times New Roman"/>
                <a:cs typeface="Times New Roman"/>
              </a:rPr>
              <a:t>[mm]</a:t>
            </a:r>
            <a:endParaRPr lang="en-US" sz="1600" b="1" dirty="0">
              <a:latin typeface="Times New Roman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-163549" y="2643779"/>
            <a:ext cx="825513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i="1" dirty="0" smtClean="0">
                <a:latin typeface="Times New Roman"/>
                <a:cs typeface="Times New Roman"/>
              </a:rPr>
              <a:t>y </a:t>
            </a:r>
            <a:r>
              <a:rPr lang="en-US" sz="1600" b="1" dirty="0" smtClean="0">
                <a:latin typeface="Times New Roman"/>
                <a:cs typeface="Times New Roman"/>
              </a:rPr>
              <a:t>[mm]</a:t>
            </a:r>
            <a:endParaRPr lang="en-US" sz="1600" b="1" dirty="0">
              <a:latin typeface="Times New Roman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-333642" y="4111956"/>
            <a:ext cx="117106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Times New Roman"/>
                <a:cs typeface="Times New Roman"/>
              </a:rPr>
              <a:t>phase [</a:t>
            </a:r>
            <a:r>
              <a:rPr lang="en-US" sz="1600" b="1" dirty="0" err="1" smtClean="0">
                <a:latin typeface="Times New Roman"/>
                <a:cs typeface="Times New Roman"/>
              </a:rPr>
              <a:t>deg</a:t>
            </a:r>
            <a:r>
              <a:rPr lang="en-US" sz="1600" b="1" dirty="0" smtClean="0">
                <a:latin typeface="Times New Roman"/>
                <a:cs typeface="Times New Roman"/>
              </a:rPr>
              <a:t>]</a:t>
            </a:r>
            <a:endParaRPr lang="en-US" sz="1600" b="1" dirty="0">
              <a:latin typeface="Times New Roman"/>
              <a:cs typeface="Times New Roman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4737100" y="914401"/>
            <a:ext cx="4254500" cy="3848099"/>
          </a:xfrm>
          <a:prstGeom prst="rect">
            <a:avLst/>
          </a:prstGeom>
          <a:noFill/>
          <a:ln w="25400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Times New Roman"/>
                <a:ea typeface="ＭＳ Ｐゴシック" charset="0"/>
                <a:cs typeface="Times New Roman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Times New Roman"/>
                <a:ea typeface="ＭＳ Ｐゴシック" charset="0"/>
                <a:cs typeface="Times New Roman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Times New Roman"/>
                <a:ea typeface="ＭＳ Ｐゴシック" charset="0"/>
                <a:cs typeface="Times New Roman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Times New Roman"/>
                <a:ea typeface="ＭＳ Ｐゴシック" charset="0"/>
                <a:cs typeface="Times New Roman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ern="1200">
                <a:solidFill>
                  <a:schemeClr val="tx1"/>
                </a:solidFill>
                <a:latin typeface="Times New Roman"/>
                <a:ea typeface="ＭＳ Ｐゴシック" charset="0"/>
                <a:cs typeface="Times New Roman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Matching: (Q7), Q8-10, B2-3</a:t>
            </a:r>
          </a:p>
          <a:p>
            <a:r>
              <a:rPr lang="en-US" sz="1800" dirty="0" smtClean="0"/>
              <a:t>Knobs: Q1-3, Q5-7, (Q4), B1</a:t>
            </a:r>
          </a:p>
          <a:p>
            <a:pPr>
              <a:buFont typeface="+mj-lt"/>
              <a:buAutoNum type="arabicPeriod"/>
            </a:pPr>
            <a:r>
              <a:rPr lang="en-US" sz="1800" dirty="0" smtClean="0">
                <a:solidFill>
                  <a:srgbClr val="FF0000"/>
                </a:solidFill>
              </a:rPr>
              <a:t>B1 to set the bunch lengths throughout the MEBT, B2 and B3 to match.</a:t>
            </a:r>
          </a:p>
          <a:p>
            <a:pPr>
              <a:buFont typeface="+mj-lt"/>
              <a:buAutoNum type="arabicPeriod"/>
            </a:pPr>
            <a:r>
              <a:rPr lang="en-US" sz="1800" dirty="0" smtClean="0"/>
              <a:t>Q1-2 to set peaks (not too small/large).</a:t>
            </a:r>
          </a:p>
          <a:p>
            <a:pPr>
              <a:buFont typeface="+mj-lt"/>
              <a:buAutoNum type="arabicPeriod"/>
            </a:pPr>
            <a:r>
              <a:rPr lang="en-US" sz="1800" dirty="0" smtClean="0"/>
              <a:t>Q2-4 </a:t>
            </a:r>
            <a:r>
              <a:rPr lang="en-US" sz="1800" dirty="0"/>
              <a:t>to </a:t>
            </a:r>
            <a:r>
              <a:rPr lang="en-US" sz="1800" dirty="0" smtClean="0"/>
              <a:t>set bunch sizes inside the chopper (flat at the target for chopper efficiency, not too small, avoid loss).</a:t>
            </a:r>
          </a:p>
          <a:p>
            <a:pPr>
              <a:buFont typeface="+mj-lt"/>
              <a:buAutoNum type="arabicPeriod"/>
            </a:pPr>
            <a:r>
              <a:rPr lang="en-US" sz="1800" dirty="0" smtClean="0"/>
              <a:t>Q5-7 to set peaks and sizes inside the 2</a:t>
            </a:r>
            <a:r>
              <a:rPr lang="en-US" sz="1800" baseline="30000" dirty="0" smtClean="0"/>
              <a:t>nd</a:t>
            </a:r>
            <a:r>
              <a:rPr lang="en-US" sz="1800" dirty="0" smtClean="0"/>
              <a:t> drift (loss, </a:t>
            </a:r>
            <a:r>
              <a:rPr lang="en-US" sz="1800" dirty="0" err="1" smtClean="0"/>
              <a:t>emittance</a:t>
            </a:r>
            <a:r>
              <a:rPr lang="en-US" sz="1800" dirty="0" smtClean="0"/>
              <a:t>, halo).</a:t>
            </a:r>
          </a:p>
          <a:p>
            <a:pPr>
              <a:buFont typeface="+mj-lt"/>
              <a:buAutoNum type="arabicPeriod"/>
            </a:pPr>
            <a:r>
              <a:rPr lang="en-US" sz="1800" dirty="0" smtClean="0"/>
              <a:t>Transverse match and check the result.</a:t>
            </a:r>
          </a:p>
          <a:p>
            <a:pPr>
              <a:buFont typeface="+mj-lt"/>
              <a:buAutoNum type="arabicPeriod"/>
            </a:pPr>
            <a:r>
              <a:rPr lang="en-US" sz="1800" dirty="0" smtClean="0"/>
              <a:t>In reality, 1 and 5 in-betweens.</a:t>
            </a:r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962342" y="3860800"/>
            <a:ext cx="3020061" cy="54864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>
            <a:spLocks noChangeAspect="1"/>
          </p:cNvSpPr>
          <p:nvPr/>
        </p:nvSpPr>
        <p:spPr>
          <a:xfrm>
            <a:off x="3446463" y="4528947"/>
            <a:ext cx="548640" cy="54864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>
            <a:spLocks noChangeAspect="1"/>
          </p:cNvSpPr>
          <p:nvPr/>
        </p:nvSpPr>
        <p:spPr>
          <a:xfrm>
            <a:off x="2151063" y="4493387"/>
            <a:ext cx="548640" cy="54864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>
            <a:spLocks noChangeAspect="1"/>
          </p:cNvSpPr>
          <p:nvPr/>
        </p:nvSpPr>
        <p:spPr>
          <a:xfrm>
            <a:off x="919163" y="4528947"/>
            <a:ext cx="548640" cy="54864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9813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Default">
  <a:themeElements>
    <a:clrScheme name="">
      <a:dk1>
        <a:srgbClr val="000000"/>
      </a:dk1>
      <a:lt1>
        <a:srgbClr val="FFFFFF"/>
      </a:lt1>
      <a:dk2>
        <a:srgbClr val="81A0C6"/>
      </a:dk2>
      <a:lt2>
        <a:srgbClr val="03428E"/>
      </a:lt2>
      <a:accent1>
        <a:srgbClr val="FFFFFF"/>
      </a:accent1>
      <a:accent2>
        <a:srgbClr val="808092"/>
      </a:accent2>
      <a:accent3>
        <a:srgbClr val="FFFFFF"/>
      </a:accent3>
      <a:accent4>
        <a:srgbClr val="000000"/>
      </a:accent4>
      <a:accent5>
        <a:srgbClr val="FFFFFF"/>
      </a:accent5>
      <a:accent6>
        <a:srgbClr val="737384"/>
      </a:accent6>
      <a:hlink>
        <a:srgbClr val="E6ECF4"/>
      </a:hlink>
      <a:folHlink>
        <a:srgbClr val="E5E5E9"/>
      </a:folHlink>
    </a:clrScheme>
    <a:fontScheme name="Default">
      <a:majorFont>
        <a:latin typeface="AU Passata"/>
        <a:ea typeface=""/>
        <a:cs typeface=""/>
      </a:majorFont>
      <a:minorFont>
        <a:latin typeface="AU Passat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1778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ts val="3600"/>
          </a:lnSpc>
          <a:spcBef>
            <a:spcPct val="0"/>
          </a:spcBef>
          <a:spcAft>
            <a:spcPct val="0"/>
          </a:spcAft>
          <a:buClrTx/>
          <a:buSzTx/>
          <a:buFont typeface="AU Passata" pitchFamily="34" charset="0"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U Passat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1778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ts val="3600"/>
          </a:lnSpc>
          <a:spcBef>
            <a:spcPct val="0"/>
          </a:spcBef>
          <a:spcAft>
            <a:spcPct val="0"/>
          </a:spcAft>
          <a:buClrTx/>
          <a:buSzTx/>
          <a:buFont typeface="AU Passata" pitchFamily="34" charset="0"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U Passata" pitchFamily="34" charset="0"/>
          </a:defRPr>
        </a:defPPr>
      </a:lstStyle>
    </a:lnDef>
  </a:objectDefaults>
  <a:extraClrSchemeLst>
    <a:extraClrScheme>
      <a:clrScheme name="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3428E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B0C6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14">
        <a:dk1>
          <a:srgbClr val="000000"/>
        </a:dk1>
        <a:lt1>
          <a:srgbClr val="0066FF"/>
        </a:lt1>
        <a:dk2>
          <a:srgbClr val="000000"/>
        </a:dk2>
        <a:lt2>
          <a:srgbClr val="808080"/>
        </a:lt2>
        <a:accent1>
          <a:srgbClr val="03428E"/>
        </a:accent1>
        <a:accent2>
          <a:srgbClr val="333399"/>
        </a:accent2>
        <a:accent3>
          <a:srgbClr val="AAB8FF"/>
        </a:accent3>
        <a:accent4>
          <a:srgbClr val="000000"/>
        </a:accent4>
        <a:accent5>
          <a:srgbClr val="AAB0C6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197932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BBEAD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16">
        <a:dk1>
          <a:srgbClr val="000000"/>
        </a:dk1>
        <a:lt1>
          <a:srgbClr val="FFFFFF"/>
        </a:lt1>
        <a:dk2>
          <a:srgbClr val="000000"/>
        </a:dk2>
        <a:lt2>
          <a:srgbClr val="808092"/>
        </a:lt2>
        <a:accent1>
          <a:srgbClr val="03428E"/>
        </a:accent1>
        <a:accent2>
          <a:srgbClr val="81A0C6"/>
        </a:accent2>
        <a:accent3>
          <a:srgbClr val="FFFFFF"/>
        </a:accent3>
        <a:accent4>
          <a:srgbClr val="000000"/>
        </a:accent4>
        <a:accent5>
          <a:srgbClr val="AAB0C6"/>
        </a:accent5>
        <a:accent6>
          <a:srgbClr val="7491B3"/>
        </a:accent6>
        <a:hlink>
          <a:srgbClr val="E6ECF4"/>
        </a:hlink>
        <a:folHlink>
          <a:srgbClr val="E5E5E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9475</TotalTime>
  <Words>2109</Words>
  <Application>Microsoft Macintosh PowerPoint</Application>
  <PresentationFormat>On-screen Show (4:3)</PresentationFormat>
  <Paragraphs>284</Paragraphs>
  <Slides>25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Office Theme</vt:lpstr>
      <vt:lpstr>Default</vt:lpstr>
      <vt:lpstr>Equation</vt:lpstr>
      <vt:lpstr>PowerPoint Presentation</vt:lpstr>
      <vt:lpstr>Medium Energy Beam Transport (MEBT)</vt:lpstr>
      <vt:lpstr>Present MEBT layout &amp; beam envelope</vt:lpstr>
      <vt:lpstr>MEBT is only 3-4 m but designing it isn’t so easy…</vt:lpstr>
      <vt:lpstr>An example: modification of the May design</vt:lpstr>
      <vt:lpstr>Is the beam quality really improved?</vt:lpstr>
      <vt:lpstr>Improvement in beam parameters</vt:lpstr>
      <vt:lpstr>MEBT affects the beam quality in downstream sections</vt:lpstr>
      <vt:lpstr>Procedure to adjust the lattice</vt:lpstr>
      <vt:lpstr>Procedure to adjust the lattice</vt:lpstr>
      <vt:lpstr>Procedure to adjust the lattice</vt:lpstr>
      <vt:lpstr>Procedure to adjust the lattice</vt:lpstr>
      <vt:lpstr>Procedure to adjust the lattice</vt:lpstr>
      <vt:lpstr>Standard collimation scheme not effective for MEBT</vt:lpstr>
      <vt:lpstr>Primitive way to determine collimator locations</vt:lpstr>
      <vt:lpstr>PowerPoint Presentation</vt:lpstr>
      <vt:lpstr>It’s not enough to look at just MEBT…</vt:lpstr>
      <vt:lpstr>The situation at the end of the MEBT</vt:lpstr>
      <vt:lpstr>The situation at the end of the DTL</vt:lpstr>
      <vt:lpstr>Conclusions</vt:lpstr>
      <vt:lpstr>Thanks for your attention!</vt:lpstr>
      <vt:lpstr>Backup Slides</vt:lpstr>
      <vt:lpstr>Halo definition (Wangler’s)</vt:lpstr>
      <vt:lpstr>New vs. old long MEBTs: emittances and halos</vt:lpstr>
      <vt:lpstr>Loss limit of a MEBT collimator?</vt:lpstr>
    </vt:vector>
  </TitlesOfParts>
  <Company>European Spallation Source ESS 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ESS User</dc:creator>
  <cp:lastModifiedBy>Ryoichi Miyamoto</cp:lastModifiedBy>
  <cp:revision>494</cp:revision>
  <dcterms:created xsi:type="dcterms:W3CDTF">2012-03-22T16:10:34Z</dcterms:created>
  <dcterms:modified xsi:type="dcterms:W3CDTF">2012-11-29T08:07:42Z</dcterms:modified>
</cp:coreProperties>
</file>