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4" r:id="rId6"/>
    <p:sldId id="262" r:id="rId7"/>
    <p:sldId id="263" r:id="rId8"/>
    <p:sldId id="285" r:id="rId9"/>
    <p:sldId id="265" r:id="rId10"/>
    <p:sldId id="266" r:id="rId11"/>
    <p:sldId id="269" r:id="rId12"/>
    <p:sldId id="276" r:id="rId13"/>
    <p:sldId id="282" r:id="rId14"/>
    <p:sldId id="281" r:id="rId15"/>
    <p:sldId id="270" r:id="rId16"/>
    <p:sldId id="268" r:id="rId17"/>
    <p:sldId id="277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46"/>
    <a:srgbClr val="E6C2BC"/>
    <a:srgbClr val="BCBCBC"/>
    <a:srgbClr val="F4A6F8"/>
    <a:srgbClr val="00FF00"/>
    <a:srgbClr val="FF00FF"/>
    <a:srgbClr val="996633"/>
    <a:srgbClr val="006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5" autoAdjust="0"/>
  </p:normalViewPr>
  <p:slideViewPr>
    <p:cSldViewPr snapToGrid="0" snapToObjects="1">
      <p:cViewPr varScale="1">
        <p:scale>
          <a:sx n="125" d="100"/>
          <a:sy n="125" d="100"/>
        </p:scale>
        <p:origin x="-1872" y="-96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torstenkottig:Torsten-ESS:Linac:Helium%20calculations:Liniac-Helium-Transfer%20Line-27Nov2012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torstenkottig:Torsten-ESS:Linac:Helium%20calculations:Liniac-Helium-Transfer%20Line-27Nov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Accumulated</a:t>
            </a:r>
            <a:r>
              <a:rPr lang="en-US" sz="1400" baseline="0"/>
              <a:t> heat load and pressure drop along the Linac</a:t>
            </a:r>
            <a:endParaRPr lang="en-US" sz="14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Acc. heat load</c:v>
          </c:tx>
          <c:spPr>
            <a:ln>
              <a:noFill/>
            </a:ln>
            <a:effectLst>
              <a:outerShdw blurRad="63500" sx="102000" sy="102000" algn="ctr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c:spPr>
          <c:marker>
            <c:symbol val="dash"/>
            <c:size val="7"/>
            <c:spPr>
              <a:solidFill>
                <a:srgbClr val="FF0000"/>
              </a:solidFill>
              <a:effectLst>
                <a:outerShdw blurRad="63500" sx="102000" sy="102000" algn="ctr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</c:marker>
          <c:xVal>
            <c:numRef>
              <c:f>'VLP return'!$C$45:$BK$45</c:f>
              <c:numCache>
                <c:formatCode>General</c:formatCode>
                <c:ptCount val="61"/>
                <c:pt idx="0">
                  <c:v>0.0</c:v>
                </c:pt>
                <c:pt idx="1">
                  <c:v>4.199999999999989</c:v>
                </c:pt>
                <c:pt idx="2">
                  <c:v>8.39999999999998</c:v>
                </c:pt>
                <c:pt idx="3">
                  <c:v>12.60000000000002</c:v>
                </c:pt>
                <c:pt idx="4">
                  <c:v>16.80000000000001</c:v>
                </c:pt>
                <c:pt idx="5">
                  <c:v>21.0</c:v>
                </c:pt>
                <c:pt idx="6">
                  <c:v>25.19999999999999</c:v>
                </c:pt>
                <c:pt idx="7">
                  <c:v>29.39999999999998</c:v>
                </c:pt>
                <c:pt idx="8">
                  <c:v>33.60000000000002</c:v>
                </c:pt>
                <c:pt idx="9">
                  <c:v>37.8</c:v>
                </c:pt>
                <c:pt idx="10">
                  <c:v>42.0</c:v>
                </c:pt>
                <c:pt idx="11">
                  <c:v>46.19999999999998</c:v>
                </c:pt>
                <c:pt idx="12">
                  <c:v>50.39999999999997</c:v>
                </c:pt>
                <c:pt idx="13">
                  <c:v>54.60000000000002</c:v>
                </c:pt>
                <c:pt idx="14">
                  <c:v>60.0</c:v>
                </c:pt>
                <c:pt idx="15">
                  <c:v>67.60000000000001</c:v>
                </c:pt>
                <c:pt idx="16">
                  <c:v>75.19999999999998</c:v>
                </c:pt>
                <c:pt idx="17">
                  <c:v>82.79999999999996</c:v>
                </c:pt>
                <c:pt idx="18">
                  <c:v>90.39999999999997</c:v>
                </c:pt>
                <c:pt idx="19">
                  <c:v>98.0</c:v>
                </c:pt>
                <c:pt idx="20">
                  <c:v>105.6</c:v>
                </c:pt>
                <c:pt idx="21">
                  <c:v>113.2</c:v>
                </c:pt>
                <c:pt idx="22">
                  <c:v>120.8</c:v>
                </c:pt>
                <c:pt idx="23">
                  <c:v>128.4</c:v>
                </c:pt>
                <c:pt idx="24">
                  <c:v>136.0</c:v>
                </c:pt>
                <c:pt idx="25">
                  <c:v>143.6</c:v>
                </c:pt>
                <c:pt idx="26">
                  <c:v>151.2</c:v>
                </c:pt>
                <c:pt idx="27">
                  <c:v>158.8</c:v>
                </c:pt>
                <c:pt idx="28">
                  <c:v>166.4</c:v>
                </c:pt>
                <c:pt idx="29">
                  <c:v>178.0</c:v>
                </c:pt>
                <c:pt idx="30">
                  <c:v>185.6</c:v>
                </c:pt>
                <c:pt idx="31">
                  <c:v>193.2</c:v>
                </c:pt>
                <c:pt idx="32">
                  <c:v>200.8</c:v>
                </c:pt>
                <c:pt idx="33">
                  <c:v>208.4</c:v>
                </c:pt>
                <c:pt idx="34">
                  <c:v>216.0</c:v>
                </c:pt>
                <c:pt idx="35">
                  <c:v>223.6</c:v>
                </c:pt>
                <c:pt idx="36">
                  <c:v>231.2</c:v>
                </c:pt>
                <c:pt idx="37">
                  <c:v>238.8</c:v>
                </c:pt>
                <c:pt idx="38">
                  <c:v>246.4</c:v>
                </c:pt>
                <c:pt idx="39">
                  <c:v>254.0</c:v>
                </c:pt>
                <c:pt idx="40">
                  <c:v>261.6</c:v>
                </c:pt>
                <c:pt idx="41">
                  <c:v>269.2</c:v>
                </c:pt>
                <c:pt idx="42">
                  <c:v>276.8</c:v>
                </c:pt>
                <c:pt idx="43">
                  <c:v>284.4</c:v>
                </c:pt>
                <c:pt idx="44">
                  <c:v>292.0000000000001</c:v>
                </c:pt>
                <c:pt idx="45">
                  <c:v>299.6000000000001</c:v>
                </c:pt>
                <c:pt idx="46">
                  <c:v>307.2000000000001</c:v>
                </c:pt>
                <c:pt idx="47">
                  <c:v>314.8000000000001</c:v>
                </c:pt>
                <c:pt idx="48">
                  <c:v>322.4000000000001</c:v>
                </c:pt>
                <c:pt idx="49">
                  <c:v>330.0000000000002</c:v>
                </c:pt>
                <c:pt idx="50">
                  <c:v>337.6000000000002</c:v>
                </c:pt>
                <c:pt idx="51">
                  <c:v>345.2000000000002</c:v>
                </c:pt>
                <c:pt idx="52">
                  <c:v>352.8000000000002</c:v>
                </c:pt>
                <c:pt idx="53">
                  <c:v>360.4000000000003</c:v>
                </c:pt>
                <c:pt idx="54">
                  <c:v>368.0000000000003</c:v>
                </c:pt>
                <c:pt idx="55">
                  <c:v>375.6000000000003</c:v>
                </c:pt>
                <c:pt idx="56">
                  <c:v>383.2000000000003</c:v>
                </c:pt>
                <c:pt idx="57">
                  <c:v>390.8000000000004</c:v>
                </c:pt>
                <c:pt idx="58">
                  <c:v>398.4000000000004</c:v>
                </c:pt>
                <c:pt idx="59">
                  <c:v>420.0</c:v>
                </c:pt>
                <c:pt idx="60">
                  <c:v>440.0</c:v>
                </c:pt>
              </c:numCache>
            </c:numRef>
          </c:xVal>
          <c:yVal>
            <c:numRef>
              <c:f>'VLP return'!$C$14:$BK$14</c:f>
              <c:numCache>
                <c:formatCode>General</c:formatCode>
                <c:ptCount val="61"/>
                <c:pt idx="0">
                  <c:v>17.5</c:v>
                </c:pt>
                <c:pt idx="1">
                  <c:v>35.0</c:v>
                </c:pt>
                <c:pt idx="2">
                  <c:v>52.5</c:v>
                </c:pt>
                <c:pt idx="3">
                  <c:v>70.0</c:v>
                </c:pt>
                <c:pt idx="4">
                  <c:v>87.5</c:v>
                </c:pt>
                <c:pt idx="5">
                  <c:v>105.0</c:v>
                </c:pt>
                <c:pt idx="6">
                  <c:v>122.5</c:v>
                </c:pt>
                <c:pt idx="7">
                  <c:v>140.0</c:v>
                </c:pt>
                <c:pt idx="8">
                  <c:v>157.5</c:v>
                </c:pt>
                <c:pt idx="9">
                  <c:v>175.0</c:v>
                </c:pt>
                <c:pt idx="10">
                  <c:v>192.5</c:v>
                </c:pt>
                <c:pt idx="11">
                  <c:v>210.0</c:v>
                </c:pt>
                <c:pt idx="12">
                  <c:v>227.5</c:v>
                </c:pt>
                <c:pt idx="13">
                  <c:v>245.0</c:v>
                </c:pt>
                <c:pt idx="14">
                  <c:v>279.3</c:v>
                </c:pt>
                <c:pt idx="15">
                  <c:v>313.6</c:v>
                </c:pt>
                <c:pt idx="16">
                  <c:v>347.9</c:v>
                </c:pt>
                <c:pt idx="17">
                  <c:v>382.2</c:v>
                </c:pt>
                <c:pt idx="18">
                  <c:v>416.5000000000001</c:v>
                </c:pt>
                <c:pt idx="19">
                  <c:v>450.8000000000001</c:v>
                </c:pt>
                <c:pt idx="20">
                  <c:v>485.1000000000001</c:v>
                </c:pt>
                <c:pt idx="21">
                  <c:v>519.4000000000001</c:v>
                </c:pt>
                <c:pt idx="22">
                  <c:v>553.7</c:v>
                </c:pt>
                <c:pt idx="23">
                  <c:v>588.0</c:v>
                </c:pt>
                <c:pt idx="24">
                  <c:v>622.3</c:v>
                </c:pt>
                <c:pt idx="25">
                  <c:v>656.6</c:v>
                </c:pt>
                <c:pt idx="26">
                  <c:v>690.8999999999999</c:v>
                </c:pt>
                <c:pt idx="27">
                  <c:v>725.1999999999998</c:v>
                </c:pt>
                <c:pt idx="28">
                  <c:v>759.4999999999998</c:v>
                </c:pt>
                <c:pt idx="29">
                  <c:v>801.1374999999994</c:v>
                </c:pt>
                <c:pt idx="30">
                  <c:v>842.7749999999998</c:v>
                </c:pt>
                <c:pt idx="31">
                  <c:v>884.4124999999993</c:v>
                </c:pt>
                <c:pt idx="32">
                  <c:v>926.05</c:v>
                </c:pt>
                <c:pt idx="33">
                  <c:v>967.6875</c:v>
                </c:pt>
                <c:pt idx="34">
                  <c:v>1009.325</c:v>
                </c:pt>
                <c:pt idx="35">
                  <c:v>1050.9625</c:v>
                </c:pt>
                <c:pt idx="36">
                  <c:v>1092.6</c:v>
                </c:pt>
                <c:pt idx="37">
                  <c:v>1134.2375</c:v>
                </c:pt>
                <c:pt idx="38">
                  <c:v>1175.875</c:v>
                </c:pt>
                <c:pt idx="39">
                  <c:v>1217.5125</c:v>
                </c:pt>
                <c:pt idx="40">
                  <c:v>1259.15</c:v>
                </c:pt>
                <c:pt idx="41">
                  <c:v>1300.7875</c:v>
                </c:pt>
                <c:pt idx="42">
                  <c:v>1342.425</c:v>
                </c:pt>
                <c:pt idx="43">
                  <c:v>1384.0625</c:v>
                </c:pt>
                <c:pt idx="44">
                  <c:v>1425.700000000001</c:v>
                </c:pt>
                <c:pt idx="45">
                  <c:v>1467.337500000001</c:v>
                </c:pt>
                <c:pt idx="46">
                  <c:v>1508.975000000001</c:v>
                </c:pt>
                <c:pt idx="47">
                  <c:v>1550.612500000001</c:v>
                </c:pt>
                <c:pt idx="48">
                  <c:v>1592.250000000001</c:v>
                </c:pt>
                <c:pt idx="49">
                  <c:v>1633.887500000001</c:v>
                </c:pt>
                <c:pt idx="50">
                  <c:v>1675.525000000001</c:v>
                </c:pt>
                <c:pt idx="51">
                  <c:v>1717.162500000001</c:v>
                </c:pt>
                <c:pt idx="52">
                  <c:v>1758.800000000001</c:v>
                </c:pt>
                <c:pt idx="53">
                  <c:v>1800.437500000001</c:v>
                </c:pt>
                <c:pt idx="54">
                  <c:v>1842.075000000001</c:v>
                </c:pt>
                <c:pt idx="55">
                  <c:v>1883.712500000001</c:v>
                </c:pt>
                <c:pt idx="56">
                  <c:v>1925.350000000001</c:v>
                </c:pt>
                <c:pt idx="57">
                  <c:v>1966.987500000001</c:v>
                </c:pt>
                <c:pt idx="58">
                  <c:v>2008.625000000001</c:v>
                </c:pt>
                <c:pt idx="59">
                  <c:v>2014.625000000001</c:v>
                </c:pt>
                <c:pt idx="60">
                  <c:v>2020.625000000001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2772536"/>
        <c:axId val="-2053224008"/>
      </c:scatterChart>
      <c:scatterChart>
        <c:scatterStyle val="lineMarker"/>
        <c:varyColors val="0"/>
        <c:ser>
          <c:idx val="0"/>
          <c:order val="0"/>
          <c:tx>
            <c:v>Pressure drop</c:v>
          </c:tx>
          <c:spPr>
            <a:ln w="28575">
              <a:noFill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c:spPr>
          <c:marker>
            <c:symbol val="square"/>
            <c:size val="7"/>
            <c:spPr>
              <a:solidFill>
                <a:srgbClr val="0000FF"/>
              </a:solidFill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</c:marker>
          <c:xVal>
            <c:numRef>
              <c:f>'VLP return'!$C$45:$BK$45</c:f>
              <c:numCache>
                <c:formatCode>General</c:formatCode>
                <c:ptCount val="61"/>
                <c:pt idx="0">
                  <c:v>0.0</c:v>
                </c:pt>
                <c:pt idx="1">
                  <c:v>4.199999999999989</c:v>
                </c:pt>
                <c:pt idx="2">
                  <c:v>8.39999999999998</c:v>
                </c:pt>
                <c:pt idx="3">
                  <c:v>12.60000000000002</c:v>
                </c:pt>
                <c:pt idx="4">
                  <c:v>16.80000000000001</c:v>
                </c:pt>
                <c:pt idx="5">
                  <c:v>21.0</c:v>
                </c:pt>
                <c:pt idx="6">
                  <c:v>25.19999999999999</c:v>
                </c:pt>
                <c:pt idx="7">
                  <c:v>29.39999999999998</c:v>
                </c:pt>
                <c:pt idx="8">
                  <c:v>33.60000000000002</c:v>
                </c:pt>
                <c:pt idx="9">
                  <c:v>37.8</c:v>
                </c:pt>
                <c:pt idx="10">
                  <c:v>42.0</c:v>
                </c:pt>
                <c:pt idx="11">
                  <c:v>46.19999999999998</c:v>
                </c:pt>
                <c:pt idx="12">
                  <c:v>50.39999999999997</c:v>
                </c:pt>
                <c:pt idx="13">
                  <c:v>54.60000000000002</c:v>
                </c:pt>
                <c:pt idx="14">
                  <c:v>60.0</c:v>
                </c:pt>
                <c:pt idx="15">
                  <c:v>67.60000000000001</c:v>
                </c:pt>
                <c:pt idx="16">
                  <c:v>75.19999999999998</c:v>
                </c:pt>
                <c:pt idx="17">
                  <c:v>82.79999999999996</c:v>
                </c:pt>
                <c:pt idx="18">
                  <c:v>90.39999999999997</c:v>
                </c:pt>
                <c:pt idx="19">
                  <c:v>98.0</c:v>
                </c:pt>
                <c:pt idx="20">
                  <c:v>105.6</c:v>
                </c:pt>
                <c:pt idx="21">
                  <c:v>113.2</c:v>
                </c:pt>
                <c:pt idx="22">
                  <c:v>120.8</c:v>
                </c:pt>
                <c:pt idx="23">
                  <c:v>128.4</c:v>
                </c:pt>
                <c:pt idx="24">
                  <c:v>136.0</c:v>
                </c:pt>
                <c:pt idx="25">
                  <c:v>143.6</c:v>
                </c:pt>
                <c:pt idx="26">
                  <c:v>151.2</c:v>
                </c:pt>
                <c:pt idx="27">
                  <c:v>158.8</c:v>
                </c:pt>
                <c:pt idx="28">
                  <c:v>166.4</c:v>
                </c:pt>
                <c:pt idx="29">
                  <c:v>178.0</c:v>
                </c:pt>
                <c:pt idx="30">
                  <c:v>185.6</c:v>
                </c:pt>
                <c:pt idx="31">
                  <c:v>193.2</c:v>
                </c:pt>
                <c:pt idx="32">
                  <c:v>200.8</c:v>
                </c:pt>
                <c:pt idx="33">
                  <c:v>208.4</c:v>
                </c:pt>
                <c:pt idx="34">
                  <c:v>216.0</c:v>
                </c:pt>
                <c:pt idx="35">
                  <c:v>223.6</c:v>
                </c:pt>
                <c:pt idx="36">
                  <c:v>231.2</c:v>
                </c:pt>
                <c:pt idx="37">
                  <c:v>238.8</c:v>
                </c:pt>
                <c:pt idx="38">
                  <c:v>246.4</c:v>
                </c:pt>
                <c:pt idx="39">
                  <c:v>254.0</c:v>
                </c:pt>
                <c:pt idx="40">
                  <c:v>261.6</c:v>
                </c:pt>
                <c:pt idx="41">
                  <c:v>269.2</c:v>
                </c:pt>
                <c:pt idx="42">
                  <c:v>276.8</c:v>
                </c:pt>
                <c:pt idx="43">
                  <c:v>284.4</c:v>
                </c:pt>
                <c:pt idx="44">
                  <c:v>292.0000000000001</c:v>
                </c:pt>
                <c:pt idx="45">
                  <c:v>299.6000000000001</c:v>
                </c:pt>
                <c:pt idx="46">
                  <c:v>307.2000000000001</c:v>
                </c:pt>
                <c:pt idx="47">
                  <c:v>314.8000000000001</c:v>
                </c:pt>
                <c:pt idx="48">
                  <c:v>322.4000000000001</c:v>
                </c:pt>
                <c:pt idx="49">
                  <c:v>330.0000000000002</c:v>
                </c:pt>
                <c:pt idx="50">
                  <c:v>337.6000000000002</c:v>
                </c:pt>
                <c:pt idx="51">
                  <c:v>345.2000000000002</c:v>
                </c:pt>
                <c:pt idx="52">
                  <c:v>352.8000000000002</c:v>
                </c:pt>
                <c:pt idx="53">
                  <c:v>360.4000000000003</c:v>
                </c:pt>
                <c:pt idx="54">
                  <c:v>368.0000000000003</c:v>
                </c:pt>
                <c:pt idx="55">
                  <c:v>375.6000000000003</c:v>
                </c:pt>
                <c:pt idx="56">
                  <c:v>383.2000000000003</c:v>
                </c:pt>
                <c:pt idx="57">
                  <c:v>390.8000000000004</c:v>
                </c:pt>
                <c:pt idx="58">
                  <c:v>398.4000000000004</c:v>
                </c:pt>
                <c:pt idx="59">
                  <c:v>420.0</c:v>
                </c:pt>
                <c:pt idx="60">
                  <c:v>440.0</c:v>
                </c:pt>
              </c:numCache>
            </c:numRef>
          </c:xVal>
          <c:yVal>
            <c:numRef>
              <c:f>'VLP return'!$C$46:$BK$46</c:f>
              <c:numCache>
                <c:formatCode>General</c:formatCode>
                <c:ptCount val="61"/>
                <c:pt idx="0">
                  <c:v>3.67914687283469E-6</c:v>
                </c:pt>
                <c:pt idx="1">
                  <c:v>1.85122011090462E-5</c:v>
                </c:pt>
                <c:pt idx="2">
                  <c:v>5.30315939864815E-5</c:v>
                </c:pt>
                <c:pt idx="3">
                  <c:v>0.000113484339583918</c:v>
                </c:pt>
                <c:pt idx="4">
                  <c:v>0.000207714835028646</c:v>
                </c:pt>
                <c:pt idx="5">
                  <c:v>0.000341533962521303</c:v>
                </c:pt>
                <c:pt idx="6">
                  <c:v>0.000522650233732949</c:v>
                </c:pt>
                <c:pt idx="7">
                  <c:v>0.000756870714591598</c:v>
                </c:pt>
                <c:pt idx="8">
                  <c:v>0.00105159304787946</c:v>
                </c:pt>
                <c:pt idx="9">
                  <c:v>0.00141279482385795</c:v>
                </c:pt>
                <c:pt idx="10">
                  <c:v>0.00184755617152776</c:v>
                </c:pt>
                <c:pt idx="11">
                  <c:v>0.00236203332628795</c:v>
                </c:pt>
                <c:pt idx="12">
                  <c:v>0.00296305914271705</c:v>
                </c:pt>
                <c:pt idx="13">
                  <c:v>0.00373937549636905</c:v>
                </c:pt>
                <c:pt idx="14">
                  <c:v>0.00493004661317886</c:v>
                </c:pt>
                <c:pt idx="15">
                  <c:v>0.00641538385955477</c:v>
                </c:pt>
                <c:pt idx="16">
                  <c:v>0.00821160609238691</c:v>
                </c:pt>
                <c:pt idx="17">
                  <c:v>0.0103482017604451</c:v>
                </c:pt>
                <c:pt idx="18">
                  <c:v>0.0128533317022037</c:v>
                </c:pt>
                <c:pt idx="19">
                  <c:v>0.0157560369233268</c:v>
                </c:pt>
                <c:pt idx="20">
                  <c:v>0.0190846785800485</c:v>
                </c:pt>
                <c:pt idx="21">
                  <c:v>0.0228680578368932</c:v>
                </c:pt>
                <c:pt idx="22">
                  <c:v>0.0271346570104596</c:v>
                </c:pt>
                <c:pt idx="23">
                  <c:v>0.0319131742131934</c:v>
                </c:pt>
                <c:pt idx="24">
                  <c:v>0.0372321777238739</c:v>
                </c:pt>
                <c:pt idx="25">
                  <c:v>0.0431203504163524</c:v>
                </c:pt>
                <c:pt idx="26">
                  <c:v>0.0496063421597527</c:v>
                </c:pt>
                <c:pt idx="27">
                  <c:v>0.0567188793304762</c:v>
                </c:pt>
                <c:pt idx="28">
                  <c:v>0.0666144116146654</c:v>
                </c:pt>
                <c:pt idx="29">
                  <c:v>0.0752190535855515</c:v>
                </c:pt>
                <c:pt idx="30">
                  <c:v>0.0847057334375816</c:v>
                </c:pt>
                <c:pt idx="31">
                  <c:v>0.0950990589576991</c:v>
                </c:pt>
                <c:pt idx="32">
                  <c:v>0.106440851801104</c:v>
                </c:pt>
                <c:pt idx="33">
                  <c:v>0.118772617754708</c:v>
                </c:pt>
                <c:pt idx="34">
                  <c:v>0.132136280256125</c:v>
                </c:pt>
                <c:pt idx="35">
                  <c:v>0.146573751805216</c:v>
                </c:pt>
                <c:pt idx="36">
                  <c:v>0.162127223109792</c:v>
                </c:pt>
                <c:pt idx="37">
                  <c:v>0.178839012207587</c:v>
                </c:pt>
                <c:pt idx="38">
                  <c:v>0.196751683235109</c:v>
                </c:pt>
                <c:pt idx="39">
                  <c:v>0.215908002479052</c:v>
                </c:pt>
                <c:pt idx="40">
                  <c:v>0.236350993802244</c:v>
                </c:pt>
                <c:pt idx="41">
                  <c:v>0.258123935493254</c:v>
                </c:pt>
                <c:pt idx="42">
                  <c:v>0.281270393377959</c:v>
                </c:pt>
                <c:pt idx="43">
                  <c:v>0.305834233620313</c:v>
                </c:pt>
                <c:pt idx="44">
                  <c:v>0.33185964892603</c:v>
                </c:pt>
                <c:pt idx="45">
                  <c:v>0.359391178257608</c:v>
                </c:pt>
                <c:pt idx="46">
                  <c:v>0.388473731873216</c:v>
                </c:pt>
                <c:pt idx="47">
                  <c:v>0.419152614829108</c:v>
                </c:pt>
                <c:pt idx="48">
                  <c:v>0.451473553050474</c:v>
                </c:pt>
                <c:pt idx="49">
                  <c:v>0.485482719667241</c:v>
                </c:pt>
                <c:pt idx="50">
                  <c:v>0.521226763053633</c:v>
                </c:pt>
                <c:pt idx="51">
                  <c:v>0.558752835842238</c:v>
                </c:pt>
                <c:pt idx="52">
                  <c:v>0.598108625447094</c:v>
                </c:pt>
                <c:pt idx="53">
                  <c:v>0.639342385908409</c:v>
                </c:pt>
                <c:pt idx="54">
                  <c:v>0.682502971296512</c:v>
                </c:pt>
                <c:pt idx="55">
                  <c:v>0.727639870678309</c:v>
                </c:pt>
                <c:pt idx="56">
                  <c:v>0.774803244794588</c:v>
                </c:pt>
                <c:pt idx="57">
                  <c:v>0.824043964525367</c:v>
                </c:pt>
                <c:pt idx="58">
                  <c:v>0.922572666962535</c:v>
                </c:pt>
                <c:pt idx="59">
                  <c:v>1.093501510404733</c:v>
                </c:pt>
                <c:pt idx="60">
                  <c:v>1.265791007111236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908984"/>
        <c:axId val="-2103424440"/>
      </c:scatterChart>
      <c:valAx>
        <c:axId val="-2102772536"/>
        <c:scaling>
          <c:orientation val="minMax"/>
          <c:max val="45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Distance along the LINAC in 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53224008"/>
        <c:crossesAt val="1.00000000000001E-6"/>
        <c:crossBetween val="midCat"/>
      </c:valAx>
      <c:valAx>
        <c:axId val="-2053224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Heat load at distance  in W</a:t>
                </a:r>
              </a:p>
            </c:rich>
          </c:tx>
          <c:layout>
            <c:manualLayout>
              <c:xMode val="edge"/>
              <c:yMode val="edge"/>
              <c:x val="0.014683783697756"/>
              <c:y val="0.2909447162422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02772536"/>
        <c:crosses val="autoZero"/>
        <c:crossBetween val="midCat"/>
        <c:majorUnit val="250.0"/>
      </c:valAx>
      <c:valAx>
        <c:axId val="-21034244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Pressure drop in mbar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97908984"/>
        <c:crosses val="max"/>
        <c:crossBetween val="midCat"/>
      </c:valAx>
      <c:valAx>
        <c:axId val="-2097908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10342444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Pressure drop vs. VLP return pipe diameter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9636212345684"/>
          <c:y val="0.102918133939061"/>
          <c:w val="0.804171184589867"/>
          <c:h val="0.78026827737254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'VLP return'!$AU$50</c:f>
              <c:strCache>
                <c:ptCount val="1"/>
                <c:pt idx="0">
                  <c:v>dp in mbar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square"/>
            <c:size val="10"/>
            <c:spPr>
              <a:solidFill>
                <a:srgbClr val="0000FF"/>
              </a:solidFill>
            </c:spPr>
          </c:marker>
          <c:xVal>
            <c:numRef>
              <c:f>'VLP return'!$AT$52:$AT$64</c:f>
              <c:numCache>
                <c:formatCode>General</c:formatCode>
                <c:ptCount val="13"/>
                <c:pt idx="2">
                  <c:v>200.0</c:v>
                </c:pt>
                <c:pt idx="3">
                  <c:v>210.0</c:v>
                </c:pt>
                <c:pt idx="4">
                  <c:v>220.0</c:v>
                </c:pt>
                <c:pt idx="5">
                  <c:v>230.0</c:v>
                </c:pt>
                <c:pt idx="6">
                  <c:v>240.0</c:v>
                </c:pt>
                <c:pt idx="7">
                  <c:v>250.0</c:v>
                </c:pt>
                <c:pt idx="8">
                  <c:v>260.0</c:v>
                </c:pt>
                <c:pt idx="9">
                  <c:v>270.0</c:v>
                </c:pt>
                <c:pt idx="10">
                  <c:v>280.0</c:v>
                </c:pt>
                <c:pt idx="11">
                  <c:v>290.0</c:v>
                </c:pt>
                <c:pt idx="12">
                  <c:v>300.0</c:v>
                </c:pt>
              </c:numCache>
            </c:numRef>
          </c:xVal>
          <c:yVal>
            <c:numRef>
              <c:f>'VLP return'!$AU$52:$AU$64</c:f>
              <c:numCache>
                <c:formatCode>General</c:formatCode>
                <c:ptCount val="13"/>
                <c:pt idx="2">
                  <c:v>4.4288</c:v>
                </c:pt>
                <c:pt idx="3">
                  <c:v>3.48</c:v>
                </c:pt>
                <c:pt idx="4">
                  <c:v>2.7777</c:v>
                </c:pt>
                <c:pt idx="5">
                  <c:v>2.246</c:v>
                </c:pt>
                <c:pt idx="6">
                  <c:v>1.8375</c:v>
                </c:pt>
                <c:pt idx="7">
                  <c:v>1.5183</c:v>
                </c:pt>
                <c:pt idx="8">
                  <c:v>1.266</c:v>
                </c:pt>
                <c:pt idx="9">
                  <c:v>1.0639</c:v>
                </c:pt>
                <c:pt idx="10">
                  <c:v>0.901</c:v>
                </c:pt>
                <c:pt idx="11">
                  <c:v>0.7677</c:v>
                </c:pt>
                <c:pt idx="12">
                  <c:v>0.6584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2647096"/>
        <c:axId val="-2066587400"/>
      </c:scatterChart>
      <c:valAx>
        <c:axId val="-2102647096"/>
        <c:scaling>
          <c:orientation val="minMax"/>
          <c:max val="300.0"/>
          <c:min val="20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Diameter - gas return pipe in mm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66587400"/>
        <c:crosses val="autoZero"/>
        <c:crossBetween val="midCat"/>
        <c:majorUnit val="20.0"/>
      </c:valAx>
      <c:valAx>
        <c:axId val="-2066587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Pressure drop along</a:t>
                </a:r>
                <a:r>
                  <a:rPr lang="en-US" sz="1200" baseline="0"/>
                  <a:t> Linac in mbar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02647096"/>
        <c:crosses val="autoZero"/>
        <c:crossBetween val="midCat"/>
        <c:majorUnit val="0.5"/>
        <c:minorUnit val="0.04"/>
      </c:valAx>
    </c:plotArea>
    <c:plotVisOnly val="1"/>
    <c:dispBlanksAs val="gap"/>
    <c:showDLblsOverMax val="0"/>
  </c:chart>
  <c:spPr>
    <a:ln>
      <a:solidFill>
        <a:srgbClr val="FFFFFF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0.27517</cdr:x>
      <cdr:y>0.40498</cdr:y>
    </cdr:from>
    <cdr:to>
      <cdr:x>0.4251</cdr:x>
      <cdr:y>0.40498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>
          <a:off x="1981200" y="2186900"/>
          <a:ext cx="1079500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80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0.69308</cdr:x>
      <cdr:y>0.66369</cdr:y>
    </cdr:from>
    <cdr:to>
      <cdr:x>0.84301</cdr:x>
      <cdr:y>0.66369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4990199" y="3583900"/>
          <a:ext cx="1079500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00FF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49BC8-418A-4343-B0F6-23CD44BEE3F7}" type="datetimeFigureOut">
              <a:rPr lang="en-US" smtClean="0"/>
              <a:t>2012-11-28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4691B-912B-AA40-9570-880C369F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59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BE623-1913-B04F-A4AC-4DA010CCCAD4}" type="datetimeFigureOut">
              <a:rPr lang="en-US" smtClean="0"/>
              <a:t>2012-11-28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0F935-A25C-EB4C-83E5-14DAEB2FD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8E3-85E1-0545-8D3E-D9BBC08DE670}" type="datetime1">
              <a:rPr lang="sv-SE" smtClean="0"/>
              <a:t>2012-11-28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000" y="6300000"/>
            <a:ext cx="2133600" cy="365125"/>
          </a:xfrm>
        </p:spPr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8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8522-4C38-2F40-A613-2581403BD7A1}" type="datetime1">
              <a:rPr lang="sv-SE" smtClean="0"/>
              <a:t>2012-11-28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000" y="6300000"/>
            <a:ext cx="2133600" cy="365125"/>
          </a:xfrm>
        </p:spPr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2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60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560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53FF-D0A2-D548-AE66-E049D3974152}" type="datetime1">
              <a:rPr lang="sv-SE" smtClean="0"/>
              <a:t>2012-11-28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6000" y="6300000"/>
            <a:ext cx="2133600" cy="365125"/>
          </a:xfrm>
        </p:spPr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37098" y="1614488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7AF0-45F5-1342-8110-0AEB3E987035}" type="datetime1">
              <a:rPr lang="sv-SE" smtClean="0"/>
              <a:t>2012-11-28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6000" y="6300000"/>
            <a:ext cx="2133600" cy="365125"/>
          </a:xfrm>
        </p:spPr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4261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D423-9E32-C449-97A6-D9F2AD28D5CD}" type="datetime1">
              <a:rPr lang="sv-SE" smtClean="0"/>
              <a:t>2012-11-28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6000" y="6300000"/>
            <a:ext cx="2133600" cy="365125"/>
          </a:xfrm>
        </p:spPr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421187" y="1615023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5642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BDB8-BF6C-814C-984B-6D35D80E9ABB}" type="datetime1">
              <a:rPr lang="sv-SE" smtClean="0"/>
              <a:t>2012-11-28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000" y="6300000"/>
            <a:ext cx="2133600" cy="365125"/>
          </a:xfrm>
        </p:spPr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2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3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50E9-5658-2746-BCA3-9BF89F8BA948}" type="datetime1">
              <a:rPr lang="sv-SE" smtClean="0"/>
              <a:t>2012-11-28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5997375"/>
            <a:ext cx="9144003" cy="860625"/>
          </a:xfrm>
          <a:prstGeom prst="rect">
            <a:avLst/>
          </a:prstGeom>
          <a:noFill/>
          <a:ln>
            <a:noFill/>
          </a:ln>
          <a:effectLst>
            <a:outerShdw blurRad="76200" dist="76199" dir="16200000" algn="ctr" rotWithShape="0">
              <a:schemeClr val="bg2">
                <a:alpha val="2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/>
          </p:cNvSpPr>
          <p:nvPr/>
        </p:nvSpPr>
        <p:spPr bwMode="auto">
          <a:xfrm>
            <a:off x="4230500" y="6356350"/>
            <a:ext cx="4159438" cy="289488"/>
          </a:xfrm>
          <a:prstGeom prst="roundRect">
            <a:avLst>
              <a:gd name="adj" fmla="val 23704"/>
            </a:avLst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 anchor="ctr"/>
          <a:lstStyle/>
          <a:p>
            <a:pPr marL="57150"/>
            <a:r>
              <a:rPr lang="en-US" sz="1200" dirty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ESS | </a:t>
            </a:r>
            <a:r>
              <a:rPr lang="en-US" sz="1200" dirty="0" smtClean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Helium Distribution | 2012-Nov-29 |   Torsten Koettig</a:t>
            </a:r>
            <a:endParaRPr lang="en-US" sz="1200" dirty="0">
              <a:solidFill>
                <a:srgbClr val="FFFFFF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b="1" i="0" u="none" kern="1200">
          <a:solidFill>
            <a:srgbClr val="006585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S_template_front_v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2072"/>
          <a:stretch/>
        </p:blipFill>
        <p:spPr>
          <a:xfrm>
            <a:off x="0" y="0"/>
            <a:ext cx="9144000" cy="6030000"/>
          </a:xfrm>
          <a:prstGeom prst="rect">
            <a:avLst/>
          </a:prstGeom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68" y="366601"/>
            <a:ext cx="2497628" cy="13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5745632" y="2686465"/>
            <a:ext cx="3398368" cy="231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4800" dirty="0" err="1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Linac</a:t>
            </a:r>
            <a:r>
              <a:rPr lang="en-US" sz="4800" dirty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 </a:t>
            </a:r>
            <a:r>
              <a:rPr lang="en-US" sz="4800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– Cryogenics</a:t>
            </a:r>
            <a:endParaRPr lang="en-US" sz="4800" dirty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5745632" y="5201578"/>
            <a:ext cx="3398368" cy="6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H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elium distribution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1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8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Pressure drop &amp; heat load analysis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15253" y="963898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T</a:t>
            </a:r>
            <a:r>
              <a:rPr lang="en-US" baseline="-25000" dirty="0" err="1" smtClean="0"/>
              <a:t>bath</a:t>
            </a:r>
            <a:r>
              <a:rPr lang="en-US" dirty="0" smtClean="0"/>
              <a:t>=2.0 K  at saturation pressure of 31.3 mbar(a)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Precooling of the inlet SC-Helium flow to 2.2 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4019" y="2195472"/>
            <a:ext cx="2640949" cy="3593793"/>
            <a:chOff x="394019" y="2195472"/>
            <a:chExt cx="2640949" cy="3593793"/>
          </a:xfrm>
        </p:grpSpPr>
        <p:pic>
          <p:nvPicPr>
            <p:cNvPr id="4" name="Picture 3" descr="2K HEX circui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19" y="2195472"/>
              <a:ext cx="2640949" cy="33011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27129" y="5481488"/>
              <a:ext cx="1294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2.0 K He II bath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13046" y="2570891"/>
              <a:ext cx="36562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(a)</a:t>
              </a:r>
              <a:endParaRPr lang="en-US" sz="1300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407526" y="2739535"/>
            <a:ext cx="1744579" cy="2474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1881" b="45957"/>
          <a:stretch/>
        </p:blipFill>
        <p:spPr>
          <a:xfrm>
            <a:off x="4358103" y="1610228"/>
            <a:ext cx="4083611" cy="420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cel-He supply Temperature at CM 80m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1" y="565931"/>
            <a:ext cx="6916412" cy="51858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943" y="98792"/>
            <a:ext cx="8229600" cy="4938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SC helium supply line – normal operation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21080" y="1598868"/>
            <a:ext cx="614783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Possible solutions: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 flow in SC He supply line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ntegrate a phase separator/</a:t>
            </a:r>
            <a:r>
              <a:rPr lang="en-US" dirty="0" err="1" smtClean="0"/>
              <a:t>subcooler</a:t>
            </a:r>
            <a:r>
              <a:rPr lang="en-US" dirty="0" smtClean="0"/>
              <a:t> in front of the 2K HEX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3631" y="3065852"/>
            <a:ext cx="11280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d= 80 mm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40233" y="3731752"/>
            <a:ext cx="147017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Input:</a:t>
            </a:r>
          </a:p>
          <a:p>
            <a:r>
              <a:rPr lang="en-US" dirty="0" err="1"/>
              <a:t>q</a:t>
            </a:r>
            <a:r>
              <a:rPr lang="en-US" baseline="-25000" dirty="0" err="1" smtClean="0"/>
              <a:t>TL</a:t>
            </a:r>
            <a:r>
              <a:rPr lang="en-US" dirty="0" smtClean="0"/>
              <a:t>= 0.2 W/m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JC</a:t>
            </a:r>
            <a:r>
              <a:rPr lang="en-US" dirty="0" smtClean="0"/>
              <a:t>= 0.2 W/m</a:t>
            </a:r>
          </a:p>
          <a:p>
            <a:r>
              <a:rPr lang="en-US" dirty="0" smtClean="0"/>
              <a:t>L</a:t>
            </a:r>
            <a:r>
              <a:rPr lang="en-US" baseline="-25000" dirty="0" smtClean="0"/>
              <a:t>JC </a:t>
            </a:r>
            <a:r>
              <a:rPr lang="en-US" dirty="0" smtClean="0"/>
              <a:t>= 4 m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valves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1</a:t>
            </a:r>
            <a:r>
              <a:rPr lang="en-US" dirty="0" smtClean="0"/>
              <a:t> W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VacBar</a:t>
            </a:r>
            <a:r>
              <a:rPr lang="en-US" baseline="-25000" dirty="0" smtClean="0"/>
              <a:t>.</a:t>
            </a:r>
            <a:r>
              <a:rPr lang="en-US" dirty="0" smtClean="0"/>
              <a:t>=1 W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6942" y="5656091"/>
            <a:ext cx="7486899" cy="286230"/>
            <a:chOff x="723821" y="5485486"/>
            <a:chExt cx="7139510" cy="286230"/>
          </a:xfrm>
        </p:grpSpPr>
        <p:sp>
          <p:nvSpPr>
            <p:cNvPr id="9" name="Rounded Rectangle 8"/>
            <p:cNvSpPr/>
            <p:nvPr/>
          </p:nvSpPr>
          <p:spPr>
            <a:xfrm>
              <a:off x="723821" y="5487716"/>
              <a:ext cx="1065992" cy="282940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Warm </a:t>
              </a:r>
              <a:r>
                <a:rPr lang="en-US" sz="1400" dirty="0" err="1" smtClean="0"/>
                <a:t>Linac</a:t>
              </a:r>
              <a:endParaRPr lang="en-US" sz="1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16133" y="5485486"/>
              <a:ext cx="769883" cy="282940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Spokes</a:t>
              </a:r>
              <a:endParaRPr lang="en-US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632078" y="5487716"/>
              <a:ext cx="1375259" cy="282940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Medium Beta</a:t>
              </a:r>
              <a:endParaRPr lang="en-US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054455" y="5488776"/>
              <a:ext cx="2782365" cy="282940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High Beta</a:t>
              </a:r>
              <a:endParaRPr lang="en-US" sz="1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469575" y="5488776"/>
              <a:ext cx="393756" cy="282940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CP</a:t>
              </a:r>
              <a:endParaRPr lang="en-US" sz="1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856562" y="5586416"/>
              <a:ext cx="599854" cy="116944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255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8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Principle proposal– Phase separator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7582" y="4301885"/>
            <a:ext cx="4871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Temperature of the incoming flow varies from 4.6 K to 5.3 K along the CTL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Subcooler</a:t>
            </a:r>
            <a:r>
              <a:rPr lang="en-US" dirty="0" smtClean="0"/>
              <a:t> e.g. to 1.4 </a:t>
            </a:r>
            <a:r>
              <a:rPr lang="en-US" dirty="0" err="1" smtClean="0"/>
              <a:t>bara</a:t>
            </a:r>
            <a:r>
              <a:rPr lang="en-US" dirty="0" smtClean="0"/>
              <a:t> saturation condition, use of the vapor to cool the couplers</a:t>
            </a:r>
          </a:p>
          <a:p>
            <a:r>
              <a:rPr lang="en-US" dirty="0"/>
              <a:t> </a:t>
            </a:r>
            <a:r>
              <a:rPr lang="en-US" dirty="0" smtClean="0"/>
              <a:t>    (mismatch =&gt; </a:t>
            </a:r>
            <a:r>
              <a:rPr lang="en-US" dirty="0" err="1" smtClean="0"/>
              <a:t>dm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baseline="-25000" dirty="0" err="1" smtClean="0"/>
              <a:t>subcooler</a:t>
            </a:r>
            <a:r>
              <a:rPr lang="en-US" dirty="0" smtClean="0"/>
              <a:t>= 2-3 * </a:t>
            </a:r>
            <a:r>
              <a:rPr lang="en-US" dirty="0" err="1" smtClean="0"/>
              <a:t>dm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baseline="-25000" dirty="0" err="1" smtClean="0"/>
              <a:t>coupler</a:t>
            </a:r>
            <a:r>
              <a:rPr lang="en-US" dirty="0" smtClean="0"/>
              <a:t>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747018" y="2508243"/>
            <a:ext cx="882892" cy="214923"/>
          </a:xfrm>
          <a:prstGeom prst="rightArrow">
            <a:avLst>
              <a:gd name="adj1" fmla="val 31818"/>
              <a:gd name="adj2" fmla="val 772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57981" y="963898"/>
            <a:ext cx="2476987" cy="3096233"/>
            <a:chOff x="557981" y="963898"/>
            <a:chExt cx="2476987" cy="3096233"/>
          </a:xfrm>
        </p:grpSpPr>
        <p:pic>
          <p:nvPicPr>
            <p:cNvPr id="4" name="Picture 3" descr="2K HEX circui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81" y="963898"/>
              <a:ext cx="2476987" cy="309623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642748" y="1300861"/>
              <a:ext cx="36562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(a)</a:t>
              </a:r>
              <a:endParaRPr lang="en-US" sz="13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65455" y="785383"/>
            <a:ext cx="3111719" cy="5162927"/>
            <a:chOff x="5465455" y="785383"/>
            <a:chExt cx="3111719" cy="5162927"/>
          </a:xfrm>
        </p:grpSpPr>
        <p:pic>
          <p:nvPicPr>
            <p:cNvPr id="6" name="Picture 5" descr="2K HEX circuit with subcooler infro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455" y="785383"/>
              <a:ext cx="3111719" cy="51629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151709" y="3209231"/>
              <a:ext cx="351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(a)</a:t>
              </a:r>
              <a:endParaRPr lang="en-US" sz="1200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943" y="98792"/>
            <a:ext cx="8229600" cy="4938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SC helium supply line option II - </a:t>
            </a:r>
            <a:r>
              <a:rPr lang="en-US" sz="2400" dirty="0" err="1" smtClean="0"/>
              <a:t>Subcooler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16000" y="675105"/>
            <a:ext cx="6761039" cy="5072709"/>
            <a:chOff x="4821005" y="0"/>
            <a:chExt cx="4322995" cy="3244075"/>
          </a:xfrm>
        </p:grpSpPr>
        <p:pic>
          <p:nvPicPr>
            <p:cNvPr id="2" name="Picture 1" descr="Excel-He supply Temperature at CM 80mm-subcool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005" y="0"/>
              <a:ext cx="4322995" cy="32440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79454" y="361834"/>
              <a:ext cx="1567608" cy="3424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Subcooler</a:t>
              </a:r>
              <a:r>
                <a:rPr lang="en-US" sz="1400" dirty="0" smtClean="0"/>
                <a:t> in front of 2 K - HEX</a:t>
              </a:r>
            </a:p>
            <a:p>
              <a:r>
                <a:rPr lang="en-US" sz="1400" dirty="0" smtClean="0"/>
                <a:t>Total=&gt;116.5 g/s</a:t>
              </a:r>
              <a:endParaRPr lang="en-US" sz="14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88211" y="5656091"/>
            <a:ext cx="7352626" cy="286230"/>
            <a:chOff x="723821" y="5485486"/>
            <a:chExt cx="7139510" cy="286230"/>
          </a:xfrm>
        </p:grpSpPr>
        <p:sp>
          <p:nvSpPr>
            <p:cNvPr id="9" name="Rounded Rectangle 8"/>
            <p:cNvSpPr/>
            <p:nvPr/>
          </p:nvSpPr>
          <p:spPr>
            <a:xfrm>
              <a:off x="723821" y="5487716"/>
              <a:ext cx="1065992" cy="282940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Warm </a:t>
              </a:r>
              <a:r>
                <a:rPr lang="en-US" sz="1400" dirty="0" err="1" smtClean="0"/>
                <a:t>Linac</a:t>
              </a:r>
              <a:endParaRPr lang="en-US" sz="1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16133" y="5485486"/>
              <a:ext cx="769883" cy="282940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Spokes</a:t>
              </a:r>
              <a:endParaRPr lang="en-US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632078" y="5487716"/>
              <a:ext cx="1375259" cy="282940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Medium Beta</a:t>
              </a:r>
              <a:endParaRPr lang="en-US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054455" y="5488776"/>
              <a:ext cx="2782365" cy="282940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High Beta</a:t>
              </a:r>
              <a:endParaRPr lang="en-US" sz="1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469575" y="5488776"/>
              <a:ext cx="393756" cy="282940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CP</a:t>
              </a:r>
              <a:endParaRPr lang="en-US" sz="1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856562" y="5586416"/>
              <a:ext cx="599854" cy="116944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808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8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Pressure drop analysis</a:t>
            </a:r>
            <a:endParaRPr lang="en-US" sz="2400" dirty="0"/>
          </a:p>
        </p:txBody>
      </p:sp>
      <p:pic>
        <p:nvPicPr>
          <p:cNvPr id="4" name="Picture 3" descr="2K HEX circu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9" y="2195472"/>
            <a:ext cx="2640949" cy="3301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253" y="963898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T</a:t>
            </a:r>
            <a:r>
              <a:rPr lang="en-US" baseline="-25000" dirty="0" err="1" smtClean="0"/>
              <a:t>bath</a:t>
            </a:r>
            <a:r>
              <a:rPr lang="en-US" dirty="0" smtClean="0"/>
              <a:t>=2.0 K  at saturation pressure of 31.3 mbar(a)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Precooling of the inlet SC-Helium flow to 2.2 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129" y="5481488"/>
            <a:ext cx="1294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2.0 K He II bath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13046" y="2570891"/>
            <a:ext cx="3656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(a)</a:t>
            </a:r>
            <a:endParaRPr lang="en-US" sz="13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447632" y="3126808"/>
            <a:ext cx="1684421" cy="2474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>
            <a:outerShdw blurRad="40000" dist="23000" dir="13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1881" b="45957"/>
          <a:stretch/>
        </p:blipFill>
        <p:spPr>
          <a:xfrm>
            <a:off x="4358103" y="1610228"/>
            <a:ext cx="4083611" cy="420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3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129499"/>
              </p:ext>
            </p:extLst>
          </p:nvPr>
        </p:nvGraphicFramePr>
        <p:xfrm>
          <a:off x="972000" y="332888"/>
          <a:ext cx="7199999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943" y="38636"/>
            <a:ext cx="8229600" cy="4938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VLP return line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62573" y="1421279"/>
            <a:ext cx="12450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d= 260 mm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37189" y="5670870"/>
            <a:ext cx="7156864" cy="286230"/>
            <a:chOff x="723821" y="5485486"/>
            <a:chExt cx="7206820" cy="286230"/>
          </a:xfrm>
        </p:grpSpPr>
        <p:sp>
          <p:nvSpPr>
            <p:cNvPr id="7" name="Rounded Rectangle 6"/>
            <p:cNvSpPr/>
            <p:nvPr/>
          </p:nvSpPr>
          <p:spPr>
            <a:xfrm>
              <a:off x="723821" y="5487716"/>
              <a:ext cx="1065992" cy="282940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Warm </a:t>
              </a:r>
              <a:r>
                <a:rPr lang="en-US" sz="1300" dirty="0" err="1" smtClean="0"/>
                <a:t>Linac</a:t>
              </a:r>
              <a:endParaRPr lang="en-US" sz="13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16133" y="5485486"/>
              <a:ext cx="769883" cy="282940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Spokes</a:t>
              </a:r>
              <a:endParaRPr lang="en-US" sz="1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32078" y="5487716"/>
              <a:ext cx="1375259" cy="282940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Medium Beta</a:t>
              </a:r>
              <a:endParaRPr lang="en-US" sz="1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54455" y="5488776"/>
              <a:ext cx="2782365" cy="282940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High Beta</a:t>
              </a:r>
              <a:endParaRPr lang="en-US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469575" y="5488776"/>
              <a:ext cx="461066" cy="282940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CP</a:t>
              </a:r>
              <a:endParaRPr lang="en-US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856562" y="5586416"/>
              <a:ext cx="599854" cy="116944"/>
            </a:xfrm>
            <a:prstGeom prst="round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26943" y="98792"/>
            <a:ext cx="8229600" cy="4938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VLP return line - pipe diameter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307711"/>
              </p:ext>
            </p:extLst>
          </p:nvPr>
        </p:nvGraphicFramePr>
        <p:xfrm>
          <a:off x="972000" y="592667"/>
          <a:ext cx="7199999" cy="539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17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8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Summary</a:t>
            </a:r>
            <a:endParaRPr lang="en-US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64590" y="989539"/>
            <a:ext cx="8905002" cy="4639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Design of the </a:t>
            </a:r>
            <a:r>
              <a:rPr lang="en-US" dirty="0" err="1" smtClean="0"/>
              <a:t>Linac</a:t>
            </a:r>
            <a:r>
              <a:rPr lang="en-US" dirty="0" smtClean="0"/>
              <a:t> cryogenic transfer line =&gt; 450 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Segmented CMs with individual jumper connection, exchangeable at cold </a:t>
            </a:r>
            <a:r>
              <a:rPr lang="en-US" dirty="0" err="1" smtClean="0"/>
              <a:t>Linac</a:t>
            </a:r>
            <a:r>
              <a:rPr lang="en-US" dirty="0" smtClean="0"/>
              <a:t> conditions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Helium circuits for cavities, thermal shield, heat intercepts and coupler cooling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Helium inventory and storage concept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Pressure drop calculations for CTL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Question for discussion: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Phase separator =&gt; vapor flow to power couplers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610" y="274638"/>
            <a:ext cx="8229600" cy="45479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Summary II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202167" y="5145129"/>
            <a:ext cx="189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W. </a:t>
            </a:r>
            <a:r>
              <a:rPr lang="en-US" sz="1400" dirty="0" err="1" smtClean="0"/>
              <a:t>Nuttall</a:t>
            </a:r>
            <a:r>
              <a:rPr lang="en-US" sz="1400" dirty="0" smtClean="0"/>
              <a:t>, Nature </a:t>
            </a:r>
            <a:r>
              <a:rPr lang="en-US" sz="1400" dirty="0"/>
              <a:t>485, 573–575 (31 May 2012)</a:t>
            </a:r>
          </a:p>
        </p:txBody>
      </p:sp>
      <p:pic>
        <p:nvPicPr>
          <p:cNvPr id="5" name="Picture 4" descr="Screen Shot 2012-08-15 at 10.2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80" y="997530"/>
            <a:ext cx="5224785" cy="4972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9795" y="892256"/>
            <a:ext cx="38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Stop squandering helium – Preserve it!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610" y="143038"/>
            <a:ext cx="8229600" cy="45479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Summary II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756143" y="391217"/>
            <a:ext cx="2469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US report,</a:t>
            </a:r>
          </a:p>
          <a:p>
            <a:r>
              <a:rPr lang="en-US" dirty="0" smtClean="0"/>
              <a:t>“Selling </a:t>
            </a:r>
            <a:r>
              <a:rPr lang="en-US" dirty="0"/>
              <a:t>the Nation's Helium </a:t>
            </a:r>
            <a:r>
              <a:rPr lang="en-US" dirty="0" smtClean="0"/>
              <a:t>Reserve”, 2011</a:t>
            </a:r>
            <a:endParaRPr lang="en-US" dirty="0"/>
          </a:p>
        </p:txBody>
      </p:sp>
      <p:pic>
        <p:nvPicPr>
          <p:cNvPr id="9" name="Picture 8" descr="Screen Shot 2012-08-15 at 10.54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76" y="2664898"/>
            <a:ext cx="4589324" cy="3295135"/>
          </a:xfrm>
          <a:prstGeom prst="rect">
            <a:avLst/>
          </a:prstGeom>
        </p:spPr>
      </p:pic>
      <p:pic>
        <p:nvPicPr>
          <p:cNvPr id="8" name="Picture 7" descr="Screen Shot 2012-08-15 at 10.48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6639" cy="38743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407"/>
            <a:ext cx="8229600" cy="1143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964"/>
            <a:ext cx="8229600" cy="42314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Layout of the cryogenic distribution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Parameters relevant to cryogenics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Helium flow scheme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Cryoplant</a:t>
            </a:r>
            <a:r>
              <a:rPr lang="en-US" dirty="0"/>
              <a:t> and helium storage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Pressure </a:t>
            </a:r>
            <a:r>
              <a:rPr lang="en-US" dirty="0"/>
              <a:t>drop </a:t>
            </a:r>
            <a:r>
              <a:rPr lang="en-US" dirty="0" smtClean="0"/>
              <a:t>analysis – </a:t>
            </a:r>
            <a:r>
              <a:rPr lang="en-US" dirty="0" err="1" smtClean="0"/>
              <a:t>cryo</a:t>
            </a:r>
            <a:r>
              <a:rPr lang="en-US" dirty="0" smtClean="0"/>
              <a:t> transfer 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2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8507"/>
            <a:ext cx="8229600" cy="493875"/>
          </a:xfrm>
        </p:spPr>
        <p:txBody>
          <a:bodyPr>
            <a:normAutofit/>
          </a:bodyPr>
          <a:lstStyle/>
          <a:p>
            <a:r>
              <a:rPr lang="en-US" sz="2400" dirty="0"/>
              <a:t>Layout of the cryogenic distribution </a:t>
            </a:r>
            <a:r>
              <a:rPr lang="en-US" sz="2400" dirty="0" smtClean="0"/>
              <a:t>system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2887" y="772014"/>
            <a:ext cx="84176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Segmented </a:t>
            </a:r>
            <a:r>
              <a:rPr lang="en-US" dirty="0" err="1" smtClean="0"/>
              <a:t>Linac</a:t>
            </a:r>
            <a:r>
              <a:rPr lang="en-US" dirty="0" smtClean="0"/>
              <a:t> design with 59 individual CMs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Cavities cooled with superfluid helium to 2 K at saturation condition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SF helium conditions are generated separately at </a:t>
            </a:r>
            <a:r>
              <a:rPr lang="en-US" dirty="0"/>
              <a:t>each CM </a:t>
            </a:r>
            <a:r>
              <a:rPr lang="en-US" dirty="0" smtClean="0"/>
              <a:t>(counterflow HEX)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Max. allowable working pressure:		1.5 bar(a) for cavities?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Pulsed operation at a rep. rate of:		14 Hz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Cryogenic duty cycle:					4.65 %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Major heat loads:	 				1.8 kW @ 2 K,  7.8 kW @ 40 K and 8 g/s PCC</a:t>
            </a:r>
            <a:endParaRPr lang="en-US" dirty="0"/>
          </a:p>
        </p:txBody>
      </p:sp>
      <p:pic>
        <p:nvPicPr>
          <p:cNvPr id="2" name="Picture 1" descr="ESS-Linac-scheme-p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120"/>
            <a:ext cx="9144000" cy="294832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8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Relevant parameters to be frozen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2195"/>
              </p:ext>
            </p:extLst>
          </p:nvPr>
        </p:nvGraphicFramePr>
        <p:xfrm>
          <a:off x="859912" y="1277351"/>
          <a:ext cx="73979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239"/>
                <a:gridCol w="2268843"/>
                <a:gridCol w="2231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Temperatures in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Pressure in bar(a)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Thermal radiation shield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–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19.5 – 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Supercritical helium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VLP helium return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Coupler</a:t>
                      </a:r>
                      <a:r>
                        <a:rPr lang="en-US" baseline="0" dirty="0" smtClean="0"/>
                        <a:t> cooling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 – 150 (300)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Gaseous helium storage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Liquid helium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storage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3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8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Flow scheme</a:t>
            </a:r>
          </a:p>
        </p:txBody>
      </p:sp>
      <p:pic>
        <p:nvPicPr>
          <p:cNvPr id="5" name="Picture 4" descr="PID-Linac Transfer Line-02Aug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565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92749" y="1478411"/>
            <a:ext cx="9244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From/to </a:t>
            </a:r>
          </a:p>
          <a:p>
            <a:r>
              <a:rPr lang="en-US" sz="1500" dirty="0" err="1"/>
              <a:t>c</a:t>
            </a:r>
            <a:r>
              <a:rPr lang="en-US" sz="1500" dirty="0" err="1" smtClean="0"/>
              <a:t>ryoplant</a:t>
            </a:r>
            <a:endParaRPr lang="en-US" sz="1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5128" y="2533487"/>
            <a:ext cx="7893539" cy="651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 rot="16200000">
            <a:off x="1529864" y="3974492"/>
            <a:ext cx="177149" cy="1830102"/>
          </a:xfrm>
          <a:prstGeom prst="leftBrace">
            <a:avLst>
              <a:gd name="adj1" fmla="val 5245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3739013" y="3806462"/>
            <a:ext cx="177149" cy="2166163"/>
          </a:xfrm>
          <a:prstGeom prst="leftBrace">
            <a:avLst>
              <a:gd name="adj1" fmla="val 5245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6057576" y="3806462"/>
            <a:ext cx="177149" cy="2166163"/>
          </a:xfrm>
          <a:prstGeom prst="leftBrace">
            <a:avLst>
              <a:gd name="adj1" fmla="val 5245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5570" y="5184205"/>
            <a:ext cx="13644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Spokes cavities</a:t>
            </a:r>
          </a:p>
          <a:p>
            <a:pPr algn="ctr"/>
            <a:r>
              <a:rPr lang="en-US" sz="1500" dirty="0" smtClean="0"/>
              <a:t>CM # 01 -14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2768278" y="5195927"/>
            <a:ext cx="21339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Ell. medium beta cavities</a:t>
            </a:r>
          </a:p>
          <a:p>
            <a:pPr algn="ctr"/>
            <a:r>
              <a:rPr lang="en-US" sz="1500" dirty="0" smtClean="0"/>
              <a:t>CM # 15 -29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5239980" y="5197228"/>
            <a:ext cx="18261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Ell. high beta cavities</a:t>
            </a:r>
          </a:p>
          <a:p>
            <a:pPr algn="ctr"/>
            <a:r>
              <a:rPr lang="en-US" sz="1500" dirty="0" smtClean="0"/>
              <a:t>CM # 30 -59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170636" y="1081128"/>
            <a:ext cx="7545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Cryogenic transfer line 400 m along </a:t>
            </a:r>
            <a:r>
              <a:rPr lang="en-US" dirty="0" err="1" smtClean="0"/>
              <a:t>Linac</a:t>
            </a:r>
            <a:r>
              <a:rPr lang="en-US" dirty="0" smtClean="0"/>
              <a:t> + 50 m connection to </a:t>
            </a:r>
            <a:r>
              <a:rPr lang="en-US" dirty="0" err="1" smtClean="0"/>
              <a:t>cryoplant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valve box at the end of the </a:t>
            </a:r>
            <a:r>
              <a:rPr lang="en-US" u="sng" dirty="0" smtClean="0"/>
              <a:t>C</a:t>
            </a:r>
            <a:r>
              <a:rPr lang="en-US" dirty="0" smtClean="0"/>
              <a:t>ryogenic </a:t>
            </a:r>
            <a:r>
              <a:rPr lang="en-US" u="sng" dirty="0"/>
              <a:t>T</a:t>
            </a:r>
            <a:r>
              <a:rPr lang="en-US" dirty="0" smtClean="0"/>
              <a:t>ransfer </a:t>
            </a:r>
            <a:r>
              <a:rPr lang="en-US" u="sng" dirty="0" smtClean="0"/>
              <a:t>L</a:t>
            </a:r>
            <a:r>
              <a:rPr lang="en-US" dirty="0" smtClean="0"/>
              <a:t>ine (CTL)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HP warm line, LP return line vacuum insulated, Purge line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Warm helium return line for coupler cooling circuit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4340" y="2803078"/>
            <a:ext cx="965696" cy="189601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4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467" y="66935"/>
            <a:ext cx="5121133" cy="6641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18" y="887267"/>
            <a:ext cx="3251899" cy="1169551"/>
          </a:xfrm>
          <a:prstGeom prst="rect">
            <a:avLst/>
          </a:prstGeom>
          <a:solidFill>
            <a:srgbClr val="E6C2B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Thermal shield supply	40 K 	- 19.5 bar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Thermal shield return 	50 K 	- 19 bar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SC helium supply		4.5 K 	- 3 bar</a:t>
            </a:r>
          </a:p>
          <a:p>
            <a:r>
              <a:rPr lang="en-US" sz="1400" dirty="0" smtClean="0">
                <a:solidFill>
                  <a:srgbClr val="00FF00"/>
                </a:solidFill>
              </a:rPr>
              <a:t>Helium return		8 K	- 1.2 bar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Helium VLP return 		4 K	- 30 mbar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967" y="66935"/>
            <a:ext cx="356495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dirty="0" smtClean="0"/>
              <a:t>P </a:t>
            </a:r>
            <a:r>
              <a:rPr lang="en-US" sz="1400" dirty="0" smtClean="0"/>
              <a:t>warm line		300 K  ≤ </a:t>
            </a:r>
            <a:r>
              <a:rPr lang="en-US" sz="1400" dirty="0" smtClean="0"/>
              <a:t>20 </a:t>
            </a:r>
            <a:r>
              <a:rPr lang="en-US" sz="1400" dirty="0" smtClean="0"/>
              <a:t>bar</a:t>
            </a:r>
          </a:p>
          <a:p>
            <a:r>
              <a:rPr lang="en-US" sz="1400" dirty="0" smtClean="0"/>
              <a:t>Purge return line		300 K  </a:t>
            </a:r>
            <a:r>
              <a:rPr lang="en-US" sz="1400" dirty="0"/>
              <a:t>≤ </a:t>
            </a:r>
            <a:r>
              <a:rPr lang="en-US" sz="1400" dirty="0" smtClean="0"/>
              <a:t>1.05 bar</a:t>
            </a:r>
          </a:p>
          <a:p>
            <a:r>
              <a:rPr lang="en-US" sz="1400" dirty="0" smtClean="0"/>
              <a:t>LP return line		300 to 5 K  - 1.05 bar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9030" y="2533927"/>
            <a:ext cx="2864887" cy="307777"/>
          </a:xfrm>
          <a:prstGeom prst="rect">
            <a:avLst/>
          </a:prstGeom>
          <a:solidFill>
            <a:srgbClr val="996633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Valve box in CTL incl. vacuum barrier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7587" y="3690872"/>
            <a:ext cx="1580017" cy="307777"/>
          </a:xfrm>
          <a:prstGeom prst="rect">
            <a:avLst/>
          </a:prstGeom>
          <a:solidFill>
            <a:srgbClr val="996633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Jumper connection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013917" y="1601020"/>
            <a:ext cx="1273294" cy="30642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13917" y="887267"/>
            <a:ext cx="1273294" cy="160674"/>
          </a:xfrm>
          <a:prstGeom prst="line">
            <a:avLst/>
          </a:prstGeom>
          <a:ln w="12700">
            <a:solidFill>
              <a:srgbClr val="FF00FF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63430" y="5400521"/>
            <a:ext cx="2124174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CM	He </a:t>
            </a:r>
            <a:r>
              <a:rPr lang="en-US" sz="1400" dirty="0" smtClean="0">
                <a:latin typeface="Palatino Linotype"/>
                <a:cs typeface="Palatino Linotype"/>
              </a:rPr>
              <a:t>II</a:t>
            </a:r>
            <a:r>
              <a:rPr lang="en-US" sz="1400" dirty="0" smtClean="0"/>
              <a:t> cooled cavities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2779" y="6357348"/>
            <a:ext cx="328808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Coupler cooling return 	300 K	 - 1.05 bar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013917" y="394368"/>
            <a:ext cx="1273294" cy="8021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4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h diagram cavity circuit in ba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"/>
          <a:stretch/>
        </p:blipFill>
        <p:spPr>
          <a:xfrm>
            <a:off x="2664977" y="1309196"/>
            <a:ext cx="6479023" cy="43243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8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Cavity circuit in a log p-h-diagram</a:t>
            </a:r>
            <a:endParaRPr lang="en-US" sz="2400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5033701" y="3091420"/>
            <a:ext cx="289820" cy="2263587"/>
          </a:xfrm>
          <a:prstGeom prst="leftBrace">
            <a:avLst>
              <a:gd name="adj1" fmla="val 50268"/>
              <a:gd name="adj2" fmla="val 49704"/>
            </a:avLst>
          </a:prstGeom>
          <a:ln>
            <a:solidFill>
              <a:srgbClr val="FF0000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99207" y="3638385"/>
            <a:ext cx="11087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Δh</a:t>
            </a:r>
            <a:r>
              <a:rPr lang="en-US" dirty="0" smtClean="0"/>
              <a:t>=20 J/g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4761" y="1431521"/>
            <a:ext cx="2520216" cy="3684797"/>
            <a:chOff x="0" y="1250199"/>
            <a:chExt cx="2428091" cy="3684797"/>
          </a:xfrm>
        </p:grpSpPr>
        <p:grpSp>
          <p:nvGrpSpPr>
            <p:cNvPr id="7" name="Group 6"/>
            <p:cNvGrpSpPr/>
            <p:nvPr/>
          </p:nvGrpSpPr>
          <p:grpSpPr>
            <a:xfrm>
              <a:off x="85540" y="1345981"/>
              <a:ext cx="2243846" cy="3492530"/>
              <a:chOff x="607571" y="2195472"/>
              <a:chExt cx="2427397" cy="3593793"/>
            </a:xfrm>
          </p:grpSpPr>
          <p:pic>
            <p:nvPicPr>
              <p:cNvPr id="8" name="Picture 7" descr="2K HEX circuit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87"/>
              <a:stretch/>
            </p:blipFill>
            <p:spPr>
              <a:xfrm>
                <a:off x="607571" y="2195472"/>
                <a:ext cx="2427397" cy="330118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27129" y="5481488"/>
                <a:ext cx="12940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2.0 K He II bath</a:t>
                </a:r>
                <a:endParaRPr lang="en-US" sz="1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13046" y="2570891"/>
                <a:ext cx="36562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(a)</a:t>
                </a:r>
                <a:endParaRPr lang="en-US" sz="1300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0" y="1250199"/>
              <a:ext cx="2428091" cy="3684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200" y="1117600"/>
            <a:ext cx="6400800" cy="4693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29754" y="2262920"/>
            <a:ext cx="378821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</a:rPr>
              <a:t>Helium inventory storage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800000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Cold box </a:t>
            </a:r>
            <a:r>
              <a:rPr lang="en-US" dirty="0">
                <a:solidFill>
                  <a:srgbClr val="800000"/>
                </a:solidFill>
              </a:rPr>
              <a:t>1 – 4.5 K SC helium supply</a:t>
            </a: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</a:rPr>
              <a:t>Cold box 2 – Hybrid </a:t>
            </a:r>
            <a:r>
              <a:rPr lang="en-US" dirty="0" err="1">
                <a:solidFill>
                  <a:srgbClr val="800000"/>
                </a:solidFill>
              </a:rPr>
              <a:t>subcooling</a:t>
            </a:r>
            <a:r>
              <a:rPr lang="en-US" dirty="0">
                <a:solidFill>
                  <a:srgbClr val="800000"/>
                </a:solidFill>
              </a:rPr>
              <a:t> unit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8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/>
              <a:t>Cryoplant</a:t>
            </a:r>
            <a:r>
              <a:rPr lang="en-US" sz="2400" dirty="0" smtClean="0"/>
              <a:t> flow scheme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93" y="3810000"/>
            <a:ext cx="1892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60066"/>
                </a:solidFill>
              </a:rPr>
              <a:t>Cold box 2 hosting </a:t>
            </a:r>
          </a:p>
          <a:p>
            <a:pPr algn="ctr"/>
            <a:r>
              <a:rPr lang="en-US" sz="1400" dirty="0" smtClean="0">
                <a:solidFill>
                  <a:srgbClr val="660066"/>
                </a:solidFill>
              </a:rPr>
              <a:t>the sub-atmospheric </a:t>
            </a:r>
          </a:p>
          <a:p>
            <a:pPr algn="ctr"/>
            <a:r>
              <a:rPr lang="en-US" sz="1400" dirty="0">
                <a:solidFill>
                  <a:srgbClr val="660066"/>
                </a:solidFill>
              </a:rPr>
              <a:t>c</a:t>
            </a:r>
            <a:r>
              <a:rPr lang="en-US" sz="1400" dirty="0" smtClean="0">
                <a:solidFill>
                  <a:srgbClr val="660066"/>
                </a:solidFill>
              </a:rPr>
              <a:t>old compressors (two)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601" y="4997959"/>
            <a:ext cx="1736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96633"/>
                </a:solidFill>
              </a:rPr>
              <a:t>Cold box 2 contains</a:t>
            </a:r>
          </a:p>
          <a:p>
            <a:pPr algn="ctr"/>
            <a:r>
              <a:rPr lang="en-US" sz="1400" dirty="0" smtClean="0">
                <a:solidFill>
                  <a:srgbClr val="996633"/>
                </a:solidFill>
              </a:rPr>
              <a:t>the acceptance test</a:t>
            </a:r>
          </a:p>
          <a:p>
            <a:pPr algn="ctr"/>
            <a:r>
              <a:rPr lang="en-US" sz="1400" dirty="0">
                <a:solidFill>
                  <a:srgbClr val="996633"/>
                </a:solidFill>
              </a:rPr>
              <a:t>u</a:t>
            </a:r>
            <a:r>
              <a:rPr lang="en-US" sz="1400" dirty="0" smtClean="0">
                <a:solidFill>
                  <a:srgbClr val="996633"/>
                </a:solidFill>
              </a:rPr>
              <a:t>nit at 2.0 K and 45 K</a:t>
            </a:r>
            <a:endParaRPr lang="en-US" sz="1400" dirty="0">
              <a:solidFill>
                <a:srgbClr val="9966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66" y="445477"/>
            <a:ext cx="20984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Helium inventory </a:t>
            </a:r>
          </a:p>
          <a:p>
            <a:pPr algn="ctr"/>
            <a:r>
              <a:rPr lang="en-US" sz="1400" dirty="0"/>
              <a:t>o</a:t>
            </a:r>
            <a:r>
              <a:rPr lang="en-US" sz="1400" dirty="0" smtClean="0"/>
              <a:t>f the </a:t>
            </a:r>
            <a:r>
              <a:rPr lang="en-US" sz="1400" dirty="0" err="1" smtClean="0"/>
              <a:t>Linac</a:t>
            </a:r>
            <a:r>
              <a:rPr lang="en-US" sz="1400" dirty="0" smtClean="0"/>
              <a:t> is 12 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 liquid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LHe tank at 1.2 bar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GHe storage at 19 bar</a:t>
            </a:r>
            <a:endParaRPr lang="en-US" sz="1400" dirty="0"/>
          </a:p>
        </p:txBody>
      </p:sp>
      <p:pic>
        <p:nvPicPr>
          <p:cNvPr id="2" name="Picture 1" descr="PID-Linac Cryoplant-17Aug2012-neut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31" y="0"/>
            <a:ext cx="593760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3475" y="5736623"/>
            <a:ext cx="1065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996633"/>
                </a:solidFill>
              </a:rPr>
              <a:t>Cold box </a:t>
            </a:r>
            <a:r>
              <a:rPr lang="en-US" sz="1400" dirty="0">
                <a:solidFill>
                  <a:srgbClr val="996633"/>
                </a:solidFill>
              </a:rPr>
              <a:t>1</a:t>
            </a:r>
            <a:endParaRPr lang="en-US" sz="1400" dirty="0" smtClean="0">
              <a:solidFill>
                <a:srgbClr val="996633"/>
              </a:solidFill>
            </a:endParaRPr>
          </a:p>
          <a:p>
            <a:pPr algn="ctr"/>
            <a:endParaRPr lang="en-US" sz="1400" dirty="0">
              <a:solidFill>
                <a:srgbClr val="996633"/>
              </a:solidFill>
            </a:endParaRPr>
          </a:p>
          <a:p>
            <a:pPr algn="ctr"/>
            <a:r>
              <a:rPr lang="en-US" sz="1400" dirty="0" smtClean="0">
                <a:solidFill>
                  <a:srgbClr val="996633"/>
                </a:solidFill>
              </a:rPr>
              <a:t>4.5 K &amp; 40 K </a:t>
            </a:r>
          </a:p>
          <a:p>
            <a:pPr algn="ctr"/>
            <a:r>
              <a:rPr lang="en-US" sz="1400" dirty="0" smtClean="0">
                <a:solidFill>
                  <a:srgbClr val="996633"/>
                </a:solidFill>
              </a:rPr>
              <a:t>supply</a:t>
            </a:r>
            <a:endParaRPr lang="en-US" sz="1400" dirty="0">
              <a:solidFill>
                <a:srgbClr val="99663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6534" y="3559776"/>
            <a:ext cx="2006959" cy="313095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8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Flow scheme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6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4781" y="275587"/>
            <a:ext cx="435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6585"/>
                </a:solidFill>
              </a:rPr>
              <a:t>Cryoplant</a:t>
            </a:r>
            <a:r>
              <a:rPr lang="en-US" sz="2000" b="1" dirty="0" smtClean="0">
                <a:solidFill>
                  <a:srgbClr val="006585"/>
                </a:solidFill>
              </a:rPr>
              <a:t> - major components in detail</a:t>
            </a:r>
            <a:endParaRPr lang="en-US" sz="2000" b="1" dirty="0">
              <a:solidFill>
                <a:srgbClr val="006585"/>
              </a:solidFill>
            </a:endParaRPr>
          </a:p>
        </p:txBody>
      </p:sp>
      <p:cxnSp>
        <p:nvCxnSpPr>
          <p:cNvPr id="25" name="Elbow Connector 24"/>
          <p:cNvCxnSpPr/>
          <p:nvPr/>
        </p:nvCxnSpPr>
        <p:spPr>
          <a:xfrm>
            <a:off x="4514259" y="2857290"/>
            <a:ext cx="496800" cy="35100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896327" y="0"/>
            <a:ext cx="247674" cy="3278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ID-Linac Cryoplant-15Aug2012-neutr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9" r="52349"/>
          <a:stretch/>
        </p:blipFill>
        <p:spPr>
          <a:xfrm>
            <a:off x="-1" y="956068"/>
            <a:ext cx="4454419" cy="5512177"/>
          </a:xfrm>
          <a:prstGeom prst="rect">
            <a:avLst/>
          </a:prstGeom>
        </p:spPr>
      </p:pic>
      <p:pic>
        <p:nvPicPr>
          <p:cNvPr id="2" name="Picture 1" descr="PID-Linac Cryoplant-17Aug2012-neutr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0" b="26638"/>
          <a:stretch/>
        </p:blipFill>
        <p:spPr>
          <a:xfrm>
            <a:off x="5073961" y="255207"/>
            <a:ext cx="4070040" cy="65304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Presentation.potx</Template>
  <TotalTime>3483</TotalTime>
  <Words>754</Words>
  <Application>Microsoft Macintosh PowerPoint</Application>
  <PresentationFormat>On-screen Show (4:3)</PresentationFormat>
  <Paragraphs>183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Content</vt:lpstr>
      <vt:lpstr>Layout of the cryogenic distribution system</vt:lpstr>
      <vt:lpstr>Relevant parameters to be frozen</vt:lpstr>
      <vt:lpstr>Flow scheme</vt:lpstr>
      <vt:lpstr>PowerPoint Presentation</vt:lpstr>
      <vt:lpstr>Cavity circuit in a log p-h-diagram</vt:lpstr>
      <vt:lpstr>Cryoplant flow scheme</vt:lpstr>
      <vt:lpstr>Flow scheme</vt:lpstr>
      <vt:lpstr>Pressure drop &amp; heat load analysis</vt:lpstr>
      <vt:lpstr>SC helium supply line – normal operation</vt:lpstr>
      <vt:lpstr>Principle proposal– Phase separator</vt:lpstr>
      <vt:lpstr>SC helium supply line option II - Subcooler</vt:lpstr>
      <vt:lpstr>Pressure drop analysis</vt:lpstr>
      <vt:lpstr>VLP return line</vt:lpstr>
      <vt:lpstr>VLP return line - pipe diameter </vt:lpstr>
      <vt:lpstr>Summary</vt:lpstr>
      <vt:lpstr>Summary II</vt:lpstr>
      <vt:lpstr>Summary II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ESS User</cp:lastModifiedBy>
  <cp:revision>246</cp:revision>
  <dcterms:created xsi:type="dcterms:W3CDTF">2011-12-13T12:41:27Z</dcterms:created>
  <dcterms:modified xsi:type="dcterms:W3CDTF">2012-11-28T10:41:24Z</dcterms:modified>
</cp:coreProperties>
</file>