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57" r:id="rId4"/>
    <p:sldId id="258" r:id="rId5"/>
    <p:sldId id="271" r:id="rId6"/>
    <p:sldId id="259" r:id="rId7"/>
    <p:sldId id="267" r:id="rId8"/>
    <p:sldId id="260" r:id="rId9"/>
    <p:sldId id="261" r:id="rId10"/>
    <p:sldId id="262" r:id="rId11"/>
    <p:sldId id="275" r:id="rId12"/>
    <p:sldId id="263" r:id="rId13"/>
    <p:sldId id="272" r:id="rId14"/>
    <p:sldId id="264" r:id="rId15"/>
    <p:sldId id="268" r:id="rId16"/>
    <p:sldId id="269" r:id="rId17"/>
    <p:sldId id="274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5" autoAdjust="0"/>
  </p:normalViewPr>
  <p:slideViewPr>
    <p:cSldViewPr snapToGrid="0" snapToObjects="1">
      <p:cViewPr>
        <p:scale>
          <a:sx n="140" d="100"/>
          <a:sy n="140" d="100"/>
        </p:scale>
        <p:origin x="-171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6F56-2AD4-408D-BB8F-71311D05F618}" type="datetimeFigureOut">
              <a:rPr lang="de-DE"/>
              <a:t>28.11.2012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9F8F4-DD1E-462F-B67C-1E1E35525B9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61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82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9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707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597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661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04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227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908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2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97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16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70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73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79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14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98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F8F4-DD1E-462F-B67C-1E1E35525B94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12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6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560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426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1187" y="1615023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564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3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B30-06C9-AA4B-9198-6E5216341B8A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E335-1676-CD4D-ADC2-4D8741C093F6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17244"/>
            <a:ext cx="9180000" cy="860625"/>
          </a:xfrm>
          <a:prstGeom prst="rect">
            <a:avLst/>
          </a:prstGeom>
          <a:noFill/>
          <a:ln>
            <a:noFill/>
          </a:ln>
          <a:effectLst>
            <a:outerShdw blurRad="76200" dist="76199" dir="16200000" algn="ctr" rotWithShape="0">
              <a:schemeClr val="bg2">
                <a:alpha val="2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/>
          </p:cNvSpPr>
          <p:nvPr userDrawn="1"/>
        </p:nvSpPr>
        <p:spPr bwMode="auto">
          <a:xfrm>
            <a:off x="4576988" y="6348476"/>
            <a:ext cx="4599930" cy="289488"/>
          </a:xfrm>
          <a:prstGeom prst="roundRect">
            <a:avLst>
              <a:gd name="adj" fmla="val 23704"/>
            </a:avLst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 anchor="ctr"/>
          <a:lstStyle/>
          <a:p>
            <a:pPr marL="57150" algn="ctr"/>
            <a:r>
              <a:rPr lang="en-US" sz="1200" dirty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ESS | </a:t>
            </a:r>
            <a:r>
              <a:rPr lang="en-US" sz="120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SNS Luminescence Test Results|  2012-11-28 |   C. Böhme</a:t>
            </a:r>
            <a:endParaRPr lang="en-US" sz="1200" dirty="0">
              <a:solidFill>
                <a:srgbClr val="FFFFFF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i="0" u="none" kern="1200">
          <a:solidFill>
            <a:srgbClr val="006585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template_front_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072"/>
          <a:stretch/>
        </p:blipFill>
        <p:spPr>
          <a:xfrm>
            <a:off x="0" y="0"/>
            <a:ext cx="9144000" cy="6030000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8" y="366601"/>
            <a:ext cx="2497628" cy="13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5745632" y="2686465"/>
            <a:ext cx="3398368" cy="231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4000" dirty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SNS Luminescence Test Results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5523345" y="5201578"/>
            <a:ext cx="3620655" cy="6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Beamtime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 6.8-24.8.2012</a:t>
            </a:r>
          </a:p>
        </p:txBody>
      </p:sp>
    </p:spTree>
    <p:extLst>
      <p:ext uri="{BB962C8B-B14F-4D97-AF65-F5344CB8AC3E}">
        <p14:creationId xmlns:p14="http://schemas.microsoft.com/office/powerpoint/2010/main" val="40523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1"/>
            <a:ext cx="3533242" cy="4231412"/>
          </a:xfrm>
        </p:spPr>
        <p:txBody>
          <a:bodyPr/>
          <a:lstStyle/>
          <a:p>
            <a:r>
              <a:rPr lang="en-US" dirty="0"/>
              <a:t>Use of a hybrid to analog sub-tract signals of open and closed PMT to reduce background</a:t>
            </a:r>
          </a:p>
          <a:p>
            <a:r>
              <a:rPr lang="en-US" dirty="0"/>
              <a:t>200 averages</a:t>
            </a:r>
          </a:p>
        </p:txBody>
      </p:sp>
      <p:pic>
        <p:nvPicPr>
          <p:cNvPr id="4098" name="Picture 2" descr="C:\Users\Christian Boehme\Documents\SNS\120921_C2Trace00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1" y="1417638"/>
            <a:ext cx="6469073" cy="45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83"/>
            <a:ext cx="6523630" cy="1143000"/>
          </a:xfrm>
        </p:spPr>
        <p:txBody>
          <a:bodyPr/>
          <a:lstStyle/>
          <a:p>
            <a:r>
              <a:rPr lang="de-DE" dirty="0" err="1">
                <a:cs typeface="Arial"/>
              </a:rPr>
              <a:t>Theoretical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predictions</a:t>
            </a:r>
            <a:endParaRPr lang="de-DE" dirty="0">
              <a:cs typeface="Arial"/>
            </a:endParaRPr>
          </a:p>
        </p:txBody>
      </p:sp>
      <p:pic>
        <p:nvPicPr>
          <p:cNvPr id="1026" name="Picture 2" descr="C:\Users\Christian Boehme\SkyDrive\Dokumente\SNS_Report\ZUS_SIGMA_UEBERBL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91" y="825166"/>
            <a:ext cx="5779809" cy="42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72352"/>
                <a:ext cx="8229600" cy="372847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Cross sections </a:t>
                </a:r>
                <a:br>
                  <a:rPr lang="en-US" dirty="0" smtClean="0"/>
                </a:br>
                <a:r>
                  <a:rPr lang="en-US" dirty="0" smtClean="0"/>
                  <a:t>for proton beams </a:t>
                </a:r>
                <a:br>
                  <a:rPr lang="en-US" dirty="0" smtClean="0"/>
                </a:br>
                <a:r>
                  <a:rPr lang="en-US" dirty="0" smtClean="0"/>
                  <a:t>measured at </a:t>
                </a:r>
                <a:br>
                  <a:rPr lang="en-US" dirty="0" smtClean="0"/>
                </a:br>
                <a:r>
                  <a:rPr lang="en-US" dirty="0" smtClean="0"/>
                  <a:t>different labs</a:t>
                </a:r>
              </a:p>
              <a:p>
                <a:r>
                  <a:rPr lang="en-US" dirty="0" smtClean="0"/>
                  <a:t>Calculation results</a:t>
                </a:r>
                <a:br>
                  <a:rPr lang="en-US" dirty="0" smtClean="0"/>
                </a:br>
                <a:r>
                  <a:rPr lang="en-US" dirty="0" smtClean="0"/>
                  <a:t>in ~30 photons / 10 s </a:t>
                </a:r>
                <a:br>
                  <a:rPr lang="en-US" dirty="0" smtClean="0"/>
                </a:br>
                <a:r>
                  <a:rPr lang="en-US" dirty="0" smtClean="0"/>
                  <a:t>for SNS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𝑝h𝑜𝑡𝑜𝑛𝑠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𝑝𝑟𝑜𝑗𝑒𝑐𝑡𝑖𝑙𝑒𝑠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×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𝑡𝑎𝑟𝑔𝑒𝑡𝑠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72352"/>
                <a:ext cx="8229600" cy="3728471"/>
              </a:xfrm>
              <a:blipFill rotWithShape="1">
                <a:blip r:embed="rId4"/>
                <a:stretch>
                  <a:fillRect l="-1481" t="-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0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tian Boehme\Documents\SNS\120921_Cou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79" y="2455364"/>
            <a:ext cx="5113326" cy="35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9302"/>
            <a:ext cx="9144000" cy="50123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a PMT counter module to count events</a:t>
            </a:r>
          </a:p>
          <a:p>
            <a:r>
              <a:rPr lang="en-US" sz="2800" dirty="0" err="1" smtClean="0"/>
              <a:t>Countrate</a:t>
            </a:r>
            <a:r>
              <a:rPr lang="en-US" sz="2800" dirty="0" smtClean="0"/>
              <a:t> dependent on discriminator threshold</a:t>
            </a:r>
          </a:p>
          <a:p>
            <a:r>
              <a:rPr lang="en-US" sz="2800" dirty="0" smtClean="0"/>
              <a:t>Much more counts than expected (~30 in 10 sec).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5655904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 sec (=600 </a:t>
            </a:r>
            <a:r>
              <a:rPr lang="de-DE" dirty="0" err="1" smtClean="0"/>
              <a:t>pulses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6" name="Picture 2" descr="C:\Users\Christian Boehme\SkyDrive\Dokumente\SNS_Report\RawDataCou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97" y="2653441"/>
            <a:ext cx="4334403" cy="31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87675" y="565590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pulse</a:t>
            </a:r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>
          <a:xfrm flipH="1" flipV="1">
            <a:off x="5966234" y="2725093"/>
            <a:ext cx="18107" cy="2643612"/>
          </a:xfrm>
          <a:prstGeom prst="line">
            <a:avLst/>
          </a:prstGeom>
          <a:ln w="12700">
            <a:prstDash val="sysDot"/>
          </a:ln>
          <a:effectLst>
            <a:outerShdw blurRad="40000" dist="20000" dir="5400000" rotWithShape="0">
              <a:srgbClr val="000000">
                <a:alpha val="2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 flipV="1">
            <a:off x="6363077" y="2725093"/>
            <a:ext cx="18107" cy="2643612"/>
          </a:xfrm>
          <a:prstGeom prst="line">
            <a:avLst/>
          </a:prstGeom>
          <a:ln w="12700">
            <a:prstDash val="sysDot"/>
          </a:ln>
          <a:effectLst>
            <a:outerShdw blurRad="40000" dist="20000" dir="5400000" rotWithShape="0">
              <a:srgbClr val="000000">
                <a:alpha val="2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6168429" y="2725093"/>
            <a:ext cx="18107" cy="2643612"/>
          </a:xfrm>
          <a:prstGeom prst="line">
            <a:avLst/>
          </a:prstGeom>
          <a:ln w="12700">
            <a:prstDash val="sysDot"/>
          </a:ln>
          <a:effectLst>
            <a:outerShdw blurRad="40000" dist="20000" dir="5400000" rotWithShape="0">
              <a:srgbClr val="000000">
                <a:alpha val="2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Theshold</a:t>
            </a:r>
            <a:r>
              <a:rPr lang="de-DE" dirty="0" smtClean="0"/>
              <a:t> Determination </a:t>
            </a:r>
            <a:endParaRPr lang="en-US" dirty="0"/>
          </a:p>
        </p:txBody>
      </p:sp>
      <p:pic>
        <p:nvPicPr>
          <p:cNvPr id="2050" name="Picture 2" descr="C:\Users\Christian Boehme\SkyDrive\Dokumente\SNS_Report\CountPea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29" y="1749107"/>
            <a:ext cx="6064871" cy="42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49107"/>
            <a:ext cx="3716122" cy="4231412"/>
          </a:xfrm>
        </p:spPr>
        <p:txBody>
          <a:bodyPr/>
          <a:lstStyle/>
          <a:p>
            <a:r>
              <a:rPr lang="en-US" dirty="0" smtClean="0"/>
              <a:t>Counting </a:t>
            </a:r>
            <a:r>
              <a:rPr lang="en-US" dirty="0" smtClean="0"/>
              <a:t>behavior </a:t>
            </a:r>
            <a:r>
              <a:rPr lang="en-US" dirty="0" smtClean="0"/>
              <a:t>as expected</a:t>
            </a:r>
          </a:p>
          <a:p>
            <a:r>
              <a:rPr lang="en-US" dirty="0" smtClean="0"/>
              <a:t>Threshold was </a:t>
            </a:r>
            <a:r>
              <a:rPr lang="en-US" dirty="0" smtClean="0"/>
              <a:t>chosen </a:t>
            </a:r>
            <a:r>
              <a:rPr lang="en-US" dirty="0" smtClean="0"/>
              <a:t>to high</a:t>
            </a:r>
          </a:p>
          <a:p>
            <a:r>
              <a:rPr lang="en-US" dirty="0" err="1" smtClean="0"/>
              <a:t>Countrate</a:t>
            </a:r>
            <a:r>
              <a:rPr lang="en-US" dirty="0" smtClean="0"/>
              <a:t> even higher than measured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4906370" y="1555845"/>
            <a:ext cx="327546" cy="702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5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II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ministructure</a:t>
            </a:r>
            <a:r>
              <a:rPr lang="en-US" dirty="0" smtClean="0"/>
              <a:t> of the beam could be measured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countrates</a:t>
            </a:r>
            <a:r>
              <a:rPr lang="en-US" dirty="0" smtClean="0"/>
              <a:t> achieved were much to high compared with theoretical 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37751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Countrate</a:t>
            </a:r>
            <a:r>
              <a:rPr lang="en-US" dirty="0"/>
              <a:t> much higher then expected</a:t>
            </a:r>
          </a:p>
          <a:p>
            <a:r>
              <a:rPr lang="en-US" dirty="0"/>
              <a:t>As the empty pulse showed no significant counts, resulting assumption: Signal is beam related</a:t>
            </a:r>
          </a:p>
          <a:p>
            <a:r>
              <a:rPr lang="en-US" dirty="0"/>
              <a:t>Losses should be seen in blind PMT as well</a:t>
            </a:r>
          </a:p>
          <a:p>
            <a:r>
              <a:rPr lang="en-US" dirty="0"/>
              <a:t>Possible explanations: </a:t>
            </a:r>
          </a:p>
          <a:p>
            <a:pPr lvl="1"/>
            <a:r>
              <a:rPr lang="en-US" dirty="0"/>
              <a:t>Electrons accelerated by the beam (H</a:t>
            </a:r>
            <a:r>
              <a:rPr lang="en-US" baseline="30000" dirty="0"/>
              <a:t>-</a:t>
            </a:r>
            <a:r>
              <a:rPr lang="en-US" dirty="0"/>
              <a:t>-Beam) induce additional luminescence in residual gas</a:t>
            </a:r>
          </a:p>
          <a:p>
            <a:pPr lvl="1"/>
            <a:r>
              <a:rPr lang="en-US" dirty="0"/>
              <a:t>Inner-beam effects (under investigation) </a:t>
            </a:r>
          </a:p>
          <a:p>
            <a:pPr lvl="1"/>
            <a:r>
              <a:rPr lang="en-US" dirty="0"/>
              <a:t>Losses / electrons induce luminescence elsewhere (</a:t>
            </a:r>
            <a:r>
              <a:rPr lang="en-US" dirty="0" smtClean="0"/>
              <a:t>window, residual gas)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0" y="16777"/>
            <a:ext cx="521252" cy="158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869"/>
            <a:ext cx="7158251" cy="1143000"/>
          </a:xfrm>
        </p:spPr>
        <p:txBody>
          <a:bodyPr/>
          <a:lstStyle/>
          <a:p>
            <a:r>
              <a:rPr lang="en-US" smtClean="0"/>
              <a:t>Possible </a:t>
            </a:r>
            <a:r>
              <a:rPr lang="en-US" smtClean="0"/>
              <a:t>N</a:t>
            </a:r>
            <a:r>
              <a:rPr lang="en-US" smtClean="0"/>
              <a:t>ext </a:t>
            </a:r>
            <a:r>
              <a:rPr lang="en-US" smtClean="0"/>
              <a:t>S</a:t>
            </a:r>
            <a:r>
              <a:rPr lang="en-US" smtClean="0"/>
              <a:t>teps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85705"/>
            <a:ext cx="9144000" cy="48124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Check if losses induce scintillation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window </a:t>
            </a:r>
            <a:endParaRPr lang="en-US" dirty="0"/>
          </a:p>
          <a:p>
            <a:pPr lvl="1"/>
            <a:r>
              <a:rPr lang="en-US" sz="3200" dirty="0"/>
              <a:t>Setup ready, waiting for production beam</a:t>
            </a:r>
          </a:p>
          <a:p>
            <a:r>
              <a:rPr lang="en-US" dirty="0"/>
              <a:t>Cross-check results with proton beam</a:t>
            </a:r>
          </a:p>
          <a:p>
            <a:pPr lvl="1"/>
            <a:r>
              <a:rPr lang="en-US" sz="3200" dirty="0"/>
              <a:t>Looking for opportunity </a:t>
            </a:r>
            <a:r>
              <a:rPr lang="en-US" sz="3200" dirty="0" smtClean="0"/>
              <a:t>using </a:t>
            </a:r>
            <a:r>
              <a:rPr lang="en-US" sz="3200" dirty="0"/>
              <a:t>SNS proton beam</a:t>
            </a:r>
          </a:p>
          <a:p>
            <a:r>
              <a:rPr lang="en-US" dirty="0"/>
              <a:t>Setup position sensitive PMT &amp; optics at the window and measure beam / background luminescence distribution within beam pipe</a:t>
            </a:r>
          </a:p>
          <a:p>
            <a:pPr lvl="1"/>
            <a:r>
              <a:rPr lang="en-US" sz="3200" dirty="0"/>
              <a:t>Possibly cross-checking with H- / proton beam necessary</a:t>
            </a:r>
          </a:p>
        </p:txBody>
      </p:sp>
      <p:pic>
        <p:nvPicPr>
          <p:cNvPr id="8194" name="Picture 2" descr="http://www.heroldsbach.de/rathaus/verwaltung/bauamt/schild-bauarbe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83" y="10869"/>
            <a:ext cx="2125117" cy="18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</a:t>
            </a:r>
            <a:endParaRPr lang="en-US" dirty="0"/>
          </a:p>
        </p:txBody>
      </p:sp>
      <p:pic>
        <p:nvPicPr>
          <p:cNvPr id="2050" name="Picture 2" descr="http://upload.wikimedia.org/wikipedia/en/0/07/Spallation_neutron_sourc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27" y="2121154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rojektdaten\SNS\500px-Jülich_fz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27" y="4052367"/>
            <a:ext cx="1678419" cy="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62466" y="4147997"/>
            <a:ext cx="24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V. </a:t>
            </a:r>
            <a:r>
              <a:rPr lang="de-DE" sz="2800" dirty="0" err="1" smtClean="0"/>
              <a:t>Kamerdzhiev</a:t>
            </a:r>
            <a:endParaRPr lang="en-US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4843720" y="2119547"/>
            <a:ext cx="2356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A. </a:t>
            </a:r>
            <a:r>
              <a:rPr lang="de-DE" sz="2800" dirty="0" err="1"/>
              <a:t>Aleksandrov</a:t>
            </a:r>
            <a:endParaRPr lang="de-DE" sz="2800" dirty="0"/>
          </a:p>
          <a:p>
            <a:r>
              <a:rPr lang="de-DE" sz="2800" dirty="0" smtClean="0"/>
              <a:t>W. Blockland</a:t>
            </a:r>
          </a:p>
        </p:txBody>
      </p:sp>
    </p:spTree>
    <p:extLst>
      <p:ext uri="{BB962C8B-B14F-4D97-AF65-F5344CB8AC3E}">
        <p14:creationId xmlns:p14="http://schemas.microsoft.com/office/powerpoint/2010/main" val="12500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hristian Boehme\SkyDrive\Dokumente\SNS_Report\Expected_Pulsehe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" y="796187"/>
            <a:ext cx="6680887" cy="52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Cable Quality</a:t>
            </a:r>
            <a:endParaRPr lang="en-US" dirty="0"/>
          </a:p>
        </p:txBody>
      </p:sp>
      <p:pic>
        <p:nvPicPr>
          <p:cNvPr id="3074" name="Picture 2" descr="C:\Users\Christian Boehme\SkyDrive\Dokumente\SNS_Report\first_conn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41" y="2340593"/>
            <a:ext cx="4866659" cy="36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ristian Boehme\SkyDrive\Dokumente\SNS_Report\pmt_reflec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744"/>
            <a:ext cx="4866662" cy="36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Idea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3123" y="1345998"/>
            <a:ext cx="6100877" cy="4652466"/>
          </a:xfrm>
        </p:spPr>
        <p:txBody>
          <a:bodyPr>
            <a:normAutofit/>
          </a:bodyPr>
          <a:lstStyle/>
          <a:p>
            <a:r>
              <a:rPr lang="en-US" dirty="0" smtClean="0"/>
              <a:t>Use the photons emitted from the interaction between the beam particles and the residual gas to measure the beam profile.</a:t>
            </a:r>
          </a:p>
          <a:p>
            <a:r>
              <a:rPr lang="en-US" dirty="0" smtClean="0"/>
              <a:t>Photon yield depending on</a:t>
            </a:r>
          </a:p>
          <a:p>
            <a:pPr lvl="1"/>
            <a:r>
              <a:rPr lang="en-US" dirty="0" smtClean="0"/>
              <a:t>Amount of protons per time</a:t>
            </a:r>
          </a:p>
          <a:p>
            <a:pPr lvl="1"/>
            <a:r>
              <a:rPr lang="en-US" dirty="0" smtClean="0"/>
              <a:t>Residual gas pressure</a:t>
            </a:r>
          </a:p>
          <a:p>
            <a:pPr lvl="1"/>
            <a:r>
              <a:rPr lang="en-US" dirty="0" smtClean="0"/>
              <a:t>Specific cross section</a:t>
            </a:r>
          </a:p>
          <a:p>
            <a:endParaRPr lang="en-US" dirty="0"/>
          </a:p>
        </p:txBody>
      </p:sp>
      <p:pic>
        <p:nvPicPr>
          <p:cNvPr id="5" name="Picture 7" descr="C:\Dokumente und Einstellungen\cboehme\Eigene Dateien\Arbeit\Project_Other\1006_Ecooling_Dubna\EIN_SPM_SCH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29083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695450" y="5273159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Beam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144451" y="3751262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Lens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205740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Detector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563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331"/>
            <a:ext cx="8229600" cy="45715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PMT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hristian Boehme\SkyDrive\Dokumente\SNS_Report\R7600U_100_Characteris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84"/>
            <a:ext cx="9144000" cy="55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0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hristian Boehme\SkyDrive\Dokumente\SNS_Report\SNSStatus_120823_ch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7" y="11551"/>
            <a:ext cx="7287904" cy="68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09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hristian Boehme\SkyDrive\Dokumente\SNS_Report\LogbookImag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630"/>
            <a:ext cx="5103125" cy="4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hristian Boehme\SkyDrive\Dokumente\SNS_Report\LogbookImag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75" y="1663297"/>
            <a:ext cx="5103125" cy="43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1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1651"/>
            <a:ext cx="9144000" cy="4231412"/>
          </a:xfrm>
        </p:spPr>
        <p:txBody>
          <a:bodyPr/>
          <a:lstStyle/>
          <a:p>
            <a:r>
              <a:rPr lang="en-US" dirty="0"/>
              <a:t>Residual gas composition measurements</a:t>
            </a:r>
            <a:br>
              <a:rPr lang="en-US" dirty="0"/>
            </a:br>
            <a:r>
              <a:rPr lang="en-US" dirty="0"/>
              <a:t>are not widely available, especially </a:t>
            </a:r>
            <a:br>
              <a:rPr lang="en-US" dirty="0"/>
            </a:br>
            <a:r>
              <a:rPr lang="en-US" dirty="0"/>
              <a:t>composition between cryostatic sections</a:t>
            </a:r>
          </a:p>
          <a:p>
            <a:r>
              <a:rPr lang="en-US" dirty="0"/>
              <a:t>The idea was to measure the photon yield, and estimate the gas composition from that</a:t>
            </a:r>
          </a:p>
          <a:p>
            <a:r>
              <a:rPr lang="en-US" dirty="0"/>
              <a:t>Due to preparation time only single photo anode </a:t>
            </a:r>
            <a:r>
              <a:rPr lang="en-US" dirty="0" smtClean="0"/>
              <a:t>Photomultiplier (PMT) </a:t>
            </a:r>
            <a:r>
              <a:rPr lang="en-US" dirty="0"/>
              <a:t>were used</a:t>
            </a:r>
          </a:p>
          <a:p>
            <a:endParaRPr lang="en-US" dirty="0"/>
          </a:p>
        </p:txBody>
      </p:sp>
      <p:pic>
        <p:nvPicPr>
          <p:cNvPr id="1028" name="Picture 4" descr="Strichmännchen mit 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68" y="392627"/>
            <a:ext cx="1022172" cy="194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274638"/>
            <a:ext cx="4425697" cy="1143000"/>
          </a:xfrm>
        </p:spPr>
        <p:txBody>
          <a:bodyPr/>
          <a:lstStyle/>
          <a:p>
            <a:r>
              <a:rPr lang="de-DE" dirty="0" smtClean="0"/>
              <a:t>Setup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160084" y="1619632"/>
            <a:ext cx="4265613" cy="378460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 smtClean="0"/>
              <a:t>PMT </a:t>
            </a:r>
            <a:r>
              <a:rPr lang="en-US" dirty="0" smtClean="0"/>
              <a:t>looking into the chamber</a:t>
            </a:r>
          </a:p>
          <a:p>
            <a:r>
              <a:rPr lang="en-US" dirty="0" smtClean="0"/>
              <a:t>One is blinded</a:t>
            </a:r>
          </a:p>
          <a:p>
            <a:pPr lvl="1"/>
            <a:r>
              <a:rPr lang="en-US" dirty="0" smtClean="0"/>
              <a:t>This should give information about background signals</a:t>
            </a:r>
            <a:endParaRPr lang="en-US" dirty="0"/>
          </a:p>
        </p:txBody>
      </p:sp>
      <p:pic>
        <p:nvPicPr>
          <p:cNvPr id="1026" name="Picture 2" descr="C:\Users\Christian Boehme\Documents\SNS\PMT_phot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97" y="-273213"/>
            <a:ext cx="4718304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2823" y="24091"/>
            <a:ext cx="8229600" cy="1143000"/>
          </a:xfrm>
        </p:spPr>
        <p:txBody>
          <a:bodyPr/>
          <a:lstStyle/>
          <a:p>
            <a:r>
              <a:rPr lang="de-DE" dirty="0" smtClean="0"/>
              <a:t>Setup II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0" y="1148484"/>
            <a:ext cx="2645663" cy="46670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Warm section (</a:t>
            </a:r>
            <a:r>
              <a:rPr lang="en-US" sz="2800" dirty="0" smtClean="0"/>
              <a:t>replace-</a:t>
            </a:r>
            <a:r>
              <a:rPr lang="en-US" sz="2800" dirty="0" err="1" smtClean="0"/>
              <a:t>ment</a:t>
            </a:r>
            <a:r>
              <a:rPr lang="en-US" sz="2800" dirty="0" smtClean="0"/>
              <a:t>), where the </a:t>
            </a:r>
            <a:r>
              <a:rPr lang="en-US" sz="2800" dirty="0" smtClean="0"/>
              <a:t>PMT was </a:t>
            </a:r>
            <a:r>
              <a:rPr lang="en-US" sz="2800" dirty="0" smtClean="0"/>
              <a:t>attached to.</a:t>
            </a:r>
            <a:endParaRPr lang="en-US" sz="2800" dirty="0"/>
          </a:p>
        </p:txBody>
      </p:sp>
      <p:pic>
        <p:nvPicPr>
          <p:cNvPr id="4098" name="Picture 2" descr="E:\Exchange\Bilder\IMG_0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63" y="1148485"/>
            <a:ext cx="6498337" cy="48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>
            <a:endCxn id="7" idx="3"/>
          </p:cNvCxnSpPr>
          <p:nvPr/>
        </p:nvCxnSpPr>
        <p:spPr>
          <a:xfrm flipH="1">
            <a:off x="2382337" y="3818534"/>
            <a:ext cx="3512495" cy="90784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719976" y="4526323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PMT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33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2050" name="Picture 2" descr="C:\Users\Christian Boehme\Documents\SNS\120822\LogbookImag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3" y="1989734"/>
            <a:ext cx="3728103" cy="40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ristian Boehme\Documents\SNS\120822\LogbookImag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33" y="1996851"/>
            <a:ext cx="5390967" cy="40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36112" y="1202415"/>
            <a:ext cx="259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</a:t>
            </a:r>
            <a:r>
              <a:rPr lang="en-US" dirty="0" err="1" smtClean="0"/>
              <a:t>Cryomodule</a:t>
            </a:r>
            <a:r>
              <a:rPr lang="en-US" dirty="0" smtClean="0"/>
              <a:t> installed</a:t>
            </a:r>
            <a:endParaRPr lang="en-US" dirty="0"/>
          </a:p>
        </p:txBody>
      </p:sp>
      <p:cxnSp>
        <p:nvCxnSpPr>
          <p:cNvPr id="7" name="Gerade Verbindung mit Pfeil 6"/>
          <p:cNvCxnSpPr>
            <a:stCxn id="5" idx="2"/>
          </p:cNvCxnSpPr>
          <p:nvPr/>
        </p:nvCxnSpPr>
        <p:spPr>
          <a:xfrm>
            <a:off x="2335571" y="1571747"/>
            <a:ext cx="839226" cy="6044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240320" y="1272802"/>
            <a:ext cx="14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installed</a:t>
            </a:r>
            <a:endParaRPr lang="en-US" dirty="0"/>
          </a:p>
        </p:txBody>
      </p:sp>
      <p:cxnSp>
        <p:nvCxnSpPr>
          <p:cNvPr id="11" name="Gerade Verbindung mit Pfeil 10"/>
          <p:cNvCxnSpPr>
            <a:stCxn id="9" idx="2"/>
          </p:cNvCxnSpPr>
          <p:nvPr/>
        </p:nvCxnSpPr>
        <p:spPr>
          <a:xfrm>
            <a:off x="6967955" y="1642134"/>
            <a:ext cx="1005613" cy="718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739026" y="1245456"/>
            <a:ext cx="11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Wire</a:t>
            </a:r>
            <a:endParaRPr lang="en-US" dirty="0"/>
          </a:p>
        </p:txBody>
      </p:sp>
      <p:cxnSp>
        <p:nvCxnSpPr>
          <p:cNvPr id="15" name="Gerade Verbindung mit Pfeil 14"/>
          <p:cNvCxnSpPr>
            <a:stCxn id="13" idx="2"/>
          </p:cNvCxnSpPr>
          <p:nvPr/>
        </p:nvCxnSpPr>
        <p:spPr>
          <a:xfrm>
            <a:off x="8329990" y="1614788"/>
            <a:ext cx="356810" cy="74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976"/>
            <a:ext cx="8229600" cy="1143000"/>
          </a:xfrm>
        </p:spPr>
        <p:txBody>
          <a:bodyPr/>
          <a:lstStyle/>
          <a:p>
            <a:r>
              <a:rPr lang="en-US" smtClean="0"/>
              <a:t>RF Influence</a:t>
            </a:r>
            <a:endParaRPr lang="en-US"/>
          </a:p>
        </p:txBody>
      </p:sp>
      <p:pic>
        <p:nvPicPr>
          <p:cNvPr id="7170" name="Picture 2" descr="C:\Users\Christian Boehme\SkyDrive\Dokumente\SNS_Report\EMPTY_PUL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05" y="1508610"/>
            <a:ext cx="6441035" cy="449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50898"/>
            <a:ext cx="8686800" cy="47545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calibrate the ionization chambers, every 10 s a pulse is</a:t>
            </a:r>
            <a:br>
              <a:rPr lang="en-US" dirty="0" smtClean="0"/>
            </a:br>
            <a:r>
              <a:rPr lang="en-US" dirty="0" smtClean="0"/>
              <a:t>empty (everything</a:t>
            </a:r>
            <a:br>
              <a:rPr lang="en-US" dirty="0" smtClean="0"/>
            </a:br>
            <a:r>
              <a:rPr lang="en-US" dirty="0" smtClean="0"/>
              <a:t>on, no particles)</a:t>
            </a:r>
          </a:p>
          <a:p>
            <a:r>
              <a:rPr lang="en-US" dirty="0" smtClean="0"/>
              <a:t>This was </a:t>
            </a:r>
            <a:br>
              <a:rPr lang="en-US" dirty="0" smtClean="0"/>
            </a:br>
            <a:r>
              <a:rPr lang="en-US" dirty="0" smtClean="0"/>
              <a:t>captured to</a:t>
            </a:r>
            <a:br>
              <a:rPr lang="en-US" dirty="0" smtClean="0"/>
            </a:br>
            <a:r>
              <a:rPr lang="en-US" dirty="0" smtClean="0"/>
              <a:t>have a reference</a:t>
            </a:r>
            <a:br>
              <a:rPr lang="en-US" dirty="0" smtClean="0"/>
            </a:br>
            <a:r>
              <a:rPr lang="en-US" dirty="0" smtClean="0"/>
              <a:t>of RF influence</a:t>
            </a:r>
          </a:p>
          <a:p>
            <a:r>
              <a:rPr lang="en-US" dirty="0" smtClean="0"/>
              <a:t>No major </a:t>
            </a:r>
            <a:br>
              <a:rPr lang="en-US" dirty="0" smtClean="0"/>
            </a:br>
            <a:r>
              <a:rPr lang="en-US" dirty="0" smtClean="0"/>
              <a:t>influence could be</a:t>
            </a:r>
            <a:br>
              <a:rPr lang="en-US" dirty="0" smtClean="0"/>
            </a:br>
            <a:r>
              <a:rPr lang="en-US" dirty="0" smtClean="0"/>
              <a:t>noticed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initial idea of measure between </a:t>
            </a:r>
            <a:r>
              <a:rPr lang="en-US" dirty="0" err="1" smtClean="0"/>
              <a:t>Cryomodules</a:t>
            </a:r>
            <a:r>
              <a:rPr lang="en-US" dirty="0" smtClean="0"/>
              <a:t> could not be achieved</a:t>
            </a:r>
          </a:p>
          <a:p>
            <a:r>
              <a:rPr lang="en-US" dirty="0" smtClean="0"/>
              <a:t>No information about the residual gas composition there was elsewhere 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SNS Beam Structure Reminder</a:t>
            </a:r>
            <a:endParaRPr lang="en-US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258214" y="4294022"/>
            <a:ext cx="1111911" cy="241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10519" y="435075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Variable</a:t>
            </a:r>
            <a:endParaRPr lang="en-US" dirty="0"/>
          </a:p>
        </p:txBody>
      </p:sp>
      <p:pic>
        <p:nvPicPr>
          <p:cNvPr id="1026" name="Picture 2" descr="C:\Users\Christian Boehme\SkyDrive\Dokumente\SNS_Report\SNS_Beam_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07" y="1294790"/>
            <a:ext cx="5469214" cy="46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841083" y="1689813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Macro</a:t>
            </a:r>
            <a:r>
              <a:rPr lang="de-DE" dirty="0" smtClean="0"/>
              <a:t>-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930595" y="328076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Mini-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7869937" y="5024324"/>
            <a:ext cx="80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Micro</a:t>
            </a:r>
            <a:r>
              <a:rPr lang="de-DE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342</Words>
  <Application>Microsoft Office PowerPoint</Application>
  <PresentationFormat>Bildschirmpräsentation (4:3)</PresentationFormat>
  <Paragraphs>96</Paragraphs>
  <Slides>22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 Theme</vt:lpstr>
      <vt:lpstr>PowerPoint-Präsentation</vt:lpstr>
      <vt:lpstr>Idea</vt:lpstr>
      <vt:lpstr>Experiment Objectives</vt:lpstr>
      <vt:lpstr>Setup</vt:lpstr>
      <vt:lpstr>Setup II</vt:lpstr>
      <vt:lpstr>Location</vt:lpstr>
      <vt:lpstr>RF Influence</vt:lpstr>
      <vt:lpstr>Results I</vt:lpstr>
      <vt:lpstr>SNS Beam Structure Reminder</vt:lpstr>
      <vt:lpstr>Measurement I</vt:lpstr>
      <vt:lpstr>Theoretical predictions</vt:lpstr>
      <vt:lpstr>Measurements II</vt:lpstr>
      <vt:lpstr>Theshold Determination </vt:lpstr>
      <vt:lpstr>Results II</vt:lpstr>
      <vt:lpstr>Conclusions</vt:lpstr>
      <vt:lpstr>Possible Next Steps</vt:lpstr>
      <vt:lpstr>Special Thanks to</vt:lpstr>
      <vt:lpstr>PowerPoint-Präsentation</vt:lpstr>
      <vt:lpstr>Cable Quality</vt:lpstr>
      <vt:lpstr>PMT </vt:lpstr>
      <vt:lpstr>PowerPoint-Präsentation</vt:lpstr>
      <vt:lpstr>PowerPoint-Präsentation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Christian Boehme</cp:lastModifiedBy>
  <cp:revision>66</cp:revision>
  <dcterms:created xsi:type="dcterms:W3CDTF">2011-12-13T12:41:27Z</dcterms:created>
  <dcterms:modified xsi:type="dcterms:W3CDTF">2012-11-28T09:32:53Z</dcterms:modified>
</cp:coreProperties>
</file>