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2" r:id="rId3"/>
    <p:sldId id="303" r:id="rId4"/>
    <p:sldId id="296" r:id="rId5"/>
    <p:sldId id="304" r:id="rId6"/>
    <p:sldId id="305" r:id="rId7"/>
    <p:sldId id="298" r:id="rId8"/>
    <p:sldId id="306" r:id="rId9"/>
    <p:sldId id="307" r:id="rId10"/>
    <p:sldId id="309" r:id="rId11"/>
    <p:sldId id="262" r:id="rId12"/>
    <p:sldId id="308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C6A"/>
    <a:srgbClr val="EE2E24"/>
    <a:srgbClr val="ED1C24"/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4660"/>
  </p:normalViewPr>
  <p:slideViewPr>
    <p:cSldViewPr>
      <p:cViewPr>
        <p:scale>
          <a:sx n="80" d="100"/>
          <a:sy n="80" d="100"/>
        </p:scale>
        <p:origin x="-240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42FD63-62C1-49AE-B74A-092EF6CF5F89}" type="datetimeFigureOut">
              <a:rPr lang="en-GB"/>
              <a:pPr>
                <a:defRPr/>
              </a:pPr>
              <a:t>11/28/12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4FC55B-840E-49A7-AF7C-46DBF6B7B6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48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8675688"/>
            <a:ext cx="2089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A850D5-232E-41AC-86A3-B985B096FE45}" type="datetimeFigureOut">
              <a:rPr lang="sl-SI"/>
              <a:pPr>
                <a:defRPr/>
              </a:pPr>
              <a:t>11/28/12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65832C-CD92-4D50-869F-674E44981C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18440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8675688"/>
            <a:ext cx="2089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85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1E679-C10A-4476-9EC9-8173339DA228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5832C-CD92-4D50-869F-674E44981C87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74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5832C-CD92-4D50-869F-674E44981C87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74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5832C-CD92-4D50-869F-674E44981C87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74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5832C-CD92-4D50-869F-674E44981C87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74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5832C-CD92-4D50-869F-674E44981C87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74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E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OSYLAB_HORIZONTAL+P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381750"/>
            <a:ext cx="22748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1605"/>
            <a:ext cx="7342584" cy="247570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344816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584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 rot="5400000">
            <a:off x="2179304" y="-636376"/>
            <a:ext cx="4808040" cy="847429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019B-B386-4D92-A2F6-0FC76FEE962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432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 rot="5400000">
            <a:off x="838905" y="415989"/>
            <a:ext cx="5184577" cy="6170042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6260020-78A2-4E07-97AC-E3D46C6326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9458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0921-ACEB-42CA-8377-5CAF3D82ACD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096589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E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549275"/>
            <a:ext cx="10795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ED1C24"/>
                </a:solidFill>
                <a:latin typeface="+mn-lt"/>
                <a:cs typeface="+mn-cs"/>
              </a:rPr>
              <a:t>Agenda</a:t>
            </a:r>
          </a:p>
        </p:txBody>
      </p:sp>
      <p:pic>
        <p:nvPicPr>
          <p:cNvPr id="5" name="Picture 2" descr="C:\Users\apodborsek\Desktop\COSYLAB_HORIZONTAL+P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6392863"/>
            <a:ext cx="2274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1605"/>
            <a:ext cx="7342584" cy="247570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344816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295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 baseline="0"/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1124744"/>
            <a:ext cx="8352928" cy="500141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4"/>
          </p:nvPr>
        </p:nvSpPr>
        <p:spPr>
          <a:xfrm>
            <a:off x="7551738" y="6448425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74C5-3B72-4BB0-B5B1-DE4077B977A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8633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0E81-BC94-4026-BE5A-E42B9C1494AB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054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363" indent="-360363">
              <a:tabLst>
                <a:tab pos="360363" algn="l"/>
              </a:tabLst>
              <a:defRPr sz="2400"/>
            </a:lvl1pPr>
            <a:lvl2pPr marL="538163" indent="-273050">
              <a:buSzPct val="80000"/>
              <a:buFont typeface="Wingdings 2" pitchFamily="18" charset="2"/>
              <a:buChar char=""/>
              <a:defRPr sz="2200"/>
            </a:lvl2pPr>
            <a:lvl3pPr marL="711200" indent="-261938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8525" indent="-273050" defTabSz="804863">
              <a:buSzPct val="80000"/>
              <a:buFont typeface="Wingdings 2" pitchFamily="18" charset="2"/>
              <a:buChar char="¢"/>
              <a:defRPr sz="1800"/>
            </a:lvl4pPr>
            <a:lvl5pPr marL="1074738" indent="-265113">
              <a:defRPr sz="1600"/>
            </a:lvl5pPr>
            <a:lvl6pPr>
              <a:buSzPct val="70000"/>
              <a:buFont typeface="Wingdings" pitchFamily="2" charset="2"/>
              <a:buNone/>
              <a:defRPr/>
            </a:lvl6pPr>
            <a:lvl8pPr>
              <a:buSzPct val="70000"/>
              <a:buFont typeface="Wingdings" pitchFamily="2" charset="2"/>
              <a:buChar char="q"/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 baseline="0"/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>
          <a:xfrm>
            <a:off x="7551738" y="6448425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BFDE-7CE2-4160-9B1A-96963493E6E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OSYLAB_HORIZONTAL+P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6319838"/>
            <a:ext cx="2274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378079" cy="1830412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3060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50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09864" y="980728"/>
            <a:ext cx="4038600" cy="5145435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8F12-0ABB-431C-A03E-D82CE685739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68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1844824"/>
            <a:ext cx="4038600" cy="428133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637856" y="1844824"/>
            <a:ext cx="4038600" cy="428133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A2B4-AE38-414C-A35F-F79986162FF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66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1678-DA88-470D-B412-5C2D81D500D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252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427A-747D-4526-AF61-9EC7CC6D9A5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096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143" y="908720"/>
            <a:ext cx="3008313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143" y="1628800"/>
            <a:ext cx="3008313" cy="47525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552" y="476671"/>
            <a:ext cx="5040560" cy="5904657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4F6F-1E32-4C8B-98C4-983A1FB533C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836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90872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4644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1475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5ABB-A235-4FDF-9F87-1FA5989BFA4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874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62753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448425"/>
            <a:ext cx="828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762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0788F4-04A3-4B3E-B252-61A0F24CEA2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6613"/>
            <a:ext cx="323850" cy="0"/>
          </a:xfrm>
          <a:prstGeom prst="line">
            <a:avLst/>
          </a:prstGeom>
          <a:ln>
            <a:solidFill>
              <a:srgbClr val="EE2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3" descr="C:\Users\apodborsek\Desktop\web_page\design\taglin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483350"/>
            <a:ext cx="2873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77" r:id="rId12"/>
    <p:sldLayoutId id="2147483790" r:id="rId13"/>
    <p:sldLayoutId id="2147483791" r:id="rId14"/>
    <p:sldLayoutId id="2147483778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EE2E24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Font typeface="Wingdings" pitchFamily="2" charset="2"/>
        <a:buChar char="q"/>
        <a:defRPr sz="32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360363" indent="-360363" algn="l" rtl="0" eaLnBrk="1" fontAlgn="base" hangingPunct="1">
        <a:spcBef>
          <a:spcPct val="20000"/>
        </a:spcBef>
        <a:spcAft>
          <a:spcPct val="0"/>
        </a:spcAft>
        <a:buClr>
          <a:srgbClr val="EE2E24"/>
        </a:buClr>
        <a:buSzPct val="100000"/>
        <a:buFont typeface="Wingdings" pitchFamily="2" charset="2"/>
        <a:buChar char="q"/>
        <a:defRPr sz="24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534988" indent="-269875" algn="l" rtl="0" eaLnBrk="1" fontAlgn="base" hangingPunct="1">
        <a:spcBef>
          <a:spcPct val="20000"/>
        </a:spcBef>
        <a:spcAft>
          <a:spcPct val="0"/>
        </a:spcAft>
        <a:buClr>
          <a:srgbClr val="EE2E24"/>
        </a:buClr>
        <a:buSzPct val="80000"/>
        <a:buFont typeface="Wingdings 2" pitchFamily="18" charset="2"/>
        <a:buChar char="¢"/>
        <a:defRPr sz="22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714375" indent="-265113" algn="l" rtl="0" eaLnBrk="1" fontAlgn="base" hangingPunct="1">
        <a:spcBef>
          <a:spcPct val="20000"/>
        </a:spcBef>
        <a:spcAft>
          <a:spcPct val="0"/>
        </a:spcAft>
        <a:buClr>
          <a:srgbClr val="EE2E24"/>
        </a:buClr>
        <a:buSzPct val="80000"/>
        <a:buFont typeface="Wingdings 2" pitchFamily="18" charset="2"/>
        <a:buChar char="¢"/>
        <a:defRPr sz="20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898525" indent="-273050" algn="l" defTabSz="1079500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SzPct val="80000"/>
        <a:buFont typeface="Wingdings 2" pitchFamily="18" charset="2"/>
        <a:buChar char="¢"/>
        <a:defRPr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1079500" indent="-269875" algn="l" defTabSz="914400" rtl="0" eaLnBrk="1" latinLnBrk="0" hangingPunct="1">
        <a:spcBef>
          <a:spcPct val="20000"/>
        </a:spcBef>
        <a:buClr>
          <a:srgbClr val="ED1C24"/>
        </a:buClr>
        <a:buSzPct val="80000"/>
        <a:buFont typeface="Wingdings 2" pitchFamily="18" charset="2"/>
        <a:buChar char="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ED1C24"/>
        </a:buClr>
        <a:buFont typeface="Wingdings" pitchFamily="2" charset="2"/>
        <a:buChar char="§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ED1C24"/>
        </a:buClr>
        <a:buFont typeface="Wingdings" pitchFamily="2" charset="2"/>
        <a:buChar char="§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rgbClr val="ED1C24"/>
        </a:buClr>
        <a:buFont typeface="Wingdings" pitchFamily="2" charset="2"/>
        <a:buChar char="§"/>
        <a:defRPr sz="1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748506" y="3733800"/>
            <a:ext cx="7342188" cy="12541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latin typeface="Arial" charset="0"/>
                <a:cs typeface="Arial" charset="0"/>
              </a:rPr>
              <a:t>ESS Timing</a:t>
            </a:r>
            <a:r>
              <a:rPr lang="sl-SI" sz="5400" dirty="0" smtClean="0">
                <a:latin typeface="Arial" charset="0"/>
                <a:cs typeface="Arial" charset="0"/>
              </a:rPr>
              <a:t> System</a:t>
            </a:r>
            <a:br>
              <a:rPr lang="sl-SI" sz="5400" dirty="0" smtClean="0">
                <a:latin typeface="Arial" charset="0"/>
                <a:cs typeface="Arial" charset="0"/>
              </a:rPr>
            </a:br>
            <a:r>
              <a:rPr lang="sl-SI" sz="3200" dirty="0" smtClean="0">
                <a:latin typeface="Arial" charset="0"/>
                <a:cs typeface="Arial" charset="0"/>
              </a:rPr>
              <a:t>Prototype 2012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755650" y="5240180"/>
            <a:ext cx="58324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noProof="1" smtClean="0">
                <a:solidFill>
                  <a:schemeClr val="bg1"/>
                </a:solidFill>
              </a:rPr>
              <a:t>Miha Reščič, ICS</a:t>
            </a:r>
          </a:p>
          <a:p>
            <a:pPr eaLnBrk="1" hangingPunct="1"/>
            <a:endParaRPr lang="en-US" noProof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1600" noProof="1" smtClean="0">
                <a:solidFill>
                  <a:schemeClr val="bg1"/>
                </a:solidFill>
              </a:rPr>
              <a:t>Miha.rescic@esss.se</a:t>
            </a:r>
          </a:p>
          <a:p>
            <a:pPr eaLnBrk="1" hangingPunct="1"/>
            <a:r>
              <a:rPr lang="en-US" sz="1600" noProof="1" smtClean="0">
                <a:solidFill>
                  <a:schemeClr val="bg1"/>
                </a:solidFill>
              </a:rPr>
              <a:t>Miha.rescic@cosylab.com</a:t>
            </a:r>
          </a:p>
        </p:txBody>
      </p:sp>
      <p:pic>
        <p:nvPicPr>
          <p:cNvPr id="4" name="Picture 2" descr="C:\Users\zkroflic\Desktop\ESS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3" y="228600"/>
            <a:ext cx="2209800" cy="12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" charset="0"/>
                <a:cs typeface="Arial" charset="0"/>
              </a:rPr>
              <a:t>Demo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BC4E63-4F73-4DCC-89A2-55F77589208D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  <p:pic>
        <p:nvPicPr>
          <p:cNvPr id="8" name="Picture 7" descr="F:\test_seq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434368" cy="5303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85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65400"/>
            <a:ext cx="5218112" cy="1830388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 smtClean="0"/>
              <a:t>Thank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!</a:t>
            </a:r>
            <a:endParaRPr lang="sl-SI" dirty="0"/>
          </a:p>
        </p:txBody>
      </p:sp>
      <p:pic>
        <p:nvPicPr>
          <p:cNvPr id="4" name="Picture 2" descr="C:\Users\zkroflic\Desktop\ES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3" y="228600"/>
            <a:ext cx="2209800" cy="12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" charset="0"/>
                <a:cs typeface="Arial" charset="0"/>
              </a:rPr>
              <a:t>Big Picture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BC4E63-4F73-4DCC-89A2-55F77589208D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1051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3185432"/>
            <a:ext cx="57626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1907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90206"/>
            <a:ext cx="8382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90206"/>
            <a:ext cx="581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40393" y="5097617"/>
            <a:ext cx="2425382" cy="752515"/>
            <a:chOff x="1040393" y="5097617"/>
            <a:chExt cx="2425382" cy="752515"/>
          </a:xfrm>
        </p:grpSpPr>
        <p:grpSp>
          <p:nvGrpSpPr>
            <p:cNvPr id="7" name="Group 6"/>
            <p:cNvGrpSpPr/>
            <p:nvPr/>
          </p:nvGrpSpPr>
          <p:grpSpPr>
            <a:xfrm rot="21240526">
              <a:off x="1040393" y="5097617"/>
              <a:ext cx="707231" cy="292215"/>
              <a:chOff x="76199" y="5325323"/>
              <a:chExt cx="685800" cy="292215"/>
            </a:xfrm>
          </p:grpSpPr>
          <p:sp>
            <p:nvSpPr>
              <p:cNvPr id="5" name="Flowchart: Document 4"/>
              <p:cNvSpPr/>
              <p:nvPr/>
            </p:nvSpPr>
            <p:spPr>
              <a:xfrm>
                <a:off x="76200" y="5325323"/>
                <a:ext cx="685799" cy="292215"/>
              </a:xfrm>
              <a:prstGeom prst="flowChartDocumen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6199" y="5371403"/>
                <a:ext cx="68579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700" dirty="0" smtClean="0"/>
                  <a:t>Timing Mast.</a:t>
                </a:r>
                <a:endParaRPr lang="sl-SI" sz="7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425857">
              <a:off x="2758544" y="5557917"/>
              <a:ext cx="707231" cy="292215"/>
              <a:chOff x="76199" y="5325323"/>
              <a:chExt cx="685800" cy="292215"/>
            </a:xfrm>
          </p:grpSpPr>
          <p:sp>
            <p:nvSpPr>
              <p:cNvPr id="17" name="Flowchart: Document 16"/>
              <p:cNvSpPr/>
              <p:nvPr/>
            </p:nvSpPr>
            <p:spPr>
              <a:xfrm>
                <a:off x="76200" y="5325323"/>
                <a:ext cx="685799" cy="292215"/>
              </a:xfrm>
              <a:prstGeom prst="flowChartDocumen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6199" y="5371403"/>
                <a:ext cx="68579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700" dirty="0" smtClean="0"/>
                  <a:t>Timing Rec.</a:t>
                </a:r>
                <a:endParaRPr lang="sl-SI" sz="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539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</a:t>
            </a:r>
            <a:r>
              <a:rPr lang="en-US" dirty="0" err="1" smtClean="0"/>
              <a:t>rchitecture</a:t>
            </a:r>
            <a:r>
              <a:rPr lang="sl-SI" dirty="0" smtClean="0"/>
              <a:t> overview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F708F12-0ABB-431C-A03E-D82CE6857396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3938"/>
            <a:ext cx="67056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784020" y="5218386"/>
            <a:ext cx="2321380" cy="938842"/>
            <a:chOff x="2784020" y="5218386"/>
            <a:chExt cx="2321380" cy="938842"/>
          </a:xfrm>
        </p:grpSpPr>
        <p:sp>
          <p:nvSpPr>
            <p:cNvPr id="3" name="TextBox 2"/>
            <p:cNvSpPr txBox="1"/>
            <p:nvPr/>
          </p:nvSpPr>
          <p:spPr>
            <a:xfrm>
              <a:off x="3276600" y="5510897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Clock, Triggers, Timestamps</a:t>
              </a:r>
              <a:endParaRPr lang="sl-SI" dirty="0"/>
            </a:p>
          </p:txBody>
        </p:sp>
        <p:sp>
          <p:nvSpPr>
            <p:cNvPr id="8" name="Right Arrow 7"/>
            <p:cNvSpPr/>
            <p:nvPr/>
          </p:nvSpPr>
          <p:spPr>
            <a:xfrm rot="2384623">
              <a:off x="2784020" y="5218386"/>
              <a:ext cx="634719" cy="11874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1254" y="1273201"/>
            <a:ext cx="2449546" cy="646331"/>
            <a:chOff x="3951254" y="1273201"/>
            <a:chExt cx="2449546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4572000" y="1273201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Pulse </a:t>
              </a:r>
            </a:p>
            <a:p>
              <a:r>
                <a:rPr lang="sl-SI" dirty="0" smtClean="0"/>
                <a:t>sequence</a:t>
              </a:r>
              <a:endParaRPr lang="sl-SI" dirty="0"/>
            </a:p>
          </p:txBody>
        </p:sp>
        <p:sp>
          <p:nvSpPr>
            <p:cNvPr id="14" name="Right Arrow 13"/>
            <p:cNvSpPr/>
            <p:nvPr/>
          </p:nvSpPr>
          <p:spPr>
            <a:xfrm rot="9494514">
              <a:off x="3951254" y="1669479"/>
              <a:ext cx="634719" cy="11874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31460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Integration with MPS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F708F12-0ABB-431C-A03E-D82CE6857396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838200"/>
            <a:ext cx="53911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67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Prototype</a:t>
            </a:r>
            <a:r>
              <a:rPr lang="en-US" dirty="0" smtClean="0"/>
              <a:t> </a:t>
            </a:r>
            <a:r>
              <a:rPr lang="sl-SI" dirty="0"/>
              <a:t>C</a:t>
            </a:r>
            <a:r>
              <a:rPr lang="sl-SI" dirty="0" smtClean="0"/>
              <a:t>olumn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F708F12-0ABB-431C-A03E-D82CE6857396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881743"/>
            <a:ext cx="54387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657600" y="881743"/>
            <a:ext cx="4321629" cy="5943600"/>
            <a:chOff x="3657600" y="881743"/>
            <a:chExt cx="4321629" cy="5943600"/>
          </a:xfrm>
        </p:grpSpPr>
        <p:sp>
          <p:nvSpPr>
            <p:cNvPr id="7" name="Rectangle 6"/>
            <p:cNvSpPr/>
            <p:nvPr/>
          </p:nvSpPr>
          <p:spPr>
            <a:xfrm>
              <a:off x="3962400" y="881743"/>
              <a:ext cx="3429000" cy="5061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50229" y="5453743"/>
              <a:ext cx="34290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657600" y="6308272"/>
              <a:ext cx="3429000" cy="517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115591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1075"/>
            <a:ext cx="5486400" cy="5400675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sl-SI" sz="2800" dirty="0"/>
              <a:t>Generator </a:t>
            </a:r>
            <a:r>
              <a:rPr lang="sl-SI" sz="2800" b="1" dirty="0"/>
              <a:t>clock phase-locked to Master Oscillator </a:t>
            </a:r>
            <a:r>
              <a:rPr lang="sl-SI" sz="2800" dirty="0"/>
              <a:t>(88.052500MHz)</a:t>
            </a:r>
          </a:p>
          <a:p>
            <a:pPr lvl="1">
              <a:defRPr/>
            </a:pPr>
            <a:r>
              <a:rPr lang="sl-SI" sz="2800" dirty="0"/>
              <a:t>Generate </a:t>
            </a:r>
            <a:r>
              <a:rPr lang="sl-SI" sz="2800" b="1" dirty="0"/>
              <a:t>14Hz pulse repetition frequency</a:t>
            </a:r>
          </a:p>
          <a:p>
            <a:pPr lvl="1">
              <a:defRPr/>
            </a:pPr>
            <a:endParaRPr lang="sl-SI" sz="2800" dirty="0" smtClean="0"/>
          </a:p>
          <a:p>
            <a:pPr lvl="1">
              <a:defRPr/>
            </a:pPr>
            <a:r>
              <a:rPr lang="sl-SI" sz="2800" dirty="0" smtClean="0"/>
              <a:t>Execute </a:t>
            </a:r>
            <a:r>
              <a:rPr lang="en-US" sz="2800" b="1" dirty="0" smtClean="0"/>
              <a:t>timing sequences</a:t>
            </a:r>
            <a:r>
              <a:rPr lang="en-US" sz="2800" dirty="0" smtClean="0"/>
              <a:t> </a:t>
            </a:r>
            <a:endParaRPr lang="sl-SI" sz="2800" dirty="0" smtClean="0"/>
          </a:p>
          <a:p>
            <a:pPr lvl="2">
              <a:defRPr/>
            </a:pPr>
            <a:r>
              <a:rPr lang="sl-SI" sz="2400" dirty="0" smtClean="0"/>
              <a:t>Load </a:t>
            </a:r>
            <a:r>
              <a:rPr lang="en-US" sz="2400" dirty="0" smtClean="0"/>
              <a:t>from files</a:t>
            </a:r>
            <a:r>
              <a:rPr lang="sl-SI" sz="2400" dirty="0" smtClean="0"/>
              <a:t>, optionally modify on-the-fly in GUI</a:t>
            </a:r>
          </a:p>
          <a:p>
            <a:pPr lvl="2">
              <a:defRPr/>
            </a:pPr>
            <a:r>
              <a:rPr lang="sl-SI" sz="2400" dirty="0"/>
              <a:t>Locked to </a:t>
            </a:r>
            <a:r>
              <a:rPr lang="sl-SI" sz="2400" b="1" dirty="0"/>
              <a:t>14Hz pulse </a:t>
            </a:r>
            <a:r>
              <a:rPr lang="sl-SI" sz="2400" b="1" dirty="0" smtClean="0"/>
              <a:t>repetition</a:t>
            </a:r>
          </a:p>
          <a:p>
            <a:pPr lvl="2">
              <a:defRPr/>
            </a:pPr>
            <a:r>
              <a:rPr lang="sl-SI" sz="2400" b="1" dirty="0" smtClean="0"/>
              <a:t>10*f</a:t>
            </a:r>
            <a:r>
              <a:rPr lang="sl-SI" sz="1500" b="1" dirty="0" smtClean="0"/>
              <a:t>event</a:t>
            </a:r>
            <a:r>
              <a:rPr lang="sl-SI" sz="2400" b="1" dirty="0" smtClean="0"/>
              <a:t> event granularity </a:t>
            </a:r>
            <a:r>
              <a:rPr lang="sl-SI" sz="2400" dirty="0" smtClean="0"/>
              <a:t>(113.57ns)</a:t>
            </a:r>
          </a:p>
          <a:p>
            <a:pPr lvl="3">
              <a:defRPr/>
            </a:pPr>
            <a:r>
              <a:rPr lang="en-US" sz="1900" dirty="0" smtClean="0"/>
              <a:t>25183</a:t>
            </a:r>
            <a:r>
              <a:rPr lang="sl-SI" sz="1900" dirty="0" smtClean="0"/>
              <a:t>*</a:t>
            </a:r>
            <a:r>
              <a:rPr lang="sl-SI" sz="1900" dirty="0"/>
              <a:t> 10*f</a:t>
            </a:r>
            <a:r>
              <a:rPr lang="sl-SI" sz="1400" dirty="0"/>
              <a:t>event</a:t>
            </a:r>
            <a:r>
              <a:rPr lang="sl-SI" sz="1900" dirty="0"/>
              <a:t> </a:t>
            </a:r>
            <a:r>
              <a:rPr lang="sl-SI" sz="1900" dirty="0" smtClean="0"/>
              <a:t>=</a:t>
            </a:r>
            <a:r>
              <a:rPr lang="en-US" sz="1900" dirty="0"/>
              <a:t> </a:t>
            </a:r>
            <a:r>
              <a:rPr lang="en-US" sz="1900" dirty="0" smtClean="0"/>
              <a:t>2.859998ms</a:t>
            </a:r>
            <a:endParaRPr lang="sl-SI" sz="1900" dirty="0" smtClean="0"/>
          </a:p>
          <a:p>
            <a:pPr lvl="2">
              <a:defRPr/>
            </a:pPr>
            <a:r>
              <a:rPr lang="en-US" sz="2400" b="1" dirty="0" smtClean="0"/>
              <a:t>repeating</a:t>
            </a:r>
            <a:r>
              <a:rPr lang="en-US" sz="2400" b="1" dirty="0"/>
              <a:t>, </a:t>
            </a:r>
            <a:r>
              <a:rPr lang="sl-SI" sz="2400" b="1" dirty="0"/>
              <a:t>once </a:t>
            </a:r>
            <a:r>
              <a:rPr lang="en-US" sz="2400" b="1" dirty="0"/>
              <a:t>only, </a:t>
            </a:r>
            <a:r>
              <a:rPr lang="en-US" sz="2400" b="1" dirty="0" smtClean="0"/>
              <a:t>step-by-step</a:t>
            </a:r>
            <a:endParaRPr lang="sl-SI" sz="24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US" sz="2800" dirty="0"/>
              <a:t>Timing 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BC4E63-4F73-4DCC-89A2-55F77589208D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  <p:pic>
        <p:nvPicPr>
          <p:cNvPr id="5" name="Picture 4" descr="D:\CSL\SVN\ESS\TimingSystem\trunk\documentation\usersmanual\demo\images\t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5" t="54745" r="1251" b="22510"/>
          <a:stretch/>
        </p:blipFill>
        <p:spPr bwMode="auto">
          <a:xfrm>
            <a:off x="5943599" y="5240866"/>
            <a:ext cx="2815167" cy="99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CSL\SVN\ESS\TimingSystem\trunk\documentation\usersmanual\demo\images\t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6" r="50000" b="17109"/>
          <a:stretch/>
        </p:blipFill>
        <p:spPr bwMode="auto">
          <a:xfrm>
            <a:off x="5943600" y="1905000"/>
            <a:ext cx="2850832" cy="3148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13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1075"/>
            <a:ext cx="4953000" cy="5400675"/>
          </a:xfrm>
        </p:spPr>
        <p:txBody>
          <a:bodyPr>
            <a:normAutofit fontScale="92500"/>
          </a:bodyPr>
          <a:lstStyle/>
          <a:p>
            <a:pPr lvl="1">
              <a:defRPr/>
            </a:pPr>
            <a:r>
              <a:rPr lang="en-US" sz="2800" dirty="0"/>
              <a:t>Emit </a:t>
            </a:r>
            <a:r>
              <a:rPr lang="en-US" sz="2800" b="1" dirty="0"/>
              <a:t>asynchronous </a:t>
            </a:r>
            <a:r>
              <a:rPr lang="en-US" sz="2800" b="1" dirty="0" smtClean="0"/>
              <a:t>events</a:t>
            </a:r>
            <a:endParaRPr lang="sl-SI" sz="2800" dirty="0" smtClean="0"/>
          </a:p>
          <a:p>
            <a:pPr lvl="1">
              <a:defRPr/>
            </a:pPr>
            <a:endParaRPr lang="sl-SI" sz="2800" b="1" dirty="0" smtClean="0"/>
          </a:p>
          <a:p>
            <a:pPr lvl="1">
              <a:defRPr/>
            </a:pPr>
            <a:r>
              <a:rPr lang="sl-SI" sz="2800" b="1" dirty="0" smtClean="0"/>
              <a:t>Simulate MPS</a:t>
            </a:r>
            <a:r>
              <a:rPr lang="sl-SI" sz="2800" dirty="0" smtClean="0"/>
              <a:t> beam abort</a:t>
            </a:r>
            <a:r>
              <a:rPr lang="en-US" sz="2800" dirty="0" smtClean="0"/>
              <a:t> to </a:t>
            </a:r>
            <a:r>
              <a:rPr lang="en-US" sz="2800" b="1" dirty="0" smtClean="0"/>
              <a:t>stop</a:t>
            </a:r>
            <a:r>
              <a:rPr lang="en-US" sz="2800" dirty="0" smtClean="0"/>
              <a:t> </a:t>
            </a:r>
            <a:r>
              <a:rPr lang="en-US" sz="2800" b="1" dirty="0" smtClean="0"/>
              <a:t>the generator</a:t>
            </a:r>
            <a:r>
              <a:rPr lang="sl-SI" sz="2800" b="1" dirty="0" smtClean="0"/>
              <a:t> </a:t>
            </a:r>
            <a:r>
              <a:rPr lang="sl-SI" sz="2800" dirty="0" smtClean="0"/>
              <a:t>and send </a:t>
            </a:r>
            <a:r>
              <a:rPr lang="sl-SI" sz="2800" b="1" dirty="0" smtClean="0"/>
              <a:t>lock post-mortem buffer event</a:t>
            </a:r>
          </a:p>
          <a:p>
            <a:pPr lvl="2">
              <a:defRPr/>
            </a:pPr>
            <a:r>
              <a:rPr lang="sl-SI" sz="2400" dirty="0" smtClean="0"/>
              <a:t>Immediately (Fast Abort) or</a:t>
            </a:r>
            <a:r>
              <a:rPr lang="sl-SI" sz="2400" dirty="0"/>
              <a:t> </a:t>
            </a:r>
            <a:r>
              <a:rPr lang="sl-SI" sz="2400" dirty="0" smtClean="0"/>
              <a:t>after sequence finishes (Beam Permit)</a:t>
            </a:r>
          </a:p>
          <a:p>
            <a:pPr lvl="2">
              <a:defRPr/>
            </a:pPr>
            <a:endParaRPr lang="sl-SI" sz="2400" dirty="0" smtClean="0"/>
          </a:p>
          <a:p>
            <a:pPr lvl="1">
              <a:defRPr/>
            </a:pPr>
            <a:r>
              <a:rPr lang="sl-SI" sz="2800" dirty="0" smtClean="0"/>
              <a:t>Distribute global time information to receivers </a:t>
            </a:r>
            <a:r>
              <a:rPr lang="sl-SI" sz="2800" dirty="0"/>
              <a:t>(</a:t>
            </a:r>
            <a:r>
              <a:rPr lang="sl-SI" sz="2800" dirty="0" smtClean="0"/>
              <a:t>ns precision)</a:t>
            </a:r>
            <a:endParaRPr lang="en-US" sz="24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US" sz="2800" dirty="0"/>
              <a:t>Timing 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BC4E63-4F73-4DCC-89A2-55F77589208D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  <p:pic>
        <p:nvPicPr>
          <p:cNvPr id="5" name="Picture 4" descr="D:\CSL\SVN\ESS\TimingSystem\trunk\documentation\usersmanual\demo\images\t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5" t="42600" b="45063"/>
          <a:stretch/>
        </p:blipFill>
        <p:spPr bwMode="auto">
          <a:xfrm>
            <a:off x="5562600" y="2362199"/>
            <a:ext cx="2916132" cy="541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CSL\SVN\ESS\TimingSystem\trunk\documentation\usersmanual\demo\images\t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5" t="82886" b="151"/>
          <a:stretch/>
        </p:blipFill>
        <p:spPr bwMode="auto">
          <a:xfrm>
            <a:off x="5562600" y="3124199"/>
            <a:ext cx="2916132" cy="74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CSL\SVN\ESS\TimingSystem\trunk\documentation\usersguide\demo\images\tr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6" t="15106" r="39889" b="79384"/>
          <a:stretch/>
        </p:blipFill>
        <p:spPr bwMode="auto">
          <a:xfrm>
            <a:off x="5623669" y="5105400"/>
            <a:ext cx="2793994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CSL\SVN\ESS\TimingSystem\trunk\documentation\usersmanual\demo\images\t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5" r="50000" b="-1393"/>
          <a:stretch/>
        </p:blipFill>
        <p:spPr bwMode="auto">
          <a:xfrm>
            <a:off x="5627900" y="1066800"/>
            <a:ext cx="2850832" cy="82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76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1075"/>
            <a:ext cx="4648200" cy="5400675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sl-SI" sz="2600" dirty="0" smtClean="0"/>
              <a:t>Output </a:t>
            </a:r>
            <a:r>
              <a:rPr lang="sl-SI" sz="2600" b="1" dirty="0" smtClean="0"/>
              <a:t>timing clock </a:t>
            </a:r>
            <a:r>
              <a:rPr lang="sl-SI" sz="2600" dirty="0" smtClean="0"/>
              <a:t>phase-locked to Master Oscillator</a:t>
            </a:r>
          </a:p>
          <a:p>
            <a:pPr lvl="1">
              <a:defRPr/>
            </a:pPr>
            <a:r>
              <a:rPr lang="sl-SI" sz="2600" b="1" dirty="0" smtClean="0"/>
              <a:t>Configure triggers </a:t>
            </a:r>
            <a:r>
              <a:rPr lang="sl-SI" sz="2600" dirty="0" smtClean="0"/>
              <a:t>upon timing events</a:t>
            </a:r>
          </a:p>
          <a:p>
            <a:pPr lvl="2">
              <a:defRPr/>
            </a:pPr>
            <a:r>
              <a:rPr lang="sl-SI" sz="2200" dirty="0" smtClean="0"/>
              <a:t>Configurable delay and width</a:t>
            </a:r>
            <a:endParaRPr lang="en-US" sz="2200" dirty="0" smtClean="0"/>
          </a:p>
          <a:p>
            <a:pPr lvl="1">
              <a:defRPr/>
            </a:pPr>
            <a:r>
              <a:rPr lang="en-US" sz="2600" dirty="0" smtClean="0"/>
              <a:t>Monitor </a:t>
            </a:r>
            <a:r>
              <a:rPr lang="sl-SI" sz="2600" dirty="0" smtClean="0"/>
              <a:t>status</a:t>
            </a:r>
          </a:p>
          <a:p>
            <a:pPr lvl="2">
              <a:defRPr/>
            </a:pPr>
            <a:r>
              <a:rPr lang="en-US" sz="2400" dirty="0" smtClean="0"/>
              <a:t>optic</a:t>
            </a:r>
            <a:r>
              <a:rPr lang="sl-SI" sz="2400" dirty="0" smtClean="0"/>
              <a:t>al</a:t>
            </a:r>
            <a:r>
              <a:rPr lang="en-US" sz="2400" dirty="0" smtClean="0"/>
              <a:t> link status</a:t>
            </a:r>
          </a:p>
          <a:p>
            <a:pPr lvl="2">
              <a:defRPr/>
            </a:pPr>
            <a:r>
              <a:rPr lang="sl-SI" sz="2400" dirty="0"/>
              <a:t>r</a:t>
            </a:r>
            <a:r>
              <a:rPr lang="sl-SI" sz="2400" dirty="0" smtClean="0"/>
              <a:t>eception </a:t>
            </a:r>
            <a:r>
              <a:rPr lang="en-US" sz="2400" dirty="0" smtClean="0"/>
              <a:t>of </a:t>
            </a:r>
            <a:r>
              <a:rPr lang="sl-SI" sz="2400" dirty="0" smtClean="0"/>
              <a:t>h</a:t>
            </a:r>
            <a:r>
              <a:rPr lang="en-US" sz="2400" dirty="0" err="1" smtClean="0"/>
              <a:t>eartbeat</a:t>
            </a:r>
            <a:endParaRPr lang="sl-SI" sz="2400" dirty="0"/>
          </a:p>
          <a:p>
            <a:pPr lvl="2">
              <a:defRPr/>
            </a:pPr>
            <a:r>
              <a:rPr lang="en-US" sz="2400" dirty="0" smtClean="0"/>
              <a:t>current time emitted by the generator (</a:t>
            </a:r>
            <a:r>
              <a:rPr lang="sl-SI" sz="2400" dirty="0" smtClean="0"/>
              <a:t>global</a:t>
            </a:r>
            <a:r>
              <a:rPr lang="en-US" sz="2400" dirty="0" smtClean="0"/>
              <a:t> time)</a:t>
            </a:r>
            <a:endParaRPr lang="sl-SI" sz="2400" dirty="0" smtClean="0"/>
          </a:p>
          <a:p>
            <a:pPr lvl="1">
              <a:defRPr/>
            </a:pPr>
            <a:r>
              <a:rPr lang="sl-SI" sz="2600" b="1" dirty="0"/>
              <a:t>Log events </a:t>
            </a:r>
            <a:r>
              <a:rPr lang="en-US" sz="2600" dirty="0"/>
              <a:t>w</a:t>
            </a:r>
            <a:r>
              <a:rPr lang="sl-SI" sz="2600" dirty="0"/>
              <a:t>ith</a:t>
            </a:r>
            <a:r>
              <a:rPr lang="en-US" sz="2600" dirty="0"/>
              <a:t> </a:t>
            </a:r>
            <a:r>
              <a:rPr lang="sl-SI" sz="2600" dirty="0" smtClean="0"/>
              <a:t>global time with </a:t>
            </a:r>
            <a:r>
              <a:rPr lang="en-US" sz="2600" dirty="0" smtClean="0"/>
              <a:t>ns resolution</a:t>
            </a:r>
            <a:endParaRPr lang="sl-SI" sz="2600" dirty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" charset="0"/>
                <a:cs typeface="Arial" charset="0"/>
              </a:rPr>
              <a:t>Timing Receiver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BC4E63-4F73-4DCC-89A2-55F77589208D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  <p:pic>
        <p:nvPicPr>
          <p:cNvPr id="5" name="Picture 4" descr="D:\CSL\SVN\ESS\TimingSystem\trunk\documentation\usersguide\demo\images\tr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-109" r="33243" b="1"/>
          <a:stretch/>
        </p:blipFill>
        <p:spPr bwMode="auto">
          <a:xfrm>
            <a:off x="5333999" y="922866"/>
            <a:ext cx="3631721" cy="415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CSL\SVN\ESS\TimingSystem\trunk\documentation\usersguide\demo\images\tr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0" t="11466" r="-116" b="61296"/>
          <a:stretch/>
        </p:blipFill>
        <p:spPr bwMode="auto">
          <a:xfrm>
            <a:off x="5867400" y="5181600"/>
            <a:ext cx="2456915" cy="1511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32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1075"/>
            <a:ext cx="8077200" cy="5400675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600" dirty="0" smtClean="0"/>
              <a:t>Run </a:t>
            </a:r>
            <a:r>
              <a:rPr lang="en-US" sz="2600" dirty="0"/>
              <a:t>timing generator on the </a:t>
            </a:r>
            <a:r>
              <a:rPr lang="en-US" sz="2600" dirty="0" smtClean="0"/>
              <a:t>receiver</a:t>
            </a:r>
            <a:r>
              <a:rPr lang="sl-SI" sz="2600" dirty="0" smtClean="0"/>
              <a:t> - </a:t>
            </a:r>
            <a:r>
              <a:rPr lang="sl-SI" sz="2600" b="1" dirty="0" smtClean="0"/>
              <a:t>standalone mode</a:t>
            </a:r>
            <a:endParaRPr lang="sl-SI" sz="2600" dirty="0" smtClean="0"/>
          </a:p>
          <a:p>
            <a:pPr lvl="2">
              <a:defRPr/>
            </a:pPr>
            <a:r>
              <a:rPr lang="sl-SI" dirty="0" smtClean="0"/>
              <a:t>Easy development and integration without access to full timing system network</a:t>
            </a:r>
            <a:endParaRPr lang="en-US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" charset="0"/>
                <a:cs typeface="Arial" charset="0"/>
              </a:rPr>
              <a:t>Timing Receiver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BC4E63-4F73-4DCC-89A2-55F77589208D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  <p:pic>
        <p:nvPicPr>
          <p:cNvPr id="7" name="Picture 6" descr="D:\CSL\SVN\ESS\TimingSystem\trunk\documentation\usersguide\demo\images\ebd-gen-s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400040" cy="3450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9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" charset="0"/>
                <a:cs typeface="Arial" charset="0"/>
              </a:rPr>
              <a:t>Demo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BC4E63-4F73-4DCC-89A2-55F77589208D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5562600" cy="5475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444" y="914400"/>
            <a:ext cx="285035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6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sylab_template_MS97-2003">
  <a:themeElements>
    <a:clrScheme name="Custom 2">
      <a:dk1>
        <a:sysClr val="windowText" lastClr="000000"/>
      </a:dk1>
      <a:lt1>
        <a:sysClr val="window" lastClr="FFFFFF"/>
      </a:lt1>
      <a:dk2>
        <a:srgbClr val="EE2E24"/>
      </a:dk2>
      <a:lt2>
        <a:srgbClr val="A1A1A1"/>
      </a:lt2>
      <a:accent1>
        <a:srgbClr val="595959"/>
      </a:accent1>
      <a:accent2>
        <a:srgbClr val="A3140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L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Cosylab_template_MS97-2003</Template>
  <TotalTime>7196</TotalTime>
  <Words>232</Words>
  <Application>Microsoft Macintosh PowerPoint</Application>
  <PresentationFormat>On-screen Show (4:3)</PresentationFormat>
  <Paragraphs>62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Cosylab_template_MS97-2003</vt:lpstr>
      <vt:lpstr>ESS Timing System Prototype 2012</vt:lpstr>
      <vt:lpstr>Architecture overview</vt:lpstr>
      <vt:lpstr>Integration with MPS</vt:lpstr>
      <vt:lpstr>Prototype Column</vt:lpstr>
      <vt:lpstr>Timing Generator</vt:lpstr>
      <vt:lpstr>Timing Generator</vt:lpstr>
      <vt:lpstr>Timing Receiver</vt:lpstr>
      <vt:lpstr>Timing Receiver</vt:lpstr>
      <vt:lpstr>Demo</vt:lpstr>
      <vt:lpstr>Demo</vt:lpstr>
      <vt:lpstr>Thank you!</vt:lpstr>
      <vt:lpstr>Big Picture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uTCA</dc:title>
  <dc:creator>mmehle</dc:creator>
  <cp:lastModifiedBy>ESS User</cp:lastModifiedBy>
  <cp:revision>190</cp:revision>
  <cp:lastPrinted>2012-08-28T12:46:29Z</cp:lastPrinted>
  <dcterms:created xsi:type="dcterms:W3CDTF">2012-08-15T10:02:01Z</dcterms:created>
  <dcterms:modified xsi:type="dcterms:W3CDTF">2012-11-28T12:07:10Z</dcterms:modified>
</cp:coreProperties>
</file>