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9" r:id="rId2"/>
    <p:sldId id="282" r:id="rId3"/>
    <p:sldId id="293" r:id="rId4"/>
    <p:sldId id="292" r:id="rId5"/>
    <p:sldId id="290" r:id="rId6"/>
    <p:sldId id="283" r:id="rId7"/>
    <p:sldId id="284" r:id="rId8"/>
    <p:sldId id="291" r:id="rId9"/>
    <p:sldId id="289" r:id="rId10"/>
    <p:sldId id="295" r:id="rId11"/>
    <p:sldId id="294" r:id="rId12"/>
    <p:sldId id="296" r:id="rId13"/>
    <p:sldId id="300" r:id="rId14"/>
    <p:sldId id="297" r:id="rId15"/>
    <p:sldId id="287" r:id="rId16"/>
    <p:sldId id="288" r:id="rId17"/>
    <p:sldId id="298" r:id="rId18"/>
    <p:sldId id="301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E3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42" autoAdjust="0"/>
    <p:restoredTop sz="94681" autoAdjust="0"/>
  </p:normalViewPr>
  <p:slideViewPr>
    <p:cSldViewPr snapToGrid="0" snapToObjects="1">
      <p:cViewPr varScale="1">
        <p:scale>
          <a:sx n="126" d="100"/>
          <a:sy n="126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2" qsCatId="simple" csTypeId="urn:microsoft.com/office/officeart/2005/8/colors/accent1_3" csCatId="accent1" phldr="1"/>
      <dgm:spPr/>
    </dgm:pt>
    <dgm:pt modelId="{4A584895-B70F-5045-94A4-3EA1D22FA42B}">
      <dgm:prSet phldrT="[Text]" custT="1"/>
      <dgm:spPr/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/>
      <dgm:spPr/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/>
      <dgm:spPr/>
      <dgm:t>
        <a:bodyPr/>
        <a:lstStyle/>
        <a:p>
          <a:r>
            <a:rPr lang="en-US" sz="1200" dirty="0"/>
            <a:t>Data analysis &amp; modelling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/>
      <dgm:spPr/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/>
      <dgm:spPr/>
      <dgm:t>
        <a:bodyPr/>
        <a:lstStyle/>
        <a:p>
          <a:r>
            <a:rPr lang="en-US" sz="1200" dirty="0"/>
            <a:t>User office software (proposal)</a:t>
          </a:r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1940" y="0"/>
          <a:ext cx="1727174" cy="667593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office software (proposal)</a:t>
          </a:r>
        </a:p>
      </dsp:txBody>
      <dsp:txXfrm>
        <a:off x="335737" y="0"/>
        <a:ext cx="1059581" cy="667593"/>
      </dsp:txXfrm>
    </dsp:sp>
    <dsp:sp modelId="{5D4A3405-702D-854D-BCAD-9BC68DB6596C}">
      <dsp:nvSpPr>
        <dsp:cNvPr id="0" name=""/>
        <dsp:cNvSpPr/>
      </dsp:nvSpPr>
      <dsp:spPr>
        <a:xfrm>
          <a:off x="1556397" y="0"/>
          <a:ext cx="1727174" cy="667593"/>
        </a:xfrm>
        <a:prstGeom prst="chevron">
          <a:avLst/>
        </a:prstGeom>
        <a:solidFill>
          <a:schemeClr val="accent1">
            <a:shade val="80000"/>
            <a:hueOff val="160360"/>
            <a:satOff val="-9147"/>
            <a:lumOff val="88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90194" y="0"/>
        <a:ext cx="1059581" cy="667593"/>
      </dsp:txXfrm>
    </dsp:sp>
    <dsp:sp modelId="{33D538C9-4794-0547-8260-8BE0D1E909E6}">
      <dsp:nvSpPr>
        <dsp:cNvPr id="0" name=""/>
        <dsp:cNvSpPr/>
      </dsp:nvSpPr>
      <dsp:spPr>
        <a:xfrm>
          <a:off x="3110855" y="0"/>
          <a:ext cx="1727174" cy="667593"/>
        </a:xfrm>
        <a:prstGeom prst="chevron">
          <a:avLst/>
        </a:prstGeom>
        <a:solidFill>
          <a:schemeClr val="accent1">
            <a:shade val="80000"/>
            <a:hueOff val="320720"/>
            <a:satOff val="-18293"/>
            <a:lumOff val="177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444652" y="0"/>
        <a:ext cx="1059581" cy="667593"/>
      </dsp:txXfrm>
    </dsp:sp>
    <dsp:sp modelId="{E8C6DF36-B2D5-944B-BF83-26BC27AC9104}">
      <dsp:nvSpPr>
        <dsp:cNvPr id="0" name=""/>
        <dsp:cNvSpPr/>
      </dsp:nvSpPr>
      <dsp:spPr>
        <a:xfrm>
          <a:off x="4665312" y="0"/>
          <a:ext cx="1727174" cy="667593"/>
        </a:xfrm>
        <a:prstGeom prst="chevron">
          <a:avLst/>
        </a:prstGeom>
        <a:solidFill>
          <a:schemeClr val="accent1">
            <a:shade val="80000"/>
            <a:hueOff val="481080"/>
            <a:satOff val="-27440"/>
            <a:lumOff val="266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999109" y="0"/>
        <a:ext cx="1059581" cy="667593"/>
      </dsp:txXfrm>
    </dsp:sp>
    <dsp:sp modelId="{3326B2B2-0DBD-6F44-891E-B30CE48A3FF4}">
      <dsp:nvSpPr>
        <dsp:cNvPr id="0" name=""/>
        <dsp:cNvSpPr/>
      </dsp:nvSpPr>
      <dsp:spPr>
        <a:xfrm>
          <a:off x="6219769" y="0"/>
          <a:ext cx="1727174" cy="667593"/>
        </a:xfrm>
        <a:prstGeom prst="chevron">
          <a:avLst/>
        </a:prstGeom>
        <a:solidFill>
          <a:schemeClr val="accent1">
            <a:shade val="80000"/>
            <a:hueOff val="641440"/>
            <a:satOff val="-36587"/>
            <a:lumOff val="35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 &amp; modelling</a:t>
          </a:r>
        </a:p>
      </dsp:txBody>
      <dsp:txXfrm>
        <a:off x="6553566" y="0"/>
        <a:ext cx="1059581" cy="667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2026-01-12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ss-dmsc-dram.github.io/winter-school/intro.html" TargetMode="External"/><Relationship Id="rId7" Type="http://schemas.openxmlformats.org/officeDocument/2006/relationships/hyperlink" Target="https://visa.ess.eu/home" TargetMode="External"/><Relationship Id="rId2" Type="http://schemas.openxmlformats.org/officeDocument/2006/relationships/hyperlink" Target="https://indico.ess.eu/event/3903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taging.useroffice.ess.eu/" TargetMode="External"/><Relationship Id="rId5" Type="http://schemas.openxmlformats.org/officeDocument/2006/relationships/hyperlink" Target="https://github.com/ess-dmsc-dram/winter-school" TargetMode="External"/><Relationship Id="rId4" Type="http://schemas.openxmlformats.org/officeDocument/2006/relationships/hyperlink" Target="https://github.com/ess-dmsc-dram/winter-school-notebook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6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52F28-95CC-6F9B-D07B-120073B4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0B7361-32A5-74F9-ABF0-A400F45A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626D33F-0FA4-5295-BE26-159C0C4B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94A84C0-3196-DF15-8C5F-4827EFF1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760AC36-9D5F-256E-DE8D-12AD3C095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2368296"/>
            <a:ext cx="9369309" cy="3962166"/>
          </a:xfrm>
        </p:spPr>
        <p:txBody>
          <a:bodyPr/>
          <a:lstStyle/>
          <a:p>
            <a:pPr lvl="1"/>
            <a:r>
              <a:rPr lang="en-US" dirty="0"/>
              <a:t>NICOS</a:t>
            </a:r>
          </a:p>
          <a:p>
            <a:pPr lvl="2"/>
            <a:r>
              <a:rPr lang="en-US" dirty="0"/>
              <a:t>GUI and scripting</a:t>
            </a:r>
          </a:p>
          <a:p>
            <a:pPr lvl="2"/>
            <a:r>
              <a:rPr lang="en-US" dirty="0"/>
              <a:t>Could be adapted to EPICS network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3FF7675-C052-545C-C080-95DB9B42F5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5BF9C9A-4DDE-3BF9-A182-E3DFA04E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2D99B-0966-B69D-371B-45A54B466742}"/>
              </a:ext>
            </a:extLst>
          </p:cNvPr>
          <p:cNvSpPr txBox="1"/>
          <p:nvPr/>
        </p:nvSpPr>
        <p:spPr>
          <a:xfrm>
            <a:off x="1298448" y="1627632"/>
            <a:ext cx="194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Responsibility: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AD634-D48C-B0FF-BC94-9DEB959BADEA}"/>
              </a:ext>
            </a:extLst>
          </p:cNvPr>
          <p:cNvSpPr txBox="1"/>
          <p:nvPr/>
        </p:nvSpPr>
        <p:spPr>
          <a:xfrm>
            <a:off x="3035808" y="1627632"/>
            <a:ext cx="333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666666"/>
                </a:solidFill>
              </a:rPr>
              <a:t>Instrument control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592B565-9273-97C3-2A01-4DDE6ECB1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202916"/>
              </p:ext>
            </p:extLst>
          </p:nvPr>
        </p:nvGraphicFramePr>
        <p:xfrm>
          <a:off x="7130926" y="2464062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C3AD2E8-5F1E-B4A5-8709-1F6F072223B3}"/>
              </a:ext>
            </a:extLst>
          </p:cNvPr>
          <p:cNvSpPr txBox="1"/>
          <p:nvPr/>
        </p:nvSpPr>
        <p:spPr>
          <a:xfrm>
            <a:off x="3366125" y="4306721"/>
            <a:ext cx="788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Join NICOS 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C8BBAE-4417-0CE9-E5EC-7146F3448EEB}"/>
              </a:ext>
            </a:extLst>
          </p:cNvPr>
          <p:cNvSpPr txBox="1"/>
          <p:nvPr/>
        </p:nvSpPr>
        <p:spPr>
          <a:xfrm>
            <a:off x="1298448" y="430672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Chosen solution:</a:t>
            </a:r>
          </a:p>
        </p:txBody>
      </p:sp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C0BFFEB4-4800-6952-D0B3-5C9CC3E6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994" y="2522676"/>
            <a:ext cx="2478840" cy="9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75501-9A51-A6B1-2532-77377B22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8829DD-258E-D30D-7A41-EAA139D2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7BBF64A-EC1A-282A-BAC2-58B9303D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AFAA91C-47F9-0EC6-2750-4B23B596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4E47A53-F506-9C5D-E493-66D306C0C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2368296"/>
            <a:ext cx="9369309" cy="1655064"/>
          </a:xfrm>
        </p:spPr>
        <p:txBody>
          <a:bodyPr/>
          <a:lstStyle/>
          <a:p>
            <a:pPr lvl="1"/>
            <a:r>
              <a:rPr lang="en-US" dirty="0" err="1"/>
              <a:t>McStas</a:t>
            </a:r>
            <a:endParaRPr lang="en-US" dirty="0"/>
          </a:p>
          <a:p>
            <a:pPr lvl="2"/>
            <a:r>
              <a:rPr lang="en-US" dirty="0"/>
              <a:t>Already used for many ESS instruments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EF18BC5-5D25-1E4F-BDF1-F15E9CABF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8F9DB72-A337-8CF1-A31D-2F5B8884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B78E9B20-3531-DD30-B518-343F9408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917" y="2464062"/>
            <a:ext cx="1848994" cy="10864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8FDC3-8400-4B10-6D2A-6D1F63D9244D}"/>
              </a:ext>
            </a:extLst>
          </p:cNvPr>
          <p:cNvSpPr txBox="1"/>
          <p:nvPr/>
        </p:nvSpPr>
        <p:spPr>
          <a:xfrm>
            <a:off x="1298448" y="1627632"/>
            <a:ext cx="194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Responsibility: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6FDFE-A5B1-DCD8-F60B-0DCB0A1C2A3E}"/>
              </a:ext>
            </a:extLst>
          </p:cNvPr>
          <p:cNvSpPr txBox="1"/>
          <p:nvPr/>
        </p:nvSpPr>
        <p:spPr>
          <a:xfrm>
            <a:off x="3035808" y="1627632"/>
            <a:ext cx="333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666666"/>
                </a:solidFill>
              </a:rPr>
              <a:t>Instrument simulation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D8F65-8323-F3FD-A553-0F734AB0CE28}"/>
              </a:ext>
            </a:extLst>
          </p:cNvPr>
          <p:cNvSpPr txBox="1"/>
          <p:nvPr/>
        </p:nvSpPr>
        <p:spPr>
          <a:xfrm>
            <a:off x="3366125" y="4306721"/>
            <a:ext cx="788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solidFill>
                  <a:srgbClr val="666666"/>
                </a:solidFill>
              </a:rPr>
              <a:t>McStas</a:t>
            </a:r>
            <a:r>
              <a:rPr lang="en-US" sz="2000" dirty="0">
                <a:solidFill>
                  <a:srgbClr val="666666"/>
                </a:solidFill>
              </a:rPr>
              <a:t> continues development at DMSC, add Python scripting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F63BA-8E7A-47A7-391C-E8C63F83D2BA}"/>
              </a:ext>
            </a:extLst>
          </p:cNvPr>
          <p:cNvSpPr txBox="1"/>
          <p:nvPr/>
        </p:nvSpPr>
        <p:spPr>
          <a:xfrm>
            <a:off x="1298448" y="430672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Chosen solution: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A824CE3-998E-8CFD-FE4B-00DC5B16B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24283"/>
              </p:ext>
            </p:extLst>
          </p:nvPr>
        </p:nvGraphicFramePr>
        <p:xfrm>
          <a:off x="7130926" y="2464062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8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B7D61-814C-A035-AE07-E661123E3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D7B82D-3BD6-919E-5E2D-1EEE26A0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E9CDF02-E41B-D717-6ED1-2DF83054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963A40-1919-8B39-7712-BB9029AD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52531F2-1AD7-0A19-906D-467EEDB5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2368296"/>
            <a:ext cx="9369309" cy="1307406"/>
          </a:xfrm>
        </p:spPr>
        <p:txBody>
          <a:bodyPr/>
          <a:lstStyle/>
          <a:p>
            <a:pPr lvl="1"/>
            <a:r>
              <a:rPr lang="en-US" dirty="0"/>
              <a:t>Mantid</a:t>
            </a:r>
          </a:p>
          <a:p>
            <a:pPr lvl="2"/>
            <a:r>
              <a:rPr lang="en-US" dirty="0"/>
              <a:t>Can handle event data</a:t>
            </a:r>
          </a:p>
          <a:p>
            <a:pPr lvl="2"/>
            <a:r>
              <a:rPr lang="en-US" dirty="0"/>
              <a:t>Could not handle expected data rate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DBEE346-5F84-52C1-8F32-72208D0985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155C5E7-32FB-4166-A8C6-DA071478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1CF40-8508-1852-A1ED-B3458A10EA30}"/>
              </a:ext>
            </a:extLst>
          </p:cNvPr>
          <p:cNvSpPr txBox="1"/>
          <p:nvPr/>
        </p:nvSpPr>
        <p:spPr>
          <a:xfrm>
            <a:off x="1298448" y="1627632"/>
            <a:ext cx="194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Responsibility: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04803-BA0E-5AF6-1CC1-20EB8F818318}"/>
              </a:ext>
            </a:extLst>
          </p:cNvPr>
          <p:cNvSpPr txBox="1"/>
          <p:nvPr/>
        </p:nvSpPr>
        <p:spPr>
          <a:xfrm>
            <a:off x="3035808" y="1627632"/>
            <a:ext cx="333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666666"/>
                </a:solidFill>
              </a:rPr>
              <a:t>Data reduction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7B3F9-0EFB-4236-6C7A-8004DC076088}"/>
              </a:ext>
            </a:extLst>
          </p:cNvPr>
          <p:cNvSpPr txBox="1"/>
          <p:nvPr/>
        </p:nvSpPr>
        <p:spPr>
          <a:xfrm>
            <a:off x="3366125" y="3917136"/>
            <a:ext cx="788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Develop reduction framework at DMSC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050228-832E-9A94-73ED-D055D59F93CD}"/>
              </a:ext>
            </a:extLst>
          </p:cNvPr>
          <p:cNvSpPr txBox="1"/>
          <p:nvPr/>
        </p:nvSpPr>
        <p:spPr>
          <a:xfrm>
            <a:off x="1298448" y="3917136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Chosen solution: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63D11D2-75C8-AEDA-29C6-1E52F36E2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285408"/>
              </p:ext>
            </p:extLst>
          </p:nvPr>
        </p:nvGraphicFramePr>
        <p:xfrm>
          <a:off x="7130926" y="2464062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C3C7205-8DF7-75B5-4BDE-B6C5C73D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91" y="2269176"/>
            <a:ext cx="2349246" cy="1307406"/>
          </a:xfrm>
          <a:prstGeom prst="rect">
            <a:avLst/>
          </a:prstGeom>
        </p:spPr>
      </p:pic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83534A2-4CDB-6645-7F35-F12076825689}"/>
              </a:ext>
            </a:extLst>
          </p:cNvPr>
          <p:cNvSpPr txBox="1">
            <a:spLocks/>
          </p:cNvSpPr>
          <p:nvPr/>
        </p:nvSpPr>
        <p:spPr>
          <a:xfrm>
            <a:off x="1094399" y="4657800"/>
            <a:ext cx="9369309" cy="18174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err="1"/>
              <a:t>Scipp</a:t>
            </a:r>
            <a:endParaRPr lang="en-US" dirty="0"/>
          </a:p>
          <a:p>
            <a:pPr lvl="2"/>
            <a:r>
              <a:rPr lang="en-US" dirty="0"/>
              <a:t>Fast, C++ with Python interface</a:t>
            </a:r>
          </a:p>
          <a:p>
            <a:pPr lvl="2"/>
            <a:r>
              <a:rPr lang="en-US" dirty="0"/>
              <a:t>Handles units, transformations, event data, …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CE841C-77D0-26D4-384B-762D1596F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178426"/>
              </p:ext>
            </p:extLst>
          </p:nvPr>
        </p:nvGraphicFramePr>
        <p:xfrm>
          <a:off x="7130926" y="4753566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BACCF462-A192-B4D1-748E-58F04FA0D0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317" y="4981157"/>
            <a:ext cx="2214193" cy="6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17895-A941-867E-7C17-DEA055B6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71A21E57-4DC4-3578-F6D5-39193E8CC9B7}"/>
              </a:ext>
            </a:extLst>
          </p:cNvPr>
          <p:cNvCxnSpPr>
            <a:cxnSpLocks/>
          </p:cNvCxnSpPr>
          <p:nvPr/>
        </p:nvCxnSpPr>
        <p:spPr>
          <a:xfrm>
            <a:off x="6096000" y="4108835"/>
            <a:ext cx="3593047" cy="1426756"/>
          </a:xfrm>
          <a:prstGeom prst="bentConnector3">
            <a:avLst>
              <a:gd name="adj1" fmla="val -59"/>
            </a:avLst>
          </a:prstGeom>
          <a:ln w="28575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29BC77F3-6AF2-3748-91E0-BE56D830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F1B95-F9AD-1650-4FF9-864EA649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D93990D-D02E-8DE3-AAC3-76EA9C1C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084FFCF-C94E-396B-1C46-F7D768EE69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Pipeline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84ED141-255D-15AD-8B3A-E2641DDB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B685BD-3844-ED3F-A6D9-29C89EACB16D}"/>
              </a:ext>
            </a:extLst>
          </p:cNvPr>
          <p:cNvSpPr/>
          <p:nvPr/>
        </p:nvSpPr>
        <p:spPr>
          <a:xfrm>
            <a:off x="9121924" y="2897891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9FCD5574-BA1E-5868-113B-9F60312BE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853264"/>
              </p:ext>
            </p:extLst>
          </p:nvPr>
        </p:nvGraphicFramePr>
        <p:xfrm>
          <a:off x="2514824" y="3505500"/>
          <a:ext cx="7948885" cy="667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C9EA091-DEA5-3791-7D56-C5925C5F3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924" y="3071534"/>
            <a:ext cx="1274303" cy="37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E6F38-0780-F724-9851-8B8D8975D66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416" y="3096751"/>
            <a:ext cx="784220" cy="320110"/>
          </a:xfrm>
          <a:prstGeom prst="rect">
            <a:avLst/>
          </a:prstGeom>
        </p:spPr>
      </p:pic>
      <p:pic>
        <p:nvPicPr>
          <p:cNvPr id="17" name="Picture 10" descr="PICS Home">
            <a:extLst>
              <a:ext uri="{FF2B5EF4-FFF2-40B4-BE49-F238E27FC236}">
                <a16:creationId xmlns:a16="http://schemas.microsoft.com/office/drawing/2014/main" id="{DE1FA71A-4AA3-A39D-02A8-414BA76C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378" y="3030640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76F2B-90D2-7F9F-29B3-88DE9FA410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737" y="4006749"/>
            <a:ext cx="1032735" cy="3457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CBE47B-4A73-7BBA-5E3A-A2F77CF6A399}"/>
              </a:ext>
            </a:extLst>
          </p:cNvPr>
          <p:cNvSpPr txBox="1"/>
          <p:nvPr/>
        </p:nvSpPr>
        <p:spPr>
          <a:xfrm>
            <a:off x="8949952" y="2945177"/>
            <a:ext cx="115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666666"/>
                </a:solidFill>
              </a:rPr>
              <a:t>Technique</a:t>
            </a:r>
            <a:r>
              <a:rPr lang="sv-SE" sz="1600" dirty="0">
                <a:solidFill>
                  <a:srgbClr val="666666"/>
                </a:solidFill>
              </a:rPr>
              <a:t> </a:t>
            </a:r>
          </a:p>
          <a:p>
            <a:pPr algn="ctr"/>
            <a:r>
              <a:rPr lang="sv-SE" sz="1600" dirty="0" err="1">
                <a:solidFill>
                  <a:srgbClr val="666666"/>
                </a:solidFill>
              </a:rPr>
              <a:t>specific</a:t>
            </a:r>
            <a:endParaRPr lang="sv-SE" sz="1600" dirty="0">
              <a:solidFill>
                <a:srgbClr val="66666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73790E-3927-A7F8-17F7-D92F1D6AC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0183" y="3084933"/>
            <a:ext cx="1317903" cy="390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C33D32-ADBE-F520-61FE-AEE18814A7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5910" y="3022444"/>
            <a:ext cx="425199" cy="468724"/>
          </a:xfrm>
          <a:prstGeom prst="rect">
            <a:avLst/>
          </a:prstGeom>
        </p:spPr>
      </p:pic>
      <p:sp>
        <p:nvSpPr>
          <p:cNvPr id="24" name="Pentagon 10">
            <a:extLst>
              <a:ext uri="{FF2B5EF4-FFF2-40B4-BE49-F238E27FC236}">
                <a16:creationId xmlns:a16="http://schemas.microsoft.com/office/drawing/2014/main" id="{859F329C-4432-C2F8-35BE-0F86A36EA89E}"/>
              </a:ext>
            </a:extLst>
          </p:cNvPr>
          <p:cNvSpPr/>
          <p:nvPr/>
        </p:nvSpPr>
        <p:spPr>
          <a:xfrm>
            <a:off x="1103709" y="3499169"/>
            <a:ext cx="1558281" cy="662433"/>
          </a:xfrm>
          <a:prstGeom prst="homePlate">
            <a:avLst/>
          </a:prstGeom>
          <a:solidFill>
            <a:srgbClr val="006A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Modelling &amp; simulations (planning)</a:t>
            </a:r>
          </a:p>
        </p:txBody>
      </p:sp>
      <p:pic>
        <p:nvPicPr>
          <p:cNvPr id="25" name="Picture 2" descr="McStas homepage">
            <a:extLst>
              <a:ext uri="{FF2B5EF4-FFF2-40B4-BE49-F238E27FC236}">
                <a16:creationId xmlns:a16="http://schemas.microsoft.com/office/drawing/2014/main" id="{CA84C27A-CD14-DDB8-933B-5B55A995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04" y="3022444"/>
            <a:ext cx="751558" cy="43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557247BA-B148-1F7B-0E70-D02583ED3A29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7526803" y="4177243"/>
            <a:ext cx="3122365" cy="1358349"/>
          </a:xfrm>
          <a:prstGeom prst="bentConnector3">
            <a:avLst>
              <a:gd name="adj1" fmla="val 118"/>
            </a:avLst>
          </a:prstGeom>
          <a:ln w="28575">
            <a:solidFill>
              <a:schemeClr val="accent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FB3A6BA-B001-7131-169E-E525DF7E2488}"/>
              </a:ext>
            </a:extLst>
          </p:cNvPr>
          <p:cNvCxnSpPr>
            <a:cxnSpLocks/>
          </p:cNvCxnSpPr>
          <p:nvPr/>
        </p:nvCxnSpPr>
        <p:spPr>
          <a:xfrm>
            <a:off x="9526232" y="4177245"/>
            <a:ext cx="1608789" cy="1357386"/>
          </a:xfrm>
          <a:prstGeom prst="bentConnector3">
            <a:avLst>
              <a:gd name="adj1" fmla="val -37"/>
            </a:avLst>
          </a:prstGeom>
          <a:ln w="28575">
            <a:solidFill>
              <a:schemeClr val="accent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n 8">
            <a:extLst>
              <a:ext uri="{FF2B5EF4-FFF2-40B4-BE49-F238E27FC236}">
                <a16:creationId xmlns:a16="http://schemas.microsoft.com/office/drawing/2014/main" id="{ED8A7D8B-F31D-4C14-0B33-E5AA51000BE6}"/>
              </a:ext>
            </a:extLst>
          </p:cNvPr>
          <p:cNvSpPr/>
          <p:nvPr/>
        </p:nvSpPr>
        <p:spPr>
          <a:xfrm>
            <a:off x="10649168" y="4911648"/>
            <a:ext cx="1032735" cy="1247887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FAIR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551A3D-152D-6A91-9E59-72894F0DF16E}"/>
              </a:ext>
            </a:extLst>
          </p:cNvPr>
          <p:cNvSpPr txBox="1"/>
          <p:nvPr/>
        </p:nvSpPr>
        <p:spPr>
          <a:xfrm>
            <a:off x="6127305" y="5133770"/>
            <a:ext cx="155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1" dirty="0">
                <a:solidFill>
                  <a:srgbClr val="666666"/>
                </a:solidFill>
              </a:rPr>
              <a:t>Raw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101984-D000-E941-DD07-99A6DCB17D75}"/>
              </a:ext>
            </a:extLst>
          </p:cNvPr>
          <p:cNvSpPr txBox="1"/>
          <p:nvPr/>
        </p:nvSpPr>
        <p:spPr>
          <a:xfrm>
            <a:off x="7576957" y="4860921"/>
            <a:ext cx="288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1" dirty="0">
                <a:solidFill>
                  <a:srgbClr val="666666"/>
                </a:solidFill>
              </a:rPr>
              <a:t>Reduced data </a:t>
            </a:r>
          </a:p>
          <a:p>
            <a:pPr algn="l"/>
            <a:r>
              <a:rPr lang="en-GB" b="1" i="1" dirty="0">
                <a:solidFill>
                  <a:schemeClr val="accent1"/>
                </a:solidFill>
              </a:rPr>
              <a:t>I(</a:t>
            </a:r>
            <a:r>
              <a:rPr lang="en-GB" b="1" i="1" dirty="0" err="1">
                <a:solidFill>
                  <a:schemeClr val="accent1"/>
                </a:solidFill>
              </a:rPr>
              <a:t>q,ω</a:t>
            </a:r>
            <a:r>
              <a:rPr lang="en-GB" b="1" dirty="0">
                <a:solidFill>
                  <a:schemeClr val="accent1"/>
                </a:solidFill>
              </a:rPr>
              <a:t>)</a:t>
            </a:r>
            <a:endParaRPr lang="en-GB" b="1" i="1" dirty="0">
              <a:solidFill>
                <a:schemeClr val="accent1"/>
              </a:solidFill>
            </a:endParaRPr>
          </a:p>
        </p:txBody>
      </p:sp>
      <p:pic>
        <p:nvPicPr>
          <p:cNvPr id="41" name="Picture 40" descr="A logo for a company&#10;&#10;AI-generated content may be incorrect.">
            <a:extLst>
              <a:ext uri="{FF2B5EF4-FFF2-40B4-BE49-F238E27FC236}">
                <a16:creationId xmlns:a16="http://schemas.microsoft.com/office/drawing/2014/main" id="{9DD40C76-536D-47B4-8C3B-7568532D33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09802" y="4405769"/>
            <a:ext cx="1557486" cy="5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52B7F-B0AE-BFD3-5BFD-C3D2334B9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83960-CA66-2CD7-64CF-4A32628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346670-771D-C835-D260-854EC9D7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7DC52EF-68D0-7559-535E-1926C7BD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05884AF-F331-201B-8A45-3719A7128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750385" cy="2524968"/>
          </a:xfrm>
        </p:spPr>
        <p:txBody>
          <a:bodyPr/>
          <a:lstStyle/>
          <a:p>
            <a:pPr lvl="1"/>
            <a:r>
              <a:rPr lang="en-US" dirty="0"/>
              <a:t>DMSC have chosen software solutions to cover its responsibilities</a:t>
            </a:r>
          </a:p>
          <a:p>
            <a:pPr lvl="2"/>
            <a:r>
              <a:rPr lang="en-US" dirty="0"/>
              <a:t> Considering staff and users experience and learning curve</a:t>
            </a:r>
          </a:p>
          <a:p>
            <a:pPr lvl="1"/>
            <a:r>
              <a:rPr lang="en-US" dirty="0"/>
              <a:t>Mix of solutions</a:t>
            </a:r>
          </a:p>
          <a:p>
            <a:pPr lvl="2"/>
            <a:r>
              <a:rPr lang="en-US" sz="2000" dirty="0"/>
              <a:t>Some preexisting that you may already be familiar with</a:t>
            </a:r>
          </a:p>
          <a:p>
            <a:pPr lvl="2"/>
            <a:r>
              <a:rPr lang="en-US" sz="2000" dirty="0"/>
              <a:t>Some are new developments that will require learning something new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C1DA79F-F2E2-2187-33C3-B566C793AF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Educating staff and users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8DB799F-F125-E5A6-17FA-4BAF93FA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7F453E1C-AF0E-077A-56CA-6EB018DA409D}"/>
              </a:ext>
            </a:extLst>
          </p:cNvPr>
          <p:cNvSpPr txBox="1">
            <a:spLocks/>
          </p:cNvSpPr>
          <p:nvPr/>
        </p:nvSpPr>
        <p:spPr>
          <a:xfrm>
            <a:off x="1103709" y="4087368"/>
            <a:ext cx="9750385" cy="209374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r>
              <a:rPr lang="en-US" dirty="0"/>
              <a:t>Need to train staff everything necessary to run experiments and work with data</a:t>
            </a:r>
          </a:p>
          <a:p>
            <a:pPr lvl="1"/>
            <a:r>
              <a:rPr lang="en-US" dirty="0"/>
              <a:t>Instrument Data Scientists will be a crucial link</a:t>
            </a:r>
          </a:p>
        </p:txBody>
      </p:sp>
    </p:spTree>
    <p:extLst>
      <p:ext uri="{BB962C8B-B14F-4D97-AF65-F5344CB8AC3E}">
        <p14:creationId xmlns:p14="http://schemas.microsoft.com/office/powerpoint/2010/main" val="18319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F455A-E265-3C11-54F4-EC6AF7D84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474E4C-9DCB-8736-594E-270F7995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Winter School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085D5A-2EB1-5ACF-A8B9-41C4FEF5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D3C3D77-F848-742E-2315-C0CA9CCC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3FD552-8748-C0D7-8886-0ADB2EB0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232878" cy="4768062"/>
          </a:xfrm>
        </p:spPr>
        <p:txBody>
          <a:bodyPr/>
          <a:lstStyle/>
          <a:p>
            <a:pPr lvl="1"/>
            <a:r>
              <a:rPr lang="en-US" dirty="0"/>
              <a:t>To best teach this software, we start with simple cases, not the final workflows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Here focus parts that are common to all instrument types</a:t>
            </a:r>
          </a:p>
          <a:p>
            <a:pPr lvl="1"/>
            <a:r>
              <a:rPr lang="en-US" dirty="0"/>
              <a:t>At a later stage IDS will teach smaller groups technique specific tools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will work on exercises in </a:t>
            </a:r>
            <a:r>
              <a:rPr lang="en-US" dirty="0" err="1"/>
              <a:t>Jupyter</a:t>
            </a:r>
            <a:r>
              <a:rPr lang="en-US" dirty="0"/>
              <a:t> notebooks on the VISA platform</a:t>
            </a:r>
          </a:p>
          <a:p>
            <a:pPr lvl="2"/>
            <a:r>
              <a:rPr lang="en-US" dirty="0"/>
              <a:t>Be aware the instances will be closed after some time, so save work you want to save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FAD5E1-8D2C-8FC2-E6A4-934F0E329A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Strategy and materials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EF2239A-6CEA-C383-C541-01C143A2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FEF1BB62-7704-4489-E4E3-C0FE07F8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96" y="4864627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7DADD17D-E28E-E685-2A4C-62206EEC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81" y="4864627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2DE42-A022-B0B6-9805-4CD26EEC2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17" t="12112" r="38864" b="65121"/>
          <a:stretch/>
        </p:blipFill>
        <p:spPr>
          <a:xfrm>
            <a:off x="4329442" y="4864627"/>
            <a:ext cx="1411758" cy="12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83C5-18AC-A68C-56F4-9F131ED2C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DA3FDA-D423-9539-A3EB-51B34B31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Winter School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FD2CD87-72F6-A204-3A88-F0E31868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6529E2A-5CC4-847C-87FD-3F862C1E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155C3D-E1C6-9E1E-FCC1-D25271665DD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549660" y="1370330"/>
            <a:ext cx="9648061" cy="1951918"/>
          </a:xfr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7668426-BFE1-D760-F116-90E75215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446E7FE-5912-3CD8-25E1-9A6D900C3188}"/>
              </a:ext>
            </a:extLst>
          </p:cNvPr>
          <p:cNvSpPr/>
          <p:nvPr/>
        </p:nvSpPr>
        <p:spPr>
          <a:xfrm>
            <a:off x="546291" y="3985423"/>
            <a:ext cx="2494010" cy="18266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provide a smooth user experience, almost all our software is to be used through Python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4446FC1-0D63-8BF4-8FD1-2C6B9BE25FF6}"/>
              </a:ext>
            </a:extLst>
          </p:cNvPr>
          <p:cNvSpPr/>
          <p:nvPr/>
        </p:nvSpPr>
        <p:spPr>
          <a:xfrm>
            <a:off x="3188126" y="3535753"/>
            <a:ext cx="2907874" cy="17443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will generate the data you work with using </a:t>
            </a:r>
            <a:r>
              <a:rPr lang="en-US" dirty="0" err="1"/>
              <a:t>McStas</a:t>
            </a:r>
            <a:r>
              <a:rPr lang="en-US" dirty="0"/>
              <a:t> instrument simulations, but operated through Python interface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04C799D-A137-21FA-555B-65D15C3BF7DA}"/>
              </a:ext>
            </a:extLst>
          </p:cNvPr>
          <p:cNvSpPr/>
          <p:nvPr/>
        </p:nvSpPr>
        <p:spPr>
          <a:xfrm>
            <a:off x="6243825" y="4026606"/>
            <a:ext cx="2778008" cy="17443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main topic of the school is </a:t>
            </a:r>
            <a:r>
              <a:rPr lang="en-US" dirty="0" err="1"/>
              <a:t>Scipp</a:t>
            </a:r>
            <a:r>
              <a:rPr lang="en-US" dirty="0"/>
              <a:t>, the data container used for reduction and handling of data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68ECED-D047-7E63-2B31-428DB354FFDE}"/>
              </a:ext>
            </a:extLst>
          </p:cNvPr>
          <p:cNvSpPr/>
          <p:nvPr/>
        </p:nvSpPr>
        <p:spPr>
          <a:xfrm>
            <a:off x="9169658" y="3718971"/>
            <a:ext cx="2743200" cy="17443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and derived data should be stored in a FAIR manner, here we will use our </a:t>
            </a:r>
            <a:r>
              <a:rPr lang="en-US" dirty="0" err="1"/>
              <a:t>SciCat</a:t>
            </a:r>
            <a:r>
              <a:rPr lang="en-US" dirty="0"/>
              <a:t> catalogue to demonstrate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E937A33B-7C0F-16C7-0F5E-2AD68B3111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0726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7185C-3F8A-2AED-52E7-303A785A6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9BA435-67DF-C810-B340-67B72006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Winter School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C82DC15-CD92-4C73-4281-59578E25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C8B94A-DA7D-CEE3-3689-96189B5B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563B5E1-10F5-1BD2-D593-B3EBA5804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AD2E2F-0E18-837F-9E14-AD247AD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03096"/>
              </p:ext>
            </p:extLst>
          </p:nvPr>
        </p:nvGraphicFramePr>
        <p:xfrm>
          <a:off x="1195647" y="1574800"/>
          <a:ext cx="742714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393">
                  <a:extLst>
                    <a:ext uri="{9D8B030D-6E8A-4147-A177-3AD203B41FA5}">
                      <a16:colId xmlns:a16="http://schemas.microsoft.com/office/drawing/2014/main" val="4227389416"/>
                    </a:ext>
                  </a:extLst>
                </a:gridCol>
                <a:gridCol w="2587753">
                  <a:extLst>
                    <a:ext uri="{9D8B030D-6E8A-4147-A177-3AD203B41FA5}">
                      <a16:colId xmlns:a16="http://schemas.microsoft.com/office/drawing/2014/main" val="196567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responsible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82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Introduction: Workflow and tools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Mads Bertelsen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5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Python &amp;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McStas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introduction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79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McStas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exercises in VISA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74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SciCat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demo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917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introduction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Neil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Vaytet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92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coordinate transformation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Jan-Lukas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Wynen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392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data reduction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95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Scipp’s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Sciline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&amp; data reduction workflows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Johannes Kasimir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026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Demonstrations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6842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FC4FBF0-4E09-5B9B-C724-E972029395AC}"/>
              </a:ext>
            </a:extLst>
          </p:cNvPr>
          <p:cNvSpPr txBox="1"/>
          <p:nvPr/>
        </p:nvSpPr>
        <p:spPr>
          <a:xfrm>
            <a:off x="8735292" y="1938528"/>
            <a:ext cx="232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32D08-2471-3F9D-6512-30D73665CD8A}"/>
              </a:ext>
            </a:extLst>
          </p:cNvPr>
          <p:cNvSpPr txBox="1"/>
          <p:nvPr/>
        </p:nvSpPr>
        <p:spPr>
          <a:xfrm>
            <a:off x="8735292" y="3791712"/>
            <a:ext cx="232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Tomorrow</a:t>
            </a:r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A56CAAD7-440A-66AC-DF29-AB6846A2F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Programme at a glance</a:t>
            </a:r>
          </a:p>
        </p:txBody>
      </p:sp>
    </p:spTree>
    <p:extLst>
      <p:ext uri="{BB962C8B-B14F-4D97-AF65-F5344CB8AC3E}">
        <p14:creationId xmlns:p14="http://schemas.microsoft.com/office/powerpoint/2010/main" val="22463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A1F0-EA06-96FE-A16D-AC88A4C8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School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185FF-2E40-AE44-1593-8A1D1AED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Winter School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42788-3859-7733-C1DE-D60CA1B4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0620CD-1012-0F72-96EE-4BEA8C5A2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1168720" cy="4768062"/>
          </a:xfrm>
        </p:spPr>
        <p:txBody>
          <a:bodyPr/>
          <a:lstStyle/>
          <a:p>
            <a:r>
              <a:rPr lang="en-US" dirty="0"/>
              <a:t>Indico : </a:t>
            </a:r>
            <a:r>
              <a:rPr lang="en-US" dirty="0">
                <a:hlinkClick r:id="rId2"/>
              </a:rPr>
              <a:t>https://indico.ess.eu/event/3903/</a:t>
            </a:r>
            <a:r>
              <a:rPr lang="en-US" dirty="0"/>
              <a:t> </a:t>
            </a:r>
          </a:p>
          <a:p>
            <a:r>
              <a:rPr lang="en-US" dirty="0" err="1"/>
              <a:t>Github.io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https://ess-dmsc-dram.github.io/winter-school/intro.html</a:t>
            </a:r>
            <a:r>
              <a:rPr lang="en-US" dirty="0"/>
              <a:t> </a:t>
            </a:r>
          </a:p>
          <a:p>
            <a:r>
              <a:rPr lang="en-US" dirty="0"/>
              <a:t>Winter school exercises: </a:t>
            </a:r>
            <a:r>
              <a:rPr lang="en-US" dirty="0">
                <a:hlinkClick r:id="rId4"/>
              </a:rPr>
              <a:t>https://github.com/ess-dmsc-dram/winter-school-notebooks</a:t>
            </a:r>
            <a:r>
              <a:rPr lang="en-US" dirty="0"/>
              <a:t> </a:t>
            </a:r>
          </a:p>
          <a:p>
            <a:r>
              <a:rPr lang="en-US" dirty="0"/>
              <a:t>Winter school repo: </a:t>
            </a:r>
            <a:r>
              <a:rPr lang="en-US" dirty="0">
                <a:hlinkClick r:id="rId5"/>
              </a:rPr>
              <a:t>https://github.com/ess-dmsc-dram/winter-school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User office: </a:t>
            </a:r>
            <a:r>
              <a:rPr lang="en-US" u="sng" dirty="0">
                <a:hlinkClick r:id="rId6"/>
              </a:rPr>
              <a:t>https://staging.useroffice.ess.eu/</a:t>
            </a:r>
            <a:endParaRPr lang="en-US" u="sng" dirty="0"/>
          </a:p>
          <a:p>
            <a:r>
              <a:rPr lang="en-US" dirty="0"/>
              <a:t>VISA: </a:t>
            </a:r>
            <a:r>
              <a:rPr lang="en-US" dirty="0">
                <a:hlinkClick r:id="rId7"/>
              </a:rPr>
              <a:t>https://visa.ess.eu/home</a:t>
            </a:r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65E3FF-4D16-1990-C0D0-7C407CE0D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A35C5C-269C-26AF-9A7B-77A74B43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61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4E68D-2411-3FDB-4671-DA274791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F41FCE-57E7-5700-D15A-44D24CE0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3FFCA8-DB30-4228-7830-72F369FE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B046C0D-7C97-BFF1-2A27-EBAFCC0C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E92C3D9-213A-5750-2710-F60211353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E9914-EB75-FA13-B069-AA325BE7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47" y="3429631"/>
            <a:ext cx="10138886" cy="2530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854F2B-09C2-00A2-DF67-C635DD10C557}"/>
              </a:ext>
            </a:extLst>
          </p:cNvPr>
          <p:cNvSpPr txBox="1"/>
          <p:nvPr/>
        </p:nvSpPr>
        <p:spPr>
          <a:xfrm>
            <a:off x="7209655" y="3907983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D5504-C199-5D1A-1EA2-13F6EDD171F7}"/>
              </a:ext>
            </a:extLst>
          </p:cNvPr>
          <p:cNvSpPr txBox="1"/>
          <p:nvPr/>
        </p:nvSpPr>
        <p:spPr>
          <a:xfrm>
            <a:off x="2895028" y="2349877"/>
            <a:ext cx="622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9FE3"/>
                </a:solidFill>
              </a:rPr>
              <a:t>DMSC Winter School 2026</a:t>
            </a:r>
          </a:p>
        </p:txBody>
      </p:sp>
      <p:sp>
        <p:nvSpPr>
          <p:cNvPr id="19" name="Platshållare för text 7">
            <a:extLst>
              <a:ext uri="{FF2B5EF4-FFF2-40B4-BE49-F238E27FC236}">
                <a16:creationId xmlns:a16="http://schemas.microsoft.com/office/drawing/2014/main" id="{1AB72E90-4C19-14D3-5EAD-87D160ACC0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80C476-F6F2-965F-32CC-3EFB37992527}"/>
              </a:ext>
            </a:extLst>
          </p:cNvPr>
          <p:cNvSpPr txBox="1"/>
          <p:nvPr/>
        </p:nvSpPr>
        <p:spPr>
          <a:xfrm>
            <a:off x="7653530" y="3652824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0A0363-59AE-F3D1-682F-016116229142}"/>
              </a:ext>
            </a:extLst>
          </p:cNvPr>
          <p:cNvSpPr txBox="1"/>
          <p:nvPr/>
        </p:nvSpPr>
        <p:spPr>
          <a:xfrm>
            <a:off x="7680961" y="4245349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D8F299-7CE3-2FFE-D7B7-AF35DC913607}"/>
              </a:ext>
            </a:extLst>
          </p:cNvPr>
          <p:cNvSpPr txBox="1"/>
          <p:nvPr/>
        </p:nvSpPr>
        <p:spPr>
          <a:xfrm>
            <a:off x="3940914" y="3527341"/>
            <a:ext cx="47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FD1B95-7A85-6602-223C-077140643F96}"/>
              </a:ext>
            </a:extLst>
          </p:cNvPr>
          <p:cNvSpPr txBox="1"/>
          <p:nvPr/>
        </p:nvSpPr>
        <p:spPr>
          <a:xfrm>
            <a:off x="4263042" y="4092649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4A6049-2F8B-DB59-65A8-25EC6D97B214}"/>
              </a:ext>
            </a:extLst>
          </p:cNvPr>
          <p:cNvSpPr txBox="1"/>
          <p:nvPr/>
        </p:nvSpPr>
        <p:spPr>
          <a:xfrm>
            <a:off x="1758059" y="4104326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4F1FA-7AB4-E9B2-7CC1-071D542A7CA4}"/>
              </a:ext>
            </a:extLst>
          </p:cNvPr>
          <p:cNvSpPr txBox="1"/>
          <p:nvPr/>
        </p:nvSpPr>
        <p:spPr>
          <a:xfrm>
            <a:off x="1964509" y="3405221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C7BA35-6793-020E-ECE6-2FEBCBD1CCFD}"/>
              </a:ext>
            </a:extLst>
          </p:cNvPr>
          <p:cNvSpPr txBox="1"/>
          <p:nvPr/>
        </p:nvSpPr>
        <p:spPr>
          <a:xfrm>
            <a:off x="9920615" y="3650581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A51A7-E617-C8D0-8070-0D2D8ADD83AC}"/>
              </a:ext>
            </a:extLst>
          </p:cNvPr>
          <p:cNvSpPr txBox="1"/>
          <p:nvPr/>
        </p:nvSpPr>
        <p:spPr>
          <a:xfrm>
            <a:off x="10450965" y="3907983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135084-5547-1102-3BCF-A2B0D83E7A3D}"/>
              </a:ext>
            </a:extLst>
          </p:cNvPr>
          <p:cNvSpPr txBox="1"/>
          <p:nvPr/>
        </p:nvSpPr>
        <p:spPr>
          <a:xfrm>
            <a:off x="8580941" y="3326932"/>
            <a:ext cx="47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E28A98-0BE3-ACE5-B354-F743F5D10FB0}"/>
              </a:ext>
            </a:extLst>
          </p:cNvPr>
          <p:cNvSpPr txBox="1"/>
          <p:nvPr/>
        </p:nvSpPr>
        <p:spPr>
          <a:xfrm>
            <a:off x="4809282" y="3835247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7F6CD-AE6F-5922-0651-85EE0AF4E0F5}"/>
              </a:ext>
            </a:extLst>
          </p:cNvPr>
          <p:cNvSpPr txBox="1"/>
          <p:nvPr/>
        </p:nvSpPr>
        <p:spPr>
          <a:xfrm>
            <a:off x="2879690" y="3597834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7CFFD9-9798-93E6-9CA8-5F7230D6B0D1}"/>
              </a:ext>
            </a:extLst>
          </p:cNvPr>
          <p:cNvSpPr txBox="1"/>
          <p:nvPr/>
        </p:nvSpPr>
        <p:spPr>
          <a:xfrm>
            <a:off x="5760100" y="4066420"/>
            <a:ext cx="47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6E73C0-482D-FA94-58E9-58138ACB1358}"/>
              </a:ext>
            </a:extLst>
          </p:cNvPr>
          <p:cNvSpPr txBox="1"/>
          <p:nvPr/>
        </p:nvSpPr>
        <p:spPr>
          <a:xfrm>
            <a:off x="6516412" y="3760355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D80F8B-254A-61AF-DDA6-948DF2435165}"/>
              </a:ext>
            </a:extLst>
          </p:cNvPr>
          <p:cNvSpPr txBox="1"/>
          <p:nvPr/>
        </p:nvSpPr>
        <p:spPr>
          <a:xfrm>
            <a:off x="5624694" y="3493766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</p:spTree>
    <p:extLst>
      <p:ext uri="{BB962C8B-B14F-4D97-AF65-F5344CB8AC3E}">
        <p14:creationId xmlns:p14="http://schemas.microsoft.com/office/powerpoint/2010/main" val="7929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33B16-D9DD-1C48-1EB7-138CB6B3B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2C61A3-062F-FF02-AC9D-9F91D39B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9883DE1-6472-420E-29D2-1C1386FE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6BB0D8D-FF8E-698A-E35C-13201140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79B8999-7BED-C815-C207-0D6B0A94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9" name="Platshållare för text 7">
            <a:extLst>
              <a:ext uri="{FF2B5EF4-FFF2-40B4-BE49-F238E27FC236}">
                <a16:creationId xmlns:a16="http://schemas.microsoft.com/office/drawing/2014/main" id="{46CF8942-4C61-8C16-E5BA-7BD3408F91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Who am I?</a:t>
            </a:r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61042076-C5CD-9FFF-68B3-59CAF797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Worked on ESS since 2011</a:t>
            </a:r>
          </a:p>
          <a:p>
            <a:pPr lvl="2"/>
            <a:r>
              <a:rPr lang="en-US" dirty="0"/>
              <a:t>Helped with proposals for BIFROST, HEIMDAL, MIRACLES, VESPA</a:t>
            </a:r>
          </a:p>
          <a:p>
            <a:pPr lvl="1"/>
            <a:r>
              <a:rPr lang="en-US" dirty="0"/>
              <a:t>PhD at University of Copenhagen with Kim </a:t>
            </a:r>
            <a:r>
              <a:rPr lang="en-US" dirty="0" err="1"/>
              <a:t>Lefmann</a:t>
            </a:r>
            <a:endParaRPr lang="en-US" dirty="0"/>
          </a:p>
          <a:p>
            <a:pPr lvl="1"/>
            <a:r>
              <a:rPr lang="en-US" dirty="0"/>
              <a:t>Started at DMSC 2019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Work with instrument simulations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Lead effort of DMSC Summer School last two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04C4A-550C-A271-CE6D-05C4DC9D9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6" r="19327"/>
          <a:stretch/>
        </p:blipFill>
        <p:spPr>
          <a:xfrm>
            <a:off x="8354400" y="1562400"/>
            <a:ext cx="3124092" cy="2841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D3335F-A153-6B78-A691-C98DF13D5D49}"/>
              </a:ext>
            </a:extLst>
          </p:cNvPr>
          <p:cNvSpPr txBox="1"/>
          <p:nvPr/>
        </p:nvSpPr>
        <p:spPr>
          <a:xfrm rot="21124050">
            <a:off x="7080990" y="1011724"/>
            <a:ext cx="31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809EF0E-4937-060A-7F49-4D5BDAEABB44}"/>
              </a:ext>
            </a:extLst>
          </p:cNvPr>
          <p:cNvSpPr/>
          <p:nvPr/>
        </p:nvSpPr>
        <p:spPr>
          <a:xfrm>
            <a:off x="9281862" y="1198402"/>
            <a:ext cx="1051460" cy="1135461"/>
          </a:xfrm>
          <a:prstGeom prst="arc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cstas_logo_371x218.png">
            <a:extLst>
              <a:ext uri="{FF2B5EF4-FFF2-40B4-BE49-F238E27FC236}">
                <a16:creationId xmlns:a16="http://schemas.microsoft.com/office/drawing/2014/main" id="{D86D661A-314C-D815-4EC3-08BBD342F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300" y="3595970"/>
            <a:ext cx="1192852" cy="700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28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9F85-B3B2-BF0F-4D97-6688A8090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691659-68FC-2732-8870-D6CBFDA8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E6B16E9-A1D5-B503-CF7B-F09A2CF6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945B2E3-33B9-7231-0E87-F520F820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221BE3C-88E8-7764-AD63-2A893A5E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5 day schools to teach core of our software suite, ran in 2023 / 2024 / 2025</a:t>
            </a:r>
          </a:p>
          <a:p>
            <a:pPr lvl="1"/>
            <a:r>
              <a:rPr lang="en-US" dirty="0"/>
              <a:t>Now we are confident enough to teach you in 2 days!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CAC5A15-3777-C19C-E6A3-476194DCC1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DMSC Winter School – condensed version of DMSC Summer School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E5CA305-A2E0-AA36-0CAD-D5514CCDB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25F10-7E49-9A40-58A5-8888DEF4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825" y="5530035"/>
            <a:ext cx="1732134" cy="900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03FD0E-A562-21EC-69DD-774D0519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80" y="5570045"/>
            <a:ext cx="1121992" cy="928545"/>
          </a:xfrm>
          <a:prstGeom prst="rect">
            <a:avLst/>
          </a:prstGeom>
        </p:spPr>
      </p:pic>
      <p:pic>
        <p:nvPicPr>
          <p:cNvPr id="12" name="Picture 11" descr="A logo with a snake and a gear&#10;&#10;AI-generated content may be incorrect.">
            <a:extLst>
              <a:ext uri="{FF2B5EF4-FFF2-40B4-BE49-F238E27FC236}">
                <a16:creationId xmlns:a16="http://schemas.microsoft.com/office/drawing/2014/main" id="{FA44C689-AFAC-5309-2DA1-6AAC42AB0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549" y="5559994"/>
            <a:ext cx="2269784" cy="900708"/>
          </a:xfrm>
          <a:prstGeom prst="rect">
            <a:avLst/>
          </a:prstGeom>
        </p:spPr>
      </p:pic>
      <p:pic>
        <p:nvPicPr>
          <p:cNvPr id="13" name="Picture 8" descr="IC2S2'23 Copenhagen">
            <a:extLst>
              <a:ext uri="{FF2B5EF4-FFF2-40B4-BE49-F238E27FC236}">
                <a16:creationId xmlns:a16="http://schemas.microsoft.com/office/drawing/2014/main" id="{7761C2E5-AAC5-D343-9DE4-4F41D590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230" y="5714162"/>
            <a:ext cx="2445854" cy="5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posing for a photo in front of a white building&#10;&#10;AI-generated content may be incorrect.">
            <a:extLst>
              <a:ext uri="{FF2B5EF4-FFF2-40B4-BE49-F238E27FC236}">
                <a16:creationId xmlns:a16="http://schemas.microsoft.com/office/drawing/2014/main" id="{85385D2A-E93C-22A4-8FAB-9879B587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035" b="17653"/>
          <a:stretch>
            <a:fillRect/>
          </a:stretch>
        </p:blipFill>
        <p:spPr>
          <a:xfrm>
            <a:off x="8542056" y="2527436"/>
            <a:ext cx="3205881" cy="2834471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6CCD7EEF-6160-D5E4-2A66-09EE96DB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897" y="2527436"/>
            <a:ext cx="3799827" cy="2849870"/>
          </a:xfrm>
          <a:prstGeom prst="rect">
            <a:avLst/>
          </a:prstGeom>
          <a:effectLst/>
        </p:spPr>
      </p:pic>
      <p:pic>
        <p:nvPicPr>
          <p:cNvPr id="16" name="Picture 15" descr="A group of people sitting at tables with laptops in front of them&#10;&#10;AI-generated content may be incorrect.">
            <a:extLst>
              <a:ext uri="{FF2B5EF4-FFF2-40B4-BE49-F238E27FC236}">
                <a16:creationId xmlns:a16="http://schemas.microsoft.com/office/drawing/2014/main" id="{61E82F16-85F4-7BFE-B25A-A5CE661FF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52" y="2527436"/>
            <a:ext cx="3779296" cy="28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C487F-B0CA-ABA7-4563-4AC716F5D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B06A9F-AACA-3B8C-5216-63CB5B9D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2085D00-77D8-F039-318C-B595A794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EDE89CA-32DF-BC18-9BF6-A6951C94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FC61B13-1024-F43C-2DD9-F6F4AFFE9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On Technical University of Denmark campus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Approximately 42 full time employees</a:t>
            </a:r>
          </a:p>
          <a:p>
            <a:pPr lvl="1"/>
            <a:r>
              <a:rPr lang="en-US" dirty="0"/>
              <a:t>Will reach over 60 in operation</a:t>
            </a:r>
          </a:p>
          <a:p>
            <a:pPr lvl="1"/>
            <a:r>
              <a:rPr lang="en-US" dirty="0"/>
              <a:t>Very international, 20 countries represented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Started earlier in the project than typical</a:t>
            </a:r>
          </a:p>
          <a:p>
            <a:pPr lvl="1"/>
            <a:r>
              <a:rPr lang="en-US" dirty="0"/>
              <a:t>A mandate to push software for neutron scattering forward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F93956D-E1E9-3BEA-8360-D402BC700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Management and Scientific Computing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E31A6FD-AEC9-0201-79FA-35425036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A635F16-15CC-B4EC-D8CE-D0E72011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16"/>
          <a:stretch>
            <a:fillRect/>
          </a:stretch>
        </p:blipFill>
        <p:spPr>
          <a:xfrm>
            <a:off x="6737332" y="1582911"/>
            <a:ext cx="4913718" cy="37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0F7E-03E0-F949-8315-B9A1EB05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A7FF00-B320-0D33-5B5C-8ED46CF4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659E9B-173A-F15E-AAA3-127A40DC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44538D-738B-5C31-6AC4-F056D01B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29C644C-24E1-B313-D46D-1E9A62787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Responsibility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0284A2A-031A-3DEE-D037-4D5DB75B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Content Placeholder 6" descr="ess_fromidea3 2.001.png">
            <a:extLst>
              <a:ext uri="{FF2B5EF4-FFF2-40B4-BE49-F238E27FC236}">
                <a16:creationId xmlns:a16="http://schemas.microsoft.com/office/drawing/2014/main" id="{F97C89A7-8A35-C81B-FA39-6BC7E023A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825" y="1324650"/>
            <a:ext cx="8510963" cy="5264072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EC470-8BE7-DBC9-6266-9CD7C5624A06}"/>
              </a:ext>
            </a:extLst>
          </p:cNvPr>
          <p:cNvSpPr txBox="1"/>
          <p:nvPr/>
        </p:nvSpPr>
        <p:spPr>
          <a:xfrm>
            <a:off x="2331143" y="5959880"/>
            <a:ext cx="104466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ESS Technical Design Report (2013)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Figure 2.48: IT services and infrastructure provided by the Data Management and Software Centre … 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5E496-F2F6-7BC7-9D30-3B36C1E7D50B}"/>
              </a:ext>
            </a:extLst>
          </p:cNvPr>
          <p:cNvSpPr txBox="1"/>
          <p:nvPr/>
        </p:nvSpPr>
        <p:spPr>
          <a:xfrm rot="330690">
            <a:off x="4864825" y="953731"/>
            <a:ext cx="732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666666"/>
                </a:solidFill>
              </a:rPr>
              <a:t>Added since 2013: FAIR data management and AI</a:t>
            </a:r>
          </a:p>
        </p:txBody>
      </p:sp>
    </p:spTree>
    <p:extLst>
      <p:ext uri="{BB962C8B-B14F-4D97-AF65-F5344CB8AC3E}">
        <p14:creationId xmlns:p14="http://schemas.microsoft.com/office/powerpoint/2010/main" val="7381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89C0-0AF4-8487-425A-1A6AE6822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77E198-A259-14EE-A01F-06CBE153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BF18824-454B-3AFD-5427-233730CA8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5D2CA3-6AA5-7B82-67A0-63370A91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BD850FE-BE44-FE57-115C-26024381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683073" cy="2257466"/>
          </a:xfrm>
        </p:spPr>
        <p:txBody>
          <a:bodyPr/>
          <a:lstStyle/>
          <a:p>
            <a:pPr lvl="1"/>
            <a:r>
              <a:rPr lang="en-US" dirty="0"/>
              <a:t>How DMSC has chosen to lift the task</a:t>
            </a:r>
          </a:p>
          <a:p>
            <a:pPr lvl="2"/>
            <a:r>
              <a:rPr lang="en-US" dirty="0"/>
              <a:t>Chosen solutions must cover needs of ESS</a:t>
            </a:r>
          </a:p>
          <a:p>
            <a:pPr lvl="2"/>
            <a:r>
              <a:rPr lang="en-US" dirty="0"/>
              <a:t>Software should be open source</a:t>
            </a:r>
          </a:p>
          <a:p>
            <a:pPr lvl="2"/>
            <a:r>
              <a:rPr lang="en-US" dirty="0"/>
              <a:t>Embrace standardization</a:t>
            </a:r>
          </a:p>
          <a:p>
            <a:pPr lvl="2"/>
            <a:r>
              <a:rPr lang="en-US" dirty="0"/>
              <a:t>Collaboration on software development</a:t>
            </a:r>
          </a:p>
          <a:p>
            <a:pPr marL="142875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3CD3269-E51B-45B4-D241-A3AEBD75B4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0E16263-4B92-E2AD-18DB-B0337D1F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9A16B-B0D1-2CE7-1722-87D5842497C3}"/>
              </a:ext>
            </a:extLst>
          </p:cNvPr>
          <p:cNvSpPr txBox="1"/>
          <p:nvPr/>
        </p:nvSpPr>
        <p:spPr>
          <a:xfrm>
            <a:off x="531446" y="3869346"/>
            <a:ext cx="11536690" cy="113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a satisfactory open source solution that cover ESS requirements exists, use that …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... otherwise a solution needs to be developed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C4C283-60C3-665E-1630-E98DEDB4BBDD}"/>
              </a:ext>
            </a:extLst>
          </p:cNvPr>
          <p:cNvGrpSpPr/>
          <p:nvPr/>
        </p:nvGrpSpPr>
        <p:grpSpPr>
          <a:xfrm>
            <a:off x="6373692" y="594042"/>
            <a:ext cx="4839693" cy="3225824"/>
            <a:chOff x="1630236" y="1628800"/>
            <a:chExt cx="7202927" cy="4824535"/>
          </a:xfrm>
        </p:grpSpPr>
        <p:sp>
          <p:nvSpPr>
            <p:cNvPr id="11" name="Minimise the time it takes to understand experimental data…">
              <a:extLst>
                <a:ext uri="{FF2B5EF4-FFF2-40B4-BE49-F238E27FC236}">
                  <a16:creationId xmlns:a16="http://schemas.microsoft.com/office/drawing/2014/main" id="{B7A6BE69-855F-31AE-B59E-88654C15F167}"/>
                </a:ext>
              </a:extLst>
            </p:cNvPr>
            <p:cNvSpPr txBox="1">
              <a:spLocks/>
            </p:cNvSpPr>
            <p:nvPr/>
          </p:nvSpPr>
          <p:spPr>
            <a:xfrm>
              <a:off x="1630236" y="1628800"/>
              <a:ext cx="7202927" cy="4824535"/>
            </a:xfrm>
            <a:prstGeom prst="rect">
              <a:avLst/>
            </a:prstGeom>
          </p:spPr>
          <p:txBody>
            <a:bodyPr vert="horz" lIns="90000" tIns="45720" rIns="91440" bIns="45720" rtlCol="0">
              <a:noAutofit/>
            </a:bodyPr>
            <a:lstStyle>
              <a:lvl1pPr marL="342900" indent="-34290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b="1" dirty="0">
                <a:solidFill>
                  <a:schemeClr val="accent1"/>
                </a:solidFill>
                <a:latin typeface="+mj-lt"/>
                <a:ea typeface="Helvetica"/>
                <a:cs typeface="Helvetica"/>
                <a:sym typeface="Helvetica"/>
              </a:endParaRPr>
            </a:p>
          </p:txBody>
        </p:sp>
        <p:pic>
          <p:nvPicPr>
            <p:cNvPr id="12" name="Screen Shot 2017-06-14 at 13.49.26.png" descr="Screen Shot 2017-06-14 at 13.49.26.png">
              <a:extLst>
                <a:ext uri="{FF2B5EF4-FFF2-40B4-BE49-F238E27FC236}">
                  <a16:creationId xmlns:a16="http://schemas.microsoft.com/office/drawing/2014/main" id="{4CD7C41A-2E28-91B4-8550-288C7C0C1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7002" y="2615355"/>
              <a:ext cx="4885063" cy="241045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B1FF0EFF-053C-1789-5B44-1C8FC259157C}"/>
              </a:ext>
            </a:extLst>
          </p:cNvPr>
          <p:cNvSpPr txBox="1">
            <a:spLocks/>
          </p:cNvSpPr>
          <p:nvPr/>
        </p:nvSpPr>
        <p:spPr>
          <a:xfrm>
            <a:off x="1103709" y="5295600"/>
            <a:ext cx="10683073" cy="57750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 some cases we join development of open source projects to add required features</a:t>
            </a:r>
          </a:p>
        </p:txBody>
      </p:sp>
    </p:spTree>
    <p:extLst>
      <p:ext uri="{BB962C8B-B14F-4D97-AF65-F5344CB8AC3E}">
        <p14:creationId xmlns:p14="http://schemas.microsoft.com/office/powerpoint/2010/main" val="583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5AD9-4140-561F-E3A7-640AEE11B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160F47-087F-8787-E135-A532D733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A1C02E1-9D65-91A1-0F86-2BED05A02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5B8B693-E3CB-66F0-C5AC-E782B7DD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70A7C9E-8B5C-C4F3-E57E-D095418EA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399"/>
            <a:ext cx="9369309" cy="5030227"/>
          </a:xfrm>
        </p:spPr>
        <p:txBody>
          <a:bodyPr/>
          <a:lstStyle/>
          <a:p>
            <a:pPr lvl="1"/>
            <a:r>
              <a:rPr lang="en-US" dirty="0"/>
              <a:t>FAIR data</a:t>
            </a:r>
          </a:p>
          <a:p>
            <a:pPr lvl="2"/>
            <a:r>
              <a:rPr lang="en-US" dirty="0"/>
              <a:t>Findable, Accessible, Interoperable, Reusable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Internal cloud computing</a:t>
            </a:r>
          </a:p>
          <a:p>
            <a:pPr lvl="2"/>
            <a:r>
              <a:rPr lang="en-US" dirty="0"/>
              <a:t>Staff and users can work on virtual computers matching their needs</a:t>
            </a:r>
          </a:p>
          <a:p>
            <a:pPr lvl="2"/>
            <a:r>
              <a:rPr lang="en-US" dirty="0"/>
              <a:t>Avoid need to download large datasets and installing software</a:t>
            </a:r>
          </a:p>
          <a:p>
            <a:pPr marL="252413" lvl="2" indent="0">
              <a:buNone/>
            </a:pPr>
            <a:endParaRPr lang="en-US" dirty="0"/>
          </a:p>
          <a:p>
            <a:pPr lvl="1"/>
            <a:r>
              <a:rPr lang="en-US" dirty="0"/>
              <a:t>One (interface) language</a:t>
            </a:r>
          </a:p>
          <a:p>
            <a:pPr lvl="2"/>
            <a:r>
              <a:rPr lang="en-US" dirty="0"/>
              <a:t>Can’t expect users to learn multiple languages</a:t>
            </a:r>
          </a:p>
          <a:p>
            <a:pPr lvl="2"/>
            <a:r>
              <a:rPr lang="en-US" dirty="0"/>
              <a:t>Currently most used language in science, large ecosystem</a:t>
            </a:r>
          </a:p>
          <a:p>
            <a:pPr lvl="2"/>
            <a:r>
              <a:rPr lang="en-US" dirty="0"/>
              <a:t>Many already have experience with Python</a:t>
            </a:r>
          </a:p>
          <a:p>
            <a:pPr lvl="2"/>
            <a:r>
              <a:rPr lang="en-US" dirty="0"/>
              <a:t>With one language, easier to use / install the tools together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D8602C1-ED11-C6CD-CBE6-E44BB751E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A29E959-397C-AC40-852F-6BCAC588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0D70E13F-5603-347C-617D-33CAF613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004" y="4772633"/>
            <a:ext cx="1246090" cy="13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E9D6D-EBD8-3AA4-FA77-B3CE4F907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17" t="12112" r="38864" b="65121"/>
          <a:stretch/>
        </p:blipFill>
        <p:spPr>
          <a:xfrm>
            <a:off x="9622336" y="3056874"/>
            <a:ext cx="1411758" cy="1246878"/>
          </a:xfrm>
          <a:prstGeom prst="rect">
            <a:avLst/>
          </a:prstGeom>
        </p:spPr>
      </p:pic>
      <p:pic>
        <p:nvPicPr>
          <p:cNvPr id="9" name="Picture 2" descr="EC Expert Group on Turning FAIR Data into Reality - CODATA">
            <a:extLst>
              <a:ext uri="{FF2B5EF4-FFF2-40B4-BE49-F238E27FC236}">
                <a16:creationId xmlns:a16="http://schemas.microsoft.com/office/drawing/2014/main" id="{D171E15B-FD9B-FA37-0AD7-746454D8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12" y="1645046"/>
            <a:ext cx="2446382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1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2C242-3320-23E8-C4A1-DD5BDBBD6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F4318C-332F-55A5-D1DB-46970160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4BB47E1-07CD-6CFE-7638-A225CDF3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6FF2FD-89BB-234A-82BD-52505BF4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DE69FE-6D0F-9C8F-C6FB-72DDBA1E1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Considering staff and users</a:t>
            </a:r>
          </a:p>
          <a:p>
            <a:pPr lvl="1"/>
            <a:r>
              <a:rPr lang="en-US" dirty="0"/>
              <a:t>Range of needs and capabilities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F18B141-2520-710F-47D8-22827F9CB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0368215-29B8-03B7-719B-623E9ACF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BA94C041-8A98-A21A-CB48-1281629D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29" y="2964707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80C53D10-B29E-6228-4709-1B50F83B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49" y="2911447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5E4DE0-943C-AE57-21E3-D18759180594}"/>
              </a:ext>
            </a:extLst>
          </p:cNvPr>
          <p:cNvCxnSpPr>
            <a:cxnSpLocks/>
          </p:cNvCxnSpPr>
          <p:nvPr/>
        </p:nvCxnSpPr>
        <p:spPr>
          <a:xfrm>
            <a:off x="2125259" y="4427037"/>
            <a:ext cx="8305355" cy="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0F78C18-29E2-EF17-2428-261695CAA134}"/>
              </a:ext>
            </a:extLst>
          </p:cNvPr>
          <p:cNvSpPr txBox="1"/>
          <p:nvPr/>
        </p:nvSpPr>
        <p:spPr>
          <a:xfrm rot="18900000">
            <a:off x="1525292" y="5105547"/>
            <a:ext cx="2139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Developing bespoke Python package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DBDE28-FC3B-C23B-3F69-AD50F17201CB}"/>
              </a:ext>
            </a:extLst>
          </p:cNvPr>
          <p:cNvSpPr txBox="1"/>
          <p:nvPr/>
        </p:nvSpPr>
        <p:spPr>
          <a:xfrm rot="18900000">
            <a:off x="3292474" y="5186132"/>
            <a:ext cx="183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Python scripts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44EDA5-C440-01D8-B12C-E1649FD2F047}"/>
              </a:ext>
            </a:extLst>
          </p:cNvPr>
          <p:cNvSpPr txBox="1"/>
          <p:nvPr/>
        </p:nvSpPr>
        <p:spPr>
          <a:xfrm rot="18900000">
            <a:off x="4919229" y="5200354"/>
            <a:ext cx="228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666666"/>
                </a:solidFill>
              </a:rPr>
              <a:t>Jupyter</a:t>
            </a:r>
            <a:r>
              <a:rPr lang="en-US" dirty="0">
                <a:solidFill>
                  <a:srgbClr val="666666"/>
                </a:solidFill>
              </a:rPr>
              <a:t> notebooks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0B87E8-59C4-5B89-94E2-6291A0F59AC1}"/>
              </a:ext>
            </a:extLst>
          </p:cNvPr>
          <p:cNvSpPr txBox="1"/>
          <p:nvPr/>
        </p:nvSpPr>
        <p:spPr>
          <a:xfrm rot="18900000">
            <a:off x="6746953" y="5186133"/>
            <a:ext cx="228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666666"/>
                </a:solidFill>
              </a:rPr>
              <a:t>Jupyter</a:t>
            </a:r>
            <a:r>
              <a:rPr lang="en-US" dirty="0">
                <a:solidFill>
                  <a:srgbClr val="666666"/>
                </a:solidFill>
              </a:rPr>
              <a:t> widgets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56C3A-DC1A-6C73-7DC8-C92046D7B498}"/>
              </a:ext>
            </a:extLst>
          </p:cNvPr>
          <p:cNvSpPr txBox="1"/>
          <p:nvPr/>
        </p:nvSpPr>
        <p:spPr>
          <a:xfrm rot="18900000">
            <a:off x="8439201" y="5141086"/>
            <a:ext cx="228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Graphical user interface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A99D6D-338B-34E3-41C1-2693509DA3F0}"/>
              </a:ext>
            </a:extLst>
          </p:cNvPr>
          <p:cNvSpPr txBox="1"/>
          <p:nvPr/>
        </p:nvSpPr>
        <p:spPr>
          <a:xfrm>
            <a:off x="637327" y="3492041"/>
            <a:ext cx="271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Difficult to write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Large scope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827D8C-27C5-A143-0BE6-A393C34F28A2}"/>
              </a:ext>
            </a:extLst>
          </p:cNvPr>
          <p:cNvSpPr txBox="1"/>
          <p:nvPr/>
        </p:nvSpPr>
        <p:spPr>
          <a:xfrm>
            <a:off x="9482018" y="3492042"/>
            <a:ext cx="196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Easy to use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Limited scope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BB0C02-8A2F-476C-FDCD-36A030D5E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36" y="288536"/>
            <a:ext cx="3621389" cy="24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15159</TotalTime>
  <Words>964</Words>
  <Application>Microsoft Macintosh PowerPoint</Application>
  <PresentationFormat>Widescreen</PresentationFormat>
  <Paragraphs>258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Introduction</vt:lpstr>
      <vt:lpstr>Introduction</vt:lpstr>
      <vt:lpstr>Introduction</vt:lpstr>
      <vt:lpstr>DMSC</vt:lpstr>
      <vt:lpstr>DMSC</vt:lpstr>
      <vt:lpstr>DMSC</vt:lpstr>
      <vt:lpstr>DMSC</vt:lpstr>
      <vt:lpstr>DMSC</vt:lpstr>
      <vt:lpstr>DMSC</vt:lpstr>
      <vt:lpstr>DMSC</vt:lpstr>
      <vt:lpstr>DMSC</vt:lpstr>
      <vt:lpstr>DMSC</vt:lpstr>
      <vt:lpstr>DMSC</vt:lpstr>
      <vt:lpstr>Winter School</vt:lpstr>
      <vt:lpstr>Winter School</vt:lpstr>
      <vt:lpstr>Winter School</vt:lpstr>
      <vt:lpstr>Winter 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Bertelsen</dc:creator>
  <cp:lastModifiedBy>Mads Bertelsen</cp:lastModifiedBy>
  <cp:revision>18</cp:revision>
  <cp:lastPrinted>2019-03-08T10:27:30Z</cp:lastPrinted>
  <dcterms:created xsi:type="dcterms:W3CDTF">2025-12-08T18:13:05Z</dcterms:created>
  <dcterms:modified xsi:type="dcterms:W3CDTF">2026-01-12T20:42:49Z</dcterms:modified>
</cp:coreProperties>
</file>