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2"/>
  </p:notesMasterIdLst>
  <p:sldIdLst>
    <p:sldId id="262" r:id="rId2"/>
    <p:sldId id="267" r:id="rId3"/>
    <p:sldId id="1644" r:id="rId4"/>
    <p:sldId id="1499" r:id="rId5"/>
    <p:sldId id="1485" r:id="rId6"/>
    <p:sldId id="1484" r:id="rId7"/>
    <p:sldId id="1457" r:id="rId8"/>
    <p:sldId id="1329" r:id="rId9"/>
    <p:sldId id="1630" r:id="rId10"/>
    <p:sldId id="1601" r:id="rId11"/>
    <p:sldId id="1605" r:id="rId12"/>
    <p:sldId id="1508" r:id="rId13"/>
    <p:sldId id="1496" r:id="rId14"/>
    <p:sldId id="1607" r:id="rId15"/>
    <p:sldId id="1611" r:id="rId16"/>
    <p:sldId id="1639" r:id="rId17"/>
    <p:sldId id="1608" r:id="rId18"/>
    <p:sldId id="1640" r:id="rId19"/>
    <p:sldId id="1641" r:id="rId20"/>
    <p:sldId id="1633" r:id="rId21"/>
    <p:sldId id="1643" r:id="rId22"/>
    <p:sldId id="1509" r:id="rId23"/>
    <p:sldId id="1613" r:id="rId24"/>
    <p:sldId id="1614" r:id="rId25"/>
    <p:sldId id="1616" r:id="rId26"/>
    <p:sldId id="1618" r:id="rId27"/>
    <p:sldId id="1511" r:id="rId28"/>
    <p:sldId id="1621" r:id="rId29"/>
    <p:sldId id="1624" r:id="rId30"/>
    <p:sldId id="281" r:id="rId31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6E4C545-68BF-A91B-6753-B2980EDE8523}" name="Mikael Olsson" initials="MO" userId="S::Mikael.Olsson@evidente.se::a43137d6-1e6e-407d-9ed3-039350e0c946" providerId="AD"/>
  <p188:author id="{8150595F-E613-1A1E-9056-4FDB7D253A27}" name="Ellen Ståhl" initials="ES" userId="S::Ellen.Stahl@ess.eu::27a27a48-b4b5-405a-9ef6-18cb934cb834" providerId="AD"/>
  <p188:author id="{39A418E0-C0FC-CC8D-3F32-95B8E780C0A3}" name="Fabian Valenzuela Lundkvist" initials="FV" userId="S::fabian.lundkvist@vysusgroup.com::4d54d3d7-01eb-4d09-8d84-4c8f0cb9b54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6666"/>
    <a:srgbClr val="CCCCCC"/>
    <a:srgbClr val="F72FDF"/>
    <a:srgbClr val="CBDEF2"/>
    <a:srgbClr val="20F216"/>
    <a:srgbClr val="37D04B"/>
    <a:srgbClr val="E7EFF9"/>
    <a:srgbClr val="FECC99"/>
    <a:srgbClr val="FEE6CC"/>
    <a:srgbClr val="CCDF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D1DD63-07D4-4C37-A860-0F5F189326DC}" v="10" dt="2025-11-13T12:00:22.665"/>
    <p1510:client id="{7AAAEA82-0D19-4135-9691-81C1A872D5FC}" v="55" dt="2025-11-12T14:55:52.04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65" autoAdjust="0"/>
    <p:restoredTop sz="94855" autoAdjust="0"/>
  </p:normalViewPr>
  <p:slideViewPr>
    <p:cSldViewPr snapToGrid="0" snapToObjects="1">
      <p:cViewPr varScale="1">
        <p:scale>
          <a:sx n="117" d="100"/>
          <a:sy n="117" d="100"/>
        </p:scale>
        <p:origin x="108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8/10/relationships/authors" Target="authors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38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bian Valenzuela Lundkvist" userId="4d54d3d7-01eb-4d09-8d84-4c8f0cb9b546" providerId="ADAL" clId="{8A3DD549-7683-410D-AA58-C80FF3218E72}"/>
    <pc:docChg chg="undo custSel modSld">
      <pc:chgData name="Fabian Valenzuela Lundkvist" userId="4d54d3d7-01eb-4d09-8d84-4c8f0cb9b546" providerId="ADAL" clId="{8A3DD549-7683-410D-AA58-C80FF3218E72}" dt="2025-11-13T12:06:38.791" v="319" actId="1076"/>
      <pc:docMkLst>
        <pc:docMk/>
      </pc:docMkLst>
      <pc:sldChg chg="addSp modSp mod">
        <pc:chgData name="Fabian Valenzuela Lundkvist" userId="4d54d3d7-01eb-4d09-8d84-4c8f0cb9b546" providerId="ADAL" clId="{8A3DD549-7683-410D-AA58-C80FF3218E72}" dt="2025-11-13T07:44:50.095" v="45" actId="1582"/>
        <pc:sldMkLst>
          <pc:docMk/>
          <pc:sldMk cId="4035548768" sldId="1496"/>
        </pc:sldMkLst>
        <pc:spChg chg="add mod">
          <ac:chgData name="Fabian Valenzuela Lundkvist" userId="4d54d3d7-01eb-4d09-8d84-4c8f0cb9b546" providerId="ADAL" clId="{8A3DD549-7683-410D-AA58-C80FF3218E72}" dt="2025-11-13T07:44:20.108" v="39" actId="1076"/>
          <ac:spMkLst>
            <pc:docMk/>
            <pc:sldMk cId="4035548768" sldId="1496"/>
            <ac:spMk id="9" creationId="{C631F712-C5B7-BE5A-2B01-4C912471E28C}"/>
          </ac:spMkLst>
        </pc:spChg>
        <pc:cxnChg chg="add mod">
          <ac:chgData name="Fabian Valenzuela Lundkvist" userId="4d54d3d7-01eb-4d09-8d84-4c8f0cb9b546" providerId="ADAL" clId="{8A3DD549-7683-410D-AA58-C80FF3218E72}" dt="2025-11-13T07:44:50.095" v="45" actId="1582"/>
          <ac:cxnSpMkLst>
            <pc:docMk/>
            <pc:sldMk cId="4035548768" sldId="1496"/>
            <ac:cxnSpMk id="11" creationId="{9D305DF3-3424-CF61-5C3B-DEF4369DCA93}"/>
          </ac:cxnSpMkLst>
        </pc:cxnChg>
      </pc:sldChg>
      <pc:sldChg chg="modSp mod">
        <pc:chgData name="Fabian Valenzuela Lundkvist" userId="4d54d3d7-01eb-4d09-8d84-4c8f0cb9b546" providerId="ADAL" clId="{8A3DD549-7683-410D-AA58-C80FF3218E72}" dt="2025-11-13T11:52:53.148" v="140"/>
        <pc:sldMkLst>
          <pc:docMk/>
          <pc:sldMk cId="4287260011" sldId="1608"/>
        </pc:sldMkLst>
        <pc:spChg chg="mod">
          <ac:chgData name="Fabian Valenzuela Lundkvist" userId="4d54d3d7-01eb-4d09-8d84-4c8f0cb9b546" providerId="ADAL" clId="{8A3DD549-7683-410D-AA58-C80FF3218E72}" dt="2025-11-13T11:52:53.148" v="140"/>
          <ac:spMkLst>
            <pc:docMk/>
            <pc:sldMk cId="4287260011" sldId="1608"/>
            <ac:spMk id="5" creationId="{377838DE-5C72-DF65-5863-30867C69AA58}"/>
          </ac:spMkLst>
        </pc:spChg>
      </pc:sldChg>
      <pc:sldChg chg="modSp mod">
        <pc:chgData name="Fabian Valenzuela Lundkvist" userId="4d54d3d7-01eb-4d09-8d84-4c8f0cb9b546" providerId="ADAL" clId="{8A3DD549-7683-410D-AA58-C80FF3218E72}" dt="2025-11-13T12:00:11.417" v="276" actId="20577"/>
        <pc:sldMkLst>
          <pc:docMk/>
          <pc:sldMk cId="1759852778" sldId="1614"/>
        </pc:sldMkLst>
        <pc:spChg chg="mod">
          <ac:chgData name="Fabian Valenzuela Lundkvist" userId="4d54d3d7-01eb-4d09-8d84-4c8f0cb9b546" providerId="ADAL" clId="{8A3DD549-7683-410D-AA58-C80FF3218E72}" dt="2025-11-13T12:00:11.417" v="276" actId="20577"/>
          <ac:spMkLst>
            <pc:docMk/>
            <pc:sldMk cId="1759852778" sldId="1614"/>
            <ac:spMk id="9" creationId="{023C9F57-A94A-D4C3-6471-9457CC3216E3}"/>
          </ac:spMkLst>
        </pc:spChg>
      </pc:sldChg>
      <pc:sldChg chg="modSp mod">
        <pc:chgData name="Fabian Valenzuela Lundkvist" userId="4d54d3d7-01eb-4d09-8d84-4c8f0cb9b546" providerId="ADAL" clId="{8A3DD549-7683-410D-AA58-C80FF3218E72}" dt="2025-11-13T09:22:40.536" v="88" actId="20577"/>
        <pc:sldMkLst>
          <pc:docMk/>
          <pc:sldMk cId="3915296208" sldId="1621"/>
        </pc:sldMkLst>
        <pc:spChg chg="mod">
          <ac:chgData name="Fabian Valenzuela Lundkvist" userId="4d54d3d7-01eb-4d09-8d84-4c8f0cb9b546" providerId="ADAL" clId="{8A3DD549-7683-410D-AA58-C80FF3218E72}" dt="2025-11-13T09:22:40.536" v="88" actId="20577"/>
          <ac:spMkLst>
            <pc:docMk/>
            <pc:sldMk cId="3915296208" sldId="1621"/>
            <ac:spMk id="6" creationId="{798C5445-D81D-5536-68E7-DC9C3E2BF2CE}"/>
          </ac:spMkLst>
        </pc:spChg>
      </pc:sldChg>
      <pc:sldChg chg="modSp mod">
        <pc:chgData name="Fabian Valenzuela Lundkvist" userId="4d54d3d7-01eb-4d09-8d84-4c8f0cb9b546" providerId="ADAL" clId="{8A3DD549-7683-410D-AA58-C80FF3218E72}" dt="2025-11-13T09:11:50.873" v="87" actId="403"/>
        <pc:sldMkLst>
          <pc:docMk/>
          <pc:sldMk cId="1139239766" sldId="1624"/>
        </pc:sldMkLst>
        <pc:spChg chg="mod">
          <ac:chgData name="Fabian Valenzuela Lundkvist" userId="4d54d3d7-01eb-4d09-8d84-4c8f0cb9b546" providerId="ADAL" clId="{8A3DD549-7683-410D-AA58-C80FF3218E72}" dt="2025-11-13T09:11:50.873" v="87" actId="403"/>
          <ac:spMkLst>
            <pc:docMk/>
            <pc:sldMk cId="1139239766" sldId="1624"/>
            <ac:spMk id="8" creationId="{20E68A0C-EE2A-B88B-D884-E7C536CB2DB7}"/>
          </ac:spMkLst>
        </pc:spChg>
      </pc:sldChg>
      <pc:sldChg chg="addSp delSp modSp mod">
        <pc:chgData name="Fabian Valenzuela Lundkvist" userId="4d54d3d7-01eb-4d09-8d84-4c8f0cb9b546" providerId="ADAL" clId="{8A3DD549-7683-410D-AA58-C80FF3218E72}" dt="2025-11-13T12:06:38.791" v="319" actId="1076"/>
        <pc:sldMkLst>
          <pc:docMk/>
          <pc:sldMk cId="3364189923" sldId="1630"/>
        </pc:sldMkLst>
        <pc:picChg chg="add del mod">
          <ac:chgData name="Fabian Valenzuela Lundkvist" userId="4d54d3d7-01eb-4d09-8d84-4c8f0cb9b546" providerId="ADAL" clId="{8A3DD549-7683-410D-AA58-C80FF3218E72}" dt="2025-11-13T12:06:30.952" v="314" actId="478"/>
          <ac:picMkLst>
            <pc:docMk/>
            <pc:sldMk cId="3364189923" sldId="1630"/>
            <ac:picMk id="8" creationId="{FCE7554A-BAD1-A32B-7AFC-E2F75ABEF238}"/>
          </ac:picMkLst>
        </pc:picChg>
        <pc:picChg chg="add mod">
          <ac:chgData name="Fabian Valenzuela Lundkvist" userId="4d54d3d7-01eb-4d09-8d84-4c8f0cb9b546" providerId="ADAL" clId="{8A3DD549-7683-410D-AA58-C80FF3218E72}" dt="2025-11-13T12:06:38.791" v="319" actId="1076"/>
          <ac:picMkLst>
            <pc:docMk/>
            <pc:sldMk cId="3364189923" sldId="1630"/>
            <ac:picMk id="10" creationId="{814D9D88-A4A6-E6C8-65A7-F66F7B85322E}"/>
          </ac:picMkLst>
        </pc:picChg>
        <pc:picChg chg="del mod">
          <ac:chgData name="Fabian Valenzuela Lundkvist" userId="4d54d3d7-01eb-4d09-8d84-4c8f0cb9b546" providerId="ADAL" clId="{8A3DD549-7683-410D-AA58-C80FF3218E72}" dt="2025-11-13T12:06:32.527" v="315" actId="478"/>
          <ac:picMkLst>
            <pc:docMk/>
            <pc:sldMk cId="3364189923" sldId="1630"/>
            <ac:picMk id="28" creationId="{4626FE56-5ED9-ADA6-1B79-CD0F1D83C566}"/>
          </ac:picMkLst>
        </pc:picChg>
      </pc:sldChg>
      <pc:sldChg chg="modSp mod">
        <pc:chgData name="Fabian Valenzuela Lundkvist" userId="4d54d3d7-01eb-4d09-8d84-4c8f0cb9b546" providerId="ADAL" clId="{8A3DD549-7683-410D-AA58-C80FF3218E72}" dt="2025-11-13T12:00:29.023" v="309" actId="20577"/>
        <pc:sldMkLst>
          <pc:docMk/>
          <pc:sldMk cId="3976180878" sldId="1633"/>
        </pc:sldMkLst>
        <pc:spChg chg="mod">
          <ac:chgData name="Fabian Valenzuela Lundkvist" userId="4d54d3d7-01eb-4d09-8d84-4c8f0cb9b546" providerId="ADAL" clId="{8A3DD549-7683-410D-AA58-C80FF3218E72}" dt="2025-11-13T12:00:29.023" v="309" actId="20577"/>
          <ac:spMkLst>
            <pc:docMk/>
            <pc:sldMk cId="3976180878" sldId="1633"/>
            <ac:spMk id="6" creationId="{FF1D0941-9ECD-E825-F7A0-95DEB72D1096}"/>
          </ac:spMkLst>
        </pc:spChg>
      </pc:sldChg>
      <pc:sldChg chg="modSp mod">
        <pc:chgData name="Fabian Valenzuela Lundkvist" userId="4d54d3d7-01eb-4d09-8d84-4c8f0cb9b546" providerId="ADAL" clId="{8A3DD549-7683-410D-AA58-C80FF3218E72}" dt="2025-11-13T07:45:49.927" v="61" actId="20577"/>
        <pc:sldMkLst>
          <pc:docMk/>
          <pc:sldMk cId="3520106304" sldId="1640"/>
        </pc:sldMkLst>
        <pc:spChg chg="mod">
          <ac:chgData name="Fabian Valenzuela Lundkvist" userId="4d54d3d7-01eb-4d09-8d84-4c8f0cb9b546" providerId="ADAL" clId="{8A3DD549-7683-410D-AA58-C80FF3218E72}" dt="2025-11-13T07:45:49.927" v="61" actId="20577"/>
          <ac:spMkLst>
            <pc:docMk/>
            <pc:sldMk cId="3520106304" sldId="1640"/>
            <ac:spMk id="2" creationId="{920163A2-2879-9A13-8D54-26326D78A6F3}"/>
          </ac:spMkLst>
        </pc:spChg>
      </pc:sldChg>
      <pc:sldChg chg="modSp mod">
        <pc:chgData name="Fabian Valenzuela Lundkvist" userId="4d54d3d7-01eb-4d09-8d84-4c8f0cb9b546" providerId="ADAL" clId="{8A3DD549-7683-410D-AA58-C80FF3218E72}" dt="2025-11-13T09:48:45.228" v="92" actId="20577"/>
        <pc:sldMkLst>
          <pc:docMk/>
          <pc:sldMk cId="3872489453" sldId="1641"/>
        </pc:sldMkLst>
        <pc:spChg chg="mod">
          <ac:chgData name="Fabian Valenzuela Lundkvist" userId="4d54d3d7-01eb-4d09-8d84-4c8f0cb9b546" providerId="ADAL" clId="{8A3DD549-7683-410D-AA58-C80FF3218E72}" dt="2025-11-13T09:48:45.228" v="92" actId="20577"/>
          <ac:spMkLst>
            <pc:docMk/>
            <pc:sldMk cId="3872489453" sldId="1641"/>
            <ac:spMk id="2" creationId="{A08964AB-094A-BE37-249F-79F7533FFCFC}"/>
          </ac:spMkLst>
        </pc:spChg>
      </pc:sldChg>
      <pc:sldChg chg="modSp mod">
        <pc:chgData name="Fabian Valenzuela Lundkvist" userId="4d54d3d7-01eb-4d09-8d84-4c8f0cb9b546" providerId="ADAL" clId="{8A3DD549-7683-410D-AA58-C80FF3218E72}" dt="2025-11-13T09:09:27.141" v="86" actId="1036"/>
        <pc:sldMkLst>
          <pc:docMk/>
          <pc:sldMk cId="3494105657" sldId="1643"/>
        </pc:sldMkLst>
        <pc:graphicFrameChg chg="mod">
          <ac:chgData name="Fabian Valenzuela Lundkvist" userId="4d54d3d7-01eb-4d09-8d84-4c8f0cb9b546" providerId="ADAL" clId="{8A3DD549-7683-410D-AA58-C80FF3218E72}" dt="2025-11-13T09:09:27.141" v="86" actId="1036"/>
          <ac:graphicFrameMkLst>
            <pc:docMk/>
            <pc:sldMk cId="3494105657" sldId="1643"/>
            <ac:graphicFrameMk id="20" creationId="{A141DCE3-8E3A-A5F2-7CBC-362E1B40BFEA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216F17-FF12-814E-936A-620B3383A43B}" type="datetimeFigureOut">
              <a:rPr lang="sv-SE" smtClean="0"/>
              <a:t>2025-11-13</a:t>
            </a:fld>
            <a:endParaRPr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E5A434-646A-2746-9BDC-885B2382B33E}" type="slidenum">
              <a:rPr lang="sv-SE" smtClean="0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318227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E5A434-646A-2746-9BDC-885B2382B33E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38297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Red circle: procedures are documented in the MM, but </a:t>
            </a:r>
            <a:r>
              <a:rPr lang="en-GB" dirty="0" err="1"/>
              <a:t>decont</a:t>
            </a:r>
            <a:r>
              <a:rPr lang="en-GB" dirty="0"/>
              <a:t> never trained on and full filter exchange not trained on (light version trained on).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E5A434-646A-2746-9BDC-885B2382B33E}" type="slidenum">
              <a:rPr lang="sv-SE" smtClean="0"/>
              <a:t>17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306501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558918-0FE0-47EE-8342-D2FEBD3819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B64014F6-C207-3342-AA70-45AF7D3840B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2B1340D9-4F58-FC0F-FF11-04E3DA03C1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Red circle: procedures are documented in the MM, but </a:t>
            </a:r>
            <a:r>
              <a:rPr lang="en-GB" dirty="0" err="1"/>
              <a:t>decont</a:t>
            </a:r>
            <a:r>
              <a:rPr lang="en-GB" dirty="0"/>
              <a:t> never trained on and full filter exchange not trained on (light version trained on). 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08BD070-25CF-FD3C-1C94-FF09319FCB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E5A434-646A-2746-9BDC-885B2382B33E}" type="slidenum">
              <a:rPr lang="sv-SE" smtClean="0"/>
              <a:t>18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65381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E470ED-321B-F63F-FC27-E15F90C29B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6EE99F87-5029-3E4A-A972-54782987690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8B31BCDC-ED79-FCD4-ACCD-C9FEB15E60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Red circle: procedures are documented in the MM, but </a:t>
            </a:r>
            <a:r>
              <a:rPr lang="en-GB" dirty="0" err="1"/>
              <a:t>decont</a:t>
            </a:r>
            <a:r>
              <a:rPr lang="en-GB" dirty="0"/>
              <a:t> never trained on and full filter exchange not trained on (light version trained on). 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83927-F120-9AD0-AB2E-56D37601964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E5A434-646A-2746-9BDC-885B2382B33E}" type="slidenum">
              <a:rPr lang="sv-SE" smtClean="0"/>
              <a:t>19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844800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E5A434-646A-2746-9BDC-885B2382B33E}" type="slidenum">
              <a:rPr lang="sv-SE" smtClean="0"/>
              <a:t>20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509242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Barriers for contamination hazards </a:t>
            </a:r>
            <a:r>
              <a:rPr lang="en-US" sz="1200" u="sng" dirty="0"/>
              <a:t>prevent the dispersion of radioactive substances within the facility and release of radioactive substances to the surroundings</a:t>
            </a:r>
            <a:endParaRPr lang="en-GB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E5A434-646A-2746-9BDC-885B2382B33E}" type="slidenum">
              <a:rPr lang="sv-SE" smtClean="0"/>
              <a:t>25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06243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Fir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5105BBA5-0B01-43EB-96EC-725AF28E5A8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BB3141B3-566C-47FF-8C29-67289995D2FA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B965145F-CDA4-4965-A7C5-ACBA5939346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703069" y="1048935"/>
            <a:ext cx="8872165" cy="4760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7485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C1ADE6-C058-9C40-B135-034EB97B43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3709" y="265373"/>
            <a:ext cx="9360000" cy="657339"/>
          </a:xfrm>
        </p:spPr>
        <p:txBody>
          <a:bodyPr lIns="90000" bIns="18000"/>
          <a:lstStyle>
            <a:lvl1pPr>
              <a:defRPr/>
            </a:lvl1pPr>
          </a:lstStyle>
          <a:p>
            <a:r>
              <a:rPr lang="sv-SE"/>
              <a:t>Headline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96A591D-7BEE-2A48-BD08-DCDF3D90DE3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95647" y="6475270"/>
            <a:ext cx="832658" cy="365125"/>
          </a:xfrm>
        </p:spPr>
        <p:txBody>
          <a:bodyPr/>
          <a:lstStyle/>
          <a:p>
            <a:r>
              <a:rPr lang="LID4096"/>
              <a:t>2025-11-05</a:t>
            </a:r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0D4D5C-5B1B-1441-A13B-8613512E5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53244" y="6475270"/>
            <a:ext cx="4320448" cy="365125"/>
          </a:xfrm>
        </p:spPr>
        <p:txBody>
          <a:bodyPr/>
          <a:lstStyle/>
          <a:p>
            <a:r>
              <a:rPr lang="en-US"/>
              <a:t>TARGET GROUP SAR RADIATION SAFETY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4FAE50-4669-D540-A55E-354FF0C59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5292" y="6475270"/>
            <a:ext cx="2743200" cy="365125"/>
          </a:xfrm>
        </p:spPr>
        <p:txBody>
          <a:bodyPr/>
          <a:lstStyle/>
          <a:p>
            <a:fld id="{F7283078-D760-1647-8B80-66BA8B52336D}" type="slidenum">
              <a:rPr lang="sv-SE" smtClean="0"/>
              <a:t>‹#›</a:t>
            </a:fld>
            <a:endParaRPr lang="sv-SE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DD16215C-7D16-4D0F-BA5D-E02EED6FB2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03709" y="931026"/>
            <a:ext cx="9360000" cy="507076"/>
          </a:xfrm>
        </p:spPr>
        <p:txBody>
          <a:bodyPr lIns="90000" tIns="18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200">
                <a:solidFill>
                  <a:schemeClr val="accent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sv-SE"/>
              <a:t>Sub-headline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A5E954D6-E4D2-47AD-A504-7408EC606D35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6DD4ACE8-21C9-474B-A84B-6E399CB9FBD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24611" y="417443"/>
            <a:ext cx="826394" cy="800100"/>
          </a:xfrm>
          <a:prstGeom prst="rect">
            <a:avLst/>
          </a:prstGeom>
        </p:spPr>
      </p:pic>
      <p:sp>
        <p:nvSpPr>
          <p:cNvPr id="7" name="Platshållare för diagram 6">
            <a:extLst>
              <a:ext uri="{FF2B5EF4-FFF2-40B4-BE49-F238E27FC236}">
                <a16:creationId xmlns:a16="http://schemas.microsoft.com/office/drawing/2014/main" id="{FA784AEE-BB11-4271-AB33-DE0774105604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1103313" y="1657350"/>
            <a:ext cx="7767637" cy="4445000"/>
          </a:xfrm>
        </p:spPr>
        <p:txBody>
          <a:bodyPr/>
          <a:lstStyle>
            <a:lvl1pPr algn="ctr">
              <a:defRPr sz="800" cap="all" baseline="0"/>
            </a:lvl1pPr>
          </a:lstStyle>
          <a:p>
            <a:r>
              <a:rPr lang="en-US"/>
              <a:t>Click icon to add chart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17552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C1ADE6-C058-9C40-B135-034EB97B43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3709" y="265373"/>
            <a:ext cx="9360000" cy="657339"/>
          </a:xfrm>
        </p:spPr>
        <p:txBody>
          <a:bodyPr lIns="90000" bIns="18000"/>
          <a:lstStyle>
            <a:lvl1pPr>
              <a:defRPr/>
            </a:lvl1pPr>
          </a:lstStyle>
          <a:p>
            <a:r>
              <a:rPr lang="sv-SE"/>
              <a:t>Headline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0D4D5C-5B1B-1441-A13B-8613512E5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53244" y="6475270"/>
            <a:ext cx="4320448" cy="365125"/>
          </a:xfrm>
        </p:spPr>
        <p:txBody>
          <a:bodyPr/>
          <a:lstStyle/>
          <a:p>
            <a:r>
              <a:rPr lang="en-US"/>
              <a:t>TARGET GROUP SAR RADIATION SAFETY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4FAE50-4669-D540-A55E-354FF0C59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5292" y="6475270"/>
            <a:ext cx="2743200" cy="365125"/>
          </a:xfrm>
        </p:spPr>
        <p:txBody>
          <a:bodyPr/>
          <a:lstStyle/>
          <a:p>
            <a:fld id="{F7283078-D760-1647-8B80-66BA8B52336D}" type="slidenum">
              <a:rPr lang="sv-SE" smtClean="0"/>
              <a:t>‹#›</a:t>
            </a:fld>
            <a:endParaRPr lang="sv-SE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DD16215C-7D16-4D0F-BA5D-E02EED6FB2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03709" y="931026"/>
            <a:ext cx="9360000" cy="507076"/>
          </a:xfrm>
        </p:spPr>
        <p:txBody>
          <a:bodyPr lIns="90000" tIns="18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200">
                <a:solidFill>
                  <a:schemeClr val="accent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sv-SE"/>
              <a:t>Sub-headline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A5E954D6-E4D2-47AD-A504-7408EC606D35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6DD4ACE8-21C9-474B-A84B-6E399CB9FBD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24611" y="417443"/>
            <a:ext cx="826394" cy="800100"/>
          </a:xfrm>
          <a:prstGeom prst="rect">
            <a:avLst/>
          </a:prstGeom>
        </p:spPr>
      </p:pic>
      <p:sp>
        <p:nvSpPr>
          <p:cNvPr id="8" name="Platshållare för tabell 7">
            <a:extLst>
              <a:ext uri="{FF2B5EF4-FFF2-40B4-BE49-F238E27FC236}">
                <a16:creationId xmlns:a16="http://schemas.microsoft.com/office/drawing/2014/main" id="{489D1BD7-202A-4115-BE6C-1B053CFFDE1E}"/>
              </a:ext>
            </a:extLst>
          </p:cNvPr>
          <p:cNvSpPr>
            <a:spLocks noGrp="1"/>
          </p:cNvSpPr>
          <p:nvPr>
            <p:ph type="tbl" sz="quarter" idx="15"/>
          </p:nvPr>
        </p:nvSpPr>
        <p:spPr>
          <a:xfrm>
            <a:off x="1103313" y="1614488"/>
            <a:ext cx="9359900" cy="4406900"/>
          </a:xfrm>
        </p:spPr>
        <p:txBody>
          <a:bodyPr/>
          <a:lstStyle>
            <a:lvl1pPr algn="ctr">
              <a:defRPr sz="800" cap="all" baseline="0"/>
            </a:lvl1pPr>
          </a:lstStyle>
          <a:p>
            <a:r>
              <a:rPr lang="en-US"/>
              <a:t>Click icon to add table</a:t>
            </a:r>
            <a:endParaRPr lang="sv-SE"/>
          </a:p>
        </p:txBody>
      </p:sp>
      <p:sp>
        <p:nvSpPr>
          <p:cNvPr id="12" name="Platshållare för datum 3">
            <a:extLst>
              <a:ext uri="{FF2B5EF4-FFF2-40B4-BE49-F238E27FC236}">
                <a16:creationId xmlns:a16="http://schemas.microsoft.com/office/drawing/2014/main" id="{EF177138-95E5-674B-B010-143A8CD1453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95647" y="6475270"/>
            <a:ext cx="832658" cy="365125"/>
          </a:xfrm>
        </p:spPr>
        <p:txBody>
          <a:bodyPr/>
          <a:lstStyle/>
          <a:p>
            <a:r>
              <a:rPr lang="LID4096"/>
              <a:t>2025-11-05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25189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BE7B1DDB-F4AA-4E8D-BD07-905FE45A5555}"/>
              </a:ext>
            </a:extLst>
          </p:cNvPr>
          <p:cNvSpPr/>
          <p:nvPr userDrawn="1"/>
        </p:nvSpPr>
        <p:spPr>
          <a:xfrm>
            <a:off x="0" y="388593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4780BC8-191C-6D4B-93F3-54A06FD4FE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30395" y="1153621"/>
            <a:ext cx="8640000" cy="238760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20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EC66F586-F662-4573-A59B-7D4EDD05A153}"/>
              </a:ext>
            </a:extLst>
          </p:cNvPr>
          <p:cNvSpPr/>
          <p:nvPr userDrawn="1"/>
        </p:nvSpPr>
        <p:spPr>
          <a:xfrm>
            <a:off x="-2" y="447675"/>
            <a:ext cx="292101" cy="64103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3193CED5-E020-4279-918D-055F43A9188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24611" y="417443"/>
            <a:ext cx="826395" cy="80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9796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BE7B1DDB-F4AA-4E8D-BD07-905FE45A5555}"/>
              </a:ext>
            </a:extLst>
          </p:cNvPr>
          <p:cNvSpPr/>
          <p:nvPr userDrawn="1"/>
        </p:nvSpPr>
        <p:spPr>
          <a:xfrm>
            <a:off x="-2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4780BC8-191C-6D4B-93F3-54A06FD4FE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30395" y="1153621"/>
            <a:ext cx="8640000" cy="238760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20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1DF3056-F3A8-2949-876C-528413E342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0395" y="3883393"/>
            <a:ext cx="8640000" cy="921363"/>
          </a:xfrm>
          <a:prstGeom prst="rect">
            <a:avLst/>
          </a:prstGeom>
        </p:spPr>
        <p:txBody>
          <a:bodyPr lIns="9000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 dirty="0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EC66F586-F662-4573-A59B-7D4EDD05A153}"/>
              </a:ext>
            </a:extLst>
          </p:cNvPr>
          <p:cNvSpPr/>
          <p:nvPr userDrawn="1"/>
        </p:nvSpPr>
        <p:spPr>
          <a:xfrm>
            <a:off x="-2" y="447675"/>
            <a:ext cx="292101" cy="64103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3193CED5-E020-4279-918D-055F43A9188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24611" y="417443"/>
            <a:ext cx="826395" cy="800100"/>
          </a:xfrm>
          <a:prstGeom prst="rect">
            <a:avLst/>
          </a:prstGeom>
        </p:spPr>
      </p:pic>
      <p:sp>
        <p:nvSpPr>
          <p:cNvPr id="15" name="Platshållare för text 14">
            <a:extLst>
              <a:ext uri="{FF2B5EF4-FFF2-40B4-BE49-F238E27FC236}">
                <a16:creationId xmlns:a16="http://schemas.microsoft.com/office/drawing/2014/main" id="{EA5DA2EE-60AD-41D0-96B0-DDF02E0AE54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930395" y="5605695"/>
            <a:ext cx="6290892" cy="459883"/>
          </a:xfrm>
          <a:prstGeom prst="rect">
            <a:avLst/>
          </a:prstGeom>
        </p:spPr>
        <p:txBody>
          <a:bodyPr lIns="90000" tIns="18000" bIns="36000" anchor="b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1" strike="noStrike" cap="all" spc="12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presented by &lt;name nameson&gt;</a:t>
            </a:r>
          </a:p>
        </p:txBody>
      </p:sp>
      <p:sp>
        <p:nvSpPr>
          <p:cNvPr id="10" name="Platshållare för datum 3">
            <a:extLst>
              <a:ext uri="{FF2B5EF4-FFF2-40B4-BE49-F238E27FC236}">
                <a16:creationId xmlns:a16="http://schemas.microsoft.com/office/drawing/2014/main" id="{5CE429DE-35D4-F144-9881-2C3DD8ABB6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930395" y="6096663"/>
            <a:ext cx="1241068" cy="365125"/>
          </a:xfrm>
        </p:spPr>
        <p:txBody>
          <a:bodyPr/>
          <a:lstStyle>
            <a:lvl1pPr>
              <a:defRPr sz="1200"/>
            </a:lvl1pPr>
          </a:lstStyle>
          <a:p>
            <a:r>
              <a:rPr lang="LID4096"/>
              <a:t>2025-11-05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01384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9BCCEAFE-E21B-43CF-80C4-FF01C3F9D479}"/>
              </a:ext>
            </a:extLst>
          </p:cNvPr>
          <p:cNvSpPr/>
          <p:nvPr userDrawn="1"/>
        </p:nvSpPr>
        <p:spPr>
          <a:xfrm>
            <a:off x="0" y="16274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4C1ADE6-C058-9C40-B135-034EB97B43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3709" y="265373"/>
            <a:ext cx="9360000" cy="657339"/>
          </a:xfrm>
        </p:spPr>
        <p:txBody>
          <a:bodyPr lIns="90000" bIns="1800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Headline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0D4D5C-5B1B-1441-A13B-8613512E5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53244" y="6475270"/>
            <a:ext cx="432044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TARGET GROUP SAR RADIATION SAFETY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4FAE50-4669-D540-A55E-354FF0C59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5292" y="647527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7283078-D760-1647-8B80-66BA8B52336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A5E954D6-E4D2-47AD-A504-7408EC606D35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2" name="Bildobjekt 11">
            <a:extLst>
              <a:ext uri="{FF2B5EF4-FFF2-40B4-BE49-F238E27FC236}">
                <a16:creationId xmlns:a16="http://schemas.microsoft.com/office/drawing/2014/main" id="{6426DF26-09C3-4DAE-B43E-0C11D6A6353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24611" y="417443"/>
            <a:ext cx="826395" cy="800100"/>
          </a:xfrm>
          <a:prstGeom prst="rect">
            <a:avLst/>
          </a:prstGeom>
        </p:spPr>
      </p:pic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5C48DF05-1B09-4DA6-AC56-07304871CC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95647" y="1640719"/>
            <a:ext cx="10042073" cy="4375520"/>
          </a:xfrm>
        </p:spPr>
        <p:txBody>
          <a:bodyPr>
            <a:noAutofit/>
          </a:bodyPr>
          <a:lstStyle>
            <a:lvl1pPr marL="457200" indent="-457200">
              <a:buClr>
                <a:schemeClr val="bg1"/>
              </a:buClr>
              <a:buFont typeface="+mj-lt"/>
              <a:buAutoNum type="arabicPeriod"/>
              <a:defRPr>
                <a:solidFill>
                  <a:schemeClr val="bg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Platshållare för datum 3">
            <a:extLst>
              <a:ext uri="{FF2B5EF4-FFF2-40B4-BE49-F238E27FC236}">
                <a16:creationId xmlns:a16="http://schemas.microsoft.com/office/drawing/2014/main" id="{04D3287D-3E21-D845-8766-C307E67653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95647" y="6475270"/>
            <a:ext cx="832658" cy="365125"/>
          </a:xfrm>
        </p:spPr>
        <p:txBody>
          <a:bodyPr/>
          <a:lstStyle/>
          <a:p>
            <a:r>
              <a:rPr lang="LID4096"/>
              <a:t>2025-11-05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3988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/break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250D024A-8F85-4618-9506-0F493B263A92}"/>
              </a:ext>
            </a:extLst>
          </p:cNvPr>
          <p:cNvSpPr/>
          <p:nvPr userDrawn="1"/>
        </p:nvSpPr>
        <p:spPr>
          <a:xfrm>
            <a:off x="0" y="0"/>
            <a:ext cx="6477712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628E18C2-A66E-436E-89DA-1C5D481CB4B4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latshållare för bild 12">
            <a:extLst>
              <a:ext uri="{FF2B5EF4-FFF2-40B4-BE49-F238E27FC236}">
                <a16:creationId xmlns:a16="http://schemas.microsoft.com/office/drawing/2014/main" id="{4FD00856-A3E1-48A7-B9CD-D7B89BD6A06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477712" y="0"/>
            <a:ext cx="5714288" cy="6858000"/>
          </a:xfrm>
          <a:solidFill>
            <a:srgbClr val="ECECEC"/>
          </a:solidFill>
        </p:spPr>
        <p:txBody>
          <a:bodyPr>
            <a:normAutofit/>
          </a:bodyPr>
          <a:lstStyle>
            <a:lvl1pPr algn="ctr">
              <a:defRPr sz="800"/>
            </a:lvl1pPr>
          </a:lstStyle>
          <a:p>
            <a:r>
              <a:rPr lang="sv-SE"/>
              <a:t>INSERT IMAGE</a:t>
            </a:r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A8D8C0FE-DA05-418D-9F18-A5A81125AD3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924611" y="417443"/>
            <a:ext cx="828000" cy="799200"/>
          </a:xfrm>
          <a:blipFill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FontTx/>
              <a:buNone/>
              <a:defRPr sz="100">
                <a:noFill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1848DA8D-03CE-4CA5-A851-F6ABAE67A9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447675"/>
            <a:ext cx="292100" cy="6410325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00">
                <a:noFill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55DE042-7DE8-4583-986C-4082375307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230491" y="1051132"/>
            <a:ext cx="4255909" cy="829149"/>
          </a:xfrm>
        </p:spPr>
        <p:txBody>
          <a:bodyPr rIns="18000" anchor="b" anchorCtr="0"/>
          <a:lstStyle>
            <a:lvl1pPr marL="0" indent="0">
              <a:buFontTx/>
              <a:buNone/>
              <a:defRPr sz="4800">
                <a:solidFill>
                  <a:schemeClr val="bg1"/>
                </a:solidFill>
                <a:latin typeface="+mn-lt"/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sv-SE"/>
              <a:t># (chapter)</a:t>
            </a:r>
          </a:p>
        </p:txBody>
      </p:sp>
      <p:sp>
        <p:nvSpPr>
          <p:cNvPr id="11" name="Platshållare för text 2">
            <a:extLst>
              <a:ext uri="{FF2B5EF4-FFF2-40B4-BE49-F238E27FC236}">
                <a16:creationId xmlns:a16="http://schemas.microsoft.com/office/drawing/2014/main" id="{1DC53C5B-9DC3-4646-B6B3-DD59404D44D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230491" y="2169209"/>
            <a:ext cx="4255909" cy="2462613"/>
          </a:xfrm>
        </p:spPr>
        <p:txBody>
          <a:bodyPr rIns="18000" anchor="t" anchorCtr="0"/>
          <a:lstStyle>
            <a:lvl1pPr marL="0" indent="0">
              <a:spcBef>
                <a:spcPts val="0"/>
              </a:spcBef>
              <a:buFontTx/>
              <a:buNone/>
              <a:defRPr sz="420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sv-SE"/>
              <a:t>Headline</a:t>
            </a:r>
          </a:p>
        </p:txBody>
      </p:sp>
    </p:spTree>
    <p:extLst>
      <p:ext uri="{BB962C8B-B14F-4D97-AF65-F5344CB8AC3E}">
        <p14:creationId xmlns:p14="http://schemas.microsoft.com/office/powerpoint/2010/main" val="3254649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C1ADE6-C058-9C40-B135-034EB97B43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3709" y="265373"/>
            <a:ext cx="9360000" cy="657339"/>
          </a:xfrm>
        </p:spPr>
        <p:txBody>
          <a:bodyPr lIns="90000" bIns="18000"/>
          <a:lstStyle>
            <a:lvl1pPr>
              <a:defRPr/>
            </a:lvl1pPr>
          </a:lstStyle>
          <a:p>
            <a:r>
              <a:rPr lang="sv-SE"/>
              <a:t>Headline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0D4D5C-5B1B-1441-A13B-8613512E5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53244" y="6475270"/>
            <a:ext cx="4320448" cy="365125"/>
          </a:xfrm>
        </p:spPr>
        <p:txBody>
          <a:bodyPr/>
          <a:lstStyle/>
          <a:p>
            <a:r>
              <a:rPr lang="en-US"/>
              <a:t>TARGET GROUP SAR RADIATION SAFETY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4FAE50-4669-D540-A55E-354FF0C59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5292" y="6475270"/>
            <a:ext cx="2743200" cy="365125"/>
          </a:xfrm>
        </p:spPr>
        <p:txBody>
          <a:bodyPr/>
          <a:lstStyle/>
          <a:p>
            <a:fld id="{F7283078-D760-1647-8B80-66BA8B52336D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DD16215C-7D16-4D0F-BA5D-E02EED6FB2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03709" y="931026"/>
            <a:ext cx="9360000" cy="507076"/>
          </a:xfrm>
        </p:spPr>
        <p:txBody>
          <a:bodyPr lIns="90000" tIns="18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200">
                <a:solidFill>
                  <a:schemeClr val="accent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sv-SE"/>
              <a:t>Sub-headline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A5E954D6-E4D2-47AD-A504-7408EC606D35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6DD4ACE8-21C9-474B-A84B-6E399CB9FBD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24611" y="417443"/>
            <a:ext cx="826394" cy="800100"/>
          </a:xfrm>
          <a:prstGeom prst="rect">
            <a:avLst/>
          </a:prstGeom>
        </p:spPr>
      </p:pic>
      <p:sp>
        <p:nvSpPr>
          <p:cNvPr id="12" name="Platshållare för innehåll 2">
            <a:extLst>
              <a:ext uri="{FF2B5EF4-FFF2-40B4-BE49-F238E27FC236}">
                <a16:creationId xmlns:a16="http://schemas.microsoft.com/office/drawing/2014/main" id="{5917406D-4BE3-3B4C-BCFF-41B4F0FAB4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4400" y="1562400"/>
            <a:ext cx="9365782" cy="4768062"/>
          </a:xfrm>
        </p:spPr>
        <p:txBody>
          <a:bodyPr lIns="0" rIns="18000"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13" name="Platshållare för datum 3">
            <a:extLst>
              <a:ext uri="{FF2B5EF4-FFF2-40B4-BE49-F238E27FC236}">
                <a16:creationId xmlns:a16="http://schemas.microsoft.com/office/drawing/2014/main" id="{3E8E36C4-8565-B94E-A90D-FF5DD7F86A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95647" y="6475270"/>
            <a:ext cx="832658" cy="365125"/>
          </a:xfrm>
        </p:spPr>
        <p:txBody>
          <a:bodyPr/>
          <a:lstStyle/>
          <a:p>
            <a:r>
              <a:rPr lang="LID4096"/>
              <a:t>2025-11-05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80082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in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C1ADE6-C058-9C40-B135-034EB97B43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3709" y="265373"/>
            <a:ext cx="9360000" cy="657339"/>
          </a:xfrm>
        </p:spPr>
        <p:txBody>
          <a:bodyPr lIns="90000" bIns="18000"/>
          <a:lstStyle>
            <a:lvl1pPr>
              <a:defRPr/>
            </a:lvl1pPr>
          </a:lstStyle>
          <a:p>
            <a:r>
              <a:rPr lang="sv-SE"/>
              <a:t>Headline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0D4D5C-5B1B-1441-A13B-8613512E5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53244" y="6475270"/>
            <a:ext cx="4320448" cy="365125"/>
          </a:xfrm>
        </p:spPr>
        <p:txBody>
          <a:bodyPr/>
          <a:lstStyle/>
          <a:p>
            <a:r>
              <a:rPr lang="en-US"/>
              <a:t>TARGET GROUP SAR RADIATION SAFETY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4FAE50-4669-D540-A55E-354FF0C59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5292" y="6475270"/>
            <a:ext cx="2743200" cy="365125"/>
          </a:xfrm>
        </p:spPr>
        <p:txBody>
          <a:bodyPr/>
          <a:lstStyle/>
          <a:p>
            <a:fld id="{F7283078-D760-1647-8B80-66BA8B52336D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innehåll 2">
            <a:extLst>
              <a:ext uri="{FF2B5EF4-FFF2-40B4-BE49-F238E27FC236}">
                <a16:creationId xmlns:a16="http://schemas.microsoft.com/office/drawing/2014/main" id="{590CF35B-F516-4A5B-A8AB-7A0A28362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4400" y="1562400"/>
            <a:ext cx="4993785" cy="4768062"/>
          </a:xfrm>
        </p:spPr>
        <p:txBody>
          <a:bodyPr lIns="0" rIns="18000"/>
          <a:lstStyle>
            <a:lvl1pPr>
              <a:lnSpc>
                <a:spcPct val="100000"/>
              </a:lnSpc>
              <a:defRPr/>
            </a:lvl1pPr>
            <a:lvl2pPr marL="358775" indent="-215900">
              <a:lnSpc>
                <a:spcPct val="100000"/>
              </a:lnSpc>
              <a:tabLst/>
              <a:defRPr/>
            </a:lvl2pPr>
            <a:lvl3pPr marL="449263" indent="-196850">
              <a:lnSpc>
                <a:spcPct val="100000"/>
              </a:lnSpc>
              <a:tabLst/>
              <a:defRPr/>
            </a:lvl3pPr>
            <a:lvl4pPr marL="541338" indent="-180000">
              <a:lnSpc>
                <a:spcPct val="100000"/>
              </a:lnSpc>
              <a:tabLst/>
              <a:defRPr/>
            </a:lvl4pPr>
            <a:lvl5pPr marL="630000" indent="-162000">
              <a:lnSpc>
                <a:spcPct val="100000"/>
              </a:lnSpc>
              <a:tabLst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sv-SE" dirty="0"/>
          </a:p>
        </p:txBody>
      </p:sp>
      <p:sp>
        <p:nvSpPr>
          <p:cNvPr id="12" name="Platshållare för innehåll 2">
            <a:extLst>
              <a:ext uri="{FF2B5EF4-FFF2-40B4-BE49-F238E27FC236}">
                <a16:creationId xmlns:a16="http://schemas.microsoft.com/office/drawing/2014/main" id="{BA21051E-3C35-41FB-8E6B-797DB8F26971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373692" y="1562400"/>
            <a:ext cx="4993785" cy="4768062"/>
          </a:xfrm>
        </p:spPr>
        <p:txBody>
          <a:bodyPr lIns="0" rIns="18000"/>
          <a:lstStyle>
            <a:lvl1pPr>
              <a:lnSpc>
                <a:spcPct val="100000"/>
              </a:lnSpc>
              <a:defRPr/>
            </a:lvl1pPr>
            <a:lvl2pPr marL="360000" indent="-216000">
              <a:lnSpc>
                <a:spcPct val="100000"/>
              </a:lnSpc>
              <a:tabLst/>
              <a:defRPr/>
            </a:lvl2pPr>
            <a:lvl3pPr marL="450000" indent="-198000">
              <a:lnSpc>
                <a:spcPct val="100000"/>
              </a:lnSpc>
              <a:tabLst/>
              <a:defRPr/>
            </a:lvl3pPr>
            <a:lvl4pPr marL="540000" indent="-180000">
              <a:lnSpc>
                <a:spcPct val="100000"/>
              </a:lnSpc>
              <a:tabLst/>
              <a:defRPr/>
            </a:lvl4pPr>
            <a:lvl5pPr marL="628650" indent="-162000">
              <a:lnSpc>
                <a:spcPct val="100000"/>
              </a:lnSpc>
              <a:tabLst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sv-SE" dirty="0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DD16215C-7D16-4D0F-BA5D-E02EED6FB2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03709" y="931026"/>
            <a:ext cx="9360000" cy="507076"/>
          </a:xfrm>
        </p:spPr>
        <p:txBody>
          <a:bodyPr lIns="90000" tIns="18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200">
                <a:solidFill>
                  <a:schemeClr val="accent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sv-SE"/>
              <a:t>Sub-headline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87E2C692-2C39-4CA8-AA87-45E0F36B6A0E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E327627C-4BB8-4965-8107-0E7E741F830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24611" y="417443"/>
            <a:ext cx="826394" cy="800100"/>
          </a:xfrm>
          <a:prstGeom prst="rect">
            <a:avLst/>
          </a:prstGeom>
        </p:spPr>
      </p:pic>
      <p:sp>
        <p:nvSpPr>
          <p:cNvPr id="11" name="Platshållare för datum 3">
            <a:extLst>
              <a:ext uri="{FF2B5EF4-FFF2-40B4-BE49-F238E27FC236}">
                <a16:creationId xmlns:a16="http://schemas.microsoft.com/office/drawing/2014/main" id="{154C1432-4F85-1F42-8016-9B83B89CC80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95647" y="6475270"/>
            <a:ext cx="832658" cy="365125"/>
          </a:xfrm>
        </p:spPr>
        <p:txBody>
          <a:bodyPr/>
          <a:lstStyle/>
          <a:p>
            <a:r>
              <a:rPr lang="LID4096"/>
              <a:t>2025-11-05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35108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in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C1ADE6-C058-9C40-B135-034EB97B43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3709" y="265373"/>
            <a:ext cx="9360000" cy="657339"/>
          </a:xfrm>
        </p:spPr>
        <p:txBody>
          <a:bodyPr lIns="90000" bIns="18000"/>
          <a:lstStyle>
            <a:lvl1pPr>
              <a:defRPr/>
            </a:lvl1pPr>
          </a:lstStyle>
          <a:p>
            <a:r>
              <a:rPr lang="sv-SE"/>
              <a:t>Headline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0D4D5C-5B1B-1441-A13B-8613512E5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53244" y="6475270"/>
            <a:ext cx="4320448" cy="365125"/>
          </a:xfrm>
        </p:spPr>
        <p:txBody>
          <a:bodyPr/>
          <a:lstStyle/>
          <a:p>
            <a:r>
              <a:rPr lang="en-US"/>
              <a:t>TARGET GROUP SAR RADIATION SAFETY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4FAE50-4669-D540-A55E-354FF0C59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5292" y="6475270"/>
            <a:ext cx="2743200" cy="365125"/>
          </a:xfrm>
        </p:spPr>
        <p:txBody>
          <a:bodyPr/>
          <a:lstStyle/>
          <a:p>
            <a:fld id="{F7283078-D760-1647-8B80-66BA8B52336D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innehåll 2">
            <a:extLst>
              <a:ext uri="{FF2B5EF4-FFF2-40B4-BE49-F238E27FC236}">
                <a16:creationId xmlns:a16="http://schemas.microsoft.com/office/drawing/2014/main" id="{590CF35B-F516-4A5B-A8AB-7A0A28362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4400" y="1562400"/>
            <a:ext cx="3255409" cy="4768062"/>
          </a:xfrm>
        </p:spPr>
        <p:txBody>
          <a:bodyPr lIns="0" rIns="18000"/>
          <a:lstStyle>
            <a:lvl1pPr>
              <a:lnSpc>
                <a:spcPct val="100000"/>
              </a:lnSpc>
              <a:defRPr/>
            </a:lvl1pPr>
            <a:lvl2pPr marL="360000" indent="-216000">
              <a:lnSpc>
                <a:spcPct val="100000"/>
              </a:lnSpc>
              <a:tabLst/>
              <a:defRPr/>
            </a:lvl2pPr>
            <a:lvl3pPr marL="449263" indent="-196850">
              <a:lnSpc>
                <a:spcPct val="100000"/>
              </a:lnSpc>
              <a:tabLst/>
              <a:defRPr/>
            </a:lvl3pPr>
            <a:lvl4pPr marL="541338" indent="-180975">
              <a:lnSpc>
                <a:spcPct val="100000"/>
              </a:lnSpc>
              <a:tabLst/>
              <a:defRPr/>
            </a:lvl4pPr>
            <a:lvl5pPr marL="630000" indent="-162000">
              <a:lnSpc>
                <a:spcPct val="100000"/>
              </a:lnSpc>
              <a:tabLst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sv-SE" dirty="0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DD16215C-7D16-4D0F-BA5D-E02EED6FB2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03709" y="931026"/>
            <a:ext cx="9360000" cy="507076"/>
          </a:xfrm>
        </p:spPr>
        <p:txBody>
          <a:bodyPr lIns="90000" tIns="18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200">
                <a:solidFill>
                  <a:schemeClr val="accent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sv-SE"/>
              <a:t>Sub-headline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87E2C692-2C39-4CA8-AA87-45E0F36B6A0E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E327627C-4BB8-4965-8107-0E7E741F830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24611" y="417443"/>
            <a:ext cx="826394" cy="800100"/>
          </a:xfrm>
          <a:prstGeom prst="rect">
            <a:avLst/>
          </a:prstGeom>
        </p:spPr>
      </p:pic>
      <p:sp>
        <p:nvSpPr>
          <p:cNvPr id="13" name="Platshållare för innehåll 2">
            <a:extLst>
              <a:ext uri="{FF2B5EF4-FFF2-40B4-BE49-F238E27FC236}">
                <a16:creationId xmlns:a16="http://schemas.microsoft.com/office/drawing/2014/main" id="{B2D0E559-A900-41F3-93C5-387A7764A15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4605297" y="1562400"/>
            <a:ext cx="3255409" cy="4768062"/>
          </a:xfrm>
        </p:spPr>
        <p:txBody>
          <a:bodyPr lIns="0" rIns="18000"/>
          <a:lstStyle>
            <a:lvl1pPr>
              <a:lnSpc>
                <a:spcPct val="100000"/>
              </a:lnSpc>
              <a:defRPr/>
            </a:lvl1pPr>
            <a:lvl2pPr marL="360000" indent="-216000">
              <a:lnSpc>
                <a:spcPct val="100000"/>
              </a:lnSpc>
              <a:tabLst/>
              <a:defRPr/>
            </a:lvl2pPr>
            <a:lvl3pPr marL="450000" indent="-198000">
              <a:lnSpc>
                <a:spcPct val="100000"/>
              </a:lnSpc>
              <a:tabLst/>
              <a:defRPr/>
            </a:lvl3pPr>
            <a:lvl4pPr marL="539750" indent="-196850">
              <a:lnSpc>
                <a:spcPct val="100000"/>
              </a:lnSpc>
              <a:tabLst/>
              <a:defRPr/>
            </a:lvl4pPr>
            <a:lvl5pPr marL="630000" indent="-162000">
              <a:lnSpc>
                <a:spcPct val="100000"/>
              </a:lnSpc>
              <a:tabLst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sv-SE" dirty="0"/>
          </a:p>
        </p:txBody>
      </p:sp>
      <p:sp>
        <p:nvSpPr>
          <p:cNvPr id="17" name="Platshållare för innehåll 2">
            <a:extLst>
              <a:ext uri="{FF2B5EF4-FFF2-40B4-BE49-F238E27FC236}">
                <a16:creationId xmlns:a16="http://schemas.microsoft.com/office/drawing/2014/main" id="{E4E99B3B-ADB3-4D1A-9A7F-AA1B8528E6C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116194" y="1562400"/>
            <a:ext cx="3255409" cy="4768062"/>
          </a:xfrm>
        </p:spPr>
        <p:txBody>
          <a:bodyPr lIns="0" rIns="18000"/>
          <a:lstStyle>
            <a:lvl1pPr>
              <a:lnSpc>
                <a:spcPct val="100000"/>
              </a:lnSpc>
              <a:defRPr/>
            </a:lvl1pPr>
            <a:lvl2pPr marL="360000" indent="-216000">
              <a:lnSpc>
                <a:spcPct val="100000"/>
              </a:lnSpc>
              <a:tabLst/>
              <a:defRPr/>
            </a:lvl2pPr>
            <a:lvl3pPr marL="450000" indent="-198000">
              <a:lnSpc>
                <a:spcPct val="100000"/>
              </a:lnSpc>
              <a:tabLst/>
              <a:defRPr/>
            </a:lvl3pPr>
            <a:lvl4pPr marL="540000" indent="-180000">
              <a:lnSpc>
                <a:spcPct val="100000"/>
              </a:lnSpc>
              <a:tabLst/>
              <a:defRPr/>
            </a:lvl4pPr>
            <a:lvl5pPr marL="630000" indent="-162000">
              <a:lnSpc>
                <a:spcPct val="100000"/>
              </a:lnSpc>
              <a:tabLst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sv-SE" dirty="0"/>
          </a:p>
        </p:txBody>
      </p:sp>
      <p:sp>
        <p:nvSpPr>
          <p:cNvPr id="12" name="Platshållare för datum 3">
            <a:extLst>
              <a:ext uri="{FF2B5EF4-FFF2-40B4-BE49-F238E27FC236}">
                <a16:creationId xmlns:a16="http://schemas.microsoft.com/office/drawing/2014/main" id="{F91A8E7B-C629-D343-8A83-7EB0ADF608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95647" y="6475270"/>
            <a:ext cx="832658" cy="365125"/>
          </a:xfrm>
        </p:spPr>
        <p:txBody>
          <a:bodyPr/>
          <a:lstStyle/>
          <a:p>
            <a:r>
              <a:rPr lang="LID4096"/>
              <a:t>2025-11-05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67666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16B191E2-1C71-4B4C-B562-DD793673C24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373813" y="1562100"/>
            <a:ext cx="4994275" cy="476885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rgbClr val="666666"/>
                </a:solidFill>
              </a:defRPr>
            </a:lvl1pPr>
          </a:lstStyle>
          <a:p>
            <a:r>
              <a:rPr lang="sv-SE"/>
              <a:t>INSERT IMAGE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4C1ADE6-C058-9C40-B135-034EB97B43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3709" y="265373"/>
            <a:ext cx="9360000" cy="657339"/>
          </a:xfrm>
        </p:spPr>
        <p:txBody>
          <a:bodyPr lIns="90000" bIns="18000"/>
          <a:lstStyle>
            <a:lvl1pPr>
              <a:defRPr/>
            </a:lvl1pPr>
          </a:lstStyle>
          <a:p>
            <a:r>
              <a:rPr lang="sv-SE"/>
              <a:t>Headline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0D4D5C-5B1B-1441-A13B-8613512E5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53244" y="6475270"/>
            <a:ext cx="4320448" cy="365125"/>
          </a:xfrm>
        </p:spPr>
        <p:txBody>
          <a:bodyPr/>
          <a:lstStyle/>
          <a:p>
            <a:r>
              <a:rPr lang="en-US"/>
              <a:t>TARGET GROUP SAR RADIATION SAFETY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4FAE50-4669-D540-A55E-354FF0C59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5292" y="6475270"/>
            <a:ext cx="2743200" cy="365125"/>
          </a:xfrm>
        </p:spPr>
        <p:txBody>
          <a:bodyPr/>
          <a:lstStyle/>
          <a:p>
            <a:fld id="{F7283078-D760-1647-8B80-66BA8B52336D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innehåll 2">
            <a:extLst>
              <a:ext uri="{FF2B5EF4-FFF2-40B4-BE49-F238E27FC236}">
                <a16:creationId xmlns:a16="http://schemas.microsoft.com/office/drawing/2014/main" id="{590CF35B-F516-4A5B-A8AB-7A0A28362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4400" y="1562400"/>
            <a:ext cx="4993785" cy="4768062"/>
          </a:xfrm>
        </p:spPr>
        <p:txBody>
          <a:bodyPr lIns="0" rIns="18000"/>
          <a:lstStyle>
            <a:lvl1pPr>
              <a:lnSpc>
                <a:spcPct val="100000"/>
              </a:lnSpc>
              <a:defRPr/>
            </a:lvl1pPr>
            <a:lvl2pPr marL="360000" indent="-216000">
              <a:lnSpc>
                <a:spcPct val="100000"/>
              </a:lnSpc>
              <a:tabLst/>
              <a:defRPr/>
            </a:lvl2pPr>
            <a:lvl3pPr marL="450000" indent="-198000">
              <a:lnSpc>
                <a:spcPct val="100000"/>
              </a:lnSpc>
              <a:tabLst/>
              <a:defRPr/>
            </a:lvl3pPr>
            <a:lvl4pPr marL="540000" indent="-180000">
              <a:lnSpc>
                <a:spcPct val="100000"/>
              </a:lnSpc>
              <a:tabLst/>
              <a:defRPr/>
            </a:lvl4pPr>
            <a:lvl5pPr marL="630000" indent="-162000">
              <a:lnSpc>
                <a:spcPct val="100000"/>
              </a:lnSpc>
              <a:tabLst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sv-SE" dirty="0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DD16215C-7D16-4D0F-BA5D-E02EED6FB2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03709" y="931026"/>
            <a:ext cx="9360000" cy="507076"/>
          </a:xfrm>
        </p:spPr>
        <p:txBody>
          <a:bodyPr lIns="90000" tIns="18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200">
                <a:solidFill>
                  <a:schemeClr val="accent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sv-SE"/>
              <a:t>Sub-headline</a:t>
            </a: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BC4F3A85-66E6-412A-97CD-99D922EFBEE2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3" name="Bildobjekt 12">
            <a:extLst>
              <a:ext uri="{FF2B5EF4-FFF2-40B4-BE49-F238E27FC236}">
                <a16:creationId xmlns:a16="http://schemas.microsoft.com/office/drawing/2014/main" id="{506E76ED-0FF0-4A03-8EB9-06B57B12EC1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24611" y="417443"/>
            <a:ext cx="826394" cy="800100"/>
          </a:xfrm>
          <a:prstGeom prst="rect">
            <a:avLst/>
          </a:prstGeom>
        </p:spPr>
      </p:pic>
      <p:sp>
        <p:nvSpPr>
          <p:cNvPr id="12" name="Platshållare för datum 3">
            <a:extLst>
              <a:ext uri="{FF2B5EF4-FFF2-40B4-BE49-F238E27FC236}">
                <a16:creationId xmlns:a16="http://schemas.microsoft.com/office/drawing/2014/main" id="{5D496E45-863B-704B-B14F-5E0F58578D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95647" y="6475270"/>
            <a:ext cx="832658" cy="365125"/>
          </a:xfrm>
        </p:spPr>
        <p:txBody>
          <a:bodyPr/>
          <a:lstStyle/>
          <a:p>
            <a:r>
              <a:rPr lang="LID4096"/>
              <a:t>2025-11-05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66558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. Full widt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bild 12">
            <a:extLst>
              <a:ext uri="{FF2B5EF4-FFF2-40B4-BE49-F238E27FC236}">
                <a16:creationId xmlns:a16="http://schemas.microsoft.com/office/drawing/2014/main" id="{4FD00856-A3E1-48A7-B9CD-D7B89BD6A06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2192000" cy="6858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 algn="ctr">
              <a:defRPr sz="800"/>
            </a:lvl1pPr>
          </a:lstStyle>
          <a:p>
            <a:r>
              <a:rPr lang="sv-SE" dirty="0"/>
              <a:t>INSERT IMAGE</a:t>
            </a:r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A8D8C0FE-DA05-418D-9F18-A5A81125AD3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924611" y="417443"/>
            <a:ext cx="828000" cy="799200"/>
          </a:xfrm>
          <a:blipFill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FontTx/>
              <a:buNone/>
              <a:defRPr sz="100">
                <a:noFill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1848DA8D-03CE-4CA5-A851-F6ABAE67A9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447675"/>
            <a:ext cx="292100" cy="6410325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00">
                <a:noFill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8F5BB748-C0D0-CB4F-BA93-7488E4BA70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3709" y="265373"/>
            <a:ext cx="9360000" cy="657339"/>
          </a:xfrm>
        </p:spPr>
        <p:txBody>
          <a:bodyPr lIns="90000" bIns="1800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Image </a:t>
            </a:r>
            <a:r>
              <a:rPr lang="sv-SE" dirty="0" err="1"/>
              <a:t>title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32865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81532B06-EA3A-AA45-A1FA-C8E1873FD0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709" y="281999"/>
            <a:ext cx="9478393" cy="657340"/>
          </a:xfrm>
          <a:prstGeom prst="rect">
            <a:avLst/>
          </a:prstGeom>
        </p:spPr>
        <p:txBody>
          <a:bodyPr vert="horz" lIns="90000" tIns="45720" rIns="91440" bIns="45720" rtlCol="0" anchor="t" anchorCtr="0">
            <a:no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6E4D6F2-5CFB-9D4E-AED8-120937FE25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5647" y="6483583"/>
            <a:ext cx="83265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spc="80" baseline="0">
                <a:solidFill>
                  <a:srgbClr val="CCCCCC"/>
                </a:solidFill>
              </a:defRPr>
            </a:lvl1pPr>
          </a:lstStyle>
          <a:p>
            <a:r>
              <a:rPr lang="LID4096"/>
              <a:t>2025-11-05</a:t>
            </a:r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15FD9D7-4C35-3343-B008-A413FF500A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53244" y="648358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spc="80" baseline="0">
                <a:solidFill>
                  <a:srgbClr val="CCCCCC"/>
                </a:solidFill>
              </a:defRPr>
            </a:lvl1pPr>
          </a:lstStyle>
          <a:p>
            <a:r>
              <a:rPr lang="en-US"/>
              <a:t>TARGET GROUP SAR RADIATION SAFETY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F6B396D-270A-E047-8DAD-6D51B53CAD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5292" y="648358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1">
                <a:solidFill>
                  <a:schemeClr val="accent1"/>
                </a:solidFill>
              </a:defRPr>
            </a:lvl1pPr>
          </a:lstStyle>
          <a:p>
            <a:fld id="{F7283078-D760-1647-8B80-66BA8B52336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text 2">
            <a:extLst>
              <a:ext uri="{FF2B5EF4-FFF2-40B4-BE49-F238E27FC236}">
                <a16:creationId xmlns:a16="http://schemas.microsoft.com/office/drawing/2014/main" id="{CD0A89FF-22DC-4B6A-B9ED-60B2F32ED8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95894" y="1561865"/>
            <a:ext cx="9561022" cy="4565397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825848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  <p:sldLayoutId id="2147483665" r:id="rId3"/>
    <p:sldLayoutId id="2147483667" r:id="rId4"/>
    <p:sldLayoutId id="2147483669" r:id="rId5"/>
    <p:sldLayoutId id="2147483650" r:id="rId6"/>
    <p:sldLayoutId id="2147483668" r:id="rId7"/>
    <p:sldLayoutId id="2147483662" r:id="rId8"/>
    <p:sldLayoutId id="2147483664" r:id="rId9"/>
    <p:sldLayoutId id="2147483663" r:id="rId10"/>
    <p:sldLayoutId id="2147483666" r:id="rId11"/>
    <p:sldLayoutId id="2147483670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kern="1200">
          <a:solidFill>
            <a:srgbClr val="666666"/>
          </a:solidFill>
          <a:latin typeface="+mj-lt"/>
          <a:ea typeface="+mj-ea"/>
          <a:cs typeface="+mj-cs"/>
        </a:defRPr>
      </a:lvl1pPr>
    </p:titleStyle>
    <p:bodyStyle>
      <a:lvl1pPr marL="101600" indent="-101600" algn="l" defTabSz="914400" rtl="0" eaLnBrk="1" latinLnBrk="0" hangingPunct="1">
        <a:lnSpc>
          <a:spcPct val="100000"/>
        </a:lnSpc>
        <a:spcBef>
          <a:spcPts val="1000"/>
        </a:spcBef>
        <a:buClr>
          <a:srgbClr val="666666"/>
        </a:buClr>
        <a:buFont typeface="Segoe UI" panose="020B0502040204020203" pitchFamily="34" charset="0"/>
        <a:buChar char=" "/>
        <a:defRPr sz="2000" kern="1200">
          <a:solidFill>
            <a:srgbClr val="666666"/>
          </a:solidFill>
          <a:latin typeface="+mn-lt"/>
          <a:ea typeface="+mn-ea"/>
          <a:cs typeface="+mn-cs"/>
        </a:defRPr>
      </a:lvl1pPr>
      <a:lvl2pPr marL="315913" indent="-233363" algn="l" defTabSz="914400" rtl="0" eaLnBrk="1" latinLnBrk="0" hangingPunct="1">
        <a:lnSpc>
          <a:spcPct val="100000"/>
        </a:lnSpc>
        <a:spcBef>
          <a:spcPts val="1000"/>
        </a:spcBef>
        <a:buClr>
          <a:srgbClr val="666666"/>
        </a:buClr>
        <a:buFont typeface="Wingdings" panose="05000000000000000000" pitchFamily="2" charset="2"/>
        <a:buChar char=""/>
        <a:defRPr sz="2000" kern="1200">
          <a:solidFill>
            <a:srgbClr val="666666"/>
          </a:solidFill>
          <a:latin typeface="+mn-lt"/>
          <a:ea typeface="+mn-ea"/>
          <a:cs typeface="+mn-cs"/>
        </a:defRPr>
      </a:lvl2pPr>
      <a:lvl3pPr marL="582613" indent="-250825" algn="l" defTabSz="914400" rtl="0" eaLnBrk="1" latinLnBrk="0" hangingPunct="1">
        <a:lnSpc>
          <a:spcPct val="100000"/>
        </a:lnSpc>
        <a:spcBef>
          <a:spcPts val="1000"/>
        </a:spcBef>
        <a:buClr>
          <a:srgbClr val="666666"/>
        </a:buClr>
        <a:buFont typeface="Arial" panose="020B0604020202020204" pitchFamily="34" charset="0"/>
        <a:buChar char="−"/>
        <a:defRPr sz="1800" kern="1200">
          <a:solidFill>
            <a:srgbClr val="666666"/>
          </a:solidFill>
          <a:latin typeface="+mn-lt"/>
          <a:ea typeface="+mn-ea"/>
          <a:cs typeface="+mn-cs"/>
        </a:defRPr>
      </a:lvl3pPr>
      <a:lvl4pPr marL="839788" indent="-233363" algn="l" defTabSz="914400" rtl="0" eaLnBrk="1" latinLnBrk="0" hangingPunct="1">
        <a:lnSpc>
          <a:spcPct val="100000"/>
        </a:lnSpc>
        <a:spcBef>
          <a:spcPts val="1000"/>
        </a:spcBef>
        <a:buClr>
          <a:srgbClr val="666666"/>
        </a:buClr>
        <a:buFont typeface="Arial" panose="020B0604020202020204" pitchFamily="34" charset="0"/>
        <a:buChar char="−"/>
        <a:defRPr sz="1600" kern="1200">
          <a:solidFill>
            <a:srgbClr val="666666"/>
          </a:solidFill>
          <a:latin typeface="+mn-lt"/>
          <a:ea typeface="+mn-ea"/>
          <a:cs typeface="+mn-cs"/>
        </a:defRPr>
      </a:lvl4pPr>
      <a:lvl5pPr marL="1055688" indent="-200025" algn="l" defTabSz="914400" rtl="0" eaLnBrk="1" latinLnBrk="0" hangingPunct="1">
        <a:lnSpc>
          <a:spcPct val="100000"/>
        </a:lnSpc>
        <a:spcBef>
          <a:spcPts val="1000"/>
        </a:spcBef>
        <a:buClr>
          <a:srgbClr val="666666"/>
        </a:buClr>
        <a:buFont typeface="Arial" panose="020B0604020202020204" pitchFamily="34" charset="0"/>
        <a:buChar char="−"/>
        <a:defRPr sz="1400" kern="1200">
          <a:solidFill>
            <a:srgbClr val="66666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02677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E096CB-F973-3FE9-8B8F-86C53B834F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B020FBF-3F30-4DD6-4CA2-74603988EC6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6E39A69-477B-272F-31DE-E16126D5117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70D4FCB7-CEEC-2955-1A2B-6D15D5D89B2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E141569B-B1AC-A4F0-E6F7-C1E6A32FC05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sz="4400" b="0" noProof="0" dirty="0" err="1">
                <a:solidFill>
                  <a:schemeClr val="bg1"/>
                </a:solidFill>
              </a:rPr>
              <a:t>Shielding&amp;Safety</a:t>
            </a:r>
            <a:r>
              <a:rPr lang="en-GB" sz="4400" b="0" noProof="0" dirty="0">
                <a:solidFill>
                  <a:schemeClr val="bg1"/>
                </a:solidFill>
              </a:rPr>
              <a:t> Systems: </a:t>
            </a:r>
            <a:br>
              <a:rPr lang="en-GB" sz="4400" b="0" noProof="0" dirty="0">
                <a:solidFill>
                  <a:schemeClr val="bg1"/>
                </a:solidFill>
              </a:rPr>
            </a:br>
            <a:r>
              <a:rPr lang="en-GB" sz="4400" b="0" noProof="0" dirty="0">
                <a:solidFill>
                  <a:schemeClr val="bg1"/>
                </a:solidFill>
              </a:rPr>
              <a:t>Roles in Radiation Safety</a:t>
            </a:r>
            <a:endParaRPr lang="en-GB" noProof="0" dirty="0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01620189-933E-C816-0694-03CB0B79DDC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2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12159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C9F0E1-74BE-5C6D-3EE9-7EE8CDEC90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F22A71-4854-7B6B-5D01-C63BC3520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/>
              <a:t>Shielding&amp;Safety</a:t>
            </a:r>
            <a:r>
              <a:rPr lang="en-GB" noProof="0" dirty="0"/>
              <a:t> systems Safety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0E948F-BC51-5532-7767-F1DD8077B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TARGET GROUP SAR RADIATION SAFETY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CD5AE0-F580-348B-6AD7-308E8D49E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83078-D760-1647-8B80-66BA8B52336D}" type="slidenum">
              <a:rPr lang="en-GB" noProof="0" smtClean="0"/>
              <a:t>11</a:t>
            </a:fld>
            <a:endParaRPr lang="en-GB" noProof="0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9DA6DB6-EFAB-B430-33F6-5AF208F9F0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4399" y="1562399"/>
            <a:ext cx="10749843" cy="5030227"/>
          </a:xfrm>
        </p:spPr>
        <p:txBody>
          <a:bodyPr>
            <a:normAutofit/>
          </a:bodyPr>
          <a:lstStyle/>
          <a:p>
            <a:pPr lvl="1"/>
            <a:r>
              <a:rPr lang="en-GB" b="1" noProof="0" dirty="0"/>
              <a:t>ESS-5912419 - Comprehensive reference list for the Shielding and Safety systems</a:t>
            </a:r>
            <a:endParaRPr lang="en-GB" b="1" i="1" noProof="0" dirty="0"/>
          </a:p>
          <a:p>
            <a:pPr marL="331788" lvl="2" indent="0">
              <a:buNone/>
            </a:pPr>
            <a:endParaRPr lang="en-GB" noProof="0" dirty="0"/>
          </a:p>
          <a:p>
            <a:pPr marL="331788" lvl="2" indent="0">
              <a:buNone/>
            </a:pPr>
            <a:endParaRPr lang="en-GB" noProof="0" dirty="0"/>
          </a:p>
          <a:p>
            <a:pPr marL="331788" lvl="2" indent="0">
              <a:buNone/>
            </a:pPr>
            <a:endParaRPr lang="en-GB" noProof="0" dirty="0"/>
          </a:p>
          <a:p>
            <a:pPr marL="331788" lvl="2" indent="0">
              <a:buNone/>
            </a:pPr>
            <a:endParaRPr lang="en-GB" noProof="0" dirty="0"/>
          </a:p>
          <a:p>
            <a:pPr marL="331788" lvl="2" indent="0">
              <a:buNone/>
            </a:pPr>
            <a:endParaRPr lang="en-GB" noProof="0" dirty="0"/>
          </a:p>
          <a:p>
            <a:pPr marL="331788" lvl="2" indent="0">
              <a:buNone/>
            </a:pPr>
            <a:endParaRPr lang="en-GB" noProof="0" dirty="0"/>
          </a:p>
          <a:p>
            <a:pPr marL="331788" lvl="2" indent="0">
              <a:buNone/>
            </a:pPr>
            <a:endParaRPr lang="en-GB" noProof="0" dirty="0"/>
          </a:p>
          <a:p>
            <a:pPr marL="331788" lvl="2" indent="0">
              <a:buNone/>
            </a:pPr>
            <a:endParaRPr lang="en-GB" noProof="0" dirty="0"/>
          </a:p>
          <a:p>
            <a:pPr marL="331788" lvl="2" indent="0">
              <a:buNone/>
            </a:pPr>
            <a:endParaRPr lang="en-GB" noProof="0" dirty="0"/>
          </a:p>
          <a:p>
            <a:pPr marL="82550" lvl="1" indent="0">
              <a:buNone/>
            </a:pPr>
            <a:endParaRPr lang="en-GB" noProof="0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6C5A228E-683C-840E-DCC8-8AFB51320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noProof="0" dirty="0"/>
              <a:t>2025-11-05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676F951-C1E8-4F51-5D34-0ED1201355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5006" y="2031208"/>
            <a:ext cx="8337371" cy="4196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3214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5EA28E-6805-DCF6-7121-89B7384E90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S&amp;SS Safety Case – 7-Step References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DB4BB1B-B705-0DB7-26B5-212C6B635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PRESENTATION TITLE/FOOTER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174087-3014-9DC9-C15A-EF33303C6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83078-D760-1647-8B80-66BA8B52336D}" type="slidenum">
              <a:rPr lang="en-GB" noProof="0" smtClean="0"/>
              <a:t>12</a:t>
            </a:fld>
            <a:endParaRPr lang="en-GB" noProof="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B3C58B1-F919-6CD9-DE8E-3DB39EB9C1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GB" noProof="0" dirty="0"/>
              <a:t>Step 1</a:t>
            </a:r>
          </a:p>
          <a:p>
            <a:pPr lvl="2"/>
            <a:r>
              <a:rPr lang="en-GB" noProof="0" dirty="0"/>
              <a:t>NSS </a:t>
            </a:r>
            <a:r>
              <a:rPr lang="en-GB" noProof="0" dirty="0" err="1"/>
              <a:t>ConOps</a:t>
            </a:r>
            <a:r>
              <a:rPr lang="en-GB" noProof="0" dirty="0"/>
              <a:t> (ESS-0005817)</a:t>
            </a:r>
          </a:p>
          <a:p>
            <a:pPr lvl="2"/>
            <a:r>
              <a:rPr lang="en-GB" noProof="0" dirty="0"/>
              <a:t>NSS SDD (ESS-00377817)</a:t>
            </a:r>
          </a:p>
          <a:p>
            <a:pPr lvl="1"/>
            <a:r>
              <a:rPr lang="en-GB" noProof="0" dirty="0"/>
              <a:t>Step 2-3</a:t>
            </a:r>
          </a:p>
          <a:p>
            <a:pPr lvl="2"/>
            <a:r>
              <a:rPr lang="en-GB" noProof="0" dirty="0"/>
              <a:t>Proposed area classifications for D, E, &amp; G buildings (ESS-0057612)</a:t>
            </a:r>
          </a:p>
          <a:p>
            <a:pPr lvl="2"/>
            <a:r>
              <a:rPr lang="en-GB" noProof="0" dirty="0"/>
              <a:t>NSS Provisions (ESS-2972939)</a:t>
            </a:r>
          </a:p>
          <a:p>
            <a:pPr lvl="2"/>
            <a:r>
              <a:rPr lang="en-GB" dirty="0"/>
              <a:t>Provisions Utility block (ESS-2027007)</a:t>
            </a:r>
            <a:endParaRPr lang="en-GB" noProof="0" dirty="0"/>
          </a:p>
          <a:p>
            <a:pPr lvl="1"/>
            <a:r>
              <a:rPr lang="en-GB" noProof="0" dirty="0"/>
              <a:t>Step 4</a:t>
            </a:r>
          </a:p>
          <a:p>
            <a:pPr lvl="2"/>
            <a:r>
              <a:rPr lang="en-GB" noProof="0" dirty="0"/>
              <a:t>NSS – Rationale for selection of bounding events (P/W) (ESS-0281261)</a:t>
            </a:r>
          </a:p>
          <a:p>
            <a:pPr lvl="2"/>
            <a:r>
              <a:rPr lang="en-US" dirty="0"/>
              <a:t>Qualitative Identification of NSS Events</a:t>
            </a:r>
            <a:r>
              <a:rPr lang="en-GB" noProof="0" dirty="0"/>
              <a:t>(ESS-4868730)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FFB534-8503-B386-9394-8D4463567FA8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>
            <a:normAutofit fontScale="85000" lnSpcReduction="20000"/>
          </a:bodyPr>
          <a:lstStyle/>
          <a:p>
            <a:pPr lvl="1"/>
            <a:r>
              <a:rPr lang="en-GB" noProof="0" dirty="0"/>
              <a:t>Step 4-5 (AAs)</a:t>
            </a:r>
          </a:p>
          <a:p>
            <a:pPr lvl="2"/>
            <a:r>
              <a:rPr lang="en-GB" noProof="0" dirty="0"/>
              <a:t>Earthquake: NSS2P (ESS-1834687), NSS2W (ESS-3918239)</a:t>
            </a:r>
          </a:p>
          <a:p>
            <a:pPr lvl="2"/>
            <a:r>
              <a:rPr lang="en-GB" noProof="0" dirty="0"/>
              <a:t>Shielding: NSS4P (ESS-1163894), NSS4W (ESS-1273763), NSS9P (ESS-3820989), NSS9W (4041791),</a:t>
            </a:r>
          </a:p>
          <a:p>
            <a:pPr lvl="2"/>
            <a:r>
              <a:rPr lang="en-GB" noProof="0" dirty="0"/>
              <a:t>Human presence: NSS11W (ESS-2135635), NSS12W(ESS-5162140)</a:t>
            </a:r>
          </a:p>
          <a:p>
            <a:pPr lvl="2"/>
            <a:r>
              <a:rPr lang="en-GB" noProof="0" dirty="0"/>
              <a:t>Summary of Unplanned Event assessments (ESS-5667527)</a:t>
            </a:r>
          </a:p>
          <a:p>
            <a:pPr lvl="1"/>
            <a:r>
              <a:rPr lang="en-GB" noProof="0" dirty="0"/>
              <a:t>Step 6 (Classification)</a:t>
            </a:r>
          </a:p>
          <a:p>
            <a:pPr lvl="2"/>
            <a:r>
              <a:rPr lang="en-GB" noProof="0" dirty="0"/>
              <a:t>ESS categorisation (ESS-3730670)</a:t>
            </a:r>
          </a:p>
          <a:p>
            <a:pPr lvl="2"/>
            <a:r>
              <a:rPr lang="en-GB" noProof="0" dirty="0"/>
              <a:t>Classification report: Shutters (ESS-5033510), </a:t>
            </a:r>
            <a:br>
              <a:rPr lang="en-GB" noProof="0" dirty="0"/>
            </a:br>
            <a:endParaRPr lang="en-GB" noProof="0" dirty="0"/>
          </a:p>
          <a:p>
            <a:pPr lvl="2">
              <a:buFont typeface="Wingdings" panose="05000000000000000000" pitchFamily="2" charset="2"/>
              <a:buChar char="§"/>
            </a:pPr>
            <a:r>
              <a:rPr lang="en-GB" sz="2200" noProof="0" dirty="0"/>
              <a:t>Step 7 (DID): </a:t>
            </a:r>
          </a:p>
          <a:p>
            <a:pPr lvl="3">
              <a:buFont typeface="Wingdings" panose="05000000000000000000" pitchFamily="2" charset="2"/>
              <a:buChar char="§"/>
            </a:pPr>
            <a:r>
              <a:rPr lang="en-GB" sz="2000" dirty="0"/>
              <a:t>NSS </a:t>
            </a:r>
            <a:r>
              <a:rPr lang="en-GB" sz="2000" dirty="0" err="1"/>
              <a:t>DiD</a:t>
            </a:r>
            <a:r>
              <a:rPr lang="en-GB" sz="2000" dirty="0"/>
              <a:t> (</a:t>
            </a:r>
            <a:r>
              <a:rPr lang="en-US" sz="2000" dirty="0"/>
              <a:t>ESS-3872939</a:t>
            </a:r>
            <a:r>
              <a:rPr lang="en-GB" sz="2000" dirty="0"/>
              <a:t>)</a:t>
            </a:r>
          </a:p>
          <a:p>
            <a:pPr lvl="3">
              <a:buFont typeface="Wingdings" panose="05000000000000000000" pitchFamily="2" charset="2"/>
              <a:buChar char="§"/>
            </a:pPr>
            <a:r>
              <a:rPr lang="en-GB" sz="2000" dirty="0"/>
              <a:t>NF </a:t>
            </a:r>
            <a:r>
              <a:rPr lang="en-GB" sz="2000" dirty="0" err="1"/>
              <a:t>DiD</a:t>
            </a:r>
            <a:r>
              <a:rPr lang="en-GB" sz="2000" dirty="0"/>
              <a:t> (</a:t>
            </a:r>
            <a:r>
              <a:rPr lang="en-US" sz="2000" dirty="0"/>
              <a:t>ESS-0061641)</a:t>
            </a:r>
            <a:endParaRPr lang="en-GB" sz="200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5EE767B-FEEC-703F-9228-903F2EE9AA0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noProof="0" dirty="0"/>
              <a:t>S&amp;SS Systems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19CFA19D-E127-F0B5-D721-06CCA916B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96B66-0B3A-474C-9C9C-E4F07B1F5DAD}" type="datetime1">
              <a:rPr lang="en-GB" noProof="0" smtClean="0"/>
              <a:t>13/11/2025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996029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610A70-E58E-79BD-2BBE-FFEA1781D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What systems?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DDED8E-99BA-93BF-B04A-E7954A58F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PRESENTATION TITLE/FOOTER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35DC07-0265-0387-360D-517417398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83078-D760-1647-8B80-66BA8B52336D}" type="slidenum">
              <a:rPr lang="en-GB" noProof="0" smtClean="0"/>
              <a:t>13</a:t>
            </a:fld>
            <a:endParaRPr lang="en-GB" noProof="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0B00A59-5735-FFBB-BCC0-DB34C5568A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en-GB" noProof="0" dirty="0"/>
              <a:t>Monolith inner and outer Shielding</a:t>
            </a:r>
          </a:p>
          <a:p>
            <a:pPr lvl="1"/>
            <a:r>
              <a:rPr lang="en-GB" noProof="0" dirty="0"/>
              <a:t>Beamline shielding</a:t>
            </a:r>
          </a:p>
          <a:p>
            <a:pPr lvl="4"/>
            <a:r>
              <a:rPr lang="en-GB" noProof="0" dirty="0"/>
              <a:t>Up to shutter </a:t>
            </a:r>
          </a:p>
          <a:p>
            <a:pPr lvl="1"/>
            <a:r>
              <a:rPr lang="en-GB" noProof="0" dirty="0"/>
              <a:t>Neutron Beam Port Plug (NBPP)</a:t>
            </a:r>
          </a:p>
          <a:p>
            <a:pPr lvl="1"/>
            <a:r>
              <a:rPr lang="en-GB" noProof="0" dirty="0"/>
              <a:t>Neutron Beam Port Insert (NBPI)</a:t>
            </a:r>
          </a:p>
          <a:p>
            <a:pPr lvl="1"/>
            <a:r>
              <a:rPr lang="en-GB" noProof="0" dirty="0"/>
              <a:t>Neutron Beam Optical Assembly (NBOA)*</a:t>
            </a:r>
          </a:p>
          <a:p>
            <a:pPr lvl="1"/>
            <a:r>
              <a:rPr lang="en-GB" noProof="0" dirty="0"/>
              <a:t>Bunker Wall Insert (BWI)*</a:t>
            </a:r>
          </a:p>
          <a:p>
            <a:pPr lvl="1"/>
            <a:r>
              <a:rPr lang="en-GB" noProof="0" dirty="0"/>
              <a:t>Collimators*</a:t>
            </a:r>
          </a:p>
          <a:p>
            <a:pPr lvl="1"/>
            <a:r>
              <a:rPr lang="en-GB" noProof="0" dirty="0"/>
              <a:t>Bunker Walls / Roof</a:t>
            </a:r>
          </a:p>
          <a:p>
            <a:pPr lvl="1"/>
            <a:r>
              <a:rPr lang="en-GB" noProof="0" dirty="0"/>
              <a:t>Instrument shutters (Active/Inert)</a:t>
            </a:r>
          </a:p>
          <a:p>
            <a:pPr lvl="1"/>
            <a:r>
              <a:rPr lang="en-GB" noProof="0" dirty="0"/>
              <a:t>Temporary Beam stops</a:t>
            </a:r>
          </a:p>
          <a:p>
            <a:pPr lvl="1"/>
            <a:r>
              <a:rPr lang="en-GB" noProof="0" dirty="0"/>
              <a:t>Light Shutter System (LSS)</a:t>
            </a:r>
          </a:p>
          <a:p>
            <a:pPr lvl="1"/>
            <a:r>
              <a:rPr lang="en-GB" noProof="0" dirty="0"/>
              <a:t>Personnel Safety System (PSS) – Bunker</a:t>
            </a:r>
          </a:p>
          <a:p>
            <a:pPr lvl="1"/>
            <a:endParaRPr lang="en-GB" noProof="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DC31CD7-4666-F2BE-0976-02C4CB68DEF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noProof="0" dirty="0"/>
              <a:t>S&amp;SS SSCI2S (structure, system, components important to safety)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9ED3A71-1DA7-CF3E-67D1-864F43E35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96B66-0B3A-474C-9C9C-E4F07B1F5DAD}" type="datetime1">
              <a:rPr lang="en-GB" noProof="0" smtClean="0"/>
              <a:t>13/11/2025</a:t>
            </a:fld>
            <a:endParaRPr lang="en-GB" noProof="0" dirty="0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CCE8CBA2-8067-3939-022C-CC22DCB771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61734" y="2457502"/>
            <a:ext cx="5016758" cy="248297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8A2B7BA-7B3C-6AC2-E7CE-41DD3298C1D1}"/>
              </a:ext>
            </a:extLst>
          </p:cNvPr>
          <p:cNvSpPr txBox="1"/>
          <p:nvPr/>
        </p:nvSpPr>
        <p:spPr>
          <a:xfrm>
            <a:off x="6534150" y="5438775"/>
            <a:ext cx="47339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noProof="0" dirty="0">
                <a:solidFill>
                  <a:srgbClr val="666666"/>
                </a:solidFill>
              </a:rPr>
              <a:t>*Not explicit SSCs – affects shielding calculations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631F712-C5B7-BE5A-2B01-4C912471E28C}"/>
              </a:ext>
            </a:extLst>
          </p:cNvPr>
          <p:cNvSpPr txBox="1"/>
          <p:nvPr/>
        </p:nvSpPr>
        <p:spPr>
          <a:xfrm>
            <a:off x="7260771" y="1936397"/>
            <a:ext cx="44355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sv-SE" dirty="0" err="1">
                <a:solidFill>
                  <a:srgbClr val="666666"/>
                </a:solidFill>
              </a:rPr>
              <a:t>Boundary</a:t>
            </a:r>
            <a:r>
              <a:rPr lang="sv-SE" dirty="0">
                <a:solidFill>
                  <a:srgbClr val="666666"/>
                </a:solidFill>
              </a:rPr>
              <a:t> for the S&amp;SS</a:t>
            </a:r>
            <a:endParaRPr lang="en-US" dirty="0">
              <a:solidFill>
                <a:srgbClr val="666666"/>
              </a:solidFill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9D305DF3-3424-CF61-5C3B-DEF4369DCA93}"/>
              </a:ext>
            </a:extLst>
          </p:cNvPr>
          <p:cNvCxnSpPr>
            <a:cxnSpLocks/>
          </p:cNvCxnSpPr>
          <p:nvPr/>
        </p:nvCxnSpPr>
        <p:spPr>
          <a:xfrm>
            <a:off x="8545286" y="2281383"/>
            <a:ext cx="0" cy="352237"/>
          </a:xfrm>
          <a:prstGeom prst="straightConnector1">
            <a:avLst/>
          </a:prstGeom>
          <a:ln w="381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5548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18AC92-C8B1-D947-69E1-EDCFCCD60D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22694-4FE9-DA1A-C4C1-F8E6D2F6C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noProof="0" dirty="0"/>
              <a:t>S&amp;SS in Rad Safety</a:t>
            </a:r>
            <a:endParaRPr lang="en-GB" noProof="0" dirty="0">
              <a:highlight>
                <a:srgbClr val="FF00FF"/>
              </a:highlight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124577D-1077-5739-95DD-9DF16273B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TARGET GROUP SAR RADIATION SAFETY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64DA0C-8FD9-AFEB-E533-D816AC9D2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83078-D760-1647-8B80-66BA8B52336D}" type="slidenum">
              <a:rPr lang="en-GB" noProof="0" smtClean="0"/>
              <a:t>14</a:t>
            </a:fld>
            <a:endParaRPr lang="en-GB" noProof="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CEB6832-4833-6297-83B6-1A2DE90112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42875" lvl="1" indent="0">
              <a:buNone/>
            </a:pPr>
            <a:r>
              <a:rPr lang="en-GB" b="1" noProof="0" dirty="0"/>
              <a:t>Important for public</a:t>
            </a:r>
          </a:p>
          <a:p>
            <a:pPr lvl="1"/>
            <a:r>
              <a:rPr lang="en-GB" sz="1900" noProof="0" dirty="0"/>
              <a:t>Execute Radiation Safety Function (RSF)</a:t>
            </a:r>
          </a:p>
          <a:p>
            <a:pPr lvl="1"/>
            <a:r>
              <a:rPr lang="en-GB" sz="1900" noProof="0" dirty="0"/>
              <a:t>Related Administrative Measure (AM)</a:t>
            </a:r>
          </a:p>
          <a:p>
            <a:pPr lvl="2"/>
            <a:r>
              <a:rPr lang="en-GB" sz="1700" noProof="0" dirty="0"/>
              <a:t>Procedure related to system operations, maintenance, facility operations/emissions</a:t>
            </a:r>
          </a:p>
          <a:p>
            <a:pPr lvl="1"/>
            <a:r>
              <a:rPr lang="en-GB" sz="1900" noProof="0" dirty="0"/>
              <a:t>RS Classified </a:t>
            </a:r>
          </a:p>
          <a:p>
            <a:pPr lvl="2"/>
            <a:r>
              <a:rPr lang="en-GB" noProof="0" dirty="0"/>
              <a:t>EI&amp;C, Mechanical</a:t>
            </a:r>
            <a:r>
              <a:rPr lang="en-GB" sz="1700" noProof="0" dirty="0">
                <a:solidFill>
                  <a:srgbClr val="CCCCCC"/>
                </a:solidFill>
              </a:rPr>
              <a:t>,</a:t>
            </a:r>
            <a:r>
              <a:rPr lang="en-GB" sz="1700" noProof="0" dirty="0"/>
              <a:t> </a:t>
            </a:r>
            <a:r>
              <a:rPr lang="en-GB" sz="1700" noProof="0" dirty="0">
                <a:solidFill>
                  <a:schemeClr val="bg1">
                    <a:lumMod val="85000"/>
                  </a:schemeClr>
                </a:solidFill>
              </a:rPr>
              <a:t>Civil, HVAC, lifting</a:t>
            </a:r>
          </a:p>
          <a:p>
            <a:pPr lvl="1"/>
            <a:r>
              <a:rPr lang="en-GB" sz="1900" noProof="0" dirty="0"/>
              <a:t>Act as barriers  </a:t>
            </a:r>
          </a:p>
          <a:p>
            <a:pPr lvl="1"/>
            <a:r>
              <a:rPr lang="en-GB" sz="1900" noProof="0" dirty="0"/>
              <a:t>Involved in Operational Limits &amp; Conditions (OLC)</a:t>
            </a:r>
          </a:p>
          <a:p>
            <a:pPr lvl="2"/>
            <a:r>
              <a:rPr lang="en-GB" sz="1700" noProof="0" dirty="0"/>
              <a:t>operability requirements</a:t>
            </a:r>
            <a:r>
              <a:rPr lang="en-GB" sz="1700" noProof="0" dirty="0">
                <a:solidFill>
                  <a:schemeClr val="bg1">
                    <a:lumMod val="85000"/>
                  </a:schemeClr>
                </a:solidFill>
              </a:rPr>
              <a:t>, compensatory measures, MCR-owned</a:t>
            </a:r>
          </a:p>
          <a:p>
            <a:pPr lvl="1"/>
            <a:r>
              <a:rPr lang="en-GB" sz="1900" noProof="0" dirty="0"/>
              <a:t>Involved in Facility Safe State </a:t>
            </a:r>
          </a:p>
          <a:p>
            <a:pPr lvl="1"/>
            <a:r>
              <a:rPr lang="en-GB" sz="1900" noProof="0" dirty="0">
                <a:solidFill>
                  <a:schemeClr val="bg1">
                    <a:lumMod val="85000"/>
                  </a:schemeClr>
                </a:solidFill>
              </a:rPr>
              <a:t>Service SSC - Enables another system to maintain RSF during accidents </a:t>
            </a:r>
            <a:r>
              <a:rPr lang="en-GB" sz="1900" noProof="0" dirty="0" err="1">
                <a:solidFill>
                  <a:schemeClr val="bg1">
                    <a:lumMod val="85000"/>
                  </a:schemeClr>
                </a:solidFill>
              </a:rPr>
              <a:t>wrt</a:t>
            </a:r>
            <a:r>
              <a:rPr lang="en-GB" sz="1900" noProof="0" dirty="0">
                <a:solidFill>
                  <a:schemeClr val="bg1">
                    <a:lumMod val="85000"/>
                  </a:schemeClr>
                </a:solidFill>
              </a:rPr>
              <a:t> public</a:t>
            </a:r>
            <a:endParaRPr lang="en-GB" sz="1900" noProof="0" dirty="0">
              <a:solidFill>
                <a:schemeClr val="bg1">
                  <a:lumMod val="85000"/>
                </a:schemeClr>
              </a:solidFill>
              <a:highlight>
                <a:srgbClr val="00FF00"/>
              </a:highlight>
            </a:endParaRPr>
          </a:p>
          <a:p>
            <a:pPr lvl="1"/>
            <a:endParaRPr lang="en-GB" noProof="0" dirty="0"/>
          </a:p>
          <a:p>
            <a:pPr lvl="1"/>
            <a:endParaRPr lang="en-GB" noProof="0" dirty="0"/>
          </a:p>
          <a:p>
            <a:pPr lvl="1"/>
            <a:endParaRPr lang="en-GB" noProof="0" dirty="0"/>
          </a:p>
          <a:p>
            <a:pPr lvl="1"/>
            <a:endParaRPr lang="en-GB" noProof="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765891B-FCAE-0AE1-BEE1-2531AE86E776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pPr marL="144000" lvl="1" indent="0">
              <a:buNone/>
            </a:pPr>
            <a:r>
              <a:rPr lang="en-GB" sz="1900" b="1" noProof="0" dirty="0"/>
              <a:t>Important for workers (not public)</a:t>
            </a:r>
          </a:p>
          <a:p>
            <a:pPr lvl="1"/>
            <a:r>
              <a:rPr lang="en-GB" sz="1800" noProof="0" dirty="0"/>
              <a:t>Execute Worker Radiation Safety Function (WRSF)</a:t>
            </a:r>
          </a:p>
          <a:p>
            <a:pPr lvl="1"/>
            <a:r>
              <a:rPr lang="en-GB" sz="1800" noProof="0" dirty="0"/>
              <a:t>Worker Administrative Measure (WAM)</a:t>
            </a:r>
          </a:p>
          <a:p>
            <a:pPr lvl="1"/>
            <a:r>
              <a:rPr lang="en-GB" sz="1800" noProof="0" dirty="0"/>
              <a:t>RS Classified </a:t>
            </a:r>
          </a:p>
          <a:p>
            <a:pPr lvl="2"/>
            <a:r>
              <a:rPr lang="en-GB" sz="1600" noProof="0" dirty="0"/>
              <a:t>EI&amp;C</a:t>
            </a:r>
            <a:r>
              <a:rPr lang="en-GB" sz="1600" noProof="0" dirty="0">
                <a:solidFill>
                  <a:srgbClr val="CCCCCC"/>
                </a:solidFill>
              </a:rPr>
              <a:t>, </a:t>
            </a:r>
            <a:r>
              <a:rPr lang="en-GB" sz="1600" noProof="0" dirty="0"/>
              <a:t>Mechanical</a:t>
            </a:r>
            <a:r>
              <a:rPr lang="en-GB" sz="1600" noProof="0" dirty="0">
                <a:solidFill>
                  <a:schemeClr val="bg1">
                    <a:lumMod val="85000"/>
                  </a:schemeClr>
                </a:solidFill>
              </a:rPr>
              <a:t>, Civil, HVAC, lifting</a:t>
            </a:r>
          </a:p>
          <a:p>
            <a:pPr lvl="1"/>
            <a:endParaRPr lang="en-GB" noProof="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CFD0CBC-F0AE-08C7-E50A-F2D580A8019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noProof="0" dirty="0"/>
              <a:t>Roles for SSCs in Radiation Safety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3F80CF49-3C65-5567-2D90-6899DCE1C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noProof="0" dirty="0"/>
              <a:t>2025-11-05</a:t>
            </a:r>
          </a:p>
        </p:txBody>
      </p:sp>
    </p:spTree>
    <p:extLst>
      <p:ext uri="{BB962C8B-B14F-4D97-AF65-F5344CB8AC3E}">
        <p14:creationId xmlns:p14="http://schemas.microsoft.com/office/powerpoint/2010/main" val="2386345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85A3AE-CC6A-F04F-AAEE-18790919C7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C443C7-601A-406A-9267-3EC3F14C2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Systems in RS for </a:t>
            </a:r>
            <a:r>
              <a:rPr lang="en-GB" u="sng" noProof="0" dirty="0"/>
              <a:t>Public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AC1772-08EF-1BFD-0D13-5C67C976E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TARGET GROUP SAR RADIATION SAFETY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3CF1F8-5DD3-2BF9-6C04-1F82157A9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83078-D760-1647-8B80-66BA8B52336D}" type="slidenum">
              <a:rPr lang="en-GB" noProof="0" smtClean="0"/>
              <a:t>15</a:t>
            </a:fld>
            <a:endParaRPr lang="en-GB" noProof="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0BC0E75-D752-9FDE-D986-661028DA41E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noProof="0" dirty="0"/>
              <a:t>S&amp;SS SSCs – Functional requirements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8BD763F-024B-5C40-AB6C-E493480235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en-GB" sz="1800" noProof="0" dirty="0"/>
              <a:t>Monolith Shielding:</a:t>
            </a:r>
          </a:p>
          <a:p>
            <a:pPr lvl="2"/>
            <a:r>
              <a:rPr lang="en-GB" sz="1600" noProof="0" dirty="0"/>
              <a:t>RSF-P-TUB-L1-003_Shield_: Shield monolith sources</a:t>
            </a:r>
          </a:p>
          <a:p>
            <a:pPr lvl="2"/>
            <a:r>
              <a:rPr lang="en-GB" sz="1600" noProof="0" dirty="0"/>
              <a:t>RSF-R-TUB-L1-012_Shield_: Shield monolith sources</a:t>
            </a:r>
          </a:p>
          <a:p>
            <a:pPr lvl="1"/>
            <a:endParaRPr lang="en-GB" sz="1800" noProof="0" dirty="0"/>
          </a:p>
          <a:p>
            <a:pPr lvl="1"/>
            <a:r>
              <a:rPr lang="en-GB" sz="1800" noProof="0" dirty="0"/>
              <a:t>Bunker Wall/Roof:</a:t>
            </a:r>
          </a:p>
          <a:p>
            <a:pPr lvl="2"/>
            <a:r>
              <a:rPr lang="en-GB" sz="1600" noProof="0" dirty="0"/>
              <a:t>RSF-P-NSB-L1-001_Shield_: Shielding of monolith/prompt gamma radiation/scattered radiation</a:t>
            </a:r>
          </a:p>
          <a:p>
            <a:pPr lvl="2"/>
            <a:r>
              <a:rPr lang="en-GB" sz="1600" noProof="0" dirty="0"/>
              <a:t>RSF-P-NSB-L1-002_Shield_: Shield by movable shielding and manage shielding configuration </a:t>
            </a:r>
          </a:p>
          <a:p>
            <a:pPr lvl="2"/>
            <a:endParaRPr lang="en-GB" sz="1600" noProof="0" dirty="0"/>
          </a:p>
          <a:p>
            <a:pPr lvl="1"/>
            <a:r>
              <a:rPr lang="en-GB" sz="1800" noProof="0" dirty="0"/>
              <a:t>NBPP/NBPI: </a:t>
            </a:r>
          </a:p>
          <a:p>
            <a:pPr lvl="2"/>
            <a:r>
              <a:rPr lang="en-GB" sz="1600" noProof="0" dirty="0"/>
              <a:t>RSF-P-NSB-L1-024_Shield_:  Shield monolith components permanent shielding</a:t>
            </a:r>
          </a:p>
          <a:p>
            <a:pPr marL="331788" lvl="2" indent="0">
              <a:buNone/>
            </a:pPr>
            <a:endParaRPr lang="en-GB" sz="1600" noProof="0" dirty="0"/>
          </a:p>
          <a:p>
            <a:pPr lvl="1">
              <a:lnSpc>
                <a:spcPct val="110000"/>
              </a:lnSpc>
            </a:pPr>
            <a:r>
              <a:rPr lang="en-GB" sz="1800" noProof="0" dirty="0"/>
              <a:t>BWI/Collimator/NBOA:</a:t>
            </a:r>
          </a:p>
          <a:p>
            <a:pPr lvl="2">
              <a:lnSpc>
                <a:spcPct val="110000"/>
              </a:lnSpc>
            </a:pPr>
            <a:r>
              <a:rPr lang="en-GB" sz="1600" noProof="0" dirty="0"/>
              <a:t>RSF-P-NSB-L1-002_Shield_: Shielding of monolith/prompt gamma radiation/scattered radiation</a:t>
            </a:r>
          </a:p>
          <a:p>
            <a:pPr lvl="2">
              <a:lnSpc>
                <a:spcPct val="110000"/>
              </a:lnSpc>
            </a:pPr>
            <a:r>
              <a:rPr lang="en-GB" sz="1600" noProof="0" dirty="0"/>
              <a:t>RSF-P-NSI-L1-003_Shield_: Shield by movable shielding and manage shielding configuration </a:t>
            </a:r>
          </a:p>
          <a:p>
            <a:pPr lvl="2">
              <a:lnSpc>
                <a:spcPct val="110000"/>
              </a:lnSpc>
            </a:pPr>
            <a:endParaRPr lang="en-GB" sz="1600" noProof="0" dirty="0"/>
          </a:p>
          <a:p>
            <a:pPr lvl="2"/>
            <a:endParaRPr lang="en-GB" sz="1600" noProof="0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DAC1C2C3-97AF-A686-BD33-9501B8E81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noProof="0" dirty="0"/>
              <a:t>2025-11-05</a:t>
            </a:r>
          </a:p>
        </p:txBody>
      </p:sp>
    </p:spTree>
    <p:extLst>
      <p:ext uri="{BB962C8B-B14F-4D97-AF65-F5344CB8AC3E}">
        <p14:creationId xmlns:p14="http://schemas.microsoft.com/office/powerpoint/2010/main" val="2516974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8D0863-87BC-024C-7F2B-5D07834DBC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12CC4E-3E90-4004-9D7A-4DC8013C9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Systems in RS for </a:t>
            </a:r>
            <a:r>
              <a:rPr lang="en-GB" u="sng" noProof="0" dirty="0"/>
              <a:t>Public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2991BF8-4C58-FBC8-E5F6-6ED137CEA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TARGET GROUP SAR RADIATION SAFETY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33E5C8-7FD6-9B76-1164-8EA9F3FFF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83078-D760-1647-8B80-66BA8B52336D}" type="slidenum">
              <a:rPr lang="en-GB" noProof="0" smtClean="0"/>
              <a:t>16</a:t>
            </a:fld>
            <a:endParaRPr lang="en-GB" noProof="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E40B7CF-1ECF-9C4C-9F3E-1874F57907F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noProof="0" dirty="0"/>
              <a:t>S&amp;SS SSCs – Functional requirements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820D823-0202-966F-CC8E-F742F61660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GB" noProof="0" dirty="0"/>
              <a:t>Instrument shutter (Inert)</a:t>
            </a:r>
          </a:p>
          <a:p>
            <a:pPr lvl="2"/>
            <a:r>
              <a:rPr lang="en-GB" noProof="0" dirty="0"/>
              <a:t>RSF-P-NSB-L1-026_Shield: Shield by movable shielding</a:t>
            </a:r>
          </a:p>
          <a:p>
            <a:pPr lvl="1"/>
            <a:r>
              <a:rPr lang="en-GB" noProof="0" dirty="0"/>
              <a:t>Temporary beamstop: </a:t>
            </a:r>
          </a:p>
          <a:p>
            <a:pPr lvl="2"/>
            <a:r>
              <a:rPr lang="en-GB" noProof="0" dirty="0"/>
              <a:t>RSF-P-NSB-L1-026_Shield_: Shield by movable shielding</a:t>
            </a:r>
          </a:p>
          <a:p>
            <a:pPr lvl="1"/>
            <a:r>
              <a:rPr lang="en-GB" noProof="0" dirty="0"/>
              <a:t>Beamline shielding:</a:t>
            </a:r>
          </a:p>
          <a:p>
            <a:pPr lvl="2"/>
            <a:r>
              <a:rPr lang="en-GB" noProof="0" dirty="0"/>
              <a:t>RSF-R-NSI-L1-009_Shield_: Shield by permanent shielding </a:t>
            </a:r>
          </a:p>
          <a:p>
            <a:pPr lvl="2"/>
            <a:r>
              <a:rPr lang="en-GB" noProof="0" dirty="0"/>
              <a:t>RSF-P-NSI-L1-003_Shield_: Shield by permanent shielding</a:t>
            </a:r>
          </a:p>
          <a:p>
            <a:pPr lvl="2"/>
            <a:endParaRPr lang="en-GB" noProof="0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A8DE7C39-0620-545D-BF03-D841EA942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noProof="0" dirty="0"/>
              <a:t>2025-11-05</a:t>
            </a:r>
          </a:p>
        </p:txBody>
      </p:sp>
    </p:spTree>
    <p:extLst>
      <p:ext uri="{BB962C8B-B14F-4D97-AF65-F5344CB8AC3E}">
        <p14:creationId xmlns:p14="http://schemas.microsoft.com/office/powerpoint/2010/main" val="1597783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381E16-7F8E-4868-FEE9-7CF36B2080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318EC-532D-360B-EBDE-63B2C2693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Systems in RS for </a:t>
            </a:r>
            <a:r>
              <a:rPr lang="en-GB" u="sng" noProof="0" dirty="0"/>
              <a:t>Workers</a:t>
            </a:r>
            <a:endParaRPr lang="en-GB" noProof="0" dirty="0">
              <a:highlight>
                <a:srgbClr val="FF00FF"/>
              </a:highlight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7775875-BF55-E5DE-3133-0CA143A84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TARGET GROUP SAR RADIATION SAFETY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46F2E4-914F-91C7-6AAB-CD9E68838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83078-D760-1647-8B80-66BA8B52336D}" type="slidenum">
              <a:rPr lang="en-GB" noProof="0" smtClean="0"/>
              <a:t>17</a:t>
            </a:fld>
            <a:endParaRPr lang="en-GB" noProof="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74F4AA5-CB00-E496-9BE5-4B49DD4886D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noProof="0" dirty="0"/>
              <a:t>S&amp;SS SSCs – Functional requirements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77838DE-5C72-DF65-5863-30867C69AA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en-GB" noProof="0" dirty="0"/>
              <a:t>LSS:</a:t>
            </a:r>
          </a:p>
          <a:p>
            <a:pPr lvl="2"/>
            <a:r>
              <a:rPr lang="en-GB" noProof="0" dirty="0"/>
              <a:t>WRSF-R-NSB-L1-007_Stop flux_: Stop gamma flux by LSS</a:t>
            </a:r>
          </a:p>
          <a:p>
            <a:pPr lvl="1"/>
            <a:r>
              <a:rPr lang="en-GB" dirty="0"/>
              <a:t>NBPP/NBPI: </a:t>
            </a:r>
          </a:p>
          <a:p>
            <a:pPr lvl="2"/>
            <a:r>
              <a:rPr lang="en-GB" dirty="0"/>
              <a:t>WRSF-R-NSB-L1-025_Shield_: Shield monolith components permanent shielding</a:t>
            </a:r>
          </a:p>
          <a:p>
            <a:pPr lvl="1">
              <a:lnSpc>
                <a:spcPct val="110000"/>
              </a:lnSpc>
            </a:pPr>
            <a:r>
              <a:rPr lang="en-GB" noProof="0" dirty="0"/>
              <a:t>BWI/Collimator/NBOA:</a:t>
            </a:r>
          </a:p>
          <a:p>
            <a:pPr lvl="2"/>
            <a:r>
              <a:rPr lang="en-GB" noProof="0" dirty="0"/>
              <a:t>WRSF-R-NSB-L1-004_Limit irradiation flux_: Limit number of particles</a:t>
            </a:r>
          </a:p>
          <a:p>
            <a:pPr lvl="2"/>
            <a:r>
              <a:rPr lang="en-GB" noProof="0" dirty="0"/>
              <a:t>WRSF-R-NSI-L1-007_Limit irradiation flux_ : Stop gamma flux by LSS</a:t>
            </a:r>
          </a:p>
          <a:p>
            <a:pPr lvl="1"/>
            <a:r>
              <a:rPr lang="en-GB" noProof="0" dirty="0"/>
              <a:t>Instrument shutter (active):</a:t>
            </a:r>
          </a:p>
          <a:p>
            <a:pPr lvl="2"/>
            <a:r>
              <a:rPr lang="en-GB" noProof="0" dirty="0"/>
              <a:t>WRSF-P-NSI-L1-002_Shield_: Shield by movable shielding and manage shielding configuration</a:t>
            </a:r>
          </a:p>
          <a:p>
            <a:pPr lvl="1"/>
            <a:r>
              <a:rPr lang="en-GB" noProof="0" dirty="0"/>
              <a:t>PSS (Bunker):</a:t>
            </a:r>
          </a:p>
          <a:p>
            <a:pPr lvl="2"/>
            <a:r>
              <a:rPr lang="en-GB" noProof="0" dirty="0"/>
              <a:t>WRSF-R-NSB-L2-020_Stop flux_: Interlock LSS to ensure that gamma flux is stopped</a:t>
            </a:r>
          </a:p>
          <a:p>
            <a:pPr lvl="2"/>
            <a:r>
              <a:rPr lang="en-GB" noProof="0" dirty="0"/>
              <a:t>WRSF-P-NSB-L2-021_Grant/prevent human presence_: Prevent access to Bunker</a:t>
            </a:r>
          </a:p>
          <a:p>
            <a:pPr lvl="2"/>
            <a:r>
              <a:rPr lang="en-GB" noProof="0" dirty="0"/>
              <a:t>WRSF-P-NSB-L2-022_Prevent flux_: Interlock accelerator bending magnets</a:t>
            </a:r>
          </a:p>
          <a:p>
            <a:pPr marL="331788" lvl="2" indent="0">
              <a:buNone/>
            </a:pPr>
            <a:endParaRPr lang="en-GB" noProof="0" dirty="0"/>
          </a:p>
          <a:p>
            <a:pPr lvl="2">
              <a:buFont typeface="Wingdings" panose="05000000000000000000" pitchFamily="2" charset="2"/>
              <a:buChar char="§"/>
            </a:pPr>
            <a:endParaRPr lang="en-GB" noProof="0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ADCC9F95-B1A4-9CC0-B540-6F660B0A4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noProof="0" dirty="0"/>
              <a:t>2025-11-05</a:t>
            </a:r>
          </a:p>
        </p:txBody>
      </p:sp>
    </p:spTree>
    <p:extLst>
      <p:ext uri="{BB962C8B-B14F-4D97-AF65-F5344CB8AC3E}">
        <p14:creationId xmlns:p14="http://schemas.microsoft.com/office/powerpoint/2010/main" val="4287260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7448F2-8B99-01DB-AD3C-D1E2356669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163A2-2879-9A13-8D54-26326D78A6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AMs/WAMs for RS for S&amp;SS</a:t>
            </a:r>
            <a:endParaRPr lang="en-GB" noProof="0" dirty="0">
              <a:highlight>
                <a:srgbClr val="FF00FF"/>
              </a:highlight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6F8CEFE-0A08-79C9-4944-D59FB8009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TARGET GROUP SAR RADIATION SAFETY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85482B-E0EE-6B30-9E2F-55798AB0B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83078-D760-1647-8B80-66BA8B52336D}" type="slidenum">
              <a:rPr lang="en-GB" noProof="0" smtClean="0"/>
              <a:t>18</a:t>
            </a:fld>
            <a:endParaRPr lang="en-GB" noProof="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74ECBBB-A82A-95C1-60C3-CCC63245D6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GB" noProof="0" dirty="0"/>
              <a:t>Bunker Wall/Roof (P) :</a:t>
            </a:r>
          </a:p>
          <a:p>
            <a:pPr lvl="2"/>
            <a:r>
              <a:rPr lang="en-GB" noProof="0" dirty="0"/>
              <a:t>RSF-P-NSB-L1-002_Shield_: Manage the configuration of the bunker roof shielding</a:t>
            </a:r>
          </a:p>
          <a:p>
            <a:pPr lvl="2"/>
            <a:r>
              <a:rPr lang="en-GB" noProof="0" dirty="0"/>
              <a:t>RSF-R-NSB-L1-006_Shield_: Manage the configuration of the bunker roof shielding</a:t>
            </a:r>
          </a:p>
          <a:p>
            <a:pPr marL="855663" lvl="4" indent="0">
              <a:buNone/>
            </a:pPr>
            <a:endParaRPr lang="en-GB" noProof="0" dirty="0"/>
          </a:p>
          <a:p>
            <a:pPr lvl="1">
              <a:lnSpc>
                <a:spcPct val="110000"/>
              </a:lnSpc>
            </a:pPr>
            <a:r>
              <a:rPr lang="en-GB" noProof="0" dirty="0"/>
              <a:t>LSS (W):</a:t>
            </a:r>
          </a:p>
          <a:p>
            <a:pPr lvl="2">
              <a:lnSpc>
                <a:spcPct val="110000"/>
              </a:lnSpc>
            </a:pPr>
            <a:r>
              <a:rPr lang="en-GB" noProof="0" dirty="0"/>
              <a:t>WRSF-R-NSB-L2- 023_Stop flux_: Verify that the light shutters are in closed position / Isolate motion energy sources from the LSS in Maintenance mode when maintenance activities require major beamline component removal.</a:t>
            </a:r>
          </a:p>
          <a:p>
            <a:pPr marL="331788" lvl="2" indent="0">
              <a:buNone/>
            </a:pPr>
            <a:endParaRPr lang="en-GB" noProof="0" dirty="0"/>
          </a:p>
          <a:p>
            <a:pPr lvl="2">
              <a:buFont typeface="Wingdings" panose="05000000000000000000" pitchFamily="2" charset="2"/>
              <a:buChar char="§"/>
            </a:pPr>
            <a:endParaRPr lang="en-GB" noProof="0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5299A4C5-95D1-BDC7-8376-BDB585B37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noProof="0" dirty="0"/>
              <a:t>2025-11-05</a:t>
            </a:r>
          </a:p>
        </p:txBody>
      </p:sp>
    </p:spTree>
    <p:extLst>
      <p:ext uri="{BB962C8B-B14F-4D97-AF65-F5344CB8AC3E}">
        <p14:creationId xmlns:p14="http://schemas.microsoft.com/office/powerpoint/2010/main" val="3520106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E446C4-8CCB-97AE-608F-BA27124440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8964AB-094A-BE37-249F-79F7533FF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Ams</a:t>
            </a:r>
            <a:r>
              <a:rPr lang="en-GB" dirty="0"/>
              <a:t>/WAMs</a:t>
            </a:r>
            <a:r>
              <a:rPr lang="en-GB" noProof="0" dirty="0"/>
              <a:t> for RS for S&amp;SS</a:t>
            </a:r>
            <a:endParaRPr lang="en-GB" noProof="0" dirty="0">
              <a:highlight>
                <a:srgbClr val="FF00FF"/>
              </a:highlight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A7C9A9-B4E4-0F79-2826-EE7CDF3A9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TARGET GROUP SAR RADIATION SAFETY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70E612-E4B8-4446-0B73-AC8ECAD72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83078-D760-1647-8B80-66BA8B52336D}" type="slidenum">
              <a:rPr lang="en-GB" noProof="0" smtClean="0"/>
              <a:t>19</a:t>
            </a:fld>
            <a:endParaRPr lang="en-GB" noProof="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52A44CA-5F0B-CB3C-10A3-94520A9908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1"/>
            <a:r>
              <a:rPr lang="en-GB" noProof="0" dirty="0"/>
              <a:t>RP (W):</a:t>
            </a:r>
          </a:p>
          <a:p>
            <a:pPr lvl="2"/>
            <a:r>
              <a:rPr lang="en-GB" noProof="0" dirty="0"/>
              <a:t>WRSF-R-NSB-L1-005_Optimise decay time_: RP group: access procedure to Bunker Interior</a:t>
            </a:r>
          </a:p>
          <a:p>
            <a:pPr lvl="2"/>
            <a:r>
              <a:rPr lang="en-GB" noProof="0" dirty="0"/>
              <a:t>WRSF-P-NSB-L1-013_Prevent flux_: RP group: prevent neutron production during human presence in Bunker</a:t>
            </a:r>
          </a:p>
          <a:p>
            <a:pPr lvl="2"/>
            <a:r>
              <a:rPr lang="en-GB" noProof="0" dirty="0"/>
              <a:t>WRSF-P-NSB-L1-014_Grant/prevent human presence_: RP group: control access to Bunker Roof</a:t>
            </a:r>
          </a:p>
          <a:p>
            <a:pPr lvl="2"/>
            <a:r>
              <a:rPr lang="en-GB" noProof="0" dirty="0"/>
              <a:t>WRSF-P-NSB-L1-015_Grant/prevent human presence_: RP group: prevent access to the Bunker Interior</a:t>
            </a:r>
          </a:p>
          <a:p>
            <a:pPr lvl="2"/>
            <a:r>
              <a:rPr lang="en-GB" noProof="0" dirty="0"/>
              <a:t>WRSF-R-NSB-L1-016_Grant/prevent human presence_: RP group: control access to Bunker Roof and Bunker Interior Inner and Outer Areas</a:t>
            </a:r>
          </a:p>
          <a:p>
            <a:pPr lvl="2"/>
            <a:r>
              <a:rPr lang="en-GB" noProof="0" dirty="0"/>
              <a:t>WRSF-P-NSI-L1-018_Grant/prevent human presence_: RP group: precent access to beamline vicinity</a:t>
            </a:r>
          </a:p>
          <a:p>
            <a:pPr lvl="2"/>
            <a:r>
              <a:rPr lang="en-GB" noProof="0" dirty="0"/>
              <a:t>WRSF-R-NSI-L1-020_Grant/prevent human presence_: RP group: control access to beamline vicinity</a:t>
            </a:r>
          </a:p>
          <a:p>
            <a:pPr marL="331788" lvl="2" indent="0">
              <a:buNone/>
            </a:pPr>
            <a:endParaRPr lang="en-GB" noProof="0" dirty="0"/>
          </a:p>
          <a:p>
            <a:pPr lvl="1">
              <a:lnSpc>
                <a:spcPct val="110000"/>
              </a:lnSpc>
            </a:pPr>
            <a:r>
              <a:rPr lang="en-GB" noProof="0" dirty="0"/>
              <a:t>Other (W):</a:t>
            </a:r>
          </a:p>
          <a:p>
            <a:pPr lvl="2">
              <a:lnSpc>
                <a:spcPct val="110000"/>
              </a:lnSpc>
            </a:pPr>
            <a:r>
              <a:rPr lang="en-GB" noProof="0" dirty="0"/>
              <a:t>WRSF-R-NSB-L1-003_Optimise the choice of material type_: Procedures according to the ESS Materials Handbook (ESS-0028465)</a:t>
            </a:r>
          </a:p>
          <a:p>
            <a:pPr lvl="2">
              <a:lnSpc>
                <a:spcPct val="110000"/>
              </a:lnSpc>
            </a:pPr>
            <a:r>
              <a:rPr lang="en-GB" noProof="0" dirty="0"/>
              <a:t>WRSF-R-NSB-L1-004_Limit irradiation flux_: Boron layer included in components</a:t>
            </a:r>
          </a:p>
          <a:p>
            <a:pPr lvl="2">
              <a:lnSpc>
                <a:spcPct val="110000"/>
              </a:lnSpc>
            </a:pPr>
            <a:r>
              <a:rPr lang="en-GB" noProof="0" dirty="0"/>
              <a:t>WRSF-R-NSB-L1-008_Shield_: Temporary shielding</a:t>
            </a:r>
          </a:p>
          <a:p>
            <a:pPr lvl="2">
              <a:lnSpc>
                <a:spcPct val="110000"/>
              </a:lnSpc>
            </a:pPr>
            <a:r>
              <a:rPr lang="en-GB" noProof="0" dirty="0"/>
              <a:t>WRSF-C-NSB-L1- 012_Confine_: Stabilising surface treatment </a:t>
            </a:r>
          </a:p>
          <a:p>
            <a:pPr lvl="2">
              <a:lnSpc>
                <a:spcPct val="110000"/>
              </a:lnSpc>
            </a:pPr>
            <a:endParaRPr lang="en-GB" noProof="0" dirty="0"/>
          </a:p>
          <a:p>
            <a:pPr marL="331788" lvl="2" indent="0">
              <a:buNone/>
            </a:pPr>
            <a:endParaRPr lang="en-GB" noProof="0" dirty="0"/>
          </a:p>
          <a:p>
            <a:pPr lvl="2">
              <a:buFont typeface="Wingdings" panose="05000000000000000000" pitchFamily="2" charset="2"/>
              <a:buChar char="§"/>
            </a:pPr>
            <a:endParaRPr lang="en-GB" noProof="0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DA220FB5-B0BE-800B-812E-508B50D95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noProof="0" dirty="0"/>
              <a:t>2025-11-05</a:t>
            </a:r>
          </a:p>
        </p:txBody>
      </p:sp>
    </p:spTree>
    <p:extLst>
      <p:ext uri="{BB962C8B-B14F-4D97-AF65-F5344CB8AC3E}">
        <p14:creationId xmlns:p14="http://schemas.microsoft.com/office/powerpoint/2010/main" val="3872489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3145CF3-C12C-4347-8E68-43E7983404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noProof="0" dirty="0"/>
              <a:t>Radiation Safety Case: </a:t>
            </a:r>
            <a:br>
              <a:rPr lang="en-GB" noProof="0" dirty="0"/>
            </a:br>
            <a:r>
              <a:rPr lang="en-GB" noProof="0" dirty="0"/>
              <a:t>Context for and involvement by the </a:t>
            </a:r>
            <a:r>
              <a:rPr lang="en-GB" noProof="0" dirty="0" err="1"/>
              <a:t>Shielding&amp;Safety</a:t>
            </a:r>
            <a:r>
              <a:rPr lang="en-GB" noProof="0" dirty="0"/>
              <a:t> Systems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26DA0E2-82BB-493E-9B68-2D93A245C5B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noProof="0" dirty="0"/>
              <a:t>PRESENTED BY Fabian </a:t>
            </a:r>
            <a:r>
              <a:rPr lang="en-GB" noProof="0" dirty="0" err="1"/>
              <a:t>lundkvist</a:t>
            </a:r>
            <a:r>
              <a:rPr lang="en-GB" noProof="0" dirty="0"/>
              <a:t>	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0E777A6-9513-43F3-BB24-ED0539ADDD88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1930395" y="6117873"/>
            <a:ext cx="3215183" cy="459883"/>
          </a:xfrm>
        </p:spPr>
        <p:txBody>
          <a:bodyPr/>
          <a:lstStyle/>
          <a:p>
            <a:r>
              <a:rPr lang="en-GB" sz="1200" b="1" noProof="0" dirty="0">
                <a:solidFill>
                  <a:schemeClr val="bg1"/>
                </a:solidFill>
              </a:rPr>
              <a:t>2025-11-14</a:t>
            </a:r>
          </a:p>
        </p:txBody>
      </p:sp>
    </p:spTree>
    <p:extLst>
      <p:ext uri="{BB962C8B-B14F-4D97-AF65-F5344CB8AC3E}">
        <p14:creationId xmlns:p14="http://schemas.microsoft.com/office/powerpoint/2010/main" val="2141996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1745B8-5AF8-03BE-DE33-7D0AF187F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Procedural readiness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2F6A02-2454-05DB-397A-95C649F00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TARGET GROUP SAR RADIATION SAFETY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6C9E19-8B71-07FE-0061-760E67EE6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83078-D760-1647-8B80-66BA8B52336D}" type="slidenum">
              <a:rPr lang="en-GB" noProof="0" smtClean="0"/>
              <a:t>20</a:t>
            </a:fld>
            <a:endParaRPr lang="en-GB" noProof="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9300E90-CD45-638A-1D07-97C68F231F8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noProof="0" dirty="0"/>
              <a:t>Procedures in the safety case – relevant for maintenance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1D0941-9ECD-E825-F7A0-95DEB72D10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4400" y="1408572"/>
            <a:ext cx="9365782" cy="4768062"/>
          </a:xfrm>
          <a:solidFill>
            <a:schemeClr val="bg1"/>
          </a:solidFill>
        </p:spPr>
        <p:txBody>
          <a:bodyPr/>
          <a:lstStyle/>
          <a:p>
            <a:pPr lvl="1">
              <a:buFont typeface="Wingdings" panose="05000000000000000000" pitchFamily="2" charset="2"/>
              <a:buChar char="§"/>
            </a:pPr>
            <a:r>
              <a:rPr lang="en-GB" sz="1800" noProof="0" dirty="0"/>
              <a:t>WRSF-R-NSB-L1-005_Optimise decay time_ : RP group: access procedure to Bunker Interior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GB" sz="1800" dirty="0"/>
              <a:t>WRSF-R-NSB-L1-008_Shield_: Temporary shielding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800" dirty="0"/>
              <a:t>RSF-R-NSB-L1-006_Shield</a:t>
            </a:r>
            <a:r>
              <a:rPr lang="en-GB" sz="1800" dirty="0"/>
              <a:t>_: </a:t>
            </a:r>
            <a:r>
              <a:rPr lang="en-US" sz="1800" dirty="0"/>
              <a:t>Manage the configuration of the bunker roof shielding</a:t>
            </a:r>
            <a:endParaRPr lang="en-GB" sz="18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GB" sz="1800" noProof="0" dirty="0"/>
              <a:t>Procedures described in: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200" dirty="0"/>
              <a:t>ESS Procedure for Radiation Protection requirements to access the Bunker (ESS-5162257)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200" dirty="0"/>
              <a:t>Bunker Access Management Working Group Report (ESS-5063342)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200" dirty="0"/>
              <a:t>ESS Handbook for Radiation Protection Chapter 2. General Radiation Protection Rules (ESS-0239718)</a:t>
            </a:r>
          </a:p>
          <a:p>
            <a:pPr lvl="2">
              <a:buFont typeface="Wingdings" panose="05000000000000000000" pitchFamily="2" charset="2"/>
              <a:buChar char="§"/>
            </a:pPr>
            <a:endParaRPr lang="en-US" sz="12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GB" sz="1800" dirty="0"/>
              <a:t>WRSF-R-NSB-L2- 023_Stop flux_: Verify that the light shutters are in closed position / Isolate motion energy sources from the LSS in Maintenance mode when maintenance activities require major beamline component removal.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GB" sz="1600" dirty="0"/>
              <a:t>TSAR-254: </a:t>
            </a:r>
            <a:r>
              <a:rPr lang="en-US" sz="1600" dirty="0" err="1"/>
              <a:t>Develope</a:t>
            </a:r>
            <a:r>
              <a:rPr lang="en-US" sz="1600" dirty="0"/>
              <a:t> &amp; validate procedure for LSS operation not yet resolved.</a:t>
            </a:r>
          </a:p>
          <a:p>
            <a:pPr lvl="2">
              <a:buFont typeface="Wingdings" panose="05000000000000000000" pitchFamily="2" charset="2"/>
              <a:buChar char="§"/>
            </a:pPr>
            <a:endParaRPr lang="en-GB" sz="1600" dirty="0"/>
          </a:p>
          <a:p>
            <a:pPr marL="331788" lvl="2" indent="0">
              <a:buNone/>
            </a:pPr>
            <a:endParaRPr lang="en-US" sz="1200" dirty="0"/>
          </a:p>
          <a:p>
            <a:pPr lvl="2">
              <a:buFont typeface="Wingdings" panose="05000000000000000000" pitchFamily="2" charset="2"/>
              <a:buChar char="§"/>
            </a:pPr>
            <a:endParaRPr lang="en-US" sz="1200" noProof="0" dirty="0"/>
          </a:p>
          <a:p>
            <a:pPr lvl="1">
              <a:buFont typeface="Wingdings" panose="05000000000000000000" pitchFamily="2" charset="2"/>
              <a:buChar char="§"/>
            </a:pPr>
            <a:endParaRPr lang="en-GB" sz="1400" noProof="0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68BE8A-0D10-1BFB-7625-AA18BBA47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noProof="0" dirty="0"/>
              <a:t>2025-11-05</a:t>
            </a:r>
          </a:p>
        </p:txBody>
      </p:sp>
    </p:spTree>
    <p:extLst>
      <p:ext uri="{BB962C8B-B14F-4D97-AF65-F5344CB8AC3E}">
        <p14:creationId xmlns:p14="http://schemas.microsoft.com/office/powerpoint/2010/main" val="3976180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70057B-2567-CCC2-B90E-C947027F79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28877-DB14-D06B-483B-653023162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Classified S&amp;SS SSCs</a:t>
            </a:r>
            <a:endParaRPr lang="en-GB" noProof="0" dirty="0">
              <a:highlight>
                <a:srgbClr val="FF00FF"/>
              </a:highlight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040BDD-789A-A527-6740-AED4AA063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TARGET GROUP SAR RADIATION SAFETY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00E6AC-08EF-88F0-023A-D83DA1D7E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83078-D760-1647-8B80-66BA8B52336D}" type="slidenum">
              <a:rPr lang="en-GB" noProof="0" smtClean="0"/>
              <a:t>21</a:t>
            </a:fld>
            <a:endParaRPr lang="en-GB" noProof="0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2982FDA-F171-530B-BE0F-E206C013813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noProof="0" dirty="0"/>
              <a:t>Disciplines: Mechanical, Electrical and Instrumentation &amp; Control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E3E97E-751D-D835-B962-64EA9A219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noProof="0" dirty="0"/>
              <a:t>2025-11-05</a:t>
            </a:r>
          </a:p>
        </p:txBody>
      </p:sp>
      <p:graphicFrame>
        <p:nvGraphicFramePr>
          <p:cNvPr id="20" name="Content Placeholder 19">
            <a:extLst>
              <a:ext uri="{FF2B5EF4-FFF2-40B4-BE49-F238E27FC236}">
                <a16:creationId xmlns:a16="http://schemas.microsoft.com/office/drawing/2014/main" id="{A141DCE3-8E3A-A5F2-7CBC-362E1B40BFE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7052197"/>
              </p:ext>
            </p:extLst>
          </p:nvPr>
        </p:nvGraphicFramePr>
        <p:xfrm>
          <a:off x="421785" y="1462329"/>
          <a:ext cx="10966553" cy="766521"/>
        </p:xfrm>
        <a:graphic>
          <a:graphicData uri="http://schemas.openxmlformats.org/drawingml/2006/table">
            <a:tbl>
              <a:tblPr firstRow="1" firstCol="1" bandRow="1"/>
              <a:tblGrid>
                <a:gridCol w="5591920">
                  <a:extLst>
                    <a:ext uri="{9D8B030D-6E8A-4147-A177-3AD203B41FA5}">
                      <a16:colId xmlns:a16="http://schemas.microsoft.com/office/drawing/2014/main" val="4079491166"/>
                    </a:ext>
                  </a:extLst>
                </a:gridCol>
                <a:gridCol w="1754267">
                  <a:extLst>
                    <a:ext uri="{9D8B030D-6E8A-4147-A177-3AD203B41FA5}">
                      <a16:colId xmlns:a16="http://schemas.microsoft.com/office/drawing/2014/main" val="1258636471"/>
                    </a:ext>
                  </a:extLst>
                </a:gridCol>
                <a:gridCol w="1814178">
                  <a:extLst>
                    <a:ext uri="{9D8B030D-6E8A-4147-A177-3AD203B41FA5}">
                      <a16:colId xmlns:a16="http://schemas.microsoft.com/office/drawing/2014/main" val="2560266546"/>
                    </a:ext>
                  </a:extLst>
                </a:gridCol>
                <a:gridCol w="1806188">
                  <a:extLst>
                    <a:ext uri="{9D8B030D-6E8A-4147-A177-3AD203B41FA5}">
                      <a16:colId xmlns:a16="http://schemas.microsoft.com/office/drawing/2014/main" val="3401811906"/>
                    </a:ext>
                  </a:extLst>
                </a:gridCol>
              </a:tblGrid>
              <a:tr h="336326">
                <a:tc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400" b="1" kern="0" noProof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SSC (FBS)</a:t>
                      </a:r>
                      <a:endParaRPr lang="en-GB" sz="1400" kern="100" noProof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79" marR="671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400" b="1" kern="0" noProof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Mechanical</a:t>
                      </a:r>
                      <a:endParaRPr lang="en-GB" sz="1400" kern="100" noProof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79" marR="671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9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400" b="1" kern="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Electrical/ I&amp;C</a:t>
                      </a:r>
                    </a:p>
                  </a:txBody>
                  <a:tcPr marL="67179" marR="67179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9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400" b="1" kern="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Reference</a:t>
                      </a:r>
                    </a:p>
                  </a:txBody>
                  <a:tcPr marL="67179" marR="67179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8722189"/>
                  </a:ext>
                </a:extLst>
              </a:tr>
              <a:tr h="43019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400" kern="100" noProof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Instrument shutters (</a:t>
                      </a:r>
                      <a:r>
                        <a:rPr lang="en-GB" sz="1400" noProof="0" dirty="0"/>
                        <a:t>=ESS.NSS.H01.INSTR.A01.R03.R01</a:t>
                      </a:r>
                      <a:r>
                        <a:rPr lang="en-GB" sz="1400" kern="100" noProof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(P/W)</a:t>
                      </a:r>
                    </a:p>
                  </a:txBody>
                  <a:tcPr marL="67179" marR="671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400" kern="100" noProof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MQC4</a:t>
                      </a:r>
                    </a:p>
                  </a:txBody>
                  <a:tcPr marL="67179" marR="671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00" noProof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EIC0</a:t>
                      </a:r>
                    </a:p>
                  </a:txBody>
                  <a:tcPr marL="67179" marR="67179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400" kern="0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ESS-5033510</a:t>
                      </a:r>
                    </a:p>
                  </a:txBody>
                  <a:tcPr marL="67179" marR="67179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071156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5EAACFC8-D076-655D-CAD1-E12335452F66}"/>
              </a:ext>
            </a:extLst>
          </p:cNvPr>
          <p:cNvSpPr txBox="1"/>
          <p:nvPr/>
        </p:nvSpPr>
        <p:spPr>
          <a:xfrm>
            <a:off x="511938" y="6092318"/>
            <a:ext cx="59446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GB" noProof="0" dirty="0">
                <a:solidFill>
                  <a:schemeClr val="accent1"/>
                </a:solidFill>
              </a:rPr>
              <a:t>Classification -&gt; Design, inspection, quality requirements</a:t>
            </a:r>
          </a:p>
        </p:txBody>
      </p:sp>
    </p:spTree>
    <p:extLst>
      <p:ext uri="{BB962C8B-B14F-4D97-AF65-F5344CB8AC3E}">
        <p14:creationId xmlns:p14="http://schemas.microsoft.com/office/powerpoint/2010/main" val="3494105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1377E-F7D8-D100-1244-52437CCB5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Facility Safe State (ESS-5217883)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1DC1CD-7EC2-F469-A223-DB8C2D360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PRESENTATION TITLE/FOOTER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9DE46F-A46A-3EBE-5789-0F43BCFF2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83078-D760-1647-8B80-66BA8B52336D}" type="slidenum">
              <a:rPr lang="en-GB" noProof="0" smtClean="0"/>
              <a:t>22</a:t>
            </a:fld>
            <a:endParaRPr lang="en-GB" noProof="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9701DA-C67C-082A-0CCC-B50D16300A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GB" noProof="0" dirty="0"/>
              <a:t>Proton beam is switched off with no possibility of being restarted</a:t>
            </a:r>
          </a:p>
          <a:p>
            <a:pPr lvl="1"/>
            <a:r>
              <a:rPr lang="en-GB" noProof="0" dirty="0"/>
              <a:t>Any residual radiation is shielded</a:t>
            </a:r>
          </a:p>
          <a:p>
            <a:pPr lvl="1"/>
            <a:r>
              <a:rPr lang="en-GB" noProof="0" dirty="0"/>
              <a:t>Worker*: PSS prevents any access to the Bunker</a:t>
            </a:r>
          </a:p>
          <a:p>
            <a:pPr lvl="1"/>
            <a:r>
              <a:rPr lang="en-GB" noProof="0" dirty="0"/>
              <a:t>Worker*: The LSS is closed</a:t>
            </a:r>
          </a:p>
          <a:p>
            <a:pPr lvl="1"/>
            <a:endParaRPr lang="en-GB" noProof="0" dirty="0"/>
          </a:p>
          <a:p>
            <a:pPr lvl="1"/>
            <a:r>
              <a:rPr lang="en-GB" noProof="0" dirty="0">
                <a:solidFill>
                  <a:srgbClr val="00B050"/>
                </a:solidFill>
              </a:rPr>
              <a:t>Checklist 6.2.3, #17:</a:t>
            </a:r>
            <a:r>
              <a:rPr lang="en-GB" noProof="0" dirty="0"/>
              <a:t> Are “Safe State” defined and corresponding procedure to reach safe state established, according to “Safe state of ESS regarding radiation hazards"?</a:t>
            </a:r>
          </a:p>
          <a:p>
            <a:pPr lvl="2"/>
            <a:r>
              <a:rPr lang="en-GB" noProof="0" dirty="0"/>
              <a:t>Yes. For public.</a:t>
            </a:r>
          </a:p>
          <a:p>
            <a:pPr lvl="2"/>
            <a:r>
              <a:rPr lang="en-GB" noProof="0" dirty="0"/>
              <a:t>ESS-5217883 Rev4 – released Nov2024</a:t>
            </a:r>
          </a:p>
          <a:p>
            <a:pPr lvl="2"/>
            <a:r>
              <a:rPr lang="en-GB" noProof="0" dirty="0"/>
              <a:t>In INP application</a:t>
            </a:r>
          </a:p>
          <a:p>
            <a:pPr lvl="2"/>
            <a:r>
              <a:rPr lang="en-GB" noProof="0" dirty="0"/>
              <a:t>Safe state for workers need to be defined.</a:t>
            </a:r>
          </a:p>
          <a:p>
            <a:pPr lvl="1"/>
            <a:endParaRPr lang="en-GB" noProof="0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4B5F10F-EE6C-A485-5AE5-B33AB7ADD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96B66-0B3A-474C-9C9C-E4F07B1F5DAD}" type="datetime1">
              <a:rPr lang="en-GB" noProof="0" smtClean="0"/>
              <a:t>13/11/2025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748896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A4DF41-8B01-509C-0E55-15C9397C5C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F7AEF766-DEF1-15AA-7774-2FE7A7F9B5E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924611" y="417443"/>
            <a:ext cx="828000" cy="799200"/>
          </a:xfrm>
        </p:spPr>
        <p:txBody>
          <a:bodyPr/>
          <a:lstStyle/>
          <a:p>
            <a:endParaRPr lang="en-GB" noProof="0" dirty="0"/>
          </a:p>
        </p:txBody>
      </p:sp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8F071ECE-1FA5-1EF8-FF96-20D7EDCEDA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447675"/>
            <a:ext cx="292100" cy="6410325"/>
          </a:xfrm>
        </p:spPr>
        <p:txBody>
          <a:bodyPr/>
          <a:lstStyle/>
          <a:p>
            <a:endParaRPr lang="en-GB" noProof="0" dirty="0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130EF405-0CF4-A983-59B2-6386DCDC760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30491" y="1051132"/>
            <a:ext cx="4255909" cy="829149"/>
          </a:xfrm>
        </p:spPr>
        <p:txBody>
          <a:bodyPr anchor="b">
            <a:normAutofit/>
          </a:bodyPr>
          <a:lstStyle/>
          <a:p>
            <a:r>
              <a:rPr lang="en-GB" dirty="0"/>
              <a:t>3</a:t>
            </a:r>
            <a:endParaRPr lang="en-GB" noProof="0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9F1C8B55-CAE5-3869-802A-833F5EF3CEE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30491" y="2169209"/>
            <a:ext cx="4255909" cy="2462613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GB" b="0" noProof="0" dirty="0"/>
              <a:t>SAR Checklist &amp; Rad Safety Readiness Summary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865092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E5FF0F-7636-3158-B490-1E6E2BC5F9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F36D8-86D4-2447-BC76-66ED72877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708" y="265373"/>
            <a:ext cx="9881447" cy="657339"/>
          </a:xfrm>
        </p:spPr>
        <p:txBody>
          <a:bodyPr>
            <a:normAutofit/>
          </a:bodyPr>
          <a:lstStyle/>
          <a:p>
            <a:r>
              <a:rPr lang="en-GB" sz="3600" noProof="0" dirty="0"/>
              <a:t>Which SSCs finish validation after BOT?</a:t>
            </a:r>
            <a:endParaRPr lang="en-GB" sz="3600" noProof="0" dirty="0">
              <a:highlight>
                <a:srgbClr val="FF00FF"/>
              </a:highlight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8D5D01-45AF-BC7D-010E-05E6DAFFE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TARGET GROUP SAR RADIATION SAFETY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FA2DB7-758D-8336-18E1-4ADFBD665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83078-D760-1647-8B80-66BA8B52336D}" type="slidenum">
              <a:rPr lang="en-GB" noProof="0" smtClean="0"/>
              <a:t>24</a:t>
            </a:fld>
            <a:endParaRPr lang="en-GB" noProof="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BF59B2-2D2D-66D1-0D86-45A40000F96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noProof="0" dirty="0"/>
              <a:t>RS classified Target Group SSCs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636BC4-944D-DCDB-5B86-F9F78273F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noProof="0" dirty="0"/>
              <a:t>2025-11-05</a:t>
            </a:r>
          </a:p>
        </p:txBody>
      </p:sp>
      <p:sp>
        <p:nvSpPr>
          <p:cNvPr id="9" name="Content Placeholder 4">
            <a:extLst>
              <a:ext uri="{FF2B5EF4-FFF2-40B4-BE49-F238E27FC236}">
                <a16:creationId xmlns:a16="http://schemas.microsoft.com/office/drawing/2014/main" id="{023C9F57-A94A-D4C3-6471-9457CC3216E3}"/>
              </a:ext>
            </a:extLst>
          </p:cNvPr>
          <p:cNvSpPr txBox="1">
            <a:spLocks/>
          </p:cNvSpPr>
          <p:nvPr/>
        </p:nvSpPr>
        <p:spPr>
          <a:xfrm>
            <a:off x="1094399" y="1354056"/>
            <a:ext cx="10237216" cy="4437144"/>
          </a:xfrm>
          <a:prstGeom prst="rect">
            <a:avLst/>
          </a:prstGeom>
        </p:spPr>
        <p:txBody>
          <a:bodyPr vert="horz" lIns="0" tIns="45720" rIns="18000" bIns="45720" rtlCol="0">
            <a:normAutofit/>
          </a:bodyPr>
          <a:lstStyle>
            <a:lvl1pPr marL="101600" indent="-101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rgbClr val="666666"/>
              </a:buClr>
              <a:buFont typeface="Segoe UI" panose="020B0502040204020203" pitchFamily="34" charset="0"/>
              <a:buChar char=" "/>
              <a:defRPr sz="2000" kern="1200">
                <a:solidFill>
                  <a:srgbClr val="666666"/>
                </a:solidFill>
                <a:latin typeface="+mn-lt"/>
                <a:ea typeface="+mn-ea"/>
                <a:cs typeface="+mn-cs"/>
              </a:defRPr>
            </a:lvl1pPr>
            <a:lvl2pPr marL="315913" indent="-233363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rgbClr val="666666"/>
              </a:buClr>
              <a:buFont typeface="Wingdings" panose="05000000000000000000" pitchFamily="2" charset="2"/>
              <a:buChar char=""/>
              <a:defRPr sz="2000" kern="1200">
                <a:solidFill>
                  <a:srgbClr val="666666"/>
                </a:solidFill>
                <a:latin typeface="+mn-lt"/>
                <a:ea typeface="+mn-ea"/>
                <a:cs typeface="+mn-cs"/>
              </a:defRPr>
            </a:lvl2pPr>
            <a:lvl3pPr marL="582613" indent="-250825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rgbClr val="666666"/>
              </a:buClr>
              <a:buFont typeface="Arial" panose="020B0604020202020204" pitchFamily="34" charset="0"/>
              <a:buChar char="−"/>
              <a:defRPr sz="1800" kern="1200">
                <a:solidFill>
                  <a:srgbClr val="666666"/>
                </a:solidFill>
                <a:latin typeface="+mn-lt"/>
                <a:ea typeface="+mn-ea"/>
                <a:cs typeface="+mn-cs"/>
              </a:defRPr>
            </a:lvl3pPr>
            <a:lvl4pPr marL="839788" indent="-233363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rgbClr val="666666"/>
              </a:buClr>
              <a:buFont typeface="Arial" panose="020B0604020202020204" pitchFamily="34" charset="0"/>
              <a:buChar char="−"/>
              <a:defRPr sz="1600" kern="1200">
                <a:solidFill>
                  <a:srgbClr val="666666"/>
                </a:solidFill>
                <a:latin typeface="+mn-lt"/>
                <a:ea typeface="+mn-ea"/>
                <a:cs typeface="+mn-cs"/>
              </a:defRPr>
            </a:lvl4pPr>
            <a:lvl5pPr marL="1055688" indent="-200025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rgbClr val="666666"/>
              </a:buClr>
              <a:buFont typeface="Arial" panose="020B0604020202020204" pitchFamily="34" charset="0"/>
              <a:buChar char="−"/>
              <a:defRPr sz="1400" kern="1200">
                <a:solidFill>
                  <a:srgbClr val="66666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GB" sz="1800" noProof="0" dirty="0">
                <a:solidFill>
                  <a:srgbClr val="00B050"/>
                </a:solidFill>
                <a:effectLst/>
                <a:latin typeface="Segoe UI Historic" panose="020B0502040204020203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Checklist item #2: </a:t>
            </a:r>
            <a:r>
              <a:rPr lang="en-GB" sz="1800" noProof="0" dirty="0">
                <a:effectLst/>
                <a:latin typeface="Segoe UI Historic" panose="020B0502040204020203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Do systems in the review scope that are classified as SSCI2S, have their radiation safety requirements covered by completed tests, documented and released?</a:t>
            </a:r>
            <a:r>
              <a:rPr lang="en-GB" noProof="0" dirty="0">
                <a:effectLst/>
              </a:rPr>
              <a:t> </a:t>
            </a:r>
          </a:p>
          <a:p>
            <a:pPr lvl="1"/>
            <a:endParaRPr lang="en-GB" noProof="0" dirty="0"/>
          </a:p>
          <a:p>
            <a:pPr lvl="2">
              <a:buFont typeface="Wingdings" pitchFamily="2" charset="2"/>
              <a:buChar char="§"/>
            </a:pPr>
            <a:r>
              <a:rPr lang="en-GB" noProof="0" dirty="0"/>
              <a:t>See ESS-5912419 - Comprehensive reference list for the Shielding and Safety systems</a:t>
            </a:r>
          </a:p>
          <a:p>
            <a:pPr lvl="2">
              <a:buFont typeface="Wingdings" pitchFamily="2" charset="2"/>
              <a:buChar char="§"/>
            </a:pPr>
            <a:r>
              <a:rPr lang="en-GB" noProof="0" dirty="0"/>
              <a:t>Concludes that the majority of the documents are released. </a:t>
            </a:r>
            <a:r>
              <a:rPr lang="en-GB" dirty="0"/>
              <a:t>C</a:t>
            </a:r>
            <a:r>
              <a:rPr lang="en-GB" noProof="0" dirty="0" err="1"/>
              <a:t>ompleted</a:t>
            </a:r>
            <a:r>
              <a:rPr lang="en-GB" noProof="0" dirty="0"/>
              <a:t> tests are documented and also released in CHESS. The following have their documents in status preliminary:</a:t>
            </a:r>
          </a:p>
          <a:p>
            <a:pPr lvl="3">
              <a:buFont typeface="Wingdings" pitchFamily="2" charset="2"/>
              <a:buChar char="§"/>
            </a:pPr>
            <a:r>
              <a:rPr lang="en-GB" noProof="0" dirty="0"/>
              <a:t>NBOA (Beer/Miracles/Magic/T-Rex/Heimdal/Estia/Skadi/Vespa/Dream/Freia)</a:t>
            </a:r>
          </a:p>
          <a:p>
            <a:pPr lvl="3">
              <a:buFont typeface="Wingdings" pitchFamily="2" charset="2"/>
              <a:buChar char="§"/>
            </a:pPr>
            <a:r>
              <a:rPr lang="en-GB" noProof="0" dirty="0"/>
              <a:t>BWI (Miracles)</a:t>
            </a:r>
          </a:p>
          <a:p>
            <a:pPr lvl="2">
              <a:buFont typeface="Wingdings" pitchFamily="2" charset="2"/>
              <a:buChar char="§"/>
            </a:pPr>
            <a:r>
              <a:rPr lang="en-GB" dirty="0"/>
              <a:t>Performance of shielding can only be verified with beam on</a:t>
            </a:r>
          </a:p>
          <a:p>
            <a:pPr lvl="3">
              <a:buFont typeface="Wingdings" pitchFamily="2" charset="2"/>
              <a:buChar char="§"/>
            </a:pP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759852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3C6ED5-AAF9-539B-8CDA-E755804051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F9E48-7E3C-847D-AD61-BC4F4A9CA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Radiation Safety barriers</a:t>
            </a:r>
            <a:r>
              <a:rPr lang="en-GB" noProof="0" dirty="0">
                <a:highlight>
                  <a:srgbClr val="FF00FF"/>
                </a:highlight>
              </a:rPr>
              <a:t> 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B6FF30-2F1F-0783-3D0A-1E8034442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TARGET GROUP SAR RADIATION SAFETY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23A5C4-7EBD-3503-CEFA-F2642844A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83078-D760-1647-8B80-66BA8B52336D}" type="slidenum">
              <a:rPr lang="en-GB" noProof="0" smtClean="0"/>
              <a:t>25</a:t>
            </a:fld>
            <a:endParaRPr lang="en-GB" noProof="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5F9D05-0CB6-E935-2EA7-EB026CD3401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noProof="0" dirty="0"/>
              <a:t>Target Group SSC involvement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932121-6EC6-61A7-68F8-208145985A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4399" y="1562400"/>
            <a:ext cx="10139657" cy="4768062"/>
          </a:xfrm>
        </p:spPr>
        <p:txBody>
          <a:bodyPr/>
          <a:lstStyle/>
          <a:p>
            <a:pPr lvl="1"/>
            <a:r>
              <a:rPr lang="en-GB" sz="1800" noProof="0" dirty="0"/>
              <a:t>The </a:t>
            </a:r>
            <a:r>
              <a:rPr lang="en-GB" sz="1800" i="1" noProof="0" dirty="0"/>
              <a:t>Barrier integrity assessment NSS </a:t>
            </a:r>
            <a:r>
              <a:rPr lang="en-GB" sz="1800" noProof="0" dirty="0"/>
              <a:t>(ESS-4089724, Rev4), identifies the following systems to be barriers for prompt and residual radiation:</a:t>
            </a:r>
            <a:endParaRPr lang="en-GB" noProof="0" dirty="0"/>
          </a:p>
          <a:p>
            <a:pPr lvl="2"/>
            <a:r>
              <a:rPr lang="en-GB" noProof="0" dirty="0"/>
              <a:t>Bunker and beamline shielding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09F817-E42A-CE45-3AD8-D6AEB29C5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noProof="0" dirty="0"/>
              <a:t>2025-11-05</a:t>
            </a:r>
          </a:p>
        </p:txBody>
      </p:sp>
    </p:spTree>
    <p:extLst>
      <p:ext uri="{BB962C8B-B14F-4D97-AF65-F5344CB8AC3E}">
        <p14:creationId xmlns:p14="http://schemas.microsoft.com/office/powerpoint/2010/main" val="272024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AE67BC2D-FEB7-5B63-B199-D96A02FF77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5B4DE-D3E1-EC7A-8B2E-209E68BCE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Facility Safe State (ESS-5217883)</a:t>
            </a:r>
            <a:endParaRPr lang="en-GB" noProof="0" dirty="0">
              <a:highlight>
                <a:srgbClr val="FF00FF"/>
              </a:highlight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44E14E-819B-EA88-692E-A60CE69F5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TARGET GROUP SAR RADIATION SAFETY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1BB366-A357-4386-BFA2-16DBE09B9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83078-D760-1647-8B80-66BA8B52336D}" type="slidenum">
              <a:rPr lang="en-GB" noProof="0" smtClean="0"/>
              <a:t>26</a:t>
            </a:fld>
            <a:endParaRPr lang="en-GB" noProof="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087871-42E9-66FE-84FD-B290D659FA2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noProof="0" dirty="0"/>
              <a:t>S&amp;SS SSC involvement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BE0125-0168-8D3F-BF16-0BA573BF12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0728" y="1846995"/>
            <a:ext cx="9729197" cy="4496655"/>
          </a:xfrm>
        </p:spPr>
        <p:txBody>
          <a:bodyPr/>
          <a:lstStyle/>
          <a:p>
            <a:pPr lvl="1"/>
            <a:r>
              <a:rPr lang="en-GB" noProof="0" dirty="0">
                <a:solidFill>
                  <a:srgbClr val="00B050"/>
                </a:solidFill>
              </a:rPr>
              <a:t>Checklist #19:</a:t>
            </a:r>
            <a:r>
              <a:rPr lang="en-GB" noProof="0" dirty="0"/>
              <a:t> Are “Safe State” defined and corresponding procedure to reach safe state established, according to “Safe state of ESS regarding radiation hazards"?</a:t>
            </a:r>
          </a:p>
          <a:p>
            <a:pPr lvl="2"/>
            <a:r>
              <a:rPr lang="en-GB" noProof="0" dirty="0"/>
              <a:t>Yes, for public.</a:t>
            </a:r>
          </a:p>
          <a:p>
            <a:pPr lvl="2"/>
            <a:r>
              <a:rPr lang="en-GB" noProof="0" dirty="0"/>
              <a:t>ESS-5217883 Rev4 – released Nov2024</a:t>
            </a:r>
          </a:p>
          <a:p>
            <a:pPr lvl="2"/>
            <a:r>
              <a:rPr lang="en-GB" noProof="0" dirty="0"/>
              <a:t>Safe state for workers needs to be defined (work in progress).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509E3E-8875-1C93-A44C-E5BF031D3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noProof="0" dirty="0"/>
              <a:t>2025-11-05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B390492-1B90-9544-351D-29CDA1098CC7}"/>
              </a:ext>
            </a:extLst>
          </p:cNvPr>
          <p:cNvSpPr txBox="1"/>
          <p:nvPr/>
        </p:nvSpPr>
        <p:spPr>
          <a:xfrm>
            <a:off x="358121" y="2108089"/>
            <a:ext cx="6410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noProof="0" dirty="0"/>
              <a:t>✅</a:t>
            </a:r>
            <a:endParaRPr lang="en-GB" sz="3600" noProof="0" dirty="0">
              <a:solidFill>
                <a:srgbClr val="666666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562FFAA-7199-964B-990E-E30625D557BB}"/>
              </a:ext>
            </a:extLst>
          </p:cNvPr>
          <p:cNvSpPr txBox="1"/>
          <p:nvPr/>
        </p:nvSpPr>
        <p:spPr>
          <a:xfrm>
            <a:off x="5102942" y="1114936"/>
            <a:ext cx="637555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GB" noProof="0" dirty="0">
                <a:solidFill>
                  <a:srgbClr val="666666"/>
                </a:solidFill>
              </a:rPr>
              <a:t>If there has been an accident</a:t>
            </a:r>
          </a:p>
          <a:p>
            <a:pPr algn="l"/>
            <a:r>
              <a:rPr lang="en-GB" u="sng" noProof="0" dirty="0">
                <a:solidFill>
                  <a:srgbClr val="666666"/>
                </a:solidFill>
              </a:rPr>
              <a:t>Safe State</a:t>
            </a:r>
            <a:r>
              <a:rPr lang="en-GB" noProof="0" dirty="0">
                <a:solidFill>
                  <a:srgbClr val="666666"/>
                </a:solidFill>
              </a:rPr>
              <a:t> minimises the hazard profile of any remaining risk</a:t>
            </a:r>
          </a:p>
        </p:txBody>
      </p:sp>
    </p:spTree>
    <p:extLst>
      <p:ext uri="{BB962C8B-B14F-4D97-AF65-F5344CB8AC3E}">
        <p14:creationId xmlns:p14="http://schemas.microsoft.com/office/powerpoint/2010/main" val="3422289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EBDF4-D5E5-F441-CEAC-329663550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INP OLC (ESS-0357253)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AF582B-B4D4-C07D-9AF5-44790BD63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PRESENTATION TITLE/FOOTER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DF7A55-9AEB-720A-6B57-B9C215F9A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83078-D760-1647-8B80-66BA8B52336D}" type="slidenum">
              <a:rPr lang="en-GB" noProof="0" smtClean="0"/>
              <a:t>27</a:t>
            </a:fld>
            <a:endParaRPr lang="en-GB" noProof="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5DEAF5-CF04-A24C-BCF7-5063EA23D43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noProof="0" dirty="0"/>
              <a:t>S&amp;SS SSC involvement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E3DF9F-B3CC-7E37-BCA9-FBD5752B46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GB" noProof="0" dirty="0"/>
              <a:t>Monolith shielding (</a:t>
            </a:r>
            <a:r>
              <a:rPr lang="en-GB" noProof="0" dirty="0" err="1"/>
              <a:t>Permanent&amp;Removeable</a:t>
            </a:r>
            <a:r>
              <a:rPr lang="en-GB" noProof="0" dirty="0"/>
              <a:t>)</a:t>
            </a:r>
          </a:p>
          <a:p>
            <a:pPr lvl="1"/>
            <a:r>
              <a:rPr lang="en-GB" noProof="0" dirty="0"/>
              <a:t>Temporary </a:t>
            </a:r>
            <a:r>
              <a:rPr lang="en-GB" noProof="0" dirty="0" err="1"/>
              <a:t>beamstops</a:t>
            </a:r>
            <a:r>
              <a:rPr lang="en-GB" noProof="0" dirty="0"/>
              <a:t> (</a:t>
            </a:r>
            <a:r>
              <a:rPr lang="en-US" dirty="0"/>
              <a:t>This may consist of the instrument shutter (with motion disabled) or a dedicated Temporary Beamstop (TBS (=ESS.NSS.F01.F01.F07))</a:t>
            </a:r>
            <a:endParaRPr lang="en-GB" noProof="0" dirty="0"/>
          </a:p>
          <a:p>
            <a:pPr lvl="1"/>
            <a:r>
              <a:rPr lang="en-GB" noProof="0" dirty="0"/>
              <a:t>Beamline shielding</a:t>
            </a:r>
          </a:p>
          <a:p>
            <a:pPr lvl="1"/>
            <a:r>
              <a:rPr lang="en-GB" noProof="0" dirty="0"/>
              <a:t>Bunker roof</a:t>
            </a:r>
          </a:p>
          <a:p>
            <a:pPr lvl="1"/>
            <a:r>
              <a:rPr lang="en-GB" noProof="0" dirty="0"/>
              <a:t>Bunker walls</a:t>
            </a:r>
          </a:p>
          <a:p>
            <a:pPr lvl="1"/>
            <a:r>
              <a:rPr lang="en-GB" noProof="0" dirty="0"/>
              <a:t>NBPI/NBPP</a:t>
            </a:r>
          </a:p>
          <a:p>
            <a:pPr marL="331788" lvl="2" indent="0">
              <a:buNone/>
            </a:pPr>
            <a:endParaRPr lang="en-GB" noProof="0" dirty="0"/>
          </a:p>
          <a:p>
            <a:pPr lvl="1"/>
            <a:r>
              <a:rPr lang="en-GB" noProof="0" dirty="0">
                <a:solidFill>
                  <a:srgbClr val="00B050"/>
                </a:solidFill>
              </a:rPr>
              <a:t>Checklist #18:</a:t>
            </a:r>
            <a:r>
              <a:rPr lang="en-GB" noProof="0" dirty="0"/>
              <a:t> Is Operational Limits and Conditions released in CHESS for the upcoming commissioning step released and known by relevant staff? ?</a:t>
            </a:r>
          </a:p>
          <a:p>
            <a:pPr lvl="2"/>
            <a:r>
              <a:rPr lang="en-GB" noProof="0" dirty="0"/>
              <a:t>Yes</a:t>
            </a:r>
          </a:p>
          <a:p>
            <a:pPr lvl="2"/>
            <a:r>
              <a:rPr lang="en-GB" noProof="0" dirty="0"/>
              <a:t>ESS-0357253, Rev19 released 19-Sept2025</a:t>
            </a:r>
          </a:p>
          <a:p>
            <a:pPr lvl="2"/>
            <a:r>
              <a:rPr lang="en-GB" noProof="0" dirty="0"/>
              <a:t>Note: Rev19 in progress to address SSM-3105 for INP </a:t>
            </a:r>
            <a:r>
              <a:rPr lang="en-GB" noProof="0" dirty="0" err="1"/>
              <a:t>compl</a:t>
            </a:r>
            <a:r>
              <a:rPr lang="en-GB" noProof="0" dirty="0"/>
              <a:t>. 4 response</a:t>
            </a:r>
          </a:p>
          <a:p>
            <a:pPr marL="0" indent="0">
              <a:buNone/>
            </a:pPr>
            <a:endParaRPr lang="en-GB" noProof="0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EF80BF5-6006-3773-6D2D-8F74C4DB0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96B66-0B3A-474C-9C9C-E4F07B1F5DAD}" type="datetime1">
              <a:rPr lang="en-GB" noProof="0" smtClean="0"/>
              <a:t>13/11/2025</a:t>
            </a:fld>
            <a:endParaRPr lang="en-GB" noProof="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B36501E-87C3-0CBB-01EE-DB04CEDC9628}"/>
              </a:ext>
            </a:extLst>
          </p:cNvPr>
          <p:cNvSpPr txBox="1"/>
          <p:nvPr/>
        </p:nvSpPr>
        <p:spPr>
          <a:xfrm>
            <a:off x="358121" y="4489339"/>
            <a:ext cx="6410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noProof="0" dirty="0"/>
              <a:t>✅</a:t>
            </a:r>
            <a:endParaRPr lang="en-GB" sz="3600" noProof="0" dirty="0">
              <a:solidFill>
                <a:srgbClr val="6666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4558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94D12A-30A8-FBF6-2127-2FD0953E4B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0A6FE-5B69-396F-5C7D-25A1BF0ED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JIRA tasks – radiation safety</a:t>
            </a:r>
            <a:endParaRPr lang="en-GB" noProof="0" dirty="0">
              <a:highlight>
                <a:srgbClr val="FF00FF"/>
              </a:highlight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3996B5-AC7C-F23B-3354-FA3090C14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TARGET GROUP SAR RADIATION SAFETY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0B5AEB-B804-DCDF-C694-469E2F9DE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83078-D760-1647-8B80-66BA8B52336D}" type="slidenum">
              <a:rPr lang="en-GB" noProof="0" smtClean="0"/>
              <a:t>28</a:t>
            </a:fld>
            <a:endParaRPr lang="en-GB" noProof="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F703D4-2AC6-C467-3168-3CCE3BD8F8E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noProof="0" dirty="0"/>
              <a:t>S&amp;SS STATUS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8C5445-D81D-5536-68E7-DC9C3E2BF2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4400" y="1562400"/>
            <a:ext cx="10414630" cy="4768062"/>
          </a:xfrm>
        </p:spPr>
        <p:txBody>
          <a:bodyPr/>
          <a:lstStyle/>
          <a:p>
            <a:pPr lvl="1"/>
            <a:r>
              <a:rPr lang="en-GB" noProof="0" dirty="0"/>
              <a:t>Issue Tracker</a:t>
            </a:r>
          </a:p>
          <a:p>
            <a:pPr lvl="3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GB" noProof="0" dirty="0"/>
              <a:t>NIT-498 - Clarify requirements of the physical access control function of Bunker PSS areas</a:t>
            </a:r>
          </a:p>
          <a:p>
            <a:pPr lvl="3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GB" noProof="0" dirty="0"/>
              <a:t>NIT-497 - Install radiation area signage</a:t>
            </a:r>
          </a:p>
          <a:p>
            <a:pPr lvl="3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GB" noProof="0" dirty="0"/>
              <a:t>NIT-424 - BUNKER D03: SAT compliment</a:t>
            </a:r>
          </a:p>
          <a:p>
            <a:pPr lvl="3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GB" noProof="0" dirty="0"/>
              <a:t>NIT-415 - BUNKER D03: Closure and Verification of shielding</a:t>
            </a:r>
          </a:p>
          <a:p>
            <a:pPr lvl="3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GB" noProof="0" dirty="0"/>
              <a:t>NIT-413 - BUNKER D01: Closure and Verification of shielding</a:t>
            </a:r>
          </a:p>
          <a:p>
            <a:pPr lvl="3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dirty="0"/>
              <a:t>TSAR-254 - Develope &amp; validate procedure for LSS operation</a:t>
            </a:r>
          </a:p>
          <a:p>
            <a:pPr lvl="3">
              <a:lnSpc>
                <a:spcPct val="200000"/>
              </a:lnSpc>
              <a:buFont typeface="Wingdings" panose="05000000000000000000" pitchFamily="2" charset="2"/>
              <a:buChar char="§"/>
            </a:pPr>
            <a:endParaRPr lang="en-GB" noProof="0" dirty="0"/>
          </a:p>
          <a:p>
            <a:pPr lvl="3">
              <a:lnSpc>
                <a:spcPct val="200000"/>
              </a:lnSpc>
              <a:buFont typeface="Wingdings" panose="05000000000000000000" pitchFamily="2" charset="2"/>
              <a:buChar char="§"/>
            </a:pPr>
            <a:endParaRPr lang="en-GB" noProof="0" dirty="0"/>
          </a:p>
          <a:p>
            <a:pPr lvl="2">
              <a:lnSpc>
                <a:spcPct val="200000"/>
              </a:lnSpc>
            </a:pPr>
            <a:endParaRPr lang="en-GB" b="1" noProof="0" dirty="0"/>
          </a:p>
          <a:p>
            <a:pPr lvl="2">
              <a:lnSpc>
                <a:spcPct val="200000"/>
              </a:lnSpc>
            </a:pPr>
            <a:endParaRPr lang="en-GB" b="1" noProof="0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D92CB1-91D9-0E3B-CDA2-5C28DE090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noProof="0" dirty="0"/>
              <a:t>2025-11-05</a:t>
            </a:r>
          </a:p>
        </p:txBody>
      </p:sp>
    </p:spTree>
    <p:extLst>
      <p:ext uri="{BB962C8B-B14F-4D97-AF65-F5344CB8AC3E}">
        <p14:creationId xmlns:p14="http://schemas.microsoft.com/office/powerpoint/2010/main" val="3915296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16F484-63BF-9F9F-F782-A005BBBDDD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B39243F8-501B-A70E-4DE6-762B23886C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noProof="0" dirty="0"/>
              <a:t>Rad Safety Readiness - Summary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28F3E0E-47EB-BDA8-F4AA-DD123B936FA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noProof="0" dirty="0"/>
              <a:t>What is left from a radiation safety point of view?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0E68A0C-EE2A-B88B-D884-E7C536CB2D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4400" y="1562400"/>
            <a:ext cx="10301310" cy="4768062"/>
          </a:xfrm>
          <a:noFill/>
        </p:spPr>
        <p:txBody>
          <a:bodyPr/>
          <a:lstStyle/>
          <a:p>
            <a:pPr marL="82550" lvl="1" indent="0">
              <a:buNone/>
            </a:pPr>
            <a:r>
              <a:rPr lang="en-GB" u="sng" noProof="0" dirty="0"/>
              <a:t>Before SRR5:</a:t>
            </a:r>
          </a:p>
          <a:p>
            <a:pPr lvl="1"/>
            <a:r>
              <a:rPr lang="en-GB" noProof="0" dirty="0"/>
              <a:t>Any discrepancies in installation shall be addressed in ESS-5912419/ESS-5850978.</a:t>
            </a:r>
          </a:p>
          <a:p>
            <a:pPr lvl="1"/>
            <a:r>
              <a:rPr lang="en-GB" noProof="0" dirty="0"/>
              <a:t>Any unreleased reports in CHESS must be released.</a:t>
            </a:r>
          </a:p>
          <a:p>
            <a:pPr lvl="1"/>
            <a:r>
              <a:rPr lang="en-GB" noProof="0" dirty="0"/>
              <a:t>Finish NIT-tasks related to Rad Safety.</a:t>
            </a:r>
          </a:p>
          <a:p>
            <a:pPr lvl="1"/>
            <a:r>
              <a:rPr lang="en-GB" u="sng" noProof="0" dirty="0"/>
              <a:t>Before </a:t>
            </a:r>
            <a:r>
              <a:rPr lang="en-GB" u="sng" noProof="0" dirty="0" err="1"/>
              <a:t>BoT</a:t>
            </a:r>
            <a:r>
              <a:rPr lang="en-GB" u="sng" noProof="0" dirty="0"/>
              <a:t>:</a:t>
            </a:r>
          </a:p>
          <a:p>
            <a:pPr lvl="1"/>
            <a:r>
              <a:rPr lang="en-GB" noProof="0" dirty="0"/>
              <a:t>Finish TSAR-254</a:t>
            </a:r>
          </a:p>
          <a:p>
            <a:pPr lvl="1"/>
            <a:r>
              <a:rPr lang="en-GB" dirty="0"/>
              <a:t>NBPI/NBPP not classified – Can we update the NSS Step2-3 </a:t>
            </a:r>
            <a:r>
              <a:rPr lang="en-GB" dirty="0" err="1"/>
              <a:t>wrt</a:t>
            </a:r>
            <a:r>
              <a:rPr lang="en-GB" dirty="0"/>
              <a:t> to this?</a:t>
            </a:r>
            <a:endParaRPr lang="en-GB" noProof="0" dirty="0"/>
          </a:p>
          <a:p>
            <a:pPr lvl="1"/>
            <a:r>
              <a:rPr lang="en-GB" u="sng" noProof="0" dirty="0"/>
              <a:t>After </a:t>
            </a:r>
            <a:r>
              <a:rPr lang="en-GB" u="sng" noProof="0" dirty="0" err="1"/>
              <a:t>BoT</a:t>
            </a:r>
            <a:r>
              <a:rPr lang="en-GB" u="sng" noProof="0" dirty="0"/>
              <a:t>:</a:t>
            </a:r>
          </a:p>
          <a:p>
            <a:pPr lvl="2"/>
            <a:r>
              <a:rPr lang="en-GB" sz="2000" noProof="0" dirty="0"/>
              <a:t>Capture changes in configurations of instruments in ESS-5912419/ESS-5850978</a:t>
            </a:r>
          </a:p>
          <a:p>
            <a:pPr lvl="2"/>
            <a:r>
              <a:rPr lang="en-GB" sz="2000" dirty="0"/>
              <a:t>Verify functionality of the shielding – does it perform as intended?</a:t>
            </a:r>
            <a:endParaRPr lang="en-GB" sz="2000" noProof="0" dirty="0"/>
          </a:p>
          <a:p>
            <a:endParaRPr lang="en-GB" noProof="0" dirty="0"/>
          </a:p>
          <a:p>
            <a:endParaRPr lang="en-GB" noProof="0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2428AC-DDD0-0C31-CABE-60505D730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noProof="0" dirty="0"/>
              <a:t>2025-11-05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D84385-A5B8-4935-35AD-0D7D377FF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TARGET GROUP SAR RADIATION SAFETY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9B0054-ACCD-C013-B1FB-1578C16AE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83078-D760-1647-8B80-66BA8B52336D}" type="slidenum">
              <a:rPr lang="en-GB" noProof="0" smtClean="0"/>
              <a:t>29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139239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3515B4B-3ADD-418D-A61D-2099706C2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Agenda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34CE1B4-62B3-438D-AEBF-F359667A0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83078-D760-1647-8B80-66BA8B52336D}" type="slidenum">
              <a:rPr lang="sv-SE" smtClean="0"/>
              <a:pPr/>
              <a:t>3</a:t>
            </a:fld>
            <a:endParaRPr lang="sv-SE"/>
          </a:p>
        </p:txBody>
      </p:sp>
      <p:graphicFrame>
        <p:nvGraphicFramePr>
          <p:cNvPr id="8" name="Tabell 8">
            <a:extLst>
              <a:ext uri="{FF2B5EF4-FFF2-40B4-BE49-F238E27FC236}">
                <a16:creationId xmlns:a16="http://schemas.microsoft.com/office/drawing/2014/main" id="{6785EE1E-4A1C-4346-83D0-84014F8F23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9599109"/>
              </p:ext>
            </p:extLst>
          </p:nvPr>
        </p:nvGraphicFramePr>
        <p:xfrm>
          <a:off x="1195647" y="1633448"/>
          <a:ext cx="10134600" cy="18311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34600">
                  <a:extLst>
                    <a:ext uri="{9D8B030D-6E8A-4147-A177-3AD203B41FA5}">
                      <a16:colId xmlns:a16="http://schemas.microsoft.com/office/drawing/2014/main" val="1887023439"/>
                    </a:ext>
                  </a:extLst>
                </a:gridCol>
              </a:tblGrid>
              <a:tr h="457794">
                <a:tc>
                  <a:txBody>
                    <a:bodyPr/>
                    <a:lstStyle/>
                    <a:p>
                      <a:pPr>
                        <a:tabLst>
                          <a:tab pos="357188" algn="l"/>
                        </a:tabLst>
                      </a:pPr>
                      <a:r>
                        <a:rPr lang="en-GB" sz="2000" b="0" noProof="0" dirty="0">
                          <a:solidFill>
                            <a:schemeClr val="bg1"/>
                          </a:solidFill>
                        </a:rPr>
                        <a:t>1	Background: Achieving the INP License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5739561"/>
                  </a:ext>
                </a:extLst>
              </a:tr>
              <a:tr h="457794">
                <a:tc>
                  <a:txBody>
                    <a:bodyPr/>
                    <a:lstStyle/>
                    <a:p>
                      <a:pPr>
                        <a:tabLst>
                          <a:tab pos="357188" algn="l"/>
                        </a:tabLst>
                      </a:pPr>
                      <a:r>
                        <a:rPr lang="en-GB" sz="2000" b="0" noProof="0" dirty="0">
                          <a:solidFill>
                            <a:schemeClr val="bg1"/>
                          </a:solidFill>
                        </a:rPr>
                        <a:t>2	</a:t>
                      </a:r>
                      <a:r>
                        <a:rPr lang="en-GB" sz="2000" b="0" noProof="0" dirty="0" err="1">
                          <a:solidFill>
                            <a:schemeClr val="bg1"/>
                          </a:solidFill>
                        </a:rPr>
                        <a:t>Shielding&amp;Safety</a:t>
                      </a:r>
                      <a:r>
                        <a:rPr lang="en-GB" sz="2000" b="0" noProof="0" dirty="0">
                          <a:solidFill>
                            <a:schemeClr val="bg1"/>
                          </a:solidFill>
                        </a:rPr>
                        <a:t> Systems: Roles in Radiation Safety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2991455"/>
                  </a:ext>
                </a:extLst>
              </a:tr>
              <a:tr h="4577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357188" algn="l"/>
                        </a:tabLst>
                        <a:defRPr/>
                      </a:pPr>
                      <a:r>
                        <a:rPr lang="en-GB" sz="2000" b="0" noProof="0" dirty="0">
                          <a:solidFill>
                            <a:schemeClr val="bg1"/>
                          </a:solidFill>
                        </a:rPr>
                        <a:t>3	SAR Checklist &amp; Rad Safety Readiness Summary</a:t>
                      </a:r>
                      <a:endParaRPr lang="en-GB" sz="2000" noProof="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8378964"/>
                  </a:ext>
                </a:extLst>
              </a:tr>
              <a:tr h="4577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357188" algn="l"/>
                        </a:tabLst>
                        <a:defRPr/>
                      </a:pPr>
                      <a:r>
                        <a:rPr lang="en-GB" sz="2000" b="0" noProof="0" dirty="0">
                          <a:solidFill>
                            <a:schemeClr val="bg1"/>
                          </a:solidFill>
                        </a:rPr>
                        <a:t>4	Questions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5913222"/>
                  </a:ext>
                </a:extLst>
              </a:tr>
            </a:tbl>
          </a:graphicData>
        </a:graphic>
      </p:graphicFrame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A59AED1-4BAA-47FE-A233-9C2F413DB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PRESENTATION TITLE/FOOTER</a:t>
            </a:r>
          </a:p>
        </p:txBody>
      </p:sp>
      <p:sp>
        <p:nvSpPr>
          <p:cNvPr id="7" name="Platshållare för datum 3">
            <a:extLst>
              <a:ext uri="{FF2B5EF4-FFF2-40B4-BE49-F238E27FC236}">
                <a16:creationId xmlns:a16="http://schemas.microsoft.com/office/drawing/2014/main" id="{78972905-E434-5D47-AFD2-FA25DA38A1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95647" y="6475270"/>
            <a:ext cx="832658" cy="365125"/>
          </a:xfrm>
        </p:spPr>
        <p:txBody>
          <a:bodyPr/>
          <a:lstStyle/>
          <a:p>
            <a:fld id="{18896B66-0B3A-474C-9C9C-E4F07B1F5DAD}" type="datetime1">
              <a:rPr lang="sv-SE" smtClean="0">
                <a:solidFill>
                  <a:schemeClr val="bg1"/>
                </a:solidFill>
              </a:rPr>
              <a:t>2025-11-13</a:t>
            </a:fld>
            <a:endParaRPr lang="sv-S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761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63C0A4-DBAB-5302-9450-790AF901C7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94B20244-F036-AF1B-F116-142F7AE58F9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924611" y="417443"/>
            <a:ext cx="828000" cy="799200"/>
          </a:xfrm>
        </p:spPr>
        <p:txBody>
          <a:bodyPr/>
          <a:lstStyle/>
          <a:p>
            <a:endParaRPr lang="en-GB" noProof="0" dirty="0"/>
          </a:p>
        </p:txBody>
      </p:sp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84B94100-CF5C-588C-2299-35C11A76B25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447675"/>
            <a:ext cx="292100" cy="6410325"/>
          </a:xfrm>
        </p:spPr>
        <p:txBody>
          <a:bodyPr/>
          <a:lstStyle/>
          <a:p>
            <a:endParaRPr lang="en-GB" noProof="0" dirty="0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9201F399-3288-7C69-3478-B4514CB98C0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30491" y="1051132"/>
            <a:ext cx="4255909" cy="829149"/>
          </a:xfrm>
        </p:spPr>
        <p:txBody>
          <a:bodyPr anchor="b">
            <a:normAutofit/>
          </a:bodyPr>
          <a:lstStyle/>
          <a:p>
            <a:r>
              <a:rPr lang="en-GB" dirty="0"/>
              <a:t>4</a:t>
            </a:r>
            <a:endParaRPr lang="en-GB" noProof="0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902775DF-673C-EBCB-F30D-23892050561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30491" y="2169209"/>
            <a:ext cx="4255909" cy="2462613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GB" b="0" noProof="0" dirty="0"/>
              <a:t>Questions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09986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A54EDD-69DC-3FFB-9A08-0B10708914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AE83FF8-CCC3-6E2E-5884-477E7DE8F21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CD1051-472C-7733-6577-DA128BF766C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E21B11B0-97DB-547D-5F0E-01B2C172A99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9B5B6C04-1504-2F43-16E8-30723216956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sz="4400" b="0" noProof="0" dirty="0">
                <a:solidFill>
                  <a:schemeClr val="bg1"/>
                </a:solidFill>
              </a:rPr>
              <a:t>Background: Achieving the INP License</a:t>
            </a:r>
            <a:endParaRPr lang="en-GB" dirty="0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83397E0C-47E7-B426-B1BD-C8A3A1938BC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469760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:a16="http://schemas.microsoft.com/office/drawing/2014/main" id="{A38DA23C-2393-0B24-DD34-EC809E67D899}"/>
              </a:ext>
            </a:extLst>
          </p:cNvPr>
          <p:cNvSpPr/>
          <p:nvPr/>
        </p:nvSpPr>
        <p:spPr>
          <a:xfrm>
            <a:off x="6775885" y="2847450"/>
            <a:ext cx="3060688" cy="103524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33FFEB5-4D44-9849-839F-C66684CE4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709" y="243324"/>
            <a:ext cx="9360000" cy="657339"/>
          </a:xfrm>
        </p:spPr>
        <p:txBody>
          <a:bodyPr/>
          <a:lstStyle/>
          <a:p>
            <a:r>
              <a:rPr lang="en-GB" dirty="0"/>
              <a:t>License to Operate – INP NOW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482913-FC3F-E147-B144-7F36CCDF3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83078-D760-1647-8B80-66BA8B52336D}" type="slidenum">
              <a:rPr lang="sv-SE" smtClean="0"/>
              <a:t>5</a:t>
            </a:fld>
            <a:endParaRPr lang="sv-SE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9BBAB2-8C8D-8F40-8344-FD957559C81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A step wise approach to routine operation license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DF2DDCD-4E1E-6444-844D-975C08CBEE9A}"/>
              </a:ext>
            </a:extLst>
          </p:cNvPr>
          <p:cNvGrpSpPr/>
          <p:nvPr/>
        </p:nvGrpSpPr>
        <p:grpSpPr>
          <a:xfrm>
            <a:off x="1103709" y="5063955"/>
            <a:ext cx="10282845" cy="1076463"/>
            <a:chOff x="1103709" y="5063955"/>
            <a:chExt cx="10282845" cy="1076463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CBEB1FC1-2C7D-F449-9349-8EFFC3B7EBE3}"/>
                </a:ext>
              </a:extLst>
            </p:cNvPr>
            <p:cNvSpPr/>
            <p:nvPr/>
          </p:nvSpPr>
          <p:spPr>
            <a:xfrm>
              <a:off x="1103709" y="5063955"/>
              <a:ext cx="10282845" cy="1076463"/>
            </a:xfrm>
            <a:prstGeom prst="rect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3C358830-6F38-B142-A4CD-DFF3554DE679}"/>
                </a:ext>
              </a:extLst>
            </p:cNvPr>
            <p:cNvSpPr txBox="1"/>
            <p:nvPr/>
          </p:nvSpPr>
          <p:spPr>
            <a:xfrm>
              <a:off x="1173801" y="5197764"/>
              <a:ext cx="14029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GB" b="1" dirty="0">
                  <a:solidFill>
                    <a:srgbClr val="666666"/>
                  </a:solidFill>
                </a:rPr>
                <a:t>Siting</a:t>
              </a:r>
              <a:r>
                <a:rPr lang="en-GB" dirty="0">
                  <a:solidFill>
                    <a:srgbClr val="666666"/>
                  </a:solidFill>
                </a:rPr>
                <a:t> permit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00546E90-8F3E-E94C-92DF-0D35A919130C}"/>
                </a:ext>
              </a:extLst>
            </p:cNvPr>
            <p:cNvSpPr txBox="1"/>
            <p:nvPr/>
          </p:nvSpPr>
          <p:spPr>
            <a:xfrm>
              <a:off x="1163638" y="5477058"/>
              <a:ext cx="176041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GB" sz="1400" dirty="0">
                  <a:solidFill>
                    <a:srgbClr val="666666"/>
                  </a:solidFill>
                </a:rPr>
                <a:t>Submission 	Jan 2012</a:t>
              </a:r>
            </a:p>
            <a:p>
              <a:pPr algn="l"/>
              <a:r>
                <a:rPr lang="en-GB" sz="1400" dirty="0">
                  <a:solidFill>
                    <a:srgbClr val="666666"/>
                  </a:solidFill>
                </a:rPr>
                <a:t>Received 	Jun 2014</a:t>
              </a: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EA0E9B1D-0CB8-E043-AB20-BCCCB2474E16}"/>
              </a:ext>
            </a:extLst>
          </p:cNvPr>
          <p:cNvGrpSpPr/>
          <p:nvPr/>
        </p:nvGrpSpPr>
        <p:grpSpPr>
          <a:xfrm>
            <a:off x="1103708" y="3917589"/>
            <a:ext cx="6955727" cy="1106482"/>
            <a:chOff x="1103708" y="3917589"/>
            <a:chExt cx="6955727" cy="1106482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008CA9B-0906-BB46-B62C-7FA0386F6E22}"/>
                </a:ext>
              </a:extLst>
            </p:cNvPr>
            <p:cNvSpPr/>
            <p:nvPr/>
          </p:nvSpPr>
          <p:spPr>
            <a:xfrm>
              <a:off x="1103708" y="3917589"/>
              <a:ext cx="6955727" cy="1106482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A555DCC1-5751-D54A-AB8B-FB1A96460B43}"/>
                </a:ext>
              </a:extLst>
            </p:cNvPr>
            <p:cNvSpPr txBox="1"/>
            <p:nvPr/>
          </p:nvSpPr>
          <p:spPr>
            <a:xfrm>
              <a:off x="1154130" y="4075856"/>
              <a:ext cx="19939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GB" b="1" dirty="0">
                  <a:solidFill>
                    <a:srgbClr val="666666"/>
                  </a:solidFill>
                </a:rPr>
                <a:t>Installation</a:t>
              </a:r>
              <a:r>
                <a:rPr lang="en-GB" dirty="0">
                  <a:solidFill>
                    <a:srgbClr val="666666"/>
                  </a:solidFill>
                </a:rPr>
                <a:t> permit 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BAFB8767-A834-C24B-B429-A29EF489C03F}"/>
                </a:ext>
              </a:extLst>
            </p:cNvPr>
            <p:cNvSpPr txBox="1"/>
            <p:nvPr/>
          </p:nvSpPr>
          <p:spPr>
            <a:xfrm>
              <a:off x="1139703" y="4343721"/>
              <a:ext cx="396108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GB" sz="1400" dirty="0">
                  <a:solidFill>
                    <a:srgbClr val="666666"/>
                  </a:solidFill>
                </a:rPr>
                <a:t>Submission 	May 2016</a:t>
              </a:r>
            </a:p>
            <a:p>
              <a:pPr algn="l"/>
              <a:r>
                <a:rPr lang="en-GB" sz="1400" dirty="0">
                  <a:solidFill>
                    <a:srgbClr val="666666"/>
                  </a:solidFill>
                </a:rPr>
                <a:t>Received	Oct 2017 excl. NSS and H09 (rad waste)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0A80857-1C04-2A4E-90D2-24A83A90792F}"/>
              </a:ext>
            </a:extLst>
          </p:cNvPr>
          <p:cNvGrpSpPr/>
          <p:nvPr/>
        </p:nvGrpSpPr>
        <p:grpSpPr>
          <a:xfrm>
            <a:off x="1103707" y="2841807"/>
            <a:ext cx="2914477" cy="1044295"/>
            <a:chOff x="1103707" y="2841807"/>
            <a:chExt cx="2914477" cy="1044295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F73AB9FD-E0A3-5246-AB26-FD6B4075AC9B}"/>
                </a:ext>
              </a:extLst>
            </p:cNvPr>
            <p:cNvSpPr/>
            <p:nvPr/>
          </p:nvSpPr>
          <p:spPr>
            <a:xfrm>
              <a:off x="1103707" y="2841807"/>
              <a:ext cx="2837228" cy="1044295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9BAF1674-319C-3A4E-9021-80B8613E1306}"/>
                </a:ext>
              </a:extLst>
            </p:cNvPr>
            <p:cNvSpPr txBox="1"/>
            <p:nvPr/>
          </p:nvSpPr>
          <p:spPr>
            <a:xfrm>
              <a:off x="1154130" y="2956622"/>
              <a:ext cx="28640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GB" b="1" dirty="0">
                  <a:solidFill>
                    <a:srgbClr val="666666"/>
                  </a:solidFill>
                </a:rPr>
                <a:t>Trial operation </a:t>
              </a:r>
              <a:r>
                <a:rPr lang="en-GB" sz="1600" dirty="0">
                  <a:solidFill>
                    <a:srgbClr val="666666"/>
                  </a:solidFill>
                </a:rPr>
                <a:t>permit NCL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341729C2-67D8-304C-B9C7-176A3899E64F}"/>
                </a:ext>
              </a:extLst>
            </p:cNvPr>
            <p:cNvSpPr txBox="1"/>
            <p:nvPr/>
          </p:nvSpPr>
          <p:spPr>
            <a:xfrm>
              <a:off x="1168557" y="3218957"/>
              <a:ext cx="182133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GB" sz="1400" dirty="0">
                  <a:solidFill>
                    <a:srgbClr val="666666"/>
                  </a:solidFill>
                </a:rPr>
                <a:t>Submission Jul 2019</a:t>
              </a:r>
            </a:p>
            <a:p>
              <a:pPr algn="l"/>
              <a:r>
                <a:rPr lang="en-GB" sz="1400" dirty="0">
                  <a:solidFill>
                    <a:srgbClr val="666666"/>
                  </a:solidFill>
                </a:rPr>
                <a:t>Received 	Oct 2020</a:t>
              </a: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FD1FB831-0611-B044-9F35-BDD11C9355F4}"/>
              </a:ext>
            </a:extLst>
          </p:cNvPr>
          <p:cNvGrpSpPr/>
          <p:nvPr/>
        </p:nvGrpSpPr>
        <p:grpSpPr>
          <a:xfrm>
            <a:off x="1103706" y="1758353"/>
            <a:ext cx="10282844" cy="1042234"/>
            <a:chOff x="1103706" y="1758353"/>
            <a:chExt cx="8262931" cy="1042234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2728D68C-55E0-3745-97F5-8DCE379257D5}"/>
                </a:ext>
              </a:extLst>
            </p:cNvPr>
            <p:cNvSpPr/>
            <p:nvPr/>
          </p:nvSpPr>
          <p:spPr>
            <a:xfrm>
              <a:off x="1103706" y="1758353"/>
              <a:ext cx="8262931" cy="1042234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EEC42DE3-4573-3B41-9737-A2B035ACB582}"/>
                </a:ext>
              </a:extLst>
            </p:cNvPr>
            <p:cNvSpPr txBox="1"/>
            <p:nvPr/>
          </p:nvSpPr>
          <p:spPr>
            <a:xfrm>
              <a:off x="1139703" y="1853983"/>
              <a:ext cx="26035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GB" b="1" dirty="0">
                  <a:solidFill>
                    <a:srgbClr val="666666"/>
                  </a:solidFill>
                </a:rPr>
                <a:t>Routine operation </a:t>
              </a:r>
              <a:r>
                <a:rPr lang="en-GB" dirty="0">
                  <a:solidFill>
                    <a:srgbClr val="666666"/>
                  </a:solidFill>
                </a:rPr>
                <a:t>permit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4C9F6627-1EDB-1343-A697-E9C6AA07B902}"/>
                </a:ext>
              </a:extLst>
            </p:cNvPr>
            <p:cNvSpPr txBox="1"/>
            <p:nvPr/>
          </p:nvSpPr>
          <p:spPr>
            <a:xfrm>
              <a:off x="1157771" y="2173542"/>
              <a:ext cx="140455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GB" sz="1400" dirty="0">
                  <a:solidFill>
                    <a:srgbClr val="666666"/>
                  </a:solidFill>
                </a:rPr>
                <a:t>Submission 	TBD</a:t>
              </a:r>
            </a:p>
            <a:p>
              <a:pPr algn="l"/>
              <a:r>
                <a:rPr lang="en-GB" sz="1400" dirty="0">
                  <a:solidFill>
                    <a:srgbClr val="666666"/>
                  </a:solidFill>
                </a:rPr>
                <a:t>Received 	TBD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CB0B7E43-A231-0240-A74F-4E77FC54B4E0}"/>
              </a:ext>
            </a:extLst>
          </p:cNvPr>
          <p:cNvGrpSpPr/>
          <p:nvPr/>
        </p:nvGrpSpPr>
        <p:grpSpPr>
          <a:xfrm>
            <a:off x="8092049" y="3917588"/>
            <a:ext cx="3386443" cy="1105829"/>
            <a:chOff x="8092049" y="3917588"/>
            <a:chExt cx="3386443" cy="1105829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E4F273D6-0FEE-0F4C-B344-D0BBFB53DD35}"/>
                </a:ext>
              </a:extLst>
            </p:cNvPr>
            <p:cNvSpPr/>
            <p:nvPr/>
          </p:nvSpPr>
          <p:spPr>
            <a:xfrm>
              <a:off x="8092125" y="3917588"/>
              <a:ext cx="3294426" cy="110582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F71BC3D8-9B30-4E4E-913B-04C2367F1FA8}"/>
                </a:ext>
              </a:extLst>
            </p:cNvPr>
            <p:cNvSpPr txBox="1"/>
            <p:nvPr/>
          </p:nvSpPr>
          <p:spPr>
            <a:xfrm>
              <a:off x="8106476" y="4075856"/>
              <a:ext cx="337201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GB" b="1" dirty="0">
                  <a:solidFill>
                    <a:srgbClr val="666666"/>
                  </a:solidFill>
                </a:rPr>
                <a:t>Installation</a:t>
              </a:r>
              <a:r>
                <a:rPr lang="en-GB" dirty="0">
                  <a:solidFill>
                    <a:srgbClr val="666666"/>
                  </a:solidFill>
                </a:rPr>
                <a:t> permit NSS &amp; H09 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039AFCC3-B706-A344-9C60-C4CF9DD7886B}"/>
                </a:ext>
              </a:extLst>
            </p:cNvPr>
            <p:cNvSpPr txBox="1"/>
            <p:nvPr/>
          </p:nvSpPr>
          <p:spPr>
            <a:xfrm>
              <a:off x="8092049" y="4343721"/>
              <a:ext cx="2917821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l"/>
              <a:r>
                <a:rPr lang="en-GB" sz="1400" dirty="0">
                  <a:solidFill>
                    <a:srgbClr val="666666"/>
                  </a:solidFill>
                </a:rPr>
                <a:t>Submission Mar 2022</a:t>
              </a:r>
            </a:p>
            <a:p>
              <a:pPr algn="l"/>
              <a:r>
                <a:rPr lang="en-GB" sz="1400" dirty="0">
                  <a:solidFill>
                    <a:srgbClr val="666666"/>
                  </a:solidFill>
                </a:rPr>
                <a:t>Received	Sept 2022 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5245254D-B49B-474C-AF60-5A0E855433A2}"/>
              </a:ext>
            </a:extLst>
          </p:cNvPr>
          <p:cNvGrpSpPr/>
          <p:nvPr/>
        </p:nvGrpSpPr>
        <p:grpSpPr>
          <a:xfrm>
            <a:off x="3973549" y="2841807"/>
            <a:ext cx="2754629" cy="1035243"/>
            <a:chOff x="3973549" y="2841807"/>
            <a:chExt cx="2754629" cy="1035243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381F515B-01A5-6D4F-98FE-D0DF172080EA}"/>
                </a:ext>
              </a:extLst>
            </p:cNvPr>
            <p:cNvSpPr/>
            <p:nvPr/>
          </p:nvSpPr>
          <p:spPr>
            <a:xfrm>
              <a:off x="3973549" y="2841807"/>
              <a:ext cx="2754629" cy="103524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905A192A-DA5E-1A4C-8070-3E7323E592EB}"/>
                </a:ext>
              </a:extLst>
            </p:cNvPr>
            <p:cNvSpPr txBox="1"/>
            <p:nvPr/>
          </p:nvSpPr>
          <p:spPr>
            <a:xfrm>
              <a:off x="4038399" y="2958372"/>
              <a:ext cx="22692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GB" b="1" dirty="0">
                  <a:solidFill>
                    <a:srgbClr val="666666"/>
                  </a:solidFill>
                </a:rPr>
                <a:t>Trial ops </a:t>
              </a:r>
              <a:r>
                <a:rPr lang="en-GB" dirty="0">
                  <a:solidFill>
                    <a:srgbClr val="666666"/>
                  </a:solidFill>
                </a:rPr>
                <a:t>permit SCL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D586B92B-C6FC-8344-8C51-B5D15D831CC8}"/>
                </a:ext>
              </a:extLst>
            </p:cNvPr>
            <p:cNvSpPr txBox="1"/>
            <p:nvPr/>
          </p:nvSpPr>
          <p:spPr>
            <a:xfrm>
              <a:off x="4038399" y="3233012"/>
              <a:ext cx="190148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GB" sz="1400" dirty="0">
                  <a:solidFill>
                    <a:srgbClr val="666666"/>
                  </a:solidFill>
                </a:rPr>
                <a:t>Submission  Oct 2023</a:t>
              </a:r>
            </a:p>
            <a:p>
              <a:pPr algn="l"/>
              <a:r>
                <a:rPr lang="en-GB" sz="1400" dirty="0">
                  <a:solidFill>
                    <a:srgbClr val="666666"/>
                  </a:solidFill>
                </a:rPr>
                <a:t>Received 	May 2024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1A82244B-65B8-0345-BA5B-2B702DE09481}"/>
              </a:ext>
            </a:extLst>
          </p:cNvPr>
          <p:cNvGrpSpPr/>
          <p:nvPr/>
        </p:nvGrpSpPr>
        <p:grpSpPr>
          <a:xfrm>
            <a:off x="9884279" y="2841807"/>
            <a:ext cx="1502271" cy="1035243"/>
            <a:chOff x="9884279" y="2841807"/>
            <a:chExt cx="1502271" cy="1035243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1BA77E31-22FE-2A45-985A-FE7EC2B4E3D9}"/>
                </a:ext>
              </a:extLst>
            </p:cNvPr>
            <p:cNvSpPr/>
            <p:nvPr/>
          </p:nvSpPr>
          <p:spPr>
            <a:xfrm>
              <a:off x="9884279" y="2841807"/>
              <a:ext cx="1502271" cy="103524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2EA1099F-121A-4D4E-A2DF-BA5C0AFBB308}"/>
                </a:ext>
              </a:extLst>
            </p:cNvPr>
            <p:cNvSpPr txBox="1"/>
            <p:nvPr/>
          </p:nvSpPr>
          <p:spPr>
            <a:xfrm>
              <a:off x="9931985" y="3094575"/>
              <a:ext cx="140685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rgbClr val="666666"/>
                  </a:solidFill>
                </a:rPr>
                <a:t>Extension for new Instruments</a:t>
              </a:r>
            </a:p>
          </p:txBody>
        </p: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C1027AE5-4FC9-9231-E592-B187F4EA3390}"/>
              </a:ext>
            </a:extLst>
          </p:cNvPr>
          <p:cNvSpPr txBox="1"/>
          <p:nvPr/>
        </p:nvSpPr>
        <p:spPr>
          <a:xfrm>
            <a:off x="6724773" y="2956622"/>
            <a:ext cx="31111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GB" b="1" dirty="0">
                <a:solidFill>
                  <a:srgbClr val="666666"/>
                </a:solidFill>
              </a:rPr>
              <a:t>Trial ops </a:t>
            </a:r>
            <a:r>
              <a:rPr lang="en-GB" sz="1600" dirty="0">
                <a:solidFill>
                  <a:srgbClr val="666666"/>
                </a:solidFill>
              </a:rPr>
              <a:t>permit BOT, NSS, H09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467D27C-5EBA-F6A1-B44F-83C2B0B72136}"/>
              </a:ext>
            </a:extLst>
          </p:cNvPr>
          <p:cNvSpPr txBox="1"/>
          <p:nvPr/>
        </p:nvSpPr>
        <p:spPr>
          <a:xfrm>
            <a:off x="6775884" y="3227049"/>
            <a:ext cx="28264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GB" sz="1400" dirty="0">
                <a:solidFill>
                  <a:srgbClr val="666666"/>
                </a:solidFill>
              </a:rPr>
              <a:t>Submission 	Dec 2024</a:t>
            </a:r>
          </a:p>
          <a:p>
            <a:pPr algn="l"/>
            <a:r>
              <a:rPr lang="en-GB" sz="1400" dirty="0">
                <a:solidFill>
                  <a:srgbClr val="666666"/>
                </a:solidFill>
              </a:rPr>
              <a:t>Expected 		Oct 2025</a:t>
            </a:r>
          </a:p>
        </p:txBody>
      </p:sp>
      <p:sp>
        <p:nvSpPr>
          <p:cNvPr id="37" name="Footer Placeholder 2">
            <a:extLst>
              <a:ext uri="{FF2B5EF4-FFF2-40B4-BE49-F238E27FC236}">
                <a16:creationId xmlns:a16="http://schemas.microsoft.com/office/drawing/2014/main" id="{85F06C00-3F80-70F9-F6D6-130E7E8AE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53244" y="6475270"/>
            <a:ext cx="4320448" cy="365125"/>
          </a:xfrm>
        </p:spPr>
        <p:txBody>
          <a:bodyPr/>
          <a:lstStyle/>
          <a:p>
            <a:r>
              <a:rPr lang="sv-SE" dirty="0"/>
              <a:t>PRESENTATION TITLE/FOOTER</a:t>
            </a:r>
          </a:p>
        </p:txBody>
      </p:sp>
      <p:sp>
        <p:nvSpPr>
          <p:cNvPr id="38" name="Date Placeholder 6">
            <a:extLst>
              <a:ext uri="{FF2B5EF4-FFF2-40B4-BE49-F238E27FC236}">
                <a16:creationId xmlns:a16="http://schemas.microsoft.com/office/drawing/2014/main" id="{F712231F-6472-3C28-2BF7-B6357124FA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95647" y="6475270"/>
            <a:ext cx="832658" cy="365125"/>
          </a:xfrm>
        </p:spPr>
        <p:txBody>
          <a:bodyPr/>
          <a:lstStyle/>
          <a:p>
            <a:fld id="{18896B66-0B3A-474C-9C9C-E4F07B1F5DAD}" type="datetime1">
              <a:rPr lang="sv-SE" smtClean="0"/>
              <a:t>2025-11-13</a:t>
            </a:fld>
            <a:endParaRPr lang="sv-SE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FBDE500-48A7-C9C3-5545-CD3EBF7ABDF4}"/>
              </a:ext>
            </a:extLst>
          </p:cNvPr>
          <p:cNvSpPr txBox="1"/>
          <p:nvPr/>
        </p:nvSpPr>
        <p:spPr>
          <a:xfrm>
            <a:off x="4989140" y="6261691"/>
            <a:ext cx="56777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SE" sz="2400" b="1" dirty="0">
                <a:solidFill>
                  <a:srgbClr val="666666"/>
                </a:solidFill>
              </a:rPr>
              <a:t>INP = Intentional Neutron Production</a:t>
            </a:r>
          </a:p>
        </p:txBody>
      </p:sp>
    </p:spTree>
    <p:extLst>
      <p:ext uri="{BB962C8B-B14F-4D97-AF65-F5344CB8AC3E}">
        <p14:creationId xmlns:p14="http://schemas.microsoft.com/office/powerpoint/2010/main" val="2348229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3EB56-D52F-A445-88F2-959B0D06E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do we get there?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2B2E0F4-6849-E749-9066-DFAAB1AC4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PRESENTATION TITLE/FOOTER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F5B30A-D577-D44F-9E33-51BF280EC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83078-D760-1647-8B80-66BA8B52336D}" type="slidenum">
              <a:rPr lang="sv-SE" smtClean="0"/>
              <a:t>6</a:t>
            </a:fld>
            <a:endParaRPr lang="sv-SE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71E0D4-ECC5-544F-AE41-4228437BAEF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Connection from engineering design to licensing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968C35-4817-664C-AE57-0B7D3CD82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4400" y="1562400"/>
            <a:ext cx="9365782" cy="950872"/>
          </a:xfrm>
        </p:spPr>
        <p:txBody>
          <a:bodyPr/>
          <a:lstStyle/>
          <a:p>
            <a:r>
              <a:rPr lang="en-GB" dirty="0"/>
              <a:t>Several stages from Design to License to operate beam to Target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48E1917-A995-EC48-A330-176AA3DD4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96B66-0B3A-474C-9C9C-E4F07B1F5DAD}" type="datetime1">
              <a:rPr lang="sv-SE" smtClean="0"/>
              <a:t>2025-11-13</a:t>
            </a:fld>
            <a:endParaRPr lang="sv-SE" dirty="0"/>
          </a:p>
        </p:txBody>
      </p:sp>
      <p:sp>
        <p:nvSpPr>
          <p:cNvPr id="8" name="OTLSHAPE_TB_00000000000000000000000000000000_ScaleContainer">
            <a:extLst>
              <a:ext uri="{FF2B5EF4-FFF2-40B4-BE49-F238E27FC236}">
                <a16:creationId xmlns:a16="http://schemas.microsoft.com/office/drawing/2014/main" id="{72FB45E7-0BB4-1046-8B57-73C8D15A7EB2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323383" y="2609383"/>
            <a:ext cx="6304619" cy="1903238"/>
          </a:xfrm>
          <a:prstGeom prst="roundRect">
            <a:avLst/>
          </a:prstGeom>
          <a:solidFill>
            <a:srgbClr val="00B050"/>
          </a:solidFill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Define operations concept, systems, radiation hazards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Analyse ability to manage hazards (normal operations &amp; accident analyses) -&gt; define RSFs, WRSFs needed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System (SSCs): classification, design, verification/validation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Commissioning plan, OLC </a:t>
            </a:r>
          </a:p>
        </p:txBody>
      </p:sp>
      <p:sp>
        <p:nvSpPr>
          <p:cNvPr id="9" name="OTLSHAPE_TB_00000000000000000000000000000000_ScaleContainer">
            <a:extLst>
              <a:ext uri="{FF2B5EF4-FFF2-40B4-BE49-F238E27FC236}">
                <a16:creationId xmlns:a16="http://schemas.microsoft.com/office/drawing/2014/main" id="{6C6A1AC6-35AD-FE48-9814-A639EE7E205F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628003" y="3889876"/>
            <a:ext cx="1341953" cy="998418"/>
          </a:xfrm>
          <a:prstGeom prst="roundRect">
            <a:avLst/>
          </a:prstGeom>
          <a:solidFill>
            <a:srgbClr val="05B0F0">
              <a:alpha val="100000"/>
            </a:srgbClr>
          </a:solidFill>
        </p:spPr>
        <p:txBody>
          <a:bodyPr/>
          <a:lstStyle/>
          <a:p>
            <a:r>
              <a:rPr lang="en-GB" sz="1600" dirty="0">
                <a:solidFill>
                  <a:schemeClr val="bg1"/>
                </a:solidFill>
              </a:rPr>
              <a:t>Write </a:t>
            </a:r>
            <a:r>
              <a:rPr lang="en-GB" sz="1600" dirty="0" err="1">
                <a:solidFill>
                  <a:schemeClr val="bg1"/>
                </a:solidFill>
              </a:rPr>
              <a:t>cSAR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</a:p>
          <a:p>
            <a:r>
              <a:rPr lang="en-GB" sz="1600" dirty="0">
                <a:solidFill>
                  <a:schemeClr val="bg1"/>
                </a:solidFill>
              </a:rPr>
              <a:t>PSR and ISR reviews</a:t>
            </a:r>
          </a:p>
        </p:txBody>
      </p:sp>
      <p:sp>
        <p:nvSpPr>
          <p:cNvPr id="10" name="OTLSHAPE_TB_00000000000000000000000000000000_ScaleContainer">
            <a:extLst>
              <a:ext uri="{FF2B5EF4-FFF2-40B4-BE49-F238E27FC236}">
                <a16:creationId xmlns:a16="http://schemas.microsoft.com/office/drawing/2014/main" id="{AF4C875C-593B-7647-B3EE-A970C698AD4F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7969955" y="4622415"/>
            <a:ext cx="3727673" cy="880091"/>
          </a:xfrm>
          <a:prstGeom prst="roundRect">
            <a:avLst/>
          </a:prstGeom>
          <a:solidFill>
            <a:srgbClr val="F09F57"/>
          </a:solidFill>
        </p:spPr>
        <p:txBody>
          <a:bodyPr/>
          <a:lstStyle/>
          <a:p>
            <a:r>
              <a:rPr lang="en-GB" sz="1600" dirty="0">
                <a:solidFill>
                  <a:schemeClr val="bg1"/>
                </a:solidFill>
              </a:rPr>
              <a:t>SSM review                  Trial Operations</a:t>
            </a:r>
          </a:p>
          <a:p>
            <a:r>
              <a:rPr lang="en-GB" sz="1600" dirty="0">
                <a:solidFill>
                  <a:schemeClr val="bg1"/>
                </a:solidFill>
              </a:rPr>
              <a:t>Respond to SSM RFIs      License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CA2F598-79A0-5F46-A085-F630BB7D042B}"/>
              </a:ext>
            </a:extLst>
          </p:cNvPr>
          <p:cNvSpPr txBox="1"/>
          <p:nvPr/>
        </p:nvSpPr>
        <p:spPr>
          <a:xfrm>
            <a:off x="532116" y="4799345"/>
            <a:ext cx="515854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dirty="0">
                <a:solidFill>
                  <a:srgbClr val="666666"/>
                </a:solidFill>
              </a:rPr>
              <a:t>Acronyms:</a:t>
            </a:r>
          </a:p>
          <a:p>
            <a:pPr algn="l"/>
            <a:r>
              <a:rPr lang="en-GB" dirty="0">
                <a:solidFill>
                  <a:srgbClr val="666666"/>
                </a:solidFill>
              </a:rPr>
              <a:t>RSF – Radiation Safety Function</a:t>
            </a:r>
          </a:p>
          <a:p>
            <a:pPr algn="l"/>
            <a:r>
              <a:rPr lang="en-GB" dirty="0">
                <a:solidFill>
                  <a:srgbClr val="666666"/>
                </a:solidFill>
              </a:rPr>
              <a:t>WRSF – Worker (only) Radiation Safety Functions</a:t>
            </a:r>
          </a:p>
          <a:p>
            <a:pPr algn="l"/>
            <a:r>
              <a:rPr lang="en-GB" dirty="0">
                <a:solidFill>
                  <a:srgbClr val="666666"/>
                </a:solidFill>
              </a:rPr>
              <a:t>SSC – Structure, system, component</a:t>
            </a:r>
          </a:p>
          <a:p>
            <a:pPr algn="l"/>
            <a:r>
              <a:rPr lang="en-GB" dirty="0">
                <a:solidFill>
                  <a:srgbClr val="666666"/>
                </a:solidFill>
              </a:rPr>
              <a:t>OLC – Operating Limits and Conditions</a:t>
            </a:r>
          </a:p>
          <a:p>
            <a:pPr algn="l"/>
            <a:r>
              <a:rPr lang="en-GB" dirty="0" err="1">
                <a:solidFill>
                  <a:srgbClr val="666666"/>
                </a:solidFill>
              </a:rPr>
              <a:t>cSAR</a:t>
            </a:r>
            <a:r>
              <a:rPr lang="en-GB" dirty="0">
                <a:solidFill>
                  <a:srgbClr val="666666"/>
                </a:solidFill>
              </a:rPr>
              <a:t> – current Safety Analysis Report</a:t>
            </a:r>
          </a:p>
        </p:txBody>
      </p:sp>
      <p:sp>
        <p:nvSpPr>
          <p:cNvPr id="12" name="OTLSHAPE_TB_00000000000000000000000000000000_ScaleContainer">
            <a:extLst>
              <a:ext uri="{FF2B5EF4-FFF2-40B4-BE49-F238E27FC236}">
                <a16:creationId xmlns:a16="http://schemas.microsoft.com/office/drawing/2014/main" id="{9A7D5F47-8E16-D14D-9281-FE6AD24AA4F2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11430001" y="5502507"/>
            <a:ext cx="669071" cy="452244"/>
          </a:xfrm>
          <a:prstGeom prst="roundRect">
            <a:avLst/>
          </a:prstGeom>
          <a:solidFill>
            <a:srgbClr val="00B050"/>
          </a:solidFill>
        </p:spPr>
        <p:txBody>
          <a:bodyPr/>
          <a:lstStyle/>
          <a:p>
            <a:pPr algn="ctr"/>
            <a:r>
              <a:rPr lang="en-GB" sz="1600" dirty="0">
                <a:solidFill>
                  <a:schemeClr val="bg1"/>
                </a:solidFill>
              </a:rPr>
              <a:t>SRR</a:t>
            </a:r>
          </a:p>
        </p:txBody>
      </p:sp>
      <p:cxnSp>
        <p:nvCxnSpPr>
          <p:cNvPr id="16" name="Elbow Connector 15">
            <a:extLst>
              <a:ext uri="{FF2B5EF4-FFF2-40B4-BE49-F238E27FC236}">
                <a16:creationId xmlns:a16="http://schemas.microsoft.com/office/drawing/2014/main" id="{11B2DEA4-CEAA-5D4D-BA67-45BFCCF6802A}"/>
              </a:ext>
            </a:extLst>
          </p:cNvPr>
          <p:cNvCxnSpPr>
            <a:cxnSpLocks/>
            <a:stCxn id="8" idx="3"/>
            <a:endCxn id="9" idx="0"/>
          </p:cNvCxnSpPr>
          <p:nvPr/>
        </p:nvCxnSpPr>
        <p:spPr>
          <a:xfrm>
            <a:off x="6628002" y="3561002"/>
            <a:ext cx="670978" cy="32887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lbow Connector 23">
            <a:extLst>
              <a:ext uri="{FF2B5EF4-FFF2-40B4-BE49-F238E27FC236}">
                <a16:creationId xmlns:a16="http://schemas.microsoft.com/office/drawing/2014/main" id="{21AB93D9-1C65-3045-B4BC-0FB458BCE267}"/>
              </a:ext>
            </a:extLst>
          </p:cNvPr>
          <p:cNvCxnSpPr>
            <a:cxnSpLocks/>
            <a:stCxn id="9" idx="2"/>
            <a:endCxn id="10" idx="1"/>
          </p:cNvCxnSpPr>
          <p:nvPr/>
        </p:nvCxnSpPr>
        <p:spPr>
          <a:xfrm rot="16200000" flipH="1">
            <a:off x="7547384" y="4639889"/>
            <a:ext cx="174167" cy="67097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lbow Connector 26">
            <a:extLst>
              <a:ext uri="{FF2B5EF4-FFF2-40B4-BE49-F238E27FC236}">
                <a16:creationId xmlns:a16="http://schemas.microsoft.com/office/drawing/2014/main" id="{EE90D59A-6616-6048-A2D9-FB91C2A0B00A}"/>
              </a:ext>
            </a:extLst>
          </p:cNvPr>
          <p:cNvCxnSpPr>
            <a:cxnSpLocks/>
            <a:stCxn id="10" idx="3"/>
            <a:endCxn id="12" idx="0"/>
          </p:cNvCxnSpPr>
          <p:nvPr/>
        </p:nvCxnSpPr>
        <p:spPr>
          <a:xfrm>
            <a:off x="11697628" y="5062461"/>
            <a:ext cx="66909" cy="44004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66CE3648-CD23-2C40-8EA0-51D51742C304}"/>
              </a:ext>
            </a:extLst>
          </p:cNvPr>
          <p:cNvSpPr txBox="1"/>
          <p:nvPr/>
        </p:nvSpPr>
        <p:spPr>
          <a:xfrm>
            <a:off x="5552735" y="5380672"/>
            <a:ext cx="49650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dirty="0">
                <a:solidFill>
                  <a:srgbClr val="666666"/>
                </a:solidFill>
              </a:rPr>
              <a:t>PSR – Primary Safety Review</a:t>
            </a:r>
          </a:p>
          <a:p>
            <a:pPr algn="l"/>
            <a:r>
              <a:rPr lang="en-GB" dirty="0">
                <a:solidFill>
                  <a:srgbClr val="666666"/>
                </a:solidFill>
              </a:rPr>
              <a:t>ISR – Independent Safety Review</a:t>
            </a:r>
          </a:p>
          <a:p>
            <a:r>
              <a:rPr lang="en-GB" dirty="0">
                <a:solidFill>
                  <a:srgbClr val="666666"/>
                </a:solidFill>
              </a:rPr>
              <a:t>SSM – Swedish nuclear regulator</a:t>
            </a:r>
          </a:p>
          <a:p>
            <a:r>
              <a:rPr lang="en-GB" dirty="0">
                <a:solidFill>
                  <a:srgbClr val="666666"/>
                </a:solidFill>
              </a:rPr>
              <a:t>RFI – Request for information </a:t>
            </a:r>
          </a:p>
          <a:p>
            <a:pPr algn="l"/>
            <a:r>
              <a:rPr lang="en-GB" dirty="0">
                <a:solidFill>
                  <a:srgbClr val="666666"/>
                </a:solidFill>
              </a:rPr>
              <a:t>SRR – Safety Readiness Review</a:t>
            </a:r>
          </a:p>
        </p:txBody>
      </p:sp>
      <p:sp>
        <p:nvSpPr>
          <p:cNvPr id="31" name="Left Brace 30">
            <a:extLst>
              <a:ext uri="{FF2B5EF4-FFF2-40B4-BE49-F238E27FC236}">
                <a16:creationId xmlns:a16="http://schemas.microsoft.com/office/drawing/2014/main" id="{2A6648D3-028E-8C45-8AA8-C35F55022A04}"/>
              </a:ext>
            </a:extLst>
          </p:cNvPr>
          <p:cNvSpPr/>
          <p:nvPr/>
        </p:nvSpPr>
        <p:spPr>
          <a:xfrm rot="5400000">
            <a:off x="3253413" y="-681594"/>
            <a:ext cx="444560" cy="6304617"/>
          </a:xfrm>
          <a:prstGeom prst="leftBrace">
            <a:avLst>
              <a:gd name="adj1" fmla="val 8333"/>
              <a:gd name="adj2" fmla="val 4980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Left Brace 31">
            <a:extLst>
              <a:ext uri="{FF2B5EF4-FFF2-40B4-BE49-F238E27FC236}">
                <a16:creationId xmlns:a16="http://schemas.microsoft.com/office/drawing/2014/main" id="{25A2E9F9-345B-734D-9FB5-AC622FB3BA63}"/>
              </a:ext>
            </a:extLst>
          </p:cNvPr>
          <p:cNvSpPr/>
          <p:nvPr/>
        </p:nvSpPr>
        <p:spPr>
          <a:xfrm rot="5400000">
            <a:off x="8793866" y="679964"/>
            <a:ext cx="510686" cy="4842417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E224731-F826-1A49-8682-D51ABC172149}"/>
              </a:ext>
            </a:extLst>
          </p:cNvPr>
          <p:cNvSpPr txBox="1"/>
          <p:nvPr/>
        </p:nvSpPr>
        <p:spPr>
          <a:xfrm>
            <a:off x="3629720" y="2197042"/>
            <a:ext cx="23129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GB" dirty="0">
                <a:solidFill>
                  <a:srgbClr val="666666"/>
                </a:solidFill>
              </a:rPr>
              <a:t>Engineering &amp; Analysis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1972129-DD74-8847-880E-4B988486B34D}"/>
              </a:ext>
            </a:extLst>
          </p:cNvPr>
          <p:cNvSpPr txBox="1"/>
          <p:nvPr/>
        </p:nvSpPr>
        <p:spPr>
          <a:xfrm>
            <a:off x="9206882" y="2845829"/>
            <a:ext cx="1043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GB" dirty="0">
                <a:solidFill>
                  <a:srgbClr val="666666"/>
                </a:solidFill>
              </a:rPr>
              <a:t>Licensing</a:t>
            </a:r>
          </a:p>
        </p:txBody>
      </p:sp>
      <p:sp>
        <p:nvSpPr>
          <p:cNvPr id="25" name="Right Arrow 24">
            <a:extLst>
              <a:ext uri="{FF2B5EF4-FFF2-40B4-BE49-F238E27FC236}">
                <a16:creationId xmlns:a16="http://schemas.microsoft.com/office/drawing/2014/main" id="{128E3B02-EA8D-2C4F-B89E-D8A93238EA8D}"/>
              </a:ext>
            </a:extLst>
          </p:cNvPr>
          <p:cNvSpPr/>
          <p:nvPr/>
        </p:nvSpPr>
        <p:spPr>
          <a:xfrm>
            <a:off x="9578278" y="4755261"/>
            <a:ext cx="301083" cy="178419"/>
          </a:xfrm>
          <a:prstGeom prst="rightArrow">
            <a:avLst/>
          </a:prstGeom>
          <a:solidFill>
            <a:srgbClr val="E46C0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678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6BFD4B-A952-5141-90CC-CD86661658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Radiation Safety Analysis Purpose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432F4A8-BA17-2942-A7B6-FD6FCC112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PRESENTATION TITLE/FOOTER</a:t>
            </a:r>
            <a:endParaRPr lang="sv-S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E5824E-CA92-FE46-9A9D-C94C14C96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83078-D760-1647-8B80-66BA8B52336D}" type="slidenum">
              <a:rPr lang="sv-SE" smtClean="0"/>
              <a:t>7</a:t>
            </a:fld>
            <a:endParaRPr lang="sv-SE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EF08A4-98AA-C140-940A-C3ED4F12107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03709" y="931026"/>
            <a:ext cx="9778780" cy="507076"/>
          </a:xfrm>
        </p:spPr>
        <p:txBody>
          <a:bodyPr/>
          <a:lstStyle/>
          <a:p>
            <a:r>
              <a:rPr lang="en-GB" dirty="0"/>
              <a:t>Protect ESS workers and the public from potential radiological consequences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8D8798-2694-4046-9D59-DC97E6E08E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4399" y="1562400"/>
            <a:ext cx="9788089" cy="4768062"/>
          </a:xfrm>
        </p:spPr>
        <p:txBody>
          <a:bodyPr>
            <a:normAutofit fontScale="92500" lnSpcReduction="10000"/>
          </a:bodyPr>
          <a:lstStyle/>
          <a:p>
            <a:pPr lvl="1"/>
            <a:r>
              <a:rPr lang="en-GB" dirty="0"/>
              <a:t>Apply a systematic process to identify, evaluate, and control potential radiation hazards related to ESS areas.</a:t>
            </a:r>
          </a:p>
          <a:p>
            <a:pPr lvl="3"/>
            <a:endParaRPr lang="en-GB" dirty="0"/>
          </a:p>
          <a:p>
            <a:pPr lvl="1"/>
            <a:r>
              <a:rPr lang="en-GB" dirty="0"/>
              <a:t>Identify hazardous conditions and events associated with the facility processes, operations, work activities, and natural phenomena</a:t>
            </a:r>
          </a:p>
          <a:p>
            <a:pPr lvl="2"/>
            <a:r>
              <a:rPr lang="en-GB" dirty="0"/>
              <a:t>High power beam impacting the tungsten target will create an inventory of nuclides</a:t>
            </a:r>
          </a:p>
          <a:p>
            <a:pPr lvl="2"/>
            <a:r>
              <a:rPr lang="en-GB" dirty="0"/>
              <a:t>3000 kg of tungsten, 5 MW proton beam, 5-year target wheel lifetime</a:t>
            </a:r>
          </a:p>
          <a:p>
            <a:pPr lvl="1"/>
            <a:r>
              <a:rPr lang="en-GB" dirty="0"/>
              <a:t>Understand potential hazardous conditions and scenarios</a:t>
            </a:r>
          </a:p>
          <a:p>
            <a:pPr lvl="3"/>
            <a:endParaRPr lang="en-GB" dirty="0"/>
          </a:p>
          <a:p>
            <a:pPr lvl="1"/>
            <a:r>
              <a:rPr lang="en-GB" dirty="0"/>
              <a:t>Define necessary prevention and mitigation measures</a:t>
            </a:r>
          </a:p>
          <a:p>
            <a:pPr lvl="2"/>
            <a:r>
              <a:rPr lang="en-GB" dirty="0"/>
              <a:t>Input to system design requirements – Target systems, ACC systems, Instruments, Waste management, building features, shielding, HVAC, Controls, PSS, TSS</a:t>
            </a:r>
          </a:p>
          <a:p>
            <a:pPr lvl="2"/>
            <a:r>
              <a:rPr lang="en-GB" dirty="0"/>
              <a:t>Identify need for radiation safety functions</a:t>
            </a:r>
          </a:p>
          <a:p>
            <a:pPr lvl="1"/>
            <a:r>
              <a:rPr lang="en-GB" b="1" i="1" dirty="0">
                <a:solidFill>
                  <a:srgbClr val="000090"/>
                </a:solidFill>
              </a:rPr>
              <a:t>Identify </a:t>
            </a:r>
            <a:r>
              <a:rPr lang="en-GB" b="1" i="1" dirty="0">
                <a:solidFill>
                  <a:srgbClr val="000090"/>
                </a:solidFill>
                <a:latin typeface="Wingdings 3" charset="2"/>
                <a:cs typeface="Wingdings 3" charset="2"/>
              </a:rPr>
              <a:t>g</a:t>
            </a:r>
            <a:r>
              <a:rPr lang="en-GB" b="1" i="1" dirty="0">
                <a:solidFill>
                  <a:srgbClr val="000090"/>
                </a:solidFill>
              </a:rPr>
              <a:t> evaluate </a:t>
            </a:r>
            <a:r>
              <a:rPr lang="en-GB" b="1" i="1" dirty="0">
                <a:solidFill>
                  <a:srgbClr val="000090"/>
                </a:solidFill>
                <a:latin typeface="Wingdings 3" charset="2"/>
                <a:cs typeface="Wingdings 3" charset="2"/>
              </a:rPr>
              <a:t>g</a:t>
            </a:r>
            <a:r>
              <a:rPr lang="en-GB" b="1" i="1" dirty="0">
                <a:solidFill>
                  <a:srgbClr val="000090"/>
                </a:solidFill>
              </a:rPr>
              <a:t> control these hazards (planned) and events (unplanned)</a:t>
            </a:r>
          </a:p>
          <a:p>
            <a:pPr marL="82550" lvl="1" indent="0">
              <a:buNone/>
            </a:pPr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23504E-736D-3C40-832D-8C2673B34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96B66-0B3A-474C-9C9C-E4F07B1F5DAD}" type="datetime1">
              <a:rPr lang="sv-SE" smtClean="0"/>
              <a:t>2025-11-13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18975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8F68984A-68C2-4641-9986-DC4E074C88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Achieving the Operation License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6BC07B-2EC5-1D4B-81ED-99D9A0B6B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PRESENTATION TITLE/FOOTER</a:t>
            </a:r>
            <a:endParaRPr lang="sv-S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2CA273-E1F4-B14D-AF9B-E8F9C1951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83078-D760-1647-8B80-66BA8B52336D}" type="slidenum">
              <a:rPr lang="sv-SE" smtClean="0"/>
              <a:t>8</a:t>
            </a:fld>
            <a:endParaRPr lang="sv-SE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FAFE459-EBC1-6243-8C39-51311E0AFB5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How do we do this with respect to rad safety?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965B6284-EB02-FF4A-9484-0F3EE6E008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4400" y="1562400"/>
            <a:ext cx="9862902" cy="4768062"/>
          </a:xfrm>
        </p:spPr>
        <p:txBody>
          <a:bodyPr/>
          <a:lstStyle/>
          <a:p>
            <a:pPr marL="82550" lvl="1" indent="0">
              <a:buNone/>
            </a:pPr>
            <a:r>
              <a:rPr lang="en-US" dirty="0"/>
              <a:t>Demonstrate</a:t>
            </a:r>
          </a:p>
          <a:p>
            <a:pPr lvl="1"/>
            <a:r>
              <a:rPr lang="en-US" dirty="0"/>
              <a:t>That we understand the radiation hazards for the facility.</a:t>
            </a:r>
          </a:p>
          <a:p>
            <a:pPr lvl="1"/>
            <a:r>
              <a:rPr lang="en-US" dirty="0"/>
              <a:t>That we have identified the necessary radiation safety functions to manage them.</a:t>
            </a:r>
          </a:p>
          <a:p>
            <a:pPr lvl="1"/>
            <a:r>
              <a:rPr lang="en-US" dirty="0"/>
              <a:t>That we have properly implemented the systems to execute those functions. </a:t>
            </a:r>
          </a:p>
          <a:p>
            <a:pPr lvl="2"/>
            <a:r>
              <a:rPr lang="en-US" dirty="0"/>
              <a:t>The systems meet the requirements defined by the analyses (functions, classification, reliability, quality, withstand appropriate loads, etc.).</a:t>
            </a:r>
          </a:p>
          <a:p>
            <a:pPr marL="635000" lvl="2" indent="-285750"/>
            <a:r>
              <a:rPr lang="en-US" dirty="0"/>
              <a:t>The systems follow ESS design rules.</a:t>
            </a:r>
          </a:p>
          <a:p>
            <a:pPr lvl="2"/>
            <a:endParaRPr lang="sv-SE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8A840E-B875-334B-88FE-83542F534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96B66-0B3A-474C-9C9C-E4F07B1F5DAD}" type="datetime1">
              <a:rPr lang="sv-SE" smtClean="0"/>
              <a:t>2025-11-13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67541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0DE38-0B4C-3995-84F2-3A4EDFFA5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709" y="265373"/>
            <a:ext cx="9360000" cy="1172729"/>
          </a:xfrm>
        </p:spPr>
        <p:txBody>
          <a:bodyPr/>
          <a:lstStyle/>
          <a:p>
            <a:r>
              <a:rPr lang="en-GB" noProof="0" dirty="0"/>
              <a:t>Areas involved for the </a:t>
            </a:r>
            <a:r>
              <a:rPr lang="en-GB" noProof="0" dirty="0" err="1"/>
              <a:t>Shielding&amp;Safety</a:t>
            </a:r>
            <a:r>
              <a:rPr lang="en-GB" noProof="0" dirty="0"/>
              <a:t> systems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CBC453-F423-B41B-4828-B76EE8A34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TARGET GROUP SAR RADIATION SAFETY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246CD9-6F27-0289-B0BE-67356E59C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83078-D760-1647-8B80-66BA8B52336D}" type="slidenum">
              <a:rPr lang="en-GB" noProof="0" smtClean="0"/>
              <a:t>9</a:t>
            </a:fld>
            <a:endParaRPr lang="en-GB" noProof="0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3FA6157-3BAD-0FFC-535D-25CE5E92F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noProof="0" dirty="0"/>
              <a:t>2025-11-05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50C600D-7EE3-12C6-3FFD-D08C12A2D6F1}"/>
              </a:ext>
            </a:extLst>
          </p:cNvPr>
          <p:cNvSpPr txBox="1"/>
          <p:nvPr/>
        </p:nvSpPr>
        <p:spPr>
          <a:xfrm>
            <a:off x="914400" y="1825470"/>
            <a:ext cx="35433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sv-SE" dirty="0">
                <a:solidFill>
                  <a:srgbClr val="666666"/>
                </a:solidFill>
              </a:rPr>
              <a:t>Areas of </a:t>
            </a:r>
            <a:r>
              <a:rPr lang="sv-SE" dirty="0" err="1">
                <a:solidFill>
                  <a:srgbClr val="666666"/>
                </a:solidFill>
              </a:rPr>
              <a:t>relevance</a:t>
            </a:r>
            <a:r>
              <a:rPr lang="sv-SE" dirty="0">
                <a:solidFill>
                  <a:srgbClr val="666666"/>
                </a:solidFill>
              </a:rPr>
              <a:t>:</a:t>
            </a:r>
          </a:p>
          <a:p>
            <a:pPr algn="l"/>
            <a:endParaRPr lang="sv-SE" dirty="0">
              <a:solidFill>
                <a:srgbClr val="666666"/>
              </a:solidFill>
            </a:endParaRPr>
          </a:p>
          <a:p>
            <a:pPr algn="l"/>
            <a:r>
              <a:rPr lang="sv-SE" dirty="0">
                <a:solidFill>
                  <a:srgbClr val="666666"/>
                </a:solidFill>
              </a:rPr>
              <a:t>D01</a:t>
            </a:r>
          </a:p>
          <a:p>
            <a:pPr algn="l"/>
            <a:r>
              <a:rPr lang="sv-SE" dirty="0">
                <a:solidFill>
                  <a:srgbClr val="666666"/>
                </a:solidFill>
              </a:rPr>
              <a:t>D03</a:t>
            </a:r>
          </a:p>
          <a:p>
            <a:pPr algn="l"/>
            <a:r>
              <a:rPr lang="sv-SE" dirty="0">
                <a:solidFill>
                  <a:srgbClr val="666666"/>
                </a:solidFill>
              </a:rPr>
              <a:t>E02</a:t>
            </a:r>
          </a:p>
          <a:p>
            <a:pPr algn="l"/>
            <a:endParaRPr lang="sv-SE" dirty="0">
              <a:solidFill>
                <a:srgbClr val="666666"/>
              </a:solidFill>
            </a:endParaRPr>
          </a:p>
          <a:p>
            <a:pPr algn="l"/>
            <a:endParaRPr lang="en-US" dirty="0">
              <a:solidFill>
                <a:srgbClr val="666666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14D9D88-A4A6-E6C8-65A7-F66F7B8532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5071" y="1173368"/>
            <a:ext cx="6700944" cy="5366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4189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-tema">
  <a:themeElements>
    <a:clrScheme name="ESS 1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099DC"/>
      </a:accent1>
      <a:accent2>
        <a:srgbClr val="003366"/>
      </a:accent2>
      <a:accent3>
        <a:srgbClr val="99BE00"/>
      </a:accent3>
      <a:accent4>
        <a:srgbClr val="006646"/>
      </a:accent4>
      <a:accent5>
        <a:srgbClr val="FF7D00"/>
      </a:accent5>
      <a:accent6>
        <a:srgbClr val="821482"/>
      </a:accent6>
      <a:hlink>
        <a:srgbClr val="0099DC"/>
      </a:hlink>
      <a:folHlink>
        <a:srgbClr val="0099DC"/>
      </a:folHlink>
    </a:clrScheme>
    <a:fontScheme name="ESS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mtClean="0">
            <a:solidFill>
              <a:srgbClr val="666666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ESS0013_ESS_191217" id="{25A5AE2A-28F6-4104-8C72-7304B1F48254}" vid="{320E9B42-7F55-4E52-AA64-0C45CA88F265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Office-tema</Template>
  <TotalTime>55059</TotalTime>
  <Words>2567</Words>
  <Application>Microsoft Office PowerPoint</Application>
  <PresentationFormat>Widescreen</PresentationFormat>
  <Paragraphs>403</Paragraphs>
  <Slides>30</Slides>
  <Notes>6</Notes>
  <HiddenSlides>1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9" baseType="lpstr">
      <vt:lpstr>Arial</vt:lpstr>
      <vt:lpstr>Calibri</vt:lpstr>
      <vt:lpstr>Segoe UI</vt:lpstr>
      <vt:lpstr>Segoe UI Historic</vt:lpstr>
      <vt:lpstr>Segoe UI Light</vt:lpstr>
      <vt:lpstr>Segoe UI Semibold</vt:lpstr>
      <vt:lpstr>Wingdings</vt:lpstr>
      <vt:lpstr>Wingdings 3</vt:lpstr>
      <vt:lpstr>Office-tema</vt:lpstr>
      <vt:lpstr>PowerPoint Presentation</vt:lpstr>
      <vt:lpstr>Radiation Safety Case:  Context for and involvement by the Shielding&amp;Safety Systems</vt:lpstr>
      <vt:lpstr>Agenda</vt:lpstr>
      <vt:lpstr>PowerPoint Presentation</vt:lpstr>
      <vt:lpstr>License to Operate – INP NOW</vt:lpstr>
      <vt:lpstr>How do we get there?</vt:lpstr>
      <vt:lpstr>Radiation Safety Analysis Purpose</vt:lpstr>
      <vt:lpstr>Achieving the Operation License</vt:lpstr>
      <vt:lpstr>Areas involved for the Shielding&amp;Safety systems</vt:lpstr>
      <vt:lpstr>PowerPoint Presentation</vt:lpstr>
      <vt:lpstr>Shielding&amp;Safety systems Safety</vt:lpstr>
      <vt:lpstr>S&amp;SS Safety Case – 7-Step References</vt:lpstr>
      <vt:lpstr>What systems?</vt:lpstr>
      <vt:lpstr>S&amp;SS in Rad Safety</vt:lpstr>
      <vt:lpstr>Systems in RS for Public</vt:lpstr>
      <vt:lpstr>Systems in RS for Public</vt:lpstr>
      <vt:lpstr>Systems in RS for Workers</vt:lpstr>
      <vt:lpstr>AMs/WAMs for RS for S&amp;SS</vt:lpstr>
      <vt:lpstr>Ams/WAMs for RS for S&amp;SS</vt:lpstr>
      <vt:lpstr>Procedural readiness</vt:lpstr>
      <vt:lpstr>Classified S&amp;SS SSCs</vt:lpstr>
      <vt:lpstr>Facility Safe State (ESS-5217883)</vt:lpstr>
      <vt:lpstr>PowerPoint Presentation</vt:lpstr>
      <vt:lpstr>Which SSCs finish validation after BOT?</vt:lpstr>
      <vt:lpstr>Radiation Safety barriers </vt:lpstr>
      <vt:lpstr>Facility Safe State (ESS-5217883)</vt:lpstr>
      <vt:lpstr>INP OLC (ESS-0357253)</vt:lpstr>
      <vt:lpstr>JIRA tasks – radiation safety</vt:lpstr>
      <vt:lpstr>Rad Safety Readiness - Summary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martin.sjostrand@esss.se</dc:creator>
  <cp:lastModifiedBy>Fabian Valenzuela Lundkvist</cp:lastModifiedBy>
  <cp:revision>278</cp:revision>
  <cp:lastPrinted>2025-10-15T21:37:55Z</cp:lastPrinted>
  <dcterms:created xsi:type="dcterms:W3CDTF">2020-01-21T09:56:49Z</dcterms:created>
  <dcterms:modified xsi:type="dcterms:W3CDTF">2025-11-13T12:06:39Z</dcterms:modified>
</cp:coreProperties>
</file>