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67" r:id="rId2"/>
    <p:sldId id="390" r:id="rId3"/>
    <p:sldId id="278" r:id="rId4"/>
    <p:sldId id="279" r:id="rId5"/>
    <p:sldId id="378" r:id="rId6"/>
    <p:sldId id="376" r:id="rId7"/>
    <p:sldId id="387" r:id="rId8"/>
    <p:sldId id="377" r:id="rId9"/>
    <p:sldId id="388" r:id="rId10"/>
    <p:sldId id="379" r:id="rId11"/>
    <p:sldId id="389" r:id="rId12"/>
    <p:sldId id="380" r:id="rId13"/>
    <p:sldId id="393" r:id="rId14"/>
    <p:sldId id="394" r:id="rId15"/>
    <p:sldId id="381" r:id="rId16"/>
    <p:sldId id="395" r:id="rId17"/>
    <p:sldId id="382" r:id="rId18"/>
    <p:sldId id="308" r:id="rId19"/>
    <p:sldId id="283" r:id="rId20"/>
    <p:sldId id="304" r:id="rId21"/>
    <p:sldId id="281" r:id="rId22"/>
    <p:sldId id="312" r:id="rId23"/>
    <p:sldId id="375" r:id="rId24"/>
    <p:sldId id="303" r:id="rId25"/>
    <p:sldId id="327" r:id="rId26"/>
    <p:sldId id="284" r:id="rId27"/>
    <p:sldId id="311" r:id="rId28"/>
    <p:sldId id="315" r:id="rId29"/>
    <p:sldId id="316" r:id="rId30"/>
    <p:sldId id="328" r:id="rId31"/>
    <p:sldId id="317" r:id="rId32"/>
    <p:sldId id="366" r:id="rId33"/>
    <p:sldId id="372" r:id="rId34"/>
    <p:sldId id="367" r:id="rId35"/>
    <p:sldId id="368" r:id="rId36"/>
    <p:sldId id="369" r:id="rId37"/>
    <p:sldId id="373" r:id="rId38"/>
    <p:sldId id="370" r:id="rId39"/>
    <p:sldId id="371" r:id="rId40"/>
    <p:sldId id="326" r:id="rId41"/>
    <p:sldId id="320" r:id="rId42"/>
    <p:sldId id="392" r:id="rId43"/>
    <p:sldId id="374" r:id="rId44"/>
    <p:sldId id="318" r:id="rId45"/>
    <p:sldId id="351" r:id="rId46"/>
    <p:sldId id="386" r:id="rId47"/>
    <p:sldId id="383" r:id="rId48"/>
    <p:sldId id="385" r:id="rId4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69" autoAdjust="0"/>
    <p:restoredTop sz="94681" autoAdjust="0"/>
  </p:normalViewPr>
  <p:slideViewPr>
    <p:cSldViewPr snapToGrid="0" snapToObjects="1">
      <p:cViewPr varScale="1">
        <p:scale>
          <a:sx n="149" d="100"/>
          <a:sy n="149" d="100"/>
        </p:scale>
        <p:origin x="18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2026-01-26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617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2026-01-26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2026-01-26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g"/><Relationship Id="rId5" Type="http://schemas.openxmlformats.org/officeDocument/2006/relationships/hyperlink" Target="https://github.com/mctools/ncrystal-notebooks" TargetMode="External"/><Relationship Id="rId4" Type="http://schemas.openxmlformats.org/officeDocument/2006/relationships/hyperlink" Target="https://github.com/mctools/ncrystal/wiki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8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microsoft.com/office/2007/relationships/hdphoto" Target="../media/hdphoto1.wdp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github.com/PaNOSC-ViNYL/McStasScrip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84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3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3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7.png"/><Relationship Id="rId7" Type="http://schemas.openxmlformats.org/officeDocument/2006/relationships/image" Target="../media/image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98.png"/><Relationship Id="rId9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84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3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102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3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7.png"/><Relationship Id="rId7" Type="http://schemas.openxmlformats.org/officeDocument/2006/relationships/image" Target="../media/image84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mads-bertelsen.github.io/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2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Mads Bertelsen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2026-01-26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A3F2B-B99A-0C06-253D-1E4C44E6E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37CFD1-318F-DDE8-07B0-D7443E06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38F45A2-92FB-4ADE-1155-3B5481241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690231-5DC9-D855-6881-538321CB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E472278-9506-CA16-E8FB-1C6F5BC7E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List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146BB2D-BAEF-A36A-2777-CDDBA27A4D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A47D43A-007D-00C0-B2D9-94DBD4EA5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463F80-3B58-DF7B-9ADC-B134456A9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4" name="Picture 13" descr="A white and grey horizontal lines&#10;&#10;AI-generated content may be incorrect.">
            <a:extLst>
              <a:ext uri="{FF2B5EF4-FFF2-40B4-BE49-F238E27FC236}">
                <a16:creationId xmlns:a16="http://schemas.microsoft.com/office/drawing/2014/main" id="{714A4FBC-E193-0954-501A-68D629073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508" y="2040660"/>
            <a:ext cx="9381744" cy="3891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6FA298-3FE6-2CE2-A937-20B8C834E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2043065"/>
            <a:ext cx="9381744" cy="387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A265B-1676-DBCE-65EA-3034FD14D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BBF9B1-513E-21F1-B1CA-B08F9D9B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81B3FC4-5AE7-E4E7-EDBD-2003C83E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C57BA44-FFC1-CA39-6A6B-C4F6055D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4510AA6-4EA9-1D35-305A-A93C42C0C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Tuple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0DB6EFD4-249C-75F0-B62F-20723D079C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D2915E2B-C4CE-3B1E-9D16-D75C2D906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1AA0E5-5873-72B9-940B-521DEB579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6" name="Picture 15" descr="A screenshot of a chat&#10;&#10;AI-generated content may be incorrect.">
            <a:extLst>
              <a:ext uri="{FF2B5EF4-FFF2-40B4-BE49-F238E27FC236}">
                <a16:creationId xmlns:a16="http://schemas.microsoft.com/office/drawing/2014/main" id="{566BEADB-381A-FF49-987E-8CB5463F7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508" y="2060514"/>
            <a:ext cx="9381744" cy="42385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DFECC5-5443-3D77-CA33-F179DCB8724D}"/>
              </a:ext>
            </a:extLst>
          </p:cNvPr>
          <p:cNvSpPr/>
          <p:nvPr/>
        </p:nvSpPr>
        <p:spPr>
          <a:xfrm>
            <a:off x="1516284" y="3796498"/>
            <a:ext cx="9826906" cy="154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86613E-EDAB-861F-7B63-530539F3C163}"/>
              </a:ext>
            </a:extLst>
          </p:cNvPr>
          <p:cNvSpPr/>
          <p:nvPr/>
        </p:nvSpPr>
        <p:spPr>
          <a:xfrm>
            <a:off x="1516284" y="5343306"/>
            <a:ext cx="9826906" cy="105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44CC0-E63F-8D6C-BAFC-7633AD9E2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764A97-3B65-03EB-8ECC-47DB5EB2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D8A6C3D-9E6F-863B-7820-5A2D8131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AA7F53A-849C-95D4-AA08-B7D4805C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8040474-D614-CE89-C6A2-57C4FC344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Dictionary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3" name="Content Placeholder 12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0A908B96-DE96-AA0F-3EF7-F2D6C6C03D9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611976" y="1997802"/>
            <a:ext cx="9381744" cy="2404302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6FC9505C-5F0C-70A7-A2CB-D975F41AE7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010F2CF-F130-8267-C170-E35C4B88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65D583-5AC4-20CD-6DB0-B2A80C5F8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5" name="Picture 14" descr="A white and black striped background&#10;&#10;AI-generated content may be incorrect.">
            <a:extLst>
              <a:ext uri="{FF2B5EF4-FFF2-40B4-BE49-F238E27FC236}">
                <a16:creationId xmlns:a16="http://schemas.microsoft.com/office/drawing/2014/main" id="{6233E0E0-CAF0-4E93-6331-387169AFE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4460069"/>
            <a:ext cx="9381744" cy="19457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92415C-D115-5120-DC2B-F8B3BD69C12F}"/>
              </a:ext>
            </a:extLst>
          </p:cNvPr>
          <p:cNvSpPr txBox="1"/>
          <p:nvPr/>
        </p:nvSpPr>
        <p:spPr>
          <a:xfrm>
            <a:off x="5079622" y="827058"/>
            <a:ext cx="3910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6666"/>
                </a:solidFill>
              </a:rPr>
              <a:t>key : value</a:t>
            </a:r>
          </a:p>
          <a:p>
            <a:pPr algn="ctr"/>
            <a:r>
              <a:rPr lang="en-US" sz="2400" dirty="0">
                <a:solidFill>
                  <a:srgbClr val="666666"/>
                </a:solidFill>
              </a:rPr>
              <a:t>Keys must be immutable</a:t>
            </a:r>
          </a:p>
        </p:txBody>
      </p:sp>
    </p:spTree>
    <p:extLst>
      <p:ext uri="{BB962C8B-B14F-4D97-AF65-F5344CB8AC3E}">
        <p14:creationId xmlns:p14="http://schemas.microsoft.com/office/powerpoint/2010/main" val="20146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88D64-DDE7-49E5-60DE-6D256774D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8D4CE97-0CA3-6C5C-C4E2-DBA20F5C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76" y="2003592"/>
            <a:ext cx="9381744" cy="446828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79C7AC5-6BD5-8BDD-1A3C-723A3099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27271FF-0897-BA95-70D4-EE13E441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F3793D8-1A7F-5E1C-05EA-E5A8B8FF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A667127-B000-2482-D996-9AED7D6E5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Dictionary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0E11BDF-134E-EEF2-4527-E7363DC131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7307B5B-8546-F85D-F588-30C74F0B5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C51FC2-3B35-6177-9E79-F5C66CC05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F9663E-5602-CAB4-4DB1-2DD45137FAEE}"/>
              </a:ext>
            </a:extLst>
          </p:cNvPr>
          <p:cNvSpPr txBox="1"/>
          <p:nvPr/>
        </p:nvSpPr>
        <p:spPr>
          <a:xfrm>
            <a:off x="5079622" y="827058"/>
            <a:ext cx="3910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6666"/>
                </a:solidFill>
              </a:rPr>
              <a:t>key : value</a:t>
            </a:r>
          </a:p>
          <a:p>
            <a:pPr algn="ctr"/>
            <a:r>
              <a:rPr lang="en-US" sz="2400" dirty="0">
                <a:solidFill>
                  <a:srgbClr val="666666"/>
                </a:solidFill>
              </a:rPr>
              <a:t>Keys must be immutable</a:t>
            </a:r>
          </a:p>
        </p:txBody>
      </p:sp>
    </p:spTree>
    <p:extLst>
      <p:ext uri="{BB962C8B-B14F-4D97-AF65-F5344CB8AC3E}">
        <p14:creationId xmlns:p14="http://schemas.microsoft.com/office/powerpoint/2010/main" val="3634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44861-8BEE-79AD-3EC0-90ED46AD8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026F3C-B12E-3BEF-B839-573A48E1F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0112B73-74E5-6AC4-9F0D-ACAAB46B4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62DC18C-08EC-58D2-B84D-9F755B5D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9DE4D36-6635-C5E7-6306-7BC244879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Dictionary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AD3B281-B037-0E68-B431-5B49408FE8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A8CD703-0B19-ED3F-F34F-D065674B6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8D48EB-05F2-A62E-EC47-00F62A726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00C4C1-8830-7029-C3B5-BC17163D2E95}"/>
              </a:ext>
            </a:extLst>
          </p:cNvPr>
          <p:cNvSpPr txBox="1"/>
          <p:nvPr/>
        </p:nvSpPr>
        <p:spPr>
          <a:xfrm>
            <a:off x="5079622" y="827058"/>
            <a:ext cx="3910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6666"/>
                </a:solidFill>
              </a:rPr>
              <a:t>key : value</a:t>
            </a:r>
          </a:p>
          <a:p>
            <a:pPr algn="ctr"/>
            <a:r>
              <a:rPr lang="en-US" sz="2400" dirty="0">
                <a:solidFill>
                  <a:srgbClr val="666666"/>
                </a:solidFill>
              </a:rPr>
              <a:t>Keys must be immutable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19A4911-3FF1-DCD9-DABE-E93F7E1D4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76" y="1997836"/>
            <a:ext cx="9381744" cy="2984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2C5F0C-2D29-CFCC-59A3-AF37AEC3291E}"/>
              </a:ext>
            </a:extLst>
          </p:cNvPr>
          <p:cNvSpPr txBox="1"/>
          <p:nvPr/>
        </p:nvSpPr>
        <p:spPr>
          <a:xfrm>
            <a:off x="3377341" y="5156371"/>
            <a:ext cx="5119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6666"/>
                </a:solidFill>
              </a:rPr>
              <a:t>The dictionary is mutable</a:t>
            </a:r>
          </a:p>
          <a:p>
            <a:pPr algn="ctr"/>
            <a:r>
              <a:rPr lang="en-US" sz="2400" dirty="0">
                <a:solidFill>
                  <a:srgbClr val="666666"/>
                </a:solidFill>
              </a:rPr>
              <a:t>Can be updated after its defined</a:t>
            </a:r>
          </a:p>
        </p:txBody>
      </p:sp>
    </p:spTree>
    <p:extLst>
      <p:ext uri="{BB962C8B-B14F-4D97-AF65-F5344CB8AC3E}">
        <p14:creationId xmlns:p14="http://schemas.microsoft.com/office/powerpoint/2010/main" val="20904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6E4DE-27F5-53A6-5C33-06465F752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B1DDFF-001C-D123-5E02-DFEF960A3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5AB6B09-FD46-114D-79BE-99027E1B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298F95E-527C-19D9-7B0E-A17CC99E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700EF59-5028-204B-25FB-7DD8FEC66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1320510"/>
          </a:xfrm>
        </p:spPr>
        <p:txBody>
          <a:bodyPr/>
          <a:lstStyle/>
          <a:p>
            <a:pPr lvl="1"/>
            <a:r>
              <a:rPr lang="en-US" dirty="0"/>
              <a:t>Want to work with vector</a:t>
            </a:r>
          </a:p>
          <a:p>
            <a:pPr lvl="1"/>
            <a:endParaRPr lang="en-US" dirty="0"/>
          </a:p>
          <a:p>
            <a:pPr marL="142875" lvl="1" indent="0">
              <a:buNone/>
            </a:pP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55A14AD-A799-77ED-E227-4B064C01198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611976" y="1951775"/>
            <a:ext cx="9381744" cy="954285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17D5A03-55FF-A1EF-FEFB-2B7585BB4C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Working with packages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E286233E-0A11-5CD8-3D76-4E3A2C50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930F28-0859-D4C1-6D25-303DBB01F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5" name="Picture 14" descr="A close-up of a number&#10;&#10;AI-generated content may be incorrect.">
            <a:extLst>
              <a:ext uri="{FF2B5EF4-FFF2-40B4-BE49-F238E27FC236}">
                <a16:creationId xmlns:a16="http://schemas.microsoft.com/office/drawing/2014/main" id="{2D2644B0-FD11-3527-2C4A-02EFB1158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3344633"/>
            <a:ext cx="9381744" cy="11649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94A6FF-C7F2-1794-4BB6-47870CA78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976" y="5042037"/>
            <a:ext cx="9381744" cy="1152578"/>
          </a:xfrm>
          <a:prstGeom prst="rect">
            <a:avLst/>
          </a:prstGeom>
        </p:spPr>
      </p:pic>
      <p:sp>
        <p:nvSpPr>
          <p:cNvPr id="19" name="Platshållare för innehåll 5">
            <a:extLst>
              <a:ext uri="{FF2B5EF4-FFF2-40B4-BE49-F238E27FC236}">
                <a16:creationId xmlns:a16="http://schemas.microsoft.com/office/drawing/2014/main" id="{2093B7CA-5EFD-2BBF-67F4-654E0E570F42}"/>
              </a:ext>
            </a:extLst>
          </p:cNvPr>
          <p:cNvSpPr txBox="1">
            <a:spLocks/>
          </p:cNvSpPr>
          <p:nvPr/>
        </p:nvSpPr>
        <p:spPr>
          <a:xfrm>
            <a:off x="1103709" y="2940785"/>
            <a:ext cx="6632782" cy="111283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Need to use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20" name="Platshållare för innehåll 5">
            <a:extLst>
              <a:ext uri="{FF2B5EF4-FFF2-40B4-BE49-F238E27FC236}">
                <a16:creationId xmlns:a16="http://schemas.microsoft.com/office/drawing/2014/main" id="{A4CBFB88-922E-440A-E6B1-AFBFE9FDAB3B}"/>
              </a:ext>
            </a:extLst>
          </p:cNvPr>
          <p:cNvSpPr txBox="1">
            <a:spLocks/>
          </p:cNvSpPr>
          <p:nvPr/>
        </p:nvSpPr>
        <p:spPr>
          <a:xfrm>
            <a:off x="1094400" y="4618301"/>
            <a:ext cx="6632782" cy="178250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Normal to abbreviate imported packages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E5360-8F8C-116F-F5FD-3F6087CBF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AA643D-9A6C-04CC-EA6F-5173AD2B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97E26D2-B4DD-304D-18E6-A035E378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71FC79D-2944-DE62-9F05-459B81CC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E7B3D8B-BE5E-704C-5F4C-D5DDB1A4F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1320510"/>
          </a:xfrm>
        </p:spPr>
        <p:txBody>
          <a:bodyPr/>
          <a:lstStyle/>
          <a:p>
            <a:pPr lvl="1"/>
            <a:r>
              <a:rPr lang="en-US" dirty="0"/>
              <a:t>Quick demo of using a </a:t>
            </a:r>
            <a:r>
              <a:rPr lang="en-US" dirty="0" err="1"/>
              <a:t>jupyter</a:t>
            </a:r>
            <a:r>
              <a:rPr lang="en-US" dirty="0"/>
              <a:t> notebook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C9E967E-EB96-FF88-0C2E-88445FBBE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Jupyter</a:t>
            </a:r>
            <a:r>
              <a:rPr lang="en-GB" dirty="0"/>
              <a:t> lab demo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1BC5B5E-AF58-F428-B1E9-6A9D76222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650879-3C4A-FC90-9583-AADC3CEB0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9" name="Picture 2" descr="Jupyter notebooks over SSH for remote deep learning on a GPU • RC">
            <a:extLst>
              <a:ext uri="{FF2B5EF4-FFF2-40B4-BE49-F238E27FC236}">
                <a16:creationId xmlns:a16="http://schemas.microsoft.com/office/drawing/2014/main" id="{68AAC71C-37DA-6137-821B-4DE0DC023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37" y="2502642"/>
            <a:ext cx="2064255" cy="23926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925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18CC4-CEF8-B2B7-9076-533F08E6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D533F0C-A7C3-8BA4-D9F0-CBA478ED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968ACEA-1400-41E4-69D3-D788184D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5108316-B334-48B2-5AA5-83929A23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F30ABE6-6155-88CC-CC13-24E786C7E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8822598" cy="4768062"/>
          </a:xfrm>
        </p:spPr>
        <p:txBody>
          <a:bodyPr/>
          <a:lstStyle/>
          <a:p>
            <a:pPr lvl="1"/>
            <a:r>
              <a:rPr lang="en-US" dirty="0"/>
              <a:t>Important to be aware of the types of objects</a:t>
            </a:r>
          </a:p>
          <a:p>
            <a:pPr lvl="2"/>
            <a:r>
              <a:rPr lang="en-US" sz="2000" dirty="0"/>
              <a:t>Typically have helpful methods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Use types appropriate for your problem</a:t>
            </a:r>
          </a:p>
          <a:p>
            <a:pPr lvl="2"/>
            <a:r>
              <a:rPr lang="en-US" sz="2000" dirty="0"/>
              <a:t>Less code and typically easier to read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Maybe an appropriate type is available in an external package</a:t>
            </a:r>
          </a:p>
          <a:p>
            <a:pPr lvl="1"/>
            <a:r>
              <a:rPr lang="en-US" dirty="0"/>
              <a:t>You can also use classes to define your own types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79D969B-E98E-4CC5-9954-52851C19F0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Take aways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FC4C747-11A5-8272-82EA-4229AC865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1ABE5-49CF-50B3-E146-E091E94AB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Monte Carlo ray-tracing simulation</a:t>
            </a:r>
          </a:p>
          <a:p>
            <a:pPr lvl="1"/>
            <a:r>
              <a:rPr lang="en-US" dirty="0"/>
              <a:t>Specialized for neutron scattering</a:t>
            </a:r>
          </a:p>
          <a:p>
            <a:pPr lvl="1"/>
            <a:r>
              <a:rPr lang="en-US" dirty="0"/>
              <a:t>Started 1998 at RISØ, DK</a:t>
            </a:r>
          </a:p>
          <a:p>
            <a:pPr lvl="1"/>
            <a:r>
              <a:rPr lang="en-US" dirty="0"/>
              <a:t>2 Full time developers at DMSC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3" name="mcstas_logo_371x218.png">
            <a:extLst>
              <a:ext uri="{FF2B5EF4-FFF2-40B4-BE49-F238E27FC236}">
                <a16:creationId xmlns:a16="http://schemas.microsoft.com/office/drawing/2014/main" id="{69FD0E57-F372-3821-E325-75035645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729" y="1293782"/>
            <a:ext cx="1834451" cy="1077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F40A26-3387-C3B0-DA2C-A2B06E93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077" y="4298102"/>
            <a:ext cx="3250851" cy="21074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4E929C2-EAE7-8923-9CDC-5B71C9711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08" y="4184374"/>
            <a:ext cx="2659325" cy="2207548"/>
          </a:xfrm>
          <a:prstGeom prst="rect">
            <a:avLst/>
          </a:prstGeom>
        </p:spPr>
      </p:pic>
      <p:pic>
        <p:nvPicPr>
          <p:cNvPr id="69" name="NX6A4141m.jpg">
            <a:extLst>
              <a:ext uri="{FF2B5EF4-FFF2-40B4-BE49-F238E27FC236}">
                <a16:creationId xmlns:a16="http://schemas.microsoft.com/office/drawing/2014/main" id="{9CDF07AC-5644-3F91-E5E9-2F333DF472D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244933" y="3946431"/>
            <a:ext cx="1616621" cy="2196858"/>
          </a:xfrm>
          <a:prstGeom prst="rect">
            <a:avLst/>
          </a:prstGeom>
          <a:ln w="12600"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22960D-DFF0-F9D7-73E1-21E0C285D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134" y="3711130"/>
            <a:ext cx="2161490" cy="2432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F30F75-AB94-009A-324B-21D86D4F4355}"/>
              </a:ext>
            </a:extLst>
          </p:cNvPr>
          <p:cNvSpPr txBox="1"/>
          <p:nvPr/>
        </p:nvSpPr>
        <p:spPr>
          <a:xfrm>
            <a:off x="1089567" y="6124614"/>
            <a:ext cx="197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Peter Willendrup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A26E787-5C14-A83C-7D61-20AB7D848871}"/>
              </a:ext>
            </a:extLst>
          </p:cNvPr>
          <p:cNvSpPr txBox="1"/>
          <p:nvPr/>
        </p:nvSpPr>
        <p:spPr>
          <a:xfrm>
            <a:off x="3357490" y="6124614"/>
            <a:ext cx="1972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Mads Bertelsen</a:t>
            </a:r>
          </a:p>
        </p:txBody>
      </p:sp>
      <p:sp>
        <p:nvSpPr>
          <p:cNvPr id="123" name="Shape 741">
            <a:extLst>
              <a:ext uri="{FF2B5EF4-FFF2-40B4-BE49-F238E27FC236}">
                <a16:creationId xmlns:a16="http://schemas.microsoft.com/office/drawing/2014/main" id="{7C2FA442-8072-7F30-FACB-7AFCD1BC4F68}"/>
              </a:ext>
            </a:extLst>
          </p:cNvPr>
          <p:cNvSpPr/>
          <p:nvPr/>
        </p:nvSpPr>
        <p:spPr>
          <a:xfrm rot="10800000">
            <a:off x="7775047" y="3289898"/>
            <a:ext cx="284418" cy="10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62" y="16"/>
                  <a:pt x="1324" y="83"/>
                  <a:pt x="1985" y="210"/>
                </a:cubicBezTo>
                <a:cubicBezTo>
                  <a:pt x="8588" y="1473"/>
                  <a:pt x="14955" y="9122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4" name="Shape 742">
            <a:extLst>
              <a:ext uri="{FF2B5EF4-FFF2-40B4-BE49-F238E27FC236}">
                <a16:creationId xmlns:a16="http://schemas.microsoft.com/office/drawing/2014/main" id="{489B4C63-8E42-06F3-D271-ECA6638357CF}"/>
              </a:ext>
            </a:extLst>
          </p:cNvPr>
          <p:cNvSpPr/>
          <p:nvPr/>
        </p:nvSpPr>
        <p:spPr>
          <a:xfrm flipH="1">
            <a:off x="7775047" y="3004655"/>
            <a:ext cx="285558" cy="10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0" y="20"/>
                </a:moveTo>
                <a:cubicBezTo>
                  <a:pt x="664" y="-19"/>
                  <a:pt x="1329" y="-4"/>
                  <a:pt x="1993" y="80"/>
                </a:cubicBezTo>
                <a:cubicBezTo>
                  <a:pt x="8558" y="913"/>
                  <a:pt x="15018" y="8338"/>
                  <a:pt x="21600" y="21581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5" name="Shape 743">
            <a:extLst>
              <a:ext uri="{FF2B5EF4-FFF2-40B4-BE49-F238E27FC236}">
                <a16:creationId xmlns:a16="http://schemas.microsoft.com/office/drawing/2014/main" id="{37F65B39-5783-0788-C465-BCF60BD194E6}"/>
              </a:ext>
            </a:extLst>
          </p:cNvPr>
          <p:cNvSpPr/>
          <p:nvPr/>
        </p:nvSpPr>
        <p:spPr>
          <a:xfrm>
            <a:off x="7608275" y="2586268"/>
            <a:ext cx="279896" cy="74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0" h="21543" extrusionOk="0">
                <a:moveTo>
                  <a:pt x="15588" y="21543"/>
                </a:moveTo>
                <a:lnTo>
                  <a:pt x="9504" y="11106"/>
                </a:lnTo>
                <a:lnTo>
                  <a:pt x="5288" y="21353"/>
                </a:lnTo>
                <a:cubicBezTo>
                  <a:pt x="3175" y="19680"/>
                  <a:pt x="1720" y="17920"/>
                  <a:pt x="906" y="16118"/>
                </a:cubicBezTo>
                <a:cubicBezTo>
                  <a:pt x="-201" y="13665"/>
                  <a:pt x="-129" y="11167"/>
                  <a:pt x="259" y="8667"/>
                </a:cubicBezTo>
                <a:cubicBezTo>
                  <a:pt x="599" y="6477"/>
                  <a:pt x="1920" y="4374"/>
                  <a:pt x="3554" y="2695"/>
                </a:cubicBezTo>
                <a:cubicBezTo>
                  <a:pt x="4316" y="1913"/>
                  <a:pt x="5324" y="1215"/>
                  <a:pt x="6510" y="712"/>
                </a:cubicBezTo>
                <a:cubicBezTo>
                  <a:pt x="7602" y="248"/>
                  <a:pt x="8909" y="-57"/>
                  <a:pt x="10648" y="8"/>
                </a:cubicBezTo>
                <a:cubicBezTo>
                  <a:pt x="13290" y="108"/>
                  <a:pt x="14652" y="985"/>
                  <a:pt x="15710" y="1879"/>
                </a:cubicBezTo>
                <a:cubicBezTo>
                  <a:pt x="16787" y="2791"/>
                  <a:pt x="17890" y="3829"/>
                  <a:pt x="18656" y="4975"/>
                </a:cubicBezTo>
                <a:cubicBezTo>
                  <a:pt x="20435" y="7638"/>
                  <a:pt x="21399" y="11030"/>
                  <a:pt x="20102" y="14389"/>
                </a:cubicBezTo>
                <a:cubicBezTo>
                  <a:pt x="19152" y="16848"/>
                  <a:pt x="17659" y="19220"/>
                  <a:pt x="15588" y="21543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26" name="Shape 744">
            <a:extLst>
              <a:ext uri="{FF2B5EF4-FFF2-40B4-BE49-F238E27FC236}">
                <a16:creationId xmlns:a16="http://schemas.microsoft.com/office/drawing/2014/main" id="{4ED04504-EDD6-61EF-3001-E3281BFD0BBB}"/>
              </a:ext>
            </a:extLst>
          </p:cNvPr>
          <p:cNvSpPr/>
          <p:nvPr/>
        </p:nvSpPr>
        <p:spPr>
          <a:xfrm>
            <a:off x="7608987" y="2587904"/>
            <a:ext cx="273470" cy="796949"/>
          </a:xfrm>
          <a:prstGeom prst="ellips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Shape 745">
            <a:extLst>
              <a:ext uri="{FF2B5EF4-FFF2-40B4-BE49-F238E27FC236}">
                <a16:creationId xmlns:a16="http://schemas.microsoft.com/office/drawing/2014/main" id="{2EFF02EC-AAF1-F786-2940-D591B8884C34}"/>
              </a:ext>
            </a:extLst>
          </p:cNvPr>
          <p:cNvSpPr/>
          <p:nvPr/>
        </p:nvSpPr>
        <p:spPr>
          <a:xfrm>
            <a:off x="7659300" y="2874548"/>
            <a:ext cx="172843" cy="531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Shape 746">
            <a:extLst>
              <a:ext uri="{FF2B5EF4-FFF2-40B4-BE49-F238E27FC236}">
                <a16:creationId xmlns:a16="http://schemas.microsoft.com/office/drawing/2014/main" id="{46DC9438-C487-5C53-D630-4A218FFA9896}"/>
              </a:ext>
            </a:extLst>
          </p:cNvPr>
          <p:cNvSpPr/>
          <p:nvPr/>
        </p:nvSpPr>
        <p:spPr>
          <a:xfrm>
            <a:off x="7679095" y="2957783"/>
            <a:ext cx="135919" cy="385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883" y="0"/>
                </a:lnTo>
                <a:lnTo>
                  <a:pt x="21600" y="21583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29" name="Shape 748">
            <a:extLst>
              <a:ext uri="{FF2B5EF4-FFF2-40B4-BE49-F238E27FC236}">
                <a16:creationId xmlns:a16="http://schemas.microsoft.com/office/drawing/2014/main" id="{9C689D45-48EF-7E17-A700-7EF41459A3CA}"/>
              </a:ext>
            </a:extLst>
          </p:cNvPr>
          <p:cNvSpPr/>
          <p:nvPr/>
        </p:nvSpPr>
        <p:spPr>
          <a:xfrm>
            <a:off x="7219253" y="3006026"/>
            <a:ext cx="498904" cy="40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6" extrusionOk="0">
                <a:moveTo>
                  <a:pt x="36" y="14"/>
                </a:moveTo>
                <a:cubicBezTo>
                  <a:pt x="3688" y="-84"/>
                  <a:pt x="7338" y="314"/>
                  <a:pt x="10931" y="1202"/>
                </a:cubicBezTo>
                <a:cubicBezTo>
                  <a:pt x="14575" y="2103"/>
                  <a:pt x="18143" y="3503"/>
                  <a:pt x="21580" y="5381"/>
                </a:cubicBezTo>
                <a:lnTo>
                  <a:pt x="21600" y="15367"/>
                </a:lnTo>
                <a:cubicBezTo>
                  <a:pt x="18726" y="16967"/>
                  <a:pt x="15767" y="18267"/>
                  <a:pt x="12748" y="19252"/>
                </a:cubicBezTo>
                <a:cubicBezTo>
                  <a:pt x="8569" y="20617"/>
                  <a:pt x="4296" y="21376"/>
                  <a:pt x="0" y="21516"/>
                </a:cubicBezTo>
                <a:lnTo>
                  <a:pt x="36" y="1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0" name="Shape 749">
            <a:extLst>
              <a:ext uri="{FF2B5EF4-FFF2-40B4-BE49-F238E27FC236}">
                <a16:creationId xmlns:a16="http://schemas.microsoft.com/office/drawing/2014/main" id="{C0B60C1D-88D1-DF10-8186-011E469A66B2}"/>
              </a:ext>
            </a:extLst>
          </p:cNvPr>
          <p:cNvSpPr/>
          <p:nvPr/>
        </p:nvSpPr>
        <p:spPr>
          <a:xfrm rot="10800000" flipH="1">
            <a:off x="7089974" y="3289898"/>
            <a:ext cx="637171" cy="1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45" extrusionOk="0">
                <a:moveTo>
                  <a:pt x="0" y="803"/>
                </a:moveTo>
                <a:cubicBezTo>
                  <a:pt x="463" y="597"/>
                  <a:pt x="927" y="431"/>
                  <a:pt x="1390" y="305"/>
                </a:cubicBezTo>
                <a:cubicBezTo>
                  <a:pt x="8211" y="-1555"/>
                  <a:pt x="15026" y="5102"/>
                  <a:pt x="21600" y="2004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1" name="Shape 851">
            <a:extLst>
              <a:ext uri="{FF2B5EF4-FFF2-40B4-BE49-F238E27FC236}">
                <a16:creationId xmlns:a16="http://schemas.microsoft.com/office/drawing/2014/main" id="{A519BF48-091D-723F-8CAD-981F51C079F5}"/>
              </a:ext>
            </a:extLst>
          </p:cNvPr>
          <p:cNvSpPr/>
          <p:nvPr/>
        </p:nvSpPr>
        <p:spPr>
          <a:xfrm>
            <a:off x="8063576" y="2667581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0" y="20729"/>
                </a:moveTo>
                <a:cubicBezTo>
                  <a:pt x="10626" y="21600"/>
                  <a:pt x="17826" y="14690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32" name="Shape 751">
            <a:extLst>
              <a:ext uri="{FF2B5EF4-FFF2-40B4-BE49-F238E27FC236}">
                <a16:creationId xmlns:a16="http://schemas.microsoft.com/office/drawing/2014/main" id="{D15B7A60-803F-E2CD-444F-45622B0B6BE0}"/>
              </a:ext>
            </a:extLst>
          </p:cNvPr>
          <p:cNvSpPr/>
          <p:nvPr/>
        </p:nvSpPr>
        <p:spPr>
          <a:xfrm>
            <a:off x="10449478" y="2133257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3" name="Shape 752">
            <a:extLst>
              <a:ext uri="{FF2B5EF4-FFF2-40B4-BE49-F238E27FC236}">
                <a16:creationId xmlns:a16="http://schemas.microsoft.com/office/drawing/2014/main" id="{10F9CC04-ED54-080A-A14D-12BBC3113179}"/>
              </a:ext>
            </a:extLst>
          </p:cNvPr>
          <p:cNvSpPr/>
          <p:nvPr/>
        </p:nvSpPr>
        <p:spPr>
          <a:xfrm rot="10800000" flipH="1">
            <a:off x="10453451" y="2404744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4" name="Shape 753">
            <a:extLst>
              <a:ext uri="{FF2B5EF4-FFF2-40B4-BE49-F238E27FC236}">
                <a16:creationId xmlns:a16="http://schemas.microsoft.com/office/drawing/2014/main" id="{CD5C1B97-E376-8FF9-BAE3-612532C79F73}"/>
              </a:ext>
            </a:extLst>
          </p:cNvPr>
          <p:cNvSpPr/>
          <p:nvPr/>
        </p:nvSpPr>
        <p:spPr>
          <a:xfrm>
            <a:off x="11319714" y="2396264"/>
            <a:ext cx="246593" cy="9438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Shape 754">
            <a:extLst>
              <a:ext uri="{FF2B5EF4-FFF2-40B4-BE49-F238E27FC236}">
                <a16:creationId xmlns:a16="http://schemas.microsoft.com/office/drawing/2014/main" id="{7DF2A984-2A8E-061E-F384-4551B70D8FB7}"/>
              </a:ext>
            </a:extLst>
          </p:cNvPr>
          <p:cNvSpPr/>
          <p:nvPr/>
        </p:nvSpPr>
        <p:spPr>
          <a:xfrm>
            <a:off x="11320063" y="2107585"/>
            <a:ext cx="246593" cy="94383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Shape 755">
            <a:extLst>
              <a:ext uri="{FF2B5EF4-FFF2-40B4-BE49-F238E27FC236}">
                <a16:creationId xmlns:a16="http://schemas.microsoft.com/office/drawing/2014/main" id="{03993E63-C65F-9437-2E2B-C1E7319A230A}"/>
              </a:ext>
            </a:extLst>
          </p:cNvPr>
          <p:cNvSpPr/>
          <p:nvPr/>
        </p:nvSpPr>
        <p:spPr>
          <a:xfrm flipV="1">
            <a:off x="11320063" y="2154776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7" name="Shape 756">
            <a:extLst>
              <a:ext uri="{FF2B5EF4-FFF2-40B4-BE49-F238E27FC236}">
                <a16:creationId xmlns:a16="http://schemas.microsoft.com/office/drawing/2014/main" id="{3B671FAA-185A-B465-A3D5-ED6ABEA6CE19}"/>
              </a:ext>
            </a:extLst>
          </p:cNvPr>
          <p:cNvSpPr/>
          <p:nvPr/>
        </p:nvSpPr>
        <p:spPr>
          <a:xfrm flipV="1">
            <a:off x="11566307" y="2162755"/>
            <a:ext cx="0" cy="2807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38" name="Shape 757">
            <a:extLst>
              <a:ext uri="{FF2B5EF4-FFF2-40B4-BE49-F238E27FC236}">
                <a16:creationId xmlns:a16="http://schemas.microsoft.com/office/drawing/2014/main" id="{A4CCC805-6B41-172C-FD2B-299005CB1A8E}"/>
              </a:ext>
            </a:extLst>
          </p:cNvPr>
          <p:cNvSpPr/>
          <p:nvPr/>
        </p:nvSpPr>
        <p:spPr>
          <a:xfrm>
            <a:off x="11201809" y="2089980"/>
            <a:ext cx="482403" cy="14555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Shape 758">
            <a:extLst>
              <a:ext uri="{FF2B5EF4-FFF2-40B4-BE49-F238E27FC236}">
                <a16:creationId xmlns:a16="http://schemas.microsoft.com/office/drawing/2014/main" id="{7B61947E-757C-4754-87CE-1F1B8D69ECDF}"/>
              </a:ext>
            </a:extLst>
          </p:cNvPr>
          <p:cNvSpPr/>
          <p:nvPr/>
        </p:nvSpPr>
        <p:spPr>
          <a:xfrm flipV="1">
            <a:off x="11684213" y="1570694"/>
            <a:ext cx="0" cy="5840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0" name="Shape 759">
            <a:extLst>
              <a:ext uri="{FF2B5EF4-FFF2-40B4-BE49-F238E27FC236}">
                <a16:creationId xmlns:a16="http://schemas.microsoft.com/office/drawing/2014/main" id="{FED14C3C-36E6-2DEA-00E4-7BF885668515}"/>
              </a:ext>
            </a:extLst>
          </p:cNvPr>
          <p:cNvSpPr/>
          <p:nvPr/>
        </p:nvSpPr>
        <p:spPr>
          <a:xfrm flipV="1">
            <a:off x="11202565" y="1580429"/>
            <a:ext cx="0" cy="57274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1" name="Shape 760">
            <a:extLst>
              <a:ext uri="{FF2B5EF4-FFF2-40B4-BE49-F238E27FC236}">
                <a16:creationId xmlns:a16="http://schemas.microsoft.com/office/drawing/2014/main" id="{C34A30E6-D937-A30C-97A0-FA0908F98BA8}"/>
              </a:ext>
            </a:extLst>
          </p:cNvPr>
          <p:cNvSpPr/>
          <p:nvPr/>
        </p:nvSpPr>
        <p:spPr>
          <a:xfrm>
            <a:off x="11201809" y="1497919"/>
            <a:ext cx="482403" cy="14555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2" name="Shape 761">
            <a:extLst>
              <a:ext uri="{FF2B5EF4-FFF2-40B4-BE49-F238E27FC236}">
                <a16:creationId xmlns:a16="http://schemas.microsoft.com/office/drawing/2014/main" id="{D269BFCE-AEF5-4C8D-141A-9AF6AA82E992}"/>
              </a:ext>
            </a:extLst>
          </p:cNvPr>
          <p:cNvSpPr/>
          <p:nvPr/>
        </p:nvSpPr>
        <p:spPr>
          <a:xfrm>
            <a:off x="10984645" y="3277953"/>
            <a:ext cx="157542" cy="2324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3" name="Shape 762">
            <a:extLst>
              <a:ext uri="{FF2B5EF4-FFF2-40B4-BE49-F238E27FC236}">
                <a16:creationId xmlns:a16="http://schemas.microsoft.com/office/drawing/2014/main" id="{2B1C3970-4BD5-3A3D-18C2-345BCC3E6D02}"/>
              </a:ext>
            </a:extLst>
          </p:cNvPr>
          <p:cNvSpPr/>
          <p:nvPr/>
        </p:nvSpPr>
        <p:spPr>
          <a:xfrm>
            <a:off x="11478492" y="3157723"/>
            <a:ext cx="200517" cy="700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42"/>
                </a:moveTo>
                <a:lnTo>
                  <a:pt x="20159" y="0"/>
                </a:lnTo>
                <a:lnTo>
                  <a:pt x="21600" y="15660"/>
                </a:lnTo>
                <a:lnTo>
                  <a:pt x="1086" y="21600"/>
                </a:lnTo>
                <a:lnTo>
                  <a:pt x="0" y="1442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4" name="Shape 817">
            <a:extLst>
              <a:ext uri="{FF2B5EF4-FFF2-40B4-BE49-F238E27FC236}">
                <a16:creationId xmlns:a16="http://schemas.microsoft.com/office/drawing/2014/main" id="{433AA54C-9718-761A-81D1-3C97296B1035}"/>
              </a:ext>
            </a:extLst>
          </p:cNvPr>
          <p:cNvSpPr/>
          <p:nvPr/>
        </p:nvSpPr>
        <p:spPr>
          <a:xfrm>
            <a:off x="6863704" y="3020317"/>
            <a:ext cx="51731" cy="35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4" y="21600"/>
                </a:moveTo>
                <a:lnTo>
                  <a:pt x="21600" y="18292"/>
                </a:lnTo>
                <a:lnTo>
                  <a:pt x="20301" y="0"/>
                </a:lnTo>
                <a:lnTo>
                  <a:pt x="0" y="1969"/>
                </a:lnTo>
                <a:lnTo>
                  <a:pt x="524" y="21600"/>
                </a:lnTo>
                <a:close/>
              </a:path>
            </a:pathLst>
          </a:custGeom>
          <a:ln w="2286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5" name="Shape 818">
            <a:extLst>
              <a:ext uri="{FF2B5EF4-FFF2-40B4-BE49-F238E27FC236}">
                <a16:creationId xmlns:a16="http://schemas.microsoft.com/office/drawing/2014/main" id="{212D4107-CE2C-AC20-0AB2-B5D948E875A4}"/>
              </a:ext>
            </a:extLst>
          </p:cNvPr>
          <p:cNvSpPr/>
          <p:nvPr/>
        </p:nvSpPr>
        <p:spPr>
          <a:xfrm>
            <a:off x="11073288" y="3381664"/>
            <a:ext cx="392398" cy="3417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6" name="Shape 819">
            <a:extLst>
              <a:ext uri="{FF2B5EF4-FFF2-40B4-BE49-F238E27FC236}">
                <a16:creationId xmlns:a16="http://schemas.microsoft.com/office/drawing/2014/main" id="{3D13ED0B-88DA-7250-99C3-F7F51614229F}"/>
              </a:ext>
            </a:extLst>
          </p:cNvPr>
          <p:cNvSpPr/>
          <p:nvPr/>
        </p:nvSpPr>
        <p:spPr>
          <a:xfrm flipV="1">
            <a:off x="11071752" y="2342191"/>
            <a:ext cx="366537" cy="104064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7" name="Shape 820">
            <a:extLst>
              <a:ext uri="{FF2B5EF4-FFF2-40B4-BE49-F238E27FC236}">
                <a16:creationId xmlns:a16="http://schemas.microsoft.com/office/drawing/2014/main" id="{E8479934-F13F-01D8-B450-E97D0D97D6A5}"/>
              </a:ext>
            </a:extLst>
          </p:cNvPr>
          <p:cNvSpPr/>
          <p:nvPr/>
        </p:nvSpPr>
        <p:spPr>
          <a:xfrm>
            <a:off x="10017978" y="2168109"/>
            <a:ext cx="1422265" cy="18310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8" name="Shape 821">
            <a:extLst>
              <a:ext uri="{FF2B5EF4-FFF2-40B4-BE49-F238E27FC236}">
                <a16:creationId xmlns:a16="http://schemas.microsoft.com/office/drawing/2014/main" id="{7854A38B-FC2F-313A-FD64-12B4A95B6423}"/>
              </a:ext>
            </a:extLst>
          </p:cNvPr>
          <p:cNvSpPr/>
          <p:nvPr/>
        </p:nvSpPr>
        <p:spPr>
          <a:xfrm flipV="1">
            <a:off x="8231046" y="2164588"/>
            <a:ext cx="1799279" cy="122249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49" name="Shape 822">
            <a:extLst>
              <a:ext uri="{FF2B5EF4-FFF2-40B4-BE49-F238E27FC236}">
                <a16:creationId xmlns:a16="http://schemas.microsoft.com/office/drawing/2014/main" id="{CA2E32E4-B515-11A9-8A11-140B7983B6F2}"/>
              </a:ext>
            </a:extLst>
          </p:cNvPr>
          <p:cNvSpPr/>
          <p:nvPr/>
        </p:nvSpPr>
        <p:spPr>
          <a:xfrm flipH="1" flipV="1">
            <a:off x="7540031" y="3058921"/>
            <a:ext cx="702915" cy="32893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0" name="Shape 823">
            <a:extLst>
              <a:ext uri="{FF2B5EF4-FFF2-40B4-BE49-F238E27FC236}">
                <a16:creationId xmlns:a16="http://schemas.microsoft.com/office/drawing/2014/main" id="{9EB77155-A318-2542-EFF4-54B786EEAEED}"/>
              </a:ext>
            </a:extLst>
          </p:cNvPr>
          <p:cNvSpPr/>
          <p:nvPr/>
        </p:nvSpPr>
        <p:spPr>
          <a:xfrm flipH="1" flipV="1">
            <a:off x="6891557" y="3050365"/>
            <a:ext cx="652079" cy="1012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1" name="Shape 824">
            <a:extLst>
              <a:ext uri="{FF2B5EF4-FFF2-40B4-BE49-F238E27FC236}">
                <a16:creationId xmlns:a16="http://schemas.microsoft.com/office/drawing/2014/main" id="{14FAA9A2-FE78-FA4C-8DB4-0163BCAC9EF5}"/>
              </a:ext>
            </a:extLst>
          </p:cNvPr>
          <p:cNvSpPr/>
          <p:nvPr/>
        </p:nvSpPr>
        <p:spPr>
          <a:xfrm>
            <a:off x="11116958" y="3442205"/>
            <a:ext cx="349084" cy="6440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2" name="Shape 825">
            <a:extLst>
              <a:ext uri="{FF2B5EF4-FFF2-40B4-BE49-F238E27FC236}">
                <a16:creationId xmlns:a16="http://schemas.microsoft.com/office/drawing/2014/main" id="{119251EC-8890-21FF-E961-C15181B7CB97}"/>
              </a:ext>
            </a:extLst>
          </p:cNvPr>
          <p:cNvSpPr/>
          <p:nvPr/>
        </p:nvSpPr>
        <p:spPr>
          <a:xfrm flipV="1">
            <a:off x="11111231" y="2283708"/>
            <a:ext cx="375266" cy="115628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3" name="Shape 826">
            <a:extLst>
              <a:ext uri="{FF2B5EF4-FFF2-40B4-BE49-F238E27FC236}">
                <a16:creationId xmlns:a16="http://schemas.microsoft.com/office/drawing/2014/main" id="{8EDC4422-6C56-72FB-0045-CE817456DAE7}"/>
              </a:ext>
            </a:extLst>
          </p:cNvPr>
          <p:cNvSpPr/>
          <p:nvPr/>
        </p:nvSpPr>
        <p:spPr>
          <a:xfrm flipV="1">
            <a:off x="10337906" y="2290765"/>
            <a:ext cx="1146343" cy="21973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4" name="Shape 827">
            <a:extLst>
              <a:ext uri="{FF2B5EF4-FFF2-40B4-BE49-F238E27FC236}">
                <a16:creationId xmlns:a16="http://schemas.microsoft.com/office/drawing/2014/main" id="{94C53271-21EE-8867-EADD-7275F904B8AD}"/>
              </a:ext>
            </a:extLst>
          </p:cNvPr>
          <p:cNvSpPr/>
          <p:nvPr/>
        </p:nvSpPr>
        <p:spPr>
          <a:xfrm flipH="1" flipV="1">
            <a:off x="9369138" y="2446876"/>
            <a:ext cx="968773" cy="63624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5" name="Shape 828">
            <a:extLst>
              <a:ext uri="{FF2B5EF4-FFF2-40B4-BE49-F238E27FC236}">
                <a16:creationId xmlns:a16="http://schemas.microsoft.com/office/drawing/2014/main" id="{8F81BC43-B95D-F62F-3A4D-EF12E64EF62B}"/>
              </a:ext>
            </a:extLst>
          </p:cNvPr>
          <p:cNvSpPr/>
          <p:nvPr/>
        </p:nvSpPr>
        <p:spPr>
          <a:xfrm flipV="1">
            <a:off x="9210761" y="2446768"/>
            <a:ext cx="158377" cy="5857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6" name="Shape 829">
            <a:extLst>
              <a:ext uri="{FF2B5EF4-FFF2-40B4-BE49-F238E27FC236}">
                <a16:creationId xmlns:a16="http://schemas.microsoft.com/office/drawing/2014/main" id="{832268F1-E9C5-4772-E2B4-5EF7EB78603D}"/>
              </a:ext>
            </a:extLst>
          </p:cNvPr>
          <p:cNvSpPr/>
          <p:nvPr/>
        </p:nvSpPr>
        <p:spPr>
          <a:xfrm flipH="1">
            <a:off x="7983689" y="3029329"/>
            <a:ext cx="1227072" cy="33924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7" name="Shape 830">
            <a:extLst>
              <a:ext uri="{FF2B5EF4-FFF2-40B4-BE49-F238E27FC236}">
                <a16:creationId xmlns:a16="http://schemas.microsoft.com/office/drawing/2014/main" id="{6761051D-6805-5AF3-32A1-45B787229D74}"/>
              </a:ext>
            </a:extLst>
          </p:cNvPr>
          <p:cNvSpPr/>
          <p:nvPr/>
        </p:nvSpPr>
        <p:spPr>
          <a:xfrm>
            <a:off x="7660478" y="3091845"/>
            <a:ext cx="322879" cy="27928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8" name="Shape 831">
            <a:extLst>
              <a:ext uri="{FF2B5EF4-FFF2-40B4-BE49-F238E27FC236}">
                <a16:creationId xmlns:a16="http://schemas.microsoft.com/office/drawing/2014/main" id="{11BC566A-AD2F-444A-E7A6-468F8E350655}"/>
              </a:ext>
            </a:extLst>
          </p:cNvPr>
          <p:cNvSpPr/>
          <p:nvPr/>
        </p:nvSpPr>
        <p:spPr>
          <a:xfrm flipV="1">
            <a:off x="6881301" y="3094802"/>
            <a:ext cx="781106" cy="16158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59" name="Shape 832">
            <a:extLst>
              <a:ext uri="{FF2B5EF4-FFF2-40B4-BE49-F238E27FC236}">
                <a16:creationId xmlns:a16="http://schemas.microsoft.com/office/drawing/2014/main" id="{9A4AAFE2-BFF6-4720-D6CB-C5F984D68476}"/>
              </a:ext>
            </a:extLst>
          </p:cNvPr>
          <p:cNvSpPr/>
          <p:nvPr/>
        </p:nvSpPr>
        <p:spPr>
          <a:xfrm>
            <a:off x="7089974" y="3002766"/>
            <a:ext cx="637071" cy="105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0" y="397"/>
                </a:moveTo>
                <a:cubicBezTo>
                  <a:pt x="664" y="196"/>
                  <a:pt x="1329" y="71"/>
                  <a:pt x="1993" y="23"/>
                </a:cubicBezTo>
                <a:cubicBezTo>
                  <a:pt x="8605" y="-456"/>
                  <a:pt x="15197" y="6644"/>
                  <a:pt x="21600" y="21144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0" name="Shape 857">
            <a:extLst>
              <a:ext uri="{FF2B5EF4-FFF2-40B4-BE49-F238E27FC236}">
                <a16:creationId xmlns:a16="http://schemas.microsoft.com/office/drawing/2014/main" id="{FAC46016-B3E7-EB67-0D57-A4E3251307DE}"/>
              </a:ext>
            </a:extLst>
          </p:cNvPr>
          <p:cNvSpPr/>
          <p:nvPr/>
        </p:nvSpPr>
        <p:spPr>
          <a:xfrm>
            <a:off x="9140964" y="2131424"/>
            <a:ext cx="1312284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21600" y="100"/>
                </a:moveTo>
                <a:cubicBezTo>
                  <a:pt x="12259" y="-924"/>
                  <a:pt x="5059" y="5935"/>
                  <a:pt x="0" y="20676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61" name="Shape 858">
            <a:extLst>
              <a:ext uri="{FF2B5EF4-FFF2-40B4-BE49-F238E27FC236}">
                <a16:creationId xmlns:a16="http://schemas.microsoft.com/office/drawing/2014/main" id="{764A1339-C52A-E6F0-5AFB-1166844DC78D}"/>
              </a:ext>
            </a:extLst>
          </p:cNvPr>
          <p:cNvSpPr/>
          <p:nvPr/>
        </p:nvSpPr>
        <p:spPr>
          <a:xfrm>
            <a:off x="9378216" y="2521242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21600" y="73"/>
                </a:moveTo>
                <a:cubicBezTo>
                  <a:pt x="10974" y="-798"/>
                  <a:pt x="3774" y="6112"/>
                  <a:pt x="0" y="20802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62" name="Shape 835">
            <a:extLst>
              <a:ext uri="{FF2B5EF4-FFF2-40B4-BE49-F238E27FC236}">
                <a16:creationId xmlns:a16="http://schemas.microsoft.com/office/drawing/2014/main" id="{677AAC45-40C0-D4B2-FEEF-B47EE0525777}"/>
              </a:ext>
            </a:extLst>
          </p:cNvPr>
          <p:cNvSpPr/>
          <p:nvPr/>
        </p:nvSpPr>
        <p:spPr>
          <a:xfrm>
            <a:off x="6887071" y="3202367"/>
            <a:ext cx="471428" cy="172148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3" name="Shape 836">
            <a:extLst>
              <a:ext uri="{FF2B5EF4-FFF2-40B4-BE49-F238E27FC236}">
                <a16:creationId xmlns:a16="http://schemas.microsoft.com/office/drawing/2014/main" id="{FB0F4F42-19BC-3A9B-7FB3-41FFB8D4E529}"/>
              </a:ext>
            </a:extLst>
          </p:cNvPr>
          <p:cNvSpPr/>
          <p:nvPr/>
        </p:nvSpPr>
        <p:spPr>
          <a:xfrm flipH="1">
            <a:off x="7363262" y="3024205"/>
            <a:ext cx="588824" cy="34802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4" name="Shape 837">
            <a:extLst>
              <a:ext uri="{FF2B5EF4-FFF2-40B4-BE49-F238E27FC236}">
                <a16:creationId xmlns:a16="http://schemas.microsoft.com/office/drawing/2014/main" id="{2C61F426-02E6-79C9-8724-B450FEA3FFEA}"/>
              </a:ext>
            </a:extLst>
          </p:cNvPr>
          <p:cNvSpPr/>
          <p:nvPr/>
        </p:nvSpPr>
        <p:spPr>
          <a:xfrm>
            <a:off x="7952570" y="3026531"/>
            <a:ext cx="1129059" cy="918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5" name="Shape 838">
            <a:extLst>
              <a:ext uri="{FF2B5EF4-FFF2-40B4-BE49-F238E27FC236}">
                <a16:creationId xmlns:a16="http://schemas.microsoft.com/office/drawing/2014/main" id="{4DB45802-2568-0AD5-9C64-54DF124A30FF}"/>
              </a:ext>
            </a:extLst>
          </p:cNvPr>
          <p:cNvSpPr/>
          <p:nvPr/>
        </p:nvSpPr>
        <p:spPr>
          <a:xfrm flipH="1">
            <a:off x="9081511" y="2490747"/>
            <a:ext cx="242471" cy="63106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6" name="Shape 839">
            <a:extLst>
              <a:ext uri="{FF2B5EF4-FFF2-40B4-BE49-F238E27FC236}">
                <a16:creationId xmlns:a16="http://schemas.microsoft.com/office/drawing/2014/main" id="{536F5A04-6CD6-A1C7-6DE1-787FBAF87F15}"/>
              </a:ext>
            </a:extLst>
          </p:cNvPr>
          <p:cNvSpPr/>
          <p:nvPr/>
        </p:nvSpPr>
        <p:spPr>
          <a:xfrm flipV="1">
            <a:off x="9320322" y="2139118"/>
            <a:ext cx="992148" cy="35159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7" name="Shape 840">
            <a:extLst>
              <a:ext uri="{FF2B5EF4-FFF2-40B4-BE49-F238E27FC236}">
                <a16:creationId xmlns:a16="http://schemas.microsoft.com/office/drawing/2014/main" id="{DE4F42CC-6A0D-81E9-1373-3FC6AD61AFCD}"/>
              </a:ext>
            </a:extLst>
          </p:cNvPr>
          <p:cNvSpPr/>
          <p:nvPr/>
        </p:nvSpPr>
        <p:spPr>
          <a:xfrm flipH="1" flipV="1">
            <a:off x="10305830" y="2138988"/>
            <a:ext cx="1044563" cy="262065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8" name="Shape 841">
            <a:extLst>
              <a:ext uri="{FF2B5EF4-FFF2-40B4-BE49-F238E27FC236}">
                <a16:creationId xmlns:a16="http://schemas.microsoft.com/office/drawing/2014/main" id="{0DF053FB-343E-8807-B058-36B92297B732}"/>
              </a:ext>
            </a:extLst>
          </p:cNvPr>
          <p:cNvSpPr/>
          <p:nvPr/>
        </p:nvSpPr>
        <p:spPr>
          <a:xfrm flipH="1">
            <a:off x="11030513" y="2399911"/>
            <a:ext cx="322450" cy="9283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69" name="Shape 842">
            <a:extLst>
              <a:ext uri="{FF2B5EF4-FFF2-40B4-BE49-F238E27FC236}">
                <a16:creationId xmlns:a16="http://schemas.microsoft.com/office/drawing/2014/main" id="{5A1D0F3C-DD6C-1E4D-DF42-EB9F7962F6B8}"/>
              </a:ext>
            </a:extLst>
          </p:cNvPr>
          <p:cNvSpPr/>
          <p:nvPr/>
        </p:nvSpPr>
        <p:spPr>
          <a:xfrm flipH="1" flipV="1">
            <a:off x="11029274" y="3330916"/>
            <a:ext cx="436559" cy="131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0" name="Shape 843">
            <a:extLst>
              <a:ext uri="{FF2B5EF4-FFF2-40B4-BE49-F238E27FC236}">
                <a16:creationId xmlns:a16="http://schemas.microsoft.com/office/drawing/2014/main" id="{16441CCB-058D-8581-3245-84769CD5D391}"/>
              </a:ext>
            </a:extLst>
          </p:cNvPr>
          <p:cNvSpPr/>
          <p:nvPr/>
        </p:nvSpPr>
        <p:spPr>
          <a:xfrm>
            <a:off x="7759183" y="2990409"/>
            <a:ext cx="110821" cy="309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1" h="21600" extrusionOk="0">
                <a:moveTo>
                  <a:pt x="0" y="2399"/>
                </a:moveTo>
                <a:lnTo>
                  <a:pt x="11205" y="21600"/>
                </a:lnTo>
                <a:cubicBezTo>
                  <a:pt x="14899" y="18202"/>
                  <a:pt x="17612" y="14646"/>
                  <a:pt x="19291" y="11002"/>
                </a:cubicBezTo>
                <a:cubicBezTo>
                  <a:pt x="20963" y="7375"/>
                  <a:pt x="21600" y="3684"/>
                  <a:pt x="21190" y="0"/>
                </a:cubicBezTo>
                <a:lnTo>
                  <a:pt x="0" y="239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1" name="Shape 844">
            <a:extLst>
              <a:ext uri="{FF2B5EF4-FFF2-40B4-BE49-F238E27FC236}">
                <a16:creationId xmlns:a16="http://schemas.microsoft.com/office/drawing/2014/main" id="{F4606BAC-0C18-F79A-DF9E-25286656EB8E}"/>
              </a:ext>
            </a:extLst>
          </p:cNvPr>
          <p:cNvSpPr/>
          <p:nvPr/>
        </p:nvSpPr>
        <p:spPr>
          <a:xfrm>
            <a:off x="7821163" y="3036173"/>
            <a:ext cx="61022" cy="288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010" y="18093"/>
                  <a:pt x="12382" y="14420"/>
                  <a:pt x="16023" y="10644"/>
                </a:cubicBezTo>
                <a:cubicBezTo>
                  <a:pt x="19393" y="7148"/>
                  <a:pt x="21262" y="3583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2" name="Shape 845">
            <a:extLst>
              <a:ext uri="{FF2B5EF4-FFF2-40B4-BE49-F238E27FC236}">
                <a16:creationId xmlns:a16="http://schemas.microsoft.com/office/drawing/2014/main" id="{AF311038-269E-1C3D-C61F-821CBEA45160}"/>
              </a:ext>
            </a:extLst>
          </p:cNvPr>
          <p:cNvSpPr/>
          <p:nvPr/>
        </p:nvSpPr>
        <p:spPr>
          <a:xfrm flipH="1" flipV="1">
            <a:off x="7738045" y="2972957"/>
            <a:ext cx="73955" cy="3543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3" name="Shape 849">
            <a:extLst>
              <a:ext uri="{FF2B5EF4-FFF2-40B4-BE49-F238E27FC236}">
                <a16:creationId xmlns:a16="http://schemas.microsoft.com/office/drawing/2014/main" id="{03EABEC2-2139-0E65-2F55-846B418DB9F6}"/>
              </a:ext>
            </a:extLst>
          </p:cNvPr>
          <p:cNvSpPr/>
          <p:nvPr/>
        </p:nvSpPr>
        <p:spPr>
          <a:xfrm flipV="1">
            <a:off x="8236187" y="2734900"/>
            <a:ext cx="956161" cy="652157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4" name="Shape 859">
            <a:extLst>
              <a:ext uri="{FF2B5EF4-FFF2-40B4-BE49-F238E27FC236}">
                <a16:creationId xmlns:a16="http://schemas.microsoft.com/office/drawing/2014/main" id="{F8F0D464-4B79-CF49-E7CE-143E30F83AB2}"/>
              </a:ext>
            </a:extLst>
          </p:cNvPr>
          <p:cNvSpPr/>
          <p:nvPr/>
        </p:nvSpPr>
        <p:spPr>
          <a:xfrm>
            <a:off x="8063478" y="2862999"/>
            <a:ext cx="1312283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0" y="20576"/>
                </a:moveTo>
                <a:cubicBezTo>
                  <a:pt x="9341" y="21600"/>
                  <a:pt x="16541" y="14741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175" name="Picture 174" descr="state_parameters.pdf">
            <a:extLst>
              <a:ext uri="{FF2B5EF4-FFF2-40B4-BE49-F238E27FC236}">
                <a16:creationId xmlns:a16="http://schemas.microsoft.com/office/drawing/2014/main" id="{2FA23115-9BCA-D838-909D-3810569AA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61" y="1598394"/>
            <a:ext cx="1488587" cy="31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"/>
                            </p:stCondLst>
                            <p:childTnLst>
                              <p:par>
                                <p:cTn id="1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500"/>
                            </p:stCondLst>
                            <p:childTnLst>
                              <p:par>
                                <p:cTn id="16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"/>
                            </p:stCondLst>
                            <p:childTnLst>
                              <p:par>
                                <p:cTn id="17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7000"/>
                            </p:stCondLst>
                            <p:childTnLst>
                              <p:par>
                                <p:cTn id="18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500"/>
                            </p:stCondLst>
                            <p:childTnLst>
                              <p:par>
                                <p:cTn id="18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000"/>
                            </p:stCondLst>
                            <p:childTnLst>
                              <p:par>
                                <p:cTn id="19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500"/>
                            </p:stCondLst>
                            <p:childTnLst>
                              <p:par>
                                <p:cTn id="1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500"/>
                            </p:stCondLst>
                            <p:childTnLst>
                              <p:par>
                                <p:cTn id="21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9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500"/>
                            </p:stCondLst>
                            <p:childTnLst>
                              <p:par>
                                <p:cTn id="30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125" grpId="0" animBg="1"/>
      <p:bldP spid="125" grpId="1" animBg="1"/>
      <p:bldP spid="125" grpId="2" animBg="1"/>
      <p:bldP spid="126" grpId="0" animBg="1"/>
      <p:bldP spid="127" grpId="0" animBg="1"/>
      <p:bldP spid="128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5" grpId="0" animBg="1"/>
      <p:bldP spid="145" grpId="1" animBg="1"/>
      <p:bldP spid="145" grpId="2" animBg="1"/>
      <p:bldP spid="146" grpId="0" animBg="1"/>
      <p:bldP spid="146" grpId="1" animBg="1"/>
      <p:bldP spid="146" grpId="2" animBg="1"/>
      <p:bldP spid="147" grpId="0" animBg="1"/>
      <p:bldP spid="147" grpId="1" animBg="1"/>
      <p:bldP spid="147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2" grpId="1" animBg="1"/>
      <p:bldP spid="173" grpId="0" animBg="1"/>
      <p:bldP spid="173" grpId="1" animBg="1"/>
      <p:bldP spid="173" grpId="2" animBg="1"/>
      <p:bldP spid="1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Large component library</a:t>
            </a:r>
          </a:p>
          <a:p>
            <a:pPr lvl="1"/>
            <a:r>
              <a:rPr lang="en-US" dirty="0"/>
              <a:t>Beamline components / Samples / …</a:t>
            </a:r>
          </a:p>
          <a:p>
            <a:pPr lvl="1"/>
            <a:r>
              <a:rPr lang="en-US" dirty="0" err="1"/>
              <a:t>McStas</a:t>
            </a:r>
            <a:r>
              <a:rPr lang="en-US" dirty="0"/>
              <a:t> instruments is a sequence of components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4738291" cy="507076"/>
          </a:xfrm>
        </p:spPr>
        <p:txBody>
          <a:bodyPr/>
          <a:lstStyle/>
          <a:p>
            <a:r>
              <a:rPr lang="en-GB" dirty="0"/>
              <a:t>Components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4F081-7D5A-E494-7989-61AD2D95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447" y="1004763"/>
            <a:ext cx="4977844" cy="3804495"/>
          </a:xfrm>
          <a:prstGeom prst="rect">
            <a:avLst/>
          </a:prstGeom>
        </p:spPr>
      </p:pic>
      <p:pic>
        <p:nvPicPr>
          <p:cNvPr id="3" name="ILL_D17_parabolic_focusing_guide_DSC_1579.jpeg" descr="ILL_D17_parabolic_focusing_guide_DSC_1579.jpeg">
            <a:extLst>
              <a:ext uri="{FF2B5EF4-FFF2-40B4-BE49-F238E27FC236}">
                <a16:creationId xmlns:a16="http://schemas.microsoft.com/office/drawing/2014/main" id="{48E0A79F-CEB0-0EE7-1EF7-4C99BA35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667" y="4953190"/>
            <a:ext cx="2032203" cy="1348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Apr2011_radial_collimator.png" descr="Apr2011_radial_collimator.png">
            <a:extLst>
              <a:ext uri="{FF2B5EF4-FFF2-40B4-BE49-F238E27FC236}">
                <a16:creationId xmlns:a16="http://schemas.microsoft.com/office/drawing/2014/main" id="{25166137-8AF5-184C-C8DB-81249CB13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6393" y="4937413"/>
            <a:ext cx="2588039" cy="13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r&amp;d2-2.jpeg" descr="r&amp;d2-2.jpeg">
            <a:extLst>
              <a:ext uri="{FF2B5EF4-FFF2-40B4-BE49-F238E27FC236}">
                <a16:creationId xmlns:a16="http://schemas.microsoft.com/office/drawing/2014/main" id="{BBE5FEA1-AC76-5389-44BA-0AE64A5A5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3384" y="4953190"/>
            <a:ext cx="1819533" cy="1364650"/>
          </a:xfrm>
          <a:prstGeom prst="rect">
            <a:avLst/>
          </a:prstGeom>
          <a:ln w="3175"/>
        </p:spPr>
      </p:pic>
      <p:pic>
        <p:nvPicPr>
          <p:cNvPr id="13" name="37744f0177.png" descr="37744f0177.png">
            <a:extLst>
              <a:ext uri="{FF2B5EF4-FFF2-40B4-BE49-F238E27FC236}">
                <a16:creationId xmlns:a16="http://schemas.microsoft.com/office/drawing/2014/main" id="{1DB0FA24-0543-EC39-4F83-279F8EAF35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4357" y="4937413"/>
            <a:ext cx="1223579" cy="13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Velocity selector.mov" descr="Velocity selector.mov">
            <a:extLst>
              <a:ext uri="{FF2B5EF4-FFF2-40B4-BE49-F238E27FC236}">
                <a16:creationId xmlns:a16="http://schemas.microsoft.com/office/drawing/2014/main" id="{7541B199-8768-BEBD-D412-0C6153AEBAE2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337" y="4937413"/>
            <a:ext cx="2299488" cy="1364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s.jpeg" descr="images.jpeg">
            <a:extLst>
              <a:ext uri="{FF2B5EF4-FFF2-40B4-BE49-F238E27FC236}">
                <a16:creationId xmlns:a16="http://schemas.microsoft.com/office/drawing/2014/main" id="{8375C136-E945-5413-B72E-41E174B79CF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565" r="15679"/>
          <a:stretch/>
        </p:blipFill>
        <p:spPr>
          <a:xfrm>
            <a:off x="8329376" y="4927048"/>
            <a:ext cx="965577" cy="13646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01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DDDA7-74BD-2C81-05F6-9C9AA024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CAAAA-DAD6-C3C3-9338-89BECB39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0305E-7CB0-2836-5111-D8D56F1A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AD1776-EF14-69D1-93C3-0A2DE76D5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Python refresher</a:t>
            </a:r>
          </a:p>
          <a:p>
            <a:r>
              <a:rPr lang="en-US" dirty="0"/>
              <a:t>Instrument simulation with </a:t>
            </a:r>
            <a:r>
              <a:rPr lang="en-US" dirty="0" err="1"/>
              <a:t>McStas</a:t>
            </a:r>
            <a:endParaRPr lang="en-US" dirty="0"/>
          </a:p>
          <a:p>
            <a:r>
              <a:rPr lang="en-US" dirty="0" err="1"/>
              <a:t>McStasScript</a:t>
            </a:r>
            <a:r>
              <a:rPr lang="en-US" dirty="0"/>
              <a:t> Python interface</a:t>
            </a:r>
          </a:p>
          <a:p>
            <a:r>
              <a:rPr lang="en-US" dirty="0"/>
              <a:t>Introduction to exercises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C05F4B-FC6D-52A0-29ED-DBF97602B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37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279292" cy="4768062"/>
          </a:xfrm>
        </p:spPr>
        <p:txBody>
          <a:bodyPr/>
          <a:lstStyle/>
          <a:p>
            <a:pPr lvl="1"/>
            <a:r>
              <a:rPr lang="en-US" dirty="0" err="1"/>
              <a:t>NCrystal</a:t>
            </a:r>
            <a:r>
              <a:rPr lang="en-US" dirty="0"/>
              <a:t> scattering kernel library </a:t>
            </a:r>
          </a:p>
          <a:p>
            <a:pPr lvl="2"/>
            <a:r>
              <a:rPr lang="en-US" dirty="0"/>
              <a:t>Single crystals, powders, gasses, … </a:t>
            </a:r>
          </a:p>
          <a:p>
            <a:pPr lvl="2"/>
            <a:r>
              <a:rPr lang="en-US" dirty="0"/>
              <a:t>Stand-alone or as plugin, for example GEANT-4</a:t>
            </a:r>
          </a:p>
          <a:p>
            <a:pPr lvl="2"/>
            <a:r>
              <a:rPr lang="en-US" dirty="0"/>
              <a:t>Plugs into </a:t>
            </a:r>
            <a:r>
              <a:rPr lang="en-US" dirty="0" err="1"/>
              <a:t>McStas</a:t>
            </a:r>
            <a:r>
              <a:rPr lang="en-US" dirty="0"/>
              <a:t> as:</a:t>
            </a:r>
          </a:p>
          <a:p>
            <a:pPr lvl="3"/>
            <a:r>
              <a:rPr lang="en-US" dirty="0"/>
              <a:t>Sample component / Union process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NCrystal</a:t>
            </a:r>
            <a:r>
              <a:rPr lang="en-GB" dirty="0"/>
              <a:t> in </a:t>
            </a:r>
            <a:r>
              <a:rPr lang="en-GB" dirty="0" err="1"/>
              <a:t>McStas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A7891C-16F4-26F8-661A-088052580650}"/>
              </a:ext>
            </a:extLst>
          </p:cNvPr>
          <p:cNvSpPr/>
          <p:nvPr/>
        </p:nvSpPr>
        <p:spPr>
          <a:xfrm>
            <a:off x="7722524" y="6035971"/>
            <a:ext cx="4239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1400" b="1" dirty="0" err="1"/>
              <a:t>Elastic</a:t>
            </a:r>
            <a:r>
              <a:rPr lang="sv-SE" sz="1400" b="1" dirty="0"/>
              <a:t> neutron </a:t>
            </a:r>
            <a:r>
              <a:rPr lang="sv-SE" sz="1400" b="1" dirty="0" err="1"/>
              <a:t>scattering</a:t>
            </a:r>
            <a:r>
              <a:rPr lang="sv-SE" sz="1400" b="1" dirty="0"/>
              <a:t> </a:t>
            </a:r>
            <a:r>
              <a:rPr lang="sv-SE" sz="1400" b="1" dirty="0" err="1"/>
              <a:t>models</a:t>
            </a:r>
            <a:r>
              <a:rPr lang="sv-SE" sz="1400" b="1" dirty="0"/>
              <a:t> for </a:t>
            </a:r>
            <a:r>
              <a:rPr lang="sv-SE" sz="1400" b="1" dirty="0" err="1"/>
              <a:t>Ncrystal</a:t>
            </a:r>
            <a:r>
              <a:rPr lang="sv-SE" sz="1400" b="1" dirty="0"/>
              <a:t>, </a:t>
            </a:r>
            <a:r>
              <a:rPr lang="sv-SE" sz="1400" dirty="0"/>
              <a:t>Thomas </a:t>
            </a:r>
            <a:r>
              <a:rPr lang="sv-SE" sz="1400" dirty="0" err="1"/>
              <a:t>Kittelmann</a:t>
            </a:r>
            <a:r>
              <a:rPr lang="sv-SE" sz="1400" dirty="0"/>
              <a:t> and </a:t>
            </a:r>
            <a:r>
              <a:rPr lang="sv-SE" sz="1400" dirty="0" err="1"/>
              <a:t>Xiao-Xiao</a:t>
            </a:r>
            <a:r>
              <a:rPr lang="sv-SE" sz="1400" dirty="0"/>
              <a:t> Cai, (2021)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05C4A-E47F-37DE-40BA-A30AE30B9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887" y="2123498"/>
            <a:ext cx="5127793" cy="3796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D7C2CA-B7E9-6658-7E42-6AA04E8DFE3A}"/>
              </a:ext>
            </a:extLst>
          </p:cNvPr>
          <p:cNvSpPr txBox="1"/>
          <p:nvPr/>
        </p:nvSpPr>
        <p:spPr>
          <a:xfrm>
            <a:off x="6957478" y="1661483"/>
            <a:ext cx="4880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2200" dirty="0" err="1">
                <a:solidFill>
                  <a:srgbClr val="666666"/>
                </a:solidFill>
              </a:rPr>
              <a:t>Bragg</a:t>
            </a:r>
            <a:r>
              <a:rPr lang="sv-SE" sz="2200" dirty="0">
                <a:solidFill>
                  <a:srgbClr val="666666"/>
                </a:solidFill>
              </a:rPr>
              <a:t> </a:t>
            </a:r>
            <a:r>
              <a:rPr lang="sv-SE" sz="2200" dirty="0" err="1">
                <a:solidFill>
                  <a:srgbClr val="666666"/>
                </a:solidFill>
              </a:rPr>
              <a:t>scattering</a:t>
            </a:r>
            <a:r>
              <a:rPr lang="sv-SE" sz="2200" dirty="0">
                <a:solidFill>
                  <a:srgbClr val="666666"/>
                </a:solidFill>
              </a:rPr>
              <a:t> in </a:t>
            </a:r>
            <a:r>
              <a:rPr lang="sv-SE" sz="2200" dirty="0" err="1">
                <a:solidFill>
                  <a:srgbClr val="666666"/>
                </a:solidFill>
              </a:rPr>
              <a:t>Pyrolytic</a:t>
            </a:r>
            <a:r>
              <a:rPr lang="sv-SE" sz="2200" dirty="0">
                <a:solidFill>
                  <a:srgbClr val="666666"/>
                </a:solidFill>
              </a:rPr>
              <a:t> </a:t>
            </a:r>
            <a:r>
              <a:rPr lang="sv-SE" sz="2200" dirty="0" err="1">
                <a:solidFill>
                  <a:srgbClr val="666666"/>
                </a:solidFill>
              </a:rPr>
              <a:t>graphite</a:t>
            </a:r>
            <a:endParaRPr lang="sv-SE" sz="2200" dirty="0">
              <a:solidFill>
                <a:srgbClr val="66666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7A79FC-C0FC-F196-8FC8-4D5FF93E5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" t="3628"/>
          <a:stretch/>
        </p:blipFill>
        <p:spPr>
          <a:xfrm>
            <a:off x="7031620" y="1138843"/>
            <a:ext cx="2105297" cy="5070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B85B4B-5363-BCBC-FFF2-658DBF5B19AD}"/>
              </a:ext>
            </a:extLst>
          </p:cNvPr>
          <p:cNvSpPr txBox="1"/>
          <p:nvPr/>
        </p:nvSpPr>
        <p:spPr>
          <a:xfrm>
            <a:off x="1094400" y="6062423"/>
            <a:ext cx="24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dirty="0">
                <a:solidFill>
                  <a:srgbClr val="666666"/>
                </a:solidFill>
              </a:rPr>
              <a:t>Thomas Kittelmann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4C0CD1-AA87-574A-96EE-7DE6AEB183C5}"/>
              </a:ext>
            </a:extLst>
          </p:cNvPr>
          <p:cNvSpPr txBox="1"/>
          <p:nvPr/>
        </p:nvSpPr>
        <p:spPr>
          <a:xfrm>
            <a:off x="3988102" y="6042347"/>
            <a:ext cx="622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0" i="0" u="none" strike="noStrike" dirty="0">
                <a:effectLst/>
                <a:latin typeface="Slack-Lato"/>
                <a:hlinkClick r:id="rId4"/>
              </a:rPr>
              <a:t>https://github.com/mctools/ncrystal/wiki</a:t>
            </a:r>
            <a:endParaRPr lang="en-GB" sz="1400" u="none" strike="noStrike" dirty="0">
              <a:solidFill>
                <a:srgbClr val="1D1C1D"/>
              </a:solidFill>
              <a:latin typeface="Slack-Lato"/>
            </a:endParaRPr>
          </a:p>
          <a:p>
            <a:pPr algn="l"/>
            <a:r>
              <a:rPr lang="en-GB" sz="1400" b="0" i="0" u="none" strike="noStrike" dirty="0">
                <a:effectLst/>
                <a:latin typeface="Slack-Lato"/>
                <a:hlinkClick r:id="rId5"/>
              </a:rPr>
              <a:t>https://github.com/mctools/ncrystal-notebooks</a:t>
            </a:r>
            <a:endParaRPr lang="en-SE" sz="1400" dirty="0">
              <a:solidFill>
                <a:srgbClr val="666666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ADB93F-E486-417A-9232-384A17EEB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624" y="3614595"/>
            <a:ext cx="1834451" cy="24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Accepted and trusted in community</a:t>
            </a:r>
          </a:p>
          <a:p>
            <a:pPr lvl="1"/>
            <a:r>
              <a:rPr lang="en-US" dirty="0"/>
              <a:t>More than 400 citations of main papers</a:t>
            </a:r>
          </a:p>
          <a:p>
            <a:pPr lvl="1"/>
            <a:r>
              <a:rPr lang="en-US" dirty="0"/>
              <a:t>Used to design many ESS instruments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2F7D428-AD97-049B-1B9E-B56BB3E42E4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698003" y="1562400"/>
            <a:ext cx="4399597" cy="3311037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Community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9B7BB-BAF7-FB37-8B9A-B800EF3739BD}"/>
              </a:ext>
            </a:extLst>
          </p:cNvPr>
          <p:cNvSpPr txBox="1"/>
          <p:nvPr/>
        </p:nvSpPr>
        <p:spPr>
          <a:xfrm>
            <a:off x="5466229" y="5926974"/>
            <a:ext cx="653812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00" b="1" dirty="0" err="1">
                <a:effectLst/>
                <a:latin typeface="CMBX12"/>
              </a:rPr>
              <a:t>McStas</a:t>
            </a:r>
            <a:r>
              <a:rPr lang="en-GB" sz="1300" b="1" dirty="0">
                <a:effectLst/>
                <a:latin typeface="CMBX12"/>
              </a:rPr>
              <a:t> (</a:t>
            </a:r>
            <a:r>
              <a:rPr lang="en-GB" sz="1300" b="1" dirty="0" err="1">
                <a:effectLst/>
                <a:latin typeface="CMBX12"/>
              </a:rPr>
              <a:t>i</a:t>
            </a:r>
            <a:r>
              <a:rPr lang="en-GB" sz="1300" b="1" dirty="0">
                <a:effectLst/>
                <a:latin typeface="CMBX12"/>
              </a:rPr>
              <a:t>): Introduction, use, and basic principles for ray-tracing simulations</a:t>
            </a:r>
            <a:r>
              <a:rPr lang="en-GB" sz="1300" dirty="0">
                <a:effectLst/>
                <a:latin typeface="CMBX12"/>
              </a:rPr>
              <a:t>, </a:t>
            </a:r>
          </a:p>
          <a:p>
            <a:pPr algn="r"/>
            <a:r>
              <a:rPr lang="en-GB" sz="1300" dirty="0">
                <a:effectLst/>
                <a:latin typeface="CMR10"/>
              </a:rPr>
              <a:t>P. K. </a:t>
            </a:r>
            <a:r>
              <a:rPr lang="en-GB" sz="1300" dirty="0" err="1">
                <a:effectLst/>
                <a:latin typeface="CMR10"/>
              </a:rPr>
              <a:t>Willendrup</a:t>
            </a:r>
            <a:r>
              <a:rPr lang="en-GB" sz="1300" dirty="0">
                <a:latin typeface="CMR10"/>
              </a:rPr>
              <a:t> and</a:t>
            </a:r>
            <a:r>
              <a:rPr lang="en-GB" sz="1300" dirty="0">
                <a:effectLst/>
                <a:latin typeface="CMR10"/>
              </a:rPr>
              <a:t> K. </a:t>
            </a:r>
            <a:r>
              <a:rPr lang="en-GB" sz="1300" dirty="0" err="1">
                <a:latin typeface="CMR10"/>
              </a:rPr>
              <a:t>Lefmann</a:t>
            </a:r>
            <a:r>
              <a:rPr lang="en-GB" sz="1300" dirty="0">
                <a:latin typeface="CMR7"/>
              </a:rPr>
              <a:t>, Journal of Neutron Research (2019)</a:t>
            </a:r>
            <a:endParaRPr lang="en-GB" sz="1300" dirty="0"/>
          </a:p>
          <a:p>
            <a:pPr algn="r"/>
            <a:endParaRPr lang="en-GB" sz="1300" dirty="0">
              <a:effectLst/>
              <a:latin typeface="CMBX12"/>
            </a:endParaRPr>
          </a:p>
        </p:txBody>
      </p:sp>
    </p:spTree>
    <p:extLst>
      <p:ext uri="{BB962C8B-B14F-4D97-AF65-F5344CB8AC3E}">
        <p14:creationId xmlns:p14="http://schemas.microsoft.com/office/powerpoint/2010/main" val="279768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EA535D-EACD-809D-222C-E9FDB64EF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18" y="1184564"/>
            <a:ext cx="11043948" cy="460164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History of schools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7DFF9-A5DB-88EC-552B-2CF659E6A5EB}"/>
              </a:ext>
            </a:extLst>
          </p:cNvPr>
          <p:cNvSpPr txBox="1"/>
          <p:nvPr/>
        </p:nvSpPr>
        <p:spPr>
          <a:xfrm>
            <a:off x="2312824" y="5817228"/>
            <a:ext cx="856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2400" dirty="0">
                <a:solidFill>
                  <a:srgbClr val="666666"/>
                </a:solidFill>
              </a:rPr>
              <a:t>+ e-learning + Local schools + University courses</a:t>
            </a:r>
          </a:p>
        </p:txBody>
      </p:sp>
    </p:spTree>
    <p:extLst>
      <p:ext uri="{BB962C8B-B14F-4D97-AF65-F5344CB8AC3E}">
        <p14:creationId xmlns:p14="http://schemas.microsoft.com/office/powerpoint/2010/main" val="8520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mCharts-1.pdf" descr="amCharts-1.pdf">
            <a:extLst>
              <a:ext uri="{FF2B5EF4-FFF2-40B4-BE49-F238E27FC236}">
                <a16:creationId xmlns:a16="http://schemas.microsoft.com/office/drawing/2014/main" id="{5028CA68-C92D-3A72-31D8-821EB28823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3000"/>
                    </a14:imgEffect>
                    <a14:imgEffect>
                      <a14:brightnessContrast contras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045" y="975558"/>
            <a:ext cx="9130482" cy="58412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Map of usage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5BAA9CA-CECC-4BF0-FC87-7542B0D57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660" y="2007558"/>
            <a:ext cx="964430" cy="51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ogoill.pdf" descr="logoill.pdf">
            <a:extLst>
              <a:ext uri="{FF2B5EF4-FFF2-40B4-BE49-F238E27FC236}">
                <a16:creationId xmlns:a16="http://schemas.microsoft.com/office/drawing/2014/main" id="{4DAFE33C-BFDC-E246-CF9E-1761A62B4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038" y="3311064"/>
            <a:ext cx="424758" cy="406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SI-Logo_trans.png" descr="PSI-Logo_trans.png">
            <a:extLst>
              <a:ext uri="{FF2B5EF4-FFF2-40B4-BE49-F238E27FC236}">
                <a16:creationId xmlns:a16="http://schemas.microsoft.com/office/drawing/2014/main" id="{1E12928D-631F-F6A7-7A50-D51D0D3A4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064" y="3055684"/>
            <a:ext cx="528707" cy="193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678A1601-155E-D524-458E-653582112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864" y="3548753"/>
            <a:ext cx="1005372" cy="263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0F1BFE79-BA83-EEE5-BD38-8BF25BD028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087" y="3916440"/>
            <a:ext cx="1111988" cy="571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" descr="Image">
            <a:extLst>
              <a:ext uri="{FF2B5EF4-FFF2-40B4-BE49-F238E27FC236}">
                <a16:creationId xmlns:a16="http://schemas.microsoft.com/office/drawing/2014/main" id="{32869E99-08FC-37F3-F8C6-158A87478A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2777" y="5702136"/>
            <a:ext cx="528707" cy="69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A5466AC0-41DF-2B3E-CBF0-ADCB75C13E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9577" y="4624083"/>
            <a:ext cx="771838" cy="706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Image" descr="Image">
            <a:extLst>
              <a:ext uri="{FF2B5EF4-FFF2-40B4-BE49-F238E27FC236}">
                <a16:creationId xmlns:a16="http://schemas.microsoft.com/office/drawing/2014/main" id="{09B4AF27-E615-3133-FAB2-62A39115A4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0135" y="4629813"/>
            <a:ext cx="886830" cy="406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" descr="Image">
            <a:extLst>
              <a:ext uri="{FF2B5EF4-FFF2-40B4-BE49-F238E27FC236}">
                <a16:creationId xmlns:a16="http://schemas.microsoft.com/office/drawing/2014/main" id="{88FE1285-1ACD-2439-ADD2-ECBCEA1DBB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0334" y="5608055"/>
            <a:ext cx="899354" cy="239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" descr="Image">
            <a:extLst>
              <a:ext uri="{FF2B5EF4-FFF2-40B4-BE49-F238E27FC236}">
                <a16:creationId xmlns:a16="http://schemas.microsoft.com/office/drawing/2014/main" id="{10B7D826-4BCC-90FC-B4C1-3E437D656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77965" y="3916440"/>
            <a:ext cx="765843" cy="299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BE26EC19-22C4-881A-7125-A80E15C9A6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64812" y="3872551"/>
            <a:ext cx="433995" cy="147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Image" descr="Image">
            <a:extLst>
              <a:ext uri="{FF2B5EF4-FFF2-40B4-BE49-F238E27FC236}">
                <a16:creationId xmlns:a16="http://schemas.microsoft.com/office/drawing/2014/main" id="{CAFC3BED-11CB-4CAE-EEF4-835FA0987B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12262" y="4105650"/>
            <a:ext cx="339095" cy="193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" descr="Image">
            <a:extLst>
              <a:ext uri="{FF2B5EF4-FFF2-40B4-BE49-F238E27FC236}">
                <a16:creationId xmlns:a16="http://schemas.microsoft.com/office/drawing/2014/main" id="{5DDBE6DF-7846-00C4-9729-56311CBE2C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4470" y="2965675"/>
            <a:ext cx="242943" cy="239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>
            <a:extLst>
              <a:ext uri="{FF2B5EF4-FFF2-40B4-BE49-F238E27FC236}">
                <a16:creationId xmlns:a16="http://schemas.microsoft.com/office/drawing/2014/main" id="{1F4AAF0B-AC6F-0314-E0F5-42ED9526CE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05974" y="3060729"/>
            <a:ext cx="433994" cy="34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" descr="Image">
            <a:extLst>
              <a:ext uri="{FF2B5EF4-FFF2-40B4-BE49-F238E27FC236}">
                <a16:creationId xmlns:a16="http://schemas.microsoft.com/office/drawing/2014/main" id="{B7FAB015-CF67-5BA3-BF62-57C246D2E4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4285" y="2765245"/>
            <a:ext cx="341363" cy="341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" descr="Image">
            <a:extLst>
              <a:ext uri="{FF2B5EF4-FFF2-40B4-BE49-F238E27FC236}">
                <a16:creationId xmlns:a16="http://schemas.microsoft.com/office/drawing/2014/main" id="{6DD1D725-8563-9D7B-28AB-F3FB288BB5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76722" y="5996969"/>
            <a:ext cx="771838" cy="450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" descr="Image">
            <a:extLst>
              <a:ext uri="{FF2B5EF4-FFF2-40B4-BE49-F238E27FC236}">
                <a16:creationId xmlns:a16="http://schemas.microsoft.com/office/drawing/2014/main" id="{EB35D285-E5DD-878D-357E-26489135B37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16179" y="3725499"/>
            <a:ext cx="810737" cy="341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" descr="Image">
            <a:extLst>
              <a:ext uri="{FF2B5EF4-FFF2-40B4-BE49-F238E27FC236}">
                <a16:creationId xmlns:a16="http://schemas.microsoft.com/office/drawing/2014/main" id="{E118CC0D-E283-49B6-4340-88BBA268CFF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61780" y="4218401"/>
            <a:ext cx="630360" cy="31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B828B02F-2EB1-12C1-5223-DA0BF940826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54556" y="3957839"/>
            <a:ext cx="630360" cy="2026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57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Can replicate real instruments well</a:t>
            </a:r>
          </a:p>
          <a:p>
            <a:pPr lvl="1"/>
            <a:r>
              <a:rPr lang="en-US" dirty="0"/>
              <a:t>Powder diffractometers in Israel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Verification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F1A30C-4C1E-63FE-1C91-F737D8D7EB21}"/>
              </a:ext>
            </a:extLst>
          </p:cNvPr>
          <p:cNvGrpSpPr/>
          <p:nvPr/>
        </p:nvGrpSpPr>
        <p:grpSpPr>
          <a:xfrm>
            <a:off x="6639792" y="246440"/>
            <a:ext cx="4375524" cy="3186657"/>
            <a:chOff x="6639792" y="313498"/>
            <a:chExt cx="4375524" cy="31866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CBD44-B62B-5D07-B5F4-278427D4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9792" y="706155"/>
              <a:ext cx="4191000" cy="2794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AB5355-3442-035E-8448-67D41A62778D}"/>
                </a:ext>
              </a:extLst>
            </p:cNvPr>
            <p:cNvSpPr txBox="1"/>
            <p:nvPr/>
          </p:nvSpPr>
          <p:spPr>
            <a:xfrm>
              <a:off x="7116214" y="313498"/>
              <a:ext cx="3238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KANDI-II 2.47 Å wavelength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5F762-C4BB-D105-1E33-C149A4957FE9}"/>
                </a:ext>
              </a:extLst>
            </p:cNvPr>
            <p:cNvSpPr txBox="1"/>
            <p:nvPr/>
          </p:nvSpPr>
          <p:spPr>
            <a:xfrm>
              <a:off x="7777160" y="827677"/>
              <a:ext cx="3238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Si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EBE98D-ABED-6C7C-DCF3-17AD480C7A57}"/>
                </a:ext>
              </a:extLst>
            </p:cNvPr>
            <p:cNvSpPr txBox="1"/>
            <p:nvPr/>
          </p:nvSpPr>
          <p:spPr>
            <a:xfrm>
              <a:off x="7592636" y="2173121"/>
              <a:ext cx="32381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Gr</a:t>
              </a:r>
              <a:r>
                <a:rPr lang="en-SE" sz="1400" baseline="-25000" dirty="0">
                  <a:solidFill>
                    <a:srgbClr val="666666"/>
                  </a:solidFill>
                </a:rPr>
                <a:t>2</a:t>
              </a:r>
              <a:r>
                <a:rPr lang="en-SE" sz="1400" dirty="0">
                  <a:solidFill>
                    <a:srgbClr val="666666"/>
                  </a:solidFill>
                </a:rPr>
                <a:t>GaC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01250E-1BBA-33DC-5D5A-760369A31C2B}"/>
              </a:ext>
            </a:extLst>
          </p:cNvPr>
          <p:cNvGrpSpPr/>
          <p:nvPr/>
        </p:nvGrpSpPr>
        <p:grpSpPr>
          <a:xfrm>
            <a:off x="6639792" y="3482313"/>
            <a:ext cx="6364711" cy="3170399"/>
            <a:chOff x="6639792" y="3365773"/>
            <a:chExt cx="6364711" cy="31703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2DE170-1FF0-0B87-52F9-F0B3BD80A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9792" y="3742172"/>
              <a:ext cx="4191000" cy="279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3A9952-4B2F-7E50-7E4E-19F3C5F49382}"/>
                </a:ext>
              </a:extLst>
            </p:cNvPr>
            <p:cNvSpPr txBox="1"/>
            <p:nvPr/>
          </p:nvSpPr>
          <p:spPr>
            <a:xfrm>
              <a:off x="7116214" y="3365773"/>
              <a:ext cx="3811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KARL Si sample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BF915A-1BDF-7591-AE5C-DB9930FDCF7D}"/>
                </a:ext>
              </a:extLst>
            </p:cNvPr>
            <p:cNvSpPr txBox="1"/>
            <p:nvPr/>
          </p:nvSpPr>
          <p:spPr>
            <a:xfrm>
              <a:off x="9192741" y="3868869"/>
              <a:ext cx="3811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PG 2.421 Å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0C8989-B82B-5CAB-5030-C428062B97F8}"/>
                </a:ext>
              </a:extLst>
            </p:cNvPr>
            <p:cNvSpPr txBox="1"/>
            <p:nvPr/>
          </p:nvSpPr>
          <p:spPr>
            <a:xfrm>
              <a:off x="9191011" y="5217509"/>
              <a:ext cx="3811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sz="1400" dirty="0">
                  <a:solidFill>
                    <a:srgbClr val="666666"/>
                  </a:solidFill>
                </a:rPr>
                <a:t>Cu 0.98 Å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735BA7-EB98-5817-5DB3-5BB380E275F8}"/>
              </a:ext>
            </a:extLst>
          </p:cNvPr>
          <p:cNvSpPr txBox="1"/>
          <p:nvPr/>
        </p:nvSpPr>
        <p:spPr>
          <a:xfrm>
            <a:off x="301052" y="5853581"/>
            <a:ext cx="607264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Verification of the </a:t>
            </a:r>
            <a:r>
              <a:rPr lang="en-GB" sz="1300" b="1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McStas</a:t>
            </a:r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code using two double axis neutron diffractometer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</a:t>
            </a:r>
          </a:p>
          <a:p>
            <a:pPr algn="l"/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D.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Potashnikov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A. Pesach, O.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Rivin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O.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Ozeri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Z.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Yungrais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, M.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Bertelsen</a:t>
            </a:r>
            <a:r>
              <a:rPr lang="en-GB" sz="1300" dirty="0">
                <a:solidFill>
                  <a:srgbClr val="1F1F1F"/>
                </a:solidFill>
                <a:latin typeface="ElsevierGulliver"/>
              </a:rPr>
              <a:t> and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E. N. Caspi,</a:t>
            </a:r>
          </a:p>
          <a:p>
            <a:pPr algn="l"/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NIMA (2024)</a:t>
            </a:r>
            <a:endParaRPr lang="en-GB" sz="1300" b="1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653C85-C27B-00D5-5B6B-8AF9BD75586A}"/>
              </a:ext>
            </a:extLst>
          </p:cNvPr>
          <p:cNvGrpSpPr/>
          <p:nvPr/>
        </p:nvGrpSpPr>
        <p:grpSpPr>
          <a:xfrm>
            <a:off x="1264024" y="2696026"/>
            <a:ext cx="4168157" cy="2991377"/>
            <a:chOff x="1264024" y="2696026"/>
            <a:chExt cx="4168157" cy="29913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7D4EB2-2E12-9E4D-9945-0C558094A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4024" y="3065358"/>
              <a:ext cx="3892353" cy="26220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2EA2FA-0587-BF00-3E5A-327F4E4EAB7E}"/>
                </a:ext>
              </a:extLst>
            </p:cNvPr>
            <p:cNvSpPr txBox="1"/>
            <p:nvPr/>
          </p:nvSpPr>
          <p:spPr>
            <a:xfrm>
              <a:off x="1362205" y="2696026"/>
              <a:ext cx="4069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666666"/>
                  </a:solidFill>
                </a:rPr>
                <a:t>Foil intensity measurements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48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E95DFBE9-6D30-9579-999E-68B274E8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Cases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2712EB0-969D-2C4B-8AB4-CA0709DC5728}"/>
              </a:ext>
            </a:extLst>
          </p:cNvPr>
          <p:cNvGrpSpPr/>
          <p:nvPr/>
        </p:nvGrpSpPr>
        <p:grpSpPr>
          <a:xfrm rot="21381729">
            <a:off x="169898" y="1295928"/>
            <a:ext cx="4398301" cy="5411334"/>
            <a:chOff x="981946" y="1595231"/>
            <a:chExt cx="4398301" cy="54113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783D93-3B21-EBFF-9F9F-2264F71383D1}"/>
                </a:ext>
              </a:extLst>
            </p:cNvPr>
            <p:cNvSpPr/>
            <p:nvPr/>
          </p:nvSpPr>
          <p:spPr>
            <a:xfrm>
              <a:off x="1084318" y="1595231"/>
              <a:ext cx="4193559" cy="54113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pic>
          <p:nvPicPr>
            <p:cNvPr id="13" name="Content Placeholder 8">
              <a:extLst>
                <a:ext uri="{FF2B5EF4-FFF2-40B4-BE49-F238E27FC236}">
                  <a16:creationId xmlns:a16="http://schemas.microsoft.com/office/drawing/2014/main" id="{442F1F40-B029-62DA-4490-EBDDFC3AB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3940" y="2800140"/>
              <a:ext cx="4007157" cy="379248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AF771E-6C18-1FD6-77EE-9F2916526553}"/>
                </a:ext>
              </a:extLst>
            </p:cNvPr>
            <p:cNvSpPr/>
            <p:nvPr/>
          </p:nvSpPr>
          <p:spPr>
            <a:xfrm>
              <a:off x="1201097" y="1663916"/>
              <a:ext cx="3960000" cy="4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/>
                <a:t>Design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4E9AA9-1155-13B4-5058-21A85D009E26}"/>
                </a:ext>
              </a:extLst>
            </p:cNvPr>
            <p:cNvSpPr txBox="1"/>
            <p:nvPr/>
          </p:nvSpPr>
          <p:spPr>
            <a:xfrm>
              <a:off x="1084318" y="6637232"/>
              <a:ext cx="4193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K. H. Andersen et. al. </a:t>
              </a:r>
              <a:r>
                <a:rPr lang="en-GB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The instrument suite of the European Spallation Source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Nucl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Instrum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. Methods Phys. Res. A, vol. 957, 163402 (2020)</a:t>
              </a:r>
              <a:endParaRPr lang="en-SE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F940DB-6D26-BDF9-1508-67AF1112F869}"/>
                </a:ext>
              </a:extLst>
            </p:cNvPr>
            <p:cNvSpPr txBox="1"/>
            <p:nvPr/>
          </p:nvSpPr>
          <p:spPr>
            <a:xfrm>
              <a:off x="981946" y="2122853"/>
              <a:ext cx="4398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6666"/>
                  </a:solidFill>
                </a:rPr>
                <a:t>“For </a:t>
              </a:r>
              <a:r>
                <a:rPr lang="en-GB" sz="1200" b="1" dirty="0">
                  <a:solidFill>
                    <a:srgbClr val="666666"/>
                  </a:solidFill>
                </a:rPr>
                <a:t>all instruments</a:t>
              </a:r>
              <a:r>
                <a:rPr lang="en-GB" sz="1200" dirty="0">
                  <a:solidFill>
                    <a:srgbClr val="666666"/>
                  </a:solidFill>
                </a:rPr>
                <a:t>, their design has been optimised and their performance thoroughly evaluated using both analytical calculations and </a:t>
              </a:r>
              <a:r>
                <a:rPr lang="en-GB" sz="1200" b="1" dirty="0">
                  <a:solidFill>
                    <a:srgbClr val="666666"/>
                  </a:solidFill>
                </a:rPr>
                <a:t>Monte-Carlo ray-tracing simulations </a:t>
              </a:r>
              <a:r>
                <a:rPr lang="en-GB" sz="1200" dirty="0">
                  <a:solidFill>
                    <a:srgbClr val="666666"/>
                  </a:solidFill>
                </a:rPr>
                <a:t>…”</a:t>
              </a:r>
              <a:endParaRPr lang="en-SE" sz="1200" dirty="0">
                <a:solidFill>
                  <a:srgbClr val="666666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6771F25-2E66-AE6D-95FF-3DC6945A1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3049" y="2893003"/>
              <a:ext cx="1108210" cy="107199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410263-C3C9-CB63-9585-7D1A151B3981}"/>
              </a:ext>
            </a:extLst>
          </p:cNvPr>
          <p:cNvGrpSpPr/>
          <p:nvPr/>
        </p:nvGrpSpPr>
        <p:grpSpPr>
          <a:xfrm>
            <a:off x="4177160" y="914899"/>
            <a:ext cx="4216260" cy="5866147"/>
            <a:chOff x="6383163" y="467523"/>
            <a:chExt cx="4216260" cy="58661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0EB73B-8270-B6DE-9A9A-C3F100189F5E}"/>
                </a:ext>
              </a:extLst>
            </p:cNvPr>
            <p:cNvSpPr/>
            <p:nvPr/>
          </p:nvSpPr>
          <p:spPr>
            <a:xfrm>
              <a:off x="6405864" y="467523"/>
              <a:ext cx="4193559" cy="58661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67E7A88-327A-96E5-83C3-BEE9E61D6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4584" y="938199"/>
              <a:ext cx="2133810" cy="174722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A217B7-17A6-928B-9E6F-9E16CB038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5530" y="4010871"/>
              <a:ext cx="2400887" cy="166526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952B007-2660-959E-F206-ED7C6E9AD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98532" y="2503629"/>
              <a:ext cx="2400888" cy="168225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BF06DB-480B-6DFD-6FF5-6549F8538B59}"/>
                </a:ext>
              </a:extLst>
            </p:cNvPr>
            <p:cNvSpPr/>
            <p:nvPr/>
          </p:nvSpPr>
          <p:spPr>
            <a:xfrm>
              <a:off x="6522165" y="524330"/>
              <a:ext cx="3960000" cy="4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/>
                <a:t>Preparation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C7DC0F-0372-61DD-BBD7-19FA8782BE4D}"/>
                </a:ext>
              </a:extLst>
            </p:cNvPr>
            <p:cNvSpPr txBox="1"/>
            <p:nvPr/>
          </p:nvSpPr>
          <p:spPr>
            <a:xfrm>
              <a:off x="6383163" y="5662682"/>
              <a:ext cx="4216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Simutis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J.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Küspert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Q. Wang, J. Choi, D. Bucher, M. Boehm, F.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Bourdarot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M.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Bertelsen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 C. N. Wang, T. Kurosawa, N.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Momono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M. Oda, M.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Månsson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Y.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Sassa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M. </a:t>
              </a:r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Janoschek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, N. B. Christensen, J. Chang, D. G. Mazzone,</a:t>
              </a:r>
            </a:p>
            <a:p>
              <a:pPr algn="l"/>
              <a:r>
                <a:rPr lang="en-GB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Commun</a:t>
              </a:r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 Phys 5, 296 (2022)</a:t>
              </a:r>
              <a:endParaRPr lang="en-SE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7A0C9F3-B867-4DD7-6B78-0254420A72C1}"/>
                </a:ext>
              </a:extLst>
            </p:cNvPr>
            <p:cNvSpPr txBox="1"/>
            <p:nvPr/>
          </p:nvSpPr>
          <p:spPr>
            <a:xfrm>
              <a:off x="8732379" y="1257398"/>
              <a:ext cx="15779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666666"/>
                  </a:solidFill>
                </a:rPr>
                <a:t>Virtual experiment</a:t>
              </a:r>
            </a:p>
            <a:p>
              <a:r>
                <a:rPr lang="en-GB" sz="1200" dirty="0">
                  <a:solidFill>
                    <a:srgbClr val="666666"/>
                  </a:solidFill>
                </a:rPr>
                <a:t> Instrument</a:t>
              </a:r>
              <a:endParaRPr lang="en-SE" sz="1200" dirty="0">
                <a:solidFill>
                  <a:srgbClr val="666666"/>
                </a:solidFill>
              </a:endParaRPr>
            </a:p>
            <a:p>
              <a:r>
                <a:rPr lang="en-SE" sz="1200" dirty="0">
                  <a:solidFill>
                    <a:srgbClr val="666666"/>
                  </a:solidFill>
                </a:rPr>
                <a:t> Cryostat</a:t>
              </a:r>
            </a:p>
            <a:p>
              <a:r>
                <a:rPr lang="en-GB" sz="1200" dirty="0">
                  <a:solidFill>
                    <a:srgbClr val="666666"/>
                  </a:solidFill>
                </a:rPr>
                <a:t> Sample holder</a:t>
              </a:r>
            </a:p>
            <a:p>
              <a:r>
                <a:rPr lang="en-GB" sz="1200" dirty="0">
                  <a:solidFill>
                    <a:srgbClr val="666666"/>
                  </a:solidFill>
                </a:rPr>
                <a:t> Sample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30F92A-9AF5-313A-10C8-458B15E1C337}"/>
                </a:ext>
              </a:extLst>
            </p:cNvPr>
            <p:cNvSpPr txBox="1"/>
            <p:nvPr/>
          </p:nvSpPr>
          <p:spPr>
            <a:xfrm>
              <a:off x="6941206" y="3153498"/>
              <a:ext cx="1577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>
                  <a:solidFill>
                    <a:srgbClr val="666666"/>
                  </a:solidFill>
                </a:rPr>
                <a:t>14 </a:t>
              </a:r>
              <a:r>
                <a:rPr lang="da-DK" sz="1200" b="1" dirty="0" err="1">
                  <a:solidFill>
                    <a:srgbClr val="666666"/>
                  </a:solidFill>
                </a:rPr>
                <a:t>meV</a:t>
              </a:r>
              <a:r>
                <a:rPr lang="da-DK" sz="1200" b="1" dirty="0">
                  <a:solidFill>
                    <a:srgbClr val="666666"/>
                  </a:solidFill>
                </a:rPr>
                <a:t> </a:t>
              </a:r>
              <a:r>
                <a:rPr lang="da-DK" sz="1200" b="1" dirty="0" err="1">
                  <a:solidFill>
                    <a:srgbClr val="666666"/>
                  </a:solidFill>
                </a:rPr>
                <a:t>setting</a:t>
              </a:r>
              <a:endParaRPr lang="en-GB" sz="1200" dirty="0">
                <a:solidFill>
                  <a:srgbClr val="666666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DF61A1-F100-B141-C861-909D18DE7FEC}"/>
                </a:ext>
              </a:extLst>
            </p:cNvPr>
            <p:cNvSpPr txBox="1"/>
            <p:nvPr/>
          </p:nvSpPr>
          <p:spPr>
            <a:xfrm>
              <a:off x="8749849" y="4722961"/>
              <a:ext cx="1577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>
                  <a:solidFill>
                    <a:srgbClr val="666666"/>
                  </a:solidFill>
                </a:rPr>
                <a:t>5 </a:t>
              </a:r>
              <a:r>
                <a:rPr lang="da-DK" sz="1200" b="1" dirty="0" err="1">
                  <a:solidFill>
                    <a:srgbClr val="666666"/>
                  </a:solidFill>
                </a:rPr>
                <a:t>meV</a:t>
              </a:r>
              <a:r>
                <a:rPr lang="da-DK" sz="1200" b="1" dirty="0">
                  <a:solidFill>
                    <a:srgbClr val="666666"/>
                  </a:solidFill>
                </a:rPr>
                <a:t> </a:t>
              </a:r>
              <a:r>
                <a:rPr lang="da-DK" sz="1200" b="1" dirty="0" err="1">
                  <a:solidFill>
                    <a:srgbClr val="666666"/>
                  </a:solidFill>
                </a:rPr>
                <a:t>setting</a:t>
              </a:r>
              <a:endParaRPr lang="en-GB" sz="1200" dirty="0">
                <a:solidFill>
                  <a:srgbClr val="666666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C0DCA00-EE49-86E7-08EC-A90FD48F7697}"/>
              </a:ext>
            </a:extLst>
          </p:cNvPr>
          <p:cNvGrpSpPr/>
          <p:nvPr/>
        </p:nvGrpSpPr>
        <p:grpSpPr>
          <a:xfrm rot="228017">
            <a:off x="7804071" y="1510880"/>
            <a:ext cx="4398301" cy="5105365"/>
            <a:chOff x="9553242" y="710399"/>
            <a:chExt cx="4398301" cy="51053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5205172-898D-DDA2-96DC-8871DFB81194}"/>
                </a:ext>
              </a:extLst>
            </p:cNvPr>
            <p:cNvSpPr/>
            <p:nvPr/>
          </p:nvSpPr>
          <p:spPr>
            <a:xfrm>
              <a:off x="9655615" y="710399"/>
              <a:ext cx="4193559" cy="51053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340DFF-169C-5F1C-929B-A7043B252B4C}"/>
                </a:ext>
              </a:extLst>
            </p:cNvPr>
            <p:cNvSpPr txBox="1"/>
            <p:nvPr/>
          </p:nvSpPr>
          <p:spPr>
            <a:xfrm>
              <a:off x="9608910" y="5307933"/>
              <a:ext cx="428696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900" b="0" i="0" dirty="0">
                  <a:effectLst/>
                  <a:latin typeface="Arial" panose="020B0604020202020204" pitchFamily="34" charset="0"/>
                </a:rPr>
                <a:t>H. Jacobsen, S. L. Holm, M.-E.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Lăcătuşu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A. T.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Rømer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M.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Bertelsen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M. Boehm, R. Toft-Petersen, J.-C.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Grivel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S. B. Emery, L.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Udby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 B. O. Wells, K. </a:t>
              </a:r>
              <a:r>
                <a:rPr lang="en-GB" sz="900" b="0" i="0" dirty="0" err="1">
                  <a:effectLst/>
                  <a:latin typeface="Arial" panose="020B0604020202020204" pitchFamily="34" charset="0"/>
                </a:rPr>
                <a:t>Lefmann</a:t>
              </a:r>
              <a:r>
                <a:rPr lang="en-GB" sz="900" b="0" i="0" dirty="0">
                  <a:effectLst/>
                  <a:latin typeface="Arial" panose="020B0604020202020204" pitchFamily="34" charset="0"/>
                </a:rPr>
                <a:t>,</a:t>
              </a:r>
            </a:p>
            <a:p>
              <a:pPr algn="l"/>
              <a:r>
                <a:rPr lang="en-GB" sz="900" b="0" i="0" dirty="0">
                  <a:effectLst/>
                  <a:latin typeface="Arial" panose="020B0604020202020204" pitchFamily="34" charset="0"/>
                </a:rPr>
                <a:t>Phys. Rev.  Lett. 120, 037003 (2018)</a:t>
              </a:r>
              <a:endParaRPr lang="en-SE" sz="900" dirty="0">
                <a:solidFill>
                  <a:srgbClr val="666666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02B03-5A94-699D-9569-DC79CF459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17008" y="1752247"/>
              <a:ext cx="2532166" cy="18377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55AAF2-2D64-4B36-B5ED-097E8F019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77924" y="3490500"/>
              <a:ext cx="2369116" cy="183772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B703F-4C02-D12B-8CF5-F794AB2458FA}"/>
                </a:ext>
              </a:extLst>
            </p:cNvPr>
            <p:cNvSpPr/>
            <p:nvPr/>
          </p:nvSpPr>
          <p:spPr>
            <a:xfrm>
              <a:off x="9772394" y="793858"/>
              <a:ext cx="3960000" cy="4124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E" dirty="0"/>
                <a:t>Explanation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5D43946-D212-631B-85D9-20678EB09361}"/>
                </a:ext>
              </a:extLst>
            </p:cNvPr>
            <p:cNvSpPr txBox="1"/>
            <p:nvPr/>
          </p:nvSpPr>
          <p:spPr>
            <a:xfrm>
              <a:off x="9553242" y="1256362"/>
              <a:ext cx="43983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6666"/>
                  </a:solidFill>
                </a:rPr>
                <a:t>Investigation of instrument resolution effects on surprising result from measurements, eliminating possible explanations.</a:t>
              </a:r>
              <a:endParaRPr lang="en-SE" sz="1200" dirty="0">
                <a:solidFill>
                  <a:srgbClr val="666666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A92D262-52F5-E450-6FFA-7BD1A0E57900}"/>
                </a:ext>
              </a:extLst>
            </p:cNvPr>
            <p:cNvSpPr txBox="1"/>
            <p:nvPr/>
          </p:nvSpPr>
          <p:spPr>
            <a:xfrm>
              <a:off x="9800726" y="2231676"/>
              <a:ext cx="1458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6666"/>
                  </a:solidFill>
                </a:rPr>
                <a:t>Simulated scan of double peak in q</a:t>
              </a:r>
              <a:endParaRPr lang="en-SE" sz="1200" dirty="0">
                <a:solidFill>
                  <a:srgbClr val="666666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213747D-7391-F2CB-DEDB-AE31C5324CA7}"/>
                </a:ext>
              </a:extLst>
            </p:cNvPr>
            <p:cNvSpPr txBox="1"/>
            <p:nvPr/>
          </p:nvSpPr>
          <p:spPr>
            <a:xfrm>
              <a:off x="12093745" y="3969646"/>
              <a:ext cx="15829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666666"/>
                  </a:solidFill>
                </a:rPr>
                <a:t>Confirmation of hypothesis, excludes resolution effects</a:t>
              </a:r>
              <a:endParaRPr lang="en-SE" sz="1200" dirty="0">
                <a:solidFill>
                  <a:srgbClr val="666666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F0BCF-1D91-92F8-8932-F6197064B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79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EEBD1BD-62E4-96D1-2D12-D4A150762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84" y="1235612"/>
            <a:ext cx="2125270" cy="438677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User can assemble sample materials</a:t>
            </a:r>
          </a:p>
          <a:p>
            <a:pPr lvl="1"/>
            <a:r>
              <a:rPr lang="en-US" dirty="0"/>
              <a:t>Multiple scattering in complex geometry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Union components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9016B0-90A4-E0D8-B286-9BD063A24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33" b="12967"/>
          <a:stretch/>
        </p:blipFill>
        <p:spPr>
          <a:xfrm>
            <a:off x="7528108" y="1242350"/>
            <a:ext cx="3703343" cy="4575791"/>
          </a:xfrm>
          <a:prstGeom prst="rect">
            <a:avLst/>
          </a:prstGeom>
        </p:spPr>
      </p:pic>
      <p:sp>
        <p:nvSpPr>
          <p:cNvPr id="77" name="Snip Single Corner Rectangle 15">
            <a:extLst>
              <a:ext uri="{FF2B5EF4-FFF2-40B4-BE49-F238E27FC236}">
                <a16:creationId xmlns:a16="http://schemas.microsoft.com/office/drawing/2014/main" id="{1EA85993-69F0-DAAE-3047-EA8CAF9514D3}"/>
              </a:ext>
            </a:extLst>
          </p:cNvPr>
          <p:cNvSpPr/>
          <p:nvPr/>
        </p:nvSpPr>
        <p:spPr>
          <a:xfrm>
            <a:off x="954435" y="2714771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78" name="Snip Single Corner Rectangle 16">
            <a:extLst>
              <a:ext uri="{FF2B5EF4-FFF2-40B4-BE49-F238E27FC236}">
                <a16:creationId xmlns:a16="http://schemas.microsoft.com/office/drawing/2014/main" id="{0E866241-50DD-3F41-B9DF-39302C84B388}"/>
              </a:ext>
            </a:extLst>
          </p:cNvPr>
          <p:cNvSpPr/>
          <p:nvPr/>
        </p:nvSpPr>
        <p:spPr>
          <a:xfrm>
            <a:off x="954435" y="3082188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Powder_process</a:t>
            </a:r>
            <a:endParaRPr lang="da-DK" sz="1600" dirty="0"/>
          </a:p>
        </p:txBody>
      </p:sp>
      <p:sp>
        <p:nvSpPr>
          <p:cNvPr id="79" name="Snip Single Corner Rectangle 17">
            <a:extLst>
              <a:ext uri="{FF2B5EF4-FFF2-40B4-BE49-F238E27FC236}">
                <a16:creationId xmlns:a16="http://schemas.microsoft.com/office/drawing/2014/main" id="{92257AB4-1171-1D9A-0722-7EF785D70103}"/>
              </a:ext>
            </a:extLst>
          </p:cNvPr>
          <p:cNvSpPr/>
          <p:nvPr/>
        </p:nvSpPr>
        <p:spPr>
          <a:xfrm>
            <a:off x="954435" y="3601398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80" name="Snip Single Corner Rectangle 18">
            <a:extLst>
              <a:ext uri="{FF2B5EF4-FFF2-40B4-BE49-F238E27FC236}">
                <a16:creationId xmlns:a16="http://schemas.microsoft.com/office/drawing/2014/main" id="{38B326AF-D654-F18F-B571-5B5122B69BC8}"/>
              </a:ext>
            </a:extLst>
          </p:cNvPr>
          <p:cNvSpPr/>
          <p:nvPr/>
        </p:nvSpPr>
        <p:spPr>
          <a:xfrm>
            <a:off x="954435" y="3979966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81" name="Snip Single Corner Rectangle 19">
            <a:extLst>
              <a:ext uri="{FF2B5EF4-FFF2-40B4-BE49-F238E27FC236}">
                <a16:creationId xmlns:a16="http://schemas.microsoft.com/office/drawing/2014/main" id="{EC6666F7-5E1C-CB89-778E-AF6426413A4B}"/>
              </a:ext>
            </a:extLst>
          </p:cNvPr>
          <p:cNvSpPr/>
          <p:nvPr/>
        </p:nvSpPr>
        <p:spPr>
          <a:xfrm>
            <a:off x="954435" y="4473634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82" name="Snip Single Corner Rectangle 20">
            <a:extLst>
              <a:ext uri="{FF2B5EF4-FFF2-40B4-BE49-F238E27FC236}">
                <a16:creationId xmlns:a16="http://schemas.microsoft.com/office/drawing/2014/main" id="{518418F5-63BE-1E21-7EB1-487DE747823D}"/>
              </a:ext>
            </a:extLst>
          </p:cNvPr>
          <p:cNvSpPr/>
          <p:nvPr/>
        </p:nvSpPr>
        <p:spPr>
          <a:xfrm>
            <a:off x="954435" y="4852202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83" name="Snip Single Corner Rectangle 21">
            <a:extLst>
              <a:ext uri="{FF2B5EF4-FFF2-40B4-BE49-F238E27FC236}">
                <a16:creationId xmlns:a16="http://schemas.microsoft.com/office/drawing/2014/main" id="{9CE76422-E4AC-8FB3-3E04-426D2AF5F797}"/>
              </a:ext>
            </a:extLst>
          </p:cNvPr>
          <p:cNvSpPr/>
          <p:nvPr/>
        </p:nvSpPr>
        <p:spPr>
          <a:xfrm>
            <a:off x="954435" y="5233799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Phonon_simple_process</a:t>
            </a:r>
            <a:endParaRPr lang="da-DK" sz="1400" dirty="0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EA6D1CF2-A2FF-087A-4DB5-39BFF57F3280}"/>
              </a:ext>
            </a:extLst>
          </p:cNvPr>
          <p:cNvSpPr/>
          <p:nvPr/>
        </p:nvSpPr>
        <p:spPr>
          <a:xfrm>
            <a:off x="3449841" y="4664697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Inelastic</a:t>
            </a:r>
            <a:r>
              <a:rPr lang="da-DK" dirty="0"/>
              <a:t> sample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C37201-DEF0-2B2E-2057-88D0CCFA11EE}"/>
              </a:ext>
            </a:extLst>
          </p:cNvPr>
          <p:cNvCxnSpPr>
            <a:cxnSpLocks/>
            <a:stCxn id="77" idx="0"/>
            <a:endCxn id="122" idx="1"/>
          </p:cNvCxnSpPr>
          <p:nvPr/>
        </p:nvCxnSpPr>
        <p:spPr>
          <a:xfrm>
            <a:off x="3204515" y="2869141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F817D54-F294-DD79-C22B-C936384AAD60}"/>
              </a:ext>
            </a:extLst>
          </p:cNvPr>
          <p:cNvCxnSpPr>
            <a:cxnSpLocks/>
            <a:stCxn id="78" idx="0"/>
            <a:endCxn id="122" idx="1"/>
          </p:cNvCxnSpPr>
          <p:nvPr/>
        </p:nvCxnSpPr>
        <p:spPr>
          <a:xfrm flipV="1">
            <a:off x="3204515" y="3052849"/>
            <a:ext cx="245326" cy="1837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C7DC78C-17B8-84F2-6920-DEB941999E20}"/>
              </a:ext>
            </a:extLst>
          </p:cNvPr>
          <p:cNvCxnSpPr>
            <a:cxnSpLocks/>
            <a:stCxn id="79" idx="0"/>
            <a:endCxn id="124" idx="1"/>
          </p:cNvCxnSpPr>
          <p:nvPr/>
        </p:nvCxnSpPr>
        <p:spPr>
          <a:xfrm>
            <a:off x="3204515" y="3755768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70134CF-813A-19B3-C640-2681276D17B0}"/>
              </a:ext>
            </a:extLst>
          </p:cNvPr>
          <p:cNvCxnSpPr>
            <a:cxnSpLocks/>
            <a:stCxn id="80" idx="0"/>
            <a:endCxn id="124" idx="1"/>
          </p:cNvCxnSpPr>
          <p:nvPr/>
        </p:nvCxnSpPr>
        <p:spPr>
          <a:xfrm flipV="1">
            <a:off x="3204515" y="3939476"/>
            <a:ext cx="245326" cy="1948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5EE617D-FEA7-D08D-99D2-4F8B289466DF}"/>
              </a:ext>
            </a:extLst>
          </p:cNvPr>
          <p:cNvCxnSpPr>
            <a:cxnSpLocks/>
            <a:stCxn id="81" idx="0"/>
            <a:endCxn id="84" idx="1"/>
          </p:cNvCxnSpPr>
          <p:nvPr/>
        </p:nvCxnSpPr>
        <p:spPr>
          <a:xfrm>
            <a:off x="3204515" y="4628004"/>
            <a:ext cx="245326" cy="3747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90F6658-0202-3A9A-FDF6-82FB02AAD223}"/>
              </a:ext>
            </a:extLst>
          </p:cNvPr>
          <p:cNvCxnSpPr>
            <a:cxnSpLocks/>
            <a:stCxn id="82" idx="0"/>
            <a:endCxn id="84" idx="1"/>
          </p:cNvCxnSpPr>
          <p:nvPr/>
        </p:nvCxnSpPr>
        <p:spPr>
          <a:xfrm flipV="1">
            <a:off x="3204515" y="5002775"/>
            <a:ext cx="245326" cy="37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AB089A4-A4B2-4DB7-4E98-8CD054CBF67A}"/>
              </a:ext>
            </a:extLst>
          </p:cNvPr>
          <p:cNvCxnSpPr>
            <a:cxnSpLocks/>
            <a:stCxn id="83" idx="0"/>
            <a:endCxn id="84" idx="1"/>
          </p:cNvCxnSpPr>
          <p:nvPr/>
        </p:nvCxnSpPr>
        <p:spPr>
          <a:xfrm flipV="1">
            <a:off x="3204515" y="5002775"/>
            <a:ext cx="245326" cy="3853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8397E18-A111-0E14-8DB9-1D6718350C2A}"/>
              </a:ext>
            </a:extLst>
          </p:cNvPr>
          <p:cNvGrpSpPr/>
          <p:nvPr/>
        </p:nvGrpSpPr>
        <p:grpSpPr>
          <a:xfrm rot="1128267">
            <a:off x="5501319" y="3765432"/>
            <a:ext cx="558314" cy="766152"/>
            <a:chOff x="6902605" y="4301356"/>
            <a:chExt cx="635620" cy="872236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A65D7D8-E1EF-7DFA-F5E5-40B85A66000C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64C55CF-1DB7-519B-0030-95BC6D2E1565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CD6100B-3CCB-BA7E-E3F0-700A543F6104}"/>
                </a:ext>
              </a:extLst>
            </p:cNvPr>
            <p:cNvCxnSpPr>
              <a:stCxn id="93" idx="6"/>
              <a:endCxn id="94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3FB38D3-A642-F51C-5479-87AEAD5DDB99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4F8812D-CF9E-6EC2-CCFC-BEC0A9EDE5D5}"/>
              </a:ext>
            </a:extLst>
          </p:cNvPr>
          <p:cNvGrpSpPr/>
          <p:nvPr/>
        </p:nvGrpSpPr>
        <p:grpSpPr>
          <a:xfrm>
            <a:off x="4976504" y="2975603"/>
            <a:ext cx="1607947" cy="2206521"/>
            <a:chOff x="6902605" y="4301356"/>
            <a:chExt cx="635620" cy="872236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0409559-C6CB-A3F3-A80B-0034280755FF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AECF684-F270-ABDF-020B-9189D79AF277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73AA09E-A7F7-BB57-D938-1076C8263409}"/>
                </a:ext>
              </a:extLst>
            </p:cNvPr>
            <p:cNvCxnSpPr>
              <a:stCxn id="98" idx="6"/>
              <a:endCxn id="99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ED1FAE-436A-7910-3BA4-09D83707B3E8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2A9B8EB-C08D-4392-EE7D-77DD2D65EEF0}"/>
              </a:ext>
            </a:extLst>
          </p:cNvPr>
          <p:cNvGrpSpPr/>
          <p:nvPr/>
        </p:nvGrpSpPr>
        <p:grpSpPr>
          <a:xfrm>
            <a:off x="4878662" y="2855635"/>
            <a:ext cx="1809131" cy="2482598"/>
            <a:chOff x="6902605" y="4301356"/>
            <a:chExt cx="635620" cy="872236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9A30606-F209-6C81-CB47-915BCB4651FC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266E313-C9CF-757E-0C12-9A7D2FAA94E2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AA41F5DF-F040-5E31-371E-039285DCC4A2}"/>
                </a:ext>
              </a:extLst>
            </p:cNvPr>
            <p:cNvCxnSpPr>
              <a:stCxn id="103" idx="6"/>
              <a:endCxn id="104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6FBBC24-1AEC-030B-D5FC-76E7A68062D4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B4F5BF1-73E0-EDA7-1C21-8BBB22A5ACDD}"/>
              </a:ext>
            </a:extLst>
          </p:cNvPr>
          <p:cNvGrpSpPr/>
          <p:nvPr/>
        </p:nvGrpSpPr>
        <p:grpSpPr>
          <a:xfrm>
            <a:off x="5756722" y="3160750"/>
            <a:ext cx="233768" cy="780144"/>
            <a:chOff x="7796557" y="4838747"/>
            <a:chExt cx="233768" cy="780144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6050727-18E9-EF7C-7E12-2ACA9C6E63F0}"/>
                </a:ext>
              </a:extLst>
            </p:cNvPr>
            <p:cNvCxnSpPr>
              <a:cxnSpLocks/>
            </p:cNvCxnSpPr>
            <p:nvPr/>
          </p:nvCxnSpPr>
          <p:spPr>
            <a:xfrm>
              <a:off x="7807778" y="4935026"/>
              <a:ext cx="2722" cy="63392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030A4DF-5D3A-3763-E94E-94B4BA2A3022}"/>
                </a:ext>
              </a:extLst>
            </p:cNvPr>
            <p:cNvCxnSpPr>
              <a:cxnSpLocks/>
            </p:cNvCxnSpPr>
            <p:nvPr/>
          </p:nvCxnSpPr>
          <p:spPr>
            <a:xfrm>
              <a:off x="7877872" y="4975568"/>
              <a:ext cx="0" cy="643323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A590BE3-87F5-5AE7-7ADF-B11590026001}"/>
                </a:ext>
              </a:extLst>
            </p:cNvPr>
            <p:cNvCxnSpPr>
              <a:cxnSpLocks/>
            </p:cNvCxnSpPr>
            <p:nvPr/>
          </p:nvCxnSpPr>
          <p:spPr>
            <a:xfrm>
              <a:off x="7804603" y="4928676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4A06CB2-17FE-98A5-0E7F-FDE3A256603E}"/>
                </a:ext>
              </a:extLst>
            </p:cNvPr>
            <p:cNvCxnSpPr>
              <a:cxnSpLocks/>
            </p:cNvCxnSpPr>
            <p:nvPr/>
          </p:nvCxnSpPr>
          <p:spPr>
            <a:xfrm>
              <a:off x="7808149" y="556523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E1D0034-A73D-054F-FF08-331099AC5E1D}"/>
                </a:ext>
              </a:extLst>
            </p:cNvPr>
            <p:cNvCxnSpPr>
              <a:cxnSpLocks/>
            </p:cNvCxnSpPr>
            <p:nvPr/>
          </p:nvCxnSpPr>
          <p:spPr>
            <a:xfrm>
              <a:off x="7950200" y="4845050"/>
              <a:ext cx="1941" cy="62749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9A9400-299F-F654-DDEF-66A3A7A03C45}"/>
                </a:ext>
              </a:extLst>
            </p:cNvPr>
            <p:cNvCxnSpPr>
              <a:cxnSpLocks/>
            </p:cNvCxnSpPr>
            <p:nvPr/>
          </p:nvCxnSpPr>
          <p:spPr>
            <a:xfrm>
              <a:off x="8016875" y="4886325"/>
              <a:ext cx="5360" cy="642637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DE30D77-3409-BD1F-4331-CB70FE6D5142}"/>
                </a:ext>
              </a:extLst>
            </p:cNvPr>
            <p:cNvCxnSpPr>
              <a:cxnSpLocks/>
            </p:cNvCxnSpPr>
            <p:nvPr/>
          </p:nvCxnSpPr>
          <p:spPr>
            <a:xfrm>
              <a:off x="7942616" y="483874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F742636-4D95-93D3-6173-81ADBF0B67F4}"/>
                </a:ext>
              </a:extLst>
            </p:cNvPr>
            <p:cNvCxnSpPr>
              <a:cxnSpLocks/>
            </p:cNvCxnSpPr>
            <p:nvPr/>
          </p:nvCxnSpPr>
          <p:spPr>
            <a:xfrm>
              <a:off x="7939812" y="5459433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5E8852A-AABE-CE6A-47E8-09F8CB94FA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872" y="4889500"/>
              <a:ext cx="142178" cy="86068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ECC19BC-25C2-B873-18CC-03530AC78A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557" y="4840692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0A04CAA-49AF-61A4-1875-FA77F7FB7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2083" y="5462649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30F9CBD-7E35-B2E4-71EE-96B5B186B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457" y="5516195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Freeform 119">
            <a:extLst>
              <a:ext uri="{FF2B5EF4-FFF2-40B4-BE49-F238E27FC236}">
                <a16:creationId xmlns:a16="http://schemas.microsoft.com/office/drawing/2014/main" id="{8759E09F-04E6-C610-AEB0-B650CCD72654}"/>
              </a:ext>
            </a:extLst>
          </p:cNvPr>
          <p:cNvSpPr/>
          <p:nvPr/>
        </p:nvSpPr>
        <p:spPr>
          <a:xfrm>
            <a:off x="4253390" y="2920323"/>
            <a:ext cx="716692" cy="216312"/>
          </a:xfrm>
          <a:custGeom>
            <a:avLst/>
            <a:gdLst>
              <a:gd name="connsiteX0" fmla="*/ 0 w 667265"/>
              <a:gd name="connsiteY0" fmla="*/ 197777 h 216312"/>
              <a:gd name="connsiteX1" fmla="*/ 451022 w 667265"/>
              <a:gd name="connsiteY1" fmla="*/ 69 h 216312"/>
              <a:gd name="connsiteX2" fmla="*/ 667265 w 667265"/>
              <a:gd name="connsiteY2" fmla="*/ 216312 h 21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265" h="216312">
                <a:moveTo>
                  <a:pt x="0" y="197777"/>
                </a:moveTo>
                <a:cubicBezTo>
                  <a:pt x="169905" y="97378"/>
                  <a:pt x="339811" y="-3020"/>
                  <a:pt x="451022" y="69"/>
                </a:cubicBezTo>
                <a:cubicBezTo>
                  <a:pt x="562233" y="3158"/>
                  <a:pt x="614749" y="109735"/>
                  <a:pt x="667265" y="216312"/>
                </a:cubicBezTo>
              </a:path>
            </a:pathLst>
          </a:custGeom>
          <a:noFill/>
          <a:ln w="38100">
            <a:solidFill>
              <a:schemeClr val="tx1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81C69206-8CD9-2B0F-5167-B633315D03B8}"/>
              </a:ext>
            </a:extLst>
          </p:cNvPr>
          <p:cNvSpPr/>
          <p:nvPr/>
        </p:nvSpPr>
        <p:spPr>
          <a:xfrm>
            <a:off x="4253390" y="2750701"/>
            <a:ext cx="1563130" cy="466253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25B32051-1B26-D264-83A9-D6D4C7F06EA6}"/>
              </a:ext>
            </a:extLst>
          </p:cNvPr>
          <p:cNvSpPr/>
          <p:nvPr/>
        </p:nvSpPr>
        <p:spPr>
          <a:xfrm>
            <a:off x="3449841" y="2714771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Al</a:t>
            </a: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C91273B1-BB79-C5E6-6CEE-D28CFF0F2AA3}"/>
              </a:ext>
            </a:extLst>
          </p:cNvPr>
          <p:cNvSpPr/>
          <p:nvPr/>
        </p:nvSpPr>
        <p:spPr>
          <a:xfrm>
            <a:off x="4247211" y="4051035"/>
            <a:ext cx="1470454" cy="360306"/>
          </a:xfrm>
          <a:custGeom>
            <a:avLst/>
            <a:gdLst>
              <a:gd name="connsiteX0" fmla="*/ 0 w 1470454"/>
              <a:gd name="connsiteY0" fmla="*/ 0 h 360306"/>
              <a:gd name="connsiteX1" fmla="*/ 506627 w 1470454"/>
              <a:gd name="connsiteY1" fmla="*/ 358346 h 360306"/>
              <a:gd name="connsiteX2" fmla="*/ 1470454 w 1470454"/>
              <a:gd name="connsiteY2" fmla="*/ 117390 h 36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454" h="360306">
                <a:moveTo>
                  <a:pt x="0" y="0"/>
                </a:moveTo>
                <a:cubicBezTo>
                  <a:pt x="130775" y="169390"/>
                  <a:pt x="261551" y="338781"/>
                  <a:pt x="506627" y="358346"/>
                </a:cubicBezTo>
                <a:cubicBezTo>
                  <a:pt x="751703" y="377911"/>
                  <a:pt x="1111078" y="247650"/>
                  <a:pt x="1470454" y="11739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C1091D4A-248A-EF77-8D99-B629B7BD3605}"/>
              </a:ext>
            </a:extLst>
          </p:cNvPr>
          <p:cNvSpPr/>
          <p:nvPr/>
        </p:nvSpPr>
        <p:spPr>
          <a:xfrm>
            <a:off x="3449841" y="3601398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14912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EEBD1BD-62E4-96D1-2D12-D4A150762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679"/>
          <a:stretch/>
        </p:blipFill>
        <p:spPr>
          <a:xfrm>
            <a:off x="7282039" y="711753"/>
            <a:ext cx="3651860" cy="476806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Magnet project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31B7E-40FC-FD82-06D1-65FF2E960826}"/>
              </a:ext>
            </a:extLst>
          </p:cNvPr>
          <p:cNvSpPr txBox="1"/>
          <p:nvPr/>
        </p:nvSpPr>
        <p:spPr>
          <a:xfrm>
            <a:off x="909125" y="5751119"/>
            <a:ext cx="55889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Using </a:t>
            </a:r>
            <a:r>
              <a:rPr lang="en-GB" sz="1300" b="1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McStas</a:t>
            </a:r>
            <a:r>
              <a:rPr lang="en-GB" sz="1300" b="1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Union components to simulate a magnet sample environment and predicting background with machine learning, </a:t>
            </a:r>
          </a:p>
          <a:p>
            <a:pPr algn="l"/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Petroula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en-GB" sz="1300" i="0" u="none" strike="noStrike" dirty="0" err="1">
                <a:solidFill>
                  <a:srgbClr val="1F1F1F"/>
                </a:solidFill>
                <a:effectLst/>
                <a:latin typeface="ElsevierGulliver"/>
              </a:rPr>
              <a:t>Karacosta</a:t>
            </a:r>
            <a:r>
              <a:rPr lang="en-GB" sz="1300" dirty="0">
                <a:solidFill>
                  <a:srgbClr val="1F1F1F"/>
                </a:solidFill>
                <a:latin typeface="ElsevierGulliver"/>
              </a:rPr>
              <a:t>, Master thesis with Kim </a:t>
            </a:r>
            <a:r>
              <a:rPr lang="en-GB" sz="1300" dirty="0" err="1">
                <a:solidFill>
                  <a:srgbClr val="1F1F1F"/>
                </a:solidFill>
                <a:latin typeface="ElsevierGulliver"/>
              </a:rPr>
              <a:t>Lefmann</a:t>
            </a:r>
            <a:r>
              <a:rPr lang="en-GB" sz="1300" dirty="0">
                <a:solidFill>
                  <a:srgbClr val="1F1F1F"/>
                </a:solidFill>
                <a:latin typeface="ElsevierGulliver"/>
              </a:rPr>
              <a:t>, </a:t>
            </a:r>
            <a:r>
              <a:rPr lang="en-GB" sz="1300" i="0" u="none" strike="noStrike" dirty="0">
                <a:solidFill>
                  <a:srgbClr val="1F1F1F"/>
                </a:solidFill>
                <a:effectLst/>
                <a:latin typeface="ElsevierGulliver"/>
              </a:rPr>
              <a:t>University of Copenhagen</a:t>
            </a:r>
            <a:endParaRPr lang="en-GB" sz="1300" b="1" i="0" u="none" strike="noStrike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9FD183-AC54-ACED-6754-8E65B23DB1D3}"/>
              </a:ext>
            </a:extLst>
          </p:cNvPr>
          <p:cNvSpPr/>
          <p:nvPr/>
        </p:nvSpPr>
        <p:spPr>
          <a:xfrm>
            <a:off x="7207624" y="475129"/>
            <a:ext cx="3726275" cy="167953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8022098C-7E82-EA71-3374-9147D5698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403677" cy="4768062"/>
          </a:xfrm>
        </p:spPr>
        <p:txBody>
          <a:bodyPr/>
          <a:lstStyle/>
          <a:p>
            <a:pPr lvl="1"/>
            <a:r>
              <a:rPr lang="en-US" dirty="0"/>
              <a:t>Describe geometry and materials</a:t>
            </a:r>
          </a:p>
          <a:p>
            <a:pPr lvl="1"/>
            <a:r>
              <a:rPr lang="en-US" dirty="0"/>
              <a:t>Good student project</a:t>
            </a:r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75D374A3-739D-AD22-2013-15A299099D4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7008670" y="2154667"/>
            <a:ext cx="4805383" cy="3604037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DE73BC-B681-208F-9CA7-1E0EB823E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25" y="2567437"/>
            <a:ext cx="4728041" cy="315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4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2023-10-10</a:t>
            </a:r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User interface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9B867FF-67F5-20CE-F31A-EE1C3985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5082666" cy="4768062"/>
          </a:xfrm>
        </p:spPr>
        <p:txBody>
          <a:bodyPr/>
          <a:lstStyle/>
          <a:p>
            <a:pPr lvl="1"/>
            <a:r>
              <a:rPr lang="en-US" dirty="0"/>
              <a:t>C meta-language instrument file</a:t>
            </a:r>
          </a:p>
          <a:p>
            <a:pPr lvl="1"/>
            <a:r>
              <a:rPr lang="en-US" dirty="0"/>
              <a:t>Help and plotting from </a:t>
            </a:r>
            <a:r>
              <a:rPr lang="en-US" dirty="0" err="1"/>
              <a:t>mcgui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ABC480-8692-81F5-3DBB-962D410F49FC}"/>
              </a:ext>
            </a:extLst>
          </p:cNvPr>
          <p:cNvGrpSpPr/>
          <p:nvPr/>
        </p:nvGrpSpPr>
        <p:grpSpPr>
          <a:xfrm>
            <a:off x="6450334" y="265373"/>
            <a:ext cx="5249918" cy="6114278"/>
            <a:chOff x="6660541" y="216184"/>
            <a:chExt cx="5249918" cy="611427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7B06CE-E760-C567-F0DB-AF4331703E78}"/>
                </a:ext>
              </a:extLst>
            </p:cNvPr>
            <p:cNvGrpSpPr/>
            <p:nvPr/>
          </p:nvGrpSpPr>
          <p:grpSpPr>
            <a:xfrm>
              <a:off x="6660541" y="216184"/>
              <a:ext cx="5249918" cy="6114278"/>
              <a:chOff x="3176215" y="1892910"/>
              <a:chExt cx="6557011" cy="48192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18CCB2F-372A-66D7-F629-460933130B46}"/>
                  </a:ext>
                </a:extLst>
              </p:cNvPr>
              <p:cNvSpPr/>
              <p:nvPr/>
            </p:nvSpPr>
            <p:spPr>
              <a:xfrm>
                <a:off x="3176215" y="1892910"/>
                <a:ext cx="6557011" cy="481920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1FAADB6-BA90-1CDC-23D1-03B38A212DA2}"/>
                  </a:ext>
                </a:extLst>
              </p:cNvPr>
              <p:cNvSpPr/>
              <p:nvPr/>
            </p:nvSpPr>
            <p:spPr>
              <a:xfrm>
                <a:off x="3237176" y="1968893"/>
                <a:ext cx="6419850" cy="4573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dirty="0" err="1"/>
                  <a:t>McStas</a:t>
                </a:r>
                <a:r>
                  <a:rPr lang="da-DK" dirty="0"/>
                  <a:t> instrument file</a:t>
                </a:r>
                <a:endParaRPr lang="en-SE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352ADF-BC65-76D4-69BE-0DC4996A85E1}"/>
                </a:ext>
              </a:extLst>
            </p:cNvPr>
            <p:cNvSpPr txBox="1"/>
            <p:nvPr/>
          </p:nvSpPr>
          <p:spPr>
            <a:xfrm>
              <a:off x="6709350" y="903891"/>
              <a:ext cx="5104278" cy="535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SE" dirty="0">
                  <a:solidFill>
                    <a:srgbClr val="666666"/>
                  </a:solidFill>
                </a:rPr>
                <a:t>DEFINE INSTRUMENT example(</a:t>
              </a:r>
              <a:r>
                <a:rPr lang="en-SE" b="1" dirty="0">
                  <a:solidFill>
                    <a:srgbClr val="666666"/>
                  </a:solidFill>
                </a:rPr>
                <a:t>theta</a:t>
              </a:r>
              <a:r>
                <a:rPr lang="en-SE" dirty="0">
                  <a:solidFill>
                    <a:srgbClr val="666666"/>
                  </a:solidFill>
                </a:rPr>
                <a:t>)</a:t>
              </a:r>
            </a:p>
            <a:p>
              <a:pPr algn="l"/>
              <a:endParaRPr lang="en-SE" dirty="0">
                <a:solidFill>
                  <a:srgbClr val="666666"/>
                </a:solidFill>
              </a:endParaRP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DECLARE</a:t>
              </a:r>
            </a:p>
            <a:p>
              <a:pPr algn="l"/>
              <a:r>
                <a:rPr lang="en-GB" i="1" dirty="0">
                  <a:solidFill>
                    <a:srgbClr val="666666"/>
                  </a:solidFill>
                </a:rPr>
                <a:t>// C-code – declare variables</a:t>
              </a:r>
            </a:p>
            <a:p>
              <a:pPr algn="l"/>
              <a:r>
                <a:rPr lang="en-GB" b="1" dirty="0">
                  <a:solidFill>
                    <a:srgbClr val="666666"/>
                  </a:solidFill>
                </a:rPr>
                <a:t>double </a:t>
              </a:r>
              <a:r>
                <a:rPr lang="en-GB" b="1" dirty="0" err="1">
                  <a:solidFill>
                    <a:srgbClr val="666666"/>
                  </a:solidFill>
                </a:rPr>
                <a:t>two_theta</a:t>
              </a:r>
              <a:r>
                <a:rPr lang="en-GB" b="1" dirty="0">
                  <a:solidFill>
                    <a:srgbClr val="666666"/>
                  </a:solidFill>
                </a:rPr>
                <a:t>;</a:t>
              </a:r>
              <a:endParaRPr lang="en-SE" b="1" dirty="0">
                <a:solidFill>
                  <a:srgbClr val="666666"/>
                </a:solidFill>
              </a:endParaRPr>
            </a:p>
            <a:p>
              <a:pPr algn="l"/>
              <a:endParaRPr lang="en-SE" dirty="0">
                <a:solidFill>
                  <a:srgbClr val="666666"/>
                </a:solidFill>
              </a:endParaRP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INITIALIZE</a:t>
              </a:r>
            </a:p>
            <a:p>
              <a:r>
                <a:rPr lang="en-GB" i="1" dirty="0">
                  <a:solidFill>
                    <a:srgbClr val="666666"/>
                  </a:solidFill>
                </a:rPr>
                <a:t>// C-code - perform initial calculations</a:t>
              </a:r>
            </a:p>
            <a:p>
              <a:r>
                <a:rPr lang="en-GB" b="1" dirty="0" err="1">
                  <a:solidFill>
                    <a:srgbClr val="666666"/>
                  </a:solidFill>
                </a:rPr>
                <a:t>two_theta</a:t>
              </a:r>
              <a:r>
                <a:rPr lang="en-GB" b="1" dirty="0">
                  <a:solidFill>
                    <a:srgbClr val="666666"/>
                  </a:solidFill>
                </a:rPr>
                <a:t> = 2.0*theta;</a:t>
              </a:r>
            </a:p>
            <a:p>
              <a:pPr algn="l"/>
              <a:endParaRPr lang="en-SE" dirty="0">
                <a:solidFill>
                  <a:srgbClr val="666666"/>
                </a:solidFill>
              </a:endParaRP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TRACE</a:t>
              </a:r>
            </a:p>
            <a:p>
              <a:r>
                <a:rPr lang="en-GB" i="1" dirty="0">
                  <a:solidFill>
                    <a:srgbClr val="666666"/>
                  </a:solidFill>
                </a:rPr>
                <a:t>// </a:t>
              </a:r>
              <a:r>
                <a:rPr lang="en-GB" i="1" dirty="0" err="1">
                  <a:solidFill>
                    <a:srgbClr val="666666"/>
                  </a:solidFill>
                </a:rPr>
                <a:t>McStas</a:t>
              </a:r>
              <a:r>
                <a:rPr lang="en-GB" i="1" dirty="0">
                  <a:solidFill>
                    <a:srgbClr val="666666"/>
                  </a:solidFill>
                </a:rPr>
                <a:t> component sequence</a:t>
              </a:r>
            </a:p>
            <a:p>
              <a:r>
                <a:rPr lang="en-GB" b="1" dirty="0">
                  <a:solidFill>
                    <a:srgbClr val="666666"/>
                  </a:solidFill>
                </a:rPr>
                <a:t>Monochromator = </a:t>
              </a:r>
              <a:r>
                <a:rPr lang="en-GB" b="1" dirty="0" err="1">
                  <a:solidFill>
                    <a:srgbClr val="666666"/>
                  </a:solidFill>
                </a:rPr>
                <a:t>Monochromator_flat</a:t>
              </a:r>
              <a:r>
                <a:rPr lang="en-GB" b="1" dirty="0">
                  <a:solidFill>
                    <a:srgbClr val="666666"/>
                  </a:solidFill>
                </a:rPr>
                <a:t>(</a:t>
              </a:r>
            </a:p>
            <a:p>
              <a:r>
                <a:rPr lang="en-GB" b="1" dirty="0">
                  <a:solidFill>
                    <a:srgbClr val="666666"/>
                  </a:solidFill>
                </a:rPr>
                <a:t>  </a:t>
              </a:r>
              <a:r>
                <a:rPr lang="en-GB" b="1" dirty="0" err="1">
                  <a:solidFill>
                    <a:srgbClr val="666666"/>
                  </a:solidFill>
                </a:rPr>
                <a:t>yheight</a:t>
              </a:r>
              <a:r>
                <a:rPr lang="en-GB" b="1" dirty="0">
                  <a:solidFill>
                    <a:srgbClr val="666666"/>
                  </a:solidFill>
                </a:rPr>
                <a:t>=0.1, </a:t>
              </a:r>
              <a:r>
                <a:rPr lang="en-GB" b="1" dirty="0" err="1">
                  <a:solidFill>
                    <a:srgbClr val="666666"/>
                  </a:solidFill>
                </a:rPr>
                <a:t>zdepth</a:t>
              </a:r>
              <a:r>
                <a:rPr lang="en-GB" b="1" dirty="0">
                  <a:solidFill>
                    <a:srgbClr val="666666"/>
                  </a:solidFill>
                </a:rPr>
                <a:t>=0.05, Q=1.78)</a:t>
              </a:r>
            </a:p>
            <a:p>
              <a:r>
                <a:rPr lang="en-GB" b="1" dirty="0">
                  <a:solidFill>
                    <a:srgbClr val="666666"/>
                  </a:solidFill>
                </a:rPr>
                <a:t>AT (0,0,2.0) RELATIVE source</a:t>
              </a:r>
            </a:p>
            <a:p>
              <a:r>
                <a:rPr lang="en-GB" b="1" dirty="0">
                  <a:solidFill>
                    <a:srgbClr val="666666"/>
                  </a:solidFill>
                </a:rPr>
                <a:t>ROTATED (0, theta, 0) RELATIVE source</a:t>
              </a:r>
              <a:endParaRPr lang="en-SE" b="1" dirty="0">
                <a:solidFill>
                  <a:srgbClr val="666666"/>
                </a:solidFill>
              </a:endParaRPr>
            </a:p>
            <a:p>
              <a:endParaRPr lang="en-SE" dirty="0">
                <a:solidFill>
                  <a:srgbClr val="666666"/>
                </a:solidFill>
              </a:endParaRPr>
            </a:p>
            <a:p>
              <a:pPr algn="l"/>
              <a:r>
                <a:rPr lang="en-SE" dirty="0">
                  <a:solidFill>
                    <a:srgbClr val="666666"/>
                  </a:solidFill>
                </a:rPr>
                <a:t>FINALLY</a:t>
              </a:r>
            </a:p>
            <a:p>
              <a:pPr algn="l"/>
              <a:r>
                <a:rPr lang="en-GB" i="1" dirty="0">
                  <a:solidFill>
                    <a:srgbClr val="666666"/>
                  </a:solidFill>
                </a:rPr>
                <a:t>// C</a:t>
              </a:r>
              <a:r>
                <a:rPr lang="en-SE" i="1" dirty="0">
                  <a:solidFill>
                    <a:srgbClr val="666666"/>
                  </a:solidFill>
                </a:rPr>
                <a:t>-code – perform calculations after simulation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04D16A9-402F-7C8F-5B1B-5CF3954A7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787" y="2946714"/>
            <a:ext cx="5104278" cy="3645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49E3E3-A60F-CE30-5519-B5E16E011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660" y="1102335"/>
            <a:ext cx="817030" cy="916890"/>
          </a:xfrm>
          <a:prstGeom prst="rect">
            <a:avLst/>
          </a:prstGeom>
        </p:spPr>
      </p:pic>
      <p:pic>
        <p:nvPicPr>
          <p:cNvPr id="21" name="Google Shape;124;p19">
            <a:extLst>
              <a:ext uri="{FF2B5EF4-FFF2-40B4-BE49-F238E27FC236}">
                <a16:creationId xmlns:a16="http://schemas.microsoft.com/office/drawing/2014/main" id="{8DE15CBE-8E57-34AD-73C0-CF3DBE92504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5769" y="5420514"/>
            <a:ext cx="1520107" cy="4915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C09035A-69CB-ACC1-C938-B53F7976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5951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F2B8DDE-FD00-B656-3C43-A3FC9AD594E0}"/>
              </a:ext>
            </a:extLst>
          </p:cNvPr>
          <p:cNvSpPr/>
          <p:nvPr/>
        </p:nvSpPr>
        <p:spPr>
          <a:xfrm>
            <a:off x="1082041" y="1821861"/>
            <a:ext cx="3660537" cy="40233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User interface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49D9B5-87A2-1877-859E-F902A85C9126}"/>
              </a:ext>
            </a:extLst>
          </p:cNvPr>
          <p:cNvSpPr txBox="1"/>
          <p:nvPr/>
        </p:nvSpPr>
        <p:spPr>
          <a:xfrm>
            <a:off x="2053244" y="1440944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algn="ctr"/>
            <a:r>
              <a:rPr lang="da-DK" sz="2000" i="1" dirty="0"/>
              <a:t>Instrument file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7D997F-D21B-AA30-7AE3-B928593E9415}"/>
              </a:ext>
            </a:extLst>
          </p:cNvPr>
          <p:cNvSpPr txBox="1"/>
          <p:nvPr/>
        </p:nvSpPr>
        <p:spPr>
          <a:xfrm>
            <a:off x="6986115" y="1373934"/>
            <a:ext cx="3880847" cy="11439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400" dirty="0" err="1"/>
              <a:t>Simulated</a:t>
            </a:r>
            <a:r>
              <a:rPr lang="da-DK" sz="2400" dirty="0"/>
              <a:t> instrument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183AC7-0CBE-C1F2-A78A-5B847343F814}"/>
              </a:ext>
            </a:extLst>
          </p:cNvPr>
          <p:cNvSpPr/>
          <p:nvPr/>
        </p:nvSpPr>
        <p:spPr>
          <a:xfrm rot="368612">
            <a:off x="7732301" y="2297345"/>
            <a:ext cx="2474209" cy="875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89FC7AF7-BD6F-535E-388E-5C0792CC1888}"/>
              </a:ext>
            </a:extLst>
          </p:cNvPr>
          <p:cNvSpPr/>
          <p:nvPr/>
        </p:nvSpPr>
        <p:spPr>
          <a:xfrm>
            <a:off x="4142627" y="2721050"/>
            <a:ext cx="2110852" cy="1250084"/>
          </a:xfrm>
          <a:custGeom>
            <a:avLst/>
            <a:gdLst>
              <a:gd name="connsiteX0" fmla="*/ 589436 w 805096"/>
              <a:gd name="connsiteY0" fmla="*/ 0 h 1682151"/>
              <a:gd name="connsiteX1" fmla="*/ 2840 w 805096"/>
              <a:gd name="connsiteY1" fmla="*/ 1147313 h 1682151"/>
              <a:gd name="connsiteX2" fmla="*/ 805096 w 805096"/>
              <a:gd name="connsiteY2" fmla="*/ 1682151 h 1682151"/>
              <a:gd name="connsiteX0" fmla="*/ 3358438 w 3358438"/>
              <a:gd name="connsiteY0" fmla="*/ 0 h 1190517"/>
              <a:gd name="connsiteX1" fmla="*/ 2771842 w 3358438"/>
              <a:gd name="connsiteY1" fmla="*/ 1147313 h 1190517"/>
              <a:gd name="connsiteX2" fmla="*/ 32245 w 3358438"/>
              <a:gd name="connsiteY2" fmla="*/ 374212 h 1190517"/>
              <a:gd name="connsiteX0" fmla="*/ 3365017 w 3365017"/>
              <a:gd name="connsiteY0" fmla="*/ 0 h 782137"/>
              <a:gd name="connsiteX1" fmla="*/ 2199687 w 3365017"/>
              <a:gd name="connsiteY1" fmla="*/ 719049 h 782137"/>
              <a:gd name="connsiteX2" fmla="*/ 38824 w 3365017"/>
              <a:gd name="connsiteY2" fmla="*/ 374212 h 782137"/>
              <a:gd name="connsiteX0" fmla="*/ 3365017 w 3365017"/>
              <a:gd name="connsiteY0" fmla="*/ 0 h 782137"/>
              <a:gd name="connsiteX1" fmla="*/ 2199687 w 3365017"/>
              <a:gd name="connsiteY1" fmla="*/ 719049 h 782137"/>
              <a:gd name="connsiteX2" fmla="*/ 38824 w 3365017"/>
              <a:gd name="connsiteY2" fmla="*/ 374212 h 782137"/>
              <a:gd name="connsiteX0" fmla="*/ 3378131 w 3378131"/>
              <a:gd name="connsiteY0" fmla="*/ 0 h 719049"/>
              <a:gd name="connsiteX1" fmla="*/ 2212801 w 3378131"/>
              <a:gd name="connsiteY1" fmla="*/ 719049 h 719049"/>
              <a:gd name="connsiteX2" fmla="*/ 51938 w 3378131"/>
              <a:gd name="connsiteY2" fmla="*/ 374212 h 719049"/>
              <a:gd name="connsiteX0" fmla="*/ 3377853 w 3377853"/>
              <a:gd name="connsiteY0" fmla="*/ 0 h 800071"/>
              <a:gd name="connsiteX1" fmla="*/ 2224097 w 3377853"/>
              <a:gd name="connsiteY1" fmla="*/ 800071 h 800071"/>
              <a:gd name="connsiteX2" fmla="*/ 51660 w 3377853"/>
              <a:gd name="connsiteY2" fmla="*/ 374212 h 800071"/>
              <a:gd name="connsiteX0" fmla="*/ 3377853 w 3377853"/>
              <a:gd name="connsiteY0" fmla="*/ 0 h 804273"/>
              <a:gd name="connsiteX1" fmla="*/ 2224097 w 3377853"/>
              <a:gd name="connsiteY1" fmla="*/ 800071 h 804273"/>
              <a:gd name="connsiteX2" fmla="*/ 51660 w 3377853"/>
              <a:gd name="connsiteY2" fmla="*/ 374212 h 804273"/>
              <a:gd name="connsiteX0" fmla="*/ 3326193 w 3326193"/>
              <a:gd name="connsiteY0" fmla="*/ 0 h 808777"/>
              <a:gd name="connsiteX1" fmla="*/ 2172437 w 3326193"/>
              <a:gd name="connsiteY1" fmla="*/ 800071 h 808777"/>
              <a:gd name="connsiteX2" fmla="*/ 0 w 3326193"/>
              <a:gd name="connsiteY2" fmla="*/ 374212 h 808777"/>
              <a:gd name="connsiteX0" fmla="*/ 2296047 w 2296047"/>
              <a:gd name="connsiteY0" fmla="*/ 482314 h 1284736"/>
              <a:gd name="connsiteX1" fmla="*/ 1142291 w 2296047"/>
              <a:gd name="connsiteY1" fmla="*/ 1282385 h 1284736"/>
              <a:gd name="connsiteX2" fmla="*/ 0 w 2296047"/>
              <a:gd name="connsiteY2" fmla="*/ 0 h 1284736"/>
              <a:gd name="connsiteX0" fmla="*/ 2110852 w 2110852"/>
              <a:gd name="connsiteY0" fmla="*/ 447590 h 1250084"/>
              <a:gd name="connsiteX1" fmla="*/ 957096 w 2110852"/>
              <a:gd name="connsiteY1" fmla="*/ 1247661 h 1250084"/>
              <a:gd name="connsiteX2" fmla="*/ 0 w 2110852"/>
              <a:gd name="connsiteY2" fmla="*/ 0 h 125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0852" h="1250084">
                <a:moveTo>
                  <a:pt x="2110852" y="447590"/>
                </a:moveTo>
                <a:cubicBezTo>
                  <a:pt x="1799582" y="881067"/>
                  <a:pt x="1650358" y="1117773"/>
                  <a:pt x="957096" y="1247661"/>
                </a:cubicBezTo>
                <a:cubicBezTo>
                  <a:pt x="252259" y="1308100"/>
                  <a:pt x="855334" y="220000"/>
                  <a:pt x="0" y="0"/>
                </a:cubicBezTo>
              </a:path>
            </a:pathLst>
          </a:custGeom>
          <a:ln w="19050">
            <a:solidFill>
              <a:srgbClr val="F6974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3C47D323-B0A2-01FE-2085-AE161735AE07}"/>
              </a:ext>
            </a:extLst>
          </p:cNvPr>
          <p:cNvSpPr/>
          <p:nvPr/>
        </p:nvSpPr>
        <p:spPr>
          <a:xfrm>
            <a:off x="3086601" y="3160013"/>
            <a:ext cx="5694417" cy="1036693"/>
          </a:xfrm>
          <a:custGeom>
            <a:avLst/>
            <a:gdLst>
              <a:gd name="connsiteX0" fmla="*/ 2817063 w 2817063"/>
              <a:gd name="connsiteY0" fmla="*/ 0 h 1923690"/>
              <a:gd name="connsiteX1" fmla="*/ 82490 w 2817063"/>
              <a:gd name="connsiteY1" fmla="*/ 879894 h 1923690"/>
              <a:gd name="connsiteX2" fmla="*/ 979637 w 2817063"/>
              <a:gd name="connsiteY2" fmla="*/ 1923690 h 1923690"/>
              <a:gd name="connsiteX0" fmla="*/ 3349013 w 3349013"/>
              <a:gd name="connsiteY0" fmla="*/ 0 h 1923690"/>
              <a:gd name="connsiteX1" fmla="*/ 114108 w 3349013"/>
              <a:gd name="connsiteY1" fmla="*/ 879894 h 1923690"/>
              <a:gd name="connsiteX2" fmla="*/ 1011255 w 3349013"/>
              <a:gd name="connsiteY2" fmla="*/ 1923690 h 1923690"/>
              <a:gd name="connsiteX0" fmla="*/ 3347326 w 3347326"/>
              <a:gd name="connsiteY0" fmla="*/ 0 h 1923690"/>
              <a:gd name="connsiteX1" fmla="*/ 112421 w 3347326"/>
              <a:gd name="connsiteY1" fmla="*/ 879894 h 1923690"/>
              <a:gd name="connsiteX2" fmla="*/ 1009568 w 3347326"/>
              <a:gd name="connsiteY2" fmla="*/ 1923690 h 1923690"/>
              <a:gd name="connsiteX0" fmla="*/ 5913391 w 5913391"/>
              <a:gd name="connsiteY0" fmla="*/ 0 h 1031030"/>
              <a:gd name="connsiteX1" fmla="*/ 2678486 w 5913391"/>
              <a:gd name="connsiteY1" fmla="*/ 879894 h 1031030"/>
              <a:gd name="connsiteX2" fmla="*/ 80078 w 5913391"/>
              <a:gd name="connsiteY2" fmla="*/ 939842 h 1031030"/>
              <a:gd name="connsiteX0" fmla="*/ 5910077 w 5910077"/>
              <a:gd name="connsiteY0" fmla="*/ 0 h 992447"/>
              <a:gd name="connsiteX1" fmla="*/ 2814069 w 5910077"/>
              <a:gd name="connsiteY1" fmla="*/ 822021 h 992447"/>
              <a:gd name="connsiteX2" fmla="*/ 76764 w 5910077"/>
              <a:gd name="connsiteY2" fmla="*/ 939842 h 992447"/>
              <a:gd name="connsiteX0" fmla="*/ 5910077 w 5910077"/>
              <a:gd name="connsiteY0" fmla="*/ 0 h 992447"/>
              <a:gd name="connsiteX1" fmla="*/ 2814069 w 5910077"/>
              <a:gd name="connsiteY1" fmla="*/ 822021 h 992447"/>
              <a:gd name="connsiteX2" fmla="*/ 76764 w 5910077"/>
              <a:gd name="connsiteY2" fmla="*/ 939842 h 992447"/>
              <a:gd name="connsiteX0" fmla="*/ 5924598 w 5924598"/>
              <a:gd name="connsiteY0" fmla="*/ 0 h 1012278"/>
              <a:gd name="connsiteX1" fmla="*/ 2828590 w 5924598"/>
              <a:gd name="connsiteY1" fmla="*/ 822021 h 1012278"/>
              <a:gd name="connsiteX2" fmla="*/ 91285 w 5924598"/>
              <a:gd name="connsiteY2" fmla="*/ 939842 h 1012278"/>
              <a:gd name="connsiteX0" fmla="*/ 5833313 w 5833313"/>
              <a:gd name="connsiteY0" fmla="*/ 0 h 1041686"/>
              <a:gd name="connsiteX1" fmla="*/ 2737305 w 5833313"/>
              <a:gd name="connsiteY1" fmla="*/ 822021 h 1041686"/>
              <a:gd name="connsiteX2" fmla="*/ 0 w 5833313"/>
              <a:gd name="connsiteY2" fmla="*/ 939842 h 1041686"/>
              <a:gd name="connsiteX0" fmla="*/ 5694417 w 5694417"/>
              <a:gd name="connsiteY0" fmla="*/ 0 h 1036693"/>
              <a:gd name="connsiteX1" fmla="*/ 2598409 w 5694417"/>
              <a:gd name="connsiteY1" fmla="*/ 822021 h 1036693"/>
              <a:gd name="connsiteX2" fmla="*/ 0 w 5694417"/>
              <a:gd name="connsiteY2" fmla="*/ 928268 h 103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4417" h="1036693">
                <a:moveTo>
                  <a:pt x="5694417" y="0"/>
                </a:moveTo>
                <a:cubicBezTo>
                  <a:pt x="4480249" y="279639"/>
                  <a:pt x="3485746" y="408809"/>
                  <a:pt x="2598409" y="822021"/>
                </a:cubicBezTo>
                <a:cubicBezTo>
                  <a:pt x="1653198" y="1188935"/>
                  <a:pt x="665626" y="987079"/>
                  <a:pt x="0" y="928268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CF23CECC-76C7-5EA7-A773-2D1B415AF207}"/>
              </a:ext>
            </a:extLst>
          </p:cNvPr>
          <p:cNvSpPr/>
          <p:nvPr/>
        </p:nvSpPr>
        <p:spPr>
          <a:xfrm>
            <a:off x="4588364" y="3168641"/>
            <a:ext cx="6789206" cy="1763195"/>
          </a:xfrm>
          <a:custGeom>
            <a:avLst/>
            <a:gdLst>
              <a:gd name="connsiteX0" fmla="*/ 5328596 w 5328596"/>
              <a:gd name="connsiteY0" fmla="*/ 0 h 2104845"/>
              <a:gd name="connsiteX1" fmla="*/ 3568808 w 5328596"/>
              <a:gd name="connsiteY1" fmla="*/ 362310 h 2104845"/>
              <a:gd name="connsiteX2" fmla="*/ 144121 w 5328596"/>
              <a:gd name="connsiteY2" fmla="*/ 517585 h 2104845"/>
              <a:gd name="connsiteX3" fmla="*/ 963630 w 5328596"/>
              <a:gd name="connsiteY3" fmla="*/ 2104845 h 2104845"/>
              <a:gd name="connsiteX0" fmla="*/ 5535220 w 5535220"/>
              <a:gd name="connsiteY0" fmla="*/ 0 h 2104845"/>
              <a:gd name="connsiteX1" fmla="*/ 3775432 w 5535220"/>
              <a:gd name="connsiteY1" fmla="*/ 362310 h 2104845"/>
              <a:gd name="connsiteX2" fmla="*/ 117832 w 5535220"/>
              <a:gd name="connsiteY2" fmla="*/ 741871 h 2104845"/>
              <a:gd name="connsiteX3" fmla="*/ 1170254 w 5535220"/>
              <a:gd name="connsiteY3" fmla="*/ 2104845 h 2104845"/>
              <a:gd name="connsiteX0" fmla="*/ 5497786 w 5497786"/>
              <a:gd name="connsiteY0" fmla="*/ 0 h 2104845"/>
              <a:gd name="connsiteX1" fmla="*/ 3737998 w 5497786"/>
              <a:gd name="connsiteY1" fmla="*/ 362310 h 2104845"/>
              <a:gd name="connsiteX2" fmla="*/ 80398 w 5497786"/>
              <a:gd name="connsiteY2" fmla="*/ 741871 h 2104845"/>
              <a:gd name="connsiteX3" fmla="*/ 1132820 w 5497786"/>
              <a:gd name="connsiteY3" fmla="*/ 2104845 h 2104845"/>
              <a:gd name="connsiteX0" fmla="*/ 5500804 w 5500804"/>
              <a:gd name="connsiteY0" fmla="*/ 0 h 2104845"/>
              <a:gd name="connsiteX1" fmla="*/ 3741016 w 5500804"/>
              <a:gd name="connsiteY1" fmla="*/ 362310 h 2104845"/>
              <a:gd name="connsiteX2" fmla="*/ 83416 w 5500804"/>
              <a:gd name="connsiteY2" fmla="*/ 741871 h 2104845"/>
              <a:gd name="connsiteX3" fmla="*/ 1135838 w 5500804"/>
              <a:gd name="connsiteY3" fmla="*/ 2104845 h 2104845"/>
              <a:gd name="connsiteX0" fmla="*/ 5487507 w 5487507"/>
              <a:gd name="connsiteY0" fmla="*/ 0 h 2108761"/>
              <a:gd name="connsiteX1" fmla="*/ 3727719 w 5487507"/>
              <a:gd name="connsiteY1" fmla="*/ 362310 h 2108761"/>
              <a:gd name="connsiteX2" fmla="*/ 70119 w 5487507"/>
              <a:gd name="connsiteY2" fmla="*/ 741871 h 2108761"/>
              <a:gd name="connsiteX3" fmla="*/ 1122541 w 5487507"/>
              <a:gd name="connsiteY3" fmla="*/ 2104845 h 2108761"/>
              <a:gd name="connsiteX0" fmla="*/ 6048224 w 6048224"/>
              <a:gd name="connsiteY0" fmla="*/ 0 h 2195025"/>
              <a:gd name="connsiteX1" fmla="*/ 3727719 w 6048224"/>
              <a:gd name="connsiteY1" fmla="*/ 448574 h 2195025"/>
              <a:gd name="connsiteX2" fmla="*/ 70119 w 6048224"/>
              <a:gd name="connsiteY2" fmla="*/ 828135 h 2195025"/>
              <a:gd name="connsiteX3" fmla="*/ 1122541 w 6048224"/>
              <a:gd name="connsiteY3" fmla="*/ 2191109 h 2195025"/>
              <a:gd name="connsiteX0" fmla="*/ 6048224 w 6048224"/>
              <a:gd name="connsiteY0" fmla="*/ 0 h 2195025"/>
              <a:gd name="connsiteX1" fmla="*/ 3727719 w 6048224"/>
              <a:gd name="connsiteY1" fmla="*/ 448574 h 2195025"/>
              <a:gd name="connsiteX2" fmla="*/ 70119 w 6048224"/>
              <a:gd name="connsiteY2" fmla="*/ 828135 h 2195025"/>
              <a:gd name="connsiteX3" fmla="*/ 1122541 w 6048224"/>
              <a:gd name="connsiteY3" fmla="*/ 2191109 h 2195025"/>
              <a:gd name="connsiteX0" fmla="*/ 6053714 w 6053714"/>
              <a:gd name="connsiteY0" fmla="*/ 0 h 2193991"/>
              <a:gd name="connsiteX1" fmla="*/ 3267382 w 6053714"/>
              <a:gd name="connsiteY1" fmla="*/ 448574 h 2193991"/>
              <a:gd name="connsiteX2" fmla="*/ 75609 w 6053714"/>
              <a:gd name="connsiteY2" fmla="*/ 828135 h 2193991"/>
              <a:gd name="connsiteX3" fmla="*/ 1128031 w 6053714"/>
              <a:gd name="connsiteY3" fmla="*/ 2191109 h 2193991"/>
              <a:gd name="connsiteX0" fmla="*/ 6053714 w 6053714"/>
              <a:gd name="connsiteY0" fmla="*/ 0 h 2193991"/>
              <a:gd name="connsiteX1" fmla="*/ 3267382 w 6053714"/>
              <a:gd name="connsiteY1" fmla="*/ 448574 h 2193991"/>
              <a:gd name="connsiteX2" fmla="*/ 75609 w 6053714"/>
              <a:gd name="connsiteY2" fmla="*/ 828135 h 2193991"/>
              <a:gd name="connsiteX3" fmla="*/ 1128031 w 6053714"/>
              <a:gd name="connsiteY3" fmla="*/ 2191109 h 2193991"/>
              <a:gd name="connsiteX0" fmla="*/ 8284836 w 8284836"/>
              <a:gd name="connsiteY0" fmla="*/ 0 h 1560671"/>
              <a:gd name="connsiteX1" fmla="*/ 5498504 w 8284836"/>
              <a:gd name="connsiteY1" fmla="*/ 448574 h 1560671"/>
              <a:gd name="connsiteX2" fmla="*/ 2306731 w 8284836"/>
              <a:gd name="connsiteY2" fmla="*/ 828135 h 1560671"/>
              <a:gd name="connsiteX3" fmla="*/ 48794 w 8284836"/>
              <a:gd name="connsiteY3" fmla="*/ 1554502 h 1560671"/>
              <a:gd name="connsiteX0" fmla="*/ 8236042 w 8236042"/>
              <a:gd name="connsiteY0" fmla="*/ 0 h 1564867"/>
              <a:gd name="connsiteX1" fmla="*/ 5449710 w 8236042"/>
              <a:gd name="connsiteY1" fmla="*/ 448574 h 1564867"/>
              <a:gd name="connsiteX2" fmla="*/ 2257937 w 8236042"/>
              <a:gd name="connsiteY2" fmla="*/ 828135 h 1564867"/>
              <a:gd name="connsiteX3" fmla="*/ 0 w 8236042"/>
              <a:gd name="connsiteY3" fmla="*/ 1554502 h 1564867"/>
              <a:gd name="connsiteX0" fmla="*/ 8236042 w 8236042"/>
              <a:gd name="connsiteY0" fmla="*/ 0 h 1571713"/>
              <a:gd name="connsiteX1" fmla="*/ 5449710 w 8236042"/>
              <a:gd name="connsiteY1" fmla="*/ 448574 h 1571713"/>
              <a:gd name="connsiteX2" fmla="*/ 2419983 w 8236042"/>
              <a:gd name="connsiteY2" fmla="*/ 1071204 h 1571713"/>
              <a:gd name="connsiteX3" fmla="*/ 0 w 8236042"/>
              <a:gd name="connsiteY3" fmla="*/ 1554502 h 1571713"/>
              <a:gd name="connsiteX0" fmla="*/ 8236042 w 8236042"/>
              <a:gd name="connsiteY0" fmla="*/ 0 h 1571713"/>
              <a:gd name="connsiteX1" fmla="*/ 5449710 w 8236042"/>
              <a:gd name="connsiteY1" fmla="*/ 448574 h 1571713"/>
              <a:gd name="connsiteX2" fmla="*/ 2419983 w 8236042"/>
              <a:gd name="connsiteY2" fmla="*/ 1071204 h 1571713"/>
              <a:gd name="connsiteX3" fmla="*/ 0 w 8236042"/>
              <a:gd name="connsiteY3" fmla="*/ 1554502 h 1571713"/>
              <a:gd name="connsiteX0" fmla="*/ 8236042 w 8236042"/>
              <a:gd name="connsiteY0" fmla="*/ 0 h 1569097"/>
              <a:gd name="connsiteX1" fmla="*/ 5449710 w 8236042"/>
              <a:gd name="connsiteY1" fmla="*/ 448574 h 1569097"/>
              <a:gd name="connsiteX2" fmla="*/ 2419983 w 8236042"/>
              <a:gd name="connsiteY2" fmla="*/ 1071204 h 1569097"/>
              <a:gd name="connsiteX3" fmla="*/ 0 w 8236042"/>
              <a:gd name="connsiteY3" fmla="*/ 1554502 h 1569097"/>
              <a:gd name="connsiteX0" fmla="*/ 8305490 w 8305490"/>
              <a:gd name="connsiteY0" fmla="*/ 0 h 1580292"/>
              <a:gd name="connsiteX1" fmla="*/ 5519158 w 8305490"/>
              <a:gd name="connsiteY1" fmla="*/ 448574 h 1580292"/>
              <a:gd name="connsiteX2" fmla="*/ 2489431 w 8305490"/>
              <a:gd name="connsiteY2" fmla="*/ 1071204 h 1580292"/>
              <a:gd name="connsiteX3" fmla="*/ 0 w 8305490"/>
              <a:gd name="connsiteY3" fmla="*/ 1566077 h 1580292"/>
              <a:gd name="connsiteX0" fmla="*/ 8305490 w 8305490"/>
              <a:gd name="connsiteY0" fmla="*/ 0 h 1597051"/>
              <a:gd name="connsiteX1" fmla="*/ 5519158 w 8305490"/>
              <a:gd name="connsiteY1" fmla="*/ 448574 h 1597051"/>
              <a:gd name="connsiteX2" fmla="*/ 2489431 w 8305490"/>
              <a:gd name="connsiteY2" fmla="*/ 1071204 h 1597051"/>
              <a:gd name="connsiteX3" fmla="*/ 0 w 8305490"/>
              <a:gd name="connsiteY3" fmla="*/ 1566077 h 1597051"/>
              <a:gd name="connsiteX0" fmla="*/ 6893378 w 6893378"/>
              <a:gd name="connsiteY0" fmla="*/ 0 h 1785607"/>
              <a:gd name="connsiteX1" fmla="*/ 4107046 w 6893378"/>
              <a:gd name="connsiteY1" fmla="*/ 448574 h 1785607"/>
              <a:gd name="connsiteX2" fmla="*/ 1077319 w 6893378"/>
              <a:gd name="connsiteY2" fmla="*/ 1071204 h 1785607"/>
              <a:gd name="connsiteX3" fmla="*/ 0 w 6893378"/>
              <a:gd name="connsiteY3" fmla="*/ 1762847 h 1785607"/>
              <a:gd name="connsiteX0" fmla="*/ 6789206 w 6789206"/>
              <a:gd name="connsiteY0" fmla="*/ 0 h 1763195"/>
              <a:gd name="connsiteX1" fmla="*/ 4002874 w 6789206"/>
              <a:gd name="connsiteY1" fmla="*/ 448574 h 1763195"/>
              <a:gd name="connsiteX2" fmla="*/ 973147 w 6789206"/>
              <a:gd name="connsiteY2" fmla="*/ 1071204 h 1763195"/>
              <a:gd name="connsiteX3" fmla="*/ 0 w 6789206"/>
              <a:gd name="connsiteY3" fmla="*/ 1739698 h 176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9206" h="1763195">
                <a:moveTo>
                  <a:pt x="6789206" y="0"/>
                </a:moveTo>
                <a:cubicBezTo>
                  <a:pt x="6651902" y="405442"/>
                  <a:pt x="4972217" y="270040"/>
                  <a:pt x="4002874" y="448574"/>
                </a:cubicBezTo>
                <a:cubicBezTo>
                  <a:pt x="3033531" y="627108"/>
                  <a:pt x="1561199" y="815506"/>
                  <a:pt x="973147" y="1071204"/>
                </a:cubicBezTo>
                <a:cubicBezTo>
                  <a:pt x="500842" y="1292178"/>
                  <a:pt x="1058793" y="1888294"/>
                  <a:pt x="0" y="1739698"/>
                </a:cubicBezTo>
              </a:path>
            </a:pathLst>
          </a:cu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E111D3-17C7-447B-BACB-B7601790F679}"/>
              </a:ext>
            </a:extLst>
          </p:cNvPr>
          <p:cNvSpPr txBox="1"/>
          <p:nvPr/>
        </p:nvSpPr>
        <p:spPr>
          <a:xfrm>
            <a:off x="10109486" y="195231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8303B0-187E-07AD-F98C-2CEB8F29341D}"/>
              </a:ext>
            </a:extLst>
          </p:cNvPr>
          <p:cNvSpPr/>
          <p:nvPr/>
        </p:nvSpPr>
        <p:spPr>
          <a:xfrm rot="21338549">
            <a:off x="6135115" y="2249302"/>
            <a:ext cx="1366903" cy="875450"/>
          </a:xfrm>
          <a:prstGeom prst="rect">
            <a:avLst/>
          </a:prstGeom>
          <a:solidFill>
            <a:srgbClr val="F7974F"/>
          </a:solidFill>
          <a:ln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5A2AD9-667E-1E3A-B6F9-5074E31B16EC}"/>
              </a:ext>
            </a:extLst>
          </p:cNvPr>
          <p:cNvSpPr/>
          <p:nvPr/>
        </p:nvSpPr>
        <p:spPr>
          <a:xfrm rot="20965940">
            <a:off x="10528515" y="2322873"/>
            <a:ext cx="1366903" cy="8754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D339469-C837-88A9-29EB-DFF72280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C3F2D4E-287C-F1F5-6E91-E8FDB4D2BD42}"/>
              </a:ext>
            </a:extLst>
          </p:cNvPr>
          <p:cNvCxnSpPr/>
          <p:nvPr/>
        </p:nvCxnSpPr>
        <p:spPr>
          <a:xfrm>
            <a:off x="5323856" y="2843684"/>
            <a:ext cx="6754263" cy="0"/>
          </a:xfrm>
          <a:prstGeom prst="straightConnector1">
            <a:avLst/>
          </a:prstGeom>
          <a:ln w="38100">
            <a:solidFill>
              <a:schemeClr val="dk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8646C76-F022-C176-5215-784712C2224E}"/>
              </a:ext>
            </a:extLst>
          </p:cNvPr>
          <p:cNvCxnSpPr>
            <a:cxnSpLocks/>
          </p:cNvCxnSpPr>
          <p:nvPr/>
        </p:nvCxnSpPr>
        <p:spPr>
          <a:xfrm flipV="1">
            <a:off x="5522554" y="1438102"/>
            <a:ext cx="0" cy="2065058"/>
          </a:xfrm>
          <a:prstGeom prst="straightConnector1">
            <a:avLst/>
          </a:prstGeom>
          <a:ln w="38100">
            <a:solidFill>
              <a:schemeClr val="dk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E187A52-1EAB-6045-C16E-BAE264CA5C1B}"/>
              </a:ext>
            </a:extLst>
          </p:cNvPr>
          <p:cNvSpPr txBox="1"/>
          <p:nvPr/>
        </p:nvSpPr>
        <p:spPr>
          <a:xfrm>
            <a:off x="11667583" y="2931521"/>
            <a:ext cx="775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666666"/>
                </a:solidFill>
              </a:rPr>
              <a:t>z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634FA8-473A-5944-BB43-45A61056E03E}"/>
              </a:ext>
            </a:extLst>
          </p:cNvPr>
          <p:cNvSpPr txBox="1"/>
          <p:nvPr/>
        </p:nvSpPr>
        <p:spPr>
          <a:xfrm>
            <a:off x="5098537" y="709590"/>
            <a:ext cx="775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666666"/>
                </a:solidFill>
              </a:rPr>
              <a:t>y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DAD0EDA-93D3-8104-FB6E-FD7EC6FA6F5F}"/>
              </a:ext>
            </a:extLst>
          </p:cNvPr>
          <p:cNvSpPr/>
          <p:nvPr/>
        </p:nvSpPr>
        <p:spPr>
          <a:xfrm>
            <a:off x="1555795" y="2104454"/>
            <a:ext cx="1951333" cy="1041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D7D7FE2-03F4-0E09-0C3F-82E6029CA1B9}"/>
              </a:ext>
            </a:extLst>
          </p:cNvPr>
          <p:cNvSpPr/>
          <p:nvPr/>
        </p:nvSpPr>
        <p:spPr>
          <a:xfrm>
            <a:off x="1555796" y="2282493"/>
            <a:ext cx="1530805" cy="7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A117A6-4761-B7DD-176E-20CDA4F9F71B}"/>
              </a:ext>
            </a:extLst>
          </p:cNvPr>
          <p:cNvSpPr txBox="1"/>
          <p:nvPr/>
        </p:nvSpPr>
        <p:spPr>
          <a:xfrm>
            <a:off x="1482680" y="2517878"/>
            <a:ext cx="3260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8984F"/>
                </a:solidFill>
              </a:rPr>
              <a:t>COMPONENT A(par=2)</a:t>
            </a:r>
          </a:p>
          <a:p>
            <a:pPr algn="l"/>
            <a:r>
              <a:rPr lang="en-US" b="1" dirty="0">
                <a:solidFill>
                  <a:srgbClr val="F8984F"/>
                </a:solidFill>
              </a:rPr>
              <a:t>AT (0, 0, 0.5)</a:t>
            </a:r>
          </a:p>
          <a:p>
            <a:pPr algn="l"/>
            <a:r>
              <a:rPr lang="en-US" b="1" dirty="0">
                <a:solidFill>
                  <a:srgbClr val="F8984F"/>
                </a:solidFill>
              </a:rPr>
              <a:t>ROTATED (-10, 0, 0)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63BED1-7089-A46C-C5B7-92BF09C8D0AD}"/>
              </a:ext>
            </a:extLst>
          </p:cNvPr>
          <p:cNvSpPr txBox="1"/>
          <p:nvPr/>
        </p:nvSpPr>
        <p:spPr>
          <a:xfrm>
            <a:off x="1482680" y="3594699"/>
            <a:ext cx="3260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099DC"/>
                </a:solidFill>
              </a:rPr>
              <a:t>COMPONENT B(width=0.3)</a:t>
            </a:r>
          </a:p>
          <a:p>
            <a:pPr algn="l"/>
            <a:r>
              <a:rPr lang="en-US" b="1" dirty="0">
                <a:solidFill>
                  <a:srgbClr val="0099DC"/>
                </a:solidFill>
              </a:rPr>
              <a:t>AT (0, 0, 4.0)</a:t>
            </a:r>
          </a:p>
          <a:p>
            <a:pPr algn="l"/>
            <a:r>
              <a:rPr lang="en-US" b="1" dirty="0">
                <a:solidFill>
                  <a:srgbClr val="0099DC"/>
                </a:solidFill>
              </a:rPr>
              <a:t>ROTATED (10, 0, 0)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61892EC-35AC-C8ED-2EE6-3A4B25B07201}"/>
              </a:ext>
            </a:extLst>
          </p:cNvPr>
          <p:cNvSpPr txBox="1"/>
          <p:nvPr/>
        </p:nvSpPr>
        <p:spPr>
          <a:xfrm>
            <a:off x="1482680" y="4687785"/>
            <a:ext cx="3260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99BE00"/>
                </a:solidFill>
              </a:rPr>
              <a:t>COMPONENT C(length=2.5)</a:t>
            </a:r>
          </a:p>
          <a:p>
            <a:pPr algn="l"/>
            <a:r>
              <a:rPr lang="en-US" b="1" dirty="0">
                <a:solidFill>
                  <a:srgbClr val="99BE00"/>
                </a:solidFill>
              </a:rPr>
              <a:t>AT (0, 0, 11.5)</a:t>
            </a:r>
          </a:p>
          <a:p>
            <a:pPr algn="l"/>
            <a:r>
              <a:rPr lang="en-US" b="1" dirty="0">
                <a:solidFill>
                  <a:srgbClr val="99BE00"/>
                </a:solidFill>
              </a:rPr>
              <a:t>ROTATED (-12, 0, 0)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0551A3C-7D49-387E-540B-BB5818DD8976}"/>
              </a:ext>
            </a:extLst>
          </p:cNvPr>
          <p:cNvSpPr/>
          <p:nvPr/>
        </p:nvSpPr>
        <p:spPr>
          <a:xfrm>
            <a:off x="1524614" y="2622620"/>
            <a:ext cx="2575114" cy="194899"/>
          </a:xfrm>
          <a:prstGeom prst="rect">
            <a:avLst/>
          </a:prstGeom>
          <a:solidFill>
            <a:srgbClr val="F8984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D074BBB-8167-228C-8992-572B2D336051}"/>
              </a:ext>
            </a:extLst>
          </p:cNvPr>
          <p:cNvSpPr/>
          <p:nvPr/>
        </p:nvSpPr>
        <p:spPr>
          <a:xfrm>
            <a:off x="1527708" y="5316223"/>
            <a:ext cx="2114961" cy="292015"/>
          </a:xfrm>
          <a:prstGeom prst="rect">
            <a:avLst/>
          </a:prstGeom>
          <a:solidFill>
            <a:srgbClr val="99BE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E2370DB-3D65-CDD7-410D-6AFDFD5FE7FB}"/>
              </a:ext>
            </a:extLst>
          </p:cNvPr>
          <p:cNvSpPr/>
          <p:nvPr/>
        </p:nvSpPr>
        <p:spPr>
          <a:xfrm>
            <a:off x="1531816" y="2890808"/>
            <a:ext cx="1442495" cy="204633"/>
          </a:xfrm>
          <a:prstGeom prst="rect">
            <a:avLst/>
          </a:prstGeom>
          <a:solidFill>
            <a:srgbClr val="F8984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5417441-E5B3-E3F1-5760-1B83831D445F}"/>
              </a:ext>
            </a:extLst>
          </p:cNvPr>
          <p:cNvSpPr/>
          <p:nvPr/>
        </p:nvSpPr>
        <p:spPr>
          <a:xfrm>
            <a:off x="1531817" y="3143520"/>
            <a:ext cx="2110853" cy="230407"/>
          </a:xfrm>
          <a:prstGeom prst="rect">
            <a:avLst/>
          </a:prstGeom>
          <a:solidFill>
            <a:srgbClr val="F8984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F3334E8-7DD3-51F8-EC24-44DBE4DAAAC7}"/>
              </a:ext>
            </a:extLst>
          </p:cNvPr>
          <p:cNvSpPr/>
          <p:nvPr/>
        </p:nvSpPr>
        <p:spPr>
          <a:xfrm>
            <a:off x="1531816" y="3990906"/>
            <a:ext cx="1554785" cy="190543"/>
          </a:xfrm>
          <a:prstGeom prst="rect">
            <a:avLst/>
          </a:prstGeom>
          <a:solidFill>
            <a:srgbClr val="0099DC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2F53B62-09A9-8CC1-5C28-1C180F1FFD85}"/>
              </a:ext>
            </a:extLst>
          </p:cNvPr>
          <p:cNvSpPr/>
          <p:nvPr/>
        </p:nvSpPr>
        <p:spPr>
          <a:xfrm>
            <a:off x="1527709" y="4256659"/>
            <a:ext cx="2175495" cy="256375"/>
          </a:xfrm>
          <a:prstGeom prst="rect">
            <a:avLst/>
          </a:prstGeom>
          <a:solidFill>
            <a:srgbClr val="0099DC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ECEB722-67B3-0FB6-B5FB-C46F68537326}"/>
              </a:ext>
            </a:extLst>
          </p:cNvPr>
          <p:cNvSpPr/>
          <p:nvPr/>
        </p:nvSpPr>
        <p:spPr>
          <a:xfrm>
            <a:off x="1518443" y="5053393"/>
            <a:ext cx="1568157" cy="215188"/>
          </a:xfrm>
          <a:prstGeom prst="rect">
            <a:avLst/>
          </a:prstGeom>
          <a:solidFill>
            <a:srgbClr val="99BE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2277A22-8223-E89B-C508-C729D49651AF}"/>
              </a:ext>
            </a:extLst>
          </p:cNvPr>
          <p:cNvSpPr/>
          <p:nvPr/>
        </p:nvSpPr>
        <p:spPr>
          <a:xfrm>
            <a:off x="1518444" y="4762995"/>
            <a:ext cx="3069093" cy="215188"/>
          </a:xfrm>
          <a:prstGeom prst="rect">
            <a:avLst/>
          </a:prstGeom>
          <a:solidFill>
            <a:srgbClr val="99BE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8322159-B177-20D9-A990-A01E129CD08A}"/>
              </a:ext>
            </a:extLst>
          </p:cNvPr>
          <p:cNvSpPr/>
          <p:nvPr/>
        </p:nvSpPr>
        <p:spPr>
          <a:xfrm>
            <a:off x="1539225" y="3654209"/>
            <a:ext cx="2992581" cy="290350"/>
          </a:xfrm>
          <a:prstGeom prst="rect">
            <a:avLst/>
          </a:prstGeom>
          <a:solidFill>
            <a:srgbClr val="0099DC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1D8A38-0F40-3053-D21D-2E2D0E04A0FB}"/>
              </a:ext>
            </a:extLst>
          </p:cNvPr>
          <p:cNvCxnSpPr>
            <a:cxnSpLocks/>
          </p:cNvCxnSpPr>
          <p:nvPr/>
        </p:nvCxnSpPr>
        <p:spPr>
          <a:xfrm flipV="1">
            <a:off x="5216333" y="2215590"/>
            <a:ext cx="673921" cy="1178776"/>
          </a:xfrm>
          <a:prstGeom prst="straightConnector1">
            <a:avLst/>
          </a:prstGeom>
          <a:ln w="38100">
            <a:solidFill>
              <a:schemeClr val="dk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60FBB41-4E5E-273A-FC75-EB24D8A3DD47}"/>
              </a:ext>
            </a:extLst>
          </p:cNvPr>
          <p:cNvSpPr txBox="1"/>
          <p:nvPr/>
        </p:nvSpPr>
        <p:spPr>
          <a:xfrm>
            <a:off x="5654574" y="1518276"/>
            <a:ext cx="775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666666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803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79" grpId="0"/>
      <p:bldP spid="80" grpId="0"/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9767F-FC3C-4C1C-3955-E980A6E14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345B0E-F509-6F0B-6784-CF73E97D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956B925-33F3-0638-B0B7-5B474EC22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320C13A-360B-CBA1-7318-D136BBA8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5AC6207-E815-A28D-80FD-B7A724CFA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High-level, general purpose programming language</a:t>
            </a:r>
          </a:p>
          <a:p>
            <a:pPr lvl="1"/>
            <a:r>
              <a:rPr lang="en-US" dirty="0"/>
              <a:t>Does not need to be compiled</a:t>
            </a:r>
          </a:p>
          <a:p>
            <a:pPr lvl="1"/>
            <a:r>
              <a:rPr lang="en-US" dirty="0"/>
              <a:t>Focus on readability</a:t>
            </a:r>
          </a:p>
          <a:p>
            <a:pPr marL="142875" lvl="1" indent="0">
              <a:buNone/>
            </a:pPr>
            <a:endParaRPr lang="en-US" dirty="0"/>
          </a:p>
          <a:p>
            <a:pPr lvl="1"/>
            <a:r>
              <a:rPr lang="en-US" dirty="0"/>
              <a:t>Great handling of packages</a:t>
            </a:r>
          </a:p>
          <a:p>
            <a:pPr lvl="2"/>
            <a:r>
              <a:rPr lang="en-US" sz="2000" dirty="0"/>
              <a:t>Installing packages</a:t>
            </a:r>
          </a:p>
          <a:p>
            <a:pPr lvl="2"/>
            <a:r>
              <a:rPr lang="en-US" sz="2000" dirty="0"/>
              <a:t>Importing packages</a:t>
            </a:r>
          </a:p>
          <a:p>
            <a:pPr lvl="2"/>
            <a:r>
              <a:rPr lang="en-US" sz="2000" dirty="0"/>
              <a:t>Uploading packages</a:t>
            </a:r>
          </a:p>
          <a:p>
            <a:pPr lvl="2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8B0A5C1-1223-9B62-E0E8-65FE3302E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D73C8D2E-0739-BE74-2AA7-75BD0954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966FC-9194-7E70-4F19-11CFC590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30A0C-D717-B082-A6C9-BD7238F65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BB529212-83BD-5C75-7A05-2E1992B068D5}"/>
              </a:ext>
            </a:extLst>
          </p:cNvPr>
          <p:cNvSpPr txBox="1"/>
          <p:nvPr/>
        </p:nvSpPr>
        <p:spPr>
          <a:xfrm>
            <a:off x="6319322" y="4897901"/>
            <a:ext cx="326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1" dirty="0">
                <a:solidFill>
                  <a:srgbClr val="0099DC">
                    <a:alpha val="0"/>
                  </a:srgbClr>
                </a:solidFill>
              </a:rPr>
              <a:t>COMPONENT B(width=0.3)</a:t>
            </a:r>
          </a:p>
          <a:p>
            <a:pPr algn="l"/>
            <a:r>
              <a:rPr lang="en-US" sz="600" b="1" dirty="0">
                <a:solidFill>
                  <a:srgbClr val="0099DC">
                    <a:alpha val="0"/>
                  </a:srgbClr>
                </a:solidFill>
              </a:rPr>
              <a:t>AT (0, 0, 4.0)</a:t>
            </a:r>
          </a:p>
          <a:p>
            <a:pPr algn="l"/>
            <a:r>
              <a:rPr lang="en-US" sz="600" b="1" dirty="0">
                <a:solidFill>
                  <a:srgbClr val="0099DC">
                    <a:alpha val="0"/>
                  </a:srgbClr>
                </a:solidFill>
              </a:rPr>
              <a:t>ROTATED (-10, 0, 0)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01AAE3-7E16-8397-6BF9-764C47F5FB39}"/>
              </a:ext>
            </a:extLst>
          </p:cNvPr>
          <p:cNvSpPr txBox="1"/>
          <p:nvPr/>
        </p:nvSpPr>
        <p:spPr>
          <a:xfrm>
            <a:off x="6295270" y="5200314"/>
            <a:ext cx="326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1" dirty="0">
                <a:solidFill>
                  <a:srgbClr val="99BE00">
                    <a:alpha val="0"/>
                  </a:srgbClr>
                </a:solidFill>
              </a:rPr>
              <a:t>COMPONENT C(length=2.5)</a:t>
            </a:r>
          </a:p>
          <a:p>
            <a:pPr algn="l"/>
            <a:r>
              <a:rPr lang="en-US" sz="600" b="1" dirty="0">
                <a:solidFill>
                  <a:srgbClr val="99BE00">
                    <a:alpha val="0"/>
                  </a:srgbClr>
                </a:solidFill>
              </a:rPr>
              <a:t>AT (0, 0, 11.5)</a:t>
            </a:r>
          </a:p>
          <a:p>
            <a:pPr algn="l"/>
            <a:r>
              <a:rPr lang="en-US" sz="600" b="1" dirty="0">
                <a:solidFill>
                  <a:srgbClr val="99BE00">
                    <a:alpha val="0"/>
                  </a:srgbClr>
                </a:solidFill>
              </a:rPr>
              <a:t>ROTATED (12, 0, 0)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7CB905-F80F-B931-2F3B-563AD734BBFC}"/>
              </a:ext>
            </a:extLst>
          </p:cNvPr>
          <p:cNvSpPr txBox="1"/>
          <p:nvPr/>
        </p:nvSpPr>
        <p:spPr>
          <a:xfrm>
            <a:off x="6275437" y="4490095"/>
            <a:ext cx="326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 b="1" dirty="0">
                <a:solidFill>
                  <a:srgbClr val="F8984F">
                    <a:alpha val="0"/>
                  </a:srgbClr>
                </a:solidFill>
              </a:rPr>
              <a:t>COMPONENT A(par=2)</a:t>
            </a:r>
          </a:p>
          <a:p>
            <a:pPr algn="l"/>
            <a:r>
              <a:rPr lang="en-US" sz="600" b="1" dirty="0">
                <a:solidFill>
                  <a:srgbClr val="F8984F">
                    <a:alpha val="0"/>
                  </a:srgbClr>
                </a:solidFill>
              </a:rPr>
              <a:t>AT (0, 0, 0.5)</a:t>
            </a:r>
          </a:p>
          <a:p>
            <a:pPr algn="l"/>
            <a:r>
              <a:rPr lang="en-US" sz="600" b="1" dirty="0">
                <a:solidFill>
                  <a:srgbClr val="F8984F">
                    <a:alpha val="0"/>
                  </a:srgbClr>
                </a:solidFill>
              </a:rPr>
              <a:t>ROTATED (10, 0, 0)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C27CFF0-57CC-03F1-C91D-17A5F80D8DC0}"/>
              </a:ext>
            </a:extLst>
          </p:cNvPr>
          <p:cNvSpPr/>
          <p:nvPr/>
        </p:nvSpPr>
        <p:spPr>
          <a:xfrm>
            <a:off x="6286902" y="4214905"/>
            <a:ext cx="1401738" cy="15034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B2A8FAE-6872-2F58-2612-305C3D9D8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6BA75BF-E6A7-028A-8DE9-A4D74D4B65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7710DD38-9467-87F1-1903-740FF9C4BF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Execution of 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B4269-7969-9835-E106-C8F9FC980A96}"/>
              </a:ext>
            </a:extLst>
          </p:cNvPr>
          <p:cNvSpPr txBox="1"/>
          <p:nvPr/>
        </p:nvSpPr>
        <p:spPr>
          <a:xfrm>
            <a:off x="6223261" y="3886438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algn="ctr"/>
            <a:r>
              <a:rPr lang="da-DK" sz="2000" i="1"/>
              <a:t>Instrument file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263F9FD-2D07-0339-7665-4A8CFF18A040}"/>
              </a:ext>
            </a:extLst>
          </p:cNvPr>
          <p:cNvSpPr/>
          <p:nvPr/>
        </p:nvSpPr>
        <p:spPr>
          <a:xfrm>
            <a:off x="8378547" y="4214905"/>
            <a:ext cx="1381944" cy="1477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CBB2A-4F27-6A44-1CDE-16845ACC0A57}"/>
              </a:ext>
            </a:extLst>
          </p:cNvPr>
          <p:cNvSpPr txBox="1"/>
          <p:nvPr/>
        </p:nvSpPr>
        <p:spPr>
          <a:xfrm>
            <a:off x="8275174" y="3854865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i="1"/>
              <a:t>c file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5EEA21F-1871-76E9-46C4-E3A683AE21B4}"/>
              </a:ext>
            </a:extLst>
          </p:cNvPr>
          <p:cNvSpPr/>
          <p:nvPr/>
        </p:nvSpPr>
        <p:spPr>
          <a:xfrm>
            <a:off x="10398555" y="4214905"/>
            <a:ext cx="1381944" cy="1477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A0A22-713A-3AA4-B33E-B80A3837A13F}"/>
              </a:ext>
            </a:extLst>
          </p:cNvPr>
          <p:cNvSpPr txBox="1"/>
          <p:nvPr/>
        </p:nvSpPr>
        <p:spPr>
          <a:xfrm>
            <a:off x="10256298" y="3854865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i="1" err="1"/>
              <a:t>Executable</a:t>
            </a:r>
            <a:endParaRPr lang="da-DK" sz="2000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40B49-2012-77AB-8451-872E83DA619F}"/>
              </a:ext>
            </a:extLst>
          </p:cNvPr>
          <p:cNvSpPr txBox="1"/>
          <p:nvPr/>
        </p:nvSpPr>
        <p:spPr>
          <a:xfrm>
            <a:off x="7462363" y="6004984"/>
            <a:ext cx="1224136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 err="1"/>
              <a:t>McStas</a:t>
            </a:r>
            <a:endParaRPr lang="da-DK" sz="2000"/>
          </a:p>
          <a:p>
            <a:pPr algn="ctr"/>
            <a:r>
              <a:rPr lang="da-DK" sz="2000"/>
              <a:t>compiler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F0388-F988-E8BA-AC19-CA9A6CE3DED9}"/>
              </a:ext>
            </a:extLst>
          </p:cNvPr>
          <p:cNvSpPr txBox="1"/>
          <p:nvPr/>
        </p:nvSpPr>
        <p:spPr>
          <a:xfrm>
            <a:off x="9342222" y="6004984"/>
            <a:ext cx="1599706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/>
              <a:t>Users</a:t>
            </a:r>
          </a:p>
          <a:p>
            <a:pPr algn="ctr"/>
            <a:r>
              <a:rPr lang="da-DK" sz="2000"/>
              <a:t>c - compiler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F927F91-61C8-7100-47DB-738CCCC52965}"/>
              </a:ext>
            </a:extLst>
          </p:cNvPr>
          <p:cNvSpPr/>
          <p:nvPr/>
        </p:nvSpPr>
        <p:spPr>
          <a:xfrm>
            <a:off x="7640168" y="5692506"/>
            <a:ext cx="886179" cy="312478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070" h="242610">
                <a:moveTo>
                  <a:pt x="0" y="0"/>
                </a:moveTo>
                <a:cubicBezTo>
                  <a:pt x="143847" y="120520"/>
                  <a:pt x="287694" y="241040"/>
                  <a:pt x="438539" y="242595"/>
                </a:cubicBezTo>
                <a:cubicBezTo>
                  <a:pt x="589384" y="244150"/>
                  <a:pt x="747227" y="126740"/>
                  <a:pt x="905070" y="933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4B26D14-39A2-4171-E144-F585D960D521}"/>
              </a:ext>
            </a:extLst>
          </p:cNvPr>
          <p:cNvSpPr/>
          <p:nvPr/>
        </p:nvSpPr>
        <p:spPr>
          <a:xfrm>
            <a:off x="9681753" y="5689631"/>
            <a:ext cx="886179" cy="312478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070" h="242610">
                <a:moveTo>
                  <a:pt x="0" y="0"/>
                </a:moveTo>
                <a:cubicBezTo>
                  <a:pt x="143847" y="120520"/>
                  <a:pt x="287694" y="241040"/>
                  <a:pt x="438539" y="242595"/>
                </a:cubicBezTo>
                <a:cubicBezTo>
                  <a:pt x="589384" y="244150"/>
                  <a:pt x="747227" y="126740"/>
                  <a:pt x="905070" y="933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E3CDB0-E789-D9D0-7E19-943ABB105685}"/>
              </a:ext>
            </a:extLst>
          </p:cNvPr>
          <p:cNvSpPr/>
          <p:nvPr/>
        </p:nvSpPr>
        <p:spPr>
          <a:xfrm rot="368612">
            <a:off x="7732301" y="2297345"/>
            <a:ext cx="2474209" cy="875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82F1812-F26E-11EA-2E2D-B00EE1EA4C69}"/>
              </a:ext>
            </a:extLst>
          </p:cNvPr>
          <p:cNvSpPr/>
          <p:nvPr/>
        </p:nvSpPr>
        <p:spPr>
          <a:xfrm>
            <a:off x="5664042" y="3168640"/>
            <a:ext cx="700165" cy="1625938"/>
          </a:xfrm>
          <a:custGeom>
            <a:avLst/>
            <a:gdLst>
              <a:gd name="connsiteX0" fmla="*/ 589436 w 805096"/>
              <a:gd name="connsiteY0" fmla="*/ 0 h 1682151"/>
              <a:gd name="connsiteX1" fmla="*/ 2840 w 805096"/>
              <a:gd name="connsiteY1" fmla="*/ 1147313 h 1682151"/>
              <a:gd name="connsiteX2" fmla="*/ 805096 w 805096"/>
              <a:gd name="connsiteY2" fmla="*/ 1682151 h 1682151"/>
              <a:gd name="connsiteX0" fmla="*/ 589436 w 700165"/>
              <a:gd name="connsiteY0" fmla="*/ 0 h 1625938"/>
              <a:gd name="connsiteX1" fmla="*/ 2840 w 700165"/>
              <a:gd name="connsiteY1" fmla="*/ 1147313 h 1625938"/>
              <a:gd name="connsiteX2" fmla="*/ 700165 w 700165"/>
              <a:gd name="connsiteY2" fmla="*/ 1625938 h 162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165" h="1625938">
                <a:moveTo>
                  <a:pt x="589436" y="0"/>
                </a:moveTo>
                <a:cubicBezTo>
                  <a:pt x="278166" y="433477"/>
                  <a:pt x="-33103" y="866955"/>
                  <a:pt x="2840" y="1147313"/>
                </a:cubicBezTo>
                <a:cubicBezTo>
                  <a:pt x="38783" y="1427671"/>
                  <a:pt x="317008" y="1498698"/>
                  <a:pt x="700165" y="1625938"/>
                </a:cubicBezTo>
              </a:path>
            </a:pathLst>
          </a:custGeom>
          <a:ln w="19050">
            <a:solidFill>
              <a:srgbClr val="F6974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53077C10-15BE-E613-271B-AC72A828B62B}"/>
              </a:ext>
            </a:extLst>
          </p:cNvPr>
          <p:cNvSpPr/>
          <p:nvPr/>
        </p:nvSpPr>
        <p:spPr>
          <a:xfrm>
            <a:off x="5425959" y="3160014"/>
            <a:ext cx="3355060" cy="2004713"/>
          </a:xfrm>
          <a:custGeom>
            <a:avLst/>
            <a:gdLst>
              <a:gd name="connsiteX0" fmla="*/ 2817063 w 2817063"/>
              <a:gd name="connsiteY0" fmla="*/ 0 h 1923690"/>
              <a:gd name="connsiteX1" fmla="*/ 82490 w 2817063"/>
              <a:gd name="connsiteY1" fmla="*/ 879894 h 1923690"/>
              <a:gd name="connsiteX2" fmla="*/ 979637 w 2817063"/>
              <a:gd name="connsiteY2" fmla="*/ 1923690 h 1923690"/>
              <a:gd name="connsiteX0" fmla="*/ 3349013 w 3349013"/>
              <a:gd name="connsiteY0" fmla="*/ 0 h 1923690"/>
              <a:gd name="connsiteX1" fmla="*/ 114108 w 3349013"/>
              <a:gd name="connsiteY1" fmla="*/ 879894 h 1923690"/>
              <a:gd name="connsiteX2" fmla="*/ 1011255 w 3349013"/>
              <a:gd name="connsiteY2" fmla="*/ 1923690 h 1923690"/>
              <a:gd name="connsiteX0" fmla="*/ 3347326 w 3347326"/>
              <a:gd name="connsiteY0" fmla="*/ 0 h 1923690"/>
              <a:gd name="connsiteX1" fmla="*/ 112421 w 3347326"/>
              <a:gd name="connsiteY1" fmla="*/ 879894 h 1923690"/>
              <a:gd name="connsiteX2" fmla="*/ 1009568 w 3347326"/>
              <a:gd name="connsiteY2" fmla="*/ 1923690 h 1923690"/>
              <a:gd name="connsiteX0" fmla="*/ 3355060 w 3355060"/>
              <a:gd name="connsiteY0" fmla="*/ 0 h 2004713"/>
              <a:gd name="connsiteX1" fmla="*/ 120155 w 3355060"/>
              <a:gd name="connsiteY1" fmla="*/ 879894 h 2004713"/>
              <a:gd name="connsiteX2" fmla="*/ 947854 w 3355060"/>
              <a:gd name="connsiteY2" fmla="*/ 2004713 h 200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55060" h="2004713">
                <a:moveTo>
                  <a:pt x="3355060" y="0"/>
                </a:moveTo>
                <a:cubicBezTo>
                  <a:pt x="2140892" y="279639"/>
                  <a:pt x="509781" y="559279"/>
                  <a:pt x="120155" y="879894"/>
                </a:cubicBezTo>
                <a:cubicBezTo>
                  <a:pt x="-269471" y="1200509"/>
                  <a:pt x="363414" y="1970926"/>
                  <a:pt x="947854" y="200471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19CFC97E-1882-1B66-5119-F62C75596FBD}"/>
              </a:ext>
            </a:extLst>
          </p:cNvPr>
          <p:cNvSpPr/>
          <p:nvPr/>
        </p:nvSpPr>
        <p:spPr>
          <a:xfrm>
            <a:off x="5317657" y="3168640"/>
            <a:ext cx="6059912" cy="2325261"/>
          </a:xfrm>
          <a:custGeom>
            <a:avLst/>
            <a:gdLst>
              <a:gd name="connsiteX0" fmla="*/ 5328596 w 5328596"/>
              <a:gd name="connsiteY0" fmla="*/ 0 h 2104845"/>
              <a:gd name="connsiteX1" fmla="*/ 3568808 w 5328596"/>
              <a:gd name="connsiteY1" fmla="*/ 362310 h 2104845"/>
              <a:gd name="connsiteX2" fmla="*/ 144121 w 5328596"/>
              <a:gd name="connsiteY2" fmla="*/ 517585 h 2104845"/>
              <a:gd name="connsiteX3" fmla="*/ 963630 w 5328596"/>
              <a:gd name="connsiteY3" fmla="*/ 2104845 h 2104845"/>
              <a:gd name="connsiteX0" fmla="*/ 5535220 w 5535220"/>
              <a:gd name="connsiteY0" fmla="*/ 0 h 2104845"/>
              <a:gd name="connsiteX1" fmla="*/ 3775432 w 5535220"/>
              <a:gd name="connsiteY1" fmla="*/ 362310 h 2104845"/>
              <a:gd name="connsiteX2" fmla="*/ 117832 w 5535220"/>
              <a:gd name="connsiteY2" fmla="*/ 741871 h 2104845"/>
              <a:gd name="connsiteX3" fmla="*/ 1170254 w 5535220"/>
              <a:gd name="connsiteY3" fmla="*/ 2104845 h 2104845"/>
              <a:gd name="connsiteX0" fmla="*/ 5497786 w 5497786"/>
              <a:gd name="connsiteY0" fmla="*/ 0 h 2104845"/>
              <a:gd name="connsiteX1" fmla="*/ 3737998 w 5497786"/>
              <a:gd name="connsiteY1" fmla="*/ 362310 h 2104845"/>
              <a:gd name="connsiteX2" fmla="*/ 80398 w 5497786"/>
              <a:gd name="connsiteY2" fmla="*/ 741871 h 2104845"/>
              <a:gd name="connsiteX3" fmla="*/ 1132820 w 5497786"/>
              <a:gd name="connsiteY3" fmla="*/ 2104845 h 2104845"/>
              <a:gd name="connsiteX0" fmla="*/ 5500804 w 5500804"/>
              <a:gd name="connsiteY0" fmla="*/ 0 h 2104845"/>
              <a:gd name="connsiteX1" fmla="*/ 3741016 w 5500804"/>
              <a:gd name="connsiteY1" fmla="*/ 362310 h 2104845"/>
              <a:gd name="connsiteX2" fmla="*/ 83416 w 5500804"/>
              <a:gd name="connsiteY2" fmla="*/ 741871 h 2104845"/>
              <a:gd name="connsiteX3" fmla="*/ 1135838 w 5500804"/>
              <a:gd name="connsiteY3" fmla="*/ 2104845 h 2104845"/>
              <a:gd name="connsiteX0" fmla="*/ 5487507 w 5487507"/>
              <a:gd name="connsiteY0" fmla="*/ 0 h 2108761"/>
              <a:gd name="connsiteX1" fmla="*/ 3727719 w 5487507"/>
              <a:gd name="connsiteY1" fmla="*/ 362310 h 2108761"/>
              <a:gd name="connsiteX2" fmla="*/ 70119 w 5487507"/>
              <a:gd name="connsiteY2" fmla="*/ 741871 h 2108761"/>
              <a:gd name="connsiteX3" fmla="*/ 1122541 w 5487507"/>
              <a:gd name="connsiteY3" fmla="*/ 2104845 h 2108761"/>
              <a:gd name="connsiteX0" fmla="*/ 6048224 w 6048224"/>
              <a:gd name="connsiteY0" fmla="*/ 0 h 2195025"/>
              <a:gd name="connsiteX1" fmla="*/ 3727719 w 6048224"/>
              <a:gd name="connsiteY1" fmla="*/ 448574 h 2195025"/>
              <a:gd name="connsiteX2" fmla="*/ 70119 w 6048224"/>
              <a:gd name="connsiteY2" fmla="*/ 828135 h 2195025"/>
              <a:gd name="connsiteX3" fmla="*/ 1122541 w 6048224"/>
              <a:gd name="connsiteY3" fmla="*/ 2191109 h 2195025"/>
              <a:gd name="connsiteX0" fmla="*/ 6048224 w 6048224"/>
              <a:gd name="connsiteY0" fmla="*/ 0 h 2195025"/>
              <a:gd name="connsiteX1" fmla="*/ 3727719 w 6048224"/>
              <a:gd name="connsiteY1" fmla="*/ 448574 h 2195025"/>
              <a:gd name="connsiteX2" fmla="*/ 70119 w 6048224"/>
              <a:gd name="connsiteY2" fmla="*/ 828135 h 2195025"/>
              <a:gd name="connsiteX3" fmla="*/ 1122541 w 6048224"/>
              <a:gd name="connsiteY3" fmla="*/ 2191109 h 2195025"/>
              <a:gd name="connsiteX0" fmla="*/ 6053714 w 6053714"/>
              <a:gd name="connsiteY0" fmla="*/ 0 h 2193991"/>
              <a:gd name="connsiteX1" fmla="*/ 3267382 w 6053714"/>
              <a:gd name="connsiteY1" fmla="*/ 448574 h 2193991"/>
              <a:gd name="connsiteX2" fmla="*/ 75609 w 6053714"/>
              <a:gd name="connsiteY2" fmla="*/ 828135 h 2193991"/>
              <a:gd name="connsiteX3" fmla="*/ 1128031 w 6053714"/>
              <a:gd name="connsiteY3" fmla="*/ 2191109 h 2193991"/>
              <a:gd name="connsiteX0" fmla="*/ 6053714 w 6053714"/>
              <a:gd name="connsiteY0" fmla="*/ 0 h 2193991"/>
              <a:gd name="connsiteX1" fmla="*/ 3267382 w 6053714"/>
              <a:gd name="connsiteY1" fmla="*/ 448574 h 2193991"/>
              <a:gd name="connsiteX2" fmla="*/ 75609 w 6053714"/>
              <a:gd name="connsiteY2" fmla="*/ 828135 h 2193991"/>
              <a:gd name="connsiteX3" fmla="*/ 1128031 w 6053714"/>
              <a:gd name="connsiteY3" fmla="*/ 2191109 h 2193991"/>
              <a:gd name="connsiteX0" fmla="*/ 6055803 w 6055803"/>
              <a:gd name="connsiteY0" fmla="*/ 0 h 2297931"/>
              <a:gd name="connsiteX1" fmla="*/ 3269471 w 6055803"/>
              <a:gd name="connsiteY1" fmla="*/ 448574 h 2297931"/>
              <a:gd name="connsiteX2" fmla="*/ 77698 w 6055803"/>
              <a:gd name="connsiteY2" fmla="*/ 828135 h 2297931"/>
              <a:gd name="connsiteX3" fmla="*/ 1095396 w 6055803"/>
              <a:gd name="connsiteY3" fmla="*/ 2295281 h 2297931"/>
              <a:gd name="connsiteX0" fmla="*/ 6059433 w 6059433"/>
              <a:gd name="connsiteY0" fmla="*/ 0 h 2327851"/>
              <a:gd name="connsiteX1" fmla="*/ 3273101 w 6059433"/>
              <a:gd name="connsiteY1" fmla="*/ 448574 h 2327851"/>
              <a:gd name="connsiteX2" fmla="*/ 81328 w 6059433"/>
              <a:gd name="connsiteY2" fmla="*/ 828135 h 2327851"/>
              <a:gd name="connsiteX3" fmla="*/ 1042813 w 6059433"/>
              <a:gd name="connsiteY3" fmla="*/ 2325261 h 2327851"/>
              <a:gd name="connsiteX0" fmla="*/ 6058961 w 6058961"/>
              <a:gd name="connsiteY0" fmla="*/ 0 h 2325261"/>
              <a:gd name="connsiteX1" fmla="*/ 3272629 w 6058961"/>
              <a:gd name="connsiteY1" fmla="*/ 448574 h 2325261"/>
              <a:gd name="connsiteX2" fmla="*/ 80856 w 6058961"/>
              <a:gd name="connsiteY2" fmla="*/ 828135 h 2325261"/>
              <a:gd name="connsiteX3" fmla="*/ 1042341 w 6058961"/>
              <a:gd name="connsiteY3" fmla="*/ 2325261 h 2325261"/>
              <a:gd name="connsiteX0" fmla="*/ 6059912 w 6059912"/>
              <a:gd name="connsiteY0" fmla="*/ 0 h 2325261"/>
              <a:gd name="connsiteX1" fmla="*/ 3273580 w 6059912"/>
              <a:gd name="connsiteY1" fmla="*/ 448574 h 2325261"/>
              <a:gd name="connsiteX2" fmla="*/ 81807 w 6059912"/>
              <a:gd name="connsiteY2" fmla="*/ 828135 h 2325261"/>
              <a:gd name="connsiteX3" fmla="*/ 1043292 w 6059912"/>
              <a:gd name="connsiteY3" fmla="*/ 2325261 h 232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9912" h="2325261">
                <a:moveTo>
                  <a:pt x="6059912" y="0"/>
                </a:moveTo>
                <a:cubicBezTo>
                  <a:pt x="5922608" y="405442"/>
                  <a:pt x="4364821" y="396816"/>
                  <a:pt x="3273580" y="448574"/>
                </a:cubicBezTo>
                <a:cubicBezTo>
                  <a:pt x="2182339" y="500332"/>
                  <a:pt x="438365" y="537713"/>
                  <a:pt x="81807" y="828135"/>
                </a:cubicBezTo>
                <a:cubicBezTo>
                  <a:pt x="-274751" y="1118557"/>
                  <a:pt x="624606" y="2299146"/>
                  <a:pt x="1043292" y="2325261"/>
                </a:cubicBezTo>
              </a:path>
            </a:pathLst>
          </a:cu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6F6670-D4BC-C6A6-FB12-2D5ACE27E7AC}"/>
              </a:ext>
            </a:extLst>
          </p:cNvPr>
          <p:cNvSpPr txBox="1"/>
          <p:nvPr/>
        </p:nvSpPr>
        <p:spPr>
          <a:xfrm>
            <a:off x="10109486" y="195231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958F02-CB3B-C20C-7413-6432A59E9738}"/>
              </a:ext>
            </a:extLst>
          </p:cNvPr>
          <p:cNvSpPr/>
          <p:nvPr/>
        </p:nvSpPr>
        <p:spPr>
          <a:xfrm rot="21338549">
            <a:off x="6135115" y="2249302"/>
            <a:ext cx="1366903" cy="875450"/>
          </a:xfrm>
          <a:prstGeom prst="rect">
            <a:avLst/>
          </a:prstGeom>
          <a:solidFill>
            <a:srgbClr val="F7974F"/>
          </a:solidFill>
          <a:ln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A1F749-DF1E-CA60-0877-7E66FAF9392A}"/>
              </a:ext>
            </a:extLst>
          </p:cNvPr>
          <p:cNvSpPr/>
          <p:nvPr/>
        </p:nvSpPr>
        <p:spPr>
          <a:xfrm rot="20965940">
            <a:off x="10528515" y="2322873"/>
            <a:ext cx="1366903" cy="8754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Platshållare för innehåll 5">
            <a:extLst>
              <a:ext uri="{FF2B5EF4-FFF2-40B4-BE49-F238E27FC236}">
                <a16:creationId xmlns:a16="http://schemas.microsoft.com/office/drawing/2014/main" id="{7C73C299-C8D0-A86A-AB07-CEB1EF42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5082666" cy="4768062"/>
          </a:xfrm>
        </p:spPr>
        <p:txBody>
          <a:bodyPr/>
          <a:lstStyle/>
          <a:p>
            <a:pPr lvl="1"/>
            <a:r>
              <a:rPr lang="en-US" dirty="0"/>
              <a:t>Assemble from component library</a:t>
            </a:r>
          </a:p>
          <a:p>
            <a:pPr lvl="1"/>
            <a:r>
              <a:rPr lang="en-US" dirty="0"/>
              <a:t>Place components in a sequence</a:t>
            </a:r>
          </a:p>
          <a:p>
            <a:pPr lvl="1"/>
            <a:r>
              <a:rPr lang="en-US" dirty="0"/>
              <a:t>Place them in simulated space</a:t>
            </a:r>
          </a:p>
          <a:p>
            <a:pPr lvl="1"/>
            <a:r>
              <a:rPr lang="en-US" dirty="0"/>
              <a:t>Execute through terminal or </a:t>
            </a:r>
            <a:r>
              <a:rPr lang="en-US" dirty="0" err="1"/>
              <a:t>mcgui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FF73A1C-06E1-0DB6-6D63-18C2208E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59063B8-9F0F-3496-D659-E70635F7C911}"/>
              </a:ext>
            </a:extLst>
          </p:cNvPr>
          <p:cNvSpPr/>
          <p:nvPr/>
        </p:nvSpPr>
        <p:spPr>
          <a:xfrm>
            <a:off x="6407823" y="4352121"/>
            <a:ext cx="887626" cy="47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E54941E-9225-839B-52BA-EA3089A0A4CE}"/>
              </a:ext>
            </a:extLst>
          </p:cNvPr>
          <p:cNvSpPr/>
          <p:nvPr/>
        </p:nvSpPr>
        <p:spPr>
          <a:xfrm>
            <a:off x="6407823" y="4428809"/>
            <a:ext cx="723398" cy="47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07B3CF4-0F8A-EDA3-7820-31883A9BB694}"/>
              </a:ext>
            </a:extLst>
          </p:cNvPr>
          <p:cNvSpPr/>
          <p:nvPr/>
        </p:nvSpPr>
        <p:spPr>
          <a:xfrm>
            <a:off x="6399866" y="4641759"/>
            <a:ext cx="834566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F5692F-6D0A-74FF-2445-F6779AB42E81}"/>
              </a:ext>
            </a:extLst>
          </p:cNvPr>
          <p:cNvSpPr/>
          <p:nvPr/>
        </p:nvSpPr>
        <p:spPr>
          <a:xfrm>
            <a:off x="6407823" y="5534876"/>
            <a:ext cx="723398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6C70250-DA69-5C74-0250-242881A2242A}"/>
              </a:ext>
            </a:extLst>
          </p:cNvPr>
          <p:cNvSpPr/>
          <p:nvPr/>
        </p:nvSpPr>
        <p:spPr>
          <a:xfrm>
            <a:off x="6407642" y="4722999"/>
            <a:ext cx="594629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BD9A628-333E-DCB8-DD2D-B79440F1BD24}"/>
              </a:ext>
            </a:extLst>
          </p:cNvPr>
          <p:cNvSpPr/>
          <p:nvPr/>
        </p:nvSpPr>
        <p:spPr>
          <a:xfrm>
            <a:off x="6407642" y="4799374"/>
            <a:ext cx="672436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1F9F27C-DF9A-5180-B3F5-B4F608B826C1}"/>
              </a:ext>
            </a:extLst>
          </p:cNvPr>
          <p:cNvSpPr/>
          <p:nvPr/>
        </p:nvSpPr>
        <p:spPr>
          <a:xfrm>
            <a:off x="6397487" y="5066046"/>
            <a:ext cx="469486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FD1776C-EA1E-CA87-33B0-FDDCA71DB106}"/>
              </a:ext>
            </a:extLst>
          </p:cNvPr>
          <p:cNvSpPr/>
          <p:nvPr/>
        </p:nvSpPr>
        <p:spPr>
          <a:xfrm>
            <a:off x="6400884" y="5151452"/>
            <a:ext cx="532067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60A17C5-CB93-CD13-F9B4-5067759DA922}"/>
              </a:ext>
            </a:extLst>
          </p:cNvPr>
          <p:cNvSpPr/>
          <p:nvPr/>
        </p:nvSpPr>
        <p:spPr>
          <a:xfrm>
            <a:off x="6407642" y="5447392"/>
            <a:ext cx="459330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56B9DAD-3071-8850-5A0C-C2528910AB34}"/>
              </a:ext>
            </a:extLst>
          </p:cNvPr>
          <p:cNvSpPr/>
          <p:nvPr/>
        </p:nvSpPr>
        <p:spPr>
          <a:xfrm>
            <a:off x="6407642" y="5356177"/>
            <a:ext cx="824410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EC53557-C05C-4136-2102-0953AFCB7A26}"/>
              </a:ext>
            </a:extLst>
          </p:cNvPr>
          <p:cNvSpPr/>
          <p:nvPr/>
        </p:nvSpPr>
        <p:spPr>
          <a:xfrm>
            <a:off x="6397486" y="4989827"/>
            <a:ext cx="834566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F3266-E985-8042-0A13-338A5038C240}"/>
              </a:ext>
            </a:extLst>
          </p:cNvPr>
          <p:cNvSpPr txBox="1"/>
          <p:nvPr/>
        </p:nvSpPr>
        <p:spPr>
          <a:xfrm>
            <a:off x="6986115" y="1373934"/>
            <a:ext cx="3880847" cy="11439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400" dirty="0" err="1"/>
              <a:t>Simulated</a:t>
            </a:r>
            <a:r>
              <a:rPr lang="da-DK" sz="2400" dirty="0"/>
              <a:t> instrument</a:t>
            </a:r>
          </a:p>
        </p:txBody>
      </p:sp>
    </p:spTree>
    <p:extLst>
      <p:ext uri="{BB962C8B-B14F-4D97-AF65-F5344CB8AC3E}">
        <p14:creationId xmlns:p14="http://schemas.microsoft.com/office/powerpoint/2010/main" val="3530478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 err="1"/>
              <a:t>McStasScript</a:t>
            </a:r>
            <a:r>
              <a:rPr lang="en-GB" dirty="0"/>
              <a:t> overview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9B867FF-67F5-20CE-F31A-EE1C3985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6049931" cy="4768062"/>
          </a:xfrm>
        </p:spPr>
        <p:txBody>
          <a:bodyPr/>
          <a:lstStyle/>
          <a:p>
            <a:pPr lvl="1"/>
            <a:r>
              <a:rPr lang="en-US" dirty="0"/>
              <a:t>Python </a:t>
            </a:r>
            <a:r>
              <a:rPr lang="en-US" dirty="0" err="1"/>
              <a:t>McStas</a:t>
            </a:r>
            <a:r>
              <a:rPr lang="en-US" dirty="0"/>
              <a:t> API</a:t>
            </a:r>
          </a:p>
          <a:p>
            <a:pPr lvl="2"/>
            <a:r>
              <a:rPr lang="en-US" dirty="0"/>
              <a:t>Build instrument object</a:t>
            </a:r>
          </a:p>
          <a:p>
            <a:pPr lvl="2"/>
            <a:r>
              <a:rPr lang="en-US" dirty="0"/>
              <a:t>Execute simulation</a:t>
            </a:r>
          </a:p>
          <a:p>
            <a:pPr lvl="2"/>
            <a:r>
              <a:rPr lang="en-US" dirty="0"/>
              <a:t>Receive data as Python objects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252413" lvl="2" indent="0">
              <a:buNone/>
            </a:pPr>
            <a:endParaRPr lang="en-US" dirty="0"/>
          </a:p>
          <a:p>
            <a:pPr marL="252413" lvl="2" indent="0">
              <a:buNone/>
            </a:pPr>
            <a:endParaRPr lang="en-US" dirty="0"/>
          </a:p>
          <a:p>
            <a:pPr lvl="1"/>
            <a:r>
              <a:rPr lang="en-US" dirty="0"/>
              <a:t>Open source</a:t>
            </a:r>
          </a:p>
          <a:p>
            <a:pPr lvl="1"/>
            <a:r>
              <a:rPr lang="en-US" sz="1600" dirty="0">
                <a:hlinkClick r:id="rId2"/>
              </a:rPr>
              <a:t>https://github.com/PaNOSC-ViNYL/McStasScript</a:t>
            </a:r>
            <a:endParaRPr lang="en-US" sz="1600" dirty="0"/>
          </a:p>
          <a:p>
            <a:pPr lvl="1"/>
            <a:r>
              <a:rPr lang="en-US" dirty="0"/>
              <a:t>Comprehensive test suite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B43CE-9CBB-D1C9-F8BB-C0F324356867}"/>
              </a:ext>
            </a:extLst>
          </p:cNvPr>
          <p:cNvSpPr txBox="1"/>
          <p:nvPr/>
        </p:nvSpPr>
        <p:spPr>
          <a:xfrm>
            <a:off x="10146771" y="176947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83CC977-8BB4-2604-F149-E8D381ACB3C4}"/>
              </a:ext>
            </a:extLst>
          </p:cNvPr>
          <p:cNvSpPr/>
          <p:nvPr/>
        </p:nvSpPr>
        <p:spPr>
          <a:xfrm rot="5099891">
            <a:off x="5414033" y="3351874"/>
            <a:ext cx="1368779" cy="365875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  <a:gd name="connsiteX0" fmla="*/ 0 w 1229338"/>
              <a:gd name="connsiteY0" fmla="*/ 99134 h 233280"/>
              <a:gd name="connsiteX1" fmla="*/ 762807 w 1229338"/>
              <a:gd name="connsiteY1" fmla="*/ 233265 h 233280"/>
              <a:gd name="connsiteX2" fmla="*/ 1229338 w 1229338"/>
              <a:gd name="connsiteY2" fmla="*/ 0 h 233280"/>
              <a:gd name="connsiteX0" fmla="*/ 0 w 1229338"/>
              <a:gd name="connsiteY0" fmla="*/ 99134 h 272718"/>
              <a:gd name="connsiteX1" fmla="*/ 555276 w 1229338"/>
              <a:gd name="connsiteY1" fmla="*/ 272707 h 272718"/>
              <a:gd name="connsiteX2" fmla="*/ 1229338 w 1229338"/>
              <a:gd name="connsiteY2" fmla="*/ 0 h 272718"/>
              <a:gd name="connsiteX0" fmla="*/ 0 w 1229338"/>
              <a:gd name="connsiteY0" fmla="*/ 99134 h 282577"/>
              <a:gd name="connsiteX1" fmla="*/ 646071 w 1229338"/>
              <a:gd name="connsiteY1" fmla="*/ 282567 h 282577"/>
              <a:gd name="connsiteX2" fmla="*/ 1229338 w 1229338"/>
              <a:gd name="connsiteY2" fmla="*/ 0 h 282577"/>
              <a:gd name="connsiteX0" fmla="*/ 0 w 1229338"/>
              <a:gd name="connsiteY0" fmla="*/ 99134 h 243139"/>
              <a:gd name="connsiteX1" fmla="*/ 581217 w 1229338"/>
              <a:gd name="connsiteY1" fmla="*/ 243125 h 243139"/>
              <a:gd name="connsiteX2" fmla="*/ 1229338 w 1229338"/>
              <a:gd name="connsiteY2" fmla="*/ 0 h 243139"/>
              <a:gd name="connsiteX0" fmla="*/ 0 w 1229338"/>
              <a:gd name="connsiteY0" fmla="*/ 99134 h 292437"/>
              <a:gd name="connsiteX1" fmla="*/ 555276 w 1229338"/>
              <a:gd name="connsiteY1" fmla="*/ 292427 h 292437"/>
              <a:gd name="connsiteX2" fmla="*/ 1229338 w 1229338"/>
              <a:gd name="connsiteY2" fmla="*/ 0 h 292437"/>
              <a:gd name="connsiteX0" fmla="*/ 0 w 1229338"/>
              <a:gd name="connsiteY0" fmla="*/ 99134 h 297150"/>
              <a:gd name="connsiteX1" fmla="*/ 555276 w 1229338"/>
              <a:gd name="connsiteY1" fmla="*/ 292427 h 297150"/>
              <a:gd name="connsiteX2" fmla="*/ 1229338 w 1229338"/>
              <a:gd name="connsiteY2" fmla="*/ 0 h 297150"/>
              <a:gd name="connsiteX0" fmla="*/ 0 w 1229338"/>
              <a:gd name="connsiteY0" fmla="*/ 99134 h 297150"/>
              <a:gd name="connsiteX1" fmla="*/ 555276 w 1229338"/>
              <a:gd name="connsiteY1" fmla="*/ 292427 h 297150"/>
              <a:gd name="connsiteX2" fmla="*/ 1229338 w 1229338"/>
              <a:gd name="connsiteY2" fmla="*/ 0 h 297150"/>
              <a:gd name="connsiteX0" fmla="*/ 0 w 1229338"/>
              <a:gd name="connsiteY0" fmla="*/ 99134 h 432738"/>
              <a:gd name="connsiteX1" fmla="*/ 646071 w 1229338"/>
              <a:gd name="connsiteY1" fmla="*/ 430472 h 432738"/>
              <a:gd name="connsiteX2" fmla="*/ 1229338 w 1229338"/>
              <a:gd name="connsiteY2" fmla="*/ 0 h 432738"/>
              <a:gd name="connsiteX0" fmla="*/ 0 w 1229338"/>
              <a:gd name="connsiteY0" fmla="*/ 99134 h 430472"/>
              <a:gd name="connsiteX1" fmla="*/ 646071 w 1229338"/>
              <a:gd name="connsiteY1" fmla="*/ 430472 h 430472"/>
              <a:gd name="connsiteX2" fmla="*/ 1229338 w 1229338"/>
              <a:gd name="connsiteY2" fmla="*/ 0 h 430472"/>
              <a:gd name="connsiteX0" fmla="*/ 0 w 1229338"/>
              <a:gd name="connsiteY0" fmla="*/ 99134 h 430472"/>
              <a:gd name="connsiteX1" fmla="*/ 646071 w 1229338"/>
              <a:gd name="connsiteY1" fmla="*/ 430472 h 430472"/>
              <a:gd name="connsiteX2" fmla="*/ 1229338 w 1229338"/>
              <a:gd name="connsiteY2" fmla="*/ 0 h 430472"/>
              <a:gd name="connsiteX0" fmla="*/ 0 w 1229338"/>
              <a:gd name="connsiteY0" fmla="*/ 99134 h 431491"/>
              <a:gd name="connsiteX1" fmla="*/ 646071 w 1229338"/>
              <a:gd name="connsiteY1" fmla="*/ 430472 h 431491"/>
              <a:gd name="connsiteX2" fmla="*/ 1229338 w 1229338"/>
              <a:gd name="connsiteY2" fmla="*/ 0 h 431491"/>
              <a:gd name="connsiteX0" fmla="*/ 0 w 1229338"/>
              <a:gd name="connsiteY0" fmla="*/ 99134 h 323833"/>
              <a:gd name="connsiteX1" fmla="*/ 646071 w 1229338"/>
              <a:gd name="connsiteY1" fmla="*/ 322008 h 323833"/>
              <a:gd name="connsiteX2" fmla="*/ 1229338 w 1229338"/>
              <a:gd name="connsiteY2" fmla="*/ 0 h 323833"/>
              <a:gd name="connsiteX0" fmla="*/ 0 w 1384987"/>
              <a:gd name="connsiteY0" fmla="*/ 99134 h 323833"/>
              <a:gd name="connsiteX1" fmla="*/ 801720 w 1384987"/>
              <a:gd name="connsiteY1" fmla="*/ 322008 h 323833"/>
              <a:gd name="connsiteX2" fmla="*/ 1384987 w 1384987"/>
              <a:gd name="connsiteY2" fmla="*/ 0 h 323833"/>
              <a:gd name="connsiteX0" fmla="*/ 0 w 1514694"/>
              <a:gd name="connsiteY0" fmla="*/ 59692 h 284391"/>
              <a:gd name="connsiteX1" fmla="*/ 801720 w 1514694"/>
              <a:gd name="connsiteY1" fmla="*/ 282566 h 284391"/>
              <a:gd name="connsiteX2" fmla="*/ 1514694 w 1514694"/>
              <a:gd name="connsiteY2" fmla="*/ 0 h 284391"/>
              <a:gd name="connsiteX0" fmla="*/ 0 w 1397957"/>
              <a:gd name="connsiteY0" fmla="*/ 30111 h 284069"/>
              <a:gd name="connsiteX1" fmla="*/ 684983 w 1397957"/>
              <a:gd name="connsiteY1" fmla="*/ 282566 h 284069"/>
              <a:gd name="connsiteX2" fmla="*/ 1397957 w 1397957"/>
              <a:gd name="connsiteY2" fmla="*/ 0 h 28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957" h="284069">
                <a:moveTo>
                  <a:pt x="0" y="30111"/>
                </a:moveTo>
                <a:cubicBezTo>
                  <a:pt x="143847" y="150631"/>
                  <a:pt x="417402" y="300732"/>
                  <a:pt x="684983" y="282566"/>
                </a:cubicBezTo>
                <a:cubicBezTo>
                  <a:pt x="1017419" y="274261"/>
                  <a:pt x="1240114" y="117410"/>
                  <a:pt x="1397957" y="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64FB81E-AC01-A15E-24D4-BFDDFB383E03}"/>
              </a:ext>
            </a:extLst>
          </p:cNvPr>
          <p:cNvGrpSpPr/>
          <p:nvPr/>
        </p:nvGrpSpPr>
        <p:grpSpPr>
          <a:xfrm>
            <a:off x="8390066" y="1468943"/>
            <a:ext cx="3534730" cy="891193"/>
            <a:chOff x="7915025" y="527964"/>
            <a:chExt cx="3534730" cy="89119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8DE6C0F-D9CD-5A40-C742-4764CF9E4358}"/>
                </a:ext>
              </a:extLst>
            </p:cNvPr>
            <p:cNvSpPr/>
            <p:nvPr/>
          </p:nvSpPr>
          <p:spPr>
            <a:xfrm>
              <a:off x="8458200" y="527964"/>
              <a:ext cx="2438400" cy="2340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F4BA2F6-8082-5270-A723-CFE1B95143EC}"/>
                </a:ext>
              </a:extLst>
            </p:cNvPr>
            <p:cNvSpPr/>
            <p:nvPr/>
          </p:nvSpPr>
          <p:spPr>
            <a:xfrm>
              <a:off x="8458200" y="1185121"/>
              <a:ext cx="2438400" cy="2340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F7BC4B0-649B-2E8D-0F2F-61A697F87E99}"/>
                </a:ext>
              </a:extLst>
            </p:cNvPr>
            <p:cNvSpPr/>
            <p:nvPr/>
          </p:nvSpPr>
          <p:spPr>
            <a:xfrm>
              <a:off x="7915025" y="1013178"/>
              <a:ext cx="3534730" cy="339261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E86458-A4BC-4CD5-8A7C-2DF2AA7B438D}"/>
                </a:ext>
              </a:extLst>
            </p:cNvPr>
            <p:cNvCxnSpPr>
              <a:stCxn id="33" idx="2"/>
              <a:endCxn id="34" idx="2"/>
            </p:cNvCxnSpPr>
            <p:nvPr/>
          </p:nvCxnSpPr>
          <p:spPr>
            <a:xfrm>
              <a:off x="8458200" y="644982"/>
              <a:ext cx="0" cy="65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6207AA1-D2D7-6D93-AA52-74CB208D0711}"/>
                </a:ext>
              </a:extLst>
            </p:cNvPr>
            <p:cNvCxnSpPr/>
            <p:nvPr/>
          </p:nvCxnSpPr>
          <p:spPr>
            <a:xfrm>
              <a:off x="10890956" y="639337"/>
              <a:ext cx="0" cy="65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EF4043A-0C0A-1411-E77A-837640F203A3}"/>
              </a:ext>
            </a:extLst>
          </p:cNvPr>
          <p:cNvSpPr txBox="1"/>
          <p:nvPr/>
        </p:nvSpPr>
        <p:spPr>
          <a:xfrm>
            <a:off x="9085640" y="1802765"/>
            <a:ext cx="213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/>
              <a:t>Local components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5541737-DFE4-8CC8-4366-BFD7C7B8C263}"/>
              </a:ext>
            </a:extLst>
          </p:cNvPr>
          <p:cNvGrpSpPr/>
          <p:nvPr/>
        </p:nvGrpSpPr>
        <p:grpSpPr>
          <a:xfrm>
            <a:off x="8379302" y="2410397"/>
            <a:ext cx="3534730" cy="891193"/>
            <a:chOff x="7915025" y="527964"/>
            <a:chExt cx="3534730" cy="89119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B49F67D-2014-5802-91DB-4F85351A3F59}"/>
                </a:ext>
              </a:extLst>
            </p:cNvPr>
            <p:cNvSpPr/>
            <p:nvPr/>
          </p:nvSpPr>
          <p:spPr>
            <a:xfrm>
              <a:off x="8458200" y="527964"/>
              <a:ext cx="2438400" cy="2340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A82BDC9-FC99-BF70-466B-68121BEEBB87}"/>
                </a:ext>
              </a:extLst>
            </p:cNvPr>
            <p:cNvSpPr/>
            <p:nvPr/>
          </p:nvSpPr>
          <p:spPr>
            <a:xfrm>
              <a:off x="8458200" y="1185121"/>
              <a:ext cx="2438400" cy="2340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016E53A-70F7-4BF8-D78A-5EC5BD22BAC0}"/>
                </a:ext>
              </a:extLst>
            </p:cNvPr>
            <p:cNvSpPr/>
            <p:nvPr/>
          </p:nvSpPr>
          <p:spPr>
            <a:xfrm>
              <a:off x="7915025" y="1013178"/>
              <a:ext cx="3534730" cy="339261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84AEDC7-02B1-6196-4F16-1AC825697BBE}"/>
                </a:ext>
              </a:extLst>
            </p:cNvPr>
            <p:cNvCxnSpPr>
              <a:stCxn id="40" idx="2"/>
              <a:endCxn id="41" idx="2"/>
            </p:cNvCxnSpPr>
            <p:nvPr/>
          </p:nvCxnSpPr>
          <p:spPr>
            <a:xfrm>
              <a:off x="8458200" y="644982"/>
              <a:ext cx="0" cy="65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1F53F5F-1B05-2044-DBD9-C11DD3435EE8}"/>
                </a:ext>
              </a:extLst>
            </p:cNvPr>
            <p:cNvCxnSpPr/>
            <p:nvPr/>
          </p:nvCxnSpPr>
          <p:spPr>
            <a:xfrm>
              <a:off x="10890956" y="639337"/>
              <a:ext cx="0" cy="657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844C484-4285-8CB6-FE9F-182B9B086496}"/>
              </a:ext>
            </a:extLst>
          </p:cNvPr>
          <p:cNvSpPr txBox="1"/>
          <p:nvPr/>
        </p:nvSpPr>
        <p:spPr>
          <a:xfrm>
            <a:off x="9075240" y="2739843"/>
            <a:ext cx="213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err="1"/>
              <a:t>Produced</a:t>
            </a:r>
            <a:r>
              <a:rPr lang="da-DK"/>
              <a:t> data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B3BC99BD-59F8-C64E-CEFE-B5E5C0F0F105}"/>
              </a:ext>
            </a:extLst>
          </p:cNvPr>
          <p:cNvSpPr/>
          <p:nvPr/>
        </p:nvSpPr>
        <p:spPr>
          <a:xfrm rot="4341924" flipH="1" flipV="1">
            <a:off x="11175638" y="3381850"/>
            <a:ext cx="1255479" cy="500554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  <a:gd name="connsiteX0" fmla="*/ 0 w 1229338"/>
              <a:gd name="connsiteY0" fmla="*/ 99134 h 233280"/>
              <a:gd name="connsiteX1" fmla="*/ 762807 w 1229338"/>
              <a:gd name="connsiteY1" fmla="*/ 233265 h 233280"/>
              <a:gd name="connsiteX2" fmla="*/ 1229338 w 1229338"/>
              <a:gd name="connsiteY2" fmla="*/ 0 h 233280"/>
              <a:gd name="connsiteX0" fmla="*/ 0 w 1229338"/>
              <a:gd name="connsiteY0" fmla="*/ 99134 h 272718"/>
              <a:gd name="connsiteX1" fmla="*/ 555276 w 1229338"/>
              <a:gd name="connsiteY1" fmla="*/ 272707 h 272718"/>
              <a:gd name="connsiteX2" fmla="*/ 1229338 w 1229338"/>
              <a:gd name="connsiteY2" fmla="*/ 0 h 272718"/>
              <a:gd name="connsiteX0" fmla="*/ 0 w 1229338"/>
              <a:gd name="connsiteY0" fmla="*/ 99134 h 282577"/>
              <a:gd name="connsiteX1" fmla="*/ 646071 w 1229338"/>
              <a:gd name="connsiteY1" fmla="*/ 282567 h 282577"/>
              <a:gd name="connsiteX2" fmla="*/ 1229338 w 1229338"/>
              <a:gd name="connsiteY2" fmla="*/ 0 h 282577"/>
              <a:gd name="connsiteX0" fmla="*/ 0 w 1229338"/>
              <a:gd name="connsiteY0" fmla="*/ 99134 h 243139"/>
              <a:gd name="connsiteX1" fmla="*/ 581217 w 1229338"/>
              <a:gd name="connsiteY1" fmla="*/ 243125 h 243139"/>
              <a:gd name="connsiteX2" fmla="*/ 1229338 w 1229338"/>
              <a:gd name="connsiteY2" fmla="*/ 0 h 243139"/>
              <a:gd name="connsiteX0" fmla="*/ 0 w 1229338"/>
              <a:gd name="connsiteY0" fmla="*/ 99134 h 292437"/>
              <a:gd name="connsiteX1" fmla="*/ 555276 w 1229338"/>
              <a:gd name="connsiteY1" fmla="*/ 292427 h 292437"/>
              <a:gd name="connsiteX2" fmla="*/ 1229338 w 1229338"/>
              <a:gd name="connsiteY2" fmla="*/ 0 h 292437"/>
              <a:gd name="connsiteX0" fmla="*/ 0 w 1229338"/>
              <a:gd name="connsiteY0" fmla="*/ 99134 h 297150"/>
              <a:gd name="connsiteX1" fmla="*/ 555276 w 1229338"/>
              <a:gd name="connsiteY1" fmla="*/ 292427 h 297150"/>
              <a:gd name="connsiteX2" fmla="*/ 1229338 w 1229338"/>
              <a:gd name="connsiteY2" fmla="*/ 0 h 297150"/>
              <a:gd name="connsiteX0" fmla="*/ 0 w 1229338"/>
              <a:gd name="connsiteY0" fmla="*/ 99134 h 297150"/>
              <a:gd name="connsiteX1" fmla="*/ 555276 w 1229338"/>
              <a:gd name="connsiteY1" fmla="*/ 292427 h 297150"/>
              <a:gd name="connsiteX2" fmla="*/ 1229338 w 1229338"/>
              <a:gd name="connsiteY2" fmla="*/ 0 h 297150"/>
              <a:gd name="connsiteX0" fmla="*/ 0 w 1229338"/>
              <a:gd name="connsiteY0" fmla="*/ 99134 h 432738"/>
              <a:gd name="connsiteX1" fmla="*/ 646071 w 1229338"/>
              <a:gd name="connsiteY1" fmla="*/ 430472 h 432738"/>
              <a:gd name="connsiteX2" fmla="*/ 1229338 w 1229338"/>
              <a:gd name="connsiteY2" fmla="*/ 0 h 432738"/>
              <a:gd name="connsiteX0" fmla="*/ 0 w 1229338"/>
              <a:gd name="connsiteY0" fmla="*/ 99134 h 430472"/>
              <a:gd name="connsiteX1" fmla="*/ 646071 w 1229338"/>
              <a:gd name="connsiteY1" fmla="*/ 430472 h 430472"/>
              <a:gd name="connsiteX2" fmla="*/ 1229338 w 1229338"/>
              <a:gd name="connsiteY2" fmla="*/ 0 h 430472"/>
              <a:gd name="connsiteX0" fmla="*/ 0 w 1229338"/>
              <a:gd name="connsiteY0" fmla="*/ 99134 h 430472"/>
              <a:gd name="connsiteX1" fmla="*/ 646071 w 1229338"/>
              <a:gd name="connsiteY1" fmla="*/ 430472 h 430472"/>
              <a:gd name="connsiteX2" fmla="*/ 1229338 w 1229338"/>
              <a:gd name="connsiteY2" fmla="*/ 0 h 430472"/>
              <a:gd name="connsiteX0" fmla="*/ 0 w 1229338"/>
              <a:gd name="connsiteY0" fmla="*/ 99134 h 431491"/>
              <a:gd name="connsiteX1" fmla="*/ 646071 w 1229338"/>
              <a:gd name="connsiteY1" fmla="*/ 430472 h 431491"/>
              <a:gd name="connsiteX2" fmla="*/ 1229338 w 1229338"/>
              <a:gd name="connsiteY2" fmla="*/ 0 h 431491"/>
              <a:gd name="connsiteX0" fmla="*/ 0 w 1229338"/>
              <a:gd name="connsiteY0" fmla="*/ 99134 h 323833"/>
              <a:gd name="connsiteX1" fmla="*/ 646071 w 1229338"/>
              <a:gd name="connsiteY1" fmla="*/ 322008 h 323833"/>
              <a:gd name="connsiteX2" fmla="*/ 1229338 w 1229338"/>
              <a:gd name="connsiteY2" fmla="*/ 0 h 323833"/>
              <a:gd name="connsiteX0" fmla="*/ 0 w 1384987"/>
              <a:gd name="connsiteY0" fmla="*/ 99134 h 323833"/>
              <a:gd name="connsiteX1" fmla="*/ 801720 w 1384987"/>
              <a:gd name="connsiteY1" fmla="*/ 322008 h 323833"/>
              <a:gd name="connsiteX2" fmla="*/ 1384987 w 1384987"/>
              <a:gd name="connsiteY2" fmla="*/ 0 h 323833"/>
              <a:gd name="connsiteX0" fmla="*/ 0 w 1514694"/>
              <a:gd name="connsiteY0" fmla="*/ 59692 h 284391"/>
              <a:gd name="connsiteX1" fmla="*/ 801720 w 1514694"/>
              <a:gd name="connsiteY1" fmla="*/ 282566 h 284391"/>
              <a:gd name="connsiteX2" fmla="*/ 1514694 w 1514694"/>
              <a:gd name="connsiteY2" fmla="*/ 0 h 284391"/>
              <a:gd name="connsiteX0" fmla="*/ 0 w 1397957"/>
              <a:gd name="connsiteY0" fmla="*/ 30111 h 284069"/>
              <a:gd name="connsiteX1" fmla="*/ 684983 w 1397957"/>
              <a:gd name="connsiteY1" fmla="*/ 282566 h 284069"/>
              <a:gd name="connsiteX2" fmla="*/ 1397957 w 1397957"/>
              <a:gd name="connsiteY2" fmla="*/ 0 h 28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957" h="284069">
                <a:moveTo>
                  <a:pt x="0" y="30111"/>
                </a:moveTo>
                <a:cubicBezTo>
                  <a:pt x="143847" y="150631"/>
                  <a:pt x="417402" y="300732"/>
                  <a:pt x="684983" y="282566"/>
                </a:cubicBezTo>
                <a:cubicBezTo>
                  <a:pt x="1017419" y="274261"/>
                  <a:pt x="1240114" y="117410"/>
                  <a:pt x="1397957" y="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A86BF77-8154-3F91-70E3-92D89FB7442B}"/>
              </a:ext>
            </a:extLst>
          </p:cNvPr>
          <p:cNvCxnSpPr>
            <a:cxnSpLocks/>
          </p:cNvCxnSpPr>
          <p:nvPr/>
        </p:nvCxnSpPr>
        <p:spPr>
          <a:xfrm>
            <a:off x="7986269" y="2655474"/>
            <a:ext cx="880533" cy="180622"/>
          </a:xfrm>
          <a:prstGeom prst="line">
            <a:avLst/>
          </a:prstGeom>
          <a:ln w="50800">
            <a:solidFill>
              <a:srgbClr val="3E5D85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8019667-52B1-82A9-0A83-8BF488DD4158}"/>
              </a:ext>
            </a:extLst>
          </p:cNvPr>
          <p:cNvSpPr txBox="1"/>
          <p:nvPr/>
        </p:nvSpPr>
        <p:spPr>
          <a:xfrm>
            <a:off x="4090037" y="3680917"/>
            <a:ext cx="2129892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 dirty="0"/>
              <a:t>Generate instrument 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E238C8D-D388-FF68-5BD2-2CE9F12FB664}"/>
              </a:ext>
            </a:extLst>
          </p:cNvPr>
          <p:cNvCxnSpPr>
            <a:cxnSpLocks/>
          </p:cNvCxnSpPr>
          <p:nvPr/>
        </p:nvCxnSpPr>
        <p:spPr>
          <a:xfrm flipV="1">
            <a:off x="7940651" y="1973888"/>
            <a:ext cx="1008844" cy="177332"/>
          </a:xfrm>
          <a:prstGeom prst="line">
            <a:avLst/>
          </a:prstGeom>
          <a:ln w="44450">
            <a:solidFill>
              <a:srgbClr val="3E5D8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BD1EC9F7-7D6E-027C-3A50-06908EC58C89}"/>
              </a:ext>
            </a:extLst>
          </p:cNvPr>
          <p:cNvSpPr/>
          <p:nvPr/>
        </p:nvSpPr>
        <p:spPr>
          <a:xfrm>
            <a:off x="6023992" y="1329059"/>
            <a:ext cx="1972531" cy="1972531"/>
          </a:xfrm>
          <a:prstGeom prst="ellipse">
            <a:avLst/>
          </a:prstGeom>
          <a:solidFill>
            <a:srgbClr val="5371DC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pic>
        <p:nvPicPr>
          <p:cNvPr id="51" name="Google Shape;124;p19">
            <a:extLst>
              <a:ext uri="{FF2B5EF4-FFF2-40B4-BE49-F238E27FC236}">
                <a16:creationId xmlns:a16="http://schemas.microsoft.com/office/drawing/2014/main" id="{7744147C-329A-BB01-AABB-BBEAD985D5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5349" y="588207"/>
            <a:ext cx="1932701" cy="62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352A724-B93A-3156-3849-C9BE7967F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92" y="454230"/>
            <a:ext cx="1491703" cy="774945"/>
          </a:xfrm>
          <a:prstGeom prst="rect">
            <a:avLst/>
          </a:prstGeom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73DB3322-9861-70C7-7DB2-2AE27B8C58D3}"/>
              </a:ext>
            </a:extLst>
          </p:cNvPr>
          <p:cNvSpPr/>
          <p:nvPr/>
        </p:nvSpPr>
        <p:spPr>
          <a:xfrm>
            <a:off x="8378547" y="4214905"/>
            <a:ext cx="1381944" cy="1477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7BC8808-D1D8-EA67-6203-828E7FB8D384}"/>
              </a:ext>
            </a:extLst>
          </p:cNvPr>
          <p:cNvSpPr txBox="1"/>
          <p:nvPr/>
        </p:nvSpPr>
        <p:spPr>
          <a:xfrm>
            <a:off x="8275174" y="3854865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i="1"/>
              <a:t>c file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32165F66-89EB-CB00-77C3-A6ED82DC15A8}"/>
              </a:ext>
            </a:extLst>
          </p:cNvPr>
          <p:cNvSpPr/>
          <p:nvPr/>
        </p:nvSpPr>
        <p:spPr>
          <a:xfrm>
            <a:off x="10398555" y="4214905"/>
            <a:ext cx="1381944" cy="14776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8B54D6-A31A-BCA1-B1EC-B2E3FBAC5C1D}"/>
              </a:ext>
            </a:extLst>
          </p:cNvPr>
          <p:cNvSpPr txBox="1"/>
          <p:nvPr/>
        </p:nvSpPr>
        <p:spPr>
          <a:xfrm>
            <a:off x="10256298" y="3854865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i="1" err="1"/>
              <a:t>Executable</a:t>
            </a:r>
            <a:endParaRPr lang="da-DK" sz="2000" i="1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FE6537A-8A62-39C6-3646-1D0CAE43A426}"/>
              </a:ext>
            </a:extLst>
          </p:cNvPr>
          <p:cNvSpPr txBox="1"/>
          <p:nvPr/>
        </p:nvSpPr>
        <p:spPr>
          <a:xfrm>
            <a:off x="7462363" y="6004984"/>
            <a:ext cx="1224136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 err="1"/>
              <a:t>McStas</a:t>
            </a:r>
            <a:endParaRPr lang="da-DK" sz="2000"/>
          </a:p>
          <a:p>
            <a:pPr algn="ctr"/>
            <a:r>
              <a:rPr lang="da-DK" sz="2000"/>
              <a:t>compiler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EC3A69-A7EA-7D30-7720-178CD9DBAFDC}"/>
              </a:ext>
            </a:extLst>
          </p:cNvPr>
          <p:cNvSpPr txBox="1"/>
          <p:nvPr/>
        </p:nvSpPr>
        <p:spPr>
          <a:xfrm>
            <a:off x="9342222" y="6004984"/>
            <a:ext cx="1599706" cy="720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/>
              <a:t>Users</a:t>
            </a:r>
          </a:p>
          <a:p>
            <a:pPr algn="ctr"/>
            <a:r>
              <a:rPr lang="da-DK" sz="2000"/>
              <a:t>c - compiler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DE57C85A-80A4-53D9-E799-E9B9E65596B4}"/>
              </a:ext>
            </a:extLst>
          </p:cNvPr>
          <p:cNvSpPr/>
          <p:nvPr/>
        </p:nvSpPr>
        <p:spPr>
          <a:xfrm>
            <a:off x="7640168" y="5692506"/>
            <a:ext cx="886179" cy="312478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070" h="242610">
                <a:moveTo>
                  <a:pt x="0" y="0"/>
                </a:moveTo>
                <a:cubicBezTo>
                  <a:pt x="143847" y="120520"/>
                  <a:pt x="287694" y="241040"/>
                  <a:pt x="438539" y="242595"/>
                </a:cubicBezTo>
                <a:cubicBezTo>
                  <a:pt x="589384" y="244150"/>
                  <a:pt x="747227" y="126740"/>
                  <a:pt x="905070" y="933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32C475E3-C066-9392-06F3-A4599285FFA6}"/>
              </a:ext>
            </a:extLst>
          </p:cNvPr>
          <p:cNvSpPr/>
          <p:nvPr/>
        </p:nvSpPr>
        <p:spPr>
          <a:xfrm>
            <a:off x="9681753" y="5689631"/>
            <a:ext cx="886179" cy="312478"/>
          </a:xfrm>
          <a:custGeom>
            <a:avLst/>
            <a:gdLst>
              <a:gd name="connsiteX0" fmla="*/ 0 w 905070"/>
              <a:gd name="connsiteY0" fmla="*/ 0 h 242610"/>
              <a:gd name="connsiteX1" fmla="*/ 438539 w 905070"/>
              <a:gd name="connsiteY1" fmla="*/ 242595 h 242610"/>
              <a:gd name="connsiteX2" fmla="*/ 905070 w 905070"/>
              <a:gd name="connsiteY2" fmla="*/ 9330 h 242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070" h="242610">
                <a:moveTo>
                  <a:pt x="0" y="0"/>
                </a:moveTo>
                <a:cubicBezTo>
                  <a:pt x="143847" y="120520"/>
                  <a:pt x="287694" y="241040"/>
                  <a:pt x="438539" y="242595"/>
                </a:cubicBezTo>
                <a:cubicBezTo>
                  <a:pt x="589384" y="244150"/>
                  <a:pt x="747227" y="126740"/>
                  <a:pt x="905070" y="9330"/>
                </a:cubicBez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2C83860-033A-FB2C-CF40-CC3C7B928E9D}"/>
              </a:ext>
            </a:extLst>
          </p:cNvPr>
          <p:cNvSpPr txBox="1"/>
          <p:nvPr/>
        </p:nvSpPr>
        <p:spPr>
          <a:xfrm>
            <a:off x="6032118" y="2103650"/>
            <a:ext cx="197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2000" dirty="0">
                <a:solidFill>
                  <a:schemeClr val="bg1"/>
                </a:solidFill>
              </a:rPr>
              <a:t>McStasScript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BFA17B1-8C39-5098-0D3F-C5C7A86DA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DD530C-C56F-466A-DEA5-3C8FEB9B73AE}"/>
              </a:ext>
            </a:extLst>
          </p:cNvPr>
          <p:cNvSpPr/>
          <p:nvPr/>
        </p:nvSpPr>
        <p:spPr>
          <a:xfrm>
            <a:off x="6286902" y="4214905"/>
            <a:ext cx="1401738" cy="15034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32AB7-395C-419C-A587-25494256C1A8}"/>
              </a:ext>
            </a:extLst>
          </p:cNvPr>
          <p:cNvSpPr txBox="1"/>
          <p:nvPr/>
        </p:nvSpPr>
        <p:spPr>
          <a:xfrm>
            <a:off x="6223261" y="3886438"/>
            <a:ext cx="1649960" cy="3600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10000"/>
          </a:bodyPr>
          <a:lstStyle/>
          <a:p>
            <a:pPr algn="ctr"/>
            <a:r>
              <a:rPr lang="da-DK" sz="2000" i="1"/>
              <a:t>Instrument file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8A5CC-5C4F-3A36-0E53-726974902F97}"/>
              </a:ext>
            </a:extLst>
          </p:cNvPr>
          <p:cNvSpPr/>
          <p:nvPr/>
        </p:nvSpPr>
        <p:spPr>
          <a:xfrm>
            <a:off x="6407823" y="4352121"/>
            <a:ext cx="887626" cy="472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953D48-A0B4-2E18-0B86-6432D5452506}"/>
              </a:ext>
            </a:extLst>
          </p:cNvPr>
          <p:cNvSpPr/>
          <p:nvPr/>
        </p:nvSpPr>
        <p:spPr>
          <a:xfrm>
            <a:off x="6407823" y="4428809"/>
            <a:ext cx="723398" cy="47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A14436-83C2-45EB-B41D-814C67E0C3E4}"/>
              </a:ext>
            </a:extLst>
          </p:cNvPr>
          <p:cNvSpPr/>
          <p:nvPr/>
        </p:nvSpPr>
        <p:spPr>
          <a:xfrm>
            <a:off x="6399866" y="4641759"/>
            <a:ext cx="834566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59B1A0-0F6F-95A7-21DC-90CAE866F352}"/>
              </a:ext>
            </a:extLst>
          </p:cNvPr>
          <p:cNvSpPr/>
          <p:nvPr/>
        </p:nvSpPr>
        <p:spPr>
          <a:xfrm>
            <a:off x="6407823" y="5534876"/>
            <a:ext cx="723398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72AF94-8C3F-B60E-BBFB-26F246176FCA}"/>
              </a:ext>
            </a:extLst>
          </p:cNvPr>
          <p:cNvSpPr/>
          <p:nvPr/>
        </p:nvSpPr>
        <p:spPr>
          <a:xfrm>
            <a:off x="6407642" y="4722999"/>
            <a:ext cx="594629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288DC7-7BE4-A444-AC95-A11B53748D7B}"/>
              </a:ext>
            </a:extLst>
          </p:cNvPr>
          <p:cNvSpPr/>
          <p:nvPr/>
        </p:nvSpPr>
        <p:spPr>
          <a:xfrm>
            <a:off x="6407642" y="4799374"/>
            <a:ext cx="672436" cy="45719"/>
          </a:xfrm>
          <a:prstGeom prst="rect">
            <a:avLst/>
          </a:prstGeom>
          <a:solidFill>
            <a:srgbClr val="F898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A0872-4B94-0586-956A-31A05EB657A5}"/>
              </a:ext>
            </a:extLst>
          </p:cNvPr>
          <p:cNvSpPr/>
          <p:nvPr/>
        </p:nvSpPr>
        <p:spPr>
          <a:xfrm>
            <a:off x="6397487" y="5066046"/>
            <a:ext cx="469486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313516-9DC9-0D05-1E13-DB9B33425872}"/>
              </a:ext>
            </a:extLst>
          </p:cNvPr>
          <p:cNvSpPr/>
          <p:nvPr/>
        </p:nvSpPr>
        <p:spPr>
          <a:xfrm>
            <a:off x="6400884" y="5151452"/>
            <a:ext cx="532067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9AB278-B449-BB71-406A-213B884692AC}"/>
              </a:ext>
            </a:extLst>
          </p:cNvPr>
          <p:cNvSpPr/>
          <p:nvPr/>
        </p:nvSpPr>
        <p:spPr>
          <a:xfrm>
            <a:off x="6407642" y="5447392"/>
            <a:ext cx="459330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E7B4AA-94CD-5BE1-55F7-51592F134784}"/>
              </a:ext>
            </a:extLst>
          </p:cNvPr>
          <p:cNvSpPr/>
          <p:nvPr/>
        </p:nvSpPr>
        <p:spPr>
          <a:xfrm>
            <a:off x="6407642" y="5356177"/>
            <a:ext cx="824410" cy="45719"/>
          </a:xfrm>
          <a:prstGeom prst="rect">
            <a:avLst/>
          </a:prstGeom>
          <a:solidFill>
            <a:srgbClr val="99B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47E877-99DE-7D0C-5EDA-63CC3925007E}"/>
              </a:ext>
            </a:extLst>
          </p:cNvPr>
          <p:cNvSpPr/>
          <p:nvPr/>
        </p:nvSpPr>
        <p:spPr>
          <a:xfrm>
            <a:off x="6397486" y="4989827"/>
            <a:ext cx="834566" cy="45719"/>
          </a:xfrm>
          <a:prstGeom prst="rect">
            <a:avLst/>
          </a:prstGeom>
          <a:solidFill>
            <a:srgbClr val="0099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6EFCF0-134C-73BB-6241-A4358D0E6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2210380"/>
            <a:ext cx="7772400" cy="2639868"/>
          </a:xfrm>
          <a:prstGeom prst="rect">
            <a:avLst/>
          </a:prstGeom>
        </p:spPr>
      </p:pic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053378F0-76B0-FB2B-7ADD-D74D08C68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776116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Instrument object</a:t>
            </a:r>
          </a:p>
          <a:p>
            <a:pPr lvl="1"/>
            <a:r>
              <a:rPr lang="en-US" dirty="0"/>
              <a:t>Knows components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5" name="Google Shape;124;p19">
            <a:extLst>
              <a:ext uri="{FF2B5EF4-FFF2-40B4-BE49-F238E27FC236}">
                <a16:creationId xmlns:a16="http://schemas.microsoft.com/office/drawing/2014/main" id="{EB18057C-6EA1-9268-DBAE-9B6888B16DE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21B47C9-D1E2-D95E-605E-C01F49CF7E95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7" name="mcstas_logo_371x218.png">
              <a:extLst>
                <a:ext uri="{FF2B5EF4-FFF2-40B4-BE49-F238E27FC236}">
                  <a16:creationId xmlns:a16="http://schemas.microsoft.com/office/drawing/2014/main" id="{D93FFBDF-9F9D-899D-F667-4327D5466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7614A0-3AF6-097D-68A6-854CCD6867BB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8099267-D640-3C9A-C41B-4080444F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0200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A35B73-9D6A-429F-C799-10610F354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1379528"/>
            <a:ext cx="7772400" cy="2688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18867C-A19D-B67C-2509-598639454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514" y="4135352"/>
            <a:ext cx="7772400" cy="2129559"/>
          </a:xfrm>
          <a:prstGeom prst="rect">
            <a:avLst/>
          </a:prstGeom>
        </p:spPr>
      </p:pic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A9003D0D-83F1-16BD-2CA5-F429E037C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466150"/>
            <a:ext cx="2737372" cy="1962850"/>
          </a:xfrm>
        </p:spPr>
        <p:txBody>
          <a:bodyPr/>
          <a:lstStyle/>
          <a:p>
            <a:pPr lvl="1"/>
            <a:r>
              <a:rPr lang="en-US" dirty="0"/>
              <a:t>Component object</a:t>
            </a:r>
          </a:p>
          <a:p>
            <a:pPr marL="142875" lvl="1" indent="0">
              <a:buNone/>
            </a:pPr>
            <a:endParaRPr lang="en-US" dirty="0"/>
          </a:p>
          <a:p>
            <a:pPr lvl="1"/>
            <a:r>
              <a:rPr lang="en-US" dirty="0"/>
              <a:t>Spots errors</a:t>
            </a:r>
          </a:p>
          <a:p>
            <a:pPr lvl="1"/>
            <a:endParaRPr lang="en-US" dirty="0"/>
          </a:p>
        </p:txBody>
      </p:sp>
      <p:pic>
        <p:nvPicPr>
          <p:cNvPr id="14" name="Google Shape;124;p19">
            <a:extLst>
              <a:ext uri="{FF2B5EF4-FFF2-40B4-BE49-F238E27FC236}">
                <a16:creationId xmlns:a16="http://schemas.microsoft.com/office/drawing/2014/main" id="{516FB759-CAEF-2AD2-4375-4E7C5AEA7BF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621096-ED99-193A-60C0-9F5BE110AEEB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6" name="mcstas_logo_371x218.png">
              <a:extLst>
                <a:ext uri="{FF2B5EF4-FFF2-40B4-BE49-F238E27FC236}">
                  <a16:creationId xmlns:a16="http://schemas.microsoft.com/office/drawing/2014/main" id="{1A153B29-2035-54E8-E021-A1908E105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79AA7A-0FA5-1E73-D57E-283E3D32687C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D0BC10C-9D70-9DB3-0CC1-22AF0920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EAAD85EB-2318-202E-F1C4-13D65224F6EA}"/>
              </a:ext>
            </a:extLst>
          </p:cNvPr>
          <p:cNvSpPr txBox="1">
            <a:spLocks/>
          </p:cNvSpPr>
          <p:nvPr/>
        </p:nvSpPr>
        <p:spPr>
          <a:xfrm>
            <a:off x="1094399" y="4135351"/>
            <a:ext cx="2737372" cy="106056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Autocompletion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54DC4-041F-B6FC-66BF-353F6184D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1446416"/>
            <a:ext cx="7772400" cy="22963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A6E899-B632-048D-511E-F55B15FF5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514" y="3751120"/>
            <a:ext cx="7772400" cy="637886"/>
          </a:xfrm>
          <a:prstGeom prst="rect">
            <a:avLst/>
          </a:prstGeom>
        </p:spPr>
      </p:pic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40C06FDE-C972-57DB-95F2-828F383CE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Parameter objects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Calculations</a:t>
            </a:r>
          </a:p>
          <a:p>
            <a:pPr marL="142875" lvl="1" indent="0">
              <a:buNone/>
            </a:pPr>
            <a:endParaRPr lang="en-US" dirty="0"/>
          </a:p>
          <a:p>
            <a:pPr lvl="1"/>
            <a:r>
              <a:rPr lang="en-US" dirty="0"/>
              <a:t>Parameter overview</a:t>
            </a:r>
          </a:p>
        </p:txBody>
      </p:sp>
      <p:pic>
        <p:nvPicPr>
          <p:cNvPr id="14" name="Google Shape;124;p19">
            <a:extLst>
              <a:ext uri="{FF2B5EF4-FFF2-40B4-BE49-F238E27FC236}">
                <a16:creationId xmlns:a16="http://schemas.microsoft.com/office/drawing/2014/main" id="{14B90C27-D7D5-DBF0-5898-310935F91A0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DF88AFE-F937-73D1-8431-0F2FF4DEFC06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6" name="mcstas_logo_371x218.png">
              <a:extLst>
                <a:ext uri="{FF2B5EF4-FFF2-40B4-BE49-F238E27FC236}">
                  <a16:creationId xmlns:a16="http://schemas.microsoft.com/office/drawing/2014/main" id="{157EC107-CC9C-94E5-B071-D432FC9A6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B60ADC-863D-5C4B-F498-1CB46CB169EA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01908D2-36E9-8716-97BF-B7C383D2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36650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92C4F-A992-8648-5717-3A6E613E1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2212742"/>
            <a:ext cx="7772400" cy="154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E035C-4CB3-E355-DAD7-CBB429353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514" y="1428116"/>
            <a:ext cx="7772400" cy="7458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D6D108-AE52-2F8F-7BF1-9488BB3FC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514" y="3807702"/>
            <a:ext cx="7772400" cy="2443595"/>
          </a:xfrm>
          <a:prstGeom prst="rect">
            <a:avLst/>
          </a:prstGeom>
        </p:spPr>
      </p:pic>
      <p:sp>
        <p:nvSpPr>
          <p:cNvPr id="17" name="Platshållare för innehåll 5">
            <a:extLst>
              <a:ext uri="{FF2B5EF4-FFF2-40B4-BE49-F238E27FC236}">
                <a16:creationId xmlns:a16="http://schemas.microsoft.com/office/drawing/2014/main" id="{22193CD4-4121-21B0-9DB4-893964437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668279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Set position</a:t>
            </a:r>
          </a:p>
        </p:txBody>
      </p:sp>
      <p:pic>
        <p:nvPicPr>
          <p:cNvPr id="18" name="Google Shape;124;p19">
            <a:extLst>
              <a:ext uri="{FF2B5EF4-FFF2-40B4-BE49-F238E27FC236}">
                <a16:creationId xmlns:a16="http://schemas.microsoft.com/office/drawing/2014/main" id="{C2AC1CDE-B1D5-3963-97CF-C30E6609521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F8388EA-20A3-F72C-E0EF-88341B40E710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20" name="mcstas_logo_371x218.png">
              <a:extLst>
                <a:ext uri="{FF2B5EF4-FFF2-40B4-BE49-F238E27FC236}">
                  <a16:creationId xmlns:a16="http://schemas.microsoft.com/office/drawing/2014/main" id="{F84C1395-F990-297A-5564-280BA86EE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39470B-4E47-8D78-90EA-9094945FCD02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89DDC46-22CE-CE5F-69E9-94D34D300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DAFC54D8-640B-B37B-AB51-ED489CE29BD2}"/>
              </a:ext>
            </a:extLst>
          </p:cNvPr>
          <p:cNvSpPr txBox="1">
            <a:spLocks/>
          </p:cNvSpPr>
          <p:nvPr/>
        </p:nvSpPr>
        <p:spPr>
          <a:xfrm>
            <a:off x="1094399" y="2165573"/>
            <a:ext cx="2737372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For-loop</a:t>
            </a:r>
          </a:p>
          <a:p>
            <a:pPr lvl="1"/>
            <a:endParaRPr lang="en-US" sz="1800" dirty="0"/>
          </a:p>
          <a:p>
            <a:pPr marL="142875" lvl="1" indent="0">
              <a:buFont typeface="Wingdings" panose="05000000000000000000" pitchFamily="2" charset="2"/>
              <a:buNone/>
            </a:pPr>
            <a:endParaRPr lang="en-US" sz="1200" dirty="0"/>
          </a:p>
          <a:p>
            <a:pPr marL="142875" lvl="1" indent="0">
              <a:buFont typeface="Wingdings" panose="05000000000000000000" pitchFamily="2" charset="2"/>
              <a:buNone/>
            </a:pPr>
            <a:endParaRPr lang="en-US" dirty="0"/>
          </a:p>
          <a:p>
            <a:pPr lvl="1"/>
            <a:r>
              <a:rPr lang="en-US" dirty="0"/>
              <a:t>Component list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9D5660-9467-4193-D347-03C5A0621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514" y="2304489"/>
            <a:ext cx="7772400" cy="3699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4EF03-9F3F-4C58-5ED9-02E789258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2304489"/>
            <a:ext cx="7772400" cy="439650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5B25A01-AE9D-38E5-7BEF-3E023F55802A}"/>
              </a:ext>
            </a:extLst>
          </p:cNvPr>
          <p:cNvGrpSpPr/>
          <p:nvPr/>
        </p:nvGrpSpPr>
        <p:grpSpPr>
          <a:xfrm>
            <a:off x="3951514" y="2337060"/>
            <a:ext cx="7772400" cy="4629798"/>
            <a:chOff x="3951514" y="2293516"/>
            <a:chExt cx="7772400" cy="46297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8333F2-0859-7214-E087-4BBD924B4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1514" y="2293516"/>
              <a:ext cx="7772400" cy="395489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A75084A-4948-332E-F720-93A411A47AE3}"/>
                </a:ext>
              </a:extLst>
            </p:cNvPr>
            <p:cNvSpPr/>
            <p:nvPr/>
          </p:nvSpPr>
          <p:spPr>
            <a:xfrm>
              <a:off x="3951514" y="6237525"/>
              <a:ext cx="4783778" cy="685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4047A7-84C4-C08B-9102-74C482332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1514" y="1416975"/>
            <a:ext cx="7772400" cy="814531"/>
          </a:xfrm>
          <a:prstGeom prst="rect">
            <a:avLst/>
          </a:prstGeom>
        </p:spPr>
      </p:pic>
      <p:sp>
        <p:nvSpPr>
          <p:cNvPr id="19" name="Platshållare för innehåll 5">
            <a:extLst>
              <a:ext uri="{FF2B5EF4-FFF2-40B4-BE49-F238E27FC236}">
                <a16:creationId xmlns:a16="http://schemas.microsoft.com/office/drawing/2014/main" id="{97BDFBF6-16D4-1DE1-A43C-FD23F89E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427650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Filename pitfall</a:t>
            </a:r>
          </a:p>
          <a:p>
            <a:pPr lvl="1"/>
            <a:endParaRPr lang="en-US" dirty="0"/>
          </a:p>
        </p:txBody>
      </p:sp>
      <p:pic>
        <p:nvPicPr>
          <p:cNvPr id="20" name="Google Shape;124;p19">
            <a:extLst>
              <a:ext uri="{FF2B5EF4-FFF2-40B4-BE49-F238E27FC236}">
                <a16:creationId xmlns:a16="http://schemas.microsoft.com/office/drawing/2014/main" id="{0146F301-F127-3919-839B-68E40F4F4A2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FACB59B-2828-E288-7A8F-39D6CC234651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22" name="mcstas_logo_371x218.png">
              <a:extLst>
                <a:ext uri="{FF2B5EF4-FFF2-40B4-BE49-F238E27FC236}">
                  <a16:creationId xmlns:a16="http://schemas.microsoft.com/office/drawing/2014/main" id="{3BEE7A30-E2B1-C8F9-6418-F87748284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0A5668-8BA2-497D-1361-56191F523EC2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08A537D-6DE7-377C-7287-E3FD3092A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0503BCE3-6600-955D-2F66-45D07EB6981B}"/>
              </a:ext>
            </a:extLst>
          </p:cNvPr>
          <p:cNvSpPr txBox="1">
            <a:spLocks/>
          </p:cNvSpPr>
          <p:nvPr/>
        </p:nvSpPr>
        <p:spPr>
          <a:xfrm>
            <a:off x="1094399" y="2231506"/>
            <a:ext cx="2737372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Diagrams</a:t>
            </a:r>
          </a:p>
        </p:txBody>
      </p:sp>
    </p:spTree>
    <p:extLst>
      <p:ext uri="{BB962C8B-B14F-4D97-AF65-F5344CB8AC3E}">
        <p14:creationId xmlns:p14="http://schemas.microsoft.com/office/powerpoint/2010/main" val="7679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BB1EF-E424-748B-CCC5-D344BB09D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1446416"/>
            <a:ext cx="7772400" cy="4926445"/>
          </a:xfrm>
          <a:prstGeom prst="rect">
            <a:avLst/>
          </a:prstGeom>
        </p:spPr>
      </p:pic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AD179318-A1D1-62AD-90DC-35D39CD02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Visualization</a:t>
            </a:r>
          </a:p>
        </p:txBody>
      </p:sp>
      <p:pic>
        <p:nvPicPr>
          <p:cNvPr id="15" name="Google Shape;124;p19">
            <a:extLst>
              <a:ext uri="{FF2B5EF4-FFF2-40B4-BE49-F238E27FC236}">
                <a16:creationId xmlns:a16="http://schemas.microsoft.com/office/drawing/2014/main" id="{F35128C7-96BE-680B-AB54-3847BC0677F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3B32C39-979E-78DB-5863-C5FD86632D87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20" name="mcstas_logo_371x218.png">
              <a:extLst>
                <a:ext uri="{FF2B5EF4-FFF2-40B4-BE49-F238E27FC236}">
                  <a16:creationId xmlns:a16="http://schemas.microsoft.com/office/drawing/2014/main" id="{6304E7EE-010A-5A05-2CF0-2CF86C3E0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7EAA4C-4074-218F-644E-659B9D9EDC7C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59E4352-376F-36E9-8FC4-65BE6B4A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37635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F453C31-5CA4-5714-AECB-251B5A461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514" y="2210380"/>
            <a:ext cx="7772400" cy="457315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93E8-C615-D6BE-75A3-98C22C92A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514" y="1446416"/>
            <a:ext cx="7772400" cy="775277"/>
          </a:xfrm>
          <a:prstGeom prst="rect">
            <a:avLst/>
          </a:prstGeom>
        </p:spPr>
      </p:pic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020C5AA4-5672-D050-9ADF-1F900841E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Settings</a:t>
            </a:r>
          </a:p>
          <a:p>
            <a:pPr lvl="1"/>
            <a:r>
              <a:rPr lang="en-US" dirty="0"/>
              <a:t>Parameters</a:t>
            </a:r>
          </a:p>
          <a:p>
            <a:pPr lvl="1"/>
            <a:r>
              <a:rPr lang="en-US" dirty="0"/>
              <a:t>Run simulation</a:t>
            </a:r>
          </a:p>
          <a:p>
            <a:pPr lvl="1"/>
            <a:endParaRPr lang="en-US" dirty="0"/>
          </a:p>
        </p:txBody>
      </p:sp>
      <p:pic>
        <p:nvPicPr>
          <p:cNvPr id="14" name="Google Shape;124;p19">
            <a:extLst>
              <a:ext uri="{FF2B5EF4-FFF2-40B4-BE49-F238E27FC236}">
                <a16:creationId xmlns:a16="http://schemas.microsoft.com/office/drawing/2014/main" id="{121D78C9-400B-6826-99FE-DD781ADEEA0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62038D1-018E-FBEB-7550-F7E9F17FA6E1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6" name="mcstas_logo_371x218.png">
              <a:extLst>
                <a:ext uri="{FF2B5EF4-FFF2-40B4-BE49-F238E27FC236}">
                  <a16:creationId xmlns:a16="http://schemas.microsoft.com/office/drawing/2014/main" id="{7A0D09FB-44F4-25F0-57B7-1F87077CC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0F4E53-5A2C-D872-29D8-DC8508450E11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42D5369B-0FBE-7819-69CE-39CFC413BA8E}"/>
              </a:ext>
            </a:extLst>
          </p:cNvPr>
          <p:cNvSpPr txBox="1">
            <a:spLocks/>
          </p:cNvSpPr>
          <p:nvPr/>
        </p:nvSpPr>
        <p:spPr>
          <a:xfrm>
            <a:off x="1094399" y="2831219"/>
            <a:ext cx="2737372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Plot data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0F659-49C7-4F8C-92EF-37B2E3AA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4DB-4576-084B-879F-4FFB4975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514" y="1446416"/>
            <a:ext cx="7772400" cy="75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EE6E5A-F920-02AE-9A53-856245D80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514" y="1438102"/>
            <a:ext cx="7772400" cy="3042227"/>
          </a:xfrm>
          <a:prstGeom prst="rect">
            <a:avLst/>
          </a:prstGeom>
        </p:spPr>
      </p:pic>
      <p:sp>
        <p:nvSpPr>
          <p:cNvPr id="8" name="Platshållare för innehåll 5">
            <a:extLst>
              <a:ext uri="{FF2B5EF4-FFF2-40B4-BE49-F238E27FC236}">
                <a16:creationId xmlns:a16="http://schemas.microsoft.com/office/drawing/2014/main" id="{1054DBED-1CCD-8404-4071-1239B4367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Python objects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Metadata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CC545A-B329-CABA-29FE-1439AB52D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514" y="4430744"/>
            <a:ext cx="7772400" cy="1795895"/>
          </a:xfrm>
          <a:prstGeom prst="rect">
            <a:avLst/>
          </a:prstGeom>
        </p:spPr>
      </p:pic>
      <p:pic>
        <p:nvPicPr>
          <p:cNvPr id="16" name="Google Shape;124;p19">
            <a:extLst>
              <a:ext uri="{FF2B5EF4-FFF2-40B4-BE49-F238E27FC236}">
                <a16:creationId xmlns:a16="http://schemas.microsoft.com/office/drawing/2014/main" id="{71EA9C59-AB16-534F-D750-35E983F7B1F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CF5E6A-464B-1076-F1D6-53F3526E6356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8" name="mcstas_logo_371x218.png">
              <a:extLst>
                <a:ext uri="{FF2B5EF4-FFF2-40B4-BE49-F238E27FC236}">
                  <a16:creationId xmlns:a16="http://schemas.microsoft.com/office/drawing/2014/main" id="{B4A8CDFC-DDF9-1969-666E-160DD0AB6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CC539-0497-A6EB-7FB0-861C496853DA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515CC75-DA9A-EDFE-5574-4B9E00E80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D22059C3-3A38-9651-38E6-9A4F9AB1E241}"/>
              </a:ext>
            </a:extLst>
          </p:cNvPr>
          <p:cNvSpPr txBox="1">
            <a:spLocks/>
          </p:cNvSpPr>
          <p:nvPr/>
        </p:nvSpPr>
        <p:spPr>
          <a:xfrm>
            <a:off x="1053984" y="4430744"/>
            <a:ext cx="2737372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err="1"/>
              <a:t>Numpy</a:t>
            </a:r>
            <a:r>
              <a:rPr lang="en-US" dirty="0"/>
              <a:t> arrays</a:t>
            </a:r>
          </a:p>
        </p:txBody>
      </p:sp>
    </p:spTree>
    <p:extLst>
      <p:ext uri="{BB962C8B-B14F-4D97-AF65-F5344CB8AC3E}">
        <p14:creationId xmlns:p14="http://schemas.microsoft.com/office/powerpoint/2010/main" val="9549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D3FEB-777B-6995-F724-83127118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78562B-4906-89F3-8D14-DE2E70A9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E87BA1B-EE28-C60D-F702-FA2FE49F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5326317-6E30-4C01-13EA-DB0C0798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AF04B07-3D93-7329-F883-514D1875F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1651844"/>
          </a:xfrm>
        </p:spPr>
        <p:txBody>
          <a:bodyPr/>
          <a:lstStyle/>
          <a:p>
            <a:pPr lvl="1"/>
            <a:r>
              <a:rPr lang="en-US" dirty="0"/>
              <a:t>Variables do not need their type declared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9F8EB52-B8EE-6704-DC97-14F2FC31A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Dynamically typed</a:t>
            </a:r>
          </a:p>
          <a:p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24A7FC42-AAE5-29CD-B13B-01C05223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3A93ED-D698-018C-AAB0-1064438A1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4" name="Picture 13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BCD32EA7-6B3B-0302-3318-55B64B8FA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76" y="1998030"/>
            <a:ext cx="9382276" cy="1177432"/>
          </a:xfrm>
          <a:prstGeom prst="rect">
            <a:avLst/>
          </a:prstGeom>
        </p:spPr>
      </p:pic>
      <p:sp>
        <p:nvSpPr>
          <p:cNvPr id="17" name="Platshållare för innehåll 5">
            <a:extLst>
              <a:ext uri="{FF2B5EF4-FFF2-40B4-BE49-F238E27FC236}">
                <a16:creationId xmlns:a16="http://schemas.microsoft.com/office/drawing/2014/main" id="{4C065973-7C39-995B-F8D2-40877F2BA400}"/>
              </a:ext>
            </a:extLst>
          </p:cNvPr>
          <p:cNvSpPr txBox="1">
            <a:spLocks/>
          </p:cNvSpPr>
          <p:nvPr/>
        </p:nvSpPr>
        <p:spPr>
          <a:xfrm>
            <a:off x="1094400" y="3220655"/>
            <a:ext cx="6632782" cy="322883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Variables can change type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86DA903B-938B-C082-BB45-26E1CDE44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08" y="3774172"/>
            <a:ext cx="9381744" cy="14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Demo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A5F10D-2955-61AF-8C0F-37F220C6B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904" y="1175658"/>
            <a:ext cx="7228115" cy="5416970"/>
          </a:xfrm>
          <a:prstGeom prst="rect">
            <a:avLst/>
          </a:prstGeom>
        </p:spPr>
      </p:pic>
      <p:sp>
        <p:nvSpPr>
          <p:cNvPr id="16" name="Platshållare för innehåll 5">
            <a:extLst>
              <a:ext uri="{FF2B5EF4-FFF2-40B4-BE49-F238E27FC236}">
                <a16:creationId xmlns:a16="http://schemas.microsoft.com/office/drawing/2014/main" id="{C092CECE-C028-115E-402D-72BC3ED66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2737372" cy="4768062"/>
          </a:xfrm>
        </p:spPr>
        <p:txBody>
          <a:bodyPr/>
          <a:lstStyle/>
          <a:p>
            <a:pPr lvl="1"/>
            <a:r>
              <a:rPr lang="en-US" dirty="0"/>
              <a:t>Simulation widget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EFE5820-13B1-59C7-C600-536443022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91367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Tools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9B867FF-67F5-20CE-F31A-EE1C3985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2998630" cy="4768062"/>
          </a:xfrm>
        </p:spPr>
        <p:txBody>
          <a:bodyPr/>
          <a:lstStyle/>
          <a:p>
            <a:pPr lvl="1"/>
            <a:r>
              <a:rPr lang="en-US" dirty="0"/>
              <a:t>Cryostat tool</a:t>
            </a:r>
          </a:p>
          <a:p>
            <a:pPr lvl="1"/>
            <a:r>
              <a:rPr lang="en-US" dirty="0" err="1"/>
              <a:t>NCrystal</a:t>
            </a:r>
            <a:r>
              <a:rPr lang="en-US" dirty="0"/>
              <a:t> tool</a:t>
            </a:r>
          </a:p>
        </p:txBody>
      </p:sp>
      <p:pic>
        <p:nvPicPr>
          <p:cNvPr id="13" name="OC70mmglamourshot-1RTJO1.jpg">
            <a:extLst>
              <a:ext uri="{FF2B5EF4-FFF2-40B4-BE49-F238E27FC236}">
                <a16:creationId xmlns:a16="http://schemas.microsoft.com/office/drawing/2014/main" id="{9C3154F8-2481-FE0A-35AF-A0EB944A4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68" y="2650844"/>
            <a:ext cx="1659239" cy="3339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7101D2-F389-9365-88A5-86ADE34EB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383" y="3470896"/>
            <a:ext cx="1477108" cy="2590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045D15-A2A2-E2B8-3BAC-A6BB76A4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51" y="1417592"/>
            <a:ext cx="8196287" cy="4732935"/>
          </a:xfrm>
          <a:prstGeom prst="rect">
            <a:avLst/>
          </a:prstGeom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B7D2B5A-1F48-9F79-24D1-92115B89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33ED28-7746-573D-90A5-76B3686DDC17}"/>
              </a:ext>
            </a:extLst>
          </p:cNvPr>
          <p:cNvGrpSpPr/>
          <p:nvPr/>
        </p:nvGrpSpPr>
        <p:grpSpPr>
          <a:xfrm>
            <a:off x="3945351" y="3150988"/>
            <a:ext cx="8196287" cy="3344289"/>
            <a:chOff x="3945351" y="3150988"/>
            <a:chExt cx="8196287" cy="3344289"/>
          </a:xfrm>
        </p:grpSpPr>
        <p:pic>
          <p:nvPicPr>
            <p:cNvPr id="6" name="Picture 5" descr="A diagram of a window and a window&#10;&#10;Description automatically generated">
              <a:extLst>
                <a:ext uri="{FF2B5EF4-FFF2-40B4-BE49-F238E27FC236}">
                  <a16:creationId xmlns:a16="http://schemas.microsoft.com/office/drawing/2014/main" id="{983F45A1-7DD9-603D-64E2-08F7F1F2B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7770" b="4563"/>
            <a:stretch/>
          </p:blipFill>
          <p:spPr>
            <a:xfrm>
              <a:off x="3945351" y="3151841"/>
              <a:ext cx="6780177" cy="334343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F93C8FE-E7D2-8C07-DB16-D129688E12A9}"/>
                </a:ext>
              </a:extLst>
            </p:cNvPr>
            <p:cNvSpPr/>
            <p:nvPr/>
          </p:nvSpPr>
          <p:spPr>
            <a:xfrm>
              <a:off x="9769330" y="3150988"/>
              <a:ext cx="2372308" cy="3230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848F5C1-B4BC-445A-746B-00E39CDB5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8" name="Google Shape;124;p19">
            <a:extLst>
              <a:ext uri="{FF2B5EF4-FFF2-40B4-BE49-F238E27FC236}">
                <a16:creationId xmlns:a16="http://schemas.microsoft.com/office/drawing/2014/main" id="{E5C60FD5-3D21-DCDC-67F7-D98880E77A5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01651DA-070E-A700-E4CE-092521457D74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4" name="mcstas_logo_371x218.png">
              <a:extLst>
                <a:ext uri="{FF2B5EF4-FFF2-40B4-BE49-F238E27FC236}">
                  <a16:creationId xmlns:a16="http://schemas.microsoft.com/office/drawing/2014/main" id="{51DD260E-3ADB-50F7-AF97-9195C50BC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32C481-3042-6597-C431-0CF242ECC137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2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36755-8654-1441-E9F3-135C1BA8A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10BE32-6DE4-72BB-C807-1D675F14E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987C9C9A-B5D0-877F-1919-DE25B7A2E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82014C1F-4CE6-6337-A4EE-6D32BEC1D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Types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17EEA66-6CE8-B850-969A-3B48267FE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4892E2-B4A8-79B5-5B29-2C9BC860D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576098"/>
              </p:ext>
            </p:extLst>
          </p:nvPr>
        </p:nvGraphicFramePr>
        <p:xfrm>
          <a:off x="1440907" y="1389689"/>
          <a:ext cx="10020013" cy="503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072">
                  <a:extLst>
                    <a:ext uri="{9D8B030D-6E8A-4147-A177-3AD203B41FA5}">
                      <a16:colId xmlns:a16="http://schemas.microsoft.com/office/drawing/2014/main" val="1520879034"/>
                    </a:ext>
                  </a:extLst>
                </a:gridCol>
                <a:gridCol w="2399496">
                  <a:extLst>
                    <a:ext uri="{9D8B030D-6E8A-4147-A177-3AD203B41FA5}">
                      <a16:colId xmlns:a16="http://schemas.microsoft.com/office/drawing/2014/main" val="3588804467"/>
                    </a:ext>
                  </a:extLst>
                </a:gridCol>
                <a:gridCol w="5648445">
                  <a:extLst>
                    <a:ext uri="{9D8B030D-6E8A-4147-A177-3AD203B41FA5}">
                      <a16:colId xmlns:a16="http://schemas.microsoft.com/office/drawing/2014/main" val="2267606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Important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Explanation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962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show_diagram</a:t>
                      </a:r>
                      <a:endParaRPr lang="en-US" dirty="0"/>
                    </a:p>
                    <a:p>
                      <a:r>
                        <a:rPr lang="en-US" dirty="0" err="1"/>
                        <a:t>show_instrument</a:t>
                      </a:r>
                      <a:endParaRPr lang="en-US" dirty="0"/>
                    </a:p>
                    <a:p>
                      <a:r>
                        <a:rPr lang="en-US" dirty="0" err="1"/>
                        <a:t>show_settings</a:t>
                      </a: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settings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add_parameter</a:t>
                      </a:r>
                      <a:endParaRPr lang="en-US" dirty="0"/>
                    </a:p>
                    <a:p>
                      <a:r>
                        <a:rPr lang="en-US" dirty="0" err="1"/>
                        <a:t>show_parameters</a:t>
                      </a:r>
                      <a:endParaRPr lang="en-US" dirty="0"/>
                    </a:p>
                    <a:p>
                      <a:r>
                        <a:rPr lang="en-US" dirty="0" err="1"/>
                        <a:t>set_parameters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 err="1"/>
                        <a:t>add_component</a:t>
                      </a:r>
                      <a:endParaRPr lang="en-US" dirty="0"/>
                    </a:p>
                    <a:p>
                      <a:r>
                        <a:rPr lang="en-US" dirty="0" err="1"/>
                        <a:t>backengine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Shows diagram of instrument</a:t>
                      </a:r>
                    </a:p>
                    <a:p>
                      <a:r>
                        <a:rPr lang="en-US" dirty="0"/>
                        <a:t>Shows 3D view</a:t>
                      </a:r>
                    </a:p>
                    <a:p>
                      <a:r>
                        <a:rPr lang="en-US" dirty="0"/>
                        <a:t>Shows computing settings</a:t>
                      </a:r>
                    </a:p>
                    <a:p>
                      <a:r>
                        <a:rPr lang="en-US" dirty="0"/>
                        <a:t>Sets computing settings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Adds new instrument parameter</a:t>
                      </a:r>
                    </a:p>
                    <a:p>
                      <a:r>
                        <a:rPr lang="en-US" dirty="0"/>
                        <a:t>Shows instrument parameters</a:t>
                      </a:r>
                    </a:p>
                    <a:p>
                      <a:r>
                        <a:rPr lang="en-US" dirty="0"/>
                        <a:t>Sets instrument parameters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Adds component to instrument, returns component</a:t>
                      </a:r>
                      <a:br>
                        <a:rPr lang="en-US" dirty="0"/>
                      </a:br>
                      <a:r>
                        <a:rPr lang="en-US" dirty="0"/>
                        <a:t>Runs simulation, returns list of </a:t>
                      </a:r>
                      <a:r>
                        <a:rPr lang="en-US" dirty="0" err="1"/>
                        <a:t>McStasData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649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show_parameters</a:t>
                      </a:r>
                      <a:endParaRPr lang="en-US" dirty="0"/>
                    </a:p>
                    <a:p>
                      <a:r>
                        <a:rPr lang="en-US" dirty="0" err="1"/>
                        <a:t>set_parameters</a:t>
                      </a:r>
                      <a:endParaRPr lang="en-US" dirty="0"/>
                    </a:p>
                    <a:p>
                      <a:r>
                        <a:rPr lang="en-US" dirty="0" err="1"/>
                        <a:t>set_AT</a:t>
                      </a:r>
                      <a:endParaRPr lang="en-US" dirty="0"/>
                    </a:p>
                    <a:p>
                      <a:r>
                        <a:rPr lang="en-US" dirty="0" err="1"/>
                        <a:t>set_ROTATED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Shows component parameters</a:t>
                      </a:r>
                    </a:p>
                    <a:p>
                      <a:r>
                        <a:rPr lang="en-US" dirty="0"/>
                        <a:t>Sets component parameters</a:t>
                      </a:r>
                    </a:p>
                    <a:p>
                      <a:r>
                        <a:rPr lang="en-US" dirty="0"/>
                        <a:t>Sets component position</a:t>
                      </a:r>
                    </a:p>
                    <a:p>
                      <a:r>
                        <a:rPr lang="en-US" dirty="0"/>
                        <a:t>Sets component rotation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848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McStasData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set_plot_options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Sets plot options for this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39553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6F34FE2-363E-6BE6-3CE8-FD1380A4B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11" name="Google Shape;124;p19">
            <a:extLst>
              <a:ext uri="{FF2B5EF4-FFF2-40B4-BE49-F238E27FC236}">
                <a16:creationId xmlns:a16="http://schemas.microsoft.com/office/drawing/2014/main" id="{59265452-5E63-945C-CE62-275E0CEBD4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6C9C5-20D9-6312-4E16-3D17646D2DD2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14" name="mcstas_logo_371x218.png">
              <a:extLst>
                <a:ext uri="{FF2B5EF4-FFF2-40B4-BE49-F238E27FC236}">
                  <a16:creationId xmlns:a16="http://schemas.microsoft.com/office/drawing/2014/main" id="{84A8238B-2D0A-A096-E065-973AFFA78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F5EBAE-0450-A37E-9B64-DE62D0469637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53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Documentation</a:t>
            </a:r>
          </a:p>
        </p:txBody>
      </p:sp>
      <p:sp>
        <p:nvSpPr>
          <p:cNvPr id="16" name="Platshållare för innehåll 5">
            <a:extLst>
              <a:ext uri="{FF2B5EF4-FFF2-40B4-BE49-F238E27FC236}">
                <a16:creationId xmlns:a16="http://schemas.microsoft.com/office/drawing/2014/main" id="{C092CECE-C028-115E-402D-72BC3ED66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1562400"/>
            <a:ext cx="4152516" cy="4768062"/>
          </a:xfrm>
        </p:spPr>
        <p:txBody>
          <a:bodyPr/>
          <a:lstStyle/>
          <a:p>
            <a:pPr lvl="1"/>
            <a:r>
              <a:rPr lang="en-US" dirty="0"/>
              <a:t>Comprehensive documentation</a:t>
            </a:r>
          </a:p>
          <a:p>
            <a:pPr lvl="1"/>
            <a:r>
              <a:rPr lang="en-US" dirty="0"/>
              <a:t>Descriptions of the classes</a:t>
            </a:r>
          </a:p>
          <a:p>
            <a:pPr lvl="1"/>
            <a:r>
              <a:rPr lang="en-US" dirty="0"/>
              <a:t>Tutorials for</a:t>
            </a:r>
          </a:p>
          <a:p>
            <a:pPr lvl="2"/>
            <a:r>
              <a:rPr lang="en-US" dirty="0" err="1"/>
              <a:t>McStasScript</a:t>
            </a:r>
            <a:endParaRPr lang="en-US" dirty="0"/>
          </a:p>
          <a:p>
            <a:pPr lvl="2"/>
            <a:r>
              <a:rPr lang="en-US" dirty="0" err="1"/>
              <a:t>McStas</a:t>
            </a:r>
            <a:r>
              <a:rPr lang="en-US" dirty="0"/>
              <a:t> features</a:t>
            </a:r>
          </a:p>
          <a:p>
            <a:pPr lvl="2"/>
            <a:r>
              <a:rPr lang="en-US" dirty="0" err="1"/>
              <a:t>McStas</a:t>
            </a:r>
            <a:r>
              <a:rPr lang="en-US" dirty="0"/>
              <a:t> Union components</a:t>
            </a:r>
          </a:p>
          <a:p>
            <a:pPr lvl="1"/>
            <a:r>
              <a:rPr lang="en-US" u="sng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2"/>
              </a:rPr>
              <a:t>https://mads-bertelsen.github.io</a:t>
            </a:r>
            <a:endParaRPr lang="en-US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42875" lvl="1" indent="0">
              <a:buNone/>
            </a:pPr>
            <a:endParaRPr lang="en-US" u="sn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/>
              <a:t>Workshop / School available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84F914-38FB-1958-4AB5-ABA103B69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781" y="70757"/>
            <a:ext cx="7103084" cy="6716486"/>
          </a:xfrm>
          <a:prstGeom prst="rect">
            <a:avLst/>
          </a:prstGeom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8E8BAA1-D385-D182-2C3C-358FCFBE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80436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Code structure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9B867FF-67F5-20CE-F31A-EE1C3985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5082666" cy="4768062"/>
          </a:xfrm>
        </p:spPr>
        <p:txBody>
          <a:bodyPr/>
          <a:lstStyle/>
          <a:p>
            <a:pPr lvl="1"/>
            <a:r>
              <a:rPr lang="en-US" dirty="0"/>
              <a:t>Powerful Python features</a:t>
            </a:r>
          </a:p>
          <a:p>
            <a:pPr lvl="2"/>
            <a:r>
              <a:rPr lang="en-US" dirty="0"/>
              <a:t>for-loops</a:t>
            </a:r>
          </a:p>
          <a:p>
            <a:pPr lvl="2"/>
            <a:r>
              <a:rPr lang="en-US" dirty="0"/>
              <a:t>functions</a:t>
            </a:r>
          </a:p>
          <a:p>
            <a:pPr lvl="2"/>
            <a:r>
              <a:rPr lang="en-US" dirty="0"/>
              <a:t>classes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Chopper example</a:t>
            </a:r>
          </a:p>
          <a:p>
            <a:pPr lvl="2"/>
            <a:r>
              <a:rPr lang="en-US" dirty="0"/>
              <a:t>Parameters for wavelength band</a:t>
            </a:r>
          </a:p>
          <a:p>
            <a:pPr lvl="2"/>
            <a:r>
              <a:rPr lang="en-US" dirty="0"/>
              <a:t>Variables for frequency phase</a:t>
            </a:r>
          </a:p>
          <a:p>
            <a:pPr lvl="2"/>
            <a:r>
              <a:rPr lang="en-US" dirty="0"/>
              <a:t>Calculations</a:t>
            </a:r>
          </a:p>
          <a:p>
            <a:pPr lvl="2"/>
            <a:r>
              <a:rPr lang="en-US" dirty="0"/>
              <a:t>Component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8258A3D-A149-B139-11E6-CEB529F64D27}"/>
              </a:ext>
            </a:extLst>
          </p:cNvPr>
          <p:cNvGrpSpPr/>
          <p:nvPr/>
        </p:nvGrpSpPr>
        <p:grpSpPr>
          <a:xfrm>
            <a:off x="5241644" y="360992"/>
            <a:ext cx="3493648" cy="6114278"/>
            <a:chOff x="5241644" y="360992"/>
            <a:chExt cx="3493648" cy="61142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CCCC58C-5733-F87F-48F0-AAA13B7FB46D}"/>
                </a:ext>
              </a:extLst>
            </p:cNvPr>
            <p:cNvGrpSpPr/>
            <p:nvPr/>
          </p:nvGrpSpPr>
          <p:grpSpPr>
            <a:xfrm>
              <a:off x="5241644" y="360992"/>
              <a:ext cx="3493648" cy="6114278"/>
              <a:chOff x="6660541" y="216184"/>
              <a:chExt cx="5249918" cy="611427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C5934B6-E68D-4BED-ED09-A7C3342C907B}"/>
                  </a:ext>
                </a:extLst>
              </p:cNvPr>
              <p:cNvGrpSpPr/>
              <p:nvPr/>
            </p:nvGrpSpPr>
            <p:grpSpPr>
              <a:xfrm>
                <a:off x="6660541" y="216184"/>
                <a:ext cx="5249918" cy="6114278"/>
                <a:chOff x="3176215" y="1892910"/>
                <a:chExt cx="6557011" cy="4819209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ACE48B9-C4CF-8989-7251-3EDBC435EA68}"/>
                    </a:ext>
                  </a:extLst>
                </p:cNvPr>
                <p:cNvSpPr/>
                <p:nvPr/>
              </p:nvSpPr>
              <p:spPr>
                <a:xfrm>
                  <a:off x="3176215" y="1892910"/>
                  <a:ext cx="6557011" cy="481920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A695A59-FAFC-1AD3-9323-9EB8698B43A3}"/>
                    </a:ext>
                  </a:extLst>
                </p:cNvPr>
                <p:cNvSpPr/>
                <p:nvPr/>
              </p:nvSpPr>
              <p:spPr>
                <a:xfrm>
                  <a:off x="3237176" y="1968893"/>
                  <a:ext cx="6419850" cy="45739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a-DK" dirty="0" err="1"/>
                    <a:t>McStas</a:t>
                  </a:r>
                  <a:r>
                    <a:rPr lang="da-DK" dirty="0"/>
                    <a:t> instrument file</a:t>
                  </a:r>
                  <a:endParaRPr lang="en-SE" dirty="0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CE5DFF-087B-D82D-168D-A32852F47FEC}"/>
                  </a:ext>
                </a:extLst>
              </p:cNvPr>
              <p:cNvSpPr txBox="1"/>
              <p:nvPr/>
            </p:nvSpPr>
            <p:spPr>
              <a:xfrm>
                <a:off x="6709350" y="903891"/>
                <a:ext cx="5104278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DEFINE INSTRUMENT example(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)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DECLARE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INITIALIZE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TRACE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3AC1EC-83F8-877A-352F-F29CE421F3A0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2531023"/>
              <a:ext cx="95381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D961E58-EC59-21BF-1AA7-D66B3C730942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2614777"/>
              <a:ext cx="141907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F97A7B6-B563-8DC3-AF60-49471E59DEE3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2704858"/>
              <a:ext cx="122741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6B4161C-BF48-A223-0751-B7F18F174226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5" y="2803283"/>
              <a:ext cx="138097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BD35F2-75BB-5578-8405-326C4CD1E0C0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2899323"/>
              <a:ext cx="122741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319C0FB-7F9C-EF37-4366-D1F975669DA0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2983077"/>
              <a:ext cx="138097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AD580F4-27EB-F5BA-0AC1-EBBFA1265E37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3073158"/>
              <a:ext cx="106982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5F56154-46FE-86C0-9C60-BF4A0E958ACD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5" y="3171583"/>
              <a:ext cx="149776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3A944C-6589-BB51-E29E-5FAA9E54D79C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1381673"/>
              <a:ext cx="141907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18AAD3F-CFF3-87A5-EAAA-9473E25F41C7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1465427"/>
              <a:ext cx="16792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F771C51-D57E-3353-B3D0-81B7186A479A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6" y="1555508"/>
              <a:ext cx="138097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74A5F9E-87F9-73F7-0F98-28077D4B7626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5" y="1653933"/>
              <a:ext cx="12274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E35227-226C-3099-5A13-DC22E5272FA4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5" y="3607348"/>
              <a:ext cx="149776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575A1E1-CD58-7C09-C3A2-750B5C6E8DF8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5" y="3691102"/>
              <a:ext cx="21418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760AAA9-DF7F-6FB2-0A6A-835643F9D83E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5" y="3781183"/>
              <a:ext cx="183966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7E7D7F-F0E7-87E8-01E7-6E704E9A903F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4" y="3879608"/>
              <a:ext cx="199074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AC6F7D2-04F6-1B05-1567-AC8C45D08C29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4" y="3985173"/>
              <a:ext cx="199074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3F57C6D-B9C7-8013-E16A-A25CDC1456EE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4" y="4068927"/>
              <a:ext cx="214181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48C621A-0EBD-DFB0-F1EB-73E9D9B00539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4" y="4159008"/>
              <a:ext cx="228494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FC3D4A6-37CC-D85A-C2CA-D4197A11A249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3" y="4257433"/>
              <a:ext cx="199074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1436D4-7CA4-6DE0-422E-9D138D79C0FB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4" y="4718598"/>
              <a:ext cx="89520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E6924F7-27BA-F047-3B0B-2EF705EC876D}"/>
                </a:ext>
              </a:extLst>
            </p:cNvPr>
            <p:cNvCxnSpPr>
              <a:cxnSpLocks/>
            </p:cNvCxnSpPr>
            <p:nvPr/>
          </p:nvCxnSpPr>
          <p:spPr>
            <a:xfrm>
              <a:off x="5492750" y="4802352"/>
              <a:ext cx="13462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1D3E4DE-4BAC-6744-5E16-304960F3EDDD}"/>
                </a:ext>
              </a:extLst>
            </p:cNvPr>
            <p:cNvCxnSpPr>
              <a:cxnSpLocks/>
            </p:cNvCxnSpPr>
            <p:nvPr/>
          </p:nvCxnSpPr>
          <p:spPr>
            <a:xfrm>
              <a:off x="5492750" y="4892433"/>
              <a:ext cx="122555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FEE2924-DDE4-C633-5D90-743C9C81D179}"/>
                </a:ext>
              </a:extLst>
            </p:cNvPr>
            <p:cNvCxnSpPr>
              <a:cxnSpLocks/>
            </p:cNvCxnSpPr>
            <p:nvPr/>
          </p:nvCxnSpPr>
          <p:spPr>
            <a:xfrm>
              <a:off x="5492750" y="4990858"/>
              <a:ext cx="13081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E11C267-3BE3-F10A-1A1A-D123B5EBF4E7}"/>
                </a:ext>
              </a:extLst>
            </p:cNvPr>
            <p:cNvCxnSpPr>
              <a:cxnSpLocks/>
            </p:cNvCxnSpPr>
            <p:nvPr/>
          </p:nvCxnSpPr>
          <p:spPr>
            <a:xfrm>
              <a:off x="5419873" y="5070233"/>
              <a:ext cx="99537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EF5A75D-B133-A1A2-B490-A3EEBDEA3322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63" y="5228807"/>
              <a:ext cx="99537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8EF6AC1-4BB8-390E-B5F9-39792C5DDFC9}"/>
                </a:ext>
              </a:extLst>
            </p:cNvPr>
            <p:cNvCxnSpPr>
              <a:cxnSpLocks/>
            </p:cNvCxnSpPr>
            <p:nvPr/>
          </p:nvCxnSpPr>
          <p:spPr>
            <a:xfrm>
              <a:off x="5496339" y="5312561"/>
              <a:ext cx="122555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6D250C7-D2DB-1792-361E-C5533A28CF37}"/>
                </a:ext>
              </a:extLst>
            </p:cNvPr>
            <p:cNvCxnSpPr>
              <a:cxnSpLocks/>
            </p:cNvCxnSpPr>
            <p:nvPr/>
          </p:nvCxnSpPr>
          <p:spPr>
            <a:xfrm>
              <a:off x="5496339" y="5402642"/>
              <a:ext cx="115454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6AAF97F-7288-8F4A-CBEE-AB965427C471}"/>
                </a:ext>
              </a:extLst>
            </p:cNvPr>
            <p:cNvCxnSpPr>
              <a:cxnSpLocks/>
            </p:cNvCxnSpPr>
            <p:nvPr/>
          </p:nvCxnSpPr>
          <p:spPr>
            <a:xfrm>
              <a:off x="5496339" y="5501067"/>
              <a:ext cx="122555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AADE495-BA09-18C4-38C3-28DC0A9E18D6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62" y="5580442"/>
              <a:ext cx="106982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582E669-2974-DF88-2436-AC9C639050EF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62" y="5653467"/>
              <a:ext cx="95381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0EABEE6-6551-79F4-3671-E91CD9EA663B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63" y="5811801"/>
              <a:ext cx="89520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49CB4C9-EB49-B2CC-4CCB-73501A8C519E}"/>
                </a:ext>
              </a:extLst>
            </p:cNvPr>
            <p:cNvCxnSpPr>
              <a:cxnSpLocks/>
            </p:cNvCxnSpPr>
            <p:nvPr/>
          </p:nvCxnSpPr>
          <p:spPr>
            <a:xfrm>
              <a:off x="5496339" y="5895555"/>
              <a:ext cx="13462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3FDDEF6-28B1-52D9-CA02-1ADB13CD2FC6}"/>
                </a:ext>
              </a:extLst>
            </p:cNvPr>
            <p:cNvCxnSpPr>
              <a:cxnSpLocks/>
            </p:cNvCxnSpPr>
            <p:nvPr/>
          </p:nvCxnSpPr>
          <p:spPr>
            <a:xfrm>
              <a:off x="5496339" y="5985636"/>
              <a:ext cx="122555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732CEE9-171C-C761-AD98-A6045D146D2A}"/>
                </a:ext>
              </a:extLst>
            </p:cNvPr>
            <p:cNvCxnSpPr>
              <a:cxnSpLocks/>
            </p:cNvCxnSpPr>
            <p:nvPr/>
          </p:nvCxnSpPr>
          <p:spPr>
            <a:xfrm>
              <a:off x="5496339" y="6084061"/>
              <a:ext cx="13081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9CF95D0-4915-A754-897B-5017014BA62E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62" y="6163436"/>
              <a:ext cx="106982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A9E2A91-D453-D3EB-A57B-9F5157CA6925}"/>
                </a:ext>
              </a:extLst>
            </p:cNvPr>
            <p:cNvCxnSpPr>
              <a:cxnSpLocks/>
            </p:cNvCxnSpPr>
            <p:nvPr/>
          </p:nvCxnSpPr>
          <p:spPr>
            <a:xfrm>
              <a:off x="5423462" y="6236461"/>
              <a:ext cx="107617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8A75F86-4EE7-3E19-575B-47A2BDC88CAE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10" y="1465427"/>
              <a:ext cx="87615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C61C053-5FD1-36C6-BEA9-2E7D6AC23065}"/>
                </a:ext>
              </a:extLst>
            </p:cNvPr>
            <p:cNvCxnSpPr>
              <a:cxnSpLocks/>
            </p:cNvCxnSpPr>
            <p:nvPr/>
          </p:nvCxnSpPr>
          <p:spPr>
            <a:xfrm>
              <a:off x="5771135" y="1653933"/>
              <a:ext cx="32486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E95AE08-2049-6217-3210-46516C7B004B}"/>
              </a:ext>
            </a:extLst>
          </p:cNvPr>
          <p:cNvGrpSpPr/>
          <p:nvPr/>
        </p:nvGrpSpPr>
        <p:grpSpPr>
          <a:xfrm>
            <a:off x="8872921" y="360992"/>
            <a:ext cx="3203122" cy="6114278"/>
            <a:chOff x="8872921" y="360992"/>
            <a:chExt cx="3203122" cy="611427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9882A65-F14B-31B9-71B8-C5CA2150E70E}"/>
                </a:ext>
              </a:extLst>
            </p:cNvPr>
            <p:cNvGrpSpPr/>
            <p:nvPr/>
          </p:nvGrpSpPr>
          <p:grpSpPr>
            <a:xfrm>
              <a:off x="8872921" y="360992"/>
              <a:ext cx="3203122" cy="6114278"/>
              <a:chOff x="6660541" y="216184"/>
              <a:chExt cx="5249918" cy="611427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8F82521C-3469-C038-CBF7-5E02AB5A9279}"/>
                  </a:ext>
                </a:extLst>
              </p:cNvPr>
              <p:cNvGrpSpPr/>
              <p:nvPr/>
            </p:nvGrpSpPr>
            <p:grpSpPr>
              <a:xfrm>
                <a:off x="6660541" y="216184"/>
                <a:ext cx="5249918" cy="6114278"/>
                <a:chOff x="3176215" y="1892910"/>
                <a:chExt cx="6557011" cy="4819209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68226BE0-B606-812A-A9AE-C31DA031A6E2}"/>
                    </a:ext>
                  </a:extLst>
                </p:cNvPr>
                <p:cNvSpPr/>
                <p:nvPr/>
              </p:nvSpPr>
              <p:spPr>
                <a:xfrm>
                  <a:off x="3176215" y="1892910"/>
                  <a:ext cx="6557011" cy="4819209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 dirty="0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98212EC-0F08-B13F-9DA4-4134C3320131}"/>
                    </a:ext>
                  </a:extLst>
                </p:cNvPr>
                <p:cNvSpPr/>
                <p:nvPr/>
              </p:nvSpPr>
              <p:spPr>
                <a:xfrm>
                  <a:off x="3237176" y="1968893"/>
                  <a:ext cx="6419850" cy="45739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a-DK" dirty="0" err="1"/>
                    <a:t>McStasScript</a:t>
                  </a:r>
                  <a:endParaRPr lang="en-SE" dirty="0"/>
                </a:p>
              </p:txBody>
            </p:sp>
          </p:grp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B2C4A8A-9CA8-3678-BC8D-506F9A775115}"/>
                  </a:ext>
                </a:extLst>
              </p:cNvPr>
              <p:cNvSpPr txBox="1"/>
              <p:nvPr/>
            </p:nvSpPr>
            <p:spPr>
              <a:xfrm>
                <a:off x="6709350" y="903891"/>
                <a:ext cx="5104278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dirty="0">
                    <a:solidFill>
                      <a:srgbClr val="666666"/>
                    </a:solidFill>
                  </a:rPr>
                  <a:t>i</a:t>
                </a:r>
                <a:r>
                  <a:rPr lang="en-SE" dirty="0">
                    <a:solidFill>
                      <a:srgbClr val="666666"/>
                    </a:solidFill>
                  </a:rPr>
                  <a:t>nstr = McStas_instr(“demo”)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# Guide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# Choppers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# Sample environment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  <a:p>
                <a:pPr algn="l"/>
                <a:r>
                  <a:rPr lang="en-SE" dirty="0">
                    <a:solidFill>
                      <a:srgbClr val="666666"/>
                    </a:solidFill>
                  </a:rPr>
                  <a:t># Detectors</a:t>
                </a:r>
              </a:p>
              <a:p>
                <a:pPr algn="l"/>
                <a:endParaRPr lang="en-SE" dirty="0">
                  <a:solidFill>
                    <a:srgbClr val="666666"/>
                  </a:solidFill>
                </a:endParaRPr>
              </a:p>
            </p:txBody>
          </p:sp>
        </p:grp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3628CCD3-B973-2BCA-BECD-7031F2682101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1961239"/>
              <a:ext cx="12146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D684327-FFDC-4AC7-1438-9A913E4A38B8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060995"/>
              <a:ext cx="15125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8B2716F-C015-828B-3802-AD034B562E6F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162800"/>
              <a:ext cx="135320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B834324-B8FF-D068-DB00-3BDA90D68DFD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273925"/>
              <a:ext cx="12146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1F7B631-2D9D-82C8-1473-5E1AF1EC75D7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385050"/>
              <a:ext cx="185889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F85693B-E391-1A82-5651-93EFB28D71AD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499350"/>
              <a:ext cx="16649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25EAF2F-E8E6-8CC1-AA40-187963424907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614777"/>
              <a:ext cx="10622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6105F55C-0BEB-B773-219A-139911691B34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741777"/>
              <a:ext cx="156794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BE36F56-03FF-FFCE-6566-4A90F4412037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2868777"/>
              <a:ext cx="15125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9E305EA-8B0A-D1EC-5C67-FC02E73EF8DE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323072"/>
              <a:ext cx="12146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63DC4FD-BB0D-24D6-2640-D7581D357B91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422828"/>
              <a:ext cx="156794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9C8B861-DDA5-B7D9-06DD-249F5436F1D7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524633"/>
              <a:ext cx="129085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435308F-1293-9392-F6AB-4A082352DB55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635758"/>
              <a:ext cx="166492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C6CE0B6-8C3C-A242-6A18-40ADC3B7297F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746883"/>
              <a:ext cx="156794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E6A84E0-725F-65DC-834F-F74F365019EF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861183"/>
              <a:ext cx="1166165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9DB1607-9770-BE50-312B-73DDE420AF55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3976610"/>
              <a:ext cx="151252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F19A9A8C-1F33-688E-BA67-48B53D04CCBD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4103610"/>
              <a:ext cx="13532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385F321-C030-B19F-FD77-6353B5F29965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4230610"/>
              <a:ext cx="156794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471F7AA-E723-5C94-DA71-7395357D4FAA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4723194"/>
              <a:ext cx="12146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7B5670F-770B-5633-1431-439A27CD23B0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4822950"/>
              <a:ext cx="156794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D06986B5-3FAD-56C8-5982-81DDC3F29366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4924755"/>
              <a:ext cx="12908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7DA528A4-B6CA-64AA-266A-694F5FB90E7A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5035880"/>
              <a:ext cx="15125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371D09A-1A61-BB35-878F-4987F33D4BF8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5147005"/>
              <a:ext cx="16649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0853375-1EC8-E209-F92C-4F0CC36D47B9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5261305"/>
              <a:ext cx="15125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7FBC894-DEA0-D115-7E3C-54B5EF8B4109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5821993"/>
              <a:ext cx="121465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DBAE9B6-8E68-AFDC-CF1E-A504A8CC43FC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5948993"/>
              <a:ext cx="156794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D554785-05FE-D067-7CB5-2948B081F75C}"/>
                </a:ext>
              </a:extLst>
            </p:cNvPr>
            <p:cNvCxnSpPr>
              <a:cxnSpLocks/>
            </p:cNvCxnSpPr>
            <p:nvPr/>
          </p:nvCxnSpPr>
          <p:spPr>
            <a:xfrm>
              <a:off x="9044635" y="6075993"/>
              <a:ext cx="141907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Freeform 170">
            <a:extLst>
              <a:ext uri="{FF2B5EF4-FFF2-40B4-BE49-F238E27FC236}">
                <a16:creationId xmlns:a16="http://schemas.microsoft.com/office/drawing/2014/main" id="{6F015C07-8295-0FAF-3D79-ED676E6B5752}"/>
              </a:ext>
            </a:extLst>
          </p:cNvPr>
          <p:cNvSpPr/>
          <p:nvPr/>
        </p:nvSpPr>
        <p:spPr>
          <a:xfrm rot="21138149">
            <a:off x="8126559" y="162370"/>
            <a:ext cx="1360714" cy="294382"/>
          </a:xfrm>
          <a:custGeom>
            <a:avLst/>
            <a:gdLst>
              <a:gd name="connsiteX0" fmla="*/ 1360714 w 1360714"/>
              <a:gd name="connsiteY0" fmla="*/ 294382 h 294382"/>
              <a:gd name="connsiteX1" fmla="*/ 707571 w 1360714"/>
              <a:gd name="connsiteY1" fmla="*/ 468 h 294382"/>
              <a:gd name="connsiteX2" fmla="*/ 0 w 1360714"/>
              <a:gd name="connsiteY2" fmla="*/ 239954 h 29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0714" h="294382">
                <a:moveTo>
                  <a:pt x="1360714" y="294382"/>
                </a:moveTo>
                <a:cubicBezTo>
                  <a:pt x="1147535" y="151960"/>
                  <a:pt x="934357" y="9539"/>
                  <a:pt x="707571" y="468"/>
                </a:cubicBezTo>
                <a:cubicBezTo>
                  <a:pt x="480785" y="-8603"/>
                  <a:pt x="240392" y="115675"/>
                  <a:pt x="0" y="239954"/>
                </a:cubicBezTo>
              </a:path>
            </a:pathLst>
          </a:custGeom>
          <a:noFill/>
          <a:ln w="1270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2" name="Freeform 171">
            <a:extLst>
              <a:ext uri="{FF2B5EF4-FFF2-40B4-BE49-F238E27FC236}">
                <a16:creationId xmlns:a16="http://schemas.microsoft.com/office/drawing/2014/main" id="{1C72E3E4-36C0-8FA6-76FD-F247E7057B43}"/>
              </a:ext>
            </a:extLst>
          </p:cNvPr>
          <p:cNvSpPr/>
          <p:nvPr/>
        </p:nvSpPr>
        <p:spPr>
          <a:xfrm rot="10568223">
            <a:off x="8282880" y="6323472"/>
            <a:ext cx="1360714" cy="294382"/>
          </a:xfrm>
          <a:custGeom>
            <a:avLst/>
            <a:gdLst>
              <a:gd name="connsiteX0" fmla="*/ 1360714 w 1360714"/>
              <a:gd name="connsiteY0" fmla="*/ 294382 h 294382"/>
              <a:gd name="connsiteX1" fmla="*/ 707571 w 1360714"/>
              <a:gd name="connsiteY1" fmla="*/ 468 h 294382"/>
              <a:gd name="connsiteX2" fmla="*/ 0 w 1360714"/>
              <a:gd name="connsiteY2" fmla="*/ 239954 h 29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0714" h="294382">
                <a:moveTo>
                  <a:pt x="1360714" y="294382"/>
                </a:moveTo>
                <a:cubicBezTo>
                  <a:pt x="1147535" y="151960"/>
                  <a:pt x="934357" y="9539"/>
                  <a:pt x="707571" y="468"/>
                </a:cubicBezTo>
                <a:cubicBezTo>
                  <a:pt x="480785" y="-8603"/>
                  <a:pt x="240392" y="115675"/>
                  <a:pt x="0" y="239954"/>
                </a:cubicBezTo>
              </a:path>
            </a:pathLst>
          </a:custGeom>
          <a:noFill/>
          <a:ln w="127000"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893325A-E2E6-999A-44C2-5B38A678668D}"/>
              </a:ext>
            </a:extLst>
          </p:cNvPr>
          <p:cNvSpPr txBox="1"/>
          <p:nvPr/>
        </p:nvSpPr>
        <p:spPr>
          <a:xfrm>
            <a:off x="1186972" y="5845526"/>
            <a:ext cx="475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m</a:t>
            </a:r>
            <a:r>
              <a:rPr lang="en-SE" dirty="0">
                <a:solidFill>
                  <a:srgbClr val="666666"/>
                </a:solidFill>
              </a:rPr>
              <a:t>cstas-pygen translator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7A8371D-E11D-27F9-6674-4512A7B5C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73851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  <p:bldP spid="172" grpId="0" animBg="1"/>
      <p:bldP spid="17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9019B7-CECB-38E0-1FE2-201FCAD179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Installation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29B867FF-67F5-20CE-F31A-EE1C39854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1562400"/>
            <a:ext cx="5484821" cy="4768062"/>
          </a:xfrm>
        </p:spPr>
        <p:txBody>
          <a:bodyPr/>
          <a:lstStyle/>
          <a:p>
            <a:pPr lvl="1"/>
            <a:r>
              <a:rPr lang="en-US" dirty="0"/>
              <a:t>Install from pip / </a:t>
            </a:r>
            <a:r>
              <a:rPr lang="en-US" dirty="0" err="1"/>
              <a:t>conda</a:t>
            </a:r>
            <a:endParaRPr lang="en-US" dirty="0"/>
          </a:p>
          <a:p>
            <a:pPr lvl="2"/>
            <a:r>
              <a:rPr lang="en-US" b="1" dirty="0"/>
              <a:t>pip install </a:t>
            </a:r>
            <a:r>
              <a:rPr lang="en-US" b="1" dirty="0" err="1"/>
              <a:t>McStasScript</a:t>
            </a:r>
            <a:endParaRPr lang="en-US" b="1" dirty="0"/>
          </a:p>
          <a:p>
            <a:pPr lvl="2"/>
            <a:r>
              <a:rPr lang="en-US" b="1" dirty="0" err="1"/>
              <a:t>conda</a:t>
            </a:r>
            <a:r>
              <a:rPr lang="en-US" b="1" dirty="0"/>
              <a:t> install –c </a:t>
            </a:r>
            <a:r>
              <a:rPr lang="en-US" b="1" dirty="0" err="1"/>
              <a:t>conda</a:t>
            </a:r>
            <a:r>
              <a:rPr lang="en-US" b="1" dirty="0"/>
              <a:t>-forge </a:t>
            </a:r>
            <a:r>
              <a:rPr lang="en-US" b="1" dirty="0" err="1"/>
              <a:t>mcstasscript</a:t>
            </a: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pPr lvl="2"/>
            <a:r>
              <a:rPr lang="en-US" dirty="0"/>
              <a:t>Included as dependency if you install </a:t>
            </a:r>
            <a:r>
              <a:rPr lang="en-US" dirty="0" err="1"/>
              <a:t>McStas</a:t>
            </a:r>
            <a:r>
              <a:rPr lang="en-US" dirty="0"/>
              <a:t>, e.g.</a:t>
            </a:r>
            <a:br>
              <a:rPr lang="en-US" dirty="0"/>
            </a:br>
            <a:r>
              <a:rPr lang="en-US" b="1" dirty="0" err="1"/>
              <a:t>conda</a:t>
            </a:r>
            <a:r>
              <a:rPr lang="en-US" b="1" dirty="0"/>
              <a:t> install –c </a:t>
            </a:r>
            <a:r>
              <a:rPr lang="en-US" b="1" dirty="0" err="1"/>
              <a:t>conda</a:t>
            </a:r>
            <a:r>
              <a:rPr lang="en-US" b="1" dirty="0"/>
              <a:t>-forge </a:t>
            </a:r>
            <a:r>
              <a:rPr lang="en-US" b="1" dirty="0" err="1"/>
              <a:t>mcstas</a:t>
            </a:r>
            <a:endParaRPr lang="en-US" b="1" dirty="0"/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32AF3C0E-7088-D2B7-A066-38286AFC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64DE2-ABFE-C1B3-072A-55D0ECCC7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6" name="Google Shape;124;p19">
            <a:extLst>
              <a:ext uri="{FF2B5EF4-FFF2-40B4-BE49-F238E27FC236}">
                <a16:creationId xmlns:a16="http://schemas.microsoft.com/office/drawing/2014/main" id="{7D3075B9-F91C-F8DA-4305-8073834217C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F19ED6-F37C-FED7-431F-79A09E80FF3A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8" name="mcstas_logo_371x218.png">
              <a:extLst>
                <a:ext uri="{FF2B5EF4-FFF2-40B4-BE49-F238E27FC236}">
                  <a16:creationId xmlns:a16="http://schemas.microsoft.com/office/drawing/2014/main" id="{82CA9E83-0DF6-20A5-777C-638C86E45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85C97F-651C-76D9-23FC-EE07D20BF724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3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67D20-1B6D-B86C-8C12-B9278DE4B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8D566C-316B-11C8-579A-15A2AEF61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McStasScript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7B8E7C8-2C47-8B01-4EBF-A7AAD1A2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/>
              <a:t>2023-10-10</a:t>
            </a:r>
            <a:endParaRPr lang="sv-SE" dirty="0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06C0CF29-FE64-4746-944D-2BCE0EE627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5B7C73E6-0596-788C-F333-5B6B37E3F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7" y="1562400"/>
            <a:ext cx="9836199" cy="4768062"/>
          </a:xfrm>
        </p:spPr>
        <p:txBody>
          <a:bodyPr/>
          <a:lstStyle/>
          <a:p>
            <a:pPr lvl="1"/>
            <a:r>
              <a:rPr lang="en-US" dirty="0" err="1"/>
              <a:t>McStasScript</a:t>
            </a:r>
            <a:r>
              <a:rPr lang="en-US" dirty="0"/>
              <a:t> adds a Python interface to </a:t>
            </a:r>
            <a:r>
              <a:rPr lang="en-US" dirty="0" err="1"/>
              <a:t>McStas</a:t>
            </a:r>
            <a:endParaRPr lang="en-US" dirty="0"/>
          </a:p>
          <a:p>
            <a:pPr lvl="2"/>
            <a:r>
              <a:rPr lang="en-US" dirty="0"/>
              <a:t>Build instruments</a:t>
            </a:r>
          </a:p>
          <a:p>
            <a:pPr lvl="2"/>
            <a:r>
              <a:rPr lang="en-US" dirty="0"/>
              <a:t>Run simulations</a:t>
            </a:r>
          </a:p>
          <a:p>
            <a:pPr lvl="2"/>
            <a:r>
              <a:rPr lang="en-US" dirty="0"/>
              <a:t>Visualize data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Both classic user interface and </a:t>
            </a:r>
            <a:r>
              <a:rPr lang="en-US" dirty="0" err="1"/>
              <a:t>McStasScript</a:t>
            </a:r>
            <a:r>
              <a:rPr lang="en-US" dirty="0"/>
              <a:t> will be maintained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 this school we will be using </a:t>
            </a:r>
            <a:r>
              <a:rPr lang="en-US" dirty="0" err="1"/>
              <a:t>McStasScript</a:t>
            </a:r>
            <a:r>
              <a:rPr lang="en-US" dirty="0"/>
              <a:t> to keep the focus on Python</a:t>
            </a:r>
          </a:p>
          <a:p>
            <a:pPr lvl="2"/>
            <a:endParaRPr lang="en-US" dirty="0"/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2A67A343-FDDD-C812-E26D-CD86CD543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7716087" cy="365125"/>
          </a:xfrm>
        </p:spPr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C73E6-B305-3096-C430-CCDDB1767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75" y="433658"/>
            <a:ext cx="670667" cy="777585"/>
          </a:xfrm>
          <a:prstGeom prst="rect">
            <a:avLst/>
          </a:prstGeom>
        </p:spPr>
      </p:pic>
      <p:pic>
        <p:nvPicPr>
          <p:cNvPr id="6" name="Google Shape;124;p19">
            <a:extLst>
              <a:ext uri="{FF2B5EF4-FFF2-40B4-BE49-F238E27FC236}">
                <a16:creationId xmlns:a16="http://schemas.microsoft.com/office/drawing/2014/main" id="{2AD57491-3DCF-C036-C3E5-809207B2FD1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191" y="509944"/>
            <a:ext cx="1932701" cy="6250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5BACE14-0EF3-BF25-698A-E6519DC26F3D}"/>
              </a:ext>
            </a:extLst>
          </p:cNvPr>
          <p:cNvGrpSpPr/>
          <p:nvPr/>
        </p:nvGrpSpPr>
        <p:grpSpPr>
          <a:xfrm>
            <a:off x="7036091" y="337843"/>
            <a:ext cx="1363660" cy="851628"/>
            <a:chOff x="6599184" y="818119"/>
            <a:chExt cx="1877516" cy="1169399"/>
          </a:xfrm>
        </p:grpSpPr>
        <p:pic>
          <p:nvPicPr>
            <p:cNvPr id="8" name="mcstas_logo_371x218.png">
              <a:extLst>
                <a:ext uri="{FF2B5EF4-FFF2-40B4-BE49-F238E27FC236}">
                  <a16:creationId xmlns:a16="http://schemas.microsoft.com/office/drawing/2014/main" id="{C2FD31EC-4059-71F2-F593-A8140B763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2581A2-17F9-B8E1-795B-F9EAC3A5C423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4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0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78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9CC11-2348-E13B-7F8C-0B2B5E345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51645A-08D0-A94B-A246-86F0B6EA6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Exercises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D87ACEA-7BE3-2179-E014-F7EB162C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27C2457-F98A-CF4B-411D-16C4E7AF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6AFE19D-DBF8-6EE2-EC5C-46C932AE9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9056597" cy="4768062"/>
          </a:xfrm>
        </p:spPr>
        <p:txBody>
          <a:bodyPr/>
          <a:lstStyle/>
          <a:p>
            <a:pPr lvl="1"/>
            <a:r>
              <a:rPr lang="en-US" dirty="0"/>
              <a:t>Time for you to try it out!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Get functional instrument object, though the instrument has some issue</a:t>
            </a:r>
          </a:p>
          <a:p>
            <a:pPr lvl="1"/>
            <a:r>
              <a:rPr lang="en-US" dirty="0"/>
              <a:t>Run simulation and plot output</a:t>
            </a:r>
          </a:p>
          <a:p>
            <a:pPr lvl="1"/>
            <a:r>
              <a:rPr lang="en-US" dirty="0"/>
              <a:t>Some quiz questions to keep you on track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Three exercise tracks</a:t>
            </a:r>
          </a:p>
          <a:p>
            <a:pPr lvl="2"/>
            <a:r>
              <a:rPr lang="en-US" dirty="0"/>
              <a:t>SANS</a:t>
            </a:r>
          </a:p>
          <a:p>
            <a:pPr lvl="2"/>
            <a:r>
              <a:rPr lang="en-US" dirty="0"/>
              <a:t>Powder diffraction</a:t>
            </a:r>
          </a:p>
          <a:p>
            <a:pPr lvl="2"/>
            <a:r>
              <a:rPr lang="en-US" dirty="0"/>
              <a:t>QENS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0D58E611-207D-3CBC-102B-C43FA20D0B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Three tracks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0AF9B5F-90AE-4CBD-EE29-732E3438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1" name="Picture 10" descr="Python Logo - PNG and Vector - Logo Download">
            <a:extLst>
              <a:ext uri="{FF2B5EF4-FFF2-40B4-BE49-F238E27FC236}">
                <a16:creationId xmlns:a16="http://schemas.microsoft.com/office/drawing/2014/main" id="{F85D89EF-52BC-B77E-0F5B-0E815107C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609" y="306125"/>
            <a:ext cx="1046392" cy="11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Jupyter notebooks over SSH for remote deep learning on a GPU • RC">
            <a:extLst>
              <a:ext uri="{FF2B5EF4-FFF2-40B4-BE49-F238E27FC236}">
                <a16:creationId xmlns:a16="http://schemas.microsoft.com/office/drawing/2014/main" id="{4A2491D9-DC51-25B9-0514-A10044E82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594" y="306125"/>
            <a:ext cx="1001792" cy="11611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A9C9FD-3002-DC8E-CD45-0EF00A668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17" t="12112" r="38864" b="65121"/>
          <a:stretch/>
        </p:blipFill>
        <p:spPr>
          <a:xfrm>
            <a:off x="6852555" y="306125"/>
            <a:ext cx="1411758" cy="12468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C672238-4022-781C-F7F9-3F6065FF4820}"/>
              </a:ext>
            </a:extLst>
          </p:cNvPr>
          <p:cNvGrpSpPr/>
          <p:nvPr/>
        </p:nvGrpSpPr>
        <p:grpSpPr>
          <a:xfrm>
            <a:off x="5339446" y="265373"/>
            <a:ext cx="1680334" cy="1049396"/>
            <a:chOff x="6599184" y="818119"/>
            <a:chExt cx="1877516" cy="1169399"/>
          </a:xfrm>
        </p:grpSpPr>
        <p:pic>
          <p:nvPicPr>
            <p:cNvPr id="15" name="mcstas_logo_371x218.png">
              <a:extLst>
                <a:ext uri="{FF2B5EF4-FFF2-40B4-BE49-F238E27FC236}">
                  <a16:creationId xmlns:a16="http://schemas.microsoft.com/office/drawing/2014/main" id="{C7953176-2D4E-6AF1-1000-A4BC4834B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910DF4-A364-5F23-2E2A-AA693CFCC1DC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14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4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36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99A82-687B-074B-3A60-2982F0103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8D6366-5430-6CC5-2297-3F7503E2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Exercises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E609F43-9F3A-8306-E720-BB18AB86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984FF62-AF10-BEA5-39B3-007F0E56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5570143-89E7-B41A-39D9-13B2D73BF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8191002" cy="1489098"/>
          </a:xfrm>
        </p:spPr>
        <p:txBody>
          <a:bodyPr/>
          <a:lstStyle/>
          <a:p>
            <a:pPr lvl="1"/>
            <a:r>
              <a:rPr lang="en-US" dirty="0"/>
              <a:t>Join the slack channel </a:t>
            </a:r>
            <a:r>
              <a:rPr lang="en-US" b="1" dirty="0"/>
              <a:t>#dmsc-winter-school-jan-26-27</a:t>
            </a:r>
          </a:p>
          <a:p>
            <a:pPr lvl="1"/>
            <a:r>
              <a:rPr lang="en-US" dirty="0"/>
              <a:t>Instructions to start the exercises available there</a:t>
            </a:r>
          </a:p>
          <a:p>
            <a:pPr marL="142875" lvl="1" indent="0">
              <a:buNone/>
            </a:pPr>
            <a:endParaRPr lang="en-US" dirty="0"/>
          </a:p>
        </p:txBody>
      </p:sp>
      <p:pic>
        <p:nvPicPr>
          <p:cNvPr id="9" name="Content Placeholder 8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661F83F4-23DA-BAB7-C952-1BCBE634545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8264313" y="1583492"/>
            <a:ext cx="3567170" cy="1907788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6213FDD-86C5-6128-6F41-3F422E245B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VISA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857E255-828E-8F4B-0621-4C861E6A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3" name="Picture 2" descr="Python Logo - PNG and Vector - Logo Download">
            <a:extLst>
              <a:ext uri="{FF2B5EF4-FFF2-40B4-BE49-F238E27FC236}">
                <a16:creationId xmlns:a16="http://schemas.microsoft.com/office/drawing/2014/main" id="{9C7D5050-7ECC-FB2E-9A33-178ED6E28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609" y="306125"/>
            <a:ext cx="1046392" cy="11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upyter notebooks over SSH for remote deep learning on a GPU • RC">
            <a:extLst>
              <a:ext uri="{FF2B5EF4-FFF2-40B4-BE49-F238E27FC236}">
                <a16:creationId xmlns:a16="http://schemas.microsoft.com/office/drawing/2014/main" id="{C389B8C9-A90B-3C28-DA5D-F0568D5D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594" y="306125"/>
            <a:ext cx="1001792" cy="11611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96C115-F7F7-A57F-31AD-76C6C8089E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17" t="12112" r="38864" b="65121"/>
          <a:stretch/>
        </p:blipFill>
        <p:spPr>
          <a:xfrm>
            <a:off x="6852555" y="306125"/>
            <a:ext cx="1411758" cy="1246878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5A2F7E7-083D-E94D-C728-B5F97C49C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812" y="5363615"/>
            <a:ext cx="5486400" cy="1092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screenshot of a chat&#10;&#10;AI-generated content may be incorrect.">
            <a:extLst>
              <a:ext uri="{FF2B5EF4-FFF2-40B4-BE49-F238E27FC236}">
                <a16:creationId xmlns:a16="http://schemas.microsoft.com/office/drawing/2014/main" id="{54ABC827-A6B7-9191-958A-536A1908F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2812" y="3636670"/>
            <a:ext cx="5486400" cy="1562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96E83E-D769-C270-D187-8919A08ED37A}"/>
              </a:ext>
            </a:extLst>
          </p:cNvPr>
          <p:cNvSpPr txBox="1"/>
          <p:nvPr/>
        </p:nvSpPr>
        <p:spPr>
          <a:xfrm>
            <a:off x="1561333" y="4094554"/>
            <a:ext cx="299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Multiple choice:</a:t>
            </a:r>
          </a:p>
          <a:p>
            <a:pPr algn="ctr"/>
            <a:r>
              <a:rPr lang="en-US" dirty="0">
                <a:solidFill>
                  <a:srgbClr val="666666"/>
                </a:solidFill>
              </a:rPr>
              <a:t>Insert a string with letter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3EA575-3149-6451-76BD-D60EFF0D06BD}"/>
              </a:ext>
            </a:extLst>
          </p:cNvPr>
          <p:cNvSpPr txBox="1"/>
          <p:nvPr/>
        </p:nvSpPr>
        <p:spPr>
          <a:xfrm>
            <a:off x="1391883" y="5418348"/>
            <a:ext cx="3330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Some take the instrument object and checks it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620D9A-C6A6-525E-832B-FA84637287AB}"/>
              </a:ext>
            </a:extLst>
          </p:cNvPr>
          <p:cNvGrpSpPr/>
          <p:nvPr/>
        </p:nvGrpSpPr>
        <p:grpSpPr>
          <a:xfrm>
            <a:off x="5339446" y="265373"/>
            <a:ext cx="1680334" cy="1049396"/>
            <a:chOff x="6599184" y="818119"/>
            <a:chExt cx="1877516" cy="1169399"/>
          </a:xfrm>
        </p:grpSpPr>
        <p:pic>
          <p:nvPicPr>
            <p:cNvPr id="21" name="mcstas_logo_371x218.png">
              <a:extLst>
                <a:ext uri="{FF2B5EF4-FFF2-40B4-BE49-F238E27FC236}">
                  <a16:creationId xmlns:a16="http://schemas.microsoft.com/office/drawing/2014/main" id="{C085F2C6-8CD7-1BF6-E069-E1DF17D29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7259E2-A984-F791-CC2B-282262B70D6D}"/>
                </a:ext>
              </a:extLst>
            </p:cNvPr>
            <p:cNvSpPr txBox="1"/>
            <p:nvPr/>
          </p:nvSpPr>
          <p:spPr>
            <a:xfrm>
              <a:off x="6599184" y="818119"/>
              <a:ext cx="1834450" cy="514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24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49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42E6E-67A0-619F-CEB9-9A2467B6C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42726C-180B-85E1-11D1-B385B60AC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1C1680-0DDF-5110-0FB7-7C6DEE10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E41F67F-4B02-3059-4512-255EAAE8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90DEEB2-8084-94C3-351D-CDC336BEB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1140185"/>
          </a:xfrm>
        </p:spPr>
        <p:txBody>
          <a:bodyPr/>
          <a:lstStyle/>
          <a:p>
            <a:pPr lvl="1"/>
            <a:r>
              <a:rPr lang="en-US" dirty="0"/>
              <a:t>Function syntax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EAF0886-02A2-68AC-3A74-647B5E5F80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Functions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864F440-384D-DA18-42A3-4503D22F2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EC90E0-8C17-09DF-95B2-E941C92D8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sp>
        <p:nvSpPr>
          <p:cNvPr id="26" name="Platshållare för innehåll 5">
            <a:extLst>
              <a:ext uri="{FF2B5EF4-FFF2-40B4-BE49-F238E27FC236}">
                <a16:creationId xmlns:a16="http://schemas.microsoft.com/office/drawing/2014/main" id="{330950B6-D1ED-8CC4-A931-B1B6A8EC0C4A}"/>
              </a:ext>
            </a:extLst>
          </p:cNvPr>
          <p:cNvSpPr txBox="1">
            <a:spLocks/>
          </p:cNvSpPr>
          <p:nvPr/>
        </p:nvSpPr>
        <p:spPr>
          <a:xfrm>
            <a:off x="1094400" y="3650099"/>
            <a:ext cx="6632782" cy="1541326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Can even be stored in variables</a:t>
            </a:r>
          </a:p>
        </p:txBody>
      </p:sp>
      <p:pic>
        <p:nvPicPr>
          <p:cNvPr id="22" name="Picture 21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FCEC1E5F-0E4E-C551-3954-444DB622D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847" y="1934366"/>
            <a:ext cx="9381744" cy="1653340"/>
          </a:xfrm>
          <a:prstGeom prst="rect">
            <a:avLst/>
          </a:prstGeom>
        </p:spPr>
      </p:pic>
      <p:pic>
        <p:nvPicPr>
          <p:cNvPr id="28" name="Picture 27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B919EDFD-F631-0000-3CE2-DAF3295DC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847" y="4118205"/>
            <a:ext cx="9381744" cy="11919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DD1913-B092-5C05-91A3-599F6523E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847" y="5348967"/>
            <a:ext cx="9381744" cy="92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D0773-45F5-368B-9125-241338940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14C71E9-19F9-DE45-7E38-F45A2E0C5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76" y="4092883"/>
            <a:ext cx="9381744" cy="99146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625CADD-7FFD-B595-531E-1E213100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688D7D-51DB-401F-2D59-1F38F073D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E3C3F29-F17F-1DD2-92C2-B52FFB3D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768BB3D-CA08-D533-59EC-04E6DF1C6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What is an object?</a:t>
            </a:r>
          </a:p>
          <a:p>
            <a:pPr lvl="2"/>
            <a:r>
              <a:rPr lang="en-US" dirty="0"/>
              <a:t>Can have attributes</a:t>
            </a:r>
          </a:p>
          <a:p>
            <a:pPr lvl="2"/>
            <a:r>
              <a:rPr lang="en-US" dirty="0"/>
              <a:t>Can have methods</a:t>
            </a:r>
          </a:p>
          <a:p>
            <a:pPr lvl="2"/>
            <a:r>
              <a:rPr lang="en-US" dirty="0"/>
              <a:t>Can have overwritten operators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4DE98B5-6A56-229C-30AA-80A9C4D4874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611976" y="3319493"/>
            <a:ext cx="9381744" cy="780776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ED3C53A-8099-B0AA-AA8D-8C66F2F8D8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Objects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47150613-06D2-FB2E-B825-037CB7EE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C75FF1-7770-1A27-9095-4F2B05964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AF9CC8-3982-9618-1236-43EB6EE4D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976" y="5011814"/>
            <a:ext cx="9381744" cy="9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7608C-3FFB-F8DE-4F18-4CFD9123F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white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4FD1167B-EF8C-D5FE-C339-4C2F11D58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76" y="5227557"/>
            <a:ext cx="9381744" cy="141283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2D6F402-1387-7C0A-9B99-6DA6963DA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F684C1-9786-1656-9BAE-B7C795B1A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DF4F856-3E66-16C5-7C80-180D8F96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81E6A450-3484-16B1-EFD8-72F03920E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What is an object?</a:t>
            </a:r>
          </a:p>
          <a:p>
            <a:pPr lvl="2"/>
            <a:r>
              <a:rPr lang="en-US" dirty="0"/>
              <a:t>Can have attributes</a:t>
            </a:r>
          </a:p>
          <a:p>
            <a:pPr lvl="2"/>
            <a:r>
              <a:rPr lang="en-US" dirty="0"/>
              <a:t>Can have methods</a:t>
            </a:r>
          </a:p>
          <a:p>
            <a:pPr lvl="2"/>
            <a:r>
              <a:rPr lang="en-US" dirty="0"/>
              <a:t>Can have overwritten operators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F401ED9-325D-3443-8DEF-15B5D3D173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Objects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7715AB1-21C8-A15B-976C-550E00A36E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A92A03-C6B2-4AF3-0058-5984C5684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8" name="Picture 17" descr="A close-up of a pink box&#10;&#10;AI-generated content may be incorrect.">
            <a:extLst>
              <a:ext uri="{FF2B5EF4-FFF2-40B4-BE49-F238E27FC236}">
                <a16:creationId xmlns:a16="http://schemas.microsoft.com/office/drawing/2014/main" id="{10C5CE53-EF81-89A3-8080-4B8EE54F5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3148051"/>
            <a:ext cx="9381744" cy="21316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8B3F43-42B3-6E6D-0DA6-AC8D55CB90E4}"/>
              </a:ext>
            </a:extLst>
          </p:cNvPr>
          <p:cNvSpPr/>
          <p:nvPr/>
        </p:nvSpPr>
        <p:spPr>
          <a:xfrm>
            <a:off x="1516284" y="3680749"/>
            <a:ext cx="9826906" cy="1546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7C65F-55F8-2FED-FEC4-3AF3A1375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1E3BE4-0292-60B8-A22E-747BF3AB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7738E06-B8E8-8618-4B2C-BDBD62C49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84220E2-7B44-37CE-DE8C-008CBB04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9B8D05A-0C89-B5F7-9C65-222B11D18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Number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12DD31C-95E4-00B6-19E6-3EC264D091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9E65195-D7F3-70A2-1D25-FFB5BDD420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82716A-0535-862D-888D-ADE357F3D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5" name="Picture 14" descr="A white and grey rectangular object&#10;&#10;AI-generated content may be incorrect.">
            <a:extLst>
              <a:ext uri="{FF2B5EF4-FFF2-40B4-BE49-F238E27FC236}">
                <a16:creationId xmlns:a16="http://schemas.microsoft.com/office/drawing/2014/main" id="{3AD69802-EF0F-1324-1A4A-29956656D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76" y="2054367"/>
            <a:ext cx="9381744" cy="3197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FE723-91F0-5818-FBDC-57B200F14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5295600"/>
            <a:ext cx="9381744" cy="4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8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6742B-7607-C858-0C2B-071E51284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D92BB8-0AD4-5783-5E3E-CE81F3614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7EDBF30-2908-CD09-CC02-71337DF0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Python &amp; </a:t>
            </a:r>
            <a:r>
              <a:rPr lang="en-GB" dirty="0" err="1"/>
              <a:t>McStas</a:t>
            </a:r>
            <a:r>
              <a:rPr lang="en-GB" dirty="0"/>
              <a:t>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6D55C35-5086-418D-FD13-E29F8023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435AAB5-6073-5A37-6AAE-C44058DC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632782" cy="4768062"/>
          </a:xfrm>
        </p:spPr>
        <p:txBody>
          <a:bodyPr/>
          <a:lstStyle/>
          <a:p>
            <a:pPr lvl="1"/>
            <a:r>
              <a:rPr lang="en-US" dirty="0"/>
              <a:t>String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142875" lvl="1" indent="0">
              <a:buNone/>
            </a:pP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53CF634-F461-44A3-AEF9-20D0442DCA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Basic types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AFC1BA8-FA6B-DB89-D2D7-7C17DFB7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2026-01-26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E8D1CB-4440-1795-6C51-9FD4FF164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611" y="259617"/>
            <a:ext cx="657339" cy="657339"/>
          </a:xfrm>
          <a:prstGeom prst="rect">
            <a:avLst/>
          </a:prstGeom>
        </p:spPr>
      </p:pic>
      <p:pic>
        <p:nvPicPr>
          <p:cNvPr id="19" name="Picture 18" descr="A white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0225FE3A-3448-02EE-89ED-1FB8A95DC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76" y="2025035"/>
            <a:ext cx="9381744" cy="219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9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5835</TotalTime>
  <Words>1852</Words>
  <Application>Microsoft Macintosh PowerPoint</Application>
  <PresentationFormat>Widescreen</PresentationFormat>
  <Paragraphs>600</Paragraphs>
  <Slides>48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Arial</vt:lpstr>
      <vt:lpstr>Calibri</vt:lpstr>
      <vt:lpstr>CMBX12</vt:lpstr>
      <vt:lpstr>CMR10</vt:lpstr>
      <vt:lpstr>CMR7</vt:lpstr>
      <vt:lpstr>ElsevierGulliver</vt:lpstr>
      <vt:lpstr>Segoe UI</vt:lpstr>
      <vt:lpstr>Segoe UI Light</vt:lpstr>
      <vt:lpstr>Segoe UI Semibold</vt:lpstr>
      <vt:lpstr>Slack-Lato</vt:lpstr>
      <vt:lpstr>Times</vt:lpstr>
      <vt:lpstr>Wingdings</vt:lpstr>
      <vt:lpstr>Office-tema</vt:lpstr>
      <vt:lpstr>Python &amp; McStas introduction</vt:lpstr>
      <vt:lpstr>Agenda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Python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McStasScript</vt:lpstr>
      <vt:lpstr>Exercises</vt:lpstr>
      <vt:lpstr>Exercises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Mads Bertelsen</dc:creator>
  <cp:lastModifiedBy>Mads Bertelsen</cp:lastModifiedBy>
  <cp:revision>12</cp:revision>
  <cp:lastPrinted>2019-03-08T10:27:30Z</cp:lastPrinted>
  <dcterms:created xsi:type="dcterms:W3CDTF">2026-01-12T08:24:05Z</dcterms:created>
  <dcterms:modified xsi:type="dcterms:W3CDTF">2026-01-26T07:33:10Z</dcterms:modified>
</cp:coreProperties>
</file>