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3" r:id="rId2"/>
    <p:sldId id="294" r:id="rId3"/>
    <p:sldId id="295" r:id="rId4"/>
    <p:sldId id="296" r:id="rId5"/>
    <p:sldId id="274" r:id="rId6"/>
    <p:sldId id="268" r:id="rId7"/>
    <p:sldId id="287" r:id="rId8"/>
    <p:sldId id="285" r:id="rId9"/>
    <p:sldId id="290" r:id="rId10"/>
    <p:sldId id="286" r:id="rId11"/>
    <p:sldId id="280" r:id="rId12"/>
    <p:sldId id="288" r:id="rId13"/>
    <p:sldId id="291" r:id="rId14"/>
    <p:sldId id="289" r:id="rId15"/>
    <p:sldId id="298" r:id="rId16"/>
    <p:sldId id="297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DCD4"/>
    <a:srgbClr val="43ACD9"/>
    <a:srgbClr val="D7E59A"/>
    <a:srgbClr val="40A9D6"/>
    <a:srgbClr val="CCCCCC"/>
    <a:srgbClr val="666666"/>
    <a:srgbClr val="FECC99"/>
    <a:srgbClr val="FEE6CC"/>
    <a:srgbClr val="CCDFDB"/>
    <a:srgbClr val="E5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1" autoAdjust="0"/>
    <p:restoredTop sz="94694" autoAdjust="0"/>
  </p:normalViewPr>
  <p:slideViewPr>
    <p:cSldViewPr snapToGrid="0" snapToObjects="1">
      <p:cViewPr varScale="1">
        <p:scale>
          <a:sx n="117" d="100"/>
          <a:sy n="117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2025-12-05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63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7AC17-7758-9BAB-5CC7-C4037DFDB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B5F62-BC19-3BBB-7804-EDC3B411E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6B4BE-DA7F-49A3-EB4F-D1583FFDE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BD740-EE39-AA78-7424-A05369495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218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DBA97-B68E-252C-715B-9E3653C8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90F572-F4A2-5BEC-B192-549A44902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79C6C-4625-F72E-D06A-F49A7F26A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C7EF-FF78-9F29-CD33-42516383E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904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89BF0-BFB0-41FC-D845-0DA7A2B2A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3C985-F95C-AACA-798A-697B75D35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F2A880-0474-271C-E9D4-E79A0D035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3A745-0EC3-C7FD-66FF-965021CD9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2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324EE-B8B5-D62B-783F-00D2B611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3C69D-5D65-FE2E-13FB-83E1B18D6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E140C-ADAC-7518-A948-D33B1D43B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FA616-4A17-E9C0-CB97-99991EF1B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8353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EDEE9-16C9-9B0F-D121-50CBD152A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1F448-C85D-DF5D-9350-4CD8D7127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15E13-B2E8-9756-4F6F-5DCC680CE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5D19E-F897-B348-8302-F6569A475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44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DBECE-0D3C-DF8D-811F-29C679AD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2F8E8-1933-C0C9-621C-EC0002B864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96967-16B9-7457-1A65-DBC83517C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29B30-F6B8-C63D-C01B-0D9FF5A33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558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2025-12-05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5806458/21308.51166.7379.26493/valid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E63D380-61D8-56EC-25DC-74945113E3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108F7-6F09-6A68-A641-CE242156C8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BE907-E167-DF01-AF40-7F63F74B3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D3796-8548-E272-209F-2BB9CD410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D82984-2791-A604-E577-205B21B18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Radiation Safety</a:t>
            </a:r>
          </a:p>
        </p:txBody>
      </p:sp>
    </p:spTree>
    <p:extLst>
      <p:ext uri="{BB962C8B-B14F-4D97-AF65-F5344CB8AC3E}">
        <p14:creationId xmlns:p14="http://schemas.microsoft.com/office/powerpoint/2010/main" val="64845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D7303-FFAC-9525-7B5E-627A46E0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10BE11-6BEA-0B83-EED7-56F7DC0A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48" y="21726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Bunker to cave Installation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A071D20-805D-7A37-F8EA-C1568482E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63427A2-6446-5A3A-AAB5-9D7BE15D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910B0CC-982D-4C2C-A605-0EA01A0CC2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4FC747F-B334-6B01-B9D8-8E1D4128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8E038-BF71-1E51-FEEF-8C8B22EC5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07" y="1592930"/>
            <a:ext cx="3180996" cy="2417947"/>
          </a:xfrm>
          <a:prstGeom prst="rect">
            <a:avLst/>
          </a:prstGeom>
        </p:spPr>
      </p:pic>
      <p:pic>
        <p:nvPicPr>
          <p:cNvPr id="12" name="Picture 11" descr="A blue and brown box&#10;&#10;AI-generated content may be incorrect.">
            <a:extLst>
              <a:ext uri="{FF2B5EF4-FFF2-40B4-BE49-F238E27FC236}">
                <a16:creationId xmlns:a16="http://schemas.microsoft.com/office/drawing/2014/main" id="{4239D0B4-8948-C015-6A8B-0A2F43A9A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55" y="72869"/>
            <a:ext cx="1733010" cy="171631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4" name="Picture 13" descr="A blue box with a hole in the middle&#10;&#10;AI-generated content may be incorrect.">
            <a:extLst>
              <a:ext uri="{FF2B5EF4-FFF2-40B4-BE49-F238E27FC236}">
                <a16:creationId xmlns:a16="http://schemas.microsoft.com/office/drawing/2014/main" id="{25606DAE-2A97-6033-53E5-1978268F6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165" y="71822"/>
            <a:ext cx="2743200" cy="170190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3337EE-6129-7043-A2AA-16507AF87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501" y="1592065"/>
            <a:ext cx="1878528" cy="2437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602D4-D6CE-B457-7726-4CF66F4A4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455286" y="1859921"/>
            <a:ext cx="2422089" cy="1916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6B3D59-05F4-B870-D231-B45E58C35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45" y="4165705"/>
            <a:ext cx="3107119" cy="2548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698404-10B6-0C68-C384-E40022E5A2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612" y="4165705"/>
            <a:ext cx="1818305" cy="2511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086703-0C5C-D13C-EBF7-5EA2AE7DA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2274" y="4165705"/>
            <a:ext cx="1987881" cy="2511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D32D5B-BAE1-B2C5-0C63-0799C2C09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3194" y="3064516"/>
            <a:ext cx="4403171" cy="30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055BA-59FB-2988-7EA2-E6570874C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4CBF3B-DE58-E4D4-C7A0-F8380A8EC1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3E26B41-B6BE-CCFC-172B-19CE7705F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8D0AC25A-778A-48CC-15E4-C1F782736C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7275" y="2169209"/>
            <a:ext cx="6013525" cy="2462613"/>
          </a:xfrm>
        </p:spPr>
        <p:txBody>
          <a:bodyPr/>
          <a:lstStyle/>
          <a:p>
            <a:r>
              <a:rPr lang="en-GB" dirty="0"/>
              <a:t>Shielding on cave</a:t>
            </a:r>
          </a:p>
          <a:p>
            <a:r>
              <a:rPr lang="en-GB" sz="3600" dirty="0"/>
              <a:t>=ESS.NSS.H01.LOKI.U01.F01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B18DBB6-23BA-A41E-5EBD-A38A24189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0EA03E-B94D-939B-C0BB-A78F32EACC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03" b="1403"/>
          <a:stretch>
            <a:fillRect/>
          </a:stretch>
        </p:blipFill>
        <p:spPr>
          <a:xfrm>
            <a:off x="6477712" y="0"/>
            <a:ext cx="571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8AFDA-2815-5B7A-59C9-0DA1AFA4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0C039D-7F3B-030C-05FF-412EAFF9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Shielding on cave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96D02A-475B-8A0B-D3EA-B3FAD552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34B1715-CDD4-66B2-B83E-FFBF1B3D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BFFC317-FCC9-5757-7FE6-295F70D07B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F583E09-1DBE-815A-A44C-B52C6542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A67FF-2C05-FC38-D4D8-F213CE591B94}"/>
              </a:ext>
            </a:extLst>
          </p:cNvPr>
          <p:cNvSpPr txBox="1"/>
          <p:nvPr/>
        </p:nvSpPr>
        <p:spPr>
          <a:xfrm>
            <a:off x="505610" y="1438102"/>
            <a:ext cx="637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ESS-5768841 LoKI Cave Site Acceptance Test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ESS-5768861 LoKI Cave Installation location Checklist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ESS-1108664 Sub-System design description for End Station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46FB3-AD5C-3ECF-9886-DDF4956A7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59" y="2272252"/>
            <a:ext cx="6171386" cy="4496702"/>
          </a:xfrm>
          <a:prstGeom prst="rect">
            <a:avLst/>
          </a:prstGeom>
        </p:spPr>
      </p:pic>
      <p:pic>
        <p:nvPicPr>
          <p:cNvPr id="12" name="Picture 11" descr="A blueprint of a machine&#10;&#10;AI-generated content may be incorrect.">
            <a:extLst>
              <a:ext uri="{FF2B5EF4-FFF2-40B4-BE49-F238E27FC236}">
                <a16:creationId xmlns:a16="http://schemas.microsoft.com/office/drawing/2014/main" id="{1421D8BA-213C-735B-9C2B-AD33674B5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39670" y="-592017"/>
            <a:ext cx="3443520" cy="4953072"/>
          </a:xfrm>
          <a:prstGeom prst="rect">
            <a:avLst/>
          </a:prstGeom>
        </p:spPr>
      </p:pic>
      <p:pic>
        <p:nvPicPr>
          <p:cNvPr id="14" name="Picture 13" descr="A blueprint of a building&#10;&#10;AI-generated content may be incorrect.">
            <a:extLst>
              <a:ext uri="{FF2B5EF4-FFF2-40B4-BE49-F238E27FC236}">
                <a16:creationId xmlns:a16="http://schemas.microsoft.com/office/drawing/2014/main" id="{4C72BEE8-FF8F-0495-E77D-748168A99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39669" y="2674226"/>
            <a:ext cx="3443521" cy="49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4D28-7526-B0E2-D052-4D32AC61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33702F-C40E-B476-31F4-806F76FEF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Bunker to cave shielding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ABACAD2-B5E3-0540-A9D7-7330C0B3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EA91B4-3E89-FD09-03A8-FD8B0B70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E965418-7B8A-B8B4-FA91-70CAB1671C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958207A-9E10-6C2A-F579-20941F01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394D8-2A7F-C826-EC69-43E06F89E450}"/>
              </a:ext>
            </a:extLst>
          </p:cNvPr>
          <p:cNvSpPr txBox="1"/>
          <p:nvPr/>
        </p:nvSpPr>
        <p:spPr>
          <a:xfrm>
            <a:off x="505610" y="1592132"/>
            <a:ext cx="637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ESS-5723871 LoKI Shielding Bunker to Cave SAT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ESS-5765648 LoKI Shielding Bunker to cave location checklist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SE" sz="1600" dirty="0">
              <a:solidFill>
                <a:srgbClr val="6666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C2892-0904-2E28-4F80-BB064DD59E1B}"/>
              </a:ext>
            </a:extLst>
          </p:cNvPr>
          <p:cNvSpPr txBox="1"/>
          <p:nvPr/>
        </p:nvSpPr>
        <p:spPr>
          <a:xfrm>
            <a:off x="6884894" y="1341085"/>
            <a:ext cx="535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Verification of Gaps between blocks and against main interfaces</a:t>
            </a:r>
          </a:p>
          <a:p>
            <a:pPr algn="l"/>
            <a:r>
              <a:rPr lang="en-SE" sz="1600" dirty="0">
                <a:solidFill>
                  <a:srgbClr val="666666"/>
                </a:solidFill>
              </a:rPr>
              <a:t>Ensure gaps between blocks are less than 10 mm.</a:t>
            </a:r>
          </a:p>
        </p:txBody>
      </p:sp>
      <p:pic>
        <p:nvPicPr>
          <p:cNvPr id="13" name="Picture 12" descr="A person holding a small electronic device&#10;&#10;AI-generated content may be incorrect.">
            <a:extLst>
              <a:ext uri="{FF2B5EF4-FFF2-40B4-BE49-F238E27FC236}">
                <a16:creationId xmlns:a16="http://schemas.microsoft.com/office/drawing/2014/main" id="{9FE052F4-A698-C019-F127-4197EA707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030" y="2294969"/>
            <a:ext cx="2088060" cy="2368301"/>
          </a:xfrm>
          <a:prstGeom prst="rect">
            <a:avLst/>
          </a:prstGeom>
        </p:spPr>
      </p:pic>
      <p:pic>
        <p:nvPicPr>
          <p:cNvPr id="14" name="Picture 13" descr="A person holding a digital device&#10;&#10;AI-generated content may be incorrect.">
            <a:extLst>
              <a:ext uri="{FF2B5EF4-FFF2-40B4-BE49-F238E27FC236}">
                <a16:creationId xmlns:a16="http://schemas.microsoft.com/office/drawing/2014/main" id="{EBB2D98D-9712-4C07-0FC1-4A61BEAE9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226" y="2294969"/>
            <a:ext cx="2293397" cy="2368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23E95C-63AD-C9B0-5476-AF4178F5F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190" y="4765548"/>
            <a:ext cx="2938071" cy="1953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286510-6FBE-B895-5302-5FA559061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19578" y="2438305"/>
            <a:ext cx="3284589" cy="42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B833-CA92-89CE-65D5-70070497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155F72-7698-04FD-9854-796B2AD9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31" y="214422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Cave Shielding installation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572747A-DE20-3430-81D4-CEBCA423D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363C1A-1D15-4D8E-5387-206233AD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E768878-25C6-F8AF-5AAB-77AAC88E0F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892" y="1013314"/>
            <a:ext cx="9360000" cy="507076"/>
          </a:xfrm>
        </p:spPr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E38B392-F076-AFA2-8B34-C86C09B0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pic>
        <p:nvPicPr>
          <p:cNvPr id="7" name="Picture 6" descr="A blue and green machine&#10;&#10;AI-generated content may be incorrect.">
            <a:extLst>
              <a:ext uri="{FF2B5EF4-FFF2-40B4-BE49-F238E27FC236}">
                <a16:creationId xmlns:a16="http://schemas.microsoft.com/office/drawing/2014/main" id="{ACADF9DF-7AF0-5C80-8865-F879AC01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76" y="72869"/>
            <a:ext cx="2371109" cy="155222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1" name="Picture 10" descr="A blue and brown machine&#10;&#10;AI-generated content may be incorrect.">
            <a:extLst>
              <a:ext uri="{FF2B5EF4-FFF2-40B4-BE49-F238E27FC236}">
                <a16:creationId xmlns:a16="http://schemas.microsoft.com/office/drawing/2014/main" id="{712E0D32-E782-BCA1-BD9E-D2BCC9C5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14" y="72869"/>
            <a:ext cx="2642358" cy="155222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3EDF4A-2B4D-858F-0EA2-70F6A427E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48" y="1625091"/>
            <a:ext cx="2036397" cy="2538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157699-5975-E6FA-BCAC-12C3A9510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282" y="1625091"/>
            <a:ext cx="3451289" cy="25381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855493-401E-3FD6-FFC3-0239A410A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708" y="1661943"/>
            <a:ext cx="4118650" cy="25012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8A9156-3BEC-01EC-4FEE-2EF5872631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8495" y="1661943"/>
            <a:ext cx="1926204" cy="25012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4ADB3D-0470-A261-2263-F5FE202257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88" y="4267910"/>
            <a:ext cx="2951124" cy="2499655"/>
          </a:xfrm>
          <a:prstGeom prst="rect">
            <a:avLst/>
          </a:prstGeom>
        </p:spPr>
      </p:pic>
      <p:pic>
        <p:nvPicPr>
          <p:cNvPr id="36" name="Picture 35" descr="A white door with black screens and wires&#10;&#10;AI-generated content may be incorrect.">
            <a:extLst>
              <a:ext uri="{FF2B5EF4-FFF2-40B4-BE49-F238E27FC236}">
                <a16:creationId xmlns:a16="http://schemas.microsoft.com/office/drawing/2014/main" id="{0DA0CE21-DDE2-5C3F-9478-AF3BFE67D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4267910"/>
            <a:ext cx="2743200" cy="2512115"/>
          </a:xfrm>
          <a:prstGeom prst="rect">
            <a:avLst/>
          </a:prstGeom>
        </p:spPr>
      </p:pic>
      <p:pic>
        <p:nvPicPr>
          <p:cNvPr id="38" name="Picture 37" descr="A large white box in a factory&#10;&#10;AI-generated content may be incorrect.">
            <a:extLst>
              <a:ext uri="{FF2B5EF4-FFF2-40B4-BE49-F238E27FC236}">
                <a16:creationId xmlns:a16="http://schemas.microsoft.com/office/drawing/2014/main" id="{7EC2A1B8-FE12-5CC4-60CD-9E4611A9F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0277" y="4267910"/>
            <a:ext cx="1890432" cy="2520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77B76C-6A6E-5DE8-B697-C3E9BC510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088" y="4285215"/>
            <a:ext cx="3374484" cy="24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B6BADD-18FC-6FFA-BEAE-D381840044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3377A6-64DB-A868-E558-FFF6B8AFB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43CDDA-A518-280C-562E-A34D8E633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556C1A-B366-9FE4-2D68-B0AF5C6C4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7EB8E7A-3E25-4E33-7200-DF1653AC61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Radiation Safety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D7EF5-292A-D8F9-E7C4-7BA2638E663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797CA-DAA9-3DBC-524D-C4E10F1C41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471C94-A938-1D56-61C7-A12BDCAF570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23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0771-B04B-0F26-0A86-9381876C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Safety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AA889-13DD-8C10-3BCF-55F6EA41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92F0D-C1E7-D621-99E6-779AC21B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EC9103-9C39-FCF7-1EA5-9D25923E8C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Implementation of Safety Functions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FEF544-5D5E-776D-1F41-FEC87537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7D7BF1-2170-5DF3-2E3A-C1447C98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036" y="1096592"/>
            <a:ext cx="3436646" cy="4863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B3D1A7-4465-3A01-BD84-BB93A7BEEDFC}"/>
              </a:ext>
            </a:extLst>
          </p:cNvPr>
          <p:cNvSpPr txBox="1"/>
          <p:nvPr/>
        </p:nvSpPr>
        <p:spPr>
          <a:xfrm>
            <a:off x="1083235" y="1446416"/>
            <a:ext cx="5290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LoKI is within the radiation safety envelope of a generic instrument as defined in SSM submissions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All relevant RSFs and WRSFs are satisfied.</a:t>
            </a:r>
          </a:p>
        </p:txBody>
      </p:sp>
      <p:pic>
        <p:nvPicPr>
          <p:cNvPr id="13" name="Picture 1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EE687B6-F378-1E1B-2982-D11ACAEE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9" y="3082971"/>
            <a:ext cx="5956166" cy="21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393B55-5EAB-3A31-EFFE-F56802A1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H1/H2 Scenarios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F3EC5A-E2D9-9215-308A-3B40349EE9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Design Basis for Radiation Safety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E4AEC89-EA91-2A48-BC4A-AAD01DBA4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0586" y="1184564"/>
            <a:ext cx="3369911" cy="4768850"/>
          </a:xfr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92A56-AD2E-8C94-9D80-8F74F08DC986}"/>
              </a:ext>
            </a:extLst>
          </p:cNvPr>
          <p:cNvSpPr txBox="1"/>
          <p:nvPr/>
        </p:nvSpPr>
        <p:spPr>
          <a:xfrm>
            <a:off x="507482" y="1438102"/>
            <a:ext cx="55885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666666"/>
                </a:solidFill>
              </a:rPr>
              <a:t>Summary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From simulation:</a:t>
            </a: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Maximum neutron current at bunker wall exit : 5.24x10</a:t>
            </a:r>
            <a:r>
              <a:rPr lang="en-GB" sz="1600" baseline="30000" dirty="0">
                <a:solidFill>
                  <a:srgbClr val="666666"/>
                </a:solidFill>
              </a:rPr>
              <a:t>10</a:t>
            </a:r>
            <a:r>
              <a:rPr lang="en-GB" sz="1600" dirty="0">
                <a:solidFill>
                  <a:srgbClr val="666666"/>
                </a:solidFill>
              </a:rPr>
              <a:t> n/s</a:t>
            </a: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Maximum neutron current at sample position : 1.0x10</a:t>
            </a:r>
            <a:r>
              <a:rPr lang="en-GB" sz="1600" baseline="30000" dirty="0">
                <a:solidFill>
                  <a:srgbClr val="666666"/>
                </a:solidFill>
              </a:rPr>
              <a:t>10</a:t>
            </a:r>
            <a:r>
              <a:rPr lang="en-GB" sz="1600" dirty="0">
                <a:solidFill>
                  <a:srgbClr val="666666"/>
                </a:solidFill>
              </a:rPr>
              <a:t> n/s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15 H1 events identified – 11 taken forward for analysis</a:t>
            </a:r>
          </a:p>
          <a:p>
            <a:pPr algn="l"/>
            <a:r>
              <a:rPr lang="en-GB" sz="1600" dirty="0">
                <a:solidFill>
                  <a:srgbClr val="666666"/>
                </a:solidFill>
              </a:rPr>
              <a:t>7 H2 events identified – 3 taken forward for analysis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endParaRPr lang="en-GB" sz="1600" dirty="0">
              <a:solidFill>
                <a:srgbClr val="666666"/>
              </a:solidFill>
            </a:endParaRP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DBA634A-92FC-331B-6F23-9C8791B9C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35711"/>
              </p:ext>
            </p:extLst>
          </p:nvPr>
        </p:nvGraphicFramePr>
        <p:xfrm>
          <a:off x="587829" y="3570027"/>
          <a:ext cx="4963885" cy="302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963">
                  <a:extLst>
                    <a:ext uri="{9D8B030D-6E8A-4147-A177-3AD203B41FA5}">
                      <a16:colId xmlns:a16="http://schemas.microsoft.com/office/drawing/2014/main" val="1903264124"/>
                    </a:ext>
                  </a:extLst>
                </a:gridCol>
                <a:gridCol w="4369922">
                  <a:extLst>
                    <a:ext uri="{9D8B030D-6E8A-4147-A177-3AD203B41FA5}">
                      <a16:colId xmlns:a16="http://schemas.microsoft.com/office/drawing/2014/main" val="5607337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en-GB" sz="1200">
                          <a:effectLst/>
                        </a:rPr>
                      </a:br>
                      <a:endParaRPr lang="en-SE" sz="1100">
                        <a:effectLst/>
                      </a:endParaRPr>
                    </a:p>
                    <a:p>
                      <a:pPr marL="630555" indent="-630555" algn="ctr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#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 algn="ctr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 dirty="0">
                          <a:effectLst/>
                        </a:rPr>
                        <a:t>Cause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489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H1-1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Instrument shutter is closed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0910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H1-3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Chopper 2 is closed 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53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H1-4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Collimator jaws closed in beam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9484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H1-7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Gd in beam at sample position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436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H1-8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Water in beam at sample position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978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H1-9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Fast shutter closed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939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H1-10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Steel equipment in beam at sample position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3581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H1-11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Roof plug removed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1839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H1-12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Cd in beam at sample position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5027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H1-13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Cd in scattered beam within detector tank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5319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H1-15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Boron in beam within detector tank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0431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H2-1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Full beam on back wall of detector vessel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496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H2-2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Strongly isotropic scattering sample left in beam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0043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>
                          <a:effectLst/>
                        </a:rPr>
                        <a:t>H2-5</a:t>
                      </a:r>
                      <a:endParaRPr lang="en-S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0555" indent="-630555">
                        <a:lnSpc>
                          <a:spcPts val="1400"/>
                        </a:lnSpc>
                        <a:spcAft>
                          <a:spcPts val="1200"/>
                        </a:spcAft>
                        <a:buNone/>
                        <a:tabLst>
                          <a:tab pos="629920" algn="l"/>
                        </a:tabLst>
                      </a:pPr>
                      <a:r>
                        <a:rPr lang="en-GB" sz="1200" dirty="0">
                          <a:effectLst/>
                        </a:rPr>
                        <a:t>Misaligned/damaged snout</a:t>
                      </a:r>
                      <a:endParaRPr lang="en-S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083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7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1B8F-F031-6DDB-111A-1918ECC9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Safety Report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D107-F2B8-D7A6-71FB-BD162D0B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13F05-1578-41DA-B4E0-049476B3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94420-6B84-4180-65A7-37774DF2D1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Shielding Analysis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D8C9A-988C-0B13-A899-3F23CDD5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F46BA-DA25-B3E3-66AF-CBEC3285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195" y="1023257"/>
            <a:ext cx="3613906" cy="5114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3113EFA-4D5F-F5A8-0C35-433986667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06" y="1675805"/>
            <a:ext cx="5959939" cy="4223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FB021D-0AA4-6036-2F23-F1560236BD8D}"/>
              </a:ext>
            </a:extLst>
          </p:cNvPr>
          <p:cNvSpPr txBox="1"/>
          <p:nvPr/>
        </p:nvSpPr>
        <p:spPr>
          <a:xfrm>
            <a:off x="799238" y="6286682"/>
            <a:ext cx="7657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200" dirty="0">
                <a:effectLst/>
                <a:latin typeface="Helvetica" pitchFamily="2" charset="0"/>
              </a:rPr>
              <a:t>Reference : </a:t>
            </a:r>
            <a:r>
              <a:rPr lang="en-GB" sz="1200" dirty="0">
                <a:solidFill>
                  <a:srgbClr val="0000FF"/>
                </a:solidFill>
                <a:effectLst/>
                <a:latin typeface="Helvetica" pitchFamily="2" charset="0"/>
              </a:rPr>
              <a:t>ESS-0019931</a:t>
            </a:r>
            <a:r>
              <a:rPr lang="en-GB" sz="1200" dirty="0">
                <a:solidFill>
                  <a:srgbClr val="000000"/>
                </a:solidFill>
                <a:effectLst/>
                <a:latin typeface="Helvetica" pitchFamily="2" charset="0"/>
              </a:rPr>
              <a:t>, “ESS Procedure for designing shielding for safety”</a:t>
            </a:r>
          </a:p>
        </p:txBody>
      </p:sp>
    </p:spTree>
    <p:extLst>
      <p:ext uri="{BB962C8B-B14F-4D97-AF65-F5344CB8AC3E}">
        <p14:creationId xmlns:p14="http://schemas.microsoft.com/office/powerpoint/2010/main" val="357331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7C7A-2A9B-1DC9-2CC3-F9CF54547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86AB-3173-72E1-FCE6-1BC32B32F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Safety Report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2A44B-FD04-05EA-3B47-C6024750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F00CB-E681-1067-309B-F2EF3EFD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E65EE-C86C-484F-3769-326D0D2407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Shielding Analysis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D1EB25-FAA7-3108-E948-86481559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DD139-AD99-D411-1185-05288FD5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195" y="1023257"/>
            <a:ext cx="3613906" cy="51141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06AC63A-A6DC-F90C-771A-5B3CDC76CEE1}"/>
              </a:ext>
            </a:extLst>
          </p:cNvPr>
          <p:cNvGrpSpPr/>
          <p:nvPr/>
        </p:nvGrpSpPr>
        <p:grpSpPr>
          <a:xfrm>
            <a:off x="525235" y="1582697"/>
            <a:ext cx="6286605" cy="4747977"/>
            <a:chOff x="1276350" y="1066800"/>
            <a:chExt cx="7772400" cy="5870128"/>
          </a:xfrm>
        </p:grpSpPr>
        <p:pic>
          <p:nvPicPr>
            <p:cNvPr id="9" name="Picture 8" descr="A white paper with black text&#10;&#10;AI-generated content may be incorrect.">
              <a:extLst>
                <a:ext uri="{FF2B5EF4-FFF2-40B4-BE49-F238E27FC236}">
                  <a16:creationId xmlns:a16="http://schemas.microsoft.com/office/drawing/2014/main" id="{AFA7EF82-62DB-8059-93AB-5969256E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6350" y="1066800"/>
              <a:ext cx="7772400" cy="3809397"/>
            </a:xfrm>
            <a:prstGeom prst="rect">
              <a:avLst/>
            </a:prstGeom>
          </p:spPr>
        </p:pic>
        <p:pic>
          <p:nvPicPr>
            <p:cNvPr id="13" name="Picture 12" descr="A close-up of a text&#10;&#10;AI-generated content may be incorrect.">
              <a:extLst>
                <a:ext uri="{FF2B5EF4-FFF2-40B4-BE49-F238E27FC236}">
                  <a16:creationId xmlns:a16="http://schemas.microsoft.com/office/drawing/2014/main" id="{DC7D9B23-46A5-347B-EB45-CE1FF842B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6350" y="4811500"/>
              <a:ext cx="7772400" cy="2125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5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Shielding documentation overview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  <p:pic>
        <p:nvPicPr>
          <p:cNvPr id="31" name="Picture 30" descr="A large room with a large white door and a blue container&#10;&#10;AI-generated content may be incorrect.">
            <a:extLst>
              <a:ext uri="{FF2B5EF4-FFF2-40B4-BE49-F238E27FC236}">
                <a16:creationId xmlns:a16="http://schemas.microsoft.com/office/drawing/2014/main" id="{D6A764EB-EB70-7049-265F-4B487BFB4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36" y="29640"/>
            <a:ext cx="5572846" cy="337087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33" name="Picture 32" descr="A large white building with blue walls&#10;&#10;AI-generated content may be incorrect.">
            <a:extLst>
              <a:ext uri="{FF2B5EF4-FFF2-40B4-BE49-F238E27FC236}">
                <a16:creationId xmlns:a16="http://schemas.microsoft.com/office/drawing/2014/main" id="{BD951B1E-8DDC-86E5-B07D-B6244487D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336" y="3341234"/>
            <a:ext cx="5572846" cy="348712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Documentation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AF627-0230-71F6-4EEA-9052DFB947A9}"/>
              </a:ext>
            </a:extLst>
          </p:cNvPr>
          <p:cNvSpPr txBox="1"/>
          <p:nvPr/>
        </p:nvSpPr>
        <p:spPr>
          <a:xfrm>
            <a:off x="1076155" y="1310795"/>
            <a:ext cx="492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LoKI Shielding Verification report </a:t>
            </a:r>
            <a:r>
              <a:rPr lang="en-SE" dirty="0">
                <a:solidFill>
                  <a:srgbClr val="666666"/>
                </a:solidFill>
                <a:hlinkClick r:id="rId3"/>
              </a:rPr>
              <a:t>ESS-5806458</a:t>
            </a:r>
            <a:endParaRPr lang="en-SE" dirty="0">
              <a:solidFill>
                <a:srgbClr val="6666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84DFBF-7C58-D28C-4CB1-33AF1C463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26" y="1735867"/>
            <a:ext cx="6673987" cy="217990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DE2DF9C-C154-7965-F59C-7617200CA1C7}"/>
              </a:ext>
            </a:extLst>
          </p:cNvPr>
          <p:cNvSpPr/>
          <p:nvPr/>
        </p:nvSpPr>
        <p:spPr>
          <a:xfrm>
            <a:off x="4226684" y="2516769"/>
            <a:ext cx="1255427" cy="134562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222ADC-FDCA-FF39-1FB4-23F6784566F3}"/>
              </a:ext>
            </a:extLst>
          </p:cNvPr>
          <p:cNvSpPr txBox="1"/>
          <p:nvPr/>
        </p:nvSpPr>
        <p:spPr>
          <a:xfrm>
            <a:off x="7542811" y="3476454"/>
            <a:ext cx="3548323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E" sz="1600" dirty="0">
                <a:solidFill>
                  <a:srgbClr val="666666"/>
                </a:solidFill>
              </a:rPr>
              <a:t>SAT based on Installation documentation</a:t>
            </a:r>
          </a:p>
          <a:p>
            <a:pPr algn="ctr"/>
            <a:r>
              <a:rPr lang="en-SE" sz="1600" dirty="0">
                <a:solidFill>
                  <a:srgbClr val="666666"/>
                </a:solidFill>
              </a:rPr>
              <a:t>System design description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A25BBE-6A84-F0C7-E61B-704D326F0C63}"/>
              </a:ext>
            </a:extLst>
          </p:cNvPr>
          <p:cNvSpPr/>
          <p:nvPr/>
        </p:nvSpPr>
        <p:spPr>
          <a:xfrm>
            <a:off x="5528518" y="2571282"/>
            <a:ext cx="1255427" cy="1345626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486BA0-8605-79D3-C75C-C3D8B599C02C}"/>
              </a:ext>
            </a:extLst>
          </p:cNvPr>
          <p:cNvSpPr txBox="1"/>
          <p:nvPr/>
        </p:nvSpPr>
        <p:spPr>
          <a:xfrm>
            <a:off x="4794558" y="4480541"/>
            <a:ext cx="3041854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SE" sz="1600" dirty="0">
                <a:solidFill>
                  <a:srgbClr val="666666"/>
                </a:solidFill>
              </a:rPr>
              <a:t>Design documentation approved in TG3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ESS-4789085 LoKI Radiation safety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ESS-5248311 LoKI Activation Analysis Report</a:t>
            </a:r>
          </a:p>
        </p:txBody>
      </p:sp>
      <p:pic>
        <p:nvPicPr>
          <p:cNvPr id="42" name="Picture 41" descr="A machine with a blue object&#10;&#10;AI-generated content may be incorrect.">
            <a:extLst>
              <a:ext uri="{FF2B5EF4-FFF2-40B4-BE49-F238E27FC236}">
                <a16:creationId xmlns:a16="http://schemas.microsoft.com/office/drawing/2014/main" id="{39F4A635-BFE6-627C-0EA3-E9DCD2CE8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89" y="4376661"/>
            <a:ext cx="4227755" cy="2172924"/>
          </a:xfrm>
          <a:prstGeom prst="rect">
            <a:avLst/>
          </a:prstGeom>
        </p:spPr>
      </p:pic>
      <p:pic>
        <p:nvPicPr>
          <p:cNvPr id="44" name="Picture 43" descr="A machine with a blue and brown box&#10;&#10;AI-generated content may be incorrect.">
            <a:extLst>
              <a:ext uri="{FF2B5EF4-FFF2-40B4-BE49-F238E27FC236}">
                <a16:creationId xmlns:a16="http://schemas.microsoft.com/office/drawing/2014/main" id="{BD5FB644-FDDA-8D9D-C188-CA35F93B6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326" y="4376661"/>
            <a:ext cx="3970199" cy="2091904"/>
          </a:xfrm>
          <a:prstGeom prst="rect">
            <a:avLst/>
          </a:prstGeom>
        </p:spPr>
      </p:pic>
      <p:sp>
        <p:nvSpPr>
          <p:cNvPr id="54" name="Right Arrow 53">
            <a:extLst>
              <a:ext uri="{FF2B5EF4-FFF2-40B4-BE49-F238E27FC236}">
                <a16:creationId xmlns:a16="http://schemas.microsoft.com/office/drawing/2014/main" id="{CF18B31F-4D52-FD5B-384C-01D82E55FB26}"/>
              </a:ext>
            </a:extLst>
          </p:cNvPr>
          <p:cNvSpPr/>
          <p:nvPr/>
        </p:nvSpPr>
        <p:spPr>
          <a:xfrm rot="1367905">
            <a:off x="6711322" y="3507176"/>
            <a:ext cx="830880" cy="3361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946B4CB2-8B77-DDAE-711C-03F7936DED9F}"/>
              </a:ext>
            </a:extLst>
          </p:cNvPr>
          <p:cNvSpPr/>
          <p:nvPr/>
        </p:nvSpPr>
        <p:spPr>
          <a:xfrm rot="4189738">
            <a:off x="4770133" y="3951593"/>
            <a:ext cx="683088" cy="3642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8C540F7-B9B4-5B9A-073F-7C2DA1026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913" y="248311"/>
            <a:ext cx="4845223" cy="31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624C8-791F-8865-1FED-2B0DF3F4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D173578-A03F-ED97-A272-05742981E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451B58-56F1-6D8A-9815-EBDBB006EF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5466B7C-AAB0-BF36-A932-73B4D9D04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791" y="2169209"/>
            <a:ext cx="5948978" cy="2462613"/>
          </a:xfrm>
        </p:spPr>
        <p:txBody>
          <a:bodyPr/>
          <a:lstStyle/>
          <a:p>
            <a:r>
              <a:rPr lang="en-GB" dirty="0"/>
              <a:t>Bunker to cave</a:t>
            </a:r>
          </a:p>
          <a:p>
            <a:r>
              <a:rPr lang="en-GB" sz="3600" dirty="0"/>
              <a:t>=ESS.NSS.H01.LOKI.A01.F01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94845A0-4A9D-AC3E-EF5C-230CC20D6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32729-62D1-843A-4873-15F875311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791" y="0"/>
            <a:ext cx="584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3962C-29D1-5CEB-96D2-3418D14C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11CEE5-A53F-94F5-B0D8-FA63963A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Bunker to cave shielding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715DB8-45DA-F216-D11F-7171D084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9536D92-C538-DAFE-D342-2F9DEAA0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E9C7FC9-A184-EFAF-3995-DFFF6AD08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B6B613B-D089-8226-8874-8E221D16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F84FE-2846-A62E-5649-918D7D09EE47}"/>
              </a:ext>
            </a:extLst>
          </p:cNvPr>
          <p:cNvSpPr txBox="1"/>
          <p:nvPr/>
        </p:nvSpPr>
        <p:spPr>
          <a:xfrm>
            <a:off x="453105" y="1407873"/>
            <a:ext cx="724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ESS-5723871 LoKI Shielding Bunker to Cave SAT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ESS-5765648 LoKI Shielding Bunker to cave location checklist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ESS-1108661 Sub System design Description for Shielding bunker to cave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AEAE67-2A6F-232F-CFBD-26E57BC71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667" y="1243932"/>
            <a:ext cx="4179403" cy="552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DD992-E5FB-728F-A988-A91D1AB20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37" y="2238870"/>
            <a:ext cx="5629620" cy="42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21BD-A80B-B8D7-F00D-241E07B1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2BDFB-D125-ECFF-89B3-41765C55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LoKI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Bunker to cave shielding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759ED1A-DF43-2FBC-E00E-6B7DFEC8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4F5F94-B478-521A-F3D1-DD5ACEFC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90A60C7-0E74-E12A-F755-14786E1C44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LoKI</a:t>
            </a:r>
            <a:r>
              <a:rPr lang="en-GB" dirty="0"/>
              <a:t> Instrument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31D46E9-88C6-DC6B-FF3E-B1C4574C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533B-A3C9-2DC8-D34A-06727352930D}"/>
              </a:ext>
            </a:extLst>
          </p:cNvPr>
          <p:cNvSpPr txBox="1"/>
          <p:nvPr/>
        </p:nvSpPr>
        <p:spPr>
          <a:xfrm>
            <a:off x="505610" y="1592132"/>
            <a:ext cx="637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SE" sz="1600" dirty="0">
                <a:solidFill>
                  <a:srgbClr val="666666"/>
                </a:solidFill>
              </a:rPr>
              <a:t>ESS-5723871 LoKI Shielding Bunker to Cave SAT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1334F-07D2-79AA-CDF3-D4BE8C3C1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491" y="1391964"/>
            <a:ext cx="5356325" cy="5265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D741B3-6FD6-CF2F-21EF-B773895DA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23" y="2600106"/>
            <a:ext cx="5700656" cy="3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1764</TotalTime>
  <Words>475</Words>
  <Application>Microsoft Macintosh PowerPoint</Application>
  <PresentationFormat>Widescreen</PresentationFormat>
  <Paragraphs>136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Helvetica</vt:lpstr>
      <vt:lpstr>Segoe UI</vt:lpstr>
      <vt:lpstr>Segoe UI Light</vt:lpstr>
      <vt:lpstr>Segoe UI Semibold</vt:lpstr>
      <vt:lpstr>Wingdings</vt:lpstr>
      <vt:lpstr>Office-tema</vt:lpstr>
      <vt:lpstr>PowerPoint Presentation</vt:lpstr>
      <vt:lpstr>H1/H2 Scenarios</vt:lpstr>
      <vt:lpstr>Radiation Safety Report</vt:lpstr>
      <vt:lpstr>Radiation Safety Report</vt:lpstr>
      <vt:lpstr>PowerPoint Presentation</vt:lpstr>
      <vt:lpstr>Documentation overview</vt:lpstr>
      <vt:lpstr>PowerPoint Presentation</vt:lpstr>
      <vt:lpstr>LoKI Bunker to cave shielding</vt:lpstr>
      <vt:lpstr>LoKI Bunker to cave shielding</vt:lpstr>
      <vt:lpstr>Bunker to cave Installation</vt:lpstr>
      <vt:lpstr>PowerPoint Presentation</vt:lpstr>
      <vt:lpstr>LoKI Shielding on cave</vt:lpstr>
      <vt:lpstr>LoKI Bunker to cave shielding</vt:lpstr>
      <vt:lpstr>Cave Shielding installation</vt:lpstr>
      <vt:lpstr>PowerPoint Presentation</vt:lpstr>
      <vt:lpstr>Radiation Safety Assessment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Clara Lopez</dc:creator>
  <cp:lastModifiedBy>Andrew Jackson</cp:lastModifiedBy>
  <cp:revision>8</cp:revision>
  <cp:lastPrinted>2019-03-08T10:27:30Z</cp:lastPrinted>
  <dcterms:created xsi:type="dcterms:W3CDTF">2025-09-10T06:27:36Z</dcterms:created>
  <dcterms:modified xsi:type="dcterms:W3CDTF">2025-12-05T09:32:46Z</dcterms:modified>
</cp:coreProperties>
</file>