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86" r:id="rId2"/>
    <p:sldId id="301" r:id="rId3"/>
    <p:sldId id="328" r:id="rId4"/>
    <p:sldId id="324" r:id="rId5"/>
    <p:sldId id="325" r:id="rId6"/>
    <p:sldId id="329" r:id="rId7"/>
    <p:sldId id="330" r:id="rId8"/>
    <p:sldId id="306" r:id="rId9"/>
    <p:sldId id="326" r:id="rId10"/>
    <p:sldId id="327" r:id="rId11"/>
    <p:sldId id="331" r:id="rId12"/>
  </p:sldIdLst>
  <p:sldSz cx="12192000" cy="6858000"/>
  <p:notesSz cx="6858000" cy="9144000"/>
  <p:embeddedFontLst>
    <p:embeddedFont>
      <p:font typeface="Oswald Regular" panose="020B0604020202020204" charset="0"/>
      <p:regular r:id="rId15"/>
    </p:embeddedFont>
    <p:embeddedFont>
      <p:font typeface="Source Sans Pro" panose="020B0503030403020204" pitchFamily="34" charset="0"/>
      <p:regular r:id="rId16"/>
      <p:bold r:id="rId17"/>
      <p:italic r:id="rId18"/>
      <p:boldItalic r:id="rId19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737F"/>
    <a:srgbClr val="156BB8"/>
    <a:srgbClr val="C7DE37"/>
    <a:srgbClr val="C0D0CF"/>
    <a:srgbClr val="A91D37"/>
    <a:srgbClr val="000000"/>
    <a:srgbClr val="EFB531"/>
    <a:srgbClr val="0033C3"/>
    <a:srgbClr val="D3D3D3"/>
    <a:srgbClr val="B8B8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91" autoAdjust="0"/>
    <p:restoredTop sz="97467" autoAdjust="0"/>
  </p:normalViewPr>
  <p:slideViewPr>
    <p:cSldViewPr snapToGrid="0">
      <p:cViewPr varScale="1">
        <p:scale>
          <a:sx n="57" d="100"/>
          <a:sy n="57" d="100"/>
        </p:scale>
        <p:origin x="763" y="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2" d="100"/>
          <a:sy n="122" d="100"/>
        </p:scale>
        <p:origin x="491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5E76C91-9915-4458-B23D-3EA6540160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6FB7AE3-DFD2-49AA-A887-7324B1F10A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0E58FE-3AE1-4995-80E6-8AF0F1DA0E4E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FC00001-5093-43F7-BD9F-EF265DE5228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453EC2C-99A1-4C15-A25C-1C6F2B3A89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747158-EF9E-49A5-B018-E307E4952F0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53218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91381-FB9B-4B1C-99E3-890DFD4525D3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D9B650-A7F0-464D-8688-D88779A13E2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650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03146D-F9CD-4667-9733-9159758359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D83CE06-6889-4F07-9BDB-F60D87A01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E369807-43E9-4E6F-A3E0-5D77B68F9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B9AAF2-2243-4209-A85C-F7036AF186DC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9A6AF13-49B3-4FE9-B94D-0CD8BBAE9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4B81F20-5618-4C2C-B875-915115B7E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0AB555-1637-45AA-8BE3-A522B2EDF89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7234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5F8505-DC85-4124-B03D-74FED5553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DCD297E-272F-4873-A2EA-99254EB5A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079D37-5C54-4648-BC05-D93512E0FE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B9AAF2-2243-4209-A85C-F7036AF186DC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1FC2188-E367-4F3B-B212-CBD08385D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EB827D5-7942-4DB0-866C-DFD78B5C2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0AB555-1637-45AA-8BE3-A522B2EDF89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9997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E50A8C9-E3BB-4DA1-AF29-8CB58BAE5E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5998828-6246-499E-8416-8FA63C50DC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CA716FF-32E2-417F-8FB2-3B74298210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B9AAF2-2243-4209-A85C-F7036AF186DC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976C2B-432E-40FA-BD82-526215F83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68DD793-DB9D-48DE-BE05-FB76A1153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0AB555-1637-45AA-8BE3-A522B2EDF89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1109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80AC99-2076-43D9-B787-7562050BC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3EEA89-F850-4F9A-AF61-50796D810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059DD63-82FB-45C4-9C46-A46D9D89D7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B9AAF2-2243-4209-A85C-F7036AF186DC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22F4776-D99C-4135-B29D-B7D988671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3F7797C-8BB4-442E-8DDB-97B3C1E12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0AB555-1637-45AA-8BE3-A522B2EDF89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0152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8B62F-7BA0-465D-BEBF-182FFE6CD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2115AEB-4E22-4AC3-A18A-016278299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BD60CA-7E10-4594-A689-D06550C903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B9AAF2-2243-4209-A85C-F7036AF186DC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2C4FC93-C90F-4DC1-81C0-083990C3E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77A670-2D23-47BD-B759-B5E5CF525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0AB555-1637-45AA-8BE3-A522B2EDF89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3813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723B35-854E-4696-8A87-7E7B728A3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3645F74-BD8D-4E4E-BDB9-D02A44EEAA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61FF99-02E9-4119-919B-E4B5BEC23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9927D07-FAB5-4FEF-91B2-B2533B9FDA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B9AAF2-2243-4209-A85C-F7036AF186DC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5283F85-213C-4B7A-9B9D-F8AD8A92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123057A-E691-4F8C-9DE9-72DBAB7EE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0AB555-1637-45AA-8BE3-A522B2EDF89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6650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3BEA62-38E6-4B5F-AD25-C14259874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A12F239-6267-4445-88DA-C6FA8FDAF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98EFE8D-222A-401D-9C0F-BC9592B993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52B5365-1527-4EE6-B7A0-96E7210401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DA62BEE-9E9A-4648-BE58-51CCA22500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1F725D7-3A71-4698-AD5D-05CA495604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B9AAF2-2243-4209-A85C-F7036AF186DC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F205A89-55DB-4AA1-9811-6CB6C2534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88FAFAE-4685-4696-8BE6-A9FF1C1EC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0AB555-1637-45AA-8BE3-A522B2EDF89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2133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BCFD02-FCDE-4CDE-BBD9-303E9235C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CE4FC69-EEA5-4B6F-9EDC-3FE3A444E6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B9AAF2-2243-4209-A85C-F7036AF186DC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5CD84CD-7858-4431-B124-3BC3FE4B8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53F721B-6992-4CBE-92C7-8C16E4774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0AB555-1637-45AA-8BE3-A522B2EDF89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8700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7638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47622E-6FA0-48E8-841D-5199DDA5B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C957F8-4344-4A7D-9FA7-6EBAC93AB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1139DC7-5A2B-438D-B985-4A4B096EFB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6CE11AD-5C9B-4155-94F7-DAA73F198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B9AAF2-2243-4209-A85C-F7036AF186DC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3BA642A-8B77-4D6B-92C3-91DD03805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882536F-7F1A-47B5-96F6-7CCF0B54C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0AB555-1637-45AA-8BE3-A522B2EDF89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652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63AF85-EB0C-4B9D-A332-DFE9B7A53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D11919E-478C-47FE-A050-93C6355CEC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CC08F94-D57A-4C09-81F4-00E41C9F9B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00857B2-BC24-4673-8C75-6C4D5949A6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B9AAF2-2243-4209-A85C-F7036AF186DC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7CFE2D3-1321-4B02-A5E1-2F6145178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E0553D3-324D-4DAF-814A-4A7C55D8C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0AB555-1637-45AA-8BE3-A522B2EDF89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6836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E3195E9B-F05D-4615-B542-936C8762006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004955" y="6123708"/>
            <a:ext cx="656278" cy="34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113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B200AE4-4BB0-45E2-BF76-953BC07FEE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84EAC81-8748-45A9-9E48-D8B6C99A5DB4}"/>
              </a:ext>
            </a:extLst>
          </p:cNvPr>
          <p:cNvSpPr txBox="1"/>
          <p:nvPr/>
        </p:nvSpPr>
        <p:spPr>
          <a:xfrm>
            <a:off x="3325092" y="4358564"/>
            <a:ext cx="8090420" cy="14514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 eaLnBrk="0" hangingPunct="0"/>
            <a:r>
              <a:rPr lang="de-DE" sz="4400" spc="30" dirty="0">
                <a:solidFill>
                  <a:srgbClr val="C7DE37"/>
                </a:solidFill>
                <a:latin typeface="Oswald Regular"/>
                <a:cs typeface="Oswald Regular"/>
              </a:rPr>
              <a:t>EPICS and the EPICS Collaboration</a:t>
            </a:r>
            <a:br>
              <a:rPr lang="de-DE" sz="4400" spc="30" dirty="0">
                <a:solidFill>
                  <a:srgbClr val="C7DE37"/>
                </a:solidFill>
                <a:latin typeface="Oswald Regular"/>
                <a:cs typeface="Oswald Regular"/>
              </a:rPr>
            </a:br>
            <a:r>
              <a:rPr lang="de-DE" sz="2800" spc="30" dirty="0">
                <a:solidFill>
                  <a:srgbClr val="C7DE37"/>
                </a:solidFill>
                <a:latin typeface="Oswald Regular"/>
                <a:cs typeface="Oswald Regular"/>
              </a:rPr>
              <a:t>Ralph Lange</a:t>
            </a:r>
            <a:br>
              <a:rPr lang="de-DE" sz="2800" spc="30" dirty="0">
                <a:solidFill>
                  <a:srgbClr val="C7DE37"/>
                </a:solidFill>
                <a:latin typeface="Oswald Regular"/>
                <a:cs typeface="Oswald Regular"/>
              </a:rPr>
            </a:br>
            <a:r>
              <a:rPr lang="de-DE" sz="2800" i="1" spc="30" dirty="0">
                <a:solidFill>
                  <a:srgbClr val="C7DE37"/>
                </a:solidFill>
                <a:latin typeface="Oswald Regular"/>
                <a:cs typeface="Oswald Regular"/>
              </a:rPr>
              <a:t>EPICS Summer School 2026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0B20AEB-16DA-447D-918E-30BDB777D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3617" y="1513153"/>
            <a:ext cx="1865076" cy="98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828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3"/>
          <p:cNvSpPr txBox="1"/>
          <p:nvPr/>
        </p:nvSpPr>
        <p:spPr>
          <a:xfrm>
            <a:off x="1314628" y="456623"/>
            <a:ext cx="9283883" cy="5181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hangingPunct="0">
              <a:lnSpc>
                <a:spcPct val="120000"/>
              </a:lnSpc>
              <a:spcAft>
                <a:spcPts val="627"/>
              </a:spcAft>
              <a:buClr>
                <a:srgbClr val="9C072D"/>
              </a:buClr>
              <a:tabLst>
                <a:tab pos="392682" algn="l"/>
              </a:tabLst>
            </a:pPr>
            <a:r>
              <a:rPr lang="en-GB" sz="3200" b="1" dirty="0">
                <a:solidFill>
                  <a:srgbClr val="60737F"/>
                </a:solidFill>
                <a:latin typeface="Oswald Regular" panose="02000503000000000000" pitchFamily="2" charset="0"/>
                <a:ea typeface="Milo-Medium"/>
                <a:cs typeface="Source Sans Pro"/>
              </a:rPr>
              <a:t>Existing Clients and Client Side Interfaces</a:t>
            </a:r>
            <a:endParaRPr lang="de-DE" sz="3200" b="1" dirty="0">
              <a:solidFill>
                <a:srgbClr val="60737F"/>
              </a:solidFill>
              <a:latin typeface="Oswald Regular" panose="02000503000000000000" pitchFamily="2" charset="0"/>
              <a:ea typeface="Milo-Medium"/>
              <a:cs typeface="Source Sans Pro"/>
            </a:endParaRPr>
          </a:p>
          <a:p>
            <a:pPr marL="342900" indent="-342900" eaLnBrk="0" hangingPunct="0">
              <a:spcBef>
                <a:spcPts val="10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Operator Interfaces (displays)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Archiving (long-term and for persistence)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Alarm handling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Snapshot save/restore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Directory services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State-machines, procedures, orchestration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Frameworks that combine (m)any of the above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endParaRPr lang="en-GB" sz="2400" dirty="0">
              <a:solidFill>
                <a:srgbClr val="60737F"/>
              </a:solidFill>
              <a:latin typeface="Source Sans Pro"/>
              <a:ea typeface="Milo-Medium"/>
              <a:cs typeface="Source Sans Pro"/>
            </a:endParaRPr>
          </a:p>
          <a:p>
            <a:pPr marL="342900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C/C++, Java, Python, Perl, </a:t>
            </a:r>
            <a:r>
              <a:rPr lang="en-GB" sz="2400" i="1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contributed:</a:t>
            </a: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 Node.js, C#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 err="1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MatLab</a:t>
            </a: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, LabVIEW, IDL, …</a:t>
            </a:r>
          </a:p>
        </p:txBody>
      </p:sp>
    </p:spTree>
    <p:extLst>
      <p:ext uri="{BB962C8B-B14F-4D97-AF65-F5344CB8AC3E}">
        <p14:creationId xmlns:p14="http://schemas.microsoft.com/office/powerpoint/2010/main" val="2838494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5387B-7ABA-033F-1E18-98C13027A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3">
            <a:extLst>
              <a:ext uri="{FF2B5EF4-FFF2-40B4-BE49-F238E27FC236}">
                <a16:creationId xmlns:a16="http://schemas.microsoft.com/office/drawing/2014/main" id="{821AF995-0DB4-D589-C131-3CC62C33E474}"/>
              </a:ext>
            </a:extLst>
          </p:cNvPr>
          <p:cNvSpPr txBox="1"/>
          <p:nvPr/>
        </p:nvSpPr>
        <p:spPr>
          <a:xfrm>
            <a:off x="1314628" y="456623"/>
            <a:ext cx="9283883" cy="52229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hangingPunct="0">
              <a:lnSpc>
                <a:spcPct val="120000"/>
              </a:lnSpc>
              <a:spcAft>
                <a:spcPts val="627"/>
              </a:spcAft>
              <a:buClr>
                <a:srgbClr val="9C072D"/>
              </a:buClr>
              <a:tabLst>
                <a:tab pos="392682" algn="l"/>
              </a:tabLst>
            </a:pPr>
            <a:r>
              <a:rPr lang="de-DE" sz="3200" b="1" dirty="0">
                <a:solidFill>
                  <a:srgbClr val="60737F"/>
                </a:solidFill>
                <a:latin typeface="Oswald Regular" panose="02000503000000000000" pitchFamily="2" charset="0"/>
                <a:ea typeface="Milo-Medium"/>
                <a:cs typeface="Source Sans Pro"/>
              </a:rPr>
              <a:t>Conclusions (by Bob Dalesio, from „30+ years of EPICS“)</a:t>
            </a:r>
          </a:p>
          <a:p>
            <a:pPr marL="342900" indent="-342900" eaLnBrk="0" hangingPunct="0">
              <a:spcBef>
                <a:spcPts val="24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Technologies change every ~10 years…</a:t>
            </a:r>
            <a:b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</a:br>
            <a:r>
              <a:rPr lang="en-GB" sz="2400" i="1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like fashion – just a bit slower</a:t>
            </a:r>
          </a:p>
          <a:p>
            <a:pPr marL="342900" indent="-342900" eaLnBrk="0" hangingPunct="0">
              <a:spcBef>
                <a:spcPts val="24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Architecture is more important than technologies.</a:t>
            </a:r>
            <a:b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</a:b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Good architecture encourages collaboration.</a:t>
            </a:r>
          </a:p>
          <a:p>
            <a:pPr marL="342900" indent="-342900" eaLnBrk="0" hangingPunct="0">
              <a:spcBef>
                <a:spcPts val="24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People are more important than architecture.</a:t>
            </a:r>
          </a:p>
          <a:p>
            <a:pPr marL="342900" indent="-342900" eaLnBrk="0" hangingPunct="0">
              <a:spcBef>
                <a:spcPts val="24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A community of engineers produces better results than a single team with a single funding source.</a:t>
            </a:r>
            <a:br>
              <a:rPr lang="en-GB" sz="2400" i="1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</a:br>
            <a:r>
              <a:rPr lang="en-GB" sz="2400" i="1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“</a:t>
            </a: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If you want to go fast, go alone. If you want to go far, go together.” </a:t>
            </a:r>
            <a:r>
              <a:rPr lang="en-GB" sz="2400" i="1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African proverb (mentioned by Katy </a:t>
            </a:r>
            <a:r>
              <a:rPr lang="en-GB" sz="2400" i="1" dirty="0" err="1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Saintin</a:t>
            </a:r>
            <a:r>
              <a:rPr lang="en-GB" sz="2400" i="1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)</a:t>
            </a:r>
            <a:endParaRPr lang="en-GB" sz="2400" dirty="0">
              <a:solidFill>
                <a:srgbClr val="60737F"/>
              </a:solidFill>
              <a:latin typeface="Source Sans Pro"/>
              <a:ea typeface="Milo-Medium"/>
              <a:cs typeface="Source Sans Pro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07B49A-1F24-46F1-A84C-D5C62F37FD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4062" y="1604097"/>
            <a:ext cx="2495372" cy="248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36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3"/>
          <p:cNvSpPr txBox="1"/>
          <p:nvPr/>
        </p:nvSpPr>
        <p:spPr>
          <a:xfrm>
            <a:off x="1300340" y="442335"/>
            <a:ext cx="9376625" cy="53742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hangingPunct="0">
              <a:lnSpc>
                <a:spcPct val="120000"/>
              </a:lnSpc>
              <a:spcAft>
                <a:spcPts val="627"/>
              </a:spcAft>
              <a:buClr>
                <a:srgbClr val="9C072D"/>
              </a:buClr>
              <a:tabLst>
                <a:tab pos="392682" algn="l"/>
              </a:tabLst>
            </a:pPr>
            <a:r>
              <a:rPr lang="de-DE" sz="3200" b="1" dirty="0">
                <a:solidFill>
                  <a:srgbClr val="60737F"/>
                </a:solidFill>
                <a:latin typeface="Oswald Regular" panose="02000503000000000000" pitchFamily="2" charset="0"/>
                <a:ea typeface="Milo-Medium"/>
                <a:cs typeface="Source Sans Pro"/>
              </a:rPr>
              <a:t>What is EPICS?</a:t>
            </a:r>
          </a:p>
          <a:p>
            <a:pPr eaLnBrk="0" hangingPunct="0">
              <a:spcBef>
                <a:spcPts val="1000"/>
              </a:spcBef>
              <a:buClr>
                <a:srgbClr val="C7DE37"/>
              </a:buClr>
              <a:tabLst>
                <a:tab pos="392682" algn="l"/>
              </a:tabLst>
            </a:pPr>
            <a:r>
              <a:rPr lang="en-GB" sz="2400" i="1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Organisationally</a:t>
            </a: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,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An active world-wide collaboration:</a:t>
            </a:r>
          </a:p>
          <a:p>
            <a:pPr marL="800100" lvl="1" indent="-342900" eaLnBrk="0" hangingPunct="0">
              <a:spcBef>
                <a:spcPts val="3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2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~10 people in the Core Devs group</a:t>
            </a:r>
          </a:p>
          <a:p>
            <a:pPr marL="800100" lvl="1" indent="-342900" eaLnBrk="0" hangingPunct="0">
              <a:spcBef>
                <a:spcPts val="3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2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&gt;100 user installations on all continents</a:t>
            </a:r>
          </a:p>
          <a:p>
            <a:pPr marL="800100" lvl="1" indent="-342900" eaLnBrk="0" hangingPunct="0">
              <a:spcBef>
                <a:spcPts val="3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2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~1000 people on the main mail exploder</a:t>
            </a:r>
          </a:p>
          <a:p>
            <a:pPr eaLnBrk="0" hangingPunct="0">
              <a:spcBef>
                <a:spcPts val="1800"/>
              </a:spcBef>
              <a:buClr>
                <a:srgbClr val="C7DE37"/>
              </a:buClr>
              <a:tabLst>
                <a:tab pos="392682" algn="l"/>
              </a:tabLst>
            </a:pPr>
            <a:r>
              <a:rPr lang="en-GB" sz="2400" i="1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Technically</a:t>
            </a: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,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A control system / SCADA toolset, with three major parts:</a:t>
            </a:r>
          </a:p>
          <a:p>
            <a:pPr marL="800100" lvl="1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2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The highly scalable and distributed EPICS Process Database,</a:t>
            </a:r>
            <a:br>
              <a:rPr lang="en-GB" sz="22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</a:br>
            <a:r>
              <a:rPr lang="en-GB" sz="22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ported to dozens of target architectures/OSes</a:t>
            </a:r>
          </a:p>
          <a:p>
            <a:pPr marL="800100" lvl="1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2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Two highly efficient network protocols, Channel Access and PVAccess</a:t>
            </a:r>
          </a:p>
          <a:p>
            <a:pPr marL="800100" lvl="1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2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A huge number of client tools and interfaces</a:t>
            </a:r>
          </a:p>
        </p:txBody>
      </p:sp>
    </p:spTree>
    <p:extLst>
      <p:ext uri="{BB962C8B-B14F-4D97-AF65-F5344CB8AC3E}">
        <p14:creationId xmlns:p14="http://schemas.microsoft.com/office/powerpoint/2010/main" val="2756268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F0F0F49-3AD4-F018-819D-B5072156A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035" y="4945544"/>
            <a:ext cx="9427929" cy="2056835"/>
          </a:xfrm>
          <a:prstGeom prst="rect">
            <a:avLst/>
          </a:prstGeom>
        </p:spPr>
      </p:pic>
      <p:sp>
        <p:nvSpPr>
          <p:cNvPr id="2" name="Textfeld 3"/>
          <p:cNvSpPr txBox="1"/>
          <p:nvPr/>
        </p:nvSpPr>
        <p:spPr>
          <a:xfrm>
            <a:off x="1300340" y="442335"/>
            <a:ext cx="9283883" cy="5402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hangingPunct="0">
              <a:lnSpc>
                <a:spcPct val="120000"/>
              </a:lnSpc>
              <a:spcAft>
                <a:spcPts val="627"/>
              </a:spcAft>
              <a:buClr>
                <a:srgbClr val="9C072D"/>
              </a:buClr>
              <a:tabLst>
                <a:tab pos="392682" algn="l"/>
              </a:tabLst>
            </a:pPr>
            <a:r>
              <a:rPr lang="de-DE" sz="3200" b="1" dirty="0">
                <a:solidFill>
                  <a:srgbClr val="60737F"/>
                </a:solidFill>
                <a:latin typeface="Oswald Regular" panose="02000503000000000000" pitchFamily="2" charset="0"/>
                <a:ea typeface="Milo-Medium"/>
                <a:cs typeface="Source Sans Pro"/>
              </a:rPr>
              <a:t>A Very Short History of EPICS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8F8F04D-013F-7D1E-929D-8DA587850F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876418"/>
              </p:ext>
            </p:extLst>
          </p:nvPr>
        </p:nvGraphicFramePr>
        <p:xfrm>
          <a:off x="1300340" y="1341457"/>
          <a:ext cx="9283882" cy="3870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9460">
                  <a:extLst>
                    <a:ext uri="{9D8B030D-6E8A-4147-A177-3AD203B41FA5}">
                      <a16:colId xmlns:a16="http://schemas.microsoft.com/office/drawing/2014/main" val="1787374034"/>
                    </a:ext>
                  </a:extLst>
                </a:gridCol>
                <a:gridCol w="8374422">
                  <a:extLst>
                    <a:ext uri="{9D8B030D-6E8A-4147-A177-3AD203B41FA5}">
                      <a16:colId xmlns:a16="http://schemas.microsoft.com/office/drawing/2014/main" val="2795723417"/>
                    </a:ext>
                  </a:extLst>
                </a:gridCol>
              </a:tblGrid>
              <a:tr h="594023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</a:pPr>
                      <a:r>
                        <a:rPr lang="en-US" sz="2200" i="1" dirty="0">
                          <a:solidFill>
                            <a:srgbClr val="60737F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1980s</a:t>
                      </a:r>
                      <a:endParaRPr lang="en-GB" sz="2200" i="1" dirty="0">
                        <a:solidFill>
                          <a:srgbClr val="60737F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auto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C7DE37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392682" algn="l"/>
                        </a:tabLst>
                        <a:defRPr/>
                      </a:pPr>
                      <a:r>
                        <a:rPr lang="en-GB" sz="2200" dirty="0">
                          <a:solidFill>
                            <a:srgbClr val="60737F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/>
                        </a:rPr>
                        <a:t>The US Department of Energy strongly proposes a collaboration on Control System Development between the DoE funded labs:</a:t>
                      </a:r>
                      <a:br>
                        <a:rPr lang="en-GB" sz="2200" dirty="0">
                          <a:solidFill>
                            <a:srgbClr val="60737F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/>
                        </a:rPr>
                      </a:br>
                      <a:r>
                        <a:rPr lang="en-GB" sz="2200" dirty="0">
                          <a:solidFill>
                            <a:srgbClr val="60737F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/>
                        </a:rPr>
                        <a:t>LANL (Los Alamos, NM) and APS (Argonne, IL) start EPICS in 1990</a:t>
                      </a:r>
                    </a:p>
                  </a:txBody>
                  <a:tcPr marL="0" marR="0"/>
                </a:tc>
                <a:extLst>
                  <a:ext uri="{0D108BD9-81ED-4DB2-BD59-A6C34878D82A}">
                    <a16:rowId xmlns:a16="http://schemas.microsoft.com/office/drawing/2014/main" val="4183068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</a:pPr>
                      <a:r>
                        <a:rPr lang="en-US" sz="2200" i="1" dirty="0">
                          <a:solidFill>
                            <a:srgbClr val="60737F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1990s</a:t>
                      </a:r>
                      <a:endParaRPr lang="en-GB" sz="2200" i="1" dirty="0">
                        <a:solidFill>
                          <a:srgbClr val="60737F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marL="342900" indent="-342900" eaLnBrk="0" hangingPunct="0">
                        <a:spcBef>
                          <a:spcPts val="300"/>
                        </a:spcBef>
                        <a:buClr>
                          <a:srgbClr val="C7DE37"/>
                        </a:buClr>
                        <a:buFont typeface="Arial" panose="020B0604020202020204" pitchFamily="34" charset="0"/>
                        <a:buChar char="•"/>
                        <a:tabLst>
                          <a:tab pos="392682" algn="l"/>
                        </a:tabLst>
                      </a:pPr>
                      <a:r>
                        <a:rPr lang="en-GB" sz="2200" dirty="0">
                          <a:solidFill>
                            <a:srgbClr val="60737F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/>
                        </a:rPr>
                        <a:t>More labs in the US join, followed by European and Asian labs</a:t>
                      </a:r>
                    </a:p>
                    <a:p>
                      <a:pPr marL="342900" indent="-342900" eaLnBrk="0" hangingPunct="0">
                        <a:spcBef>
                          <a:spcPts val="300"/>
                        </a:spcBef>
                        <a:buClr>
                          <a:srgbClr val="C7DE37"/>
                        </a:buClr>
                        <a:buFont typeface="Arial" panose="020B0604020202020204" pitchFamily="34" charset="0"/>
                        <a:buChar char="•"/>
                        <a:tabLst>
                          <a:tab pos="392682" algn="l"/>
                        </a:tabLst>
                      </a:pPr>
                      <a:r>
                        <a:rPr lang="en-GB" sz="2200" dirty="0">
                          <a:solidFill>
                            <a:srgbClr val="60737F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/>
                        </a:rPr>
                        <a:t>Strong competition between EPICS and Tango (developed at ESRF)</a:t>
                      </a:r>
                    </a:p>
                    <a:p>
                      <a:pPr marL="342900" indent="-342900" eaLnBrk="0" hangingPunct="0">
                        <a:spcBef>
                          <a:spcPts val="300"/>
                        </a:spcBef>
                        <a:buClr>
                          <a:srgbClr val="C7DE37"/>
                        </a:buClr>
                        <a:buFont typeface="Arial" panose="020B0604020202020204" pitchFamily="34" charset="0"/>
                        <a:buChar char="•"/>
                        <a:tabLst>
                          <a:tab pos="392682" algn="l"/>
                        </a:tabLst>
                      </a:pPr>
                      <a:r>
                        <a:rPr lang="en-GB" sz="2200" dirty="0">
                          <a:solidFill>
                            <a:srgbClr val="60737F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/>
                        </a:rPr>
                        <a:t>Portability across many platforms: EPICS v3.13 (since 1998)</a:t>
                      </a:r>
                      <a:endParaRPr lang="en-GB" sz="2200" dirty="0">
                        <a:solidFill>
                          <a:srgbClr val="60737F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0" marR="0"/>
                </a:tc>
                <a:extLst>
                  <a:ext uri="{0D108BD9-81ED-4DB2-BD59-A6C34878D82A}">
                    <a16:rowId xmlns:a16="http://schemas.microsoft.com/office/drawing/2014/main" val="3734379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</a:pPr>
                      <a:r>
                        <a:rPr lang="en-US" sz="2200" i="1" dirty="0">
                          <a:solidFill>
                            <a:srgbClr val="60737F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2000s</a:t>
                      </a:r>
                      <a:endParaRPr lang="en-GB" sz="2200" i="1" dirty="0">
                        <a:solidFill>
                          <a:srgbClr val="60737F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marL="342900" indent="-342900" eaLnBrk="0" hangingPunct="0">
                        <a:spcBef>
                          <a:spcPts val="300"/>
                        </a:spcBef>
                        <a:buClr>
                          <a:srgbClr val="C7DE37"/>
                        </a:buClr>
                        <a:buFont typeface="Arial" panose="020B0604020202020204" pitchFamily="34" charset="0"/>
                        <a:buChar char="•"/>
                        <a:tabLst>
                          <a:tab pos="392682" algn="l"/>
                        </a:tabLst>
                      </a:pPr>
                      <a:r>
                        <a:rPr lang="en-GB" sz="2200" dirty="0">
                          <a:solidFill>
                            <a:srgbClr val="60737F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/>
                        </a:rPr>
                        <a:t>The EPICS Collaboration is growing substantially</a:t>
                      </a:r>
                    </a:p>
                    <a:p>
                      <a:pPr marL="342900" indent="-342900" eaLnBrk="0" hangingPunct="0">
                        <a:spcBef>
                          <a:spcPts val="300"/>
                        </a:spcBef>
                        <a:buClr>
                          <a:srgbClr val="C7DE37"/>
                        </a:buClr>
                        <a:buFont typeface="Arial" panose="020B0604020202020204" pitchFamily="34" charset="0"/>
                        <a:buChar char="•"/>
                        <a:tabLst>
                          <a:tab pos="392682" algn="l"/>
                        </a:tabLst>
                      </a:pPr>
                      <a:r>
                        <a:rPr lang="en-GB" sz="2200" dirty="0">
                          <a:solidFill>
                            <a:srgbClr val="60737F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/>
                        </a:rPr>
                        <a:t>Modularization and build system updates: EPICS v3.14 (since 2002) </a:t>
                      </a:r>
                    </a:p>
                  </a:txBody>
                  <a:tcPr marL="0" marR="0"/>
                </a:tc>
                <a:extLst>
                  <a:ext uri="{0D108BD9-81ED-4DB2-BD59-A6C34878D82A}">
                    <a16:rowId xmlns:a16="http://schemas.microsoft.com/office/drawing/2014/main" val="785053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</a:pPr>
                      <a:r>
                        <a:rPr lang="en-US" sz="2200" i="1" dirty="0">
                          <a:solidFill>
                            <a:srgbClr val="60737F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2010s</a:t>
                      </a:r>
                      <a:endParaRPr lang="en-GB" sz="2200" i="1" dirty="0">
                        <a:solidFill>
                          <a:srgbClr val="60737F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auto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C7DE37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392682" algn="l"/>
                        </a:tabLst>
                        <a:defRPr/>
                      </a:pPr>
                      <a:r>
                        <a:rPr kumimoji="0" lang="en-GB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0737F"/>
                          </a:solidFill>
                          <a:effectLst/>
                          <a:uLnTx/>
                          <a:uFillTx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/>
                        </a:rPr>
                        <a:t>Code reorganization, many unit tests added: </a:t>
                      </a:r>
                      <a:r>
                        <a:rPr lang="en-GB" sz="2200" dirty="0">
                          <a:solidFill>
                            <a:srgbClr val="60737F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/>
                        </a:rPr>
                        <a:t>EPICS v3.15 (since 2014)</a:t>
                      </a:r>
                      <a:endParaRPr kumimoji="0" lang="en-GB" sz="2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60737F"/>
                        </a:solidFill>
                        <a:effectLst/>
                        <a:uLnTx/>
                        <a:uFillTx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/>
                      </a:endParaRPr>
                    </a:p>
                    <a:p>
                      <a:pPr marL="342900" marR="0" lvl="0" indent="-342900" algn="l" defTabSz="914400" rtl="0" eaLnBrk="0" fontAlgn="auto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C7DE37"/>
                        </a:buClr>
                        <a:buSzTx/>
                        <a:buFont typeface="Arial" panose="020B0604020202020204" pitchFamily="34" charset="0"/>
                        <a:buChar char="•"/>
                        <a:tabLst>
                          <a:tab pos="392682" algn="l"/>
                        </a:tabLst>
                        <a:defRPr/>
                      </a:pPr>
                      <a:r>
                        <a:rPr kumimoji="0" lang="en-GB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0737F"/>
                          </a:solidFill>
                          <a:effectLst/>
                          <a:uLnTx/>
                          <a:uFillTx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/>
                        </a:rPr>
                        <a:t>New network protocol (PVAccess): EPICS 7 (since 2017)</a:t>
                      </a:r>
                    </a:p>
                  </a:txBody>
                  <a:tcPr marL="0" marR="0"/>
                </a:tc>
                <a:extLst>
                  <a:ext uri="{0D108BD9-81ED-4DB2-BD59-A6C34878D82A}">
                    <a16:rowId xmlns:a16="http://schemas.microsoft.com/office/drawing/2014/main" val="3936254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8791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7A73AC-41AC-3930-63BC-2B15DE4CF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4812" y="3869872"/>
            <a:ext cx="4370359" cy="2747959"/>
          </a:xfrm>
          <a:prstGeom prst="rect">
            <a:avLst/>
          </a:prstGeom>
        </p:spPr>
      </p:pic>
      <p:sp>
        <p:nvSpPr>
          <p:cNvPr id="2" name="Textfeld 3"/>
          <p:cNvSpPr txBox="1"/>
          <p:nvPr/>
        </p:nvSpPr>
        <p:spPr>
          <a:xfrm>
            <a:off x="1300340" y="442335"/>
            <a:ext cx="9283883" cy="5181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hangingPunct="0">
              <a:lnSpc>
                <a:spcPct val="120000"/>
              </a:lnSpc>
              <a:spcAft>
                <a:spcPts val="627"/>
              </a:spcAft>
              <a:buClr>
                <a:srgbClr val="9C072D"/>
              </a:buClr>
              <a:tabLst>
                <a:tab pos="392682" algn="l"/>
              </a:tabLst>
            </a:pPr>
            <a:r>
              <a:rPr lang="de-DE" sz="3200" b="1" dirty="0">
                <a:solidFill>
                  <a:srgbClr val="60737F"/>
                </a:solidFill>
                <a:latin typeface="Oswald Regular" panose="02000503000000000000" pitchFamily="2" charset="0"/>
                <a:ea typeface="Milo-Medium"/>
                <a:cs typeface="Source Sans Pro"/>
              </a:rPr>
              <a:t>Who is the EPICS Collaboration?</a:t>
            </a:r>
          </a:p>
          <a:p>
            <a:pPr eaLnBrk="0" hangingPunct="0">
              <a:spcBef>
                <a:spcPts val="1000"/>
              </a:spcBef>
              <a:buClr>
                <a:srgbClr val="C7DE37"/>
              </a:buClr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Probably around 150 installations world-wide (on all continents),</a:t>
            </a:r>
            <a:b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</a:b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controlling many different types of machines:</a:t>
            </a:r>
          </a:p>
          <a:p>
            <a:pPr marL="800100" lvl="1" indent="-342900" eaLnBrk="0" hangingPunct="0">
              <a:spcBef>
                <a:spcPts val="3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2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Light Sources (Synchrotrons, FELs) and their Beamlines</a:t>
            </a:r>
          </a:p>
          <a:p>
            <a:pPr marL="800100" lvl="1" indent="-342900" eaLnBrk="0" hangingPunct="0">
              <a:spcBef>
                <a:spcPts val="3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2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Particle accelerators and their Detectors</a:t>
            </a:r>
          </a:p>
          <a:p>
            <a:pPr marL="800100" lvl="1" indent="-342900" eaLnBrk="0" hangingPunct="0">
              <a:spcBef>
                <a:spcPts val="3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2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Telescopes</a:t>
            </a:r>
          </a:p>
          <a:p>
            <a:pPr marL="800100" lvl="1" indent="-342900" eaLnBrk="0" hangingPunct="0">
              <a:spcBef>
                <a:spcPts val="3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2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Fusion Devices</a:t>
            </a:r>
          </a:p>
          <a:p>
            <a:pPr marL="800100" lvl="1" indent="-342900" eaLnBrk="0" hangingPunct="0">
              <a:spcBef>
                <a:spcPts val="3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2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Lasers</a:t>
            </a:r>
          </a:p>
          <a:p>
            <a:pPr marL="800100" lvl="1" indent="-342900" eaLnBrk="0" hangingPunct="0">
              <a:spcBef>
                <a:spcPts val="3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2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DIY Projects: e.g., Bee-Hives,</a:t>
            </a:r>
            <a:br>
              <a:rPr lang="en-GB" sz="22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</a:br>
            <a:r>
              <a:rPr lang="en-GB" sz="22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Home-Brewing Setups</a:t>
            </a:r>
          </a:p>
          <a:p>
            <a:pPr eaLnBrk="0" hangingPunct="0">
              <a:spcBef>
                <a:spcPts val="1200"/>
              </a:spcBef>
              <a:buClr>
                <a:srgbClr val="C7DE37"/>
              </a:buClr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Scalability: between 10 and 5-10 million PVs </a:t>
            </a:r>
          </a:p>
          <a:p>
            <a:pPr eaLnBrk="0" hangingPunct="0">
              <a:spcBef>
                <a:spcPts val="1200"/>
              </a:spcBef>
              <a:buClr>
                <a:srgbClr val="C7DE37"/>
              </a:buClr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EPICS Web Site:     </a:t>
            </a:r>
            <a:r>
              <a:rPr lang="en-GB" sz="2400" b="1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https://epics-controls.org/</a:t>
            </a:r>
          </a:p>
        </p:txBody>
      </p:sp>
    </p:spTree>
    <p:extLst>
      <p:ext uri="{BB962C8B-B14F-4D97-AF65-F5344CB8AC3E}">
        <p14:creationId xmlns:p14="http://schemas.microsoft.com/office/powerpoint/2010/main" val="839489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3"/>
          <p:cNvSpPr txBox="1"/>
          <p:nvPr/>
        </p:nvSpPr>
        <p:spPr>
          <a:xfrm>
            <a:off x="1300340" y="442335"/>
            <a:ext cx="9283883" cy="59308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hangingPunct="0">
              <a:lnSpc>
                <a:spcPct val="120000"/>
              </a:lnSpc>
              <a:spcAft>
                <a:spcPts val="627"/>
              </a:spcAft>
              <a:buClr>
                <a:srgbClr val="9C072D"/>
              </a:buClr>
              <a:tabLst>
                <a:tab pos="392682" algn="l"/>
              </a:tabLst>
            </a:pPr>
            <a:r>
              <a:rPr lang="de-DE" sz="3200" b="1" dirty="0">
                <a:solidFill>
                  <a:srgbClr val="60737F"/>
                </a:solidFill>
                <a:latin typeface="Oswald Regular" panose="02000503000000000000" pitchFamily="2" charset="0"/>
                <a:ea typeface="Milo-Medium"/>
                <a:cs typeface="Source Sans Pro"/>
              </a:rPr>
              <a:t>How does the EPICS Collaboration Work?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5-10 </a:t>
            </a:r>
            <a:r>
              <a:rPr lang="en-GB" sz="2400" i="1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EPICS Core Developers</a:t>
            </a: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 are responsible for the EPICS </a:t>
            </a:r>
            <a:r>
              <a:rPr lang="en-GB" sz="240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code base</a:t>
            </a:r>
            <a:endParaRPr lang="en-GB" sz="2400" dirty="0">
              <a:solidFill>
                <a:srgbClr val="60737F"/>
              </a:solidFill>
              <a:latin typeface="Source Sans Pro"/>
              <a:ea typeface="Milo-Medium"/>
              <a:cs typeface="Source Sans Pro"/>
            </a:endParaRPr>
          </a:p>
          <a:p>
            <a:pPr marL="342900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Some labs directly contribute manpower for EPICS infrastructure work, other labs hire contractors to contribute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i="1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Code-a-thon</a:t>
            </a: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 events, where developers travel to a one-week coding sprint managed by the EPICS Core Developers</a:t>
            </a:r>
            <a:b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</a:br>
            <a:r>
              <a:rPr lang="en-GB" sz="2400" i="1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(next: 19-23 Oct 2026 at Brookhaven National Lab, NY, USA)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Two EPICS Collaboration Meetings per year (alternating: US, EUR, Asia) give opportunity to show, discuss failures and ask questions</a:t>
            </a:r>
            <a:b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</a:br>
            <a:r>
              <a:rPr lang="en-GB" sz="2400" i="1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(fall 2026: 02-06 Nov 2026, Dongguan, China; spring 2027: TBD, USA)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Communication:</a:t>
            </a:r>
            <a:b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</a:br>
            <a:r>
              <a:rPr lang="en-GB" sz="2400" i="1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Tech-Talk</a:t>
            </a: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 mailing list (&gt;1000 recipients) with a searchable archive</a:t>
            </a:r>
            <a:b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</a:br>
            <a:r>
              <a:rPr lang="en-GB" sz="2400" i="1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EPICS Chat</a:t>
            </a: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 (based on Matrix) for smaller scope discussions</a:t>
            </a:r>
          </a:p>
          <a:p>
            <a:pPr marL="342900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The governing  </a:t>
            </a:r>
            <a:r>
              <a:rPr lang="en-GB" sz="2400" i="1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EPICS Council</a:t>
            </a: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 is representing the largest contributors</a:t>
            </a:r>
          </a:p>
        </p:txBody>
      </p:sp>
    </p:spTree>
    <p:extLst>
      <p:ext uri="{BB962C8B-B14F-4D97-AF65-F5344CB8AC3E}">
        <p14:creationId xmlns:p14="http://schemas.microsoft.com/office/powerpoint/2010/main" val="4253880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kayaks on the shore of a lake&#10;&#10;Description automatically generated">
            <a:extLst>
              <a:ext uri="{FF2B5EF4-FFF2-40B4-BE49-F238E27FC236}">
                <a16:creationId xmlns:a16="http://schemas.microsoft.com/office/drawing/2014/main" id="{A1266365-8F36-5926-F424-57D9A5E29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875" y="2030128"/>
            <a:ext cx="6090055" cy="4573489"/>
          </a:xfrm>
          <a:prstGeom prst="rect">
            <a:avLst/>
          </a:prstGeom>
        </p:spPr>
      </p:pic>
      <p:sp>
        <p:nvSpPr>
          <p:cNvPr id="2" name="Textfeld 3"/>
          <p:cNvSpPr txBox="1"/>
          <p:nvPr/>
        </p:nvSpPr>
        <p:spPr>
          <a:xfrm>
            <a:off x="1300340" y="442335"/>
            <a:ext cx="9283883" cy="5402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hangingPunct="0">
              <a:lnSpc>
                <a:spcPct val="120000"/>
              </a:lnSpc>
              <a:spcAft>
                <a:spcPts val="627"/>
              </a:spcAft>
              <a:buClr>
                <a:srgbClr val="9C072D"/>
              </a:buClr>
              <a:tabLst>
                <a:tab pos="392682" algn="l"/>
              </a:tabLst>
            </a:pPr>
            <a:r>
              <a:rPr lang="de-DE" sz="3200" b="1" dirty="0">
                <a:solidFill>
                  <a:srgbClr val="60737F"/>
                </a:solidFill>
                <a:latin typeface="Oswald Regular" panose="02000503000000000000" pitchFamily="2" charset="0"/>
                <a:ea typeface="Milo-Medium"/>
                <a:cs typeface="Source Sans Pro"/>
              </a:rPr>
              <a:t>EPICS Code-a-thons</a:t>
            </a:r>
            <a:endParaRPr lang="de-DE" sz="3200" i="1" dirty="0">
              <a:solidFill>
                <a:srgbClr val="60737F"/>
              </a:solidFill>
              <a:latin typeface="Oswald Regular" panose="02000503000000000000" pitchFamily="2" charset="0"/>
              <a:ea typeface="Milo-Medium"/>
              <a:cs typeface="Source Sans Pro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3373777-6C7D-8961-5A20-BCB18356B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70" y="1298556"/>
            <a:ext cx="5922460" cy="444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40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27A4F2DC-24D4-6940-DDCB-2ACF4BFDE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57" y="2832991"/>
            <a:ext cx="6256063" cy="378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3"/>
          <p:cNvSpPr txBox="1"/>
          <p:nvPr/>
        </p:nvSpPr>
        <p:spPr>
          <a:xfrm>
            <a:off x="1300340" y="442335"/>
            <a:ext cx="9283883" cy="5402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hangingPunct="0">
              <a:lnSpc>
                <a:spcPct val="120000"/>
              </a:lnSpc>
              <a:spcAft>
                <a:spcPts val="627"/>
              </a:spcAft>
              <a:buClr>
                <a:srgbClr val="9C072D"/>
              </a:buClr>
              <a:tabLst>
                <a:tab pos="392682" algn="l"/>
              </a:tabLst>
            </a:pPr>
            <a:r>
              <a:rPr lang="de-DE" sz="3200" b="1" dirty="0">
                <a:solidFill>
                  <a:srgbClr val="60737F"/>
                </a:solidFill>
                <a:latin typeface="Oswald Regular" panose="02000503000000000000" pitchFamily="2" charset="0"/>
                <a:ea typeface="Milo-Medium"/>
                <a:cs typeface="Source Sans Pro"/>
              </a:rPr>
              <a:t>EPICS Collaboration Meetings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47B0F93-7E7A-D918-1F50-4BF923CD7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880" y="1115400"/>
            <a:ext cx="7246663" cy="371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032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3"/>
          <p:cNvSpPr txBox="1"/>
          <p:nvPr/>
        </p:nvSpPr>
        <p:spPr>
          <a:xfrm>
            <a:off x="1314628" y="456623"/>
            <a:ext cx="9283883" cy="52896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hangingPunct="0">
              <a:lnSpc>
                <a:spcPct val="120000"/>
              </a:lnSpc>
              <a:spcAft>
                <a:spcPts val="627"/>
              </a:spcAft>
              <a:buClr>
                <a:srgbClr val="9C072D"/>
              </a:buClr>
              <a:tabLst>
                <a:tab pos="392682" algn="l"/>
              </a:tabLst>
            </a:pPr>
            <a:r>
              <a:rPr lang="de-DE" sz="3200" b="1" dirty="0">
                <a:solidFill>
                  <a:srgbClr val="60737F"/>
                </a:solidFill>
                <a:latin typeface="Oswald Regular" panose="02000503000000000000" pitchFamily="2" charset="0"/>
                <a:ea typeface="Milo-Medium"/>
                <a:cs typeface="Source Sans Pro"/>
              </a:rPr>
              <a:t>The EPICS Process Database</a:t>
            </a:r>
          </a:p>
          <a:p>
            <a:pPr marL="342900" indent="-342900" eaLnBrk="0" hangingPunct="0">
              <a:spcBef>
                <a:spcPts val="10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i="1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IOCs</a:t>
            </a: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 (Input/Output Controllers) read ASCII files that describe</a:t>
            </a:r>
          </a:p>
          <a:p>
            <a:pPr marL="342900" indent="-342900" eaLnBrk="0" hangingPunct="0">
              <a:spcBef>
                <a:spcPts val="10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i="1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Records</a:t>
            </a: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 for each atomic piece of data (“process variables”)</a:t>
            </a:r>
          </a:p>
          <a:p>
            <a:pPr marL="342900" indent="-342900" eaLnBrk="0" hangingPunct="0">
              <a:spcBef>
                <a:spcPts val="10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Records can link to hardware or to other records</a:t>
            </a:r>
          </a:p>
          <a:p>
            <a:pPr marL="342900" indent="-342900" eaLnBrk="0" hangingPunct="0">
              <a:spcBef>
                <a:spcPts val="10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i="1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Device Support</a:t>
            </a: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 interfaces record types to specific hardware</a:t>
            </a:r>
          </a:p>
          <a:p>
            <a:pPr marL="342900" indent="-342900" eaLnBrk="0" hangingPunct="0">
              <a:spcBef>
                <a:spcPts val="10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Algorithmic record types add math, data manipulation, …</a:t>
            </a:r>
          </a:p>
          <a:p>
            <a:pPr marL="342900" indent="-342900" eaLnBrk="0" hangingPunct="0">
              <a:spcBef>
                <a:spcPts val="10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b="1" i="1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Configuration before coding</a:t>
            </a:r>
          </a:p>
          <a:p>
            <a:pPr marL="800100" lvl="1" indent="-342900" eaLnBrk="0" hangingPunct="0">
              <a:spcBef>
                <a:spcPts val="10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2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If you use hardware with existing EPICS drivers, no coding is needed</a:t>
            </a:r>
          </a:p>
          <a:p>
            <a:pPr marL="800100" lvl="1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2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EPICS has drivers for many standard protocols, e.g.,</a:t>
            </a:r>
            <a:br>
              <a:rPr lang="en-GB" sz="22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</a:br>
            <a:r>
              <a:rPr lang="en-GB" sz="22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SCPI (ASCII over serial/TCP), Modbus, OPC UA, MQTT</a:t>
            </a:r>
          </a:p>
          <a:p>
            <a:pPr marL="800100" lvl="1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2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EPICS has subsystems/frameworks for image processing, motion control</a:t>
            </a:r>
          </a:p>
        </p:txBody>
      </p:sp>
    </p:spTree>
    <p:extLst>
      <p:ext uri="{BB962C8B-B14F-4D97-AF65-F5344CB8AC3E}">
        <p14:creationId xmlns:p14="http://schemas.microsoft.com/office/powerpoint/2010/main" val="1605844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3"/>
          <p:cNvSpPr txBox="1"/>
          <p:nvPr/>
        </p:nvSpPr>
        <p:spPr>
          <a:xfrm>
            <a:off x="1314628" y="456623"/>
            <a:ext cx="9283883" cy="41970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hangingPunct="0">
              <a:lnSpc>
                <a:spcPct val="120000"/>
              </a:lnSpc>
              <a:spcAft>
                <a:spcPts val="627"/>
              </a:spcAft>
              <a:buClr>
                <a:srgbClr val="9C072D"/>
              </a:buClr>
              <a:tabLst>
                <a:tab pos="392682" algn="l"/>
              </a:tabLst>
            </a:pPr>
            <a:r>
              <a:rPr lang="de-DE" sz="3200" b="1" dirty="0">
                <a:solidFill>
                  <a:srgbClr val="60737F"/>
                </a:solidFill>
                <a:latin typeface="Oswald Regular" panose="02000503000000000000" pitchFamily="2" charset="0"/>
                <a:ea typeface="Milo-Medium"/>
                <a:cs typeface="Source Sans Pro"/>
              </a:rPr>
              <a:t>Channel Access (CA) and PVAccess (PVA)</a:t>
            </a:r>
          </a:p>
          <a:p>
            <a:pPr marL="342900" indent="-342900" eaLnBrk="0" hangingPunct="0">
              <a:spcBef>
                <a:spcPts val="10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CA is the original protocol, PVA is relatively new (9 yrs)</a:t>
            </a:r>
          </a:p>
          <a:p>
            <a:pPr marL="342900" indent="-342900" eaLnBrk="0" hangingPunct="0">
              <a:spcBef>
                <a:spcPts val="10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CA uses a fixed set of compound (structure) types,</a:t>
            </a:r>
            <a:b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</a:b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PVA allows to access arbitrarily structured data</a:t>
            </a:r>
            <a:b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</a:b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and adds a “remote procedure call” flow</a:t>
            </a:r>
          </a:p>
          <a:p>
            <a:pPr marL="342900" indent="-342900" eaLnBrk="0" hangingPunct="0">
              <a:spcBef>
                <a:spcPts val="10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4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Both are:</a:t>
            </a:r>
          </a:p>
          <a:p>
            <a:pPr marL="800100" lvl="1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2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Based on TCP/IP</a:t>
            </a:r>
          </a:p>
          <a:p>
            <a:pPr marL="800100" lvl="1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2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High-performant and highly scalable</a:t>
            </a:r>
          </a:p>
          <a:p>
            <a:pPr marL="800100" lvl="1" indent="-342900" eaLnBrk="0" hangingPunct="0">
              <a:spcBef>
                <a:spcPts val="600"/>
              </a:spcBef>
              <a:buClr>
                <a:srgbClr val="C7DE37"/>
              </a:buClr>
              <a:buFont typeface="Arial" panose="020B0604020202020204" pitchFamily="34" charset="0"/>
              <a:buChar char="•"/>
              <a:tabLst>
                <a:tab pos="392682" algn="l"/>
              </a:tabLst>
            </a:pPr>
            <a:r>
              <a:rPr lang="en-GB" sz="2200" dirty="0">
                <a:solidFill>
                  <a:srgbClr val="60737F"/>
                </a:solidFill>
                <a:latin typeface="Source Sans Pro"/>
                <a:ea typeface="Milo-Medium"/>
                <a:cs typeface="Source Sans Pro"/>
              </a:rPr>
              <a:t>Robust against IOC or client restarts/reboots</a:t>
            </a:r>
          </a:p>
        </p:txBody>
      </p:sp>
    </p:spTree>
    <p:extLst>
      <p:ext uri="{BB962C8B-B14F-4D97-AF65-F5344CB8AC3E}">
        <p14:creationId xmlns:p14="http://schemas.microsoft.com/office/powerpoint/2010/main" val="4046078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793</Words>
  <Application>Microsoft Office PowerPoint</Application>
  <PresentationFormat>Widescreen</PresentationFormat>
  <Paragraphs>77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Source Sans Pro</vt:lpstr>
      <vt:lpstr>Arial</vt:lpstr>
      <vt:lpstr>Calibri</vt:lpstr>
      <vt:lpstr>Oswald Regular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2020-10-21T14:12:22Z</dcterms:created>
  <dcterms:modified xsi:type="dcterms:W3CDTF">2026-08-16T14:13:29Z</dcterms:modified>
</cp:coreProperties>
</file>