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Default Extension="fntdata" ContentType="application/x-fontdata"/>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embedTrueType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notesMasterIdLst>
    <p:notesMasterId r:id="rId22"/>
  </p:notesMasterIdLst>
  <p:sldSz cx="9144000" cy="5143500"/>
  <p:notesSz cx="5143500" cy="9144000"/>
  <p:embeddedFontLst>
    <p:embeddedFont>
      <p:font typeface="Open Sans"/>
      <p:regular r:id="rId27"/>
    </p:embeddedFont>
    <p:embeddedFont>
      <p:font typeface="SF Pro"/>
      <p:regular r:id="rId28"/>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notesMaster" Target="notesMasters/notesMaster1.xml"/><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27" Type="http://schemas.openxmlformats.org/officeDocument/2006/relationships/font" Target="fonts/rId27.fntdata"/><Relationship Id="rId28" Type="http://schemas.openxmlformats.org/officeDocument/2006/relationships/font" Target="fonts/rId28.fntdata"/></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Good morning. My name is Balazs Nagy, I am a UX designer at ESS, and I work together with Dirk on the interfaces used to operate this machine.
This week you have been learning EPICS, and you have been building OPIs. My part of the programme is about the other end of that chain: the person who has to look at your screen and decide what to do.
I have this presentation. Then Dirk and I want to hear from you, because you have all just built something, and your experience is the most interesting material in this room.
One promise before I start: I am not going to talk about making things look nice. This is about whether a person can understand a machine through a screen.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far we’ve been talking as if we’re designing one interface.
EPICS facilities don’t work like that.
We have many subsystems.
Many developers.
Many OPIs.
And systems that evolve over many years. 
Each individual OPI can be completely functional.
But the operator experiences all of them as one control environment.
If every team invents its own conventions, the operator has to learn both the machine and the interface.
People come and go, tribal knowledge can build up.
That's the scale problem.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Consistency is not about making every screen look the same.
It is about the operator being able to transfer what they already know from one screen to the next.
Same state, same visual meaning.
Same action, same interaction.
Same component, same behaviour.
Same navigation pattern, so movement through the system is predictable.
Same alarm principles, so attention works the same way everywhere.
A design system is one way to make that consistency scalable. It is not the only way, but it is the one that survives people joining and leaving.
[Transition] Let me show you what that looks like for us in practice.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maintain a styleguide and try to hold every OPI to it. This is a rulebook that defines: typography (named roles, not sizes), colour, LED states, spacing, button placement
You can download it and learn how to use it, w also made it in different formats Figma, os a CS Studio .bob file like this
Developers can copy-paste directly from it
Important to understand that you can't thinnk of everything in advance with rules, but the basics need to be applied everywhere.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an example of the styleguide applied in a hypothetical situation.
The styleguide doesn't tell you what to build. It eases the weight of decisions to make.
You still decide what belongs on the screen, how it's grouped, what the operator needs. That's the design work.
What you don't decide again: what red means, how big a header is, where the buttons go.
The payoff isn't on this screen. It's on the fortieth one — when an operator opens something new and already knows how to read it.
Transition: The rules are the easy part. What matters is what changes when you apply them. So — real screens from here.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SLOW DOWN. 
We have talked about principles. Now let us look at real screens from this facility.
But I want to be clear about what question we are asking.
The question is not: does the new one look better? That is a matter of taste, and it is not interesting.
The question is: what can the operator understand faster, or more reliably, than before?
Keep that in mind for the next few slides. And if you disagree with any of the choices, say so afterwards. These are decisions, not laws.</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Ask the room first, then wait:
Where do you look first? Can you tell the overall state of the system? Is anything wrong here?
Information density is at maximum. Labels are duplicated everywhere
There is no hierarchy. Same size, same weight everywhere. Nothing tells your eye where to start. (You should from the bottom right and snake up to the top)
Status is buried in text. Connected, connected, connected, correct, alive. You have to read every word to know..
Colour is almost absent. The one blue box stands out immediately, which actually proves that colour works. Nothing else uses it.
So Abnormal State is invisible. If one of these boxes had a fault, you would have to scan for it.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the same information as before.
– How long does it take you to find the fault now?
It should be immediate. Three red dots, one column.
What changed, in the terms we have been using:
Perceive. Status is now visual. Grey dot, red dot. No reading. Abnormal is the only thing with colour, so it is the only thing your eye goes to.
Understand. The matrix does the interpretation work. Rows are properties, columns are Sections. You can compare across forty modules at once and see that these three are the outliers. In the previous screen every box was an island.
Hierarchy Applied
Grouping. Labelled sections instead of implied by position.
Attention. The affected column has a lighter background, so the problem reads as one cluster rather than three separate dots.
Anticipate Actions. Upload, unfreeze, acknowledge are in one consistent place at the bottom, dimmed when unavailable.
Still to improve: Density is still high but sometimes you can't decrease any more. Then comes the qustion of seperating a sceen into two for example.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second example, a different kind of problem. This one is about navigation rather than density.
Before: three to five clicks to reach the interlock screen, depending on where you started.
And every step opened another window. So by the time you arrive, you have a stack of windows on top of each other, and you have lost track of where you came from.
Ask them: how do you get back? Which window is the one you actually need?
This is the Navigation question from earlier. Where am I, and where can I go.</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one screen. One click.
No window clutter. Nothing stacked on top of anything else. You can see the interlocks, the restrictions and the configuration in one place.
Two things worth saying about this one:
First, nothing was removed. The same information is available. It was reorganised so that what belongs together is together.
Second, this is the cheapest kind of UX improvement there is. It cost no new PVs and no new logic. It was a decision about what belongs on one screen.
That is usually where the biggest wins are. Not in visual polish, but in deciding what belongs together.</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to close.
It is not enough to ask whether the OPI displays the right information. That question is about the machine.
The question that matters is whether the operator understands the right thing at the right time. That question is about the person.
Those are not the same question, and the second one is harder.
EPICS connects machines.
OPIs connect those machines to people.
UX is the quality of that connection.
That is my part. Now we would like to hear from you.</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EPICS is extremely good at making machine information available. That is what you have been learning all week.
But at the end of that chain there is still a person. That person has to understand what is happening and decide what to do.
That is where UX comes in.
Before I go further, let me define the words, because they get used loosely.
UI, user interface. Everything a person interacts with. On a screen that is buttons, LEDs, values, layout. But it is also physical. A key switch, an emergency stop, a label on a rack. Three Mile Island, which I will come to in a minute, was a physical UI. No screens at all.
UX, user experience. Not something you draw. It is what happens when a person meets that interface. Did they find what they needed? Did they understand it? Did they make the right decision? UX is the result.
So you cannot really add UX at the end. You either designed for it or you did not.
OPI, operator interface. In our world that is a screen built in CS-Studio or Phoebus, connected to PVs. That is what you have been making this week.
HMI, human-machine interface. Same idea, older and broader term, used across industry. Refineries, power plants, manufacturing. If you read anything about ISA-101 or control room standards, they will say HMI.
One last thing worth saying out loud: UX is not visual design. Visual design is one of the tools. But a screen can be beautiful and terrible to operate, and it can be plain and work extremely well.</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My (Balazs) question: Why is it that UX and UI optimization in Business, like in my previous jobs, But Big science doesnt really applies these long established principles.
Hand over to Dirk here, or start it yourself if he is not ready.
Prompts to open the discussion, use whichever fits the room:
You have all built an OPI this week. What was the hardest decision you had to make about what goes on the screen?
Did you ever have to choose between showing everything and showing what matters? How did you decide?
Has anyone here used a control system screen as an operator, not as a developer? What was frustrating about it?
If you had to hand your OPI to someone who has never seen it, what would they get wrong first?
If the room is quiet: answer one of these yourself first, briefly, and then ask again. People join in once someone has gone first.
If someone challenges a point from the talk, that is a good outcome. Let it run.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interpretation is difficult, the consequences start small.
Something takes longer to notice.
Something is misunderstood.
More mental effort is needed.
None of that matters much when everything is normal.
But in an abnormal situation, these effects compound. 
Especially under time pressure, or when all of the alarms are blaring at you.
An interface problem becomes an operational problem.
[Transition] Let me give you two examples where that happened.</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Three Mile Island is an extreme example.
A relief cooling valve was stuck open.
but the control panel made it look closed. 
It showed the command, not the actual valve state.
Operators therefore had an incorrect mental picture of the system.
The important UX lesson is the difference between displayed state and actual state.
In OPI terms: don’t let a setpoint look like a readback.</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Therac-25 was a radiation therapy machine that gave massive overdoses to six patients.
The operators were faster than the machine. If they quickly corrected settings, the software could leave the machine in an unsafe state.
Then the interface simply showed “MALFUNCTION 54” — unexplained, with no indication of how dangerous it was.
The lesson: the interface must accurately communicate the machine’s state — especially when something goes wrong.
[Transition] These are extreme cases, but the underlying problem is ordinary:
the machine has a state, and the human has to understand that state through an interface.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Both of those cases were extreme. Most of the time, the cost is not a disaster. It’s time and money.
Every minute spent figuring out the interface is time lost from the experiment. And if an OPI error causes an experiment to stop, reset, or restart, that can become a lot of lost time — and a lot of money.
That’s the everyday version of the same problem.
[Transition] So let us look at where the interface actually sits in the system.</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EPICS solves communication between distributed systems extremely well.
Machine state becomes PVs.
PVs become an OPI.
And then the operator has to turn that into understanding, and into a decision, which goes back to the machine.
The OPI is not just a window onto the control system. It is part of the control loop and the basis of decisions.
And this is worth remembering: the operator in this diagram is not always at their best. They might be dealing with an alarm flood. They might be new. It might be three in the morning.
So don’t design for the person who already knows everything. Design the OPI to help the operator build the right picture of what’s happening.</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Human factors research has a name for that picture: situational awareness. 
It has three levels.
Perceive: What is happening?
Can I see the state, alarms and changes?
Understand: What does it mean?
Is this normal? How are things related? How serious is it?
Anticipate: What is likely to happen next?
Where is this trend going? Do I need to act?
A good OPI should support all three.
And each level has a matching failure. Perceive fails when the signal is not visible or is buried in noise. Understand fails when you show a value with no context, no setpoint, no limit, no trend. Anticipate fails when the screen only shows now, with no rate of change and no history.
Showing the values in the OPI is only the first step.
----
Human factors research has a name for this. Situational awareness. It comes from aviation and control room research, and it has three levels.
Perceive. What is happening? Can I see the state, the alarms, the changes at all?
Understand. What does it mean? Is this normal? How do these things relate? How serious is it?
Anticipate. What is likely to happen next? Where is this trend going? Do I have time to act?
A good OPI should support all three.
And each level has a matching failure. Perceive fails when the signal is not visible or is buried in noise. Understand fails when you show a value with no context, no setpoint, no limit, no trend. Anticipate fails when the screen only shows now, with no rate of change and no history.
Showing the value is only the first level of three.</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we look at OPIs through situational awareness w eunderstand that, none of these are aesthetic decisions. Each one answers a questions the operator is already asking.
Hierarchy. What matters right now? If everything is important, nothing is important.
Colour. What deserves attention? Contrast lets you emphasise and also lets you hide.
State and feedback. What is happening, and did my action work? The operator should never have to guess whether something took effect.
Navigation. Where am I? How did I get here, how do I get back, where do I go next?
Consistency. Can I predict how this behaves? Consistent elements let you use the tool instead of thinking about the tool.
None of these are decoration. Each one reduces the work needed to understand the machine.
[Transition] And this gets much more interesting when we stop looking at one OPI in isolation.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image" Target="../media/image-10-10.png"/><Relationship Id="rId11" Type="http://schemas.openxmlformats.org/officeDocument/2006/relationships/image" Target="../media/image-10-11.png"/><Relationship Id="rId12" Type="http://schemas.openxmlformats.org/officeDocument/2006/relationships/image" Target="../media/image-10-12.png"/><Relationship Id="rId13" Type="http://schemas.openxmlformats.org/officeDocument/2006/relationships/image" Target="../media/image-10-13.png"/><Relationship Id="rId14" Type="http://schemas.openxmlformats.org/officeDocument/2006/relationships/image" Target="../media/image-10-14.png"/><Relationship Id="rId15" Type="http://schemas.openxmlformats.org/officeDocument/2006/relationships/image" Target="../media/image-10-15.png"/><Relationship Id="rId16" Type="http://schemas.openxmlformats.org/officeDocument/2006/relationships/image" Target="../media/image-10-16.png"/><Relationship Id="rId17" Type="http://schemas.openxmlformats.org/officeDocument/2006/relationships/image" Target="../media/image-10-17.png"/><Relationship Id="rId18" Type="http://schemas.openxmlformats.org/officeDocument/2006/relationships/image" Target="../media/image-10-18.png"/><Relationship Id="rId19" Type="http://schemas.openxmlformats.org/officeDocument/2006/relationships/slideLayout" Target="../slideLayouts/slideLayout1.xml"/><Relationship Id="rId20"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image" Target="../media/image-11-22.png"/><Relationship Id="rId23" Type="http://schemas.openxmlformats.org/officeDocument/2006/relationships/image" Target="../media/image-11-23.png"/><Relationship Id="rId24" Type="http://schemas.openxmlformats.org/officeDocument/2006/relationships/image" Target="../media/image-11-24.png"/><Relationship Id="rId25" Type="http://schemas.openxmlformats.org/officeDocument/2006/relationships/image" Target="../media/image-11-25.png"/><Relationship Id="rId26" Type="http://schemas.openxmlformats.org/officeDocument/2006/relationships/image" Target="../media/image-11-26.png"/><Relationship Id="rId27" Type="http://schemas.openxmlformats.org/officeDocument/2006/relationships/image" Target="../media/image-11-27.png"/><Relationship Id="rId28" Type="http://schemas.openxmlformats.org/officeDocument/2006/relationships/image" Target="../media/image-11-28.png"/><Relationship Id="rId29" Type="http://schemas.openxmlformats.org/officeDocument/2006/relationships/image" Target="../media/image-11-29.png"/><Relationship Id="rId30" Type="http://schemas.openxmlformats.org/officeDocument/2006/relationships/image" Target="../media/image-11-30.png"/><Relationship Id="rId31" Type="http://schemas.openxmlformats.org/officeDocument/2006/relationships/slideLayout" Target="../slideLayouts/slideLayout1.xml"/><Relationship Id="rId3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slideLayout" Target="../slideLayouts/slideLayout1.xml"/><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slideLayout" Target="../slideLayouts/slideLayout1.xml"/><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slideLayout" Target="../slideLayouts/slideLayout1.xml"/><Relationship Id="rId4"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image" Target="../media/image-7-7.png"/><Relationship Id="rId8" Type="http://schemas.openxmlformats.org/officeDocument/2006/relationships/image" Target="../media/image-7-8.png"/><Relationship Id="rId9" Type="http://schemas.openxmlformats.org/officeDocument/2006/relationships/image" Target="../media/image-7-9.png"/><Relationship Id="rId10" Type="http://schemas.openxmlformats.org/officeDocument/2006/relationships/image" Target="../media/image-7-10.png"/><Relationship Id="rId11" Type="http://schemas.openxmlformats.org/officeDocument/2006/relationships/image" Target="../media/image-7-11.png"/><Relationship Id="rId12" Type="http://schemas.openxmlformats.org/officeDocument/2006/relationships/slideLayout" Target="../slideLayouts/slideLayout1.xml"/><Relationship Id="rId1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slideLayout" Target="../slideLayouts/slideLayout1.xml"/><Relationship Id="rId8"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13366"/>
        </a:solidFill>
      </p:bgPr>
    </p:bg>
    <p:spTree>
      <p:nvGrpSpPr>
        <p:cNvPr id="1" name=""/>
        <p:cNvGrpSpPr/>
        <p:nvPr/>
      </p:nvGrpSpPr>
      <p:grpSpPr>
        <a:xfrm>
          <a:off x="0" y="0"/>
          <a:ext cx="0" cy="0"/>
          <a:chOff x="0" y="0"/>
          <a:chExt cx="0" cy="0"/>
        </a:xfrm>
      </p:grpSpPr>
      <p:sp>
        <p:nvSpPr>
          <p:cNvPr id="3" name="Shape 0"/>
          <p:cNvSpPr/>
          <p:nvPr/>
        </p:nvSpPr>
        <p:spPr>
          <a:xfrm>
            <a:off x="609600" y="1800225"/>
            <a:ext cx="7434263" cy="1552575"/>
          </a:xfrm>
          <a:prstGeom prst="rect">
            <a:avLst/>
          </a:prstGeom>
          <a:noFill/>
          <a:ln/>
        </p:spPr>
      </p:sp>
      <p:sp>
        <p:nvSpPr>
          <p:cNvPr id="4" name="Text 1"/>
          <p:cNvSpPr/>
          <p:nvPr/>
        </p:nvSpPr>
        <p:spPr>
          <a:xfrm>
            <a:off x="609600" y="1800225"/>
            <a:ext cx="6386513" cy="1095375"/>
          </a:xfrm>
          <a:prstGeom prst="rect">
            <a:avLst/>
          </a:prstGeom>
          <a:noFill/>
          <a:ln/>
        </p:spPr>
        <p:txBody>
          <a:bodyPr wrap="square" lIns="0" tIns="0" rIns="0" bIns="0" rtlCol="0" anchor="t"/>
          <a:lstStyle/>
          <a:p>
            <a:pPr algn="l" indent="0" marL="0">
              <a:lnSpc>
                <a:spcPts val="4104"/>
              </a:lnSpc>
              <a:buNone/>
            </a:pPr>
            <a:r>
              <a:rPr lang="en-US" sz="3420" b="1" spc="-68" kern="0" dirty="0">
                <a:solidFill>
                  <a:srgbClr val="FFFFFF">
                    <a:alpha val="99000"/>
                  </a:srgbClr>
                </a:solidFill>
                <a:latin typeface="Open Sans" pitchFamily="34" charset="0"/>
                <a:ea typeface="Open Sans" pitchFamily="34" charset="-122"/>
                <a:cs typeface="Open Sans" pitchFamily="34" charset="-120"/>
              </a:rPr>
              <a:t>An introduction to UX for control system interfaces</a:t>
            </a:r>
            <a:endParaRPr lang="en-US" sz="3420" dirty="0"/>
          </a:p>
        </p:txBody>
      </p:sp>
      <p:sp>
        <p:nvSpPr>
          <p:cNvPr id="5" name="Text 2"/>
          <p:cNvSpPr/>
          <p:nvPr/>
        </p:nvSpPr>
        <p:spPr>
          <a:xfrm>
            <a:off x="609600" y="3009900"/>
            <a:ext cx="7434263"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099DC">
                    <a:alpha val="99000"/>
                  </a:srgbClr>
                </a:solidFill>
                <a:latin typeface="Open Sans" pitchFamily="34" charset="0"/>
                <a:ea typeface="Open Sans" pitchFamily="34" charset="-122"/>
                <a:cs typeface="Open Sans" pitchFamily="34" charset="-120"/>
              </a:rPr>
              <a:t>From Machine State to Human Understanding</a:t>
            </a:r>
            <a:endParaRPr lang="en-US" sz="2138" dirty="0"/>
          </a:p>
        </p:txBody>
      </p:sp>
      <p:sp>
        <p:nvSpPr>
          <p:cNvPr id="6" name="Shape 3"/>
          <p:cNvSpPr/>
          <p:nvPr/>
        </p:nvSpPr>
        <p:spPr>
          <a:xfrm>
            <a:off x="0" y="609600"/>
            <a:ext cx="190500" cy="4533900"/>
          </a:xfrm>
          <a:prstGeom prst="rect">
            <a:avLst/>
          </a:prstGeom>
          <a:solidFill>
            <a:srgbClr val="0099DC"/>
          </a:solidFill>
          <a:ln/>
        </p:spPr>
      </p:sp>
      <p:pic>
        <p:nvPicPr>
          <p:cNvPr id="7" name="Image 0" descr="preencoded.png">    </p:cNvPr>
          <p:cNvPicPr>
            <a:picLocks noChangeAspect="1"/>
          </p:cNvPicPr>
          <p:nvPr/>
        </p:nvPicPr>
        <p:blipFill>
          <a:blip r:embed="rId1"/>
          <a:srcRect l="0" r="0" t="0" b="0"/>
          <a:stretch/>
        </p:blipFill>
        <p:spPr>
          <a:xfrm>
            <a:off x="7981950" y="371475"/>
            <a:ext cx="833438" cy="781050"/>
          </a:xfrm>
          <a:prstGeom prst="rect">
            <a:avLst/>
          </a:prstGeom>
        </p:spPr>
      </p:pic>
      <p:sp>
        <p:nvSpPr>
          <p:cNvPr id="8" name="Text 4"/>
          <p:cNvSpPr/>
          <p:nvPr/>
        </p:nvSpPr>
        <p:spPr>
          <a:xfrm>
            <a:off x="609600" y="3467100"/>
            <a:ext cx="5929313" cy="195263"/>
          </a:xfrm>
          <a:prstGeom prst="rect">
            <a:avLst/>
          </a:prstGeom>
          <a:noFill/>
          <a:ln/>
        </p:spPr>
        <p:txBody>
          <a:bodyPr wrap="square" lIns="0" tIns="0" rIns="0" bIns="0" rtlCol="0" anchor="t"/>
          <a:lstStyle/>
          <a:p>
            <a:pPr algn="l" indent="0" marL="0">
              <a:lnSpc>
                <a:spcPts val="1453"/>
              </a:lnSpc>
              <a:buNone/>
            </a:pPr>
            <a:r>
              <a:rPr lang="en-US" sz="1069" spc="-11" kern="0" dirty="0">
                <a:solidFill>
                  <a:srgbClr val="FFFFFF">
                    <a:alpha val="99000"/>
                  </a:srgbClr>
                </a:solidFill>
                <a:latin typeface="Open Sans" pitchFamily="34" charset="0"/>
                <a:ea typeface="Open Sans" pitchFamily="34" charset="-122"/>
                <a:cs typeface="Open Sans" pitchFamily="34" charset="-120"/>
              </a:rPr>
              <a:t>3rd European EPICS Summer School — 17th-28th August 2026 — Balazs Nagy, Dirk Nordt</a:t>
            </a:r>
            <a:endParaRPr lang="en-US" sz="1069"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09600" y="609600"/>
            <a:ext cx="7924800" cy="666750"/>
          </a:xfrm>
          <a:prstGeom prst="rect">
            <a:avLst/>
          </a:prstGeom>
          <a:noFill/>
          <a:ln/>
        </p:spPr>
      </p:sp>
      <p:sp>
        <p:nvSpPr>
          <p:cNvPr id="4" name="Text 1"/>
          <p:cNvSpPr/>
          <p:nvPr/>
        </p:nvSpPr>
        <p:spPr>
          <a:xfrm>
            <a:off x="609600" y="6096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The EPICS Challenge</a:t>
            </a:r>
            <a:endParaRPr lang="en-US" sz="2138" dirty="0"/>
          </a:p>
        </p:txBody>
      </p:sp>
      <p:sp>
        <p:nvSpPr>
          <p:cNvPr id="5" name="Text 2"/>
          <p:cNvSpPr/>
          <p:nvPr/>
        </p:nvSpPr>
        <p:spPr>
          <a:xfrm>
            <a:off x="609600" y="1000125"/>
            <a:ext cx="7924800" cy="2762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Many teams build the interfaces. One operator experiences them.</a:t>
            </a:r>
            <a:endParaRPr lang="en-US" sz="1710" dirty="0"/>
          </a:p>
        </p:txBody>
      </p:sp>
      <p:sp>
        <p:nvSpPr>
          <p:cNvPr id="6" name="Shape 3"/>
          <p:cNvSpPr/>
          <p:nvPr/>
        </p:nvSpPr>
        <p:spPr>
          <a:xfrm>
            <a:off x="0" y="609600"/>
            <a:ext cx="190500" cy="4533900"/>
          </a:xfrm>
          <a:prstGeom prst="rect">
            <a:avLst/>
          </a:prstGeom>
          <a:solidFill>
            <a:srgbClr val="0099DC"/>
          </a:solidFill>
          <a:ln/>
        </p:spPr>
      </p:sp>
      <p:sp>
        <p:nvSpPr>
          <p:cNvPr id="7" name="Text 4"/>
          <p:cNvSpPr/>
          <p:nvPr/>
        </p:nvSpPr>
        <p:spPr>
          <a:xfrm>
            <a:off x="10106025" y="609600"/>
            <a:ext cx="1766888" cy="41148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Many subsystems</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Many developers</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Many OPIs</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Many years</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Each individual OPI can be technically correct...</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...while the overall operator experience becomes fragmented.</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Operators must learn not only the machine, but also the interfaces.</a:t>
            </a:r>
            <a:endParaRPr lang="en-US" sz="1283" dirty="0"/>
          </a:p>
        </p:txBody>
      </p:sp>
      <p:sp>
        <p:nvSpPr>
          <p:cNvPr id="8" name="Shape 5"/>
          <p:cNvSpPr/>
          <p:nvPr/>
        </p:nvSpPr>
        <p:spPr>
          <a:xfrm>
            <a:off x="1452563" y="2614613"/>
            <a:ext cx="423863" cy="423863"/>
          </a:xfrm>
          <a:prstGeom prst="rect">
            <a:avLst/>
          </a:prstGeom>
          <a:noFill/>
          <a:ln/>
        </p:spPr>
      </p:sp>
      <p:pic>
        <p:nvPicPr>
          <p:cNvPr id="9" name="Image 0" descr="preencoded.png">    </p:cNvPr>
          <p:cNvPicPr>
            <a:picLocks noChangeAspect="1"/>
          </p:cNvPicPr>
          <p:nvPr/>
        </p:nvPicPr>
        <p:blipFill>
          <a:blip r:embed="rId1"/>
          <a:srcRect l="0" r="0" t="0" b="0"/>
          <a:stretch/>
        </p:blipFill>
        <p:spPr>
          <a:xfrm>
            <a:off x="1452563" y="2614613"/>
            <a:ext cx="423658" cy="423658"/>
          </a:xfrm>
          <a:prstGeom prst="rect">
            <a:avLst/>
          </a:prstGeom>
        </p:spPr>
      </p:pic>
      <p:sp>
        <p:nvSpPr>
          <p:cNvPr id="10" name="Shape 6"/>
          <p:cNvSpPr/>
          <p:nvPr/>
        </p:nvSpPr>
        <p:spPr>
          <a:xfrm>
            <a:off x="6291263" y="2614613"/>
            <a:ext cx="371475" cy="366713"/>
          </a:xfrm>
          <a:prstGeom prst="rect">
            <a:avLst/>
          </a:prstGeom>
          <a:noFill/>
          <a:ln/>
        </p:spPr>
      </p:sp>
      <p:pic>
        <p:nvPicPr>
          <p:cNvPr id="11" name="Image 1" descr="preencoded.png">    </p:cNvPr>
          <p:cNvPicPr>
            <a:picLocks noChangeAspect="1"/>
          </p:cNvPicPr>
          <p:nvPr/>
        </p:nvPicPr>
        <p:blipFill>
          <a:blip r:embed="rId2"/>
          <a:srcRect l="0" r="1" t="0" b="0"/>
          <a:stretch/>
        </p:blipFill>
        <p:spPr>
          <a:xfrm>
            <a:off x="6291263" y="2614613"/>
            <a:ext cx="371289" cy="366536"/>
          </a:xfrm>
          <a:prstGeom prst="rect">
            <a:avLst/>
          </a:prstGeom>
        </p:spPr>
      </p:pic>
      <p:sp>
        <p:nvSpPr>
          <p:cNvPr id="12" name="Shape 7"/>
          <p:cNvSpPr/>
          <p:nvPr/>
        </p:nvSpPr>
        <p:spPr>
          <a:xfrm>
            <a:off x="4319588" y="2247900"/>
            <a:ext cx="452438" cy="452438"/>
          </a:xfrm>
          <a:prstGeom prst="rect">
            <a:avLst/>
          </a:prstGeom>
          <a:noFill/>
          <a:ln/>
        </p:spPr>
      </p:sp>
      <p:pic>
        <p:nvPicPr>
          <p:cNvPr id="13" name="Image 2" descr="preencoded.png">    </p:cNvPr>
          <p:cNvPicPr>
            <a:picLocks noChangeAspect="1"/>
          </p:cNvPicPr>
          <p:nvPr/>
        </p:nvPicPr>
        <p:blipFill>
          <a:blip r:embed="rId3"/>
          <a:srcRect l="0" r="1" t="0" b="0"/>
          <a:stretch/>
        </p:blipFill>
        <p:spPr>
          <a:xfrm>
            <a:off x="4319588" y="2247900"/>
            <a:ext cx="452214" cy="452219"/>
          </a:xfrm>
          <a:prstGeom prst="rect">
            <a:avLst/>
          </a:prstGeom>
        </p:spPr>
      </p:pic>
      <p:sp>
        <p:nvSpPr>
          <p:cNvPr id="14" name="Shape 8"/>
          <p:cNvSpPr/>
          <p:nvPr/>
        </p:nvSpPr>
        <p:spPr>
          <a:xfrm>
            <a:off x="4405313" y="2786063"/>
            <a:ext cx="366713" cy="366713"/>
          </a:xfrm>
          <a:prstGeom prst="rect">
            <a:avLst/>
          </a:prstGeom>
          <a:noFill/>
          <a:ln/>
        </p:spPr>
      </p:sp>
      <p:pic>
        <p:nvPicPr>
          <p:cNvPr id="15" name="Image 3" descr="preencoded.png">    </p:cNvPr>
          <p:cNvPicPr>
            <a:picLocks noChangeAspect="1"/>
          </p:cNvPicPr>
          <p:nvPr/>
        </p:nvPicPr>
        <p:blipFill>
          <a:blip r:embed="rId4"/>
          <a:srcRect l="0" r="0" t="0" b="0"/>
          <a:stretch/>
        </p:blipFill>
        <p:spPr>
          <a:xfrm>
            <a:off x="4405313" y="2786063"/>
            <a:ext cx="366536" cy="366536"/>
          </a:xfrm>
          <a:prstGeom prst="rect">
            <a:avLst/>
          </a:prstGeom>
        </p:spPr>
      </p:pic>
      <p:sp>
        <p:nvSpPr>
          <p:cNvPr id="16" name="Shape 9"/>
          <p:cNvSpPr/>
          <p:nvPr/>
        </p:nvSpPr>
        <p:spPr>
          <a:xfrm>
            <a:off x="4914900" y="3048000"/>
            <a:ext cx="366713" cy="371475"/>
          </a:xfrm>
          <a:prstGeom prst="rect">
            <a:avLst/>
          </a:prstGeom>
          <a:noFill/>
          <a:ln/>
        </p:spPr>
      </p:sp>
      <p:pic>
        <p:nvPicPr>
          <p:cNvPr id="17" name="Image 4" descr="preencoded.png">    </p:cNvPr>
          <p:cNvPicPr>
            <a:picLocks noChangeAspect="1"/>
          </p:cNvPicPr>
          <p:nvPr/>
        </p:nvPicPr>
        <p:blipFill>
          <a:blip r:embed="rId5"/>
          <a:srcRect l="0" r="0" t="0" b="0"/>
          <a:stretch/>
        </p:blipFill>
        <p:spPr>
          <a:xfrm>
            <a:off x="4914900" y="3048000"/>
            <a:ext cx="366536" cy="371294"/>
          </a:xfrm>
          <a:prstGeom prst="rect">
            <a:avLst/>
          </a:prstGeom>
        </p:spPr>
      </p:pic>
      <p:sp>
        <p:nvSpPr>
          <p:cNvPr id="18" name="Shape 10"/>
          <p:cNvSpPr/>
          <p:nvPr/>
        </p:nvSpPr>
        <p:spPr>
          <a:xfrm>
            <a:off x="4914900" y="2276475"/>
            <a:ext cx="676275" cy="676275"/>
          </a:xfrm>
          <a:prstGeom prst="rect">
            <a:avLst/>
          </a:prstGeom>
          <a:noFill/>
          <a:ln/>
        </p:spPr>
      </p:sp>
      <p:pic>
        <p:nvPicPr>
          <p:cNvPr id="19" name="Image 5" descr="preencoded.png">    </p:cNvPr>
          <p:cNvPicPr>
            <a:picLocks noChangeAspect="1"/>
          </p:cNvPicPr>
          <p:nvPr/>
        </p:nvPicPr>
        <p:blipFill>
          <a:blip r:embed="rId6"/>
          <a:srcRect l="0" r="1" t="0" b="0"/>
          <a:stretch/>
        </p:blipFill>
        <p:spPr>
          <a:xfrm>
            <a:off x="4914900" y="2276475"/>
            <a:ext cx="675940" cy="675945"/>
          </a:xfrm>
          <a:prstGeom prst="rect">
            <a:avLst/>
          </a:prstGeom>
        </p:spPr>
      </p:pic>
      <p:sp>
        <p:nvSpPr>
          <p:cNvPr id="20" name="Shape 11"/>
          <p:cNvSpPr/>
          <p:nvPr/>
        </p:nvSpPr>
        <p:spPr>
          <a:xfrm>
            <a:off x="5738813" y="2614613"/>
            <a:ext cx="371475" cy="366713"/>
          </a:xfrm>
          <a:prstGeom prst="rect">
            <a:avLst/>
          </a:prstGeom>
          <a:noFill/>
          <a:ln/>
        </p:spPr>
      </p:sp>
      <p:pic>
        <p:nvPicPr>
          <p:cNvPr id="21" name="Image 6" descr="preencoded.png">    </p:cNvPr>
          <p:cNvPicPr>
            <a:picLocks noChangeAspect="1"/>
          </p:cNvPicPr>
          <p:nvPr/>
        </p:nvPicPr>
        <p:blipFill>
          <a:blip r:embed="rId7"/>
          <a:srcRect l="0" r="1" t="0" b="0"/>
          <a:stretch/>
        </p:blipFill>
        <p:spPr>
          <a:xfrm>
            <a:off x="5738813" y="2614613"/>
            <a:ext cx="371289" cy="366536"/>
          </a:xfrm>
          <a:prstGeom prst="rect">
            <a:avLst/>
          </a:prstGeom>
        </p:spPr>
      </p:pic>
      <p:sp>
        <p:nvSpPr>
          <p:cNvPr id="22" name="Shape 12"/>
          <p:cNvSpPr/>
          <p:nvPr/>
        </p:nvSpPr>
        <p:spPr>
          <a:xfrm>
            <a:off x="5334000" y="3024188"/>
            <a:ext cx="509587" cy="509587"/>
          </a:xfrm>
          <a:prstGeom prst="rect">
            <a:avLst/>
          </a:prstGeom>
          <a:noFill/>
          <a:ln/>
        </p:spPr>
      </p:sp>
      <p:pic>
        <p:nvPicPr>
          <p:cNvPr id="23" name="Image 7" descr="preencoded.png">    </p:cNvPr>
          <p:cNvPicPr>
            <a:picLocks noChangeAspect="1"/>
          </p:cNvPicPr>
          <p:nvPr/>
        </p:nvPicPr>
        <p:blipFill>
          <a:blip r:embed="rId8"/>
          <a:srcRect l="0" r="0" t="0" b="0"/>
          <a:stretch/>
        </p:blipFill>
        <p:spPr>
          <a:xfrm>
            <a:off x="5334000" y="3024188"/>
            <a:ext cx="509346" cy="509341"/>
          </a:xfrm>
          <a:prstGeom prst="rect">
            <a:avLst/>
          </a:prstGeom>
        </p:spPr>
      </p:pic>
      <p:sp>
        <p:nvSpPr>
          <p:cNvPr id="24" name="Shape 13"/>
          <p:cNvSpPr/>
          <p:nvPr/>
        </p:nvSpPr>
        <p:spPr>
          <a:xfrm>
            <a:off x="6110288" y="2200275"/>
            <a:ext cx="366713" cy="366713"/>
          </a:xfrm>
          <a:prstGeom prst="rect">
            <a:avLst/>
          </a:prstGeom>
          <a:noFill/>
          <a:ln/>
        </p:spPr>
      </p:sp>
      <p:pic>
        <p:nvPicPr>
          <p:cNvPr id="25" name="Image 8" descr="preencoded.png">    </p:cNvPr>
          <p:cNvPicPr>
            <a:picLocks noChangeAspect="1"/>
          </p:cNvPicPr>
          <p:nvPr/>
        </p:nvPicPr>
        <p:blipFill>
          <a:blip r:embed="rId9"/>
          <a:srcRect l="0" r="0" t="0" b="0"/>
          <a:stretch/>
        </p:blipFill>
        <p:spPr>
          <a:xfrm>
            <a:off x="6110288" y="2200275"/>
            <a:ext cx="366536" cy="366536"/>
          </a:xfrm>
          <a:prstGeom prst="rect">
            <a:avLst/>
          </a:prstGeom>
        </p:spPr>
      </p:pic>
      <p:sp>
        <p:nvSpPr>
          <p:cNvPr id="26" name="Shape 14"/>
          <p:cNvSpPr/>
          <p:nvPr/>
        </p:nvSpPr>
        <p:spPr>
          <a:xfrm>
            <a:off x="3900488" y="2514600"/>
            <a:ext cx="366713" cy="366713"/>
          </a:xfrm>
          <a:prstGeom prst="rect">
            <a:avLst/>
          </a:prstGeom>
          <a:noFill/>
          <a:ln/>
        </p:spPr>
      </p:sp>
      <p:pic>
        <p:nvPicPr>
          <p:cNvPr id="27" name="Image 9" descr="preencoded.png">    </p:cNvPr>
          <p:cNvPicPr>
            <a:picLocks noChangeAspect="1"/>
          </p:cNvPicPr>
          <p:nvPr/>
        </p:nvPicPr>
        <p:blipFill>
          <a:blip r:embed="rId10"/>
          <a:srcRect l="0" r="0" t="0" b="0"/>
          <a:stretch/>
        </p:blipFill>
        <p:spPr>
          <a:xfrm>
            <a:off x="3900488" y="2514600"/>
            <a:ext cx="366536" cy="366536"/>
          </a:xfrm>
          <a:prstGeom prst="rect">
            <a:avLst/>
          </a:prstGeom>
        </p:spPr>
      </p:pic>
      <p:sp>
        <p:nvSpPr>
          <p:cNvPr id="28" name="Shape 15"/>
          <p:cNvSpPr/>
          <p:nvPr/>
        </p:nvSpPr>
        <p:spPr>
          <a:xfrm>
            <a:off x="5429250" y="1928813"/>
            <a:ext cx="538163" cy="533400"/>
          </a:xfrm>
          <a:prstGeom prst="rect">
            <a:avLst/>
          </a:prstGeom>
          <a:noFill/>
          <a:ln/>
        </p:spPr>
      </p:sp>
      <p:pic>
        <p:nvPicPr>
          <p:cNvPr id="29" name="Image 10" descr="preencoded.png">    </p:cNvPr>
          <p:cNvPicPr>
            <a:picLocks noChangeAspect="1"/>
          </p:cNvPicPr>
          <p:nvPr/>
        </p:nvPicPr>
        <p:blipFill>
          <a:blip r:embed="rId11"/>
          <a:srcRect l="0" r="0" t="0" b="0"/>
          <a:stretch/>
        </p:blipFill>
        <p:spPr>
          <a:xfrm>
            <a:off x="5429250" y="1928813"/>
            <a:ext cx="537902" cy="533140"/>
          </a:xfrm>
          <a:prstGeom prst="rect">
            <a:avLst/>
          </a:prstGeom>
        </p:spPr>
      </p:pic>
      <p:sp>
        <p:nvSpPr>
          <p:cNvPr id="30" name="Shape 16"/>
          <p:cNvSpPr/>
          <p:nvPr/>
        </p:nvSpPr>
        <p:spPr>
          <a:xfrm>
            <a:off x="5986463" y="3048000"/>
            <a:ext cx="309563" cy="319088"/>
          </a:xfrm>
          <a:prstGeom prst="rect">
            <a:avLst/>
          </a:prstGeom>
          <a:noFill/>
          <a:ln/>
        </p:spPr>
      </p:sp>
      <p:pic>
        <p:nvPicPr>
          <p:cNvPr id="31" name="Image 11" descr="preencoded.png">    </p:cNvPr>
          <p:cNvPicPr>
            <a:picLocks noChangeAspect="1"/>
          </p:cNvPicPr>
          <p:nvPr/>
        </p:nvPicPr>
        <p:blipFill>
          <a:blip r:embed="rId12"/>
          <a:srcRect l="0" r="0" t="0" b="0"/>
          <a:stretch/>
        </p:blipFill>
        <p:spPr>
          <a:xfrm>
            <a:off x="5986463" y="3048000"/>
            <a:ext cx="309414" cy="318934"/>
          </a:xfrm>
          <a:prstGeom prst="rect">
            <a:avLst/>
          </a:prstGeom>
        </p:spPr>
      </p:pic>
      <p:sp>
        <p:nvSpPr>
          <p:cNvPr id="32" name="Shape 17"/>
          <p:cNvSpPr/>
          <p:nvPr/>
        </p:nvSpPr>
        <p:spPr>
          <a:xfrm>
            <a:off x="6710363" y="2500313"/>
            <a:ext cx="595313" cy="590550"/>
          </a:xfrm>
          <a:prstGeom prst="rect">
            <a:avLst/>
          </a:prstGeom>
          <a:noFill/>
          <a:ln/>
        </p:spPr>
      </p:sp>
      <p:pic>
        <p:nvPicPr>
          <p:cNvPr id="33" name="Image 12" descr="preencoded.png">    </p:cNvPr>
          <p:cNvPicPr>
            <a:picLocks noChangeAspect="1"/>
          </p:cNvPicPr>
          <p:nvPr/>
        </p:nvPicPr>
        <p:blipFill>
          <a:blip r:embed="rId13"/>
          <a:srcRect l="0" r="0" t="0" b="0"/>
          <a:stretch/>
        </p:blipFill>
        <p:spPr>
          <a:xfrm>
            <a:off x="6710363" y="2500313"/>
            <a:ext cx="595024" cy="590262"/>
          </a:xfrm>
          <a:prstGeom prst="rect">
            <a:avLst/>
          </a:prstGeom>
        </p:spPr>
      </p:pic>
      <p:sp>
        <p:nvSpPr>
          <p:cNvPr id="34" name="Shape 18"/>
          <p:cNvSpPr/>
          <p:nvPr/>
        </p:nvSpPr>
        <p:spPr>
          <a:xfrm>
            <a:off x="6477000" y="2014538"/>
            <a:ext cx="366713" cy="366713"/>
          </a:xfrm>
          <a:prstGeom prst="rect">
            <a:avLst/>
          </a:prstGeom>
          <a:noFill/>
          <a:ln/>
        </p:spPr>
      </p:sp>
      <p:pic>
        <p:nvPicPr>
          <p:cNvPr id="35" name="Image 13" descr="preencoded.png">    </p:cNvPr>
          <p:cNvPicPr>
            <a:picLocks noChangeAspect="1"/>
          </p:cNvPicPr>
          <p:nvPr/>
        </p:nvPicPr>
        <p:blipFill>
          <a:blip r:embed="rId14"/>
          <a:srcRect l="0" r="0" t="0" b="0"/>
          <a:stretch/>
        </p:blipFill>
        <p:spPr>
          <a:xfrm>
            <a:off x="6477000" y="2014538"/>
            <a:ext cx="366536" cy="366536"/>
          </a:xfrm>
          <a:prstGeom prst="rect">
            <a:avLst/>
          </a:prstGeom>
        </p:spPr>
      </p:pic>
      <p:sp>
        <p:nvSpPr>
          <p:cNvPr id="36" name="Text 19"/>
          <p:cNvSpPr/>
          <p:nvPr/>
        </p:nvSpPr>
        <p:spPr>
          <a:xfrm>
            <a:off x="2566988" y="2433638"/>
            <a:ext cx="414338" cy="2286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Time</a:t>
            </a:r>
            <a:endParaRPr lang="en-US" sz="1283" dirty="0"/>
          </a:p>
        </p:txBody>
      </p:sp>
      <p:pic>
        <p:nvPicPr>
          <p:cNvPr id="37" name="Image 14" descr="preencoded.png">    </p:cNvPr>
          <p:cNvPicPr>
            <a:picLocks noChangeAspect="1"/>
          </p:cNvPicPr>
          <p:nvPr/>
        </p:nvPicPr>
        <p:blipFill>
          <a:blip r:embed="rId15"/>
          <a:srcRect l="0" r="0" t="0" b="0"/>
          <a:stretch/>
        </p:blipFill>
        <p:spPr>
          <a:xfrm>
            <a:off x="2157413" y="2881313"/>
            <a:ext cx="1247775" cy="210425"/>
          </a:xfrm>
          <a:prstGeom prst="rect">
            <a:avLst/>
          </a:prstGeom>
        </p:spPr>
      </p:pic>
      <p:sp>
        <p:nvSpPr>
          <p:cNvPr id="38" name="Shape 20"/>
          <p:cNvSpPr/>
          <p:nvPr/>
        </p:nvSpPr>
        <p:spPr>
          <a:xfrm>
            <a:off x="609600" y="3962400"/>
            <a:ext cx="7924800" cy="571500"/>
          </a:xfrm>
          <a:prstGeom prst="rect">
            <a:avLst/>
          </a:prstGeom>
          <a:noFill/>
          <a:ln/>
        </p:spPr>
      </p:sp>
      <p:sp>
        <p:nvSpPr>
          <p:cNvPr id="39" name="Text 21"/>
          <p:cNvSpPr/>
          <p:nvPr/>
        </p:nvSpPr>
        <p:spPr>
          <a:xfrm>
            <a:off x="609600" y="3962400"/>
            <a:ext cx="7924800" cy="276225"/>
          </a:xfrm>
          <a:prstGeom prst="rect">
            <a:avLst/>
          </a:prstGeom>
          <a:noFill/>
          <a:ln/>
        </p:spPr>
        <p:txBody>
          <a:bodyPr wrap="square" lIns="0" tIns="0" rIns="0" bIns="0" rtlCol="0" anchor="t"/>
          <a:lstStyle/>
          <a:p>
            <a:pPr algn="ctr" indent="0" marL="0">
              <a:lnSpc>
                <a:spcPts val="2052"/>
              </a:lnSpc>
              <a:buNone/>
            </a:pPr>
            <a:r>
              <a:rPr lang="en-US" sz="1710" spc="-34" kern="0" dirty="0">
                <a:solidFill>
                  <a:srgbClr val="013366">
                    <a:alpha val="99000"/>
                  </a:srgbClr>
                </a:solidFill>
                <a:latin typeface="Open Sans" pitchFamily="34" charset="0"/>
                <a:ea typeface="Open Sans" pitchFamily="34" charset="-122"/>
                <a:cs typeface="Open Sans" pitchFamily="34" charset="-120"/>
              </a:rPr>
              <a:t>Each individual OPI can be technically correct…</a:t>
            </a:r>
            <a:endParaRPr lang="en-US" sz="1710" dirty="0"/>
          </a:p>
        </p:txBody>
      </p:sp>
      <p:sp>
        <p:nvSpPr>
          <p:cNvPr id="40" name="Text 22"/>
          <p:cNvSpPr/>
          <p:nvPr/>
        </p:nvSpPr>
        <p:spPr>
          <a:xfrm>
            <a:off x="609600" y="4257675"/>
            <a:ext cx="7924800" cy="276225"/>
          </a:xfrm>
          <a:prstGeom prst="rect">
            <a:avLst/>
          </a:prstGeom>
          <a:noFill/>
          <a:ln/>
        </p:spPr>
        <p:txBody>
          <a:bodyPr wrap="square" lIns="0" tIns="0" rIns="0" bIns="0" rtlCol="0" anchor="t"/>
          <a:lstStyle/>
          <a:p>
            <a:pPr algn="ctr"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…while the overall operator experience becomes fragmented.</a:t>
            </a:r>
            <a:endParaRPr lang="en-US" sz="1710" dirty="0"/>
          </a:p>
        </p:txBody>
      </p:sp>
      <p:pic>
        <p:nvPicPr>
          <p:cNvPr id="41" name="Image 15" descr="preencoded.png">    </p:cNvPr>
          <p:cNvPicPr>
            <a:picLocks noChangeAspect="1"/>
          </p:cNvPicPr>
          <p:nvPr/>
        </p:nvPicPr>
        <p:blipFill>
          <a:blip r:embed="rId16"/>
          <a:srcRect l="0" r="0" t="0" b="0"/>
          <a:stretch/>
        </p:blipFill>
        <p:spPr>
          <a:xfrm>
            <a:off x="1497639" y="1836009"/>
            <a:ext cx="328752" cy="351216"/>
          </a:xfrm>
          <a:prstGeom prst="rect">
            <a:avLst/>
          </a:prstGeom>
        </p:spPr>
      </p:pic>
      <p:pic>
        <p:nvPicPr>
          <p:cNvPr id="42" name="Image 16" descr="preencoded.png">    </p:cNvPr>
          <p:cNvPicPr>
            <a:picLocks noChangeAspect="1"/>
          </p:cNvPicPr>
          <p:nvPr/>
        </p:nvPicPr>
        <p:blipFill>
          <a:blip r:embed="rId17"/>
          <a:srcRect l="0" r="0" t="0" b="0"/>
          <a:stretch/>
        </p:blipFill>
        <p:spPr>
          <a:xfrm>
            <a:off x="4964739" y="1836009"/>
            <a:ext cx="328752" cy="351216"/>
          </a:xfrm>
          <a:prstGeom prst="rect">
            <a:avLst/>
          </a:prstGeom>
        </p:spPr>
      </p:pic>
      <p:sp>
        <p:nvSpPr>
          <p:cNvPr id="43" name="Text 23"/>
          <p:cNvSpPr/>
          <p:nvPr/>
        </p:nvSpPr>
        <p:spPr>
          <a:xfrm>
            <a:off x="4776788" y="1728788"/>
            <a:ext cx="138113" cy="342900"/>
          </a:xfrm>
          <a:prstGeom prst="rect">
            <a:avLst/>
          </a:prstGeom>
          <a:noFill/>
          <a:ln/>
        </p:spPr>
        <p:txBody>
          <a:bodyPr wrap="square" lIns="0" tIns="0" rIns="0" bIns="0" rtlCol="0" anchor="t"/>
          <a:lstStyle/>
          <a:p>
            <a:pPr algn="ctr" indent="0" marL="0">
              <a:lnSpc>
                <a:spcPts val="2565"/>
              </a:lnSpc>
              <a:buNone/>
            </a:pPr>
            <a:r>
              <a:rPr lang="en-US" sz="2138" b="1" spc="-47" kern="0" dirty="0">
                <a:solidFill>
                  <a:srgbClr val="000000">
                    <a:alpha val="99000"/>
                  </a:srgbClr>
                </a:solidFill>
                <a:latin typeface="Open Sans" pitchFamily="34" charset="0"/>
                <a:ea typeface="Open Sans" pitchFamily="34" charset="-122"/>
                <a:cs typeface="Open Sans" pitchFamily="34" charset="-120"/>
              </a:rPr>
              <a:t>?</a:t>
            </a:r>
            <a:endParaRPr lang="en-US" sz="2138" dirty="0"/>
          </a:p>
        </p:txBody>
      </p:sp>
      <p:sp>
        <p:nvSpPr>
          <p:cNvPr id="44" name="Text 24"/>
          <p:cNvSpPr/>
          <p:nvPr/>
        </p:nvSpPr>
        <p:spPr>
          <a:xfrm>
            <a:off x="5324475" y="1590675"/>
            <a:ext cx="109538" cy="276225"/>
          </a:xfrm>
          <a:prstGeom prst="rect">
            <a:avLst/>
          </a:prstGeom>
          <a:noFill/>
          <a:ln/>
        </p:spPr>
        <p:txBody>
          <a:bodyPr wrap="square" lIns="0" tIns="0" rIns="0" bIns="0" rtlCol="0" anchor="t"/>
          <a:lstStyle/>
          <a:p>
            <a:pPr algn="ctr" indent="0" marL="0">
              <a:lnSpc>
                <a:spcPts val="2052"/>
              </a:lnSpc>
              <a:buNone/>
            </a:pPr>
            <a:r>
              <a:rPr lang="en-US" sz="1710" b="1" spc="-34" kern="0" dirty="0">
                <a:solidFill>
                  <a:srgbClr val="000000">
                    <a:alpha val="99000"/>
                  </a:srgbClr>
                </a:solidFill>
                <a:latin typeface="Open Sans" pitchFamily="34" charset="0"/>
                <a:ea typeface="Open Sans" pitchFamily="34" charset="-122"/>
                <a:cs typeface="Open Sans" pitchFamily="34" charset="-120"/>
              </a:rPr>
              <a:t>?</a:t>
            </a:r>
            <a:endParaRPr lang="en-US" sz="1710" dirty="0"/>
          </a:p>
        </p:txBody>
      </p:sp>
      <p:pic>
        <p:nvPicPr>
          <p:cNvPr id="45" name="Image 17" descr="preencoded.png">    </p:cNvPr>
          <p:cNvPicPr>
            <a:picLocks noChangeAspect="1"/>
          </p:cNvPicPr>
          <p:nvPr/>
        </p:nvPicPr>
        <p:blipFill>
          <a:blip r:embed="rId18"/>
          <a:srcRect l="0" r="0" t="0" b="0"/>
          <a:stretch/>
        </p:blipFill>
        <p:spPr>
          <a:xfrm>
            <a:off x="8372475" y="209550"/>
            <a:ext cx="571500" cy="533400"/>
          </a:xfrm>
          <a:prstGeom prst="rect">
            <a:avLst/>
          </a:prstGeom>
        </p:spPr>
      </p:pic>
      <p:sp>
        <p:nvSpPr>
          <p:cNvPr id="46" name="Text 25"/>
          <p:cNvSpPr/>
          <p:nvPr/>
        </p:nvSpPr>
        <p:spPr>
          <a:xfrm>
            <a:off x="4491038" y="4814888"/>
            <a:ext cx="4048125" cy="133350"/>
          </a:xfrm>
          <a:prstGeom prst="rect">
            <a:avLst/>
          </a:prstGeom>
          <a:noFill/>
          <a:ln/>
        </p:spPr>
        <p:txBody>
          <a:bodyPr wrap="square" lIns="0" tIns="0" rIns="0" bIns="0" rtlCol="0" anchor="t"/>
          <a:lstStyle/>
          <a:p>
            <a:pPr algn="r" indent="0" marL="0">
              <a:lnSpc>
                <a:spcPts val="998"/>
              </a:lnSpc>
              <a:buNone/>
            </a:pPr>
            <a:r>
              <a:rPr lang="en-US" sz="713" dirty="0">
                <a:solidFill>
                  <a:srgbClr val="0099DC">
                    <a:alpha val="99000"/>
                  </a:srgbClr>
                </a:solidFill>
                <a:latin typeface="Open Sans" pitchFamily="34" charset="0"/>
                <a:ea typeface="Open Sans" pitchFamily="34" charset="-122"/>
                <a:cs typeface="Open Sans" pitchFamily="34" charset="-120"/>
              </a:rPr>
              <a:t>3rd European EPICS Summer School — 17th-28th August 2026 — Balazs Nagy, Dirk Nordt</a:t>
            </a:r>
            <a:endParaRPr lang="en-US" sz="713"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09600" y="609600"/>
            <a:ext cx="7924800" cy="666750"/>
          </a:xfrm>
          <a:prstGeom prst="rect">
            <a:avLst/>
          </a:prstGeom>
          <a:noFill/>
          <a:ln/>
        </p:spPr>
      </p:sp>
      <p:sp>
        <p:nvSpPr>
          <p:cNvPr id="4" name="Text 1"/>
          <p:cNvSpPr/>
          <p:nvPr/>
        </p:nvSpPr>
        <p:spPr>
          <a:xfrm>
            <a:off x="609600" y="6096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Coherence at System Scale</a:t>
            </a:r>
            <a:endParaRPr lang="en-US" sz="2138" dirty="0"/>
          </a:p>
        </p:txBody>
      </p:sp>
      <p:sp>
        <p:nvSpPr>
          <p:cNvPr id="5" name="Text 2"/>
          <p:cNvSpPr/>
          <p:nvPr/>
        </p:nvSpPr>
        <p:spPr>
          <a:xfrm>
            <a:off x="609600" y="1000125"/>
            <a:ext cx="7924800" cy="2762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When scaling we need rules, a system, a design guidance.</a:t>
            </a:r>
            <a:endParaRPr lang="en-US" sz="1710" dirty="0"/>
          </a:p>
        </p:txBody>
      </p:sp>
      <p:sp>
        <p:nvSpPr>
          <p:cNvPr id="6" name="Shape 3"/>
          <p:cNvSpPr/>
          <p:nvPr/>
        </p:nvSpPr>
        <p:spPr>
          <a:xfrm>
            <a:off x="0" y="609600"/>
            <a:ext cx="190500" cy="4533900"/>
          </a:xfrm>
          <a:prstGeom prst="rect">
            <a:avLst/>
          </a:prstGeom>
          <a:solidFill>
            <a:srgbClr val="0099DC"/>
          </a:solidFill>
          <a:ln/>
        </p:spPr>
      </p:sp>
      <p:sp>
        <p:nvSpPr>
          <p:cNvPr id="7" name="Text 4"/>
          <p:cNvSpPr/>
          <p:nvPr/>
        </p:nvSpPr>
        <p:spPr>
          <a:xfrm>
            <a:off x="5329238" y="3314700"/>
            <a:ext cx="3195638" cy="1190625"/>
          </a:xfrm>
          <a:prstGeom prst="rect">
            <a:avLst/>
          </a:prstGeom>
          <a:noFill/>
          <a:ln/>
        </p:spPr>
        <p:txBody>
          <a:bodyPr wrap="square" lIns="0" tIns="0" rIns="0" bIns="0" rtlCol="0" anchor="t"/>
          <a:lstStyle/>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Shared state representation</a:t>
            </a:r>
            <a:endParaRPr lang="en-US" sz="1283" dirty="0"/>
          </a:p>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Shared information hierarchy</a:t>
            </a:r>
            <a:endParaRPr lang="en-US" sz="1283" dirty="0"/>
          </a:p>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Common navigation patterns</a:t>
            </a:r>
            <a:endParaRPr lang="en-US" sz="1283" dirty="0"/>
          </a:p>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Consistent interactions</a:t>
            </a:r>
            <a:endParaRPr lang="en-US" sz="1283" dirty="0"/>
          </a:p>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Familiar and predictable behaviour</a:t>
            </a:r>
            <a:endParaRPr lang="en-US" sz="1283" dirty="0"/>
          </a:p>
        </p:txBody>
      </p:sp>
      <p:sp>
        <p:nvSpPr>
          <p:cNvPr id="8" name="Text 5"/>
          <p:cNvSpPr/>
          <p:nvPr/>
        </p:nvSpPr>
        <p:spPr>
          <a:xfrm>
            <a:off x="1166813" y="3357563"/>
            <a:ext cx="3195638" cy="1190625"/>
          </a:xfrm>
          <a:prstGeom prst="rect">
            <a:avLst/>
          </a:prstGeom>
          <a:noFill/>
          <a:ln/>
        </p:spPr>
        <p:txBody>
          <a:bodyPr wrap="square" lIns="0" tIns="0" rIns="0" bIns="0" rtlCol="0" anchor="t"/>
          <a:lstStyle/>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Different state representations</a:t>
            </a:r>
            <a:endParaRPr lang="en-US" sz="1283" dirty="0"/>
          </a:p>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Different navigation</a:t>
            </a:r>
            <a:endParaRPr lang="en-US" sz="1283" dirty="0"/>
          </a:p>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Different interaction patterns</a:t>
            </a:r>
            <a:endParaRPr lang="en-US" sz="1283" dirty="0"/>
          </a:p>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Different visual hierarchy</a:t>
            </a:r>
            <a:endParaRPr lang="en-US" sz="1283" dirty="0"/>
          </a:p>
          <a:p>
            <a:pPr algn="l" marL="342900" indent="-342900">
              <a:lnSpc>
                <a:spcPts val="1795"/>
              </a:lnSpc>
              <a:buSzPct val="100000"/>
              <a:buChar char="•"/>
            </a:pPr>
            <a:r>
              <a:rPr lang="en-US" sz="1283" spc="-13" kern="0" dirty="0">
                <a:solidFill>
                  <a:srgbClr val="013366">
                    <a:alpha val="99000"/>
                  </a:srgbClr>
                </a:solidFill>
                <a:latin typeface="Open Sans" pitchFamily="34" charset="0"/>
                <a:ea typeface="Open Sans" pitchFamily="34" charset="-122"/>
                <a:cs typeface="Open Sans" pitchFamily="34" charset="-120"/>
              </a:rPr>
              <a:t> More to learn and remember</a:t>
            </a:r>
            <a:endParaRPr lang="en-US" sz="1283" dirty="0"/>
          </a:p>
        </p:txBody>
      </p:sp>
      <p:sp>
        <p:nvSpPr>
          <p:cNvPr id="9" name="Shape 6"/>
          <p:cNvSpPr/>
          <p:nvPr/>
        </p:nvSpPr>
        <p:spPr>
          <a:xfrm>
            <a:off x="5329238" y="1671638"/>
            <a:ext cx="423863" cy="423863"/>
          </a:xfrm>
          <a:prstGeom prst="rect">
            <a:avLst/>
          </a:prstGeom>
          <a:noFill/>
          <a:ln/>
        </p:spPr>
      </p:sp>
      <p:pic>
        <p:nvPicPr>
          <p:cNvPr id="10" name="Image 0" descr="preencoded.png">    </p:cNvPr>
          <p:cNvPicPr>
            <a:picLocks noChangeAspect="1"/>
          </p:cNvPicPr>
          <p:nvPr/>
        </p:nvPicPr>
        <p:blipFill>
          <a:blip r:embed="rId1"/>
          <a:srcRect l="0" r="0" t="0" b="0"/>
          <a:stretch/>
        </p:blipFill>
        <p:spPr>
          <a:xfrm>
            <a:off x="5329238" y="1671638"/>
            <a:ext cx="423658" cy="423658"/>
          </a:xfrm>
          <a:prstGeom prst="rect">
            <a:avLst/>
          </a:prstGeom>
        </p:spPr>
      </p:pic>
      <p:sp>
        <p:nvSpPr>
          <p:cNvPr id="11" name="Shape 7"/>
          <p:cNvSpPr/>
          <p:nvPr/>
        </p:nvSpPr>
        <p:spPr>
          <a:xfrm>
            <a:off x="5848350" y="1671638"/>
            <a:ext cx="423863" cy="423863"/>
          </a:xfrm>
          <a:prstGeom prst="rect">
            <a:avLst/>
          </a:prstGeom>
          <a:noFill/>
          <a:ln/>
        </p:spPr>
      </p:sp>
      <p:pic>
        <p:nvPicPr>
          <p:cNvPr id="12" name="Image 1" descr="preencoded.png">    </p:cNvPr>
          <p:cNvPicPr>
            <a:picLocks noChangeAspect="1"/>
          </p:cNvPicPr>
          <p:nvPr/>
        </p:nvPicPr>
        <p:blipFill>
          <a:blip r:embed="rId2"/>
          <a:srcRect l="0" r="0" t="0" b="0"/>
          <a:stretch/>
        </p:blipFill>
        <p:spPr>
          <a:xfrm>
            <a:off x="5848350" y="1671638"/>
            <a:ext cx="423658" cy="423658"/>
          </a:xfrm>
          <a:prstGeom prst="rect">
            <a:avLst/>
          </a:prstGeom>
        </p:spPr>
      </p:pic>
      <p:sp>
        <p:nvSpPr>
          <p:cNvPr id="13" name="Shape 8"/>
          <p:cNvSpPr/>
          <p:nvPr/>
        </p:nvSpPr>
        <p:spPr>
          <a:xfrm>
            <a:off x="6367463" y="1671638"/>
            <a:ext cx="423863" cy="423863"/>
          </a:xfrm>
          <a:prstGeom prst="rect">
            <a:avLst/>
          </a:prstGeom>
          <a:noFill/>
          <a:ln/>
        </p:spPr>
      </p:sp>
      <p:pic>
        <p:nvPicPr>
          <p:cNvPr id="14" name="Image 2" descr="preencoded.png">    </p:cNvPr>
          <p:cNvPicPr>
            <a:picLocks noChangeAspect="1"/>
          </p:cNvPicPr>
          <p:nvPr/>
        </p:nvPicPr>
        <p:blipFill>
          <a:blip r:embed="rId3"/>
          <a:srcRect l="0" r="0" t="0" b="0"/>
          <a:stretch/>
        </p:blipFill>
        <p:spPr>
          <a:xfrm>
            <a:off x="6367463" y="1671638"/>
            <a:ext cx="423658" cy="423658"/>
          </a:xfrm>
          <a:prstGeom prst="rect">
            <a:avLst/>
          </a:prstGeom>
        </p:spPr>
      </p:pic>
      <p:sp>
        <p:nvSpPr>
          <p:cNvPr id="15" name="Shape 9"/>
          <p:cNvSpPr/>
          <p:nvPr/>
        </p:nvSpPr>
        <p:spPr>
          <a:xfrm>
            <a:off x="6886575" y="1671638"/>
            <a:ext cx="423863" cy="423863"/>
          </a:xfrm>
          <a:prstGeom prst="rect">
            <a:avLst/>
          </a:prstGeom>
          <a:noFill/>
          <a:ln/>
        </p:spPr>
      </p:sp>
      <p:pic>
        <p:nvPicPr>
          <p:cNvPr id="16" name="Image 3" descr="preencoded.png">    </p:cNvPr>
          <p:cNvPicPr>
            <a:picLocks noChangeAspect="1"/>
          </p:cNvPicPr>
          <p:nvPr/>
        </p:nvPicPr>
        <p:blipFill>
          <a:blip r:embed="rId4"/>
          <a:srcRect l="0" r="0" t="0" b="0"/>
          <a:stretch/>
        </p:blipFill>
        <p:spPr>
          <a:xfrm>
            <a:off x="6886575" y="1671638"/>
            <a:ext cx="423658" cy="423658"/>
          </a:xfrm>
          <a:prstGeom prst="rect">
            <a:avLst/>
          </a:prstGeom>
        </p:spPr>
      </p:pic>
      <p:sp>
        <p:nvSpPr>
          <p:cNvPr id="17" name="Shape 10"/>
          <p:cNvSpPr/>
          <p:nvPr/>
        </p:nvSpPr>
        <p:spPr>
          <a:xfrm>
            <a:off x="5329238" y="2176463"/>
            <a:ext cx="423863" cy="423863"/>
          </a:xfrm>
          <a:prstGeom prst="rect">
            <a:avLst/>
          </a:prstGeom>
          <a:noFill/>
          <a:ln/>
        </p:spPr>
      </p:sp>
      <p:pic>
        <p:nvPicPr>
          <p:cNvPr id="18" name="Image 4" descr="preencoded.png">    </p:cNvPr>
          <p:cNvPicPr>
            <a:picLocks noChangeAspect="1"/>
          </p:cNvPicPr>
          <p:nvPr/>
        </p:nvPicPr>
        <p:blipFill>
          <a:blip r:embed="rId5"/>
          <a:srcRect l="0" r="0" t="0" b="0"/>
          <a:stretch/>
        </p:blipFill>
        <p:spPr>
          <a:xfrm>
            <a:off x="5329238" y="2176463"/>
            <a:ext cx="423658" cy="423658"/>
          </a:xfrm>
          <a:prstGeom prst="rect">
            <a:avLst/>
          </a:prstGeom>
        </p:spPr>
      </p:pic>
      <p:sp>
        <p:nvSpPr>
          <p:cNvPr id="19" name="Shape 11"/>
          <p:cNvSpPr/>
          <p:nvPr/>
        </p:nvSpPr>
        <p:spPr>
          <a:xfrm>
            <a:off x="5329238" y="2681288"/>
            <a:ext cx="423863" cy="423863"/>
          </a:xfrm>
          <a:prstGeom prst="rect">
            <a:avLst/>
          </a:prstGeom>
          <a:noFill/>
          <a:ln/>
        </p:spPr>
      </p:sp>
      <p:pic>
        <p:nvPicPr>
          <p:cNvPr id="20" name="Image 5" descr="preencoded.png">    </p:cNvPr>
          <p:cNvPicPr>
            <a:picLocks noChangeAspect="1"/>
          </p:cNvPicPr>
          <p:nvPr/>
        </p:nvPicPr>
        <p:blipFill>
          <a:blip r:embed="rId6"/>
          <a:srcRect l="0" r="0" t="0" b="0"/>
          <a:stretch/>
        </p:blipFill>
        <p:spPr>
          <a:xfrm>
            <a:off x="5329238" y="2681288"/>
            <a:ext cx="423658" cy="423658"/>
          </a:xfrm>
          <a:prstGeom prst="rect">
            <a:avLst/>
          </a:prstGeom>
        </p:spPr>
      </p:pic>
      <p:sp>
        <p:nvSpPr>
          <p:cNvPr id="21" name="Shape 12"/>
          <p:cNvSpPr/>
          <p:nvPr/>
        </p:nvSpPr>
        <p:spPr>
          <a:xfrm>
            <a:off x="7405688" y="1671638"/>
            <a:ext cx="423863" cy="423863"/>
          </a:xfrm>
          <a:prstGeom prst="rect">
            <a:avLst/>
          </a:prstGeom>
          <a:noFill/>
          <a:ln/>
        </p:spPr>
      </p:sp>
      <p:pic>
        <p:nvPicPr>
          <p:cNvPr id="22" name="Image 6" descr="preencoded.png">    </p:cNvPr>
          <p:cNvPicPr>
            <a:picLocks noChangeAspect="1"/>
          </p:cNvPicPr>
          <p:nvPr/>
        </p:nvPicPr>
        <p:blipFill>
          <a:blip r:embed="rId7"/>
          <a:srcRect l="0" r="0" t="0" b="0"/>
          <a:stretch/>
        </p:blipFill>
        <p:spPr>
          <a:xfrm>
            <a:off x="7405688" y="1671638"/>
            <a:ext cx="423658" cy="423658"/>
          </a:xfrm>
          <a:prstGeom prst="rect">
            <a:avLst/>
          </a:prstGeom>
        </p:spPr>
      </p:pic>
      <p:sp>
        <p:nvSpPr>
          <p:cNvPr id="23" name="Shape 13"/>
          <p:cNvSpPr/>
          <p:nvPr/>
        </p:nvSpPr>
        <p:spPr>
          <a:xfrm>
            <a:off x="5848350" y="2176463"/>
            <a:ext cx="423863" cy="423863"/>
          </a:xfrm>
          <a:prstGeom prst="rect">
            <a:avLst/>
          </a:prstGeom>
          <a:noFill/>
          <a:ln/>
        </p:spPr>
      </p:sp>
      <p:pic>
        <p:nvPicPr>
          <p:cNvPr id="24" name="Image 7" descr="preencoded.png">    </p:cNvPr>
          <p:cNvPicPr>
            <a:picLocks noChangeAspect="1"/>
          </p:cNvPicPr>
          <p:nvPr/>
        </p:nvPicPr>
        <p:blipFill>
          <a:blip r:embed="rId8"/>
          <a:srcRect l="0" r="0" t="0" b="0"/>
          <a:stretch/>
        </p:blipFill>
        <p:spPr>
          <a:xfrm>
            <a:off x="5848350" y="2176463"/>
            <a:ext cx="423658" cy="423658"/>
          </a:xfrm>
          <a:prstGeom prst="rect">
            <a:avLst/>
          </a:prstGeom>
        </p:spPr>
      </p:pic>
      <p:sp>
        <p:nvSpPr>
          <p:cNvPr id="25" name="Shape 14"/>
          <p:cNvSpPr/>
          <p:nvPr/>
        </p:nvSpPr>
        <p:spPr>
          <a:xfrm>
            <a:off x="5848350" y="2681288"/>
            <a:ext cx="423863" cy="423863"/>
          </a:xfrm>
          <a:prstGeom prst="rect">
            <a:avLst/>
          </a:prstGeom>
          <a:noFill/>
          <a:ln/>
        </p:spPr>
      </p:sp>
      <p:pic>
        <p:nvPicPr>
          <p:cNvPr id="26" name="Image 8" descr="preencoded.png">    </p:cNvPr>
          <p:cNvPicPr>
            <a:picLocks noChangeAspect="1"/>
          </p:cNvPicPr>
          <p:nvPr/>
        </p:nvPicPr>
        <p:blipFill>
          <a:blip r:embed="rId9"/>
          <a:srcRect l="0" r="0" t="0" b="0"/>
          <a:stretch/>
        </p:blipFill>
        <p:spPr>
          <a:xfrm>
            <a:off x="5848350" y="2681288"/>
            <a:ext cx="423658" cy="423658"/>
          </a:xfrm>
          <a:prstGeom prst="rect">
            <a:avLst/>
          </a:prstGeom>
        </p:spPr>
      </p:pic>
      <p:sp>
        <p:nvSpPr>
          <p:cNvPr id="27" name="Shape 15"/>
          <p:cNvSpPr/>
          <p:nvPr/>
        </p:nvSpPr>
        <p:spPr>
          <a:xfrm>
            <a:off x="7405688" y="2176463"/>
            <a:ext cx="423863" cy="423863"/>
          </a:xfrm>
          <a:prstGeom prst="rect">
            <a:avLst/>
          </a:prstGeom>
          <a:noFill/>
          <a:ln/>
        </p:spPr>
      </p:sp>
      <p:pic>
        <p:nvPicPr>
          <p:cNvPr id="28" name="Image 9" descr="preencoded.png">    </p:cNvPr>
          <p:cNvPicPr>
            <a:picLocks noChangeAspect="1"/>
          </p:cNvPicPr>
          <p:nvPr/>
        </p:nvPicPr>
        <p:blipFill>
          <a:blip r:embed="rId10"/>
          <a:srcRect l="0" r="0" t="0" b="0"/>
          <a:stretch/>
        </p:blipFill>
        <p:spPr>
          <a:xfrm>
            <a:off x="7405688" y="2176463"/>
            <a:ext cx="423658" cy="423658"/>
          </a:xfrm>
          <a:prstGeom prst="rect">
            <a:avLst/>
          </a:prstGeom>
        </p:spPr>
      </p:pic>
      <p:sp>
        <p:nvSpPr>
          <p:cNvPr id="29" name="Shape 16"/>
          <p:cNvSpPr/>
          <p:nvPr/>
        </p:nvSpPr>
        <p:spPr>
          <a:xfrm>
            <a:off x="6367463" y="2176463"/>
            <a:ext cx="423863" cy="423863"/>
          </a:xfrm>
          <a:prstGeom prst="rect">
            <a:avLst/>
          </a:prstGeom>
          <a:noFill/>
          <a:ln/>
        </p:spPr>
      </p:sp>
      <p:pic>
        <p:nvPicPr>
          <p:cNvPr id="30" name="Image 10" descr="preencoded.png">    </p:cNvPr>
          <p:cNvPicPr>
            <a:picLocks noChangeAspect="1"/>
          </p:cNvPicPr>
          <p:nvPr/>
        </p:nvPicPr>
        <p:blipFill>
          <a:blip r:embed="rId11"/>
          <a:srcRect l="0" r="0" t="0" b="0"/>
          <a:stretch/>
        </p:blipFill>
        <p:spPr>
          <a:xfrm>
            <a:off x="6367463" y="2176463"/>
            <a:ext cx="423658" cy="423658"/>
          </a:xfrm>
          <a:prstGeom prst="rect">
            <a:avLst/>
          </a:prstGeom>
        </p:spPr>
      </p:pic>
      <p:sp>
        <p:nvSpPr>
          <p:cNvPr id="31" name="Shape 17"/>
          <p:cNvSpPr/>
          <p:nvPr/>
        </p:nvSpPr>
        <p:spPr>
          <a:xfrm>
            <a:off x="6367463" y="2681288"/>
            <a:ext cx="423863" cy="423863"/>
          </a:xfrm>
          <a:prstGeom prst="rect">
            <a:avLst/>
          </a:prstGeom>
          <a:noFill/>
          <a:ln/>
        </p:spPr>
      </p:sp>
      <p:pic>
        <p:nvPicPr>
          <p:cNvPr id="32" name="Image 11" descr="preencoded.png">    </p:cNvPr>
          <p:cNvPicPr>
            <a:picLocks noChangeAspect="1"/>
          </p:cNvPicPr>
          <p:nvPr/>
        </p:nvPicPr>
        <p:blipFill>
          <a:blip r:embed="rId12"/>
          <a:srcRect l="0" r="0" t="0" b="0"/>
          <a:stretch/>
        </p:blipFill>
        <p:spPr>
          <a:xfrm>
            <a:off x="6367463" y="2681288"/>
            <a:ext cx="423658" cy="423658"/>
          </a:xfrm>
          <a:prstGeom prst="rect">
            <a:avLst/>
          </a:prstGeom>
        </p:spPr>
      </p:pic>
      <p:sp>
        <p:nvSpPr>
          <p:cNvPr id="33" name="Shape 18"/>
          <p:cNvSpPr/>
          <p:nvPr/>
        </p:nvSpPr>
        <p:spPr>
          <a:xfrm>
            <a:off x="7405688" y="2681288"/>
            <a:ext cx="423863" cy="423863"/>
          </a:xfrm>
          <a:prstGeom prst="rect">
            <a:avLst/>
          </a:prstGeom>
          <a:noFill/>
          <a:ln/>
        </p:spPr>
      </p:sp>
      <p:pic>
        <p:nvPicPr>
          <p:cNvPr id="34" name="Image 12" descr="preencoded.png">    </p:cNvPr>
          <p:cNvPicPr>
            <a:picLocks noChangeAspect="1"/>
          </p:cNvPicPr>
          <p:nvPr/>
        </p:nvPicPr>
        <p:blipFill>
          <a:blip r:embed="rId13"/>
          <a:srcRect l="0" r="0" t="0" b="0"/>
          <a:stretch/>
        </p:blipFill>
        <p:spPr>
          <a:xfrm>
            <a:off x="7405688" y="2681288"/>
            <a:ext cx="423658" cy="423658"/>
          </a:xfrm>
          <a:prstGeom prst="rect">
            <a:avLst/>
          </a:prstGeom>
        </p:spPr>
      </p:pic>
      <p:sp>
        <p:nvSpPr>
          <p:cNvPr id="35" name="Shape 19"/>
          <p:cNvSpPr/>
          <p:nvPr/>
        </p:nvSpPr>
        <p:spPr>
          <a:xfrm>
            <a:off x="6886575" y="2176463"/>
            <a:ext cx="423863" cy="423863"/>
          </a:xfrm>
          <a:prstGeom prst="rect">
            <a:avLst/>
          </a:prstGeom>
          <a:noFill/>
          <a:ln/>
        </p:spPr>
      </p:sp>
      <p:pic>
        <p:nvPicPr>
          <p:cNvPr id="36" name="Image 13" descr="preencoded.png">    </p:cNvPr>
          <p:cNvPicPr>
            <a:picLocks noChangeAspect="1"/>
          </p:cNvPicPr>
          <p:nvPr/>
        </p:nvPicPr>
        <p:blipFill>
          <a:blip r:embed="rId14"/>
          <a:srcRect l="0" r="0" t="0" b="0"/>
          <a:stretch/>
        </p:blipFill>
        <p:spPr>
          <a:xfrm>
            <a:off x="6886575" y="2176463"/>
            <a:ext cx="423658" cy="423658"/>
          </a:xfrm>
          <a:prstGeom prst="rect">
            <a:avLst/>
          </a:prstGeom>
        </p:spPr>
      </p:pic>
      <p:sp>
        <p:nvSpPr>
          <p:cNvPr id="37" name="Shape 20"/>
          <p:cNvSpPr/>
          <p:nvPr/>
        </p:nvSpPr>
        <p:spPr>
          <a:xfrm>
            <a:off x="6886575" y="2681288"/>
            <a:ext cx="423863" cy="423863"/>
          </a:xfrm>
          <a:prstGeom prst="rect">
            <a:avLst/>
          </a:prstGeom>
          <a:noFill/>
          <a:ln/>
        </p:spPr>
      </p:sp>
      <p:pic>
        <p:nvPicPr>
          <p:cNvPr id="38" name="Image 14" descr="preencoded.png">    </p:cNvPr>
          <p:cNvPicPr>
            <a:picLocks noChangeAspect="1"/>
          </p:cNvPicPr>
          <p:nvPr/>
        </p:nvPicPr>
        <p:blipFill>
          <a:blip r:embed="rId15"/>
          <a:srcRect l="0" r="0" t="0" b="0"/>
          <a:stretch/>
        </p:blipFill>
        <p:spPr>
          <a:xfrm>
            <a:off x="6886575" y="2681288"/>
            <a:ext cx="423658" cy="423658"/>
          </a:xfrm>
          <a:prstGeom prst="rect">
            <a:avLst/>
          </a:prstGeom>
        </p:spPr>
      </p:pic>
      <p:sp>
        <p:nvSpPr>
          <p:cNvPr id="39" name="Shape 21"/>
          <p:cNvSpPr/>
          <p:nvPr/>
        </p:nvSpPr>
        <p:spPr>
          <a:xfrm>
            <a:off x="3000375" y="2266950"/>
            <a:ext cx="371475" cy="366713"/>
          </a:xfrm>
          <a:prstGeom prst="rect">
            <a:avLst/>
          </a:prstGeom>
          <a:noFill/>
          <a:ln/>
        </p:spPr>
      </p:sp>
      <p:pic>
        <p:nvPicPr>
          <p:cNvPr id="40" name="Image 15" descr="preencoded.png">    </p:cNvPr>
          <p:cNvPicPr>
            <a:picLocks noChangeAspect="1"/>
          </p:cNvPicPr>
          <p:nvPr/>
        </p:nvPicPr>
        <p:blipFill>
          <a:blip r:embed="rId16"/>
          <a:srcRect l="0" r="1" t="0" b="0"/>
          <a:stretch/>
        </p:blipFill>
        <p:spPr>
          <a:xfrm>
            <a:off x="3000375" y="2266950"/>
            <a:ext cx="371289" cy="366536"/>
          </a:xfrm>
          <a:prstGeom prst="rect">
            <a:avLst/>
          </a:prstGeom>
        </p:spPr>
      </p:pic>
      <p:sp>
        <p:nvSpPr>
          <p:cNvPr id="41" name="Shape 22"/>
          <p:cNvSpPr/>
          <p:nvPr/>
        </p:nvSpPr>
        <p:spPr>
          <a:xfrm>
            <a:off x="1028700" y="1900238"/>
            <a:ext cx="452438" cy="452438"/>
          </a:xfrm>
          <a:prstGeom prst="rect">
            <a:avLst/>
          </a:prstGeom>
          <a:noFill/>
          <a:ln/>
        </p:spPr>
      </p:sp>
      <p:pic>
        <p:nvPicPr>
          <p:cNvPr id="42" name="Image 16" descr="preencoded.png">    </p:cNvPr>
          <p:cNvPicPr>
            <a:picLocks noChangeAspect="1"/>
          </p:cNvPicPr>
          <p:nvPr/>
        </p:nvPicPr>
        <p:blipFill>
          <a:blip r:embed="rId17"/>
          <a:srcRect l="0" r="1" t="0" b="0"/>
          <a:stretch/>
        </p:blipFill>
        <p:spPr>
          <a:xfrm>
            <a:off x="1028700" y="1900238"/>
            <a:ext cx="452214" cy="452219"/>
          </a:xfrm>
          <a:prstGeom prst="rect">
            <a:avLst/>
          </a:prstGeom>
        </p:spPr>
      </p:pic>
      <p:sp>
        <p:nvSpPr>
          <p:cNvPr id="43" name="Shape 23"/>
          <p:cNvSpPr/>
          <p:nvPr/>
        </p:nvSpPr>
        <p:spPr>
          <a:xfrm>
            <a:off x="1114425" y="2438400"/>
            <a:ext cx="366713" cy="366713"/>
          </a:xfrm>
          <a:prstGeom prst="rect">
            <a:avLst/>
          </a:prstGeom>
          <a:noFill/>
          <a:ln/>
        </p:spPr>
      </p:sp>
      <p:pic>
        <p:nvPicPr>
          <p:cNvPr id="44" name="Image 17" descr="preencoded.png">    </p:cNvPr>
          <p:cNvPicPr>
            <a:picLocks noChangeAspect="1"/>
          </p:cNvPicPr>
          <p:nvPr/>
        </p:nvPicPr>
        <p:blipFill>
          <a:blip r:embed="rId18"/>
          <a:srcRect l="0" r="0" t="0" b="0"/>
          <a:stretch/>
        </p:blipFill>
        <p:spPr>
          <a:xfrm>
            <a:off x="1114425" y="2438400"/>
            <a:ext cx="366536" cy="366536"/>
          </a:xfrm>
          <a:prstGeom prst="rect">
            <a:avLst/>
          </a:prstGeom>
        </p:spPr>
      </p:pic>
      <p:sp>
        <p:nvSpPr>
          <p:cNvPr id="45" name="Shape 24"/>
          <p:cNvSpPr/>
          <p:nvPr/>
        </p:nvSpPr>
        <p:spPr>
          <a:xfrm>
            <a:off x="1624013" y="2700338"/>
            <a:ext cx="366713" cy="371475"/>
          </a:xfrm>
          <a:prstGeom prst="rect">
            <a:avLst/>
          </a:prstGeom>
          <a:noFill/>
          <a:ln/>
        </p:spPr>
      </p:sp>
      <p:pic>
        <p:nvPicPr>
          <p:cNvPr id="46" name="Image 18" descr="preencoded.png">    </p:cNvPr>
          <p:cNvPicPr>
            <a:picLocks noChangeAspect="1"/>
          </p:cNvPicPr>
          <p:nvPr/>
        </p:nvPicPr>
        <p:blipFill>
          <a:blip r:embed="rId19"/>
          <a:srcRect l="0" r="0" t="0" b="0"/>
          <a:stretch/>
        </p:blipFill>
        <p:spPr>
          <a:xfrm>
            <a:off x="1624013" y="2700338"/>
            <a:ext cx="366536" cy="371294"/>
          </a:xfrm>
          <a:prstGeom prst="rect">
            <a:avLst/>
          </a:prstGeom>
        </p:spPr>
      </p:pic>
      <p:sp>
        <p:nvSpPr>
          <p:cNvPr id="47" name="Shape 25"/>
          <p:cNvSpPr/>
          <p:nvPr/>
        </p:nvSpPr>
        <p:spPr>
          <a:xfrm>
            <a:off x="1624013" y="1928813"/>
            <a:ext cx="676275" cy="676275"/>
          </a:xfrm>
          <a:prstGeom prst="rect">
            <a:avLst/>
          </a:prstGeom>
          <a:noFill/>
          <a:ln/>
        </p:spPr>
      </p:sp>
      <p:pic>
        <p:nvPicPr>
          <p:cNvPr id="48" name="Image 19" descr="preencoded.png">    </p:cNvPr>
          <p:cNvPicPr>
            <a:picLocks noChangeAspect="1"/>
          </p:cNvPicPr>
          <p:nvPr/>
        </p:nvPicPr>
        <p:blipFill>
          <a:blip r:embed="rId20"/>
          <a:srcRect l="0" r="1" t="0" b="0"/>
          <a:stretch/>
        </p:blipFill>
        <p:spPr>
          <a:xfrm>
            <a:off x="1624013" y="1928813"/>
            <a:ext cx="675940" cy="675945"/>
          </a:xfrm>
          <a:prstGeom prst="rect">
            <a:avLst/>
          </a:prstGeom>
        </p:spPr>
      </p:pic>
      <p:sp>
        <p:nvSpPr>
          <p:cNvPr id="49" name="Shape 26"/>
          <p:cNvSpPr/>
          <p:nvPr/>
        </p:nvSpPr>
        <p:spPr>
          <a:xfrm>
            <a:off x="2447925" y="2266950"/>
            <a:ext cx="371475" cy="366713"/>
          </a:xfrm>
          <a:prstGeom prst="rect">
            <a:avLst/>
          </a:prstGeom>
          <a:noFill/>
          <a:ln/>
        </p:spPr>
      </p:sp>
      <p:pic>
        <p:nvPicPr>
          <p:cNvPr id="50" name="Image 20" descr="preencoded.png">    </p:cNvPr>
          <p:cNvPicPr>
            <a:picLocks noChangeAspect="1"/>
          </p:cNvPicPr>
          <p:nvPr/>
        </p:nvPicPr>
        <p:blipFill>
          <a:blip r:embed="rId21"/>
          <a:srcRect l="0" r="1" t="0" b="0"/>
          <a:stretch/>
        </p:blipFill>
        <p:spPr>
          <a:xfrm>
            <a:off x="2447925" y="2266950"/>
            <a:ext cx="371289" cy="366536"/>
          </a:xfrm>
          <a:prstGeom prst="rect">
            <a:avLst/>
          </a:prstGeom>
        </p:spPr>
      </p:pic>
      <p:sp>
        <p:nvSpPr>
          <p:cNvPr id="51" name="Shape 27"/>
          <p:cNvSpPr/>
          <p:nvPr/>
        </p:nvSpPr>
        <p:spPr>
          <a:xfrm>
            <a:off x="2043113" y="2676525"/>
            <a:ext cx="509587" cy="509587"/>
          </a:xfrm>
          <a:prstGeom prst="rect">
            <a:avLst/>
          </a:prstGeom>
          <a:noFill/>
          <a:ln/>
        </p:spPr>
      </p:sp>
      <p:pic>
        <p:nvPicPr>
          <p:cNvPr id="52" name="Image 21" descr="preencoded.png">    </p:cNvPr>
          <p:cNvPicPr>
            <a:picLocks noChangeAspect="1"/>
          </p:cNvPicPr>
          <p:nvPr/>
        </p:nvPicPr>
        <p:blipFill>
          <a:blip r:embed="rId22"/>
          <a:srcRect l="0" r="0" t="0" b="0"/>
          <a:stretch/>
        </p:blipFill>
        <p:spPr>
          <a:xfrm>
            <a:off x="2043113" y="2676525"/>
            <a:ext cx="509346" cy="509341"/>
          </a:xfrm>
          <a:prstGeom prst="rect">
            <a:avLst/>
          </a:prstGeom>
        </p:spPr>
      </p:pic>
      <p:sp>
        <p:nvSpPr>
          <p:cNvPr id="53" name="Shape 28"/>
          <p:cNvSpPr/>
          <p:nvPr/>
        </p:nvSpPr>
        <p:spPr>
          <a:xfrm>
            <a:off x="2819400" y="1852612"/>
            <a:ext cx="366713" cy="366713"/>
          </a:xfrm>
          <a:prstGeom prst="rect">
            <a:avLst/>
          </a:prstGeom>
          <a:noFill/>
          <a:ln/>
        </p:spPr>
      </p:sp>
      <p:pic>
        <p:nvPicPr>
          <p:cNvPr id="54" name="Image 22" descr="preencoded.png">    </p:cNvPr>
          <p:cNvPicPr>
            <a:picLocks noChangeAspect="1"/>
          </p:cNvPicPr>
          <p:nvPr/>
        </p:nvPicPr>
        <p:blipFill>
          <a:blip r:embed="rId23"/>
          <a:srcRect l="0" r="0" t="0" b="0"/>
          <a:stretch/>
        </p:blipFill>
        <p:spPr>
          <a:xfrm>
            <a:off x="2819400" y="1852612"/>
            <a:ext cx="366536" cy="366536"/>
          </a:xfrm>
          <a:prstGeom prst="rect">
            <a:avLst/>
          </a:prstGeom>
        </p:spPr>
      </p:pic>
      <p:sp>
        <p:nvSpPr>
          <p:cNvPr id="55" name="Shape 29"/>
          <p:cNvSpPr/>
          <p:nvPr/>
        </p:nvSpPr>
        <p:spPr>
          <a:xfrm>
            <a:off x="609600" y="2166938"/>
            <a:ext cx="366713" cy="366713"/>
          </a:xfrm>
          <a:prstGeom prst="rect">
            <a:avLst/>
          </a:prstGeom>
          <a:noFill/>
          <a:ln/>
        </p:spPr>
      </p:sp>
      <p:pic>
        <p:nvPicPr>
          <p:cNvPr id="56" name="Image 23" descr="preencoded.png">    </p:cNvPr>
          <p:cNvPicPr>
            <a:picLocks noChangeAspect="1"/>
          </p:cNvPicPr>
          <p:nvPr/>
        </p:nvPicPr>
        <p:blipFill>
          <a:blip r:embed="rId24"/>
          <a:srcRect l="0" r="0" t="0" b="0"/>
          <a:stretch/>
        </p:blipFill>
        <p:spPr>
          <a:xfrm>
            <a:off x="609600" y="2166938"/>
            <a:ext cx="366536" cy="366536"/>
          </a:xfrm>
          <a:prstGeom prst="rect">
            <a:avLst/>
          </a:prstGeom>
        </p:spPr>
      </p:pic>
      <p:sp>
        <p:nvSpPr>
          <p:cNvPr id="57" name="Shape 30"/>
          <p:cNvSpPr/>
          <p:nvPr/>
        </p:nvSpPr>
        <p:spPr>
          <a:xfrm>
            <a:off x="2138363" y="1581150"/>
            <a:ext cx="538163" cy="533400"/>
          </a:xfrm>
          <a:prstGeom prst="rect">
            <a:avLst/>
          </a:prstGeom>
          <a:noFill/>
          <a:ln/>
        </p:spPr>
      </p:sp>
      <p:pic>
        <p:nvPicPr>
          <p:cNvPr id="58" name="Image 24" descr="preencoded.png">    </p:cNvPr>
          <p:cNvPicPr>
            <a:picLocks noChangeAspect="1"/>
          </p:cNvPicPr>
          <p:nvPr/>
        </p:nvPicPr>
        <p:blipFill>
          <a:blip r:embed="rId25"/>
          <a:srcRect l="0" r="0" t="0" b="0"/>
          <a:stretch/>
        </p:blipFill>
        <p:spPr>
          <a:xfrm>
            <a:off x="2138363" y="1581150"/>
            <a:ext cx="537902" cy="533140"/>
          </a:xfrm>
          <a:prstGeom prst="rect">
            <a:avLst/>
          </a:prstGeom>
        </p:spPr>
      </p:pic>
      <p:sp>
        <p:nvSpPr>
          <p:cNvPr id="59" name="Shape 31"/>
          <p:cNvSpPr/>
          <p:nvPr/>
        </p:nvSpPr>
        <p:spPr>
          <a:xfrm>
            <a:off x="2695575" y="2700338"/>
            <a:ext cx="309563" cy="319088"/>
          </a:xfrm>
          <a:prstGeom prst="rect">
            <a:avLst/>
          </a:prstGeom>
          <a:noFill/>
          <a:ln/>
        </p:spPr>
      </p:sp>
      <p:pic>
        <p:nvPicPr>
          <p:cNvPr id="60" name="Image 25" descr="preencoded.png">    </p:cNvPr>
          <p:cNvPicPr>
            <a:picLocks noChangeAspect="1"/>
          </p:cNvPicPr>
          <p:nvPr/>
        </p:nvPicPr>
        <p:blipFill>
          <a:blip r:embed="rId26"/>
          <a:srcRect l="0" r="0" t="0" b="0"/>
          <a:stretch/>
        </p:blipFill>
        <p:spPr>
          <a:xfrm>
            <a:off x="2695575" y="2700338"/>
            <a:ext cx="309414" cy="318934"/>
          </a:xfrm>
          <a:prstGeom prst="rect">
            <a:avLst/>
          </a:prstGeom>
        </p:spPr>
      </p:pic>
      <p:sp>
        <p:nvSpPr>
          <p:cNvPr id="61" name="Shape 32"/>
          <p:cNvSpPr/>
          <p:nvPr/>
        </p:nvSpPr>
        <p:spPr>
          <a:xfrm>
            <a:off x="3419475" y="2152650"/>
            <a:ext cx="595313" cy="590550"/>
          </a:xfrm>
          <a:prstGeom prst="rect">
            <a:avLst/>
          </a:prstGeom>
          <a:noFill/>
          <a:ln/>
        </p:spPr>
      </p:sp>
      <p:pic>
        <p:nvPicPr>
          <p:cNvPr id="62" name="Image 26" descr="preencoded.png">    </p:cNvPr>
          <p:cNvPicPr>
            <a:picLocks noChangeAspect="1"/>
          </p:cNvPicPr>
          <p:nvPr/>
        </p:nvPicPr>
        <p:blipFill>
          <a:blip r:embed="rId27"/>
          <a:srcRect l="0" r="0" t="0" b="0"/>
          <a:stretch/>
        </p:blipFill>
        <p:spPr>
          <a:xfrm>
            <a:off x="3419475" y="2152650"/>
            <a:ext cx="595024" cy="590262"/>
          </a:xfrm>
          <a:prstGeom prst="rect">
            <a:avLst/>
          </a:prstGeom>
        </p:spPr>
      </p:pic>
      <p:sp>
        <p:nvSpPr>
          <p:cNvPr id="63" name="Shape 33"/>
          <p:cNvSpPr/>
          <p:nvPr/>
        </p:nvSpPr>
        <p:spPr>
          <a:xfrm>
            <a:off x="3186113" y="1666875"/>
            <a:ext cx="366713" cy="366713"/>
          </a:xfrm>
          <a:prstGeom prst="rect">
            <a:avLst/>
          </a:prstGeom>
          <a:noFill/>
          <a:ln/>
        </p:spPr>
      </p:sp>
      <p:pic>
        <p:nvPicPr>
          <p:cNvPr id="64" name="Image 27" descr="preencoded.png">    </p:cNvPr>
          <p:cNvPicPr>
            <a:picLocks noChangeAspect="1"/>
          </p:cNvPicPr>
          <p:nvPr/>
        </p:nvPicPr>
        <p:blipFill>
          <a:blip r:embed="rId28"/>
          <a:srcRect l="0" r="0" t="0" b="0"/>
          <a:stretch/>
        </p:blipFill>
        <p:spPr>
          <a:xfrm>
            <a:off x="3186113" y="1666875"/>
            <a:ext cx="366536" cy="366536"/>
          </a:xfrm>
          <a:prstGeom prst="rect">
            <a:avLst/>
          </a:prstGeom>
        </p:spPr>
      </p:pic>
      <p:pic>
        <p:nvPicPr>
          <p:cNvPr id="65" name="Image 28" descr="preencoded.png">    </p:cNvPr>
          <p:cNvPicPr>
            <a:picLocks noChangeAspect="1"/>
          </p:cNvPicPr>
          <p:nvPr/>
        </p:nvPicPr>
        <p:blipFill>
          <a:blip r:embed="rId29"/>
          <a:srcRect l="0" r="0" t="0" b="0"/>
          <a:stretch/>
        </p:blipFill>
        <p:spPr>
          <a:xfrm>
            <a:off x="8372475" y="209550"/>
            <a:ext cx="571500" cy="533400"/>
          </a:xfrm>
          <a:prstGeom prst="rect">
            <a:avLst/>
          </a:prstGeom>
        </p:spPr>
      </p:pic>
      <p:pic>
        <p:nvPicPr>
          <p:cNvPr id="66" name="Image 29" descr="preencoded.png">    </p:cNvPr>
          <p:cNvPicPr>
            <a:picLocks noChangeAspect="1"/>
          </p:cNvPicPr>
          <p:nvPr/>
        </p:nvPicPr>
        <p:blipFill>
          <a:blip r:embed="rId30"/>
          <a:srcRect l="0" r="0" t="0" b="0"/>
          <a:stretch/>
        </p:blipFill>
        <p:spPr>
          <a:xfrm>
            <a:off x="4257675" y="2438400"/>
            <a:ext cx="838200" cy="210425"/>
          </a:xfrm>
          <a:prstGeom prst="rect">
            <a:avLst/>
          </a:prstGeom>
        </p:spPr>
      </p:pic>
      <p:sp>
        <p:nvSpPr>
          <p:cNvPr id="67" name="Text 34"/>
          <p:cNvSpPr/>
          <p:nvPr/>
        </p:nvSpPr>
        <p:spPr>
          <a:xfrm>
            <a:off x="4486275" y="4805363"/>
            <a:ext cx="4048125" cy="133350"/>
          </a:xfrm>
          <a:prstGeom prst="rect">
            <a:avLst/>
          </a:prstGeom>
          <a:noFill/>
          <a:ln/>
        </p:spPr>
        <p:txBody>
          <a:bodyPr wrap="square" lIns="0" tIns="0" rIns="0" bIns="0" rtlCol="0" anchor="t"/>
          <a:lstStyle/>
          <a:p>
            <a:pPr algn="r" indent="0" marL="0">
              <a:lnSpc>
                <a:spcPts val="998"/>
              </a:lnSpc>
              <a:buNone/>
            </a:pPr>
            <a:r>
              <a:rPr lang="en-US" sz="713" dirty="0">
                <a:solidFill>
                  <a:srgbClr val="0099DC">
                    <a:alpha val="99000"/>
                  </a:srgbClr>
                </a:solidFill>
                <a:latin typeface="Open Sans" pitchFamily="34" charset="0"/>
                <a:ea typeface="Open Sans" pitchFamily="34" charset="-122"/>
                <a:cs typeface="Open Sans" pitchFamily="34" charset="-120"/>
              </a:rPr>
              <a:t>3rd European EPICS Summer School — 17th-28th August 2026 — Balazs Nagy, Dirk Nordt</a:t>
            </a:r>
            <a:endParaRPr lang="en-US" sz="713"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0" y="609600"/>
            <a:ext cx="190500" cy="4533900"/>
          </a:xfrm>
          <a:prstGeom prst="rect">
            <a:avLst/>
          </a:prstGeom>
          <a:solidFill>
            <a:srgbClr val="0099DC"/>
          </a:solidFill>
          <a:ln/>
        </p:spPr>
      </p:sp>
      <p:sp>
        <p:nvSpPr>
          <p:cNvPr id="4" name="Shape 1"/>
          <p:cNvSpPr/>
          <p:nvPr/>
        </p:nvSpPr>
        <p:spPr>
          <a:xfrm>
            <a:off x="685800" y="685800"/>
            <a:ext cx="7924800" cy="1219200"/>
          </a:xfrm>
          <a:prstGeom prst="rect">
            <a:avLst/>
          </a:prstGeom>
          <a:noFill/>
          <a:ln/>
        </p:spPr>
      </p:sp>
      <p:sp>
        <p:nvSpPr>
          <p:cNvPr id="5" name="Text 2"/>
          <p:cNvSpPr/>
          <p:nvPr/>
        </p:nvSpPr>
        <p:spPr>
          <a:xfrm>
            <a:off x="685800" y="6858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Putting It Into Practice</a:t>
            </a:r>
            <a:endParaRPr lang="en-US" sz="2138" dirty="0"/>
          </a:p>
        </p:txBody>
      </p:sp>
      <p:sp>
        <p:nvSpPr>
          <p:cNvPr id="6" name="Text 3"/>
          <p:cNvSpPr/>
          <p:nvPr/>
        </p:nvSpPr>
        <p:spPr>
          <a:xfrm>
            <a:off x="685800" y="1076325"/>
            <a:ext cx="7924800" cy="82867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Creating a </a:t>
            </a:r>
            <a:endParaRPr lang="en-US" sz="1710" dirty="0"/>
          </a:p>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Styleguide or </a:t>
            </a:r>
            <a:endParaRPr lang="en-US" sz="1710" dirty="0"/>
          </a:p>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Design System</a:t>
            </a:r>
            <a:endParaRPr lang="en-US" sz="1710" dirty="0"/>
          </a:p>
        </p:txBody>
      </p:sp>
      <p:pic>
        <p:nvPicPr>
          <p:cNvPr id="7" name="Image 0" descr="preencoded.png">    </p:cNvPr>
          <p:cNvPicPr>
            <a:picLocks noChangeAspect="1"/>
          </p:cNvPicPr>
          <p:nvPr/>
        </p:nvPicPr>
        <p:blipFill>
          <a:blip r:embed="rId1"/>
          <a:srcRect l="0" r="0" t="0" b="0"/>
          <a:stretch/>
        </p:blipFill>
        <p:spPr>
          <a:xfrm>
            <a:off x="2719388" y="1214438"/>
            <a:ext cx="6124575" cy="3705225"/>
          </a:xfrm>
          <a:prstGeom prst="rect">
            <a:avLst/>
          </a:prstGeom>
        </p:spPr>
      </p:pic>
      <p:pic>
        <p:nvPicPr>
          <p:cNvPr id="8" name="Image 1" descr="preencoded.png">    </p:cNvPr>
          <p:cNvPicPr>
            <a:picLocks noChangeAspect="1"/>
          </p:cNvPicPr>
          <p:nvPr/>
        </p:nvPicPr>
        <p:blipFill>
          <a:blip r:embed="rId2"/>
          <a:srcRect l="0" r="0" t="0" b="0"/>
          <a:stretch/>
        </p:blipFill>
        <p:spPr>
          <a:xfrm>
            <a:off x="8372475" y="209550"/>
            <a:ext cx="571500" cy="5334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0" y="609600"/>
            <a:ext cx="190500" cy="4533900"/>
          </a:xfrm>
          <a:prstGeom prst="rect">
            <a:avLst/>
          </a:prstGeom>
          <a:solidFill>
            <a:srgbClr val="0099DC"/>
          </a:solidFill>
          <a:ln/>
        </p:spPr>
      </p:sp>
      <p:pic>
        <p:nvPicPr>
          <p:cNvPr id="4" name="Image 0" descr="preencoded.png">    </p:cNvPr>
          <p:cNvPicPr>
            <a:picLocks noChangeAspect="1"/>
          </p:cNvPicPr>
          <p:nvPr/>
        </p:nvPicPr>
        <p:blipFill>
          <a:blip r:embed="rId1"/>
          <a:srcRect l="0" r="0" t="0" b="0"/>
          <a:stretch/>
        </p:blipFill>
        <p:spPr>
          <a:xfrm>
            <a:off x="2328863" y="685800"/>
            <a:ext cx="6610350" cy="4324350"/>
          </a:xfrm>
          <a:prstGeom prst="rect">
            <a:avLst/>
          </a:prstGeom>
        </p:spPr>
      </p:pic>
      <p:sp>
        <p:nvSpPr>
          <p:cNvPr id="5" name="Shape 1"/>
          <p:cNvSpPr/>
          <p:nvPr/>
        </p:nvSpPr>
        <p:spPr>
          <a:xfrm>
            <a:off x="685800" y="685800"/>
            <a:ext cx="7924800" cy="1219200"/>
          </a:xfrm>
          <a:prstGeom prst="rect">
            <a:avLst/>
          </a:prstGeom>
          <a:noFill/>
          <a:ln/>
        </p:spPr>
      </p:sp>
      <p:sp>
        <p:nvSpPr>
          <p:cNvPr id="6" name="Text 2"/>
          <p:cNvSpPr/>
          <p:nvPr/>
        </p:nvSpPr>
        <p:spPr>
          <a:xfrm>
            <a:off x="685800" y="6858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Putting It Into Practice</a:t>
            </a:r>
            <a:endParaRPr lang="en-US" sz="2138" dirty="0"/>
          </a:p>
        </p:txBody>
      </p:sp>
      <p:sp>
        <p:nvSpPr>
          <p:cNvPr id="7" name="Text 3"/>
          <p:cNvSpPr/>
          <p:nvPr/>
        </p:nvSpPr>
        <p:spPr>
          <a:xfrm>
            <a:off x="685800" y="1076325"/>
            <a:ext cx="7924800" cy="82867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Creating a </a:t>
            </a:r>
            <a:endParaRPr lang="en-US" sz="1710" dirty="0"/>
          </a:p>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Styleguide or </a:t>
            </a:r>
            <a:endParaRPr lang="en-US" sz="1710" dirty="0"/>
          </a:p>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Design System</a:t>
            </a:r>
            <a:endParaRPr lang="en-US" sz="1710" dirty="0"/>
          </a:p>
        </p:txBody>
      </p:sp>
      <p:pic>
        <p:nvPicPr>
          <p:cNvPr id="8" name="Image 1" descr="preencoded.png">    </p:cNvPr>
          <p:cNvPicPr>
            <a:picLocks noChangeAspect="1"/>
          </p:cNvPicPr>
          <p:nvPr/>
        </p:nvPicPr>
        <p:blipFill>
          <a:blip r:embed="rId2"/>
          <a:srcRect l="0" r="0" t="0" b="0"/>
          <a:stretch/>
        </p:blipFill>
        <p:spPr>
          <a:xfrm>
            <a:off x="8372475" y="209550"/>
            <a:ext cx="571500" cy="5334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13366"/>
        </a:solidFill>
      </p:bgPr>
    </p:bg>
    <p:spTree>
      <p:nvGrpSpPr>
        <p:cNvPr id="1" name=""/>
        <p:cNvGrpSpPr/>
        <p:nvPr/>
      </p:nvGrpSpPr>
      <p:grpSpPr>
        <a:xfrm>
          <a:off x="0" y="0"/>
          <a:ext cx="0" cy="0"/>
          <a:chOff x="0" y="0"/>
          <a:chExt cx="0" cy="0"/>
        </a:xfrm>
      </p:grpSpPr>
      <p:sp>
        <p:nvSpPr>
          <p:cNvPr id="3" name="Shape 0"/>
          <p:cNvSpPr/>
          <p:nvPr/>
        </p:nvSpPr>
        <p:spPr>
          <a:xfrm>
            <a:off x="609600" y="1902619"/>
            <a:ext cx="7434263" cy="1347788"/>
          </a:xfrm>
          <a:prstGeom prst="rect">
            <a:avLst/>
          </a:prstGeom>
          <a:noFill/>
          <a:ln/>
        </p:spPr>
      </p:sp>
      <p:sp>
        <p:nvSpPr>
          <p:cNvPr id="4" name="Text 1"/>
          <p:cNvSpPr/>
          <p:nvPr/>
        </p:nvSpPr>
        <p:spPr>
          <a:xfrm>
            <a:off x="609600" y="1902619"/>
            <a:ext cx="6386513" cy="547688"/>
          </a:xfrm>
          <a:prstGeom prst="rect">
            <a:avLst/>
          </a:prstGeom>
          <a:noFill/>
          <a:ln/>
        </p:spPr>
        <p:txBody>
          <a:bodyPr wrap="square" lIns="0" tIns="0" rIns="0" bIns="0" rtlCol="0" anchor="t"/>
          <a:lstStyle/>
          <a:p>
            <a:pPr algn="l" indent="0" marL="0">
              <a:lnSpc>
                <a:spcPts val="4104"/>
              </a:lnSpc>
              <a:buNone/>
            </a:pPr>
            <a:r>
              <a:rPr lang="en-US" sz="3420" b="1" spc="-68" kern="0" dirty="0">
                <a:solidFill>
                  <a:srgbClr val="FFFFFF">
                    <a:alpha val="99000"/>
                  </a:srgbClr>
                </a:solidFill>
                <a:latin typeface="Open Sans" pitchFamily="34" charset="0"/>
                <a:ea typeface="Open Sans" pitchFamily="34" charset="-122"/>
                <a:cs typeface="Open Sans" pitchFamily="34" charset="-120"/>
              </a:rPr>
              <a:t>Before &amp; After</a:t>
            </a:r>
            <a:endParaRPr lang="en-US" sz="3420" dirty="0"/>
          </a:p>
        </p:txBody>
      </p:sp>
      <p:sp>
        <p:nvSpPr>
          <p:cNvPr id="5" name="Text 2"/>
          <p:cNvSpPr/>
          <p:nvPr/>
        </p:nvSpPr>
        <p:spPr>
          <a:xfrm>
            <a:off x="609600" y="2564606"/>
            <a:ext cx="7434263" cy="6858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099DC">
                    <a:alpha val="99000"/>
                  </a:srgbClr>
                </a:solidFill>
                <a:latin typeface="Open Sans" pitchFamily="34" charset="0"/>
                <a:ea typeface="Open Sans" pitchFamily="34" charset="-122"/>
                <a:cs typeface="Open Sans" pitchFamily="34" charset="-120"/>
              </a:rPr>
              <a:t>Not: does this look better?</a:t>
            </a:r>
            <a:endParaRPr lang="en-US" sz="2138" dirty="0"/>
          </a:p>
          <a:p>
            <a:pPr algn="l" indent="0" marL="0">
              <a:lnSpc>
                <a:spcPts val="2565"/>
              </a:lnSpc>
              <a:buNone/>
            </a:pPr>
            <a:r>
              <a:rPr lang="en-US" sz="2138" b="1" spc="-47" kern="0" dirty="0">
                <a:solidFill>
                  <a:srgbClr val="FFFFFF">
                    <a:alpha val="99000"/>
                  </a:srgbClr>
                </a:solidFill>
                <a:latin typeface="Open Sans" pitchFamily="34" charset="0"/>
                <a:ea typeface="Open Sans" pitchFamily="34" charset="-122"/>
                <a:cs typeface="Open Sans" pitchFamily="34" charset="-120"/>
              </a:rPr>
              <a:t>But: what can the operator understand faster?</a:t>
            </a:r>
            <a:endParaRPr lang="en-US" sz="2138" dirty="0"/>
          </a:p>
        </p:txBody>
      </p:sp>
      <p:sp>
        <p:nvSpPr>
          <p:cNvPr id="6" name="Shape 3"/>
          <p:cNvSpPr/>
          <p:nvPr/>
        </p:nvSpPr>
        <p:spPr>
          <a:xfrm>
            <a:off x="0" y="609600"/>
            <a:ext cx="190500" cy="4533900"/>
          </a:xfrm>
          <a:prstGeom prst="rect">
            <a:avLst/>
          </a:prstGeom>
          <a:solidFill>
            <a:srgbClr val="0099DC"/>
          </a:solidFill>
          <a:ln/>
        </p:spPr>
      </p:sp>
      <p:pic>
        <p:nvPicPr>
          <p:cNvPr id="7" name="Image 0" descr="preencoded.png">    </p:cNvPr>
          <p:cNvPicPr>
            <a:picLocks noChangeAspect="1"/>
          </p:cNvPicPr>
          <p:nvPr/>
        </p:nvPicPr>
        <p:blipFill>
          <a:blip r:embed="rId1"/>
          <a:srcRect l="0" r="0" t="0" b="0"/>
          <a:stretch/>
        </p:blipFill>
        <p:spPr>
          <a:xfrm>
            <a:off x="7981950" y="371475"/>
            <a:ext cx="833438" cy="78105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pic>
        <p:nvPicPr>
          <p:cNvPr id="3" name="Image 0" descr="preencoded.png">    </p:cNvPr>
          <p:cNvPicPr>
            <a:picLocks noChangeAspect="1"/>
          </p:cNvPicPr>
          <p:nvPr/>
        </p:nvPicPr>
        <p:blipFill>
          <a:blip r:embed="rId1"/>
          <a:srcRect l="0" r="0" t="0" b="0"/>
          <a:stretch/>
        </p:blipFill>
        <p:spPr>
          <a:xfrm>
            <a:off x="100013" y="138113"/>
            <a:ext cx="8943975" cy="4862513"/>
          </a:xfrm>
          <a:prstGeom prst="rect">
            <a:avLst/>
          </a:prstGeom>
        </p:spPr>
      </p:pic>
      <p:sp>
        <p:nvSpPr>
          <p:cNvPr id="4" name="Shape 0"/>
          <p:cNvSpPr/>
          <p:nvPr/>
        </p:nvSpPr>
        <p:spPr>
          <a:xfrm>
            <a:off x="3609975" y="4500563"/>
            <a:ext cx="1928813" cy="642938"/>
          </a:xfrm>
          <a:prstGeom prst="rect">
            <a:avLst/>
          </a:prstGeom>
          <a:solidFill>
            <a:srgbClr val="E03E1A"/>
          </a:solidFill>
          <a:ln/>
        </p:spPr>
      </p:sp>
      <p:sp>
        <p:nvSpPr>
          <p:cNvPr id="5" name="Text 1"/>
          <p:cNvSpPr/>
          <p:nvPr/>
        </p:nvSpPr>
        <p:spPr>
          <a:xfrm>
            <a:off x="4117181" y="4650581"/>
            <a:ext cx="9144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FFFFFF">
                    <a:alpha val="99000"/>
                  </a:srgbClr>
                </a:solidFill>
                <a:latin typeface="Open Sans" pitchFamily="34" charset="0"/>
                <a:ea typeface="Open Sans" pitchFamily="34" charset="-122"/>
                <a:cs typeface="Open Sans" pitchFamily="34" charset="-120"/>
              </a:rPr>
              <a:t>Before</a:t>
            </a:r>
            <a:endParaRPr lang="en-US" sz="2138"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94172" y="609600"/>
            <a:ext cx="7755656" cy="3924300"/>
          </a:xfrm>
          <a:prstGeom prst="rect">
            <a:avLst/>
          </a:prstGeom>
          <a:noFill/>
          <a:ln/>
        </p:spPr>
      </p:sp>
      <p:pic>
        <p:nvPicPr>
          <p:cNvPr id="4" name="Image 0" descr="preencoded.png">    </p:cNvPr>
          <p:cNvPicPr>
            <a:picLocks noChangeAspect="1"/>
          </p:cNvPicPr>
          <p:nvPr/>
        </p:nvPicPr>
        <p:blipFill>
          <a:blip r:embed="rId1"/>
          <a:srcRect l="0" r="0" t="0" b="0"/>
          <a:stretch/>
        </p:blipFill>
        <p:spPr>
          <a:xfrm>
            <a:off x="104775" y="0"/>
            <a:ext cx="8934450" cy="5143500"/>
          </a:xfrm>
          <a:prstGeom prst="rect">
            <a:avLst/>
          </a:prstGeom>
        </p:spPr>
      </p:pic>
      <p:sp>
        <p:nvSpPr>
          <p:cNvPr id="5" name="Shape 1"/>
          <p:cNvSpPr/>
          <p:nvPr/>
        </p:nvSpPr>
        <p:spPr>
          <a:xfrm>
            <a:off x="3609975" y="4500563"/>
            <a:ext cx="1928813" cy="642938"/>
          </a:xfrm>
          <a:prstGeom prst="rect">
            <a:avLst/>
          </a:prstGeom>
          <a:solidFill>
            <a:srgbClr val="98BE00"/>
          </a:solidFill>
          <a:ln/>
        </p:spPr>
      </p:sp>
      <p:sp>
        <p:nvSpPr>
          <p:cNvPr id="6" name="Text 2"/>
          <p:cNvSpPr/>
          <p:nvPr/>
        </p:nvSpPr>
        <p:spPr>
          <a:xfrm>
            <a:off x="4219575" y="4650581"/>
            <a:ext cx="709613"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FFFFFF">
                    <a:alpha val="99000"/>
                  </a:srgbClr>
                </a:solidFill>
                <a:latin typeface="Open Sans" pitchFamily="34" charset="0"/>
                <a:ea typeface="Open Sans" pitchFamily="34" charset="-122"/>
                <a:cs typeface="Open Sans" pitchFamily="34" charset="-120"/>
              </a:rPr>
              <a:t>After</a:t>
            </a:r>
            <a:endParaRPr lang="en-US" sz="2138"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94172" y="609600"/>
            <a:ext cx="7755656" cy="3924300"/>
          </a:xfrm>
          <a:prstGeom prst="rect">
            <a:avLst/>
          </a:prstGeom>
          <a:noFill/>
          <a:ln/>
        </p:spPr>
      </p:sp>
      <p:pic>
        <p:nvPicPr>
          <p:cNvPr id="4" name="Image 0" descr="preencoded.png">    </p:cNvPr>
          <p:cNvPicPr>
            <a:picLocks noChangeAspect="1"/>
          </p:cNvPicPr>
          <p:nvPr/>
        </p:nvPicPr>
        <p:blipFill>
          <a:blip r:embed="rId1"/>
          <a:srcRect l="0" r="0" t="0" b="461"/>
          <a:stretch/>
        </p:blipFill>
        <p:spPr>
          <a:xfrm>
            <a:off x="0" y="-23812"/>
            <a:ext cx="9101138" cy="5143500"/>
          </a:xfrm>
          <a:prstGeom prst="rect">
            <a:avLst/>
          </a:prstGeom>
        </p:spPr>
      </p:pic>
      <p:sp>
        <p:nvSpPr>
          <p:cNvPr id="5" name="Shape 1"/>
          <p:cNvSpPr/>
          <p:nvPr/>
        </p:nvSpPr>
        <p:spPr>
          <a:xfrm>
            <a:off x="3609975" y="4500563"/>
            <a:ext cx="1928813" cy="642938"/>
          </a:xfrm>
          <a:prstGeom prst="rect">
            <a:avLst/>
          </a:prstGeom>
          <a:solidFill>
            <a:srgbClr val="E03E1A"/>
          </a:solidFill>
          <a:ln/>
        </p:spPr>
      </p:sp>
      <p:sp>
        <p:nvSpPr>
          <p:cNvPr id="6" name="Text 2"/>
          <p:cNvSpPr/>
          <p:nvPr/>
        </p:nvSpPr>
        <p:spPr>
          <a:xfrm>
            <a:off x="4117181" y="4650581"/>
            <a:ext cx="9144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FFFFFF">
                    <a:alpha val="99000"/>
                  </a:srgbClr>
                </a:solidFill>
                <a:latin typeface="Open Sans" pitchFamily="34" charset="0"/>
                <a:ea typeface="Open Sans" pitchFamily="34" charset="-122"/>
                <a:cs typeface="Open Sans" pitchFamily="34" charset="-120"/>
              </a:rPr>
              <a:t>Before</a:t>
            </a:r>
            <a:endParaRPr lang="en-US" sz="2138"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pic>
        <p:nvPicPr>
          <p:cNvPr id="3" name="Image 0" descr="preencoded.png">    </p:cNvPr>
          <p:cNvPicPr>
            <a:picLocks noChangeAspect="1"/>
          </p:cNvPicPr>
          <p:nvPr/>
        </p:nvPicPr>
        <p:blipFill>
          <a:blip r:embed="rId1"/>
          <a:srcRect l="0" r="0" t="0" b="0"/>
          <a:stretch/>
        </p:blipFill>
        <p:spPr>
          <a:xfrm>
            <a:off x="452438" y="142875"/>
            <a:ext cx="8239125" cy="4862513"/>
          </a:xfrm>
          <a:prstGeom prst="rect">
            <a:avLst/>
          </a:prstGeom>
        </p:spPr>
      </p:pic>
      <p:sp>
        <p:nvSpPr>
          <p:cNvPr id="4" name="Shape 0"/>
          <p:cNvSpPr/>
          <p:nvPr/>
        </p:nvSpPr>
        <p:spPr>
          <a:xfrm>
            <a:off x="3609975" y="4500563"/>
            <a:ext cx="1928813" cy="642938"/>
          </a:xfrm>
          <a:prstGeom prst="rect">
            <a:avLst/>
          </a:prstGeom>
          <a:solidFill>
            <a:srgbClr val="98BE00"/>
          </a:solidFill>
          <a:ln/>
        </p:spPr>
      </p:sp>
      <p:sp>
        <p:nvSpPr>
          <p:cNvPr id="5" name="Text 1"/>
          <p:cNvSpPr/>
          <p:nvPr/>
        </p:nvSpPr>
        <p:spPr>
          <a:xfrm>
            <a:off x="4219575" y="4650581"/>
            <a:ext cx="709613"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FFFFFF">
                    <a:alpha val="99000"/>
                  </a:srgbClr>
                </a:solidFill>
                <a:latin typeface="Open Sans" pitchFamily="34" charset="0"/>
                <a:ea typeface="Open Sans" pitchFamily="34" charset="-122"/>
                <a:cs typeface="Open Sans" pitchFamily="34" charset="-120"/>
              </a:rPr>
              <a:t>After</a:t>
            </a:r>
            <a:endParaRPr lang="en-US" sz="2138"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09600" y="609600"/>
            <a:ext cx="7924800" cy="666750"/>
          </a:xfrm>
          <a:prstGeom prst="rect">
            <a:avLst/>
          </a:prstGeom>
          <a:noFill/>
          <a:ln/>
        </p:spPr>
      </p:sp>
      <p:sp>
        <p:nvSpPr>
          <p:cNvPr id="4" name="Text 1"/>
          <p:cNvSpPr/>
          <p:nvPr/>
        </p:nvSpPr>
        <p:spPr>
          <a:xfrm>
            <a:off x="609600" y="6096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Takeaway</a:t>
            </a:r>
            <a:endParaRPr lang="en-US" sz="2138" dirty="0"/>
          </a:p>
        </p:txBody>
      </p:sp>
      <p:sp>
        <p:nvSpPr>
          <p:cNvPr id="5" name="Text 2"/>
          <p:cNvSpPr/>
          <p:nvPr/>
        </p:nvSpPr>
        <p:spPr>
          <a:xfrm>
            <a:off x="609600" y="1000125"/>
            <a:ext cx="7924800" cy="2762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Understanding is part of system performance</a:t>
            </a:r>
            <a:endParaRPr lang="en-US" sz="1710" dirty="0"/>
          </a:p>
        </p:txBody>
      </p:sp>
      <p:sp>
        <p:nvSpPr>
          <p:cNvPr id="6" name="Shape 3"/>
          <p:cNvSpPr/>
          <p:nvPr/>
        </p:nvSpPr>
        <p:spPr>
          <a:xfrm>
            <a:off x="0" y="609600"/>
            <a:ext cx="190500" cy="4533900"/>
          </a:xfrm>
          <a:prstGeom prst="rect">
            <a:avLst/>
          </a:prstGeom>
          <a:solidFill>
            <a:srgbClr val="0099DC"/>
          </a:solidFill>
          <a:ln/>
        </p:spPr>
      </p:sp>
      <p:sp>
        <p:nvSpPr>
          <p:cNvPr id="7" name="Text 4"/>
          <p:cNvSpPr/>
          <p:nvPr/>
        </p:nvSpPr>
        <p:spPr>
          <a:xfrm>
            <a:off x="9553575" y="1571625"/>
            <a:ext cx="8229600" cy="20574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Understanding is part of system performance</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Does this OPI display the right information?</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Does the operator understand</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the right thing</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at the right time?</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EPICS connects machines.</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OPIs connect those machines to people.</a:t>
            </a:r>
            <a:endParaRPr lang="en-US" sz="1283" dirty="0"/>
          </a:p>
          <a:p>
            <a:pPr algn="l"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UX determines the quality of that connection.</a:t>
            </a:r>
            <a:endParaRPr lang="en-US" sz="1283" dirty="0"/>
          </a:p>
        </p:txBody>
      </p:sp>
      <p:sp>
        <p:nvSpPr>
          <p:cNvPr id="8" name="Shape 5"/>
          <p:cNvSpPr/>
          <p:nvPr/>
        </p:nvSpPr>
        <p:spPr>
          <a:xfrm>
            <a:off x="609600" y="1566863"/>
            <a:ext cx="3295650" cy="971550"/>
          </a:xfrm>
          <a:prstGeom prst="roundRect">
            <a:avLst>
              <a:gd name="adj" fmla="val 9412"/>
            </a:avLst>
          </a:prstGeom>
          <a:solidFill>
            <a:srgbClr val="0099DC">
              <a:alpha val="20000"/>
            </a:srgbClr>
          </a:solidFill>
          <a:ln/>
        </p:spPr>
      </p:sp>
      <p:sp>
        <p:nvSpPr>
          <p:cNvPr id="9" name="Shape 6"/>
          <p:cNvSpPr/>
          <p:nvPr/>
        </p:nvSpPr>
        <p:spPr>
          <a:xfrm>
            <a:off x="847725" y="1824038"/>
            <a:ext cx="2819400" cy="457200"/>
          </a:xfrm>
          <a:prstGeom prst="rect">
            <a:avLst/>
          </a:prstGeom>
          <a:noFill/>
          <a:ln/>
        </p:spPr>
      </p:sp>
      <p:sp>
        <p:nvSpPr>
          <p:cNvPr id="10" name="Text 7"/>
          <p:cNvSpPr/>
          <p:nvPr/>
        </p:nvSpPr>
        <p:spPr>
          <a:xfrm>
            <a:off x="847725" y="1824038"/>
            <a:ext cx="2819400" cy="4572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“Does this OPI display the right information?”</a:t>
            </a:r>
            <a:endParaRPr lang="en-US" sz="1283" dirty="0"/>
          </a:p>
        </p:txBody>
      </p:sp>
      <p:sp>
        <p:nvSpPr>
          <p:cNvPr id="11" name="Shape 8"/>
          <p:cNvSpPr/>
          <p:nvPr/>
        </p:nvSpPr>
        <p:spPr>
          <a:xfrm>
            <a:off x="5238750" y="1566863"/>
            <a:ext cx="3295650" cy="971550"/>
          </a:xfrm>
          <a:prstGeom prst="roundRect">
            <a:avLst>
              <a:gd name="adj" fmla="val 9412"/>
            </a:avLst>
          </a:prstGeom>
          <a:solidFill>
            <a:srgbClr val="0099DC">
              <a:alpha val="20000"/>
            </a:srgbClr>
          </a:solidFill>
          <a:ln/>
        </p:spPr>
      </p:sp>
      <p:sp>
        <p:nvSpPr>
          <p:cNvPr id="12" name="Shape 9"/>
          <p:cNvSpPr/>
          <p:nvPr/>
        </p:nvSpPr>
        <p:spPr>
          <a:xfrm>
            <a:off x="5476875" y="1824038"/>
            <a:ext cx="2819400" cy="457200"/>
          </a:xfrm>
          <a:prstGeom prst="rect">
            <a:avLst/>
          </a:prstGeom>
          <a:noFill/>
          <a:ln/>
        </p:spPr>
      </p:sp>
      <p:sp>
        <p:nvSpPr>
          <p:cNvPr id="13" name="Text 10"/>
          <p:cNvSpPr/>
          <p:nvPr/>
        </p:nvSpPr>
        <p:spPr>
          <a:xfrm>
            <a:off x="5476875" y="1824038"/>
            <a:ext cx="2819400" cy="4572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00000">
                    <a:alpha val="99000"/>
                  </a:srgbClr>
                </a:solidFill>
                <a:latin typeface="Open Sans" pitchFamily="34" charset="0"/>
                <a:ea typeface="Open Sans" pitchFamily="34" charset="-122"/>
                <a:cs typeface="Open Sans" pitchFamily="34" charset="-120"/>
              </a:rPr>
              <a:t>“Does the operator understand the right thing at the right time?”</a:t>
            </a:r>
            <a:endParaRPr lang="en-US" sz="1283" dirty="0"/>
          </a:p>
        </p:txBody>
      </p:sp>
      <p:sp>
        <p:nvSpPr>
          <p:cNvPr id="14" name="Shape 11"/>
          <p:cNvSpPr/>
          <p:nvPr/>
        </p:nvSpPr>
        <p:spPr>
          <a:xfrm>
            <a:off x="3252788" y="2828925"/>
            <a:ext cx="2643188" cy="514350"/>
          </a:xfrm>
          <a:prstGeom prst="roundRect">
            <a:avLst>
              <a:gd name="adj" fmla="val 17778"/>
            </a:avLst>
          </a:prstGeom>
          <a:solidFill>
            <a:srgbClr val="98BE00">
              <a:alpha val="50000"/>
            </a:srgbClr>
          </a:solidFill>
          <a:ln/>
        </p:spPr>
      </p:sp>
      <p:sp>
        <p:nvSpPr>
          <p:cNvPr id="15" name="Text 12"/>
          <p:cNvSpPr/>
          <p:nvPr/>
        </p:nvSpPr>
        <p:spPr>
          <a:xfrm>
            <a:off x="3538538" y="2971800"/>
            <a:ext cx="2071688" cy="2286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13366">
                    <a:alpha val="99000"/>
                  </a:srgbClr>
                </a:solidFill>
                <a:latin typeface="Open Sans" pitchFamily="34" charset="0"/>
                <a:ea typeface="Open Sans" pitchFamily="34" charset="-122"/>
                <a:cs typeface="Open Sans" pitchFamily="34" charset="-120"/>
              </a:rPr>
              <a:t>EPICS connects machines</a:t>
            </a:r>
            <a:endParaRPr lang="en-US" sz="1283" dirty="0"/>
          </a:p>
        </p:txBody>
      </p:sp>
      <p:sp>
        <p:nvSpPr>
          <p:cNvPr id="16" name="Shape 13"/>
          <p:cNvSpPr/>
          <p:nvPr/>
        </p:nvSpPr>
        <p:spPr>
          <a:xfrm>
            <a:off x="2671763" y="3419475"/>
            <a:ext cx="3805237" cy="514350"/>
          </a:xfrm>
          <a:prstGeom prst="roundRect">
            <a:avLst>
              <a:gd name="adj" fmla="val 17778"/>
            </a:avLst>
          </a:prstGeom>
          <a:solidFill>
            <a:srgbClr val="98BE00">
              <a:alpha val="50000"/>
            </a:srgbClr>
          </a:solidFill>
          <a:ln/>
        </p:spPr>
      </p:sp>
      <p:sp>
        <p:nvSpPr>
          <p:cNvPr id="17" name="Text 14"/>
          <p:cNvSpPr/>
          <p:nvPr/>
        </p:nvSpPr>
        <p:spPr>
          <a:xfrm>
            <a:off x="2957513" y="3562350"/>
            <a:ext cx="3233738" cy="2286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13366">
                    <a:alpha val="99000"/>
                  </a:srgbClr>
                </a:solidFill>
                <a:latin typeface="Open Sans" pitchFamily="34" charset="0"/>
                <a:ea typeface="Open Sans" pitchFamily="34" charset="-122"/>
                <a:cs typeface="Open Sans" pitchFamily="34" charset="-120"/>
              </a:rPr>
              <a:t>OPIs connect those machines to people</a:t>
            </a:r>
            <a:endParaRPr lang="en-US" sz="1283" dirty="0"/>
          </a:p>
        </p:txBody>
      </p:sp>
      <p:sp>
        <p:nvSpPr>
          <p:cNvPr id="18" name="Shape 15"/>
          <p:cNvSpPr/>
          <p:nvPr/>
        </p:nvSpPr>
        <p:spPr>
          <a:xfrm>
            <a:off x="2400300" y="4010025"/>
            <a:ext cx="4348163" cy="514350"/>
          </a:xfrm>
          <a:prstGeom prst="roundRect">
            <a:avLst>
              <a:gd name="adj" fmla="val 17778"/>
            </a:avLst>
          </a:prstGeom>
          <a:solidFill>
            <a:srgbClr val="98BE00">
              <a:alpha val="50000"/>
            </a:srgbClr>
          </a:solidFill>
          <a:ln/>
        </p:spPr>
      </p:sp>
      <p:sp>
        <p:nvSpPr>
          <p:cNvPr id="19" name="Text 16"/>
          <p:cNvSpPr/>
          <p:nvPr/>
        </p:nvSpPr>
        <p:spPr>
          <a:xfrm>
            <a:off x="2686050" y="4152900"/>
            <a:ext cx="3776662" cy="2286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13366">
                    <a:alpha val="99000"/>
                  </a:srgbClr>
                </a:solidFill>
                <a:latin typeface="Open Sans" pitchFamily="34" charset="0"/>
                <a:ea typeface="Open Sans" pitchFamily="34" charset="-122"/>
                <a:cs typeface="Open Sans" pitchFamily="34" charset="-120"/>
              </a:rPr>
              <a:t>UX determines the quality of that connection.</a:t>
            </a:r>
            <a:endParaRPr lang="en-US" sz="1283" dirty="0"/>
          </a:p>
        </p:txBody>
      </p:sp>
      <p:pic>
        <p:nvPicPr>
          <p:cNvPr id="20" name="Image 0" descr="preencoded.png">    </p:cNvPr>
          <p:cNvPicPr>
            <a:picLocks noChangeAspect="1"/>
          </p:cNvPicPr>
          <p:nvPr/>
        </p:nvPicPr>
        <p:blipFill>
          <a:blip r:embed="rId1"/>
          <a:srcRect l="0" r="0" t="0" b="0"/>
          <a:stretch/>
        </p:blipFill>
        <p:spPr>
          <a:xfrm>
            <a:off x="3905250" y="2090737"/>
            <a:ext cx="1312069" cy="175354"/>
          </a:xfrm>
          <a:prstGeom prst="rect">
            <a:avLst/>
          </a:prstGeom>
        </p:spPr>
      </p:pic>
      <p:pic>
        <p:nvPicPr>
          <p:cNvPr id="21" name="Image 1" descr="preencoded.png">    </p:cNvPr>
          <p:cNvPicPr>
            <a:picLocks noChangeAspect="1"/>
          </p:cNvPicPr>
          <p:nvPr/>
        </p:nvPicPr>
        <p:blipFill>
          <a:blip r:embed="rId2"/>
          <a:srcRect l="0" r="0" t="0" b="0"/>
          <a:stretch/>
        </p:blipFill>
        <p:spPr>
          <a:xfrm>
            <a:off x="8372475" y="209550"/>
            <a:ext cx="571500" cy="533400"/>
          </a:xfrm>
          <a:prstGeom prst="rect">
            <a:avLst/>
          </a:prstGeom>
        </p:spPr>
      </p:pic>
      <p:sp>
        <p:nvSpPr>
          <p:cNvPr id="22" name="Text 17"/>
          <p:cNvSpPr/>
          <p:nvPr/>
        </p:nvSpPr>
        <p:spPr>
          <a:xfrm>
            <a:off x="4486275" y="4805363"/>
            <a:ext cx="4048125" cy="133350"/>
          </a:xfrm>
          <a:prstGeom prst="rect">
            <a:avLst/>
          </a:prstGeom>
          <a:noFill/>
          <a:ln/>
        </p:spPr>
        <p:txBody>
          <a:bodyPr wrap="square" lIns="0" tIns="0" rIns="0" bIns="0" rtlCol="0" anchor="t"/>
          <a:lstStyle/>
          <a:p>
            <a:pPr algn="r" indent="0" marL="0">
              <a:lnSpc>
                <a:spcPts val="998"/>
              </a:lnSpc>
              <a:buNone/>
            </a:pPr>
            <a:r>
              <a:rPr lang="en-US" sz="713" dirty="0">
                <a:solidFill>
                  <a:srgbClr val="0099DC">
                    <a:alpha val="99000"/>
                  </a:srgbClr>
                </a:solidFill>
                <a:latin typeface="Open Sans" pitchFamily="34" charset="0"/>
                <a:ea typeface="Open Sans" pitchFamily="34" charset="-122"/>
                <a:cs typeface="Open Sans" pitchFamily="34" charset="-120"/>
              </a:rPr>
              <a:t>3rd European EPICS Summer School — 17th-28th August 2026 — Balazs Nagy, Dirk Nordt</a:t>
            </a:r>
            <a:endParaRPr lang="en-US" sz="713"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3" name="Text 0"/>
          <p:cNvSpPr/>
          <p:nvPr/>
        </p:nvSpPr>
        <p:spPr>
          <a:xfrm>
            <a:off x="485775" y="1995487"/>
            <a:ext cx="8172450" cy="685800"/>
          </a:xfrm>
          <a:prstGeom prst="rect">
            <a:avLst/>
          </a:prstGeom>
          <a:noFill/>
          <a:ln/>
        </p:spPr>
        <p:txBody>
          <a:bodyPr wrap="square" lIns="0" tIns="0" rIns="0" bIns="0" rtlCol="0" anchor="t"/>
          <a:lstStyle/>
          <a:p>
            <a:pPr algn="ctr" indent="0" marL="0">
              <a:lnSpc>
                <a:spcPts val="2565"/>
              </a:lnSpc>
              <a:buNone/>
            </a:pPr>
            <a:r>
              <a:rPr lang="en-US" sz="2138" spc="-47" kern="0" dirty="0">
                <a:solidFill>
                  <a:srgbClr val="013366">
                    <a:alpha val="99000"/>
                  </a:srgbClr>
                </a:solidFill>
                <a:latin typeface="Open Sans" pitchFamily="34" charset="0"/>
                <a:ea typeface="Open Sans" pitchFamily="34" charset="-122"/>
                <a:cs typeface="Open Sans" pitchFamily="34" charset="-120"/>
              </a:rPr>
              <a:t>EPICS can expose enormous amounts of machine information.</a:t>
            </a:r>
            <a:endParaRPr lang="en-US" sz="2138" dirty="0"/>
          </a:p>
          <a:p>
            <a:pPr algn="ctr" indent="0" marL="0">
              <a:lnSpc>
                <a:spcPts val="2565"/>
              </a:lnSpc>
              <a:buNone/>
            </a:pPr>
            <a:r>
              <a:rPr lang="en-US" sz="2138" b="1" spc="-47" kern="0" dirty="0">
                <a:solidFill>
                  <a:srgbClr val="013366">
                    <a:alpha val="99000"/>
                  </a:srgbClr>
                </a:solidFill>
                <a:latin typeface="Open Sans" pitchFamily="34" charset="0"/>
                <a:ea typeface="Open Sans" pitchFamily="34" charset="-122"/>
                <a:cs typeface="Open Sans" pitchFamily="34" charset="-120"/>
              </a:rPr>
              <a:t>Ultimately, a human has to interpret, decide what to do.</a:t>
            </a:r>
            <a:endParaRPr lang="en-US" sz="2138" dirty="0"/>
          </a:p>
        </p:txBody>
      </p:sp>
      <p:sp>
        <p:nvSpPr>
          <p:cNvPr id="4" name="Shape 1"/>
          <p:cNvSpPr/>
          <p:nvPr/>
        </p:nvSpPr>
        <p:spPr>
          <a:xfrm>
            <a:off x="0" y="609600"/>
            <a:ext cx="190500" cy="4533900"/>
          </a:xfrm>
          <a:prstGeom prst="rect">
            <a:avLst/>
          </a:prstGeom>
          <a:solidFill>
            <a:srgbClr val="0099DC"/>
          </a:solidFill>
          <a:ln/>
        </p:spPr>
      </p:sp>
      <p:sp>
        <p:nvSpPr>
          <p:cNvPr id="5" name="Text 2"/>
          <p:cNvSpPr/>
          <p:nvPr/>
        </p:nvSpPr>
        <p:spPr>
          <a:xfrm>
            <a:off x="1776413" y="3557588"/>
            <a:ext cx="5481638" cy="976312"/>
          </a:xfrm>
          <a:prstGeom prst="rect">
            <a:avLst/>
          </a:prstGeom>
          <a:noFill/>
          <a:ln/>
        </p:spPr>
        <p:txBody>
          <a:bodyPr wrap="square" lIns="0" tIns="0" rIns="0" bIns="0" rtlCol="0" anchor="t"/>
          <a:lstStyle/>
          <a:p>
            <a:pPr algn="l" indent="0" marL="0">
              <a:lnSpc>
                <a:spcPts val="1453"/>
              </a:lnSpc>
              <a:buNone/>
            </a:pPr>
            <a:r>
              <a:rPr lang="en-US" sz="1069" b="1" spc="-11" kern="0" dirty="0">
                <a:solidFill>
                  <a:srgbClr val="013366">
                    <a:alpha val="99000"/>
                  </a:srgbClr>
                </a:solidFill>
                <a:latin typeface="Open Sans" pitchFamily="34" charset="0"/>
                <a:ea typeface="Open Sans" pitchFamily="34" charset="-122"/>
                <a:cs typeface="Open Sans" pitchFamily="34" charset="-120"/>
              </a:rPr>
              <a:t>UI – </a:t>
            </a:r>
            <a:pPr algn="l" indent="0" marL="0">
              <a:lnSpc>
                <a:spcPts val="1453"/>
              </a:lnSpc>
              <a:buNone/>
            </a:pPr>
            <a:r>
              <a:rPr lang="en-US" sz="1069" spc="-11" kern="0" dirty="0">
                <a:solidFill>
                  <a:srgbClr val="013366">
                    <a:alpha val="99000"/>
                  </a:srgbClr>
                </a:solidFill>
                <a:latin typeface="Open Sans" pitchFamily="34" charset="0"/>
                <a:ea typeface="Open Sans" pitchFamily="34" charset="-122"/>
                <a:cs typeface="Open Sans" pitchFamily="34" charset="-120"/>
              </a:rPr>
              <a:t>Everything a person interacts with — buttons, screens, panels, knobs, indicators</a:t>
            </a:r>
            <a:endParaRPr lang="en-US" sz="1069" dirty="0"/>
          </a:p>
          <a:p>
            <a:pPr algn="l" indent="0" marL="0">
              <a:lnSpc>
                <a:spcPts val="1453"/>
              </a:lnSpc>
              <a:buNone/>
            </a:pPr>
            <a:r>
              <a:rPr lang="en-US" sz="1069" b="1" spc="-11" kern="0" dirty="0">
                <a:solidFill>
                  <a:srgbClr val="013366">
                    <a:alpha val="99000"/>
                  </a:srgbClr>
                </a:solidFill>
                <a:latin typeface="Open Sans" pitchFamily="34" charset="0"/>
                <a:ea typeface="Open Sans" pitchFamily="34" charset="-122"/>
                <a:cs typeface="Open Sans" pitchFamily="34" charset="-120"/>
              </a:rPr>
              <a:t>UX</a:t>
            </a:r>
            <a:pPr algn="l" indent="0" marL="0">
              <a:lnSpc>
                <a:spcPts val="1453"/>
              </a:lnSpc>
              <a:buNone/>
            </a:pPr>
            <a:r>
              <a:rPr lang="en-US" sz="1069" spc="-11" kern="0" dirty="0">
                <a:solidFill>
                  <a:srgbClr val="013366">
                    <a:alpha val="99000"/>
                  </a:srgbClr>
                </a:solidFill>
                <a:latin typeface="Open Sans" pitchFamily="34" charset="0"/>
                <a:ea typeface="Open Sans" pitchFamily="34" charset="-122"/>
                <a:cs typeface="Open Sans" pitchFamily="34" charset="-120"/>
              </a:rPr>
              <a:t> – What happens in the operator's head when they use it</a:t>
            </a:r>
            <a:endParaRPr lang="en-US" sz="1069" dirty="0"/>
          </a:p>
          <a:p>
            <a:pPr algn="l" indent="0" marL="0">
              <a:lnSpc>
                <a:spcPts val="1453"/>
              </a:lnSpc>
              <a:buNone/>
            </a:pPr>
            <a:r>
              <a:rPr lang="en-US" sz="1069" b="1" spc="-11" kern="0" dirty="0">
                <a:solidFill>
                  <a:srgbClr val="013366">
                    <a:alpha val="99000"/>
                  </a:srgbClr>
                </a:solidFill>
                <a:latin typeface="Open Sans" pitchFamily="34" charset="0"/>
                <a:ea typeface="Open Sans" pitchFamily="34" charset="-122"/>
                <a:cs typeface="Open Sans" pitchFamily="34" charset="-120"/>
              </a:rPr>
              <a:t>OPI</a:t>
            </a:r>
            <a:pPr algn="l" indent="0" marL="0">
              <a:lnSpc>
                <a:spcPts val="1453"/>
              </a:lnSpc>
              <a:buNone/>
            </a:pPr>
            <a:r>
              <a:rPr lang="en-US" sz="1069" spc="-11" kern="0" dirty="0">
                <a:solidFill>
                  <a:srgbClr val="013366">
                    <a:alpha val="99000"/>
                  </a:srgbClr>
                </a:solidFill>
                <a:latin typeface="Open Sans" pitchFamily="34" charset="0"/>
                <a:ea typeface="Open Sans" pitchFamily="34" charset="-122"/>
                <a:cs typeface="Open Sans" pitchFamily="34" charset="-120"/>
              </a:rPr>
              <a:t> – Operator Interface — a screen built in CS-Studio/Phoebus</a:t>
            </a:r>
            <a:endParaRPr lang="en-US" sz="1069" dirty="0"/>
          </a:p>
          <a:p>
            <a:pPr algn="l" indent="0" marL="0">
              <a:lnSpc>
                <a:spcPts val="1453"/>
              </a:lnSpc>
              <a:buNone/>
            </a:pPr>
            <a:r>
              <a:rPr lang="en-US" sz="1069" b="1" spc="-11" kern="0" dirty="0">
                <a:solidFill>
                  <a:srgbClr val="013366">
                    <a:alpha val="99000"/>
                  </a:srgbClr>
                </a:solidFill>
                <a:latin typeface="Open Sans" pitchFamily="34" charset="0"/>
                <a:ea typeface="Open Sans" pitchFamily="34" charset="-122"/>
                <a:cs typeface="Open Sans" pitchFamily="34" charset="-120"/>
              </a:rPr>
              <a:t>HMI</a:t>
            </a:r>
            <a:pPr algn="l" indent="0" marL="0">
              <a:lnSpc>
                <a:spcPts val="1453"/>
              </a:lnSpc>
              <a:buNone/>
            </a:pPr>
            <a:r>
              <a:rPr lang="en-US" sz="1069" spc="-11" kern="0" dirty="0">
                <a:solidFill>
                  <a:srgbClr val="013366">
                    <a:alpha val="99000"/>
                  </a:srgbClr>
                </a:solidFill>
                <a:latin typeface="Open Sans" pitchFamily="34" charset="0"/>
                <a:ea typeface="Open Sans" pitchFamily="34" charset="-122"/>
                <a:cs typeface="Open Sans" pitchFamily="34" charset="-120"/>
              </a:rPr>
              <a:t> – Human-Machine Interface — the general industry term, screen or physical</a:t>
            </a:r>
            <a:endParaRPr lang="en-US" sz="1069" dirty="0"/>
          </a:p>
          <a:p>
            <a:pPr algn="l" indent="0" marL="0">
              <a:lnSpc>
                <a:spcPts val="1453"/>
              </a:lnSpc>
              <a:buNone/>
            </a:pPr>
            <a:r>
              <a:rPr lang="en-US" sz="1069" b="1" spc="-11" kern="0" dirty="0">
                <a:solidFill>
                  <a:srgbClr val="013366">
                    <a:alpha val="99000"/>
                  </a:srgbClr>
                </a:solidFill>
                <a:latin typeface="Open Sans" pitchFamily="34" charset="0"/>
                <a:ea typeface="Open Sans" pitchFamily="34" charset="-122"/>
                <a:cs typeface="Open Sans" pitchFamily="34" charset="-120"/>
              </a:rPr>
              <a:t>PV - </a:t>
            </a:r>
            <a:pPr algn="l" indent="0" marL="0">
              <a:lnSpc>
                <a:spcPts val="1453"/>
              </a:lnSpc>
              <a:buNone/>
            </a:pPr>
            <a:r>
              <a:rPr lang="en-US" sz="1069" spc="-11" kern="0" dirty="0">
                <a:solidFill>
                  <a:srgbClr val="013366">
                    <a:alpha val="99000"/>
                  </a:srgbClr>
                </a:solidFill>
                <a:latin typeface="Open Sans" pitchFamily="34" charset="0"/>
                <a:ea typeface="Open Sans" pitchFamily="34" charset="-122"/>
                <a:cs typeface="Open Sans" pitchFamily="34" charset="-120"/>
              </a:rPr>
              <a:t>Process Variable — the fundamental unit of data in EPICS.</a:t>
            </a:r>
            <a:endParaRPr lang="en-US" sz="1069" dirty="0"/>
          </a:p>
        </p:txBody>
      </p:sp>
      <p:pic>
        <p:nvPicPr>
          <p:cNvPr id="6" name="Image 0" descr="preencoded.png">    </p:cNvPr>
          <p:cNvPicPr>
            <a:picLocks noChangeAspect="1"/>
          </p:cNvPicPr>
          <p:nvPr/>
        </p:nvPicPr>
        <p:blipFill>
          <a:blip r:embed="rId1"/>
          <a:srcRect l="0" r="0" t="0" b="0"/>
          <a:stretch/>
        </p:blipFill>
        <p:spPr>
          <a:xfrm>
            <a:off x="8372475" y="209550"/>
            <a:ext cx="571500" cy="533400"/>
          </a:xfrm>
          <a:prstGeom prst="rect">
            <a:avLst/>
          </a:prstGeom>
        </p:spPr>
      </p:pic>
      <p:sp>
        <p:nvSpPr>
          <p:cNvPr id="7" name="Text 3"/>
          <p:cNvSpPr/>
          <p:nvPr/>
        </p:nvSpPr>
        <p:spPr>
          <a:xfrm>
            <a:off x="5786438" y="4805363"/>
            <a:ext cx="2752725" cy="133350"/>
          </a:xfrm>
          <a:prstGeom prst="rect">
            <a:avLst/>
          </a:prstGeom>
          <a:noFill/>
          <a:ln/>
        </p:spPr>
        <p:txBody>
          <a:bodyPr wrap="square" lIns="0" tIns="0" rIns="0" bIns="0" rtlCol="0" anchor="t"/>
          <a:lstStyle/>
          <a:p>
            <a:pPr algn="l" indent="0" marL="0">
              <a:lnSpc>
                <a:spcPts val="998"/>
              </a:lnSpc>
              <a:buNone/>
            </a:pPr>
            <a:r>
              <a:rPr lang="en-US" sz="713" dirty="0">
                <a:solidFill>
                  <a:srgbClr val="0099DC">
                    <a:alpha val="99000"/>
                  </a:srgbClr>
                </a:solidFill>
                <a:latin typeface="Open Sans" pitchFamily="34" charset="0"/>
                <a:ea typeface="Open Sans" pitchFamily="34" charset="-122"/>
                <a:cs typeface="Open Sans" pitchFamily="34" charset="-120"/>
              </a:rPr>
              <a:t>3rd European EPICS Summer School     17th – 28th August 202</a:t>
            </a:r>
            <a:endParaRPr lang="en-US" sz="713"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13366"/>
        </a:solidFill>
      </p:bgPr>
    </p:bg>
    <p:spTree>
      <p:nvGrpSpPr>
        <p:cNvPr id="1" name=""/>
        <p:cNvGrpSpPr/>
        <p:nvPr/>
      </p:nvGrpSpPr>
      <p:grpSpPr>
        <a:xfrm>
          <a:off x="0" y="0"/>
          <a:ext cx="0" cy="0"/>
          <a:chOff x="0" y="0"/>
          <a:chExt cx="0" cy="0"/>
        </a:xfrm>
      </p:grpSpPr>
      <p:sp>
        <p:nvSpPr>
          <p:cNvPr id="3" name="Shape 0"/>
          <p:cNvSpPr/>
          <p:nvPr/>
        </p:nvSpPr>
        <p:spPr>
          <a:xfrm>
            <a:off x="609600" y="2074069"/>
            <a:ext cx="7434263" cy="1004887"/>
          </a:xfrm>
          <a:prstGeom prst="rect">
            <a:avLst/>
          </a:prstGeom>
          <a:noFill/>
          <a:ln/>
        </p:spPr>
      </p:sp>
      <p:sp>
        <p:nvSpPr>
          <p:cNvPr id="4" name="Text 1"/>
          <p:cNvSpPr/>
          <p:nvPr/>
        </p:nvSpPr>
        <p:spPr>
          <a:xfrm>
            <a:off x="609600" y="2074069"/>
            <a:ext cx="6386513" cy="547688"/>
          </a:xfrm>
          <a:prstGeom prst="rect">
            <a:avLst/>
          </a:prstGeom>
          <a:noFill/>
          <a:ln/>
        </p:spPr>
        <p:txBody>
          <a:bodyPr wrap="square" lIns="0" tIns="0" rIns="0" bIns="0" rtlCol="0" anchor="t"/>
          <a:lstStyle/>
          <a:p>
            <a:pPr algn="l" indent="0" marL="0">
              <a:lnSpc>
                <a:spcPts val="4104"/>
              </a:lnSpc>
              <a:buNone/>
            </a:pPr>
            <a:r>
              <a:rPr lang="en-US" sz="3420" b="1" spc="-68" kern="0" dirty="0">
                <a:solidFill>
                  <a:srgbClr val="FFFFFF">
                    <a:alpha val="99000"/>
                  </a:srgbClr>
                </a:solidFill>
                <a:latin typeface="Open Sans" pitchFamily="34" charset="0"/>
                <a:ea typeface="Open Sans" pitchFamily="34" charset="-122"/>
                <a:cs typeface="Open Sans" pitchFamily="34" charset="-120"/>
              </a:rPr>
              <a:t>Thank you</a:t>
            </a:r>
            <a:endParaRPr lang="en-US" sz="3420" dirty="0"/>
          </a:p>
        </p:txBody>
      </p:sp>
      <p:sp>
        <p:nvSpPr>
          <p:cNvPr id="5" name="Text 2"/>
          <p:cNvSpPr/>
          <p:nvPr/>
        </p:nvSpPr>
        <p:spPr>
          <a:xfrm>
            <a:off x="609600" y="2736056"/>
            <a:ext cx="7434263"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099DC">
                    <a:alpha val="99000"/>
                  </a:srgbClr>
                </a:solidFill>
                <a:latin typeface="Open Sans" pitchFamily="34" charset="0"/>
                <a:ea typeface="Open Sans" pitchFamily="34" charset="-122"/>
                <a:cs typeface="Open Sans" pitchFamily="34" charset="-120"/>
              </a:rPr>
              <a:t>Let’s discuss</a:t>
            </a:r>
            <a:endParaRPr lang="en-US" sz="2138" dirty="0"/>
          </a:p>
        </p:txBody>
      </p:sp>
      <p:sp>
        <p:nvSpPr>
          <p:cNvPr id="6" name="Shape 3"/>
          <p:cNvSpPr/>
          <p:nvPr/>
        </p:nvSpPr>
        <p:spPr>
          <a:xfrm>
            <a:off x="0" y="609600"/>
            <a:ext cx="190500" cy="4533900"/>
          </a:xfrm>
          <a:prstGeom prst="rect">
            <a:avLst/>
          </a:prstGeom>
          <a:solidFill>
            <a:srgbClr val="0099DC"/>
          </a:solidFill>
          <a:ln/>
        </p:spPr>
      </p:sp>
      <p:sp>
        <p:nvSpPr>
          <p:cNvPr id="7" name="Text 4"/>
          <p:cNvSpPr/>
          <p:nvPr/>
        </p:nvSpPr>
        <p:spPr>
          <a:xfrm>
            <a:off x="4486275" y="4805363"/>
            <a:ext cx="4048125" cy="133350"/>
          </a:xfrm>
          <a:prstGeom prst="rect">
            <a:avLst/>
          </a:prstGeom>
          <a:noFill/>
          <a:ln/>
        </p:spPr>
        <p:txBody>
          <a:bodyPr wrap="square" lIns="0" tIns="0" rIns="0" bIns="0" rtlCol="0" anchor="t"/>
          <a:lstStyle/>
          <a:p>
            <a:pPr algn="r" indent="0" marL="0">
              <a:lnSpc>
                <a:spcPts val="998"/>
              </a:lnSpc>
              <a:buNone/>
            </a:pPr>
            <a:r>
              <a:rPr lang="en-US" sz="713" dirty="0">
                <a:solidFill>
                  <a:srgbClr val="FFFFFF">
                    <a:alpha val="99000"/>
                  </a:srgbClr>
                </a:solidFill>
                <a:latin typeface="Open Sans" pitchFamily="34" charset="0"/>
                <a:ea typeface="Open Sans" pitchFamily="34" charset="-122"/>
                <a:cs typeface="Open Sans" pitchFamily="34" charset="-120"/>
              </a:rPr>
              <a:t>3rd European EPICS Summer School — 17th-28th August 2026 — Balazs Nagy, Dirk Nordt</a:t>
            </a:r>
            <a:endParaRPr lang="en-US" sz="713"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09600" y="609600"/>
            <a:ext cx="7924800" cy="666750"/>
          </a:xfrm>
          <a:prstGeom prst="rect">
            <a:avLst/>
          </a:prstGeom>
          <a:noFill/>
          <a:ln/>
        </p:spPr>
      </p:sp>
      <p:sp>
        <p:nvSpPr>
          <p:cNvPr id="4" name="Text 1"/>
          <p:cNvSpPr/>
          <p:nvPr/>
        </p:nvSpPr>
        <p:spPr>
          <a:xfrm>
            <a:off x="609600" y="6096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What’s at stake</a:t>
            </a:r>
            <a:endParaRPr lang="en-US" sz="2138" dirty="0"/>
          </a:p>
        </p:txBody>
      </p:sp>
      <p:sp>
        <p:nvSpPr>
          <p:cNvPr id="5" name="Text 2"/>
          <p:cNvSpPr/>
          <p:nvPr/>
        </p:nvSpPr>
        <p:spPr>
          <a:xfrm>
            <a:off x="609600" y="1000125"/>
            <a:ext cx="7924800" cy="2762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Consequences when interpretation is difficult.</a:t>
            </a:r>
            <a:endParaRPr lang="en-US" sz="1710" dirty="0"/>
          </a:p>
        </p:txBody>
      </p:sp>
      <p:sp>
        <p:nvSpPr>
          <p:cNvPr id="6" name="Text 3"/>
          <p:cNvSpPr/>
          <p:nvPr/>
        </p:nvSpPr>
        <p:spPr>
          <a:xfrm>
            <a:off x="1562100" y="-1071562"/>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7" name="Text 4"/>
          <p:cNvSpPr/>
          <p:nvPr/>
        </p:nvSpPr>
        <p:spPr>
          <a:xfrm>
            <a:off x="1933575" y="-1071562"/>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8" name="Text 5"/>
          <p:cNvSpPr/>
          <p:nvPr/>
        </p:nvSpPr>
        <p:spPr>
          <a:xfrm>
            <a:off x="1881187" y="-309562"/>
            <a:ext cx="123825"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9" name="Text 6"/>
          <p:cNvSpPr/>
          <p:nvPr/>
        </p:nvSpPr>
        <p:spPr>
          <a:xfrm>
            <a:off x="528638" y="-661987"/>
            <a:ext cx="161925"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0" name="Text 7"/>
          <p:cNvSpPr/>
          <p:nvPr/>
        </p:nvSpPr>
        <p:spPr>
          <a:xfrm>
            <a:off x="2300288" y="-561975"/>
            <a:ext cx="161925"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1" name="Text 8"/>
          <p:cNvSpPr/>
          <p:nvPr/>
        </p:nvSpPr>
        <p:spPr>
          <a:xfrm>
            <a:off x="885825" y="-304800"/>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2" name="Text 9"/>
          <p:cNvSpPr/>
          <p:nvPr/>
        </p:nvSpPr>
        <p:spPr>
          <a:xfrm>
            <a:off x="2328863" y="-552450"/>
            <a:ext cx="104775" cy="104775"/>
          </a:xfrm>
          <a:prstGeom prst="rect">
            <a:avLst/>
          </a:prstGeom>
          <a:noFill/>
          <a:ln/>
        </p:spPr>
        <p:txBody>
          <a:bodyPr wrap="square" lIns="0" tIns="0" rIns="0" bIns="0" rtlCol="0" anchor="ctr"/>
          <a:lstStyle/>
          <a:p>
            <a:pPr algn="ctr" indent="0" marL="0">
              <a:lnSpc>
                <a:spcPts val="510"/>
              </a:lnSpc>
              <a:buNone/>
            </a:pPr>
            <a:r>
              <a:rPr lang="en-US" sz="427" dirty="0">
                <a:solidFill>
                  <a:srgbClr val="000000">
                    <a:alpha val="99000"/>
                  </a:srgbClr>
                </a:solidFill>
                <a:latin typeface="SF Pro" pitchFamily="34" charset="0"/>
                <a:ea typeface="SF Pro" pitchFamily="34" charset="-122"/>
                <a:cs typeface="SF Pro" pitchFamily="34" charset="-120"/>
              </a:rPr>
              <a:t>􀣌</a:t>
            </a:r>
            <a:endParaRPr lang="en-US" sz="427" dirty="0"/>
          </a:p>
        </p:txBody>
      </p:sp>
      <p:sp>
        <p:nvSpPr>
          <p:cNvPr id="13" name="Text 10"/>
          <p:cNvSpPr/>
          <p:nvPr/>
        </p:nvSpPr>
        <p:spPr>
          <a:xfrm>
            <a:off x="957263" y="-1033462"/>
            <a:ext cx="104775" cy="104775"/>
          </a:xfrm>
          <a:prstGeom prst="rect">
            <a:avLst/>
          </a:prstGeom>
          <a:noFill/>
          <a:ln/>
        </p:spPr>
        <p:txBody>
          <a:bodyPr wrap="square" lIns="0" tIns="0" rIns="0" bIns="0" rtlCol="0" anchor="ctr"/>
          <a:lstStyle/>
          <a:p>
            <a:pPr algn="ctr" indent="0" marL="0">
              <a:lnSpc>
                <a:spcPts val="510"/>
              </a:lnSpc>
              <a:buNone/>
            </a:pPr>
            <a:r>
              <a:rPr lang="en-US" sz="427" dirty="0">
                <a:solidFill>
                  <a:srgbClr val="000000">
                    <a:alpha val="99000"/>
                  </a:srgbClr>
                </a:solidFill>
                <a:latin typeface="SF Pro" pitchFamily="34" charset="0"/>
                <a:ea typeface="SF Pro" pitchFamily="34" charset="-122"/>
                <a:cs typeface="SF Pro" pitchFamily="34" charset="-120"/>
              </a:rPr>
              <a:t>􀣌</a:t>
            </a:r>
            <a:endParaRPr lang="en-US" sz="427" dirty="0"/>
          </a:p>
        </p:txBody>
      </p:sp>
      <p:sp>
        <p:nvSpPr>
          <p:cNvPr id="14" name="Text 11"/>
          <p:cNvSpPr/>
          <p:nvPr/>
        </p:nvSpPr>
        <p:spPr>
          <a:xfrm>
            <a:off x="2714625" y="-847725"/>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5" name="Text 12"/>
          <p:cNvSpPr/>
          <p:nvPr/>
        </p:nvSpPr>
        <p:spPr>
          <a:xfrm>
            <a:off x="2714625" y="-881062"/>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6" name="Text 13"/>
          <p:cNvSpPr/>
          <p:nvPr/>
        </p:nvSpPr>
        <p:spPr>
          <a:xfrm>
            <a:off x="2757488" y="-1038225"/>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7" name="Text 14"/>
          <p:cNvSpPr/>
          <p:nvPr/>
        </p:nvSpPr>
        <p:spPr>
          <a:xfrm>
            <a:off x="1219200" y="-700087"/>
            <a:ext cx="152400"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8" name="Text 15"/>
          <p:cNvSpPr/>
          <p:nvPr/>
        </p:nvSpPr>
        <p:spPr>
          <a:xfrm>
            <a:off x="2714625" y="-280987"/>
            <a:ext cx="223838"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9" name="Shape 16"/>
          <p:cNvSpPr/>
          <p:nvPr/>
        </p:nvSpPr>
        <p:spPr>
          <a:xfrm>
            <a:off x="0" y="609600"/>
            <a:ext cx="190500" cy="4533900"/>
          </a:xfrm>
          <a:prstGeom prst="rect">
            <a:avLst/>
          </a:prstGeom>
          <a:solidFill>
            <a:srgbClr val="0099DC"/>
          </a:solidFill>
          <a:ln/>
        </p:spPr>
      </p:sp>
      <p:sp>
        <p:nvSpPr>
          <p:cNvPr id="20" name="Shape 17"/>
          <p:cNvSpPr/>
          <p:nvPr/>
        </p:nvSpPr>
        <p:spPr>
          <a:xfrm>
            <a:off x="609600" y="3838575"/>
            <a:ext cx="1751409" cy="695325"/>
          </a:xfrm>
          <a:prstGeom prst="rect">
            <a:avLst/>
          </a:prstGeom>
          <a:noFill/>
          <a:ln/>
        </p:spPr>
      </p:sp>
      <p:sp>
        <p:nvSpPr>
          <p:cNvPr id="21" name="Text 18"/>
          <p:cNvSpPr/>
          <p:nvPr/>
        </p:nvSpPr>
        <p:spPr>
          <a:xfrm>
            <a:off x="609600" y="3838575"/>
            <a:ext cx="1751409" cy="2286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Slower recognition</a:t>
            </a:r>
            <a:endParaRPr lang="en-US" sz="1283" dirty="0"/>
          </a:p>
        </p:txBody>
      </p:sp>
      <p:sp>
        <p:nvSpPr>
          <p:cNvPr id="22" name="Text 19"/>
          <p:cNvSpPr/>
          <p:nvPr/>
        </p:nvSpPr>
        <p:spPr>
          <a:xfrm>
            <a:off x="609600" y="4143375"/>
            <a:ext cx="1751409" cy="390525"/>
          </a:xfrm>
          <a:prstGeom prst="rect">
            <a:avLst/>
          </a:prstGeom>
          <a:noFill/>
          <a:ln/>
        </p:spPr>
        <p:txBody>
          <a:bodyPr wrap="square" lIns="0" tIns="0" rIns="0" bIns="0" rtlCol="0" anchor="t"/>
          <a:lstStyle/>
          <a:p>
            <a:pPr algn="l" indent="0" marL="0">
              <a:lnSpc>
                <a:spcPts val="1453"/>
              </a:lnSpc>
              <a:buNone/>
            </a:pPr>
            <a:r>
              <a:rPr lang="en-US" sz="1069" spc="-11" kern="0" dirty="0">
                <a:solidFill>
                  <a:srgbClr val="013366">
                    <a:alpha val="99000"/>
                  </a:srgbClr>
                </a:solidFill>
                <a:latin typeface="Open Sans" pitchFamily="34" charset="0"/>
                <a:ea typeface="Open Sans" pitchFamily="34" charset="-122"/>
                <a:cs typeface="Open Sans" pitchFamily="34" charset="-120"/>
              </a:rPr>
              <a:t>Abnormal states are noticed later</a:t>
            </a:r>
            <a:endParaRPr lang="en-US" sz="1069" dirty="0"/>
          </a:p>
        </p:txBody>
      </p:sp>
      <p:sp>
        <p:nvSpPr>
          <p:cNvPr id="23" name="Shape 20"/>
          <p:cNvSpPr/>
          <p:nvPr/>
        </p:nvSpPr>
        <p:spPr>
          <a:xfrm>
            <a:off x="2665809" y="3833812"/>
            <a:ext cx="1751409" cy="695325"/>
          </a:xfrm>
          <a:prstGeom prst="rect">
            <a:avLst/>
          </a:prstGeom>
          <a:noFill/>
          <a:ln/>
        </p:spPr>
      </p:sp>
      <p:sp>
        <p:nvSpPr>
          <p:cNvPr id="24" name="Text 21"/>
          <p:cNvSpPr/>
          <p:nvPr/>
        </p:nvSpPr>
        <p:spPr>
          <a:xfrm>
            <a:off x="2665809" y="3833812"/>
            <a:ext cx="1751409" cy="2286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Misunderstanding</a:t>
            </a:r>
            <a:endParaRPr lang="en-US" sz="1283" dirty="0"/>
          </a:p>
        </p:txBody>
      </p:sp>
      <p:sp>
        <p:nvSpPr>
          <p:cNvPr id="25" name="Text 22"/>
          <p:cNvSpPr/>
          <p:nvPr/>
        </p:nvSpPr>
        <p:spPr>
          <a:xfrm>
            <a:off x="2665809" y="4138613"/>
            <a:ext cx="1751409" cy="390525"/>
          </a:xfrm>
          <a:prstGeom prst="rect">
            <a:avLst/>
          </a:prstGeom>
          <a:noFill/>
          <a:ln/>
        </p:spPr>
        <p:txBody>
          <a:bodyPr wrap="square" lIns="0" tIns="0" rIns="0" bIns="0" rtlCol="0" anchor="t"/>
          <a:lstStyle/>
          <a:p>
            <a:pPr algn="l" indent="0" marL="0">
              <a:lnSpc>
                <a:spcPts val="1453"/>
              </a:lnSpc>
              <a:buNone/>
            </a:pPr>
            <a:r>
              <a:rPr lang="en-US" sz="1069" spc="-11" kern="0" dirty="0">
                <a:solidFill>
                  <a:srgbClr val="013366">
                    <a:alpha val="99000"/>
                  </a:srgbClr>
                </a:solidFill>
                <a:latin typeface="Open Sans" pitchFamily="34" charset="0"/>
                <a:ea typeface="Open Sans" pitchFamily="34" charset="-122"/>
                <a:cs typeface="Open Sans" pitchFamily="34" charset="-120"/>
              </a:rPr>
              <a:t>Important information is missed or misinterpreted</a:t>
            </a:r>
            <a:endParaRPr lang="en-US" sz="1069" dirty="0"/>
          </a:p>
        </p:txBody>
      </p:sp>
      <p:sp>
        <p:nvSpPr>
          <p:cNvPr id="26" name="Shape 23"/>
          <p:cNvSpPr/>
          <p:nvPr/>
        </p:nvSpPr>
        <p:spPr>
          <a:xfrm>
            <a:off x="4722019" y="3833812"/>
            <a:ext cx="1751409" cy="695325"/>
          </a:xfrm>
          <a:prstGeom prst="rect">
            <a:avLst/>
          </a:prstGeom>
          <a:noFill/>
          <a:ln/>
        </p:spPr>
      </p:sp>
      <p:sp>
        <p:nvSpPr>
          <p:cNvPr id="27" name="Text 24"/>
          <p:cNvSpPr/>
          <p:nvPr/>
        </p:nvSpPr>
        <p:spPr>
          <a:xfrm>
            <a:off x="4722019" y="3833812"/>
            <a:ext cx="1751409" cy="2286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Higher cognitive load</a:t>
            </a:r>
            <a:endParaRPr lang="en-US" sz="1283" dirty="0"/>
          </a:p>
        </p:txBody>
      </p:sp>
      <p:sp>
        <p:nvSpPr>
          <p:cNvPr id="28" name="Text 25"/>
          <p:cNvSpPr/>
          <p:nvPr/>
        </p:nvSpPr>
        <p:spPr>
          <a:xfrm>
            <a:off x="4722019" y="4138613"/>
            <a:ext cx="1751409" cy="390525"/>
          </a:xfrm>
          <a:prstGeom prst="rect">
            <a:avLst/>
          </a:prstGeom>
          <a:noFill/>
          <a:ln/>
        </p:spPr>
        <p:txBody>
          <a:bodyPr wrap="square" lIns="0" tIns="0" rIns="0" bIns="0" rtlCol="0" anchor="t"/>
          <a:lstStyle/>
          <a:p>
            <a:pPr algn="l" indent="0" marL="0">
              <a:lnSpc>
                <a:spcPts val="1453"/>
              </a:lnSpc>
              <a:buNone/>
            </a:pPr>
            <a:r>
              <a:rPr lang="en-US" sz="1069" spc="-11" kern="0" dirty="0">
                <a:solidFill>
                  <a:srgbClr val="013366">
                    <a:alpha val="99000"/>
                  </a:srgbClr>
                </a:solidFill>
                <a:latin typeface="Open Sans" pitchFamily="34" charset="0"/>
                <a:ea typeface="Open Sans" pitchFamily="34" charset="-122"/>
                <a:cs typeface="Open Sans" pitchFamily="34" charset="-120"/>
              </a:rPr>
              <a:t>More effort is spent interpreting the interface</a:t>
            </a:r>
            <a:endParaRPr lang="en-US" sz="1069" dirty="0"/>
          </a:p>
        </p:txBody>
      </p:sp>
      <p:sp>
        <p:nvSpPr>
          <p:cNvPr id="29" name="Shape 26"/>
          <p:cNvSpPr/>
          <p:nvPr/>
        </p:nvSpPr>
        <p:spPr>
          <a:xfrm>
            <a:off x="6778228" y="3833812"/>
            <a:ext cx="1751409" cy="695325"/>
          </a:xfrm>
          <a:prstGeom prst="rect">
            <a:avLst/>
          </a:prstGeom>
          <a:noFill/>
          <a:ln/>
        </p:spPr>
      </p:sp>
      <p:sp>
        <p:nvSpPr>
          <p:cNvPr id="30" name="Text 27"/>
          <p:cNvSpPr/>
          <p:nvPr/>
        </p:nvSpPr>
        <p:spPr>
          <a:xfrm>
            <a:off x="6778228" y="3833812"/>
            <a:ext cx="1751409" cy="2286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Human error</a:t>
            </a:r>
            <a:endParaRPr lang="en-US" sz="1283" dirty="0"/>
          </a:p>
        </p:txBody>
      </p:sp>
      <p:sp>
        <p:nvSpPr>
          <p:cNvPr id="31" name="Text 28"/>
          <p:cNvSpPr/>
          <p:nvPr/>
        </p:nvSpPr>
        <p:spPr>
          <a:xfrm>
            <a:off x="6778228" y="4138613"/>
            <a:ext cx="1751409" cy="390525"/>
          </a:xfrm>
          <a:prstGeom prst="rect">
            <a:avLst/>
          </a:prstGeom>
          <a:noFill/>
          <a:ln/>
        </p:spPr>
        <p:txBody>
          <a:bodyPr wrap="square" lIns="0" tIns="0" rIns="0" bIns="0" rtlCol="0" anchor="t"/>
          <a:lstStyle/>
          <a:p>
            <a:pPr algn="l" indent="0" marL="0">
              <a:lnSpc>
                <a:spcPts val="1453"/>
              </a:lnSpc>
              <a:buNone/>
            </a:pPr>
            <a:r>
              <a:rPr lang="en-US" sz="1069" spc="-11" kern="0" dirty="0">
                <a:solidFill>
                  <a:srgbClr val="013366">
                    <a:alpha val="99000"/>
                  </a:srgbClr>
                </a:solidFill>
                <a:latin typeface="Open Sans" pitchFamily="34" charset="0"/>
                <a:ea typeface="Open Sans" pitchFamily="34" charset="-122"/>
                <a:cs typeface="Open Sans" pitchFamily="34" charset="-120"/>
              </a:rPr>
              <a:t>The interface makes the right action harder to find</a:t>
            </a:r>
            <a:endParaRPr lang="en-US" sz="1069" dirty="0"/>
          </a:p>
        </p:txBody>
      </p:sp>
      <p:pic>
        <p:nvPicPr>
          <p:cNvPr id="32" name="Image 0" descr="preencoded.png">    </p:cNvPr>
          <p:cNvPicPr>
            <a:picLocks noChangeAspect="1"/>
          </p:cNvPicPr>
          <p:nvPr/>
        </p:nvPicPr>
        <p:blipFill>
          <a:blip r:embed="rId1"/>
          <a:srcRect l="0" r="0" t="0" b="0"/>
          <a:stretch/>
        </p:blipFill>
        <p:spPr>
          <a:xfrm>
            <a:off x="190500" y="1638300"/>
            <a:ext cx="8953500" cy="1866900"/>
          </a:xfrm>
          <a:prstGeom prst="rect">
            <a:avLst/>
          </a:prstGeom>
        </p:spPr>
      </p:pic>
      <p:pic>
        <p:nvPicPr>
          <p:cNvPr id="33" name="Image 1" descr="preencoded.png">    </p:cNvPr>
          <p:cNvPicPr>
            <a:picLocks noChangeAspect="1"/>
          </p:cNvPicPr>
          <p:nvPr/>
        </p:nvPicPr>
        <p:blipFill>
          <a:blip r:embed="rId2"/>
          <a:srcRect l="0" r="0" t="0" b="0"/>
          <a:stretch/>
        </p:blipFill>
        <p:spPr>
          <a:xfrm>
            <a:off x="8372475" y="209550"/>
            <a:ext cx="571500" cy="533400"/>
          </a:xfrm>
          <a:prstGeom prst="rect">
            <a:avLst/>
          </a:prstGeom>
        </p:spPr>
      </p:pic>
      <p:sp>
        <p:nvSpPr>
          <p:cNvPr id="34" name="Text 29"/>
          <p:cNvSpPr/>
          <p:nvPr/>
        </p:nvSpPr>
        <p:spPr>
          <a:xfrm>
            <a:off x="5786438" y="4795838"/>
            <a:ext cx="2752725" cy="133350"/>
          </a:xfrm>
          <a:prstGeom prst="rect">
            <a:avLst/>
          </a:prstGeom>
          <a:noFill/>
          <a:ln/>
        </p:spPr>
        <p:txBody>
          <a:bodyPr wrap="square" lIns="0" tIns="0" rIns="0" bIns="0" rtlCol="0" anchor="t"/>
          <a:lstStyle/>
          <a:p>
            <a:pPr algn="l" indent="0" marL="0">
              <a:lnSpc>
                <a:spcPts val="998"/>
              </a:lnSpc>
              <a:buNone/>
            </a:pPr>
            <a:r>
              <a:rPr lang="en-US" sz="713" dirty="0">
                <a:solidFill>
                  <a:srgbClr val="0099DC">
                    <a:alpha val="99000"/>
                  </a:srgbClr>
                </a:solidFill>
                <a:latin typeface="Open Sans" pitchFamily="34" charset="0"/>
                <a:ea typeface="Open Sans" pitchFamily="34" charset="-122"/>
                <a:cs typeface="Open Sans" pitchFamily="34" charset="-120"/>
              </a:rPr>
              <a:t>3rd European EPICS Summer School     17th – 28th August 202</a:t>
            </a:r>
            <a:endParaRPr lang="en-US" sz="713"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0" y="609600"/>
            <a:ext cx="190500" cy="4533900"/>
          </a:xfrm>
          <a:prstGeom prst="rect">
            <a:avLst/>
          </a:prstGeom>
          <a:solidFill>
            <a:srgbClr val="0099DC"/>
          </a:solidFill>
          <a:ln/>
        </p:spPr>
      </p:sp>
      <p:pic>
        <p:nvPicPr>
          <p:cNvPr id="4" name="Image 0" descr="preencoded.png">    </p:cNvPr>
          <p:cNvPicPr>
            <a:picLocks noChangeAspect="1"/>
          </p:cNvPicPr>
          <p:nvPr/>
        </p:nvPicPr>
        <p:blipFill>
          <a:blip r:embed="rId1"/>
          <a:srcRect l="0" r="0" t="0" b="0"/>
          <a:stretch/>
        </p:blipFill>
        <p:spPr>
          <a:xfrm>
            <a:off x="4595813" y="0"/>
            <a:ext cx="4548188" cy="5143500"/>
          </a:xfrm>
          <a:prstGeom prst="rect">
            <a:avLst/>
          </a:prstGeom>
        </p:spPr>
      </p:pic>
      <p:sp>
        <p:nvSpPr>
          <p:cNvPr id="5" name="Text 1"/>
          <p:cNvSpPr/>
          <p:nvPr/>
        </p:nvSpPr>
        <p:spPr>
          <a:xfrm>
            <a:off x="609600" y="1790700"/>
            <a:ext cx="3033713" cy="27908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Three Mile Island </a:t>
            </a:r>
            <a:pPr algn="l" indent="0" marL="0">
              <a:lnSpc>
                <a:spcPts val="2052"/>
              </a:lnSpc>
              <a:buNone/>
            </a:pPr>
            <a:r>
              <a:rPr lang="en-US" sz="1710" spc="-34" kern="0" dirty="0">
                <a:solidFill>
                  <a:srgbClr val="013366">
                    <a:alpha val="99000"/>
                  </a:srgbClr>
                </a:solidFill>
                <a:latin typeface="Open Sans" pitchFamily="34" charset="0"/>
                <a:ea typeface="Open Sans" pitchFamily="34" charset="-122"/>
                <a:cs typeface="Open Sans" pitchFamily="34" charset="-120"/>
              </a:rPr>
              <a:t>— 1979</a:t>
            </a:r>
            <a:endParaRPr lang="en-US" sz="1710" dirty="0"/>
          </a:p>
          <a:p>
            <a:pPr algn="l" indent="0" marL="0">
              <a:lnSpc>
                <a:spcPts val="1693"/>
              </a:lnSpc>
              <a:buNone/>
            </a:pPr>
            <a:r>
              <a:rPr lang="en-US" sz="1283" spc="-26" kern="0" dirty="0">
                <a:solidFill>
                  <a:srgbClr val="013366">
                    <a:alpha val="99000"/>
                  </a:srgbClr>
                </a:solidFill>
                <a:latin typeface="Open Sans" pitchFamily="34" charset="0"/>
                <a:ea typeface="Open Sans" pitchFamily="34" charset="-122"/>
                <a:cs typeface="Open Sans" pitchFamily="34" charset="-120"/>
              </a:rPr>
              <a:t>Nuclear power plant accident.</a:t>
            </a:r>
            <a:endParaRPr lang="en-US" sz="1710" dirty="0"/>
          </a:p>
          <a:p>
            <a:pPr algn="l" indent="0" marL="0">
              <a:lnSpc>
                <a:spcPts val="1693"/>
              </a:lnSpc>
              <a:buNone/>
            </a:pPr>
            <a:r>
              <a:rPr lang="en-US" sz="1283" spc="-26" kern="0" dirty="0">
                <a:solidFill>
                  <a:srgbClr val="013366">
                    <a:alpha val="99000"/>
                  </a:srgbClr>
                </a:solidFill>
                <a:latin typeface="Open Sans" pitchFamily="34" charset="0"/>
                <a:ea typeface="Open Sans" pitchFamily="34" charset="-122"/>
                <a:cs typeface="Open Sans" pitchFamily="34" charset="-120"/>
              </a:rPr>
              <a:t>Operators misunderstood the reactor’s condition.</a:t>
            </a:r>
            <a:endParaRPr lang="en-US" sz="1710" dirty="0"/>
          </a:p>
          <a:p>
            <a:pPr algn="l" indent="0" marL="0">
              <a:lnSpc>
                <a:spcPts val="1693"/>
              </a:lnSpc>
              <a:buNone/>
            </a:pPr>
            <a:r>
              <a:rPr lang="en-US" sz="1283" b="1" spc="-26" kern="0" dirty="0">
                <a:solidFill>
                  <a:srgbClr val="013366">
                    <a:alpha val="99000"/>
                  </a:srgbClr>
                </a:solidFill>
                <a:latin typeface="Open Sans" pitchFamily="34" charset="0"/>
                <a:ea typeface="Open Sans" pitchFamily="34" charset="-122"/>
                <a:cs typeface="Open Sans" pitchFamily="34" charset="-120"/>
              </a:rPr>
              <a:t>What was at stake</a:t>
            </a:r>
            <a:endParaRPr lang="en-US" sz="1710" dirty="0"/>
          </a:p>
          <a:p>
            <a:pPr algn="l" indent="0" marL="0">
              <a:lnSpc>
                <a:spcPts val="1693"/>
              </a:lnSpc>
              <a:buNone/>
            </a:pPr>
            <a:r>
              <a:rPr lang="en-US" sz="1283" spc="-26" kern="0" dirty="0">
                <a:solidFill>
                  <a:srgbClr val="013366">
                    <a:alpha val="99000"/>
                  </a:srgbClr>
                </a:solidFill>
                <a:latin typeface="Open Sans" pitchFamily="34" charset="0"/>
                <a:ea typeface="Open Sans" pitchFamily="34" charset="-122"/>
                <a:cs typeface="Open Sans" pitchFamily="34" charset="-120"/>
              </a:rPr>
              <a:t>Reactor cooling and nuclear safety </a:t>
            </a:r>
            <a:endParaRPr lang="en-US" sz="1710" dirty="0"/>
          </a:p>
          <a:p>
            <a:pPr algn="l" indent="0" marL="0">
              <a:lnSpc>
                <a:spcPts val="1693"/>
              </a:lnSpc>
              <a:buNone/>
            </a:pPr>
            <a:r>
              <a:rPr lang="en-US" sz="1283" b="1" spc="-26" kern="0" dirty="0">
                <a:solidFill>
                  <a:srgbClr val="013366">
                    <a:alpha val="99000"/>
                  </a:srgbClr>
                </a:solidFill>
                <a:latin typeface="Open Sans" pitchFamily="34" charset="0"/>
                <a:ea typeface="Open Sans" pitchFamily="34" charset="-122"/>
                <a:cs typeface="Open Sans" pitchFamily="34" charset="-120"/>
              </a:rPr>
              <a:t>What went wrong</a:t>
            </a:r>
            <a:endParaRPr lang="en-US" sz="1710" dirty="0"/>
          </a:p>
          <a:p>
            <a:pPr algn="l" indent="0" marL="0">
              <a:lnSpc>
                <a:spcPts val="1693"/>
              </a:lnSpc>
              <a:buNone/>
            </a:pPr>
            <a:r>
              <a:rPr lang="en-US" sz="1283" spc="-26" kern="0" dirty="0">
                <a:solidFill>
                  <a:srgbClr val="013366">
                    <a:alpha val="99000"/>
                  </a:srgbClr>
                </a:solidFill>
                <a:latin typeface="Open Sans" pitchFamily="34" charset="0"/>
                <a:ea typeface="Open Sans" pitchFamily="34" charset="-122"/>
                <a:cs typeface="Open Sans" pitchFamily="34" charset="-120"/>
              </a:rPr>
              <a:t>The indicator showed the command to close the valve — not the valve’s actual position.</a:t>
            </a:r>
            <a:endParaRPr lang="en-US" sz="1710" dirty="0"/>
          </a:p>
        </p:txBody>
      </p:sp>
      <p:sp>
        <p:nvSpPr>
          <p:cNvPr id="6" name="Shape 2"/>
          <p:cNvSpPr/>
          <p:nvPr/>
        </p:nvSpPr>
        <p:spPr>
          <a:xfrm>
            <a:off x="609600" y="609600"/>
            <a:ext cx="7924800" cy="666750"/>
          </a:xfrm>
          <a:prstGeom prst="rect">
            <a:avLst/>
          </a:prstGeom>
          <a:noFill/>
          <a:ln/>
        </p:spPr>
      </p:sp>
      <p:sp>
        <p:nvSpPr>
          <p:cNvPr id="7" name="Text 3"/>
          <p:cNvSpPr/>
          <p:nvPr/>
        </p:nvSpPr>
        <p:spPr>
          <a:xfrm>
            <a:off x="609600" y="6096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What’s at stake</a:t>
            </a:r>
            <a:endParaRPr lang="en-US" sz="2138" dirty="0"/>
          </a:p>
        </p:txBody>
      </p:sp>
      <p:sp>
        <p:nvSpPr>
          <p:cNvPr id="8" name="Text 4"/>
          <p:cNvSpPr/>
          <p:nvPr/>
        </p:nvSpPr>
        <p:spPr>
          <a:xfrm>
            <a:off x="609600" y="1000125"/>
            <a:ext cx="7924800" cy="2762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Real life examples</a:t>
            </a:r>
            <a:endParaRPr lang="en-US" sz="171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0" y="609600"/>
            <a:ext cx="190500" cy="4533900"/>
          </a:xfrm>
          <a:prstGeom prst="rect">
            <a:avLst/>
          </a:prstGeom>
          <a:solidFill>
            <a:srgbClr val="0099DC"/>
          </a:solidFill>
          <a:ln/>
        </p:spPr>
      </p:sp>
      <p:pic>
        <p:nvPicPr>
          <p:cNvPr id="4" name="Image 0" descr="preencoded.png">    </p:cNvPr>
          <p:cNvPicPr>
            <a:picLocks noChangeAspect="1"/>
          </p:cNvPicPr>
          <p:nvPr/>
        </p:nvPicPr>
        <p:blipFill>
          <a:blip r:embed="rId1"/>
          <a:srcRect l="0" r="0" t="0" b="1460"/>
          <a:stretch/>
        </p:blipFill>
        <p:spPr>
          <a:xfrm>
            <a:off x="4595813" y="0"/>
            <a:ext cx="4548188" cy="5143500"/>
          </a:xfrm>
          <a:prstGeom prst="rect">
            <a:avLst/>
          </a:prstGeom>
        </p:spPr>
      </p:pic>
      <p:sp>
        <p:nvSpPr>
          <p:cNvPr id="5" name="Text 1"/>
          <p:cNvSpPr/>
          <p:nvPr/>
        </p:nvSpPr>
        <p:spPr>
          <a:xfrm>
            <a:off x="609600" y="1790700"/>
            <a:ext cx="3033713" cy="27908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Therac-25 </a:t>
            </a:r>
            <a:pPr algn="l" indent="0" marL="0">
              <a:lnSpc>
                <a:spcPts val="2052"/>
              </a:lnSpc>
              <a:buNone/>
            </a:pPr>
            <a:r>
              <a:rPr lang="en-US" sz="1710" spc="-34" kern="0" dirty="0">
                <a:solidFill>
                  <a:srgbClr val="013366">
                    <a:alpha val="99000"/>
                  </a:srgbClr>
                </a:solidFill>
                <a:latin typeface="Open Sans" pitchFamily="34" charset="0"/>
                <a:ea typeface="Open Sans" pitchFamily="34" charset="-122"/>
                <a:cs typeface="Open Sans" pitchFamily="34" charset="-120"/>
              </a:rPr>
              <a:t>— 1985–87</a:t>
            </a:r>
            <a:endParaRPr lang="en-US" sz="1710" dirty="0"/>
          </a:p>
          <a:p>
            <a:pPr algn="l" indent="0" marL="0">
              <a:lnSpc>
                <a:spcPts val="1693"/>
              </a:lnSpc>
              <a:buNone/>
            </a:pPr>
            <a:r>
              <a:rPr lang="en-US" sz="1283" spc="-26" kern="0" dirty="0">
                <a:solidFill>
                  <a:srgbClr val="013366">
                    <a:alpha val="99000"/>
                  </a:srgbClr>
                </a:solidFill>
                <a:latin typeface="Open Sans" pitchFamily="34" charset="0"/>
                <a:ea typeface="Open Sans" pitchFamily="34" charset="-122"/>
                <a:cs typeface="Open Sans" pitchFamily="34" charset="-120"/>
              </a:rPr>
              <a:t>A computer-controlled radiation therapy machine delivered massive radiation overdoses to patients.</a:t>
            </a:r>
            <a:endParaRPr lang="en-US" sz="1710" dirty="0"/>
          </a:p>
          <a:p>
            <a:pPr algn="l" indent="0" marL="0">
              <a:lnSpc>
                <a:spcPts val="1693"/>
              </a:lnSpc>
              <a:buNone/>
            </a:pPr>
            <a:r>
              <a:rPr lang="en-US" sz="1283" b="1" spc="-26" kern="0" dirty="0">
                <a:solidFill>
                  <a:srgbClr val="013366">
                    <a:alpha val="99000"/>
                  </a:srgbClr>
                </a:solidFill>
                <a:latin typeface="Open Sans" pitchFamily="34" charset="0"/>
                <a:ea typeface="Open Sans" pitchFamily="34" charset="-122"/>
                <a:cs typeface="Open Sans" pitchFamily="34" charset="-120"/>
              </a:rPr>
              <a:t>What was at stake</a:t>
            </a:r>
            <a:endParaRPr lang="en-US" sz="1710" dirty="0"/>
          </a:p>
          <a:p>
            <a:pPr algn="l" indent="0" marL="0">
              <a:lnSpc>
                <a:spcPts val="1693"/>
              </a:lnSpc>
              <a:buNone/>
            </a:pPr>
            <a:r>
              <a:rPr lang="en-US" sz="1283" spc="-26" kern="0" dirty="0">
                <a:solidFill>
                  <a:srgbClr val="013366">
                    <a:alpha val="99000"/>
                  </a:srgbClr>
                </a:solidFill>
                <a:latin typeface="Open Sans" pitchFamily="34" charset="0"/>
                <a:ea typeface="Open Sans" pitchFamily="34" charset="-122"/>
                <a:cs typeface="Open Sans" pitchFamily="34" charset="-120"/>
              </a:rPr>
              <a:t>Patients’ lives</a:t>
            </a:r>
            <a:endParaRPr lang="en-US" sz="1710" dirty="0"/>
          </a:p>
          <a:p>
            <a:pPr algn="l" indent="0" marL="0">
              <a:lnSpc>
                <a:spcPts val="1693"/>
              </a:lnSpc>
              <a:buNone/>
            </a:pPr>
            <a:r>
              <a:rPr lang="en-US" sz="1283" b="1" spc="-26" kern="0" dirty="0">
                <a:solidFill>
                  <a:srgbClr val="013366">
                    <a:alpha val="99000"/>
                  </a:srgbClr>
                </a:solidFill>
                <a:latin typeface="Open Sans" pitchFamily="34" charset="0"/>
                <a:ea typeface="Open Sans" pitchFamily="34" charset="-122"/>
                <a:cs typeface="Open Sans" pitchFamily="34" charset="-120"/>
              </a:rPr>
              <a:t>What went wrong</a:t>
            </a:r>
            <a:endParaRPr lang="en-US" sz="1710" dirty="0"/>
          </a:p>
          <a:p>
            <a:pPr algn="l" indent="0" marL="0">
              <a:lnSpc>
                <a:spcPts val="1693"/>
              </a:lnSpc>
              <a:buNone/>
            </a:pPr>
            <a:r>
              <a:rPr lang="en-US" sz="1283" spc="-26" kern="0" dirty="0">
                <a:solidFill>
                  <a:srgbClr val="013366">
                    <a:alpha val="99000"/>
                  </a:srgbClr>
                </a:solidFill>
                <a:latin typeface="Open Sans" pitchFamily="34" charset="0"/>
                <a:ea typeface="Open Sans" pitchFamily="34" charset="-122"/>
                <a:cs typeface="Open Sans" pitchFamily="34" charset="-120"/>
              </a:rPr>
              <a:t>The interface could show corrected settings while the machine remained in an unsafe state.</a:t>
            </a:r>
            <a:endParaRPr lang="en-US" sz="1710" dirty="0"/>
          </a:p>
        </p:txBody>
      </p:sp>
      <p:sp>
        <p:nvSpPr>
          <p:cNvPr id="6" name="Shape 2"/>
          <p:cNvSpPr/>
          <p:nvPr/>
        </p:nvSpPr>
        <p:spPr>
          <a:xfrm>
            <a:off x="609600" y="609600"/>
            <a:ext cx="7924800" cy="666750"/>
          </a:xfrm>
          <a:prstGeom prst="rect">
            <a:avLst/>
          </a:prstGeom>
          <a:noFill/>
          <a:ln/>
        </p:spPr>
      </p:sp>
      <p:sp>
        <p:nvSpPr>
          <p:cNvPr id="7" name="Text 3"/>
          <p:cNvSpPr/>
          <p:nvPr/>
        </p:nvSpPr>
        <p:spPr>
          <a:xfrm>
            <a:off x="609600" y="6096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What’s at stake</a:t>
            </a:r>
            <a:endParaRPr lang="en-US" sz="2138" dirty="0"/>
          </a:p>
        </p:txBody>
      </p:sp>
      <p:sp>
        <p:nvSpPr>
          <p:cNvPr id="8" name="Text 4"/>
          <p:cNvSpPr/>
          <p:nvPr/>
        </p:nvSpPr>
        <p:spPr>
          <a:xfrm>
            <a:off x="609600" y="1000125"/>
            <a:ext cx="7924800" cy="2762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Real life examples</a:t>
            </a:r>
            <a:endParaRPr lang="en-US" sz="171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09600" y="2076450"/>
            <a:ext cx="7924800" cy="704850"/>
          </a:xfrm>
          <a:prstGeom prst="rect">
            <a:avLst/>
          </a:prstGeom>
          <a:noFill/>
          <a:ln/>
        </p:spPr>
      </p:sp>
      <p:sp>
        <p:nvSpPr>
          <p:cNvPr id="4" name="Text 1"/>
          <p:cNvSpPr/>
          <p:nvPr/>
        </p:nvSpPr>
        <p:spPr>
          <a:xfrm>
            <a:off x="609600" y="2076450"/>
            <a:ext cx="7924800" cy="342900"/>
          </a:xfrm>
          <a:prstGeom prst="rect">
            <a:avLst/>
          </a:prstGeom>
          <a:noFill/>
          <a:ln/>
        </p:spPr>
        <p:txBody>
          <a:bodyPr wrap="square" lIns="0" tIns="0" rIns="0" bIns="0" rtlCol="0" anchor="t"/>
          <a:lstStyle/>
          <a:p>
            <a:pPr algn="ctr" indent="0" marL="0">
              <a:lnSpc>
                <a:spcPts val="2565"/>
              </a:lnSpc>
              <a:buNone/>
            </a:pPr>
            <a:r>
              <a:rPr lang="en-US" sz="2138" spc="-47" kern="0" dirty="0">
                <a:solidFill>
                  <a:srgbClr val="013366">
                    <a:alpha val="99000"/>
                  </a:srgbClr>
                </a:solidFill>
                <a:latin typeface="Open Sans" pitchFamily="34" charset="0"/>
                <a:ea typeface="Open Sans" pitchFamily="34" charset="-122"/>
                <a:cs typeface="Open Sans" pitchFamily="34" charset="-120"/>
              </a:rPr>
              <a:t>Every minute an operator spends fighting the Interface</a:t>
            </a:r>
            <a:endParaRPr lang="en-US" sz="2138" dirty="0"/>
          </a:p>
        </p:txBody>
      </p:sp>
      <p:sp>
        <p:nvSpPr>
          <p:cNvPr id="5" name="Text 2"/>
          <p:cNvSpPr/>
          <p:nvPr/>
        </p:nvSpPr>
        <p:spPr>
          <a:xfrm>
            <a:off x="609600" y="2438400"/>
            <a:ext cx="7924800" cy="342900"/>
          </a:xfrm>
          <a:prstGeom prst="rect">
            <a:avLst/>
          </a:prstGeom>
          <a:noFill/>
          <a:ln/>
        </p:spPr>
        <p:txBody>
          <a:bodyPr wrap="square" lIns="0" tIns="0" rIns="0" bIns="0" rtlCol="0" anchor="t"/>
          <a:lstStyle/>
          <a:p>
            <a:pPr algn="ctr" indent="0" marL="0">
              <a:lnSpc>
                <a:spcPts val="2565"/>
              </a:lnSpc>
              <a:buNone/>
            </a:pPr>
            <a:r>
              <a:rPr lang="en-US" sz="2138" spc="-47" kern="0" dirty="0">
                <a:solidFill>
                  <a:srgbClr val="013366">
                    <a:alpha val="99000"/>
                  </a:srgbClr>
                </a:solidFill>
                <a:latin typeface="Open Sans" pitchFamily="34" charset="0"/>
                <a:ea typeface="Open Sans" pitchFamily="34" charset="-122"/>
                <a:cs typeface="Open Sans" pitchFamily="34" charset="-120"/>
              </a:rPr>
              <a:t>is a </a:t>
            </a:r>
            <a:pPr algn="ctr" indent="0" marL="0">
              <a:lnSpc>
                <a:spcPts val="2565"/>
              </a:lnSpc>
              <a:buNone/>
            </a:pPr>
            <a:r>
              <a:rPr lang="en-US" sz="2138" b="1" spc="-47" kern="0" dirty="0">
                <a:solidFill>
                  <a:srgbClr val="013366">
                    <a:alpha val="99000"/>
                  </a:srgbClr>
                </a:solidFill>
                <a:latin typeface="Open Sans" pitchFamily="34" charset="0"/>
                <a:ea typeface="Open Sans" pitchFamily="34" charset="-122"/>
                <a:cs typeface="Open Sans" pitchFamily="34" charset="-120"/>
              </a:rPr>
              <a:t>minute not spent on the experiment.</a:t>
            </a:r>
            <a:endParaRPr lang="en-US" sz="2138" dirty="0"/>
          </a:p>
        </p:txBody>
      </p:sp>
      <p:sp>
        <p:nvSpPr>
          <p:cNvPr id="6" name="Shape 3"/>
          <p:cNvSpPr/>
          <p:nvPr/>
        </p:nvSpPr>
        <p:spPr>
          <a:xfrm>
            <a:off x="0" y="609600"/>
            <a:ext cx="190500" cy="4533900"/>
          </a:xfrm>
          <a:prstGeom prst="rect">
            <a:avLst/>
          </a:prstGeom>
          <a:solidFill>
            <a:srgbClr val="0099DC"/>
          </a:solidFill>
          <a:ln/>
        </p:spPr>
      </p:sp>
      <p:pic>
        <p:nvPicPr>
          <p:cNvPr id="7" name="Image 0" descr="preencoded.png">    </p:cNvPr>
          <p:cNvPicPr>
            <a:picLocks noChangeAspect="1"/>
          </p:cNvPicPr>
          <p:nvPr/>
        </p:nvPicPr>
        <p:blipFill>
          <a:blip r:embed="rId1"/>
          <a:srcRect l="0" r="0" t="0" b="0"/>
          <a:stretch/>
        </p:blipFill>
        <p:spPr>
          <a:xfrm>
            <a:off x="8372475" y="209550"/>
            <a:ext cx="571500" cy="533400"/>
          </a:xfrm>
          <a:prstGeom prst="rect">
            <a:avLst/>
          </a:prstGeom>
        </p:spPr>
      </p:pic>
      <p:sp>
        <p:nvSpPr>
          <p:cNvPr id="8" name="Text 4"/>
          <p:cNvSpPr/>
          <p:nvPr/>
        </p:nvSpPr>
        <p:spPr>
          <a:xfrm>
            <a:off x="4486275" y="4805363"/>
            <a:ext cx="4048125" cy="133350"/>
          </a:xfrm>
          <a:prstGeom prst="rect">
            <a:avLst/>
          </a:prstGeom>
          <a:noFill/>
          <a:ln/>
        </p:spPr>
        <p:txBody>
          <a:bodyPr wrap="square" lIns="0" tIns="0" rIns="0" bIns="0" rtlCol="0" anchor="t"/>
          <a:lstStyle/>
          <a:p>
            <a:pPr algn="r" indent="0" marL="0">
              <a:lnSpc>
                <a:spcPts val="998"/>
              </a:lnSpc>
              <a:buNone/>
            </a:pPr>
            <a:r>
              <a:rPr lang="en-US" sz="713" dirty="0">
                <a:solidFill>
                  <a:srgbClr val="0099DC">
                    <a:alpha val="99000"/>
                  </a:srgbClr>
                </a:solidFill>
                <a:latin typeface="Open Sans" pitchFamily="34" charset="0"/>
                <a:ea typeface="Open Sans" pitchFamily="34" charset="-122"/>
                <a:cs typeface="Open Sans" pitchFamily="34" charset="-120"/>
              </a:rPr>
              <a:t>3rd European EPICS Summer School — 17th-28th August 2026 — Balazs Nagy, Dirk Nordt</a:t>
            </a:r>
            <a:endParaRPr lang="en-US" sz="713"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3624263" y="1881187"/>
            <a:ext cx="3586163" cy="2300288"/>
          </a:xfrm>
          <a:prstGeom prst="roundRect">
            <a:avLst/>
          </a:prstGeom>
          <a:solidFill>
            <a:srgbClr val="0099DC">
              <a:alpha val="10000"/>
            </a:srgbClr>
          </a:solidFill>
          <a:ln/>
        </p:spPr>
      </p:sp>
      <p:sp>
        <p:nvSpPr>
          <p:cNvPr id="4" name="Shape 1"/>
          <p:cNvSpPr/>
          <p:nvPr/>
        </p:nvSpPr>
        <p:spPr>
          <a:xfrm>
            <a:off x="2300288" y="2181225"/>
            <a:ext cx="1162050" cy="1157288"/>
          </a:xfrm>
          <a:prstGeom prst="roundRect">
            <a:avLst/>
          </a:prstGeom>
          <a:solidFill>
            <a:srgbClr val="0099DC">
              <a:alpha val="10000"/>
            </a:srgbClr>
          </a:solidFill>
          <a:ln/>
        </p:spPr>
      </p:sp>
      <p:sp>
        <p:nvSpPr>
          <p:cNvPr id="5" name="Shape 2"/>
          <p:cNvSpPr/>
          <p:nvPr/>
        </p:nvSpPr>
        <p:spPr>
          <a:xfrm>
            <a:off x="3990975" y="2181225"/>
            <a:ext cx="1162050" cy="1157288"/>
          </a:xfrm>
          <a:prstGeom prst="roundRect">
            <a:avLst/>
          </a:prstGeom>
          <a:solidFill>
            <a:srgbClr val="FFFFFF"/>
          </a:solidFill>
          <a:ln/>
        </p:spPr>
      </p:sp>
      <p:sp>
        <p:nvSpPr>
          <p:cNvPr id="6" name="Shape 3"/>
          <p:cNvSpPr/>
          <p:nvPr/>
        </p:nvSpPr>
        <p:spPr>
          <a:xfrm>
            <a:off x="5681663" y="2181225"/>
            <a:ext cx="1157288" cy="1157288"/>
          </a:xfrm>
          <a:prstGeom prst="roundRect">
            <a:avLst/>
          </a:prstGeom>
          <a:solidFill>
            <a:srgbClr val="FFFFFF"/>
          </a:solidFill>
          <a:ln/>
        </p:spPr>
      </p:sp>
      <p:pic>
        <p:nvPicPr>
          <p:cNvPr id="7" name="Image 0" descr="preencoded.png">    </p:cNvPr>
          <p:cNvPicPr>
            <a:picLocks noChangeAspect="1"/>
          </p:cNvPicPr>
          <p:nvPr/>
        </p:nvPicPr>
        <p:blipFill>
          <a:blip r:embed="rId1"/>
          <a:srcRect l="0" r="0" t="0" b="0"/>
          <a:stretch/>
        </p:blipFill>
        <p:spPr>
          <a:xfrm>
            <a:off x="984117" y="2364702"/>
            <a:ext cx="408254" cy="408254"/>
          </a:xfrm>
          <a:prstGeom prst="rect">
            <a:avLst/>
          </a:prstGeom>
        </p:spPr>
      </p:pic>
      <p:sp>
        <p:nvSpPr>
          <p:cNvPr id="8" name="Text 4"/>
          <p:cNvSpPr/>
          <p:nvPr/>
        </p:nvSpPr>
        <p:spPr>
          <a:xfrm>
            <a:off x="609600" y="2900363"/>
            <a:ext cx="1162050" cy="2286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C8CE9">
                    <a:alpha val="99000"/>
                  </a:srgbClr>
                </a:solidFill>
                <a:latin typeface="Open Sans" pitchFamily="34" charset="0"/>
                <a:ea typeface="Open Sans" pitchFamily="34" charset="-122"/>
                <a:cs typeface="Open Sans" pitchFamily="34" charset="-120"/>
              </a:rPr>
              <a:t>Machine</a:t>
            </a:r>
            <a:endParaRPr lang="en-US" sz="1283" dirty="0"/>
          </a:p>
        </p:txBody>
      </p:sp>
      <p:pic>
        <p:nvPicPr>
          <p:cNvPr id="9" name="Image 1" descr="preencoded.png">    </p:cNvPr>
          <p:cNvPicPr>
            <a:picLocks noChangeAspect="1"/>
          </p:cNvPicPr>
          <p:nvPr/>
        </p:nvPicPr>
        <p:blipFill>
          <a:blip r:embed="rId2"/>
          <a:srcRect l="0" r="0" t="0" b="0"/>
          <a:stretch/>
        </p:blipFill>
        <p:spPr>
          <a:xfrm>
            <a:off x="6098214" y="2393221"/>
            <a:ext cx="328752" cy="351216"/>
          </a:xfrm>
          <a:prstGeom prst="rect">
            <a:avLst/>
          </a:prstGeom>
        </p:spPr>
      </p:pic>
      <p:sp>
        <p:nvSpPr>
          <p:cNvPr id="10" name="Text 5"/>
          <p:cNvSpPr/>
          <p:nvPr/>
        </p:nvSpPr>
        <p:spPr>
          <a:xfrm>
            <a:off x="5681663" y="2900363"/>
            <a:ext cx="1162050" cy="2286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Operator</a:t>
            </a:r>
            <a:endParaRPr lang="en-US" sz="1283" dirty="0"/>
          </a:p>
        </p:txBody>
      </p:sp>
      <p:sp>
        <p:nvSpPr>
          <p:cNvPr id="11" name="Text 6"/>
          <p:cNvSpPr/>
          <p:nvPr/>
        </p:nvSpPr>
        <p:spPr>
          <a:xfrm>
            <a:off x="7372350" y="2900363"/>
            <a:ext cx="1162050" cy="2286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C8CE9">
                    <a:alpha val="99000"/>
                  </a:srgbClr>
                </a:solidFill>
                <a:latin typeface="Open Sans" pitchFamily="34" charset="0"/>
                <a:ea typeface="Open Sans" pitchFamily="34" charset="-122"/>
                <a:cs typeface="Open Sans" pitchFamily="34" charset="-120"/>
              </a:rPr>
              <a:t>Decision</a:t>
            </a:r>
            <a:endParaRPr lang="en-US" sz="1283" dirty="0"/>
          </a:p>
        </p:txBody>
      </p:sp>
      <p:sp>
        <p:nvSpPr>
          <p:cNvPr id="12" name="Text 7"/>
          <p:cNvSpPr/>
          <p:nvPr/>
        </p:nvSpPr>
        <p:spPr>
          <a:xfrm>
            <a:off x="3990975" y="2900363"/>
            <a:ext cx="1162050" cy="2286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OPI</a:t>
            </a:r>
            <a:endParaRPr lang="en-US" sz="1283" dirty="0"/>
          </a:p>
        </p:txBody>
      </p:sp>
      <p:pic>
        <p:nvPicPr>
          <p:cNvPr id="13" name="Image 2" descr="preencoded.png">    </p:cNvPr>
          <p:cNvPicPr>
            <a:picLocks noChangeAspect="1"/>
          </p:cNvPicPr>
          <p:nvPr/>
        </p:nvPicPr>
        <p:blipFill>
          <a:blip r:embed="rId3"/>
          <a:srcRect l="0" r="0" t="0" b="0"/>
          <a:stretch/>
        </p:blipFill>
        <p:spPr>
          <a:xfrm>
            <a:off x="2643188" y="2324100"/>
            <a:ext cx="478538" cy="478538"/>
          </a:xfrm>
          <a:prstGeom prst="rect">
            <a:avLst/>
          </a:prstGeom>
        </p:spPr>
      </p:pic>
      <p:sp>
        <p:nvSpPr>
          <p:cNvPr id="14" name="Text 8"/>
          <p:cNvSpPr/>
          <p:nvPr/>
        </p:nvSpPr>
        <p:spPr>
          <a:xfrm>
            <a:off x="2301432" y="2900363"/>
            <a:ext cx="1162050" cy="228600"/>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PVs</a:t>
            </a:r>
            <a:endParaRPr lang="en-US" sz="1283" dirty="0"/>
          </a:p>
        </p:txBody>
      </p:sp>
      <p:sp>
        <p:nvSpPr>
          <p:cNvPr id="15" name="Text 9"/>
          <p:cNvSpPr/>
          <p:nvPr/>
        </p:nvSpPr>
        <p:spPr>
          <a:xfrm>
            <a:off x="609600" y="1062038"/>
            <a:ext cx="7924800" cy="2762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Where the OPI sits</a:t>
            </a:r>
            <a:endParaRPr lang="en-US" sz="1710" dirty="0"/>
          </a:p>
        </p:txBody>
      </p:sp>
      <p:sp>
        <p:nvSpPr>
          <p:cNvPr id="16" name="Text 10"/>
          <p:cNvSpPr/>
          <p:nvPr/>
        </p:nvSpPr>
        <p:spPr>
          <a:xfrm>
            <a:off x="3990975" y="3509963"/>
            <a:ext cx="2847975" cy="476250"/>
          </a:xfrm>
          <a:prstGeom prst="rect">
            <a:avLst/>
          </a:prstGeom>
          <a:noFill/>
          <a:ln/>
        </p:spPr>
        <p:txBody>
          <a:bodyPr wrap="square" lIns="0" tIns="0" rIns="0" bIns="0" rtlCol="0" anchor="t"/>
          <a:lstStyle/>
          <a:p>
            <a:pPr algn="ctr" indent="0" marL="0">
              <a:lnSpc>
                <a:spcPts val="1795"/>
              </a:lnSpc>
              <a:buNone/>
            </a:pPr>
            <a:r>
              <a:rPr lang="en-US" sz="1283" spc="-13" kern="0" dirty="0">
                <a:solidFill>
                  <a:srgbClr val="013366">
                    <a:alpha val="99000"/>
                  </a:srgbClr>
                </a:solidFill>
                <a:latin typeface="Open Sans" pitchFamily="34" charset="0"/>
                <a:ea typeface="Open Sans" pitchFamily="34" charset="-122"/>
                <a:cs typeface="Open Sans" pitchFamily="34" charset="-120"/>
              </a:rPr>
              <a:t>The </a:t>
            </a:r>
            <a:pPr algn="ctr" indent="0" marL="0">
              <a:lnSpc>
                <a:spcPts val="1795"/>
              </a:lnSpc>
              <a:buNone/>
            </a:pPr>
            <a:r>
              <a:rPr lang="en-US" sz="1283" b="1" spc="-13" kern="0" dirty="0">
                <a:solidFill>
                  <a:srgbClr val="013366">
                    <a:alpha val="99000"/>
                  </a:srgbClr>
                </a:solidFill>
                <a:latin typeface="Open Sans" pitchFamily="34" charset="0"/>
                <a:ea typeface="Open Sans" pitchFamily="34" charset="-122"/>
                <a:cs typeface="Open Sans" pitchFamily="34" charset="-120"/>
              </a:rPr>
              <a:t>OPI</a:t>
            </a:r>
            <a:pPr algn="ctr" indent="0" marL="0">
              <a:lnSpc>
                <a:spcPts val="1795"/>
              </a:lnSpc>
              <a:buNone/>
            </a:pPr>
            <a:r>
              <a:rPr lang="en-US" sz="1283" spc="-13" kern="0" dirty="0">
                <a:solidFill>
                  <a:srgbClr val="013366">
                    <a:alpha val="99000"/>
                  </a:srgbClr>
                </a:solidFill>
                <a:latin typeface="Open Sans" pitchFamily="34" charset="0"/>
                <a:ea typeface="Open Sans" pitchFamily="34" charset="-122"/>
                <a:cs typeface="Open Sans" pitchFamily="34" charset="-120"/>
              </a:rPr>
              <a:t> is where machine state becomes </a:t>
            </a:r>
            <a:pPr algn="ctr" indent="0" marL="0">
              <a:lnSpc>
                <a:spcPts val="1795"/>
              </a:lnSpc>
              <a:buNone/>
            </a:pPr>
            <a:r>
              <a:rPr lang="en-US" sz="1283" b="1" spc="-13" kern="0" dirty="0">
                <a:solidFill>
                  <a:srgbClr val="013366">
                    <a:alpha val="99000"/>
                  </a:srgbClr>
                </a:solidFill>
                <a:latin typeface="Open Sans" pitchFamily="34" charset="0"/>
                <a:ea typeface="Open Sans" pitchFamily="34" charset="-122"/>
                <a:cs typeface="Open Sans" pitchFamily="34" charset="-120"/>
              </a:rPr>
              <a:t>human understanding</a:t>
            </a:r>
            <a:pPr algn="ctr" indent="0" marL="0">
              <a:lnSpc>
                <a:spcPts val="1795"/>
              </a:lnSpc>
              <a:buNone/>
            </a:pPr>
            <a:r>
              <a:rPr lang="en-US" sz="1283" spc="-13" kern="0" dirty="0">
                <a:solidFill>
                  <a:srgbClr val="013366">
                    <a:alpha val="99000"/>
                  </a:srgbClr>
                </a:solidFill>
                <a:latin typeface="Open Sans" pitchFamily="34" charset="0"/>
                <a:ea typeface="Open Sans" pitchFamily="34" charset="-122"/>
                <a:cs typeface="Open Sans" pitchFamily="34" charset="-120"/>
              </a:rPr>
              <a:t>.</a:t>
            </a:r>
            <a:endParaRPr lang="en-US" sz="1283" dirty="0"/>
          </a:p>
        </p:txBody>
      </p:sp>
      <p:sp>
        <p:nvSpPr>
          <p:cNvPr id="17" name="Text 11"/>
          <p:cNvSpPr/>
          <p:nvPr/>
        </p:nvSpPr>
        <p:spPr>
          <a:xfrm>
            <a:off x="609600" y="581025"/>
            <a:ext cx="630555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From Machine State to Human Understanding</a:t>
            </a:r>
            <a:endParaRPr lang="en-US" sz="2138" dirty="0"/>
          </a:p>
        </p:txBody>
      </p:sp>
      <p:sp>
        <p:nvSpPr>
          <p:cNvPr id="18" name="Text 12"/>
          <p:cNvSpPr/>
          <p:nvPr/>
        </p:nvSpPr>
        <p:spPr>
          <a:xfrm>
            <a:off x="1562100" y="-1071562"/>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9" name="Text 13"/>
          <p:cNvSpPr/>
          <p:nvPr/>
        </p:nvSpPr>
        <p:spPr>
          <a:xfrm>
            <a:off x="1933575" y="-1071562"/>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0" name="Text 14"/>
          <p:cNvSpPr/>
          <p:nvPr/>
        </p:nvSpPr>
        <p:spPr>
          <a:xfrm>
            <a:off x="1881187" y="-309562"/>
            <a:ext cx="123825"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1" name="Text 15"/>
          <p:cNvSpPr/>
          <p:nvPr/>
        </p:nvSpPr>
        <p:spPr>
          <a:xfrm>
            <a:off x="528638" y="-661987"/>
            <a:ext cx="161925"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2" name="Text 16"/>
          <p:cNvSpPr/>
          <p:nvPr/>
        </p:nvSpPr>
        <p:spPr>
          <a:xfrm>
            <a:off x="2300288" y="-561975"/>
            <a:ext cx="161925"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3" name="Text 17"/>
          <p:cNvSpPr/>
          <p:nvPr/>
        </p:nvSpPr>
        <p:spPr>
          <a:xfrm>
            <a:off x="885825" y="-304800"/>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4" name="Text 18"/>
          <p:cNvSpPr/>
          <p:nvPr/>
        </p:nvSpPr>
        <p:spPr>
          <a:xfrm>
            <a:off x="2328863" y="-552450"/>
            <a:ext cx="104775" cy="104775"/>
          </a:xfrm>
          <a:prstGeom prst="rect">
            <a:avLst/>
          </a:prstGeom>
          <a:noFill/>
          <a:ln/>
        </p:spPr>
        <p:txBody>
          <a:bodyPr wrap="square" lIns="0" tIns="0" rIns="0" bIns="0" rtlCol="0" anchor="ctr"/>
          <a:lstStyle/>
          <a:p>
            <a:pPr algn="ctr" indent="0" marL="0">
              <a:lnSpc>
                <a:spcPts val="510"/>
              </a:lnSpc>
              <a:buNone/>
            </a:pPr>
            <a:r>
              <a:rPr lang="en-US" sz="427" dirty="0">
                <a:solidFill>
                  <a:srgbClr val="000000">
                    <a:alpha val="99000"/>
                  </a:srgbClr>
                </a:solidFill>
                <a:latin typeface="SF Pro" pitchFamily="34" charset="0"/>
                <a:ea typeface="SF Pro" pitchFamily="34" charset="-122"/>
                <a:cs typeface="SF Pro" pitchFamily="34" charset="-120"/>
              </a:rPr>
              <a:t>􀣌</a:t>
            </a:r>
            <a:endParaRPr lang="en-US" sz="427" dirty="0"/>
          </a:p>
        </p:txBody>
      </p:sp>
      <p:sp>
        <p:nvSpPr>
          <p:cNvPr id="25" name="Text 19"/>
          <p:cNvSpPr/>
          <p:nvPr/>
        </p:nvSpPr>
        <p:spPr>
          <a:xfrm>
            <a:off x="957263" y="-1033462"/>
            <a:ext cx="104775" cy="104775"/>
          </a:xfrm>
          <a:prstGeom prst="rect">
            <a:avLst/>
          </a:prstGeom>
          <a:noFill/>
          <a:ln/>
        </p:spPr>
        <p:txBody>
          <a:bodyPr wrap="square" lIns="0" tIns="0" rIns="0" bIns="0" rtlCol="0" anchor="ctr"/>
          <a:lstStyle/>
          <a:p>
            <a:pPr algn="ctr" indent="0" marL="0">
              <a:lnSpc>
                <a:spcPts val="510"/>
              </a:lnSpc>
              <a:buNone/>
            </a:pPr>
            <a:r>
              <a:rPr lang="en-US" sz="427" dirty="0">
                <a:solidFill>
                  <a:srgbClr val="000000">
                    <a:alpha val="99000"/>
                  </a:srgbClr>
                </a:solidFill>
                <a:latin typeface="SF Pro" pitchFamily="34" charset="0"/>
                <a:ea typeface="SF Pro" pitchFamily="34" charset="-122"/>
                <a:cs typeface="SF Pro" pitchFamily="34" charset="-120"/>
              </a:rPr>
              <a:t>􀣌</a:t>
            </a:r>
            <a:endParaRPr lang="en-US" sz="427" dirty="0"/>
          </a:p>
        </p:txBody>
      </p:sp>
      <p:sp>
        <p:nvSpPr>
          <p:cNvPr id="26" name="Text 20"/>
          <p:cNvSpPr/>
          <p:nvPr/>
        </p:nvSpPr>
        <p:spPr>
          <a:xfrm>
            <a:off x="2714625" y="-847725"/>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7" name="Text 21"/>
          <p:cNvSpPr/>
          <p:nvPr/>
        </p:nvSpPr>
        <p:spPr>
          <a:xfrm>
            <a:off x="2714625" y="-881062"/>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8" name="Text 22"/>
          <p:cNvSpPr/>
          <p:nvPr/>
        </p:nvSpPr>
        <p:spPr>
          <a:xfrm>
            <a:off x="2757488" y="-1038225"/>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9" name="Text 23"/>
          <p:cNvSpPr/>
          <p:nvPr/>
        </p:nvSpPr>
        <p:spPr>
          <a:xfrm>
            <a:off x="1219200" y="-700087"/>
            <a:ext cx="152400"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30" name="Text 24"/>
          <p:cNvSpPr/>
          <p:nvPr/>
        </p:nvSpPr>
        <p:spPr>
          <a:xfrm>
            <a:off x="2714625" y="-280987"/>
            <a:ext cx="223838"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pic>
        <p:nvPicPr>
          <p:cNvPr id="31" name="Image 3" descr="preencoded.png">    </p:cNvPr>
          <p:cNvPicPr>
            <a:picLocks noChangeAspect="1"/>
          </p:cNvPicPr>
          <p:nvPr/>
        </p:nvPicPr>
        <p:blipFill>
          <a:blip r:embed="rId4"/>
          <a:srcRect l="0" r="0" t="0" b="0"/>
          <a:stretch/>
        </p:blipFill>
        <p:spPr>
          <a:xfrm>
            <a:off x="7781925" y="2395538"/>
            <a:ext cx="342900" cy="342900"/>
          </a:xfrm>
          <a:prstGeom prst="rect">
            <a:avLst/>
          </a:prstGeom>
        </p:spPr>
      </p:pic>
      <p:pic>
        <p:nvPicPr>
          <p:cNvPr id="32" name="Image 4" descr="preencoded.png">    </p:cNvPr>
          <p:cNvPicPr>
            <a:picLocks noChangeAspect="1"/>
          </p:cNvPicPr>
          <p:nvPr/>
        </p:nvPicPr>
        <p:blipFill>
          <a:blip r:embed="rId5"/>
          <a:srcRect l="0" r="0" t="0" b="0"/>
          <a:stretch/>
        </p:blipFill>
        <p:spPr>
          <a:xfrm>
            <a:off x="1190625" y="3219450"/>
            <a:ext cx="6843396" cy="1297781"/>
          </a:xfrm>
          <a:prstGeom prst="rect">
            <a:avLst/>
          </a:prstGeom>
        </p:spPr>
      </p:pic>
      <p:sp>
        <p:nvSpPr>
          <p:cNvPr id="33" name="Shape 25"/>
          <p:cNvSpPr/>
          <p:nvPr/>
        </p:nvSpPr>
        <p:spPr>
          <a:xfrm>
            <a:off x="4343400" y="2395538"/>
            <a:ext cx="423863" cy="423863"/>
          </a:xfrm>
          <a:prstGeom prst="rect">
            <a:avLst/>
          </a:prstGeom>
          <a:noFill/>
          <a:ln/>
        </p:spPr>
      </p:sp>
      <p:pic>
        <p:nvPicPr>
          <p:cNvPr id="34" name="Image 5" descr="preencoded.png">    </p:cNvPr>
          <p:cNvPicPr>
            <a:picLocks noChangeAspect="1"/>
          </p:cNvPicPr>
          <p:nvPr/>
        </p:nvPicPr>
        <p:blipFill>
          <a:blip r:embed="rId6"/>
          <a:srcRect l="0" r="0" t="0" b="0"/>
          <a:stretch/>
        </p:blipFill>
        <p:spPr>
          <a:xfrm>
            <a:off x="4343400" y="2395538"/>
            <a:ext cx="423658" cy="423658"/>
          </a:xfrm>
          <a:prstGeom prst="rect">
            <a:avLst/>
          </a:prstGeom>
        </p:spPr>
      </p:pic>
      <p:pic>
        <p:nvPicPr>
          <p:cNvPr id="35" name="Image 6" descr="preencoded.png">    </p:cNvPr>
          <p:cNvPicPr>
            <a:picLocks noChangeAspect="1"/>
          </p:cNvPicPr>
          <p:nvPr/>
        </p:nvPicPr>
        <p:blipFill>
          <a:blip r:embed="rId7"/>
          <a:srcRect l="0" r="0" t="0" b="0"/>
          <a:stretch/>
        </p:blipFill>
        <p:spPr>
          <a:xfrm>
            <a:off x="1771650" y="2595562"/>
            <a:ext cx="659606" cy="137482"/>
          </a:xfrm>
          <a:prstGeom prst="rect">
            <a:avLst/>
          </a:prstGeom>
        </p:spPr>
      </p:pic>
      <p:pic>
        <p:nvPicPr>
          <p:cNvPr id="36" name="Image 7" descr="preencoded.png">    </p:cNvPr>
          <p:cNvPicPr>
            <a:picLocks noChangeAspect="1"/>
          </p:cNvPicPr>
          <p:nvPr/>
        </p:nvPicPr>
        <p:blipFill>
          <a:blip r:embed="rId8"/>
          <a:srcRect l="0" r="0" t="0" b="0"/>
          <a:stretch/>
        </p:blipFill>
        <p:spPr>
          <a:xfrm>
            <a:off x="3462338" y="2595563"/>
            <a:ext cx="659606" cy="137482"/>
          </a:xfrm>
          <a:prstGeom prst="rect">
            <a:avLst/>
          </a:prstGeom>
        </p:spPr>
      </p:pic>
      <p:pic>
        <p:nvPicPr>
          <p:cNvPr id="37" name="Image 8" descr="preencoded.png">    </p:cNvPr>
          <p:cNvPicPr>
            <a:picLocks noChangeAspect="1"/>
          </p:cNvPicPr>
          <p:nvPr/>
        </p:nvPicPr>
        <p:blipFill>
          <a:blip r:embed="rId9"/>
          <a:srcRect l="0" r="0" t="0" b="0"/>
          <a:stretch/>
        </p:blipFill>
        <p:spPr>
          <a:xfrm>
            <a:off x="5153025" y="2595562"/>
            <a:ext cx="659606" cy="137482"/>
          </a:xfrm>
          <a:prstGeom prst="rect">
            <a:avLst/>
          </a:prstGeom>
        </p:spPr>
      </p:pic>
      <p:pic>
        <p:nvPicPr>
          <p:cNvPr id="38" name="Image 9" descr="preencoded.png">    </p:cNvPr>
          <p:cNvPicPr>
            <a:picLocks noChangeAspect="1"/>
          </p:cNvPicPr>
          <p:nvPr/>
        </p:nvPicPr>
        <p:blipFill>
          <a:blip r:embed="rId10"/>
          <a:srcRect l="0" r="0" t="0" b="0"/>
          <a:stretch/>
        </p:blipFill>
        <p:spPr>
          <a:xfrm>
            <a:off x="6843713" y="2595562"/>
            <a:ext cx="664369" cy="137482"/>
          </a:xfrm>
          <a:prstGeom prst="rect">
            <a:avLst/>
          </a:prstGeom>
        </p:spPr>
      </p:pic>
      <p:sp>
        <p:nvSpPr>
          <p:cNvPr id="39" name="Shape 26"/>
          <p:cNvSpPr/>
          <p:nvPr/>
        </p:nvSpPr>
        <p:spPr>
          <a:xfrm>
            <a:off x="0" y="609600"/>
            <a:ext cx="190500" cy="4533900"/>
          </a:xfrm>
          <a:prstGeom prst="rect">
            <a:avLst/>
          </a:prstGeom>
          <a:solidFill>
            <a:srgbClr val="0099DC"/>
          </a:solidFill>
          <a:ln/>
        </p:spPr>
      </p:sp>
      <p:sp>
        <p:nvSpPr>
          <p:cNvPr id="40" name="Shape 27"/>
          <p:cNvSpPr/>
          <p:nvPr/>
        </p:nvSpPr>
        <p:spPr>
          <a:xfrm>
            <a:off x="609600" y="2181225"/>
            <a:ext cx="1162050" cy="1157288"/>
          </a:xfrm>
          <a:prstGeom prst="roundRect">
            <a:avLst/>
          </a:prstGeom>
          <a:solidFill>
            <a:srgbClr val="0099DC">
              <a:alpha val="10000"/>
            </a:srgbClr>
          </a:solidFill>
          <a:ln/>
        </p:spPr>
      </p:sp>
      <p:sp>
        <p:nvSpPr>
          <p:cNvPr id="41" name="Shape 28"/>
          <p:cNvSpPr/>
          <p:nvPr/>
        </p:nvSpPr>
        <p:spPr>
          <a:xfrm>
            <a:off x="7372350" y="2181225"/>
            <a:ext cx="1162050" cy="1157288"/>
          </a:xfrm>
          <a:prstGeom prst="roundRect">
            <a:avLst/>
          </a:prstGeom>
          <a:solidFill>
            <a:srgbClr val="0099DC">
              <a:alpha val="10000"/>
            </a:srgbClr>
          </a:solidFill>
          <a:ln/>
        </p:spPr>
      </p:sp>
      <p:pic>
        <p:nvPicPr>
          <p:cNvPr id="42" name="Image 10" descr="preencoded.png">    </p:cNvPr>
          <p:cNvPicPr>
            <a:picLocks noChangeAspect="1"/>
          </p:cNvPicPr>
          <p:nvPr/>
        </p:nvPicPr>
        <p:blipFill>
          <a:blip r:embed="rId11"/>
          <a:srcRect l="0" r="0" t="0" b="0"/>
          <a:stretch/>
        </p:blipFill>
        <p:spPr>
          <a:xfrm>
            <a:off x="8372475" y="209550"/>
            <a:ext cx="571500" cy="533400"/>
          </a:xfrm>
          <a:prstGeom prst="rect">
            <a:avLst/>
          </a:prstGeom>
        </p:spPr>
      </p:pic>
      <p:sp>
        <p:nvSpPr>
          <p:cNvPr id="43" name="Text 29"/>
          <p:cNvSpPr/>
          <p:nvPr/>
        </p:nvSpPr>
        <p:spPr>
          <a:xfrm>
            <a:off x="4486275" y="4805363"/>
            <a:ext cx="4048125" cy="133350"/>
          </a:xfrm>
          <a:prstGeom prst="rect">
            <a:avLst/>
          </a:prstGeom>
          <a:noFill/>
          <a:ln/>
        </p:spPr>
        <p:txBody>
          <a:bodyPr wrap="square" lIns="0" tIns="0" rIns="0" bIns="0" rtlCol="0" anchor="t"/>
          <a:lstStyle/>
          <a:p>
            <a:pPr algn="r" indent="0" marL="0">
              <a:lnSpc>
                <a:spcPts val="998"/>
              </a:lnSpc>
              <a:buNone/>
            </a:pPr>
            <a:r>
              <a:rPr lang="en-US" sz="713" dirty="0">
                <a:solidFill>
                  <a:srgbClr val="0099DC">
                    <a:alpha val="99000"/>
                  </a:srgbClr>
                </a:solidFill>
                <a:latin typeface="Open Sans" pitchFamily="34" charset="0"/>
                <a:ea typeface="Open Sans" pitchFamily="34" charset="-122"/>
                <a:cs typeface="Open Sans" pitchFamily="34" charset="-120"/>
              </a:rPr>
              <a:t>3rd European EPICS Summer School — 17th-28th August 2026 — Balazs Nagy, Dirk Nordt</a:t>
            </a:r>
            <a:endParaRPr lang="en-US" sz="713"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604838" y="1895475"/>
            <a:ext cx="7929563" cy="1276350"/>
          </a:xfrm>
          <a:prstGeom prst="rect">
            <a:avLst/>
          </a:prstGeom>
          <a:noFill/>
          <a:ln/>
        </p:spPr>
      </p:sp>
      <p:sp>
        <p:nvSpPr>
          <p:cNvPr id="4" name="Shape 1"/>
          <p:cNvSpPr/>
          <p:nvPr/>
        </p:nvSpPr>
        <p:spPr>
          <a:xfrm>
            <a:off x="604838" y="1895475"/>
            <a:ext cx="2484438" cy="1276350"/>
          </a:xfrm>
          <a:prstGeom prst="rect">
            <a:avLst/>
          </a:prstGeom>
          <a:noFill/>
          <a:ln/>
        </p:spPr>
      </p:sp>
      <p:sp>
        <p:nvSpPr>
          <p:cNvPr id="5" name="Shape 2"/>
          <p:cNvSpPr/>
          <p:nvPr/>
        </p:nvSpPr>
        <p:spPr>
          <a:xfrm>
            <a:off x="604838" y="1895475"/>
            <a:ext cx="2484438" cy="1276350"/>
          </a:xfrm>
          <a:prstGeom prst="roundRect">
            <a:avLst/>
          </a:prstGeom>
          <a:solidFill>
            <a:srgbClr val="0099DC">
              <a:alpha val="10000"/>
            </a:srgbClr>
          </a:solidFill>
          <a:ln/>
        </p:spPr>
      </p:sp>
      <p:sp>
        <p:nvSpPr>
          <p:cNvPr id="6" name="Shape 3"/>
          <p:cNvSpPr/>
          <p:nvPr/>
        </p:nvSpPr>
        <p:spPr>
          <a:xfrm>
            <a:off x="3327402" y="1895475"/>
            <a:ext cx="2484437" cy="1276350"/>
          </a:xfrm>
          <a:prstGeom prst="roundRect">
            <a:avLst/>
          </a:prstGeom>
          <a:solidFill>
            <a:srgbClr val="98BE00">
              <a:alpha val="10000"/>
            </a:srgbClr>
          </a:solidFill>
          <a:ln/>
        </p:spPr>
      </p:sp>
      <p:sp>
        <p:nvSpPr>
          <p:cNvPr id="7" name="Shape 4"/>
          <p:cNvSpPr/>
          <p:nvPr/>
        </p:nvSpPr>
        <p:spPr>
          <a:xfrm>
            <a:off x="6049966" y="1895475"/>
            <a:ext cx="2484437" cy="1276350"/>
          </a:xfrm>
          <a:prstGeom prst="roundRect">
            <a:avLst/>
          </a:prstGeom>
          <a:solidFill>
            <a:srgbClr val="FE7D00">
              <a:alpha val="10000"/>
            </a:srgbClr>
          </a:solidFill>
          <a:ln/>
        </p:spPr>
      </p:sp>
      <p:sp>
        <p:nvSpPr>
          <p:cNvPr id="8" name="Shape 5"/>
          <p:cNvSpPr/>
          <p:nvPr/>
        </p:nvSpPr>
        <p:spPr>
          <a:xfrm>
            <a:off x="609600" y="609600"/>
            <a:ext cx="7924800" cy="666750"/>
          </a:xfrm>
          <a:prstGeom prst="rect">
            <a:avLst/>
          </a:prstGeom>
          <a:noFill/>
          <a:ln/>
        </p:spPr>
      </p:sp>
      <p:sp>
        <p:nvSpPr>
          <p:cNvPr id="9" name="Text 6"/>
          <p:cNvSpPr/>
          <p:nvPr/>
        </p:nvSpPr>
        <p:spPr>
          <a:xfrm>
            <a:off x="609600" y="6096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Situational Awareness</a:t>
            </a:r>
            <a:endParaRPr lang="en-US" sz="2138" dirty="0"/>
          </a:p>
        </p:txBody>
      </p:sp>
      <p:sp>
        <p:nvSpPr>
          <p:cNvPr id="10" name="Text 7"/>
          <p:cNvSpPr/>
          <p:nvPr/>
        </p:nvSpPr>
        <p:spPr>
          <a:xfrm>
            <a:off x="609600" y="1000125"/>
            <a:ext cx="7924800" cy="276225"/>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See what’s happening. Understand why. Anticipate what’s next.</a:t>
            </a:r>
            <a:endParaRPr lang="en-US" sz="1710" dirty="0"/>
          </a:p>
        </p:txBody>
      </p:sp>
      <p:sp>
        <p:nvSpPr>
          <p:cNvPr id="11" name="Text 8"/>
          <p:cNvSpPr/>
          <p:nvPr/>
        </p:nvSpPr>
        <p:spPr>
          <a:xfrm>
            <a:off x="1562100" y="-1071562"/>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2" name="Text 9"/>
          <p:cNvSpPr/>
          <p:nvPr/>
        </p:nvSpPr>
        <p:spPr>
          <a:xfrm>
            <a:off x="1933575" y="-1071562"/>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3" name="Text 10"/>
          <p:cNvSpPr/>
          <p:nvPr/>
        </p:nvSpPr>
        <p:spPr>
          <a:xfrm>
            <a:off x="1881187" y="-309562"/>
            <a:ext cx="123825"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4" name="Text 11"/>
          <p:cNvSpPr/>
          <p:nvPr/>
        </p:nvSpPr>
        <p:spPr>
          <a:xfrm>
            <a:off x="528638" y="-661987"/>
            <a:ext cx="161925"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5" name="Text 12"/>
          <p:cNvSpPr/>
          <p:nvPr/>
        </p:nvSpPr>
        <p:spPr>
          <a:xfrm>
            <a:off x="2300288" y="-561975"/>
            <a:ext cx="161925"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6" name="Text 13"/>
          <p:cNvSpPr/>
          <p:nvPr/>
        </p:nvSpPr>
        <p:spPr>
          <a:xfrm>
            <a:off x="885825" y="-304800"/>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17" name="Text 14"/>
          <p:cNvSpPr/>
          <p:nvPr/>
        </p:nvSpPr>
        <p:spPr>
          <a:xfrm>
            <a:off x="2328863" y="-552450"/>
            <a:ext cx="104775" cy="104775"/>
          </a:xfrm>
          <a:prstGeom prst="rect">
            <a:avLst/>
          </a:prstGeom>
          <a:noFill/>
          <a:ln/>
        </p:spPr>
        <p:txBody>
          <a:bodyPr wrap="square" lIns="0" tIns="0" rIns="0" bIns="0" rtlCol="0" anchor="ctr"/>
          <a:lstStyle/>
          <a:p>
            <a:pPr algn="ctr" indent="0" marL="0">
              <a:lnSpc>
                <a:spcPts val="510"/>
              </a:lnSpc>
              <a:buNone/>
            </a:pPr>
            <a:r>
              <a:rPr lang="en-US" sz="427" dirty="0">
                <a:solidFill>
                  <a:srgbClr val="000000">
                    <a:alpha val="99000"/>
                  </a:srgbClr>
                </a:solidFill>
                <a:latin typeface="SF Pro" pitchFamily="34" charset="0"/>
                <a:ea typeface="SF Pro" pitchFamily="34" charset="-122"/>
                <a:cs typeface="SF Pro" pitchFamily="34" charset="-120"/>
              </a:rPr>
              <a:t>􀣌</a:t>
            </a:r>
            <a:endParaRPr lang="en-US" sz="427" dirty="0"/>
          </a:p>
        </p:txBody>
      </p:sp>
      <p:sp>
        <p:nvSpPr>
          <p:cNvPr id="18" name="Text 15"/>
          <p:cNvSpPr/>
          <p:nvPr/>
        </p:nvSpPr>
        <p:spPr>
          <a:xfrm>
            <a:off x="957263" y="-1033462"/>
            <a:ext cx="104775" cy="104775"/>
          </a:xfrm>
          <a:prstGeom prst="rect">
            <a:avLst/>
          </a:prstGeom>
          <a:noFill/>
          <a:ln/>
        </p:spPr>
        <p:txBody>
          <a:bodyPr wrap="square" lIns="0" tIns="0" rIns="0" bIns="0" rtlCol="0" anchor="ctr"/>
          <a:lstStyle/>
          <a:p>
            <a:pPr algn="ctr" indent="0" marL="0">
              <a:lnSpc>
                <a:spcPts val="510"/>
              </a:lnSpc>
              <a:buNone/>
            </a:pPr>
            <a:r>
              <a:rPr lang="en-US" sz="427" dirty="0">
                <a:solidFill>
                  <a:srgbClr val="000000">
                    <a:alpha val="99000"/>
                  </a:srgbClr>
                </a:solidFill>
                <a:latin typeface="SF Pro" pitchFamily="34" charset="0"/>
                <a:ea typeface="SF Pro" pitchFamily="34" charset="-122"/>
                <a:cs typeface="SF Pro" pitchFamily="34" charset="-120"/>
              </a:rPr>
              <a:t>􀣌</a:t>
            </a:r>
            <a:endParaRPr lang="en-US" sz="427" dirty="0"/>
          </a:p>
        </p:txBody>
      </p:sp>
      <p:sp>
        <p:nvSpPr>
          <p:cNvPr id="19" name="Text 16"/>
          <p:cNvSpPr/>
          <p:nvPr/>
        </p:nvSpPr>
        <p:spPr>
          <a:xfrm>
            <a:off x="2714625" y="-847725"/>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0" name="Text 17"/>
          <p:cNvSpPr/>
          <p:nvPr/>
        </p:nvSpPr>
        <p:spPr>
          <a:xfrm>
            <a:off x="2714625" y="-881062"/>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1" name="Text 18"/>
          <p:cNvSpPr/>
          <p:nvPr/>
        </p:nvSpPr>
        <p:spPr>
          <a:xfrm>
            <a:off x="2757488" y="-1038225"/>
            <a:ext cx="138113"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2" name="Text 19"/>
          <p:cNvSpPr/>
          <p:nvPr/>
        </p:nvSpPr>
        <p:spPr>
          <a:xfrm>
            <a:off x="1219200" y="-700087"/>
            <a:ext cx="152400"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3" name="Text 20"/>
          <p:cNvSpPr/>
          <p:nvPr/>
        </p:nvSpPr>
        <p:spPr>
          <a:xfrm>
            <a:off x="2714625" y="-280987"/>
            <a:ext cx="223838" cy="138113"/>
          </a:xfrm>
          <a:prstGeom prst="rect">
            <a:avLst/>
          </a:prstGeom>
          <a:noFill/>
          <a:ln/>
        </p:spPr>
        <p:txBody>
          <a:bodyPr wrap="square" lIns="0" tIns="0" rIns="0" bIns="0" rtlCol="0" anchor="ctr"/>
          <a:lstStyle/>
          <a:p>
            <a:pPr algn="ctr" indent="0" marL="0">
              <a:lnSpc>
                <a:spcPts val="1020"/>
              </a:lnSpc>
              <a:buNone/>
            </a:pPr>
            <a:r>
              <a:rPr lang="en-US" sz="855" dirty="0">
                <a:solidFill>
                  <a:srgbClr val="000000">
                    <a:alpha val="99000"/>
                  </a:srgbClr>
                </a:solidFill>
                <a:latin typeface="SF Pro" pitchFamily="34" charset="0"/>
                <a:ea typeface="SF Pro" pitchFamily="34" charset="-122"/>
                <a:cs typeface="SF Pro" pitchFamily="34" charset="-120"/>
              </a:rPr>
              <a:t>􁄠</a:t>
            </a:r>
            <a:endParaRPr lang="en-US" sz="855" dirty="0"/>
          </a:p>
        </p:txBody>
      </p:sp>
      <p:sp>
        <p:nvSpPr>
          <p:cNvPr id="24" name="Shape 21"/>
          <p:cNvSpPr/>
          <p:nvPr/>
        </p:nvSpPr>
        <p:spPr>
          <a:xfrm>
            <a:off x="0" y="609600"/>
            <a:ext cx="190500" cy="4533900"/>
          </a:xfrm>
          <a:prstGeom prst="rect">
            <a:avLst/>
          </a:prstGeom>
          <a:solidFill>
            <a:srgbClr val="0099DC"/>
          </a:solidFill>
          <a:ln/>
        </p:spPr>
      </p:sp>
      <p:sp>
        <p:nvSpPr>
          <p:cNvPr id="25" name="Shape 22"/>
          <p:cNvSpPr/>
          <p:nvPr/>
        </p:nvSpPr>
        <p:spPr>
          <a:xfrm>
            <a:off x="609600" y="3500438"/>
            <a:ext cx="7924800" cy="1033462"/>
          </a:xfrm>
          <a:prstGeom prst="rect">
            <a:avLst/>
          </a:prstGeom>
          <a:noFill/>
          <a:ln/>
        </p:spPr>
      </p:sp>
      <p:sp>
        <p:nvSpPr>
          <p:cNvPr id="26" name="Shape 23"/>
          <p:cNvSpPr/>
          <p:nvPr/>
        </p:nvSpPr>
        <p:spPr>
          <a:xfrm>
            <a:off x="609600" y="3500438"/>
            <a:ext cx="2482850" cy="1033462"/>
          </a:xfrm>
          <a:prstGeom prst="rect">
            <a:avLst/>
          </a:prstGeom>
          <a:noFill/>
          <a:ln/>
        </p:spPr>
      </p:sp>
      <p:sp>
        <p:nvSpPr>
          <p:cNvPr id="27" name="Text 24"/>
          <p:cNvSpPr/>
          <p:nvPr/>
        </p:nvSpPr>
        <p:spPr>
          <a:xfrm>
            <a:off x="609600" y="3500438"/>
            <a:ext cx="2482850" cy="2286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What is happening?</a:t>
            </a:r>
            <a:endParaRPr lang="en-US" sz="1283" dirty="0"/>
          </a:p>
        </p:txBody>
      </p:sp>
      <p:sp>
        <p:nvSpPr>
          <p:cNvPr id="28" name="Text 25"/>
          <p:cNvSpPr/>
          <p:nvPr/>
        </p:nvSpPr>
        <p:spPr>
          <a:xfrm>
            <a:off x="609600" y="3852863"/>
            <a:ext cx="2482850" cy="681038"/>
          </a:xfrm>
          <a:prstGeom prst="rect">
            <a:avLst/>
          </a:prstGeom>
          <a:noFill/>
          <a:ln/>
        </p:spPr>
        <p:txBody>
          <a:bodyPr wrap="square" lIns="0" tIns="0" rIns="0" bIns="0" rtlCol="0" anchor="t"/>
          <a:lstStyle/>
          <a:p>
            <a:pPr algn="l" marL="342900" indent="-342900">
              <a:lnSpc>
                <a:spcPts val="1453"/>
              </a:lnSpc>
              <a:buSzPct val="100000"/>
              <a:buChar char="•"/>
            </a:pPr>
            <a:r>
              <a:rPr lang="en-US" sz="1069" spc="-11" kern="0" dirty="0">
                <a:solidFill>
                  <a:srgbClr val="013366">
                    <a:alpha val="99000"/>
                  </a:srgbClr>
                </a:solidFill>
                <a:latin typeface="Open Sans" pitchFamily="34" charset="0"/>
                <a:ea typeface="Open Sans" pitchFamily="34" charset="-122"/>
                <a:cs typeface="Open Sans" pitchFamily="34" charset="-120"/>
              </a:rPr>
              <a:t>Values, states, and modes</a:t>
            </a:r>
            <a:endParaRPr lang="en-US" sz="1069" dirty="0"/>
          </a:p>
          <a:p>
            <a:pPr algn="l" marL="342900" indent="-342900">
              <a:lnSpc>
                <a:spcPts val="1453"/>
              </a:lnSpc>
              <a:buSzPct val="100000"/>
              <a:buChar char="•"/>
            </a:pPr>
            <a:r>
              <a:rPr lang="en-US" sz="1069" spc="-11" kern="0" dirty="0">
                <a:solidFill>
                  <a:srgbClr val="013366">
                    <a:alpha val="99000"/>
                  </a:srgbClr>
                </a:solidFill>
                <a:latin typeface="Open Sans" pitchFamily="34" charset="0"/>
                <a:ea typeface="Open Sans" pitchFamily="34" charset="-122"/>
                <a:cs typeface="Open Sans" pitchFamily="34" charset="-120"/>
              </a:rPr>
              <a:t>Alarms and events</a:t>
            </a:r>
            <a:endParaRPr lang="en-US" sz="1069" dirty="0"/>
          </a:p>
          <a:p>
            <a:pPr algn="l" marL="342900" indent="-342900">
              <a:lnSpc>
                <a:spcPts val="1453"/>
              </a:lnSpc>
              <a:buSzPct val="100000"/>
              <a:buChar char="•"/>
            </a:pPr>
            <a:r>
              <a:rPr lang="en-US" sz="1069" spc="-11" kern="0" dirty="0">
                <a:solidFill>
                  <a:srgbClr val="013366">
                    <a:alpha val="99000"/>
                  </a:srgbClr>
                </a:solidFill>
                <a:latin typeface="Open Sans" pitchFamily="34" charset="0"/>
                <a:ea typeface="Open Sans" pitchFamily="34" charset="-122"/>
                <a:cs typeface="Open Sans" pitchFamily="34" charset="-120"/>
              </a:rPr>
              <a:t>Trends and rate of change</a:t>
            </a:r>
            <a:endParaRPr lang="en-US" sz="1069" dirty="0"/>
          </a:p>
        </p:txBody>
      </p:sp>
      <p:sp>
        <p:nvSpPr>
          <p:cNvPr id="29" name="Shape 26"/>
          <p:cNvSpPr/>
          <p:nvPr/>
        </p:nvSpPr>
        <p:spPr>
          <a:xfrm>
            <a:off x="3330573" y="3500438"/>
            <a:ext cx="2482850" cy="1033462"/>
          </a:xfrm>
          <a:prstGeom prst="rect">
            <a:avLst/>
          </a:prstGeom>
          <a:noFill/>
          <a:ln/>
        </p:spPr>
      </p:sp>
      <p:sp>
        <p:nvSpPr>
          <p:cNvPr id="30" name="Text 27"/>
          <p:cNvSpPr/>
          <p:nvPr/>
        </p:nvSpPr>
        <p:spPr>
          <a:xfrm>
            <a:off x="3330573" y="3500438"/>
            <a:ext cx="2482850" cy="2286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What does it mean?</a:t>
            </a:r>
            <a:endParaRPr lang="en-US" sz="1283" dirty="0"/>
          </a:p>
        </p:txBody>
      </p:sp>
      <p:sp>
        <p:nvSpPr>
          <p:cNvPr id="31" name="Text 28"/>
          <p:cNvSpPr/>
          <p:nvPr/>
        </p:nvSpPr>
        <p:spPr>
          <a:xfrm>
            <a:off x="3330573" y="3852863"/>
            <a:ext cx="2482850" cy="681038"/>
          </a:xfrm>
          <a:prstGeom prst="rect">
            <a:avLst/>
          </a:prstGeom>
          <a:noFill/>
          <a:ln/>
        </p:spPr>
        <p:txBody>
          <a:bodyPr wrap="square" lIns="0" tIns="0" rIns="0" bIns="0" rtlCol="0" anchor="t"/>
          <a:lstStyle/>
          <a:p>
            <a:pPr algn="l" marL="342900" indent="-342900">
              <a:lnSpc>
                <a:spcPts val="1453"/>
              </a:lnSpc>
              <a:buSzPct val="100000"/>
              <a:buChar char="•"/>
            </a:pPr>
            <a:r>
              <a:rPr lang="en-US" sz="1069" spc="-11" kern="0" dirty="0">
                <a:solidFill>
                  <a:srgbClr val="013366">
                    <a:alpha val="99000"/>
                  </a:srgbClr>
                </a:solidFill>
                <a:latin typeface="Open Sans" pitchFamily="34" charset="0"/>
                <a:ea typeface="Open Sans" pitchFamily="34" charset="-122"/>
                <a:cs typeface="Open Sans" pitchFamily="34" charset="-120"/>
              </a:rPr>
              <a:t>Deviation from setpoint or limit</a:t>
            </a:r>
            <a:endParaRPr lang="en-US" sz="1069" dirty="0"/>
          </a:p>
          <a:p>
            <a:pPr algn="l" marL="342900" indent="-342900">
              <a:lnSpc>
                <a:spcPts val="1453"/>
              </a:lnSpc>
              <a:buSzPct val="100000"/>
              <a:buChar char="•"/>
            </a:pPr>
            <a:r>
              <a:rPr lang="en-US" sz="1069" spc="-11" kern="0" dirty="0">
                <a:solidFill>
                  <a:srgbClr val="013366">
                    <a:alpha val="99000"/>
                  </a:srgbClr>
                </a:solidFill>
                <a:latin typeface="Open Sans" pitchFamily="34" charset="0"/>
                <a:ea typeface="Open Sans" pitchFamily="34" charset="-122"/>
                <a:cs typeface="Open Sans" pitchFamily="34" charset="-120"/>
              </a:rPr>
              <a:t>Subsystem relationships</a:t>
            </a:r>
            <a:endParaRPr lang="en-US" sz="1069" dirty="0"/>
          </a:p>
          <a:p>
            <a:pPr algn="l" marL="342900" indent="-342900">
              <a:lnSpc>
                <a:spcPts val="1453"/>
              </a:lnSpc>
              <a:buSzPct val="100000"/>
              <a:buChar char="•"/>
            </a:pPr>
            <a:r>
              <a:rPr lang="en-US" sz="1069" spc="-11" kern="0" dirty="0">
                <a:solidFill>
                  <a:srgbClr val="013366">
                    <a:alpha val="99000"/>
                  </a:srgbClr>
                </a:solidFill>
                <a:latin typeface="Open Sans" pitchFamily="34" charset="0"/>
                <a:ea typeface="Open Sans" pitchFamily="34" charset="-122"/>
                <a:cs typeface="Open Sans" pitchFamily="34" charset="-120"/>
              </a:rPr>
              <a:t>Severity and operational impact</a:t>
            </a:r>
            <a:endParaRPr lang="en-US" sz="1069" dirty="0"/>
          </a:p>
        </p:txBody>
      </p:sp>
      <p:sp>
        <p:nvSpPr>
          <p:cNvPr id="32" name="Shape 29"/>
          <p:cNvSpPr/>
          <p:nvPr/>
        </p:nvSpPr>
        <p:spPr>
          <a:xfrm>
            <a:off x="6051547" y="3500438"/>
            <a:ext cx="2482850" cy="1033462"/>
          </a:xfrm>
          <a:prstGeom prst="rect">
            <a:avLst/>
          </a:prstGeom>
          <a:noFill/>
          <a:ln/>
        </p:spPr>
      </p:sp>
      <p:sp>
        <p:nvSpPr>
          <p:cNvPr id="33" name="Text 30"/>
          <p:cNvSpPr/>
          <p:nvPr/>
        </p:nvSpPr>
        <p:spPr>
          <a:xfrm>
            <a:off x="6051547" y="3500438"/>
            <a:ext cx="2482850" cy="2286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What is likely to happen next?</a:t>
            </a:r>
            <a:endParaRPr lang="en-US" sz="1283" dirty="0"/>
          </a:p>
        </p:txBody>
      </p:sp>
      <p:sp>
        <p:nvSpPr>
          <p:cNvPr id="34" name="Text 31"/>
          <p:cNvSpPr/>
          <p:nvPr/>
        </p:nvSpPr>
        <p:spPr>
          <a:xfrm>
            <a:off x="6051547" y="3852863"/>
            <a:ext cx="2482850" cy="681038"/>
          </a:xfrm>
          <a:prstGeom prst="rect">
            <a:avLst/>
          </a:prstGeom>
          <a:noFill/>
          <a:ln/>
        </p:spPr>
        <p:txBody>
          <a:bodyPr wrap="square" lIns="0" tIns="0" rIns="0" bIns="0" rtlCol="0" anchor="t"/>
          <a:lstStyle/>
          <a:p>
            <a:pPr algn="l" marL="342900" indent="-342900">
              <a:lnSpc>
                <a:spcPts val="1453"/>
              </a:lnSpc>
              <a:buSzPct val="100000"/>
              <a:buChar char="•"/>
            </a:pPr>
            <a:r>
              <a:rPr lang="en-US" sz="1069" spc="-11" kern="0" dirty="0">
                <a:solidFill>
                  <a:srgbClr val="013366">
                    <a:alpha val="99000"/>
                  </a:srgbClr>
                </a:solidFill>
                <a:latin typeface="Open Sans" pitchFamily="34" charset="0"/>
                <a:ea typeface="Open Sans" pitchFamily="34" charset="-122"/>
                <a:cs typeface="Open Sans" pitchFamily="34" charset="-120"/>
              </a:rPr>
              <a:t>Trajectory of current trends</a:t>
            </a:r>
            <a:endParaRPr lang="en-US" sz="1069" dirty="0"/>
          </a:p>
          <a:p>
            <a:pPr algn="l" marL="342900" indent="-342900">
              <a:lnSpc>
                <a:spcPts val="1453"/>
              </a:lnSpc>
              <a:buSzPct val="100000"/>
              <a:buChar char="•"/>
            </a:pPr>
            <a:r>
              <a:rPr lang="en-US" sz="1069" spc="-11" kern="0" dirty="0">
                <a:solidFill>
                  <a:srgbClr val="013366">
                    <a:alpha val="99000"/>
                  </a:srgbClr>
                </a:solidFill>
                <a:latin typeface="Open Sans" pitchFamily="34" charset="0"/>
                <a:ea typeface="Open Sans" pitchFamily="34" charset="-122"/>
                <a:cs typeface="Open Sans" pitchFamily="34" charset="-120"/>
              </a:rPr>
              <a:t>Consequences if nothing changes</a:t>
            </a:r>
            <a:endParaRPr lang="en-US" sz="1069" dirty="0"/>
          </a:p>
          <a:p>
            <a:pPr algn="l" marL="342900" indent="-342900">
              <a:lnSpc>
                <a:spcPts val="1453"/>
              </a:lnSpc>
              <a:buSzPct val="100000"/>
              <a:buChar char="•"/>
            </a:pPr>
            <a:r>
              <a:rPr lang="en-US" sz="1069" spc="-11" kern="0" dirty="0">
                <a:solidFill>
                  <a:srgbClr val="013366">
                    <a:alpha val="99000"/>
                  </a:srgbClr>
                </a:solidFill>
                <a:latin typeface="Open Sans" pitchFamily="34" charset="0"/>
                <a:ea typeface="Open Sans" pitchFamily="34" charset="-122"/>
                <a:cs typeface="Open Sans" pitchFamily="34" charset="-120"/>
              </a:rPr>
              <a:t>Time left to act, and options</a:t>
            </a:r>
            <a:endParaRPr lang="en-US" sz="1069" dirty="0"/>
          </a:p>
        </p:txBody>
      </p:sp>
      <p:sp>
        <p:nvSpPr>
          <p:cNvPr id="35" name="Shape 32"/>
          <p:cNvSpPr/>
          <p:nvPr/>
        </p:nvSpPr>
        <p:spPr>
          <a:xfrm>
            <a:off x="609600" y="2752725"/>
            <a:ext cx="7924800" cy="276225"/>
          </a:xfrm>
          <a:prstGeom prst="rect">
            <a:avLst/>
          </a:prstGeom>
          <a:noFill/>
          <a:ln/>
        </p:spPr>
      </p:sp>
      <p:sp>
        <p:nvSpPr>
          <p:cNvPr id="36" name="Shape 33"/>
          <p:cNvSpPr/>
          <p:nvPr/>
        </p:nvSpPr>
        <p:spPr>
          <a:xfrm>
            <a:off x="609600" y="2752725"/>
            <a:ext cx="2482850" cy="276225"/>
          </a:xfrm>
          <a:prstGeom prst="rect">
            <a:avLst/>
          </a:prstGeom>
          <a:noFill/>
          <a:ln/>
        </p:spPr>
      </p:sp>
      <p:sp>
        <p:nvSpPr>
          <p:cNvPr id="37" name="Text 34"/>
          <p:cNvSpPr/>
          <p:nvPr/>
        </p:nvSpPr>
        <p:spPr>
          <a:xfrm>
            <a:off x="609600" y="2752725"/>
            <a:ext cx="2482850" cy="276225"/>
          </a:xfrm>
          <a:prstGeom prst="rect">
            <a:avLst/>
          </a:prstGeom>
          <a:noFill/>
          <a:ln/>
        </p:spPr>
        <p:txBody>
          <a:bodyPr wrap="square" lIns="0" tIns="0" rIns="0" bIns="0" rtlCol="0" anchor="t"/>
          <a:lstStyle/>
          <a:p>
            <a:pPr algn="ctr"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PERCEIVE</a:t>
            </a:r>
            <a:endParaRPr lang="en-US" sz="1710" dirty="0"/>
          </a:p>
        </p:txBody>
      </p:sp>
      <p:sp>
        <p:nvSpPr>
          <p:cNvPr id="38" name="Shape 35"/>
          <p:cNvSpPr/>
          <p:nvPr/>
        </p:nvSpPr>
        <p:spPr>
          <a:xfrm>
            <a:off x="3330573" y="2752725"/>
            <a:ext cx="2482850" cy="276225"/>
          </a:xfrm>
          <a:prstGeom prst="rect">
            <a:avLst/>
          </a:prstGeom>
          <a:noFill/>
          <a:ln/>
        </p:spPr>
      </p:sp>
      <p:sp>
        <p:nvSpPr>
          <p:cNvPr id="39" name="Text 36"/>
          <p:cNvSpPr/>
          <p:nvPr/>
        </p:nvSpPr>
        <p:spPr>
          <a:xfrm>
            <a:off x="3330573" y="2752725"/>
            <a:ext cx="2482850" cy="276225"/>
          </a:xfrm>
          <a:prstGeom prst="rect">
            <a:avLst/>
          </a:prstGeom>
          <a:noFill/>
          <a:ln/>
        </p:spPr>
        <p:txBody>
          <a:bodyPr wrap="square" lIns="0" tIns="0" rIns="0" bIns="0" rtlCol="0" anchor="t"/>
          <a:lstStyle/>
          <a:p>
            <a:pPr algn="ctr"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UNDERSTAND</a:t>
            </a:r>
            <a:endParaRPr lang="en-US" sz="1710" dirty="0"/>
          </a:p>
        </p:txBody>
      </p:sp>
      <p:sp>
        <p:nvSpPr>
          <p:cNvPr id="40" name="Shape 37"/>
          <p:cNvSpPr/>
          <p:nvPr/>
        </p:nvSpPr>
        <p:spPr>
          <a:xfrm>
            <a:off x="6051547" y="2752725"/>
            <a:ext cx="2482850" cy="276225"/>
          </a:xfrm>
          <a:prstGeom prst="rect">
            <a:avLst/>
          </a:prstGeom>
          <a:noFill/>
          <a:ln/>
        </p:spPr>
      </p:sp>
      <p:sp>
        <p:nvSpPr>
          <p:cNvPr id="41" name="Text 38"/>
          <p:cNvSpPr/>
          <p:nvPr/>
        </p:nvSpPr>
        <p:spPr>
          <a:xfrm>
            <a:off x="6051547" y="2752725"/>
            <a:ext cx="2482850" cy="276225"/>
          </a:xfrm>
          <a:prstGeom prst="rect">
            <a:avLst/>
          </a:prstGeom>
          <a:noFill/>
          <a:ln/>
        </p:spPr>
        <p:txBody>
          <a:bodyPr wrap="square" lIns="0" tIns="0" rIns="0" bIns="0" rtlCol="0" anchor="t"/>
          <a:lstStyle/>
          <a:p>
            <a:pPr algn="ctr"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ANTICIPATE</a:t>
            </a:r>
            <a:pPr algn="ctr" indent="0" marL="0">
              <a:lnSpc>
                <a:spcPts val="2052"/>
              </a:lnSpc>
              <a:buNone/>
            </a:pPr>
            <a:r>
              <a:rPr lang="en-US" sz="1710" b="1" spc="-34" kern="0" dirty="0">
                <a:solidFill>
                  <a:srgbClr val="000000">
                    <a:alpha val="99000"/>
                  </a:srgbClr>
                </a:solidFill>
                <a:latin typeface="Open Sans" pitchFamily="34" charset="0"/>
                <a:ea typeface="Open Sans" pitchFamily="34" charset="-122"/>
                <a:cs typeface="Open Sans" pitchFamily="34" charset="-120"/>
              </a:rPr>
              <a:t> </a:t>
            </a:r>
            <a:endParaRPr lang="en-US" sz="1710" dirty="0"/>
          </a:p>
        </p:txBody>
      </p:sp>
      <p:pic>
        <p:nvPicPr>
          <p:cNvPr id="42" name="Image 0" descr="preencoded.png">    </p:cNvPr>
          <p:cNvPicPr>
            <a:picLocks noChangeAspect="1"/>
          </p:cNvPicPr>
          <p:nvPr/>
        </p:nvPicPr>
        <p:blipFill>
          <a:blip r:embed="rId1"/>
          <a:srcRect l="0" r="0" t="0" b="0"/>
          <a:stretch/>
        </p:blipFill>
        <p:spPr>
          <a:xfrm>
            <a:off x="1466850" y="2128838"/>
            <a:ext cx="757238" cy="504825"/>
          </a:xfrm>
          <a:prstGeom prst="rect">
            <a:avLst/>
          </a:prstGeom>
        </p:spPr>
      </p:pic>
      <p:pic>
        <p:nvPicPr>
          <p:cNvPr id="43" name="Image 1" descr="preencoded.png">    </p:cNvPr>
          <p:cNvPicPr>
            <a:picLocks noChangeAspect="1"/>
          </p:cNvPicPr>
          <p:nvPr/>
        </p:nvPicPr>
        <p:blipFill>
          <a:blip r:embed="rId2"/>
          <a:srcRect l="0" r="0" t="0" b="0"/>
          <a:stretch/>
        </p:blipFill>
        <p:spPr>
          <a:xfrm>
            <a:off x="7000875" y="2090738"/>
            <a:ext cx="581025" cy="581025"/>
          </a:xfrm>
          <a:prstGeom prst="rect">
            <a:avLst/>
          </a:prstGeom>
        </p:spPr>
      </p:pic>
      <p:pic>
        <p:nvPicPr>
          <p:cNvPr id="44" name="Image 2" descr="preencoded.png">    </p:cNvPr>
          <p:cNvPicPr>
            <a:picLocks noChangeAspect="1"/>
          </p:cNvPicPr>
          <p:nvPr/>
        </p:nvPicPr>
        <p:blipFill>
          <a:blip r:embed="rId3"/>
          <a:srcRect l="0" r="0" t="0" b="0"/>
          <a:stretch/>
        </p:blipFill>
        <p:spPr>
          <a:xfrm>
            <a:off x="4252913" y="2090738"/>
            <a:ext cx="623888" cy="523875"/>
          </a:xfrm>
          <a:prstGeom prst="rect">
            <a:avLst/>
          </a:prstGeom>
        </p:spPr>
      </p:pic>
      <p:pic>
        <p:nvPicPr>
          <p:cNvPr id="45" name="Image 3" descr="preencoded.png">    </p:cNvPr>
          <p:cNvPicPr>
            <a:picLocks noChangeAspect="1"/>
          </p:cNvPicPr>
          <p:nvPr/>
        </p:nvPicPr>
        <p:blipFill>
          <a:blip r:embed="rId4"/>
          <a:srcRect l="0" r="0" t="0" b="0"/>
          <a:stretch/>
        </p:blipFill>
        <p:spPr>
          <a:xfrm>
            <a:off x="3100388" y="2381250"/>
            <a:ext cx="359569" cy="137482"/>
          </a:xfrm>
          <a:prstGeom prst="rect">
            <a:avLst/>
          </a:prstGeom>
        </p:spPr>
      </p:pic>
      <p:pic>
        <p:nvPicPr>
          <p:cNvPr id="46" name="Image 4" descr="preencoded.png">    </p:cNvPr>
          <p:cNvPicPr>
            <a:picLocks noChangeAspect="1"/>
          </p:cNvPicPr>
          <p:nvPr/>
        </p:nvPicPr>
        <p:blipFill>
          <a:blip r:embed="rId5"/>
          <a:srcRect l="0" r="0" t="0" b="0"/>
          <a:stretch/>
        </p:blipFill>
        <p:spPr>
          <a:xfrm>
            <a:off x="5810250" y="2381250"/>
            <a:ext cx="359569" cy="137482"/>
          </a:xfrm>
          <a:prstGeom prst="rect">
            <a:avLst/>
          </a:prstGeom>
        </p:spPr>
      </p:pic>
      <p:pic>
        <p:nvPicPr>
          <p:cNvPr id="47" name="Image 5" descr="preencoded.png">    </p:cNvPr>
          <p:cNvPicPr>
            <a:picLocks noChangeAspect="1"/>
          </p:cNvPicPr>
          <p:nvPr/>
        </p:nvPicPr>
        <p:blipFill>
          <a:blip r:embed="rId6"/>
          <a:srcRect l="0" r="0" t="0" b="0"/>
          <a:stretch/>
        </p:blipFill>
        <p:spPr>
          <a:xfrm>
            <a:off x="8372475" y="209550"/>
            <a:ext cx="571500" cy="533400"/>
          </a:xfrm>
          <a:prstGeom prst="rect">
            <a:avLst/>
          </a:prstGeom>
        </p:spPr>
      </p:pic>
      <p:sp>
        <p:nvSpPr>
          <p:cNvPr id="48" name="Text 39"/>
          <p:cNvSpPr/>
          <p:nvPr/>
        </p:nvSpPr>
        <p:spPr>
          <a:xfrm>
            <a:off x="4486275" y="4805363"/>
            <a:ext cx="4048125" cy="133350"/>
          </a:xfrm>
          <a:prstGeom prst="rect">
            <a:avLst/>
          </a:prstGeom>
          <a:noFill/>
          <a:ln/>
        </p:spPr>
        <p:txBody>
          <a:bodyPr wrap="square" lIns="0" tIns="0" rIns="0" bIns="0" rtlCol="0" anchor="t"/>
          <a:lstStyle/>
          <a:p>
            <a:pPr algn="r" indent="0" marL="0">
              <a:lnSpc>
                <a:spcPts val="998"/>
              </a:lnSpc>
              <a:buNone/>
            </a:pPr>
            <a:r>
              <a:rPr lang="en-US" sz="713" dirty="0">
                <a:solidFill>
                  <a:srgbClr val="0099DC">
                    <a:alpha val="99000"/>
                  </a:srgbClr>
                </a:solidFill>
                <a:latin typeface="Open Sans" pitchFamily="34" charset="0"/>
                <a:ea typeface="Open Sans" pitchFamily="34" charset="-122"/>
                <a:cs typeface="Open Sans" pitchFamily="34" charset="-120"/>
              </a:rPr>
              <a:t>3rd European EPICS Summer School — 17th-28th August 2026 — Balazs Nagy, Dirk Nordt</a:t>
            </a:r>
            <a:endParaRPr lang="en-US" sz="713"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3" name="Shape 0"/>
          <p:cNvSpPr/>
          <p:nvPr/>
        </p:nvSpPr>
        <p:spPr>
          <a:xfrm>
            <a:off x="3386138" y="1771650"/>
            <a:ext cx="2357438" cy="2357438"/>
          </a:xfrm>
          <a:prstGeom prst="ellipse">
            <a:avLst/>
          </a:prstGeom>
          <a:solidFill>
            <a:srgbClr val="0099DC">
              <a:alpha val="10000"/>
            </a:srgbClr>
          </a:solidFill>
          <a:ln/>
        </p:spPr>
      </p:sp>
      <p:sp>
        <p:nvSpPr>
          <p:cNvPr id="4" name="Shape 1"/>
          <p:cNvSpPr/>
          <p:nvPr/>
        </p:nvSpPr>
        <p:spPr>
          <a:xfrm>
            <a:off x="609600" y="609600"/>
            <a:ext cx="7924800" cy="942975"/>
          </a:xfrm>
          <a:prstGeom prst="rect">
            <a:avLst/>
          </a:prstGeom>
          <a:noFill/>
          <a:ln/>
        </p:spPr>
      </p:sp>
      <p:sp>
        <p:nvSpPr>
          <p:cNvPr id="5" name="Text 2"/>
          <p:cNvSpPr/>
          <p:nvPr/>
        </p:nvSpPr>
        <p:spPr>
          <a:xfrm>
            <a:off x="609600" y="609600"/>
            <a:ext cx="7924800" cy="342900"/>
          </a:xfrm>
          <a:prstGeom prst="rect">
            <a:avLst/>
          </a:prstGeom>
          <a:noFill/>
          <a:ln/>
        </p:spPr>
        <p:txBody>
          <a:bodyPr wrap="square" lIns="0" tIns="0" rIns="0" bIns="0" rtlCol="0" anchor="t"/>
          <a:lstStyle/>
          <a:p>
            <a:pPr algn="l" indent="0" marL="0">
              <a:lnSpc>
                <a:spcPts val="2565"/>
              </a:lnSpc>
              <a:buNone/>
            </a:pPr>
            <a:r>
              <a:rPr lang="en-US" sz="2138" b="1" spc="-47" kern="0" dirty="0">
                <a:solidFill>
                  <a:srgbClr val="0C8CE9">
                    <a:alpha val="99000"/>
                  </a:srgbClr>
                </a:solidFill>
                <a:latin typeface="Open Sans" pitchFamily="34" charset="0"/>
                <a:ea typeface="Open Sans" pitchFamily="34" charset="-122"/>
                <a:cs typeface="Open Sans" pitchFamily="34" charset="-120"/>
              </a:rPr>
              <a:t>Designing for Understanding</a:t>
            </a:r>
            <a:endParaRPr lang="en-US" sz="2138" dirty="0"/>
          </a:p>
        </p:txBody>
      </p:sp>
      <p:sp>
        <p:nvSpPr>
          <p:cNvPr id="6" name="Text 3"/>
          <p:cNvSpPr/>
          <p:nvPr/>
        </p:nvSpPr>
        <p:spPr>
          <a:xfrm>
            <a:off x="609600" y="1000125"/>
            <a:ext cx="3681413" cy="552450"/>
          </a:xfrm>
          <a:prstGeom prst="rect">
            <a:avLst/>
          </a:prstGeom>
          <a:noFill/>
          <a:ln/>
        </p:spPr>
        <p:txBody>
          <a:bodyPr wrap="square" lIns="0" tIns="0" rIns="0" bIns="0" rtlCol="0" anchor="t"/>
          <a:lstStyle/>
          <a:p>
            <a:pPr algn="l" indent="0" marL="0">
              <a:lnSpc>
                <a:spcPts val="2052"/>
              </a:lnSpc>
              <a:buNone/>
            </a:pPr>
            <a:r>
              <a:rPr lang="en-US" sz="1710" b="1" spc="-34" kern="0" dirty="0">
                <a:solidFill>
                  <a:srgbClr val="013366">
                    <a:alpha val="99000"/>
                  </a:srgbClr>
                </a:solidFill>
                <a:latin typeface="Open Sans" pitchFamily="34" charset="0"/>
                <a:ea typeface="Open Sans" pitchFamily="34" charset="-122"/>
                <a:cs typeface="Open Sans" pitchFamily="34" charset="-120"/>
              </a:rPr>
              <a:t>Making the right information clear at the right time</a:t>
            </a:r>
            <a:endParaRPr lang="en-US" sz="1710" dirty="0"/>
          </a:p>
        </p:txBody>
      </p:sp>
      <p:sp>
        <p:nvSpPr>
          <p:cNvPr id="7" name="Shape 4"/>
          <p:cNvSpPr/>
          <p:nvPr/>
        </p:nvSpPr>
        <p:spPr>
          <a:xfrm>
            <a:off x="0" y="609600"/>
            <a:ext cx="190500" cy="4533900"/>
          </a:xfrm>
          <a:prstGeom prst="rect">
            <a:avLst/>
          </a:prstGeom>
          <a:solidFill>
            <a:srgbClr val="0099DC"/>
          </a:solidFill>
          <a:ln/>
        </p:spPr>
      </p:sp>
      <p:sp>
        <p:nvSpPr>
          <p:cNvPr id="8" name="Text 5"/>
          <p:cNvSpPr/>
          <p:nvPr/>
        </p:nvSpPr>
        <p:spPr>
          <a:xfrm>
            <a:off x="6215063" y="2428875"/>
            <a:ext cx="1643063" cy="457200"/>
          </a:xfrm>
          <a:prstGeom prst="rect">
            <a:avLst/>
          </a:prstGeom>
          <a:noFill/>
          <a:ln/>
        </p:spPr>
        <p:txBody>
          <a:bodyPr wrap="square" lIns="0" tIns="0" rIns="0" bIns="0" rtlCol="0" anchor="t"/>
          <a:lstStyle/>
          <a:p>
            <a:pPr algn="l" indent="0" marL="0">
              <a:lnSpc>
                <a:spcPts val="1693"/>
              </a:lnSpc>
              <a:buNone/>
            </a:pPr>
            <a:r>
              <a:rPr lang="en-US" sz="1283" b="1" spc="-26" kern="0" dirty="0">
                <a:solidFill>
                  <a:srgbClr val="013366">
                    <a:alpha val="99000"/>
                  </a:srgbClr>
                </a:solidFill>
                <a:latin typeface="Open Sans" pitchFamily="34" charset="0"/>
                <a:ea typeface="Open Sans" pitchFamily="34" charset="-122"/>
                <a:cs typeface="Open Sans" pitchFamily="34" charset="-120"/>
              </a:rPr>
              <a:t>Color and Attention</a:t>
            </a:r>
            <a:endParaRPr lang="en-US" sz="1283" dirty="0"/>
          </a:p>
          <a:p>
            <a:pPr algn="l" indent="0" marL="0">
              <a:lnSpc>
                <a:spcPts val="1693"/>
              </a:lnSpc>
              <a:buNone/>
            </a:pPr>
            <a:r>
              <a:rPr lang="en-US" sz="1283" spc="-26" kern="0" dirty="0">
                <a:solidFill>
                  <a:srgbClr val="013366">
                    <a:alpha val="99000"/>
                  </a:srgbClr>
                </a:solidFill>
                <a:latin typeface="Open Sans" pitchFamily="34" charset="0"/>
                <a:ea typeface="Open Sans" pitchFamily="34" charset="-122"/>
                <a:cs typeface="Open Sans" pitchFamily="34" charset="-120"/>
              </a:rPr>
              <a:t>What should I notice?</a:t>
            </a:r>
            <a:endParaRPr lang="en-US" sz="1283" dirty="0"/>
          </a:p>
        </p:txBody>
      </p:sp>
      <p:sp>
        <p:nvSpPr>
          <p:cNvPr id="9" name="Text 6"/>
          <p:cNvSpPr/>
          <p:nvPr/>
        </p:nvSpPr>
        <p:spPr>
          <a:xfrm>
            <a:off x="5110163" y="1404938"/>
            <a:ext cx="1933575" cy="471488"/>
          </a:xfrm>
          <a:prstGeom prst="rect">
            <a:avLst/>
          </a:prstGeom>
          <a:noFill/>
          <a:ln/>
        </p:spPr>
        <p:txBody>
          <a:bodyPr wrap="square" lIns="0" tIns="0" rIns="0" bIns="0" rtlCol="0" anchor="t"/>
          <a:lstStyle/>
          <a:p>
            <a:pPr algn="l" indent="0" marL="0">
              <a:lnSpc>
                <a:spcPts val="1693"/>
              </a:lnSpc>
              <a:buNone/>
            </a:pPr>
            <a:r>
              <a:rPr lang="en-US" sz="1283" b="1" spc="-26" kern="0" dirty="0">
                <a:solidFill>
                  <a:srgbClr val="013366">
                    <a:alpha val="99000"/>
                  </a:srgbClr>
                </a:solidFill>
                <a:latin typeface="Open Sans" pitchFamily="34" charset="0"/>
                <a:ea typeface="Open Sans" pitchFamily="34" charset="-122"/>
                <a:cs typeface="Open Sans" pitchFamily="34" charset="-120"/>
              </a:rPr>
              <a:t>Information hierarchy</a:t>
            </a:r>
            <a:endParaRPr lang="en-US" sz="1283" dirty="0"/>
          </a:p>
          <a:p>
            <a:pPr algn="l" indent="0" marL="0">
              <a:lnSpc>
                <a:spcPts val="1795"/>
              </a:lnSpc>
              <a:buNone/>
            </a:pPr>
            <a:r>
              <a:rPr lang="en-US" sz="1283" spc="-13" kern="0" dirty="0">
                <a:solidFill>
                  <a:srgbClr val="013366">
                    <a:alpha val="99000"/>
                  </a:srgbClr>
                </a:solidFill>
                <a:latin typeface="Open Sans" pitchFamily="34" charset="0"/>
                <a:ea typeface="Open Sans" pitchFamily="34" charset="-122"/>
                <a:cs typeface="Open Sans" pitchFamily="34" charset="-120"/>
              </a:rPr>
              <a:t>What matters right now?</a:t>
            </a:r>
            <a:endParaRPr lang="en-US" sz="1283" dirty="0"/>
          </a:p>
        </p:txBody>
      </p:sp>
      <p:sp>
        <p:nvSpPr>
          <p:cNvPr id="10" name="Text 7"/>
          <p:cNvSpPr/>
          <p:nvPr/>
        </p:nvSpPr>
        <p:spPr>
          <a:xfrm>
            <a:off x="642938" y="2366963"/>
            <a:ext cx="2286000" cy="523875"/>
          </a:xfrm>
          <a:prstGeom prst="rect">
            <a:avLst/>
          </a:prstGeom>
          <a:noFill/>
          <a:ln/>
        </p:spPr>
        <p:txBody>
          <a:bodyPr wrap="square" lIns="0" tIns="0" rIns="0" bIns="0" rtlCol="0" anchor="t"/>
          <a:lstStyle/>
          <a:p>
            <a:pPr algn="r" indent="0" marL="0">
              <a:lnSpc>
                <a:spcPts val="1795"/>
              </a:lnSpc>
              <a:buNone/>
            </a:pPr>
            <a:r>
              <a:rPr lang="en-US" sz="1283" b="1" spc="-13" kern="0" dirty="0">
                <a:solidFill>
                  <a:srgbClr val="013366">
                    <a:alpha val="99000"/>
                  </a:srgbClr>
                </a:solidFill>
                <a:latin typeface="Open Sans" pitchFamily="34" charset="0"/>
                <a:ea typeface="Open Sans" pitchFamily="34" charset="-122"/>
                <a:cs typeface="Open Sans" pitchFamily="34" charset="-120"/>
              </a:rPr>
              <a:t>Consistency</a:t>
            </a:r>
            <a:endParaRPr lang="en-US" sz="1283" dirty="0"/>
          </a:p>
          <a:p>
            <a:pPr algn="r" indent="0" marL="0">
              <a:lnSpc>
                <a:spcPts val="1795"/>
              </a:lnSpc>
              <a:buNone/>
            </a:pPr>
            <a:r>
              <a:rPr lang="en-US" sz="1283" spc="-13" kern="0" dirty="0">
                <a:solidFill>
                  <a:srgbClr val="013366">
                    <a:alpha val="99000"/>
                  </a:srgbClr>
                </a:solidFill>
                <a:latin typeface="Open Sans" pitchFamily="34" charset="0"/>
                <a:ea typeface="Open Sans" pitchFamily="34" charset="-122"/>
                <a:cs typeface="Open Sans" pitchFamily="34" charset="-120"/>
              </a:rPr>
              <a:t>Does this behave as I expect?</a:t>
            </a:r>
            <a:endParaRPr lang="en-US" sz="1283" dirty="0"/>
          </a:p>
        </p:txBody>
      </p:sp>
      <p:sp>
        <p:nvSpPr>
          <p:cNvPr id="11" name="Text 8"/>
          <p:cNvSpPr/>
          <p:nvPr/>
        </p:nvSpPr>
        <p:spPr>
          <a:xfrm>
            <a:off x="2124075" y="3419475"/>
            <a:ext cx="1238250" cy="809625"/>
          </a:xfrm>
          <a:prstGeom prst="rect">
            <a:avLst/>
          </a:prstGeom>
          <a:noFill/>
          <a:ln/>
        </p:spPr>
        <p:txBody>
          <a:bodyPr wrap="square" lIns="0" tIns="0" rIns="0" bIns="0" rtlCol="0" anchor="t"/>
          <a:lstStyle/>
          <a:p>
            <a:pPr algn="l" indent="0" marL="0">
              <a:lnSpc>
                <a:spcPts val="1795"/>
              </a:lnSpc>
              <a:buNone/>
            </a:pPr>
            <a:r>
              <a:rPr lang="en-US" sz="1283" b="1" spc="-13" kern="0" dirty="0">
                <a:solidFill>
                  <a:srgbClr val="013366">
                    <a:alpha val="99000"/>
                  </a:srgbClr>
                </a:solidFill>
                <a:latin typeface="Open Sans" pitchFamily="34" charset="0"/>
                <a:ea typeface="Open Sans" pitchFamily="34" charset="-122"/>
                <a:cs typeface="Open Sans" pitchFamily="34" charset="-120"/>
              </a:rPr>
              <a:t>Navigation</a:t>
            </a:r>
            <a:endParaRPr lang="en-US" sz="1283" dirty="0"/>
          </a:p>
          <a:p>
            <a:pPr algn="l" indent="0" marL="0">
              <a:lnSpc>
                <a:spcPts val="1795"/>
              </a:lnSpc>
              <a:buNone/>
            </a:pPr>
            <a:r>
              <a:rPr lang="en-US" sz="1283" spc="-13" kern="0" dirty="0">
                <a:solidFill>
                  <a:srgbClr val="013366">
                    <a:alpha val="99000"/>
                  </a:srgbClr>
                </a:solidFill>
                <a:latin typeface="Open Sans" pitchFamily="34" charset="0"/>
                <a:ea typeface="Open Sans" pitchFamily="34" charset="-122"/>
                <a:cs typeface="Open Sans" pitchFamily="34" charset="-120"/>
              </a:rPr>
              <a:t>Where am I?</a:t>
            </a:r>
            <a:endParaRPr lang="en-US" sz="1283" dirty="0"/>
          </a:p>
          <a:p>
            <a:pPr algn="l" indent="0" marL="0">
              <a:lnSpc>
                <a:spcPts val="1795"/>
              </a:lnSpc>
              <a:buNone/>
            </a:pPr>
            <a:r>
              <a:rPr lang="en-US" sz="1283" spc="-13" kern="0" dirty="0">
                <a:solidFill>
                  <a:srgbClr val="013366">
                    <a:alpha val="99000"/>
                  </a:srgbClr>
                </a:solidFill>
                <a:latin typeface="Open Sans" pitchFamily="34" charset="0"/>
                <a:ea typeface="Open Sans" pitchFamily="34" charset="-122"/>
                <a:cs typeface="Open Sans" pitchFamily="34" charset="-120"/>
              </a:rPr>
              <a:t>Where can I go?</a:t>
            </a:r>
            <a:endParaRPr lang="en-US" sz="1283" dirty="0"/>
          </a:p>
        </p:txBody>
      </p:sp>
      <p:sp>
        <p:nvSpPr>
          <p:cNvPr id="12" name="Text 9"/>
          <p:cNvSpPr/>
          <p:nvPr/>
        </p:nvSpPr>
        <p:spPr>
          <a:xfrm>
            <a:off x="5757863" y="3419475"/>
            <a:ext cx="2557463" cy="809625"/>
          </a:xfrm>
          <a:prstGeom prst="rect">
            <a:avLst/>
          </a:prstGeom>
          <a:noFill/>
          <a:ln/>
        </p:spPr>
        <p:txBody>
          <a:bodyPr wrap="square" lIns="0" tIns="0" rIns="0" bIns="0" rtlCol="0" anchor="t"/>
          <a:lstStyle/>
          <a:p>
            <a:pPr algn="l" indent="0" marL="0">
              <a:lnSpc>
                <a:spcPts val="1795"/>
              </a:lnSpc>
              <a:buNone/>
            </a:pPr>
            <a:r>
              <a:rPr lang="en-US" sz="1283" b="1" spc="-13" kern="0" dirty="0">
                <a:solidFill>
                  <a:srgbClr val="013366">
                    <a:alpha val="99000"/>
                  </a:srgbClr>
                </a:solidFill>
                <a:latin typeface="Open Sans" pitchFamily="34" charset="0"/>
                <a:ea typeface="Open Sans" pitchFamily="34" charset="-122"/>
                <a:cs typeface="Open Sans" pitchFamily="34" charset="-120"/>
              </a:rPr>
              <a:t>State and Feedback</a:t>
            </a:r>
            <a:endParaRPr lang="en-US" sz="1283" dirty="0"/>
          </a:p>
          <a:p>
            <a:pPr algn="l" indent="0" marL="0">
              <a:lnSpc>
                <a:spcPts val="1795"/>
              </a:lnSpc>
              <a:buNone/>
            </a:pPr>
            <a:r>
              <a:rPr lang="en-US" sz="1283" spc="-13" kern="0" dirty="0">
                <a:solidFill>
                  <a:srgbClr val="013366">
                    <a:alpha val="99000"/>
                  </a:srgbClr>
                </a:solidFill>
                <a:latin typeface="Open Sans" pitchFamily="34" charset="0"/>
                <a:ea typeface="Open Sans" pitchFamily="34" charset="-122"/>
                <a:cs typeface="Open Sans" pitchFamily="34" charset="-120"/>
              </a:rPr>
              <a:t>What is happening?</a:t>
            </a:r>
            <a:endParaRPr lang="en-US" sz="1283" dirty="0"/>
          </a:p>
          <a:p>
            <a:pPr algn="l" indent="0" marL="0">
              <a:lnSpc>
                <a:spcPts val="1795"/>
              </a:lnSpc>
              <a:buNone/>
            </a:pPr>
            <a:r>
              <a:rPr lang="en-US" sz="1283" spc="-13" kern="0" dirty="0">
                <a:solidFill>
                  <a:srgbClr val="013366">
                    <a:alpha val="99000"/>
                  </a:srgbClr>
                </a:solidFill>
                <a:latin typeface="Open Sans" pitchFamily="34" charset="0"/>
                <a:ea typeface="Open Sans" pitchFamily="34" charset="-122"/>
                <a:cs typeface="Open Sans" pitchFamily="34" charset="-120"/>
              </a:rPr>
              <a:t>What happened after my action?</a:t>
            </a:r>
            <a:endParaRPr lang="en-US" sz="1283" dirty="0"/>
          </a:p>
        </p:txBody>
      </p:sp>
      <p:sp>
        <p:nvSpPr>
          <p:cNvPr id="13" name="Text 10"/>
          <p:cNvSpPr/>
          <p:nvPr/>
        </p:nvSpPr>
        <p:spPr>
          <a:xfrm>
            <a:off x="4124325" y="2762250"/>
            <a:ext cx="909638" cy="461963"/>
          </a:xfrm>
          <a:prstGeom prst="rect">
            <a:avLst/>
          </a:prstGeom>
          <a:noFill/>
          <a:ln/>
        </p:spPr>
        <p:txBody>
          <a:bodyPr wrap="square" lIns="0" tIns="0" rIns="0" bIns="0" rtlCol="0" anchor="t"/>
          <a:lstStyle/>
          <a:p>
            <a:pPr algn="ctr"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Situational</a:t>
            </a:r>
            <a:endParaRPr lang="en-US" sz="1283" dirty="0"/>
          </a:p>
          <a:p>
            <a:pPr algn="ctr" indent="0" marL="0">
              <a:lnSpc>
                <a:spcPts val="1693"/>
              </a:lnSpc>
              <a:buNone/>
            </a:pPr>
            <a:r>
              <a:rPr lang="en-US" sz="1283" b="1" spc="-26" kern="0" dirty="0">
                <a:solidFill>
                  <a:srgbClr val="0099DC">
                    <a:alpha val="99000"/>
                  </a:srgbClr>
                </a:solidFill>
                <a:latin typeface="Open Sans" pitchFamily="34" charset="0"/>
                <a:ea typeface="Open Sans" pitchFamily="34" charset="-122"/>
                <a:cs typeface="Open Sans" pitchFamily="34" charset="-120"/>
              </a:rPr>
              <a:t>Awareness</a:t>
            </a:r>
            <a:endParaRPr lang="en-US" sz="1283" dirty="0"/>
          </a:p>
        </p:txBody>
      </p:sp>
      <p:sp>
        <p:nvSpPr>
          <p:cNvPr id="14" name="Shape 11"/>
          <p:cNvSpPr/>
          <p:nvPr/>
        </p:nvSpPr>
        <p:spPr>
          <a:xfrm>
            <a:off x="4162425" y="1465888"/>
            <a:ext cx="819150" cy="819150"/>
          </a:xfrm>
          <a:prstGeom prst="ellipse">
            <a:avLst/>
          </a:prstGeom>
          <a:solidFill>
            <a:srgbClr val="0099DC"/>
          </a:solidFill>
          <a:ln/>
        </p:spPr>
      </p:sp>
      <p:sp>
        <p:nvSpPr>
          <p:cNvPr id="15" name="Shape 12"/>
          <p:cNvSpPr/>
          <p:nvPr/>
        </p:nvSpPr>
        <p:spPr>
          <a:xfrm>
            <a:off x="5233988" y="2223125"/>
            <a:ext cx="814388" cy="819150"/>
          </a:xfrm>
          <a:prstGeom prst="ellipse">
            <a:avLst/>
          </a:prstGeom>
          <a:solidFill>
            <a:srgbClr val="013366"/>
          </a:solidFill>
          <a:ln/>
        </p:spPr>
      </p:sp>
      <p:sp>
        <p:nvSpPr>
          <p:cNvPr id="16" name="Shape 13"/>
          <p:cNvSpPr/>
          <p:nvPr/>
        </p:nvSpPr>
        <p:spPr>
          <a:xfrm>
            <a:off x="4819650" y="3470900"/>
            <a:ext cx="823913" cy="823913"/>
          </a:xfrm>
          <a:prstGeom prst="ellipse">
            <a:avLst/>
          </a:prstGeom>
          <a:solidFill>
            <a:srgbClr val="98BE00"/>
          </a:solidFill>
          <a:ln/>
        </p:spPr>
      </p:sp>
      <p:sp>
        <p:nvSpPr>
          <p:cNvPr id="17" name="Shape 14"/>
          <p:cNvSpPr/>
          <p:nvPr/>
        </p:nvSpPr>
        <p:spPr>
          <a:xfrm>
            <a:off x="3505200" y="3470900"/>
            <a:ext cx="823913" cy="823913"/>
          </a:xfrm>
          <a:prstGeom prst="ellipse">
            <a:avLst/>
          </a:prstGeom>
          <a:solidFill>
            <a:srgbClr val="006646"/>
          </a:solidFill>
          <a:ln/>
        </p:spPr>
      </p:sp>
      <p:sp>
        <p:nvSpPr>
          <p:cNvPr id="18" name="Shape 15"/>
          <p:cNvSpPr/>
          <p:nvPr/>
        </p:nvSpPr>
        <p:spPr>
          <a:xfrm>
            <a:off x="3095625" y="2223125"/>
            <a:ext cx="814388" cy="819150"/>
          </a:xfrm>
          <a:prstGeom prst="ellipse">
            <a:avLst/>
          </a:prstGeom>
          <a:solidFill>
            <a:srgbClr val="D4693B"/>
          </a:solidFill>
          <a:ln/>
        </p:spPr>
      </p:sp>
      <p:pic>
        <p:nvPicPr>
          <p:cNvPr id="19" name="Image 0" descr="preencoded.png">    </p:cNvPr>
          <p:cNvPicPr>
            <a:picLocks noChangeAspect="1"/>
          </p:cNvPicPr>
          <p:nvPr/>
        </p:nvPicPr>
        <p:blipFill>
          <a:blip r:embed="rId1"/>
          <a:srcRect l="0" r="0" t="0" b="0"/>
          <a:stretch/>
        </p:blipFill>
        <p:spPr>
          <a:xfrm>
            <a:off x="8372475" y="209550"/>
            <a:ext cx="571500" cy="533400"/>
          </a:xfrm>
          <a:prstGeom prst="rect">
            <a:avLst/>
          </a:prstGeom>
        </p:spPr>
      </p:pic>
      <p:sp>
        <p:nvSpPr>
          <p:cNvPr id="20" name="Text 16"/>
          <p:cNvSpPr/>
          <p:nvPr/>
        </p:nvSpPr>
        <p:spPr>
          <a:xfrm>
            <a:off x="4486275" y="4805363"/>
            <a:ext cx="4048125" cy="133350"/>
          </a:xfrm>
          <a:prstGeom prst="rect">
            <a:avLst/>
          </a:prstGeom>
          <a:noFill/>
          <a:ln/>
        </p:spPr>
        <p:txBody>
          <a:bodyPr wrap="square" lIns="0" tIns="0" rIns="0" bIns="0" rtlCol="0" anchor="t"/>
          <a:lstStyle/>
          <a:p>
            <a:pPr algn="r" indent="0" marL="0">
              <a:lnSpc>
                <a:spcPts val="998"/>
              </a:lnSpc>
              <a:buNone/>
            </a:pPr>
            <a:r>
              <a:rPr lang="en-US" sz="713" dirty="0">
                <a:solidFill>
                  <a:srgbClr val="0099DC">
                    <a:alpha val="99000"/>
                  </a:srgbClr>
                </a:solidFill>
                <a:latin typeface="Open Sans" pitchFamily="34" charset="0"/>
                <a:ea typeface="Open Sans" pitchFamily="34" charset="-122"/>
                <a:cs typeface="Open Sans" pitchFamily="34" charset="-120"/>
              </a:rPr>
              <a:t>3rd European EPICS Summer School — 17th-28th August 2026 — Balazs Nagy, Dirk Nordt</a:t>
            </a:r>
            <a:endParaRPr lang="en-US" sz="713"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20</Slides>
  <Notes>20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20</vt:i4>
      </vt:variant>
    </vt:vector>
  </HeadingPairs>
  <TitlesOfParts>
    <vt:vector size="2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2026-08-21T05:23:36Z</dcterms:created>
  <dcterms:modified xsi:type="dcterms:W3CDTF">2026-08-21T05:23:36Z</dcterms:modified>
</cp:coreProperties>
</file>