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6" r:id="rId2"/>
  </p:sldMasterIdLst>
  <p:notesMasterIdLst>
    <p:notesMasterId r:id="rId84"/>
  </p:notesMasterIdLst>
  <p:sldIdLst>
    <p:sldId id="349" r:id="rId3"/>
    <p:sldId id="350" r:id="rId4"/>
    <p:sldId id="354" r:id="rId5"/>
    <p:sldId id="351" r:id="rId6"/>
    <p:sldId id="352" r:id="rId7"/>
    <p:sldId id="353" r:id="rId8"/>
    <p:sldId id="384" r:id="rId9"/>
    <p:sldId id="424" r:id="rId10"/>
    <p:sldId id="423" r:id="rId11"/>
    <p:sldId id="385" r:id="rId12"/>
    <p:sldId id="359" r:id="rId13"/>
    <p:sldId id="355" r:id="rId14"/>
    <p:sldId id="357" r:id="rId15"/>
    <p:sldId id="358" r:id="rId16"/>
    <p:sldId id="356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7" r:id="rId25"/>
    <p:sldId id="422" r:id="rId26"/>
    <p:sldId id="368" r:id="rId27"/>
    <p:sldId id="369" r:id="rId28"/>
    <p:sldId id="370" r:id="rId29"/>
    <p:sldId id="371" r:id="rId30"/>
    <p:sldId id="372" r:id="rId31"/>
    <p:sldId id="373" r:id="rId32"/>
    <p:sldId id="374" r:id="rId33"/>
    <p:sldId id="375" r:id="rId34"/>
    <p:sldId id="376" r:id="rId35"/>
    <p:sldId id="425" r:id="rId36"/>
    <p:sldId id="426" r:id="rId37"/>
    <p:sldId id="427" r:id="rId38"/>
    <p:sldId id="428" r:id="rId39"/>
    <p:sldId id="429" r:id="rId40"/>
    <p:sldId id="430" r:id="rId41"/>
    <p:sldId id="431" r:id="rId42"/>
    <p:sldId id="432" r:id="rId43"/>
    <p:sldId id="416" r:id="rId44"/>
    <p:sldId id="419" r:id="rId45"/>
    <p:sldId id="377" r:id="rId46"/>
    <p:sldId id="418" r:id="rId47"/>
    <p:sldId id="433" r:id="rId48"/>
    <p:sldId id="378" r:id="rId49"/>
    <p:sldId id="379" r:id="rId50"/>
    <p:sldId id="380" r:id="rId51"/>
    <p:sldId id="381" r:id="rId52"/>
    <p:sldId id="382" r:id="rId53"/>
    <p:sldId id="383" r:id="rId54"/>
    <p:sldId id="420" r:id="rId55"/>
    <p:sldId id="387" r:id="rId56"/>
    <p:sldId id="388" r:id="rId57"/>
    <p:sldId id="389" r:id="rId58"/>
    <p:sldId id="390" r:id="rId59"/>
    <p:sldId id="391" r:id="rId60"/>
    <p:sldId id="392" r:id="rId61"/>
    <p:sldId id="393" r:id="rId62"/>
    <p:sldId id="394" r:id="rId63"/>
    <p:sldId id="395" r:id="rId64"/>
    <p:sldId id="396" r:id="rId65"/>
    <p:sldId id="397" r:id="rId66"/>
    <p:sldId id="398" r:id="rId67"/>
    <p:sldId id="400" r:id="rId68"/>
    <p:sldId id="401" r:id="rId69"/>
    <p:sldId id="405" r:id="rId70"/>
    <p:sldId id="406" r:id="rId71"/>
    <p:sldId id="415" r:id="rId72"/>
    <p:sldId id="417" r:id="rId73"/>
    <p:sldId id="421" r:id="rId74"/>
    <p:sldId id="403" r:id="rId75"/>
    <p:sldId id="404" r:id="rId76"/>
    <p:sldId id="407" r:id="rId77"/>
    <p:sldId id="408" r:id="rId78"/>
    <p:sldId id="409" r:id="rId79"/>
    <p:sldId id="410" r:id="rId80"/>
    <p:sldId id="411" r:id="rId81"/>
    <p:sldId id="412" r:id="rId82"/>
    <p:sldId id="413" r:id="rId8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BFBFBF"/>
    <a:srgbClr val="1E9FDB"/>
    <a:srgbClr val="76D6FF"/>
    <a:srgbClr val="0094CA"/>
    <a:srgbClr val="13A1DD"/>
    <a:srgbClr val="FFFFFF"/>
    <a:srgbClr val="13A0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07" autoAdjust="0"/>
    <p:restoredTop sz="93251" autoAdjust="0"/>
  </p:normalViewPr>
  <p:slideViewPr>
    <p:cSldViewPr>
      <p:cViewPr varScale="1">
        <p:scale>
          <a:sx n="111" d="100"/>
          <a:sy n="111" d="100"/>
        </p:scale>
        <p:origin x="1424" y="200"/>
      </p:cViewPr>
      <p:guideLst>
        <p:guide pos="3840"/>
        <p:guide orient="horz" pos="1117"/>
      </p:guideLst>
    </p:cSldViewPr>
  </p:slideViewPr>
  <p:outlineViewPr>
    <p:cViewPr>
      <p:scale>
        <a:sx n="33" d="100"/>
        <a:sy n="33" d="100"/>
      </p:scale>
      <p:origin x="0" y="-190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8" d="100"/>
          <a:sy n="138" d="100"/>
        </p:scale>
        <p:origin x="4320" y="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F57FC-B3FF-4DF2-9417-962901C07B3B}" type="datetimeFigureOut">
              <a:rPr lang="sv-SE" smtClean="0"/>
              <a:t>2026-08-20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A53A7-64CD-4D0E-AAE8-1AC9C79D708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4655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3952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883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62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88177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Display Builder </a:t>
            </a:r>
            <a:r>
              <a:rPr lang="en-SE" dirty="0">
                <a:sym typeface="Wingdings" pitchFamily="2" charset="2"/>
              </a:rPr>
              <a:t> Probe, Data Browser, Logbook, Alarm History, Action Button to Save&amp;Restore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>
                <a:sym typeface="Wingdings" pitchFamily="2" charset="2"/>
              </a:rPr>
              <a:t>Channel Table  Save&amp;Restore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SE" dirty="0"/>
              <a:t>Data Browser / Alarm Tablr </a:t>
            </a:r>
            <a:r>
              <a:rPr lang="en-SE" dirty="0">
                <a:sym typeface="Wingdings" pitchFamily="2" charset="2"/>
              </a:rPr>
              <a:t> Logbook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A53A7-64CD-4D0E-AAE8-1AC9C79D7085}" type="slidenum">
              <a:rPr lang="sv-SE" smtClean="0"/>
              <a:t>81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4094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rgbClr val="13A0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GB" noProof="0"/>
              <a:t>Click to edit Master title style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dirty="0"/>
              <a:t>Presenter name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53336"/>
            <a:ext cx="2844800" cy="36512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D7AC81-318B-4D49-A602-9E30227C87EC}" type="datetime1">
              <a:rPr lang="en-GB" smtClean="0"/>
              <a:pPr/>
              <a:t>20/08/2026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53336"/>
            <a:ext cx="3860800" cy="36512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© European Spallation Source ERIC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53336"/>
            <a:ext cx="2844800" cy="36512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1115BC-487E-4422-894C-CB7CD3E7922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7" descr="ESS-vit-logga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407" y="260651"/>
            <a:ext cx="2208245" cy="886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77A986-290F-D34E-872B-A89DF3BE59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6409"/>
          <a:stretch/>
        </p:blipFill>
        <p:spPr>
          <a:xfrm>
            <a:off x="9219135" y="260651"/>
            <a:ext cx="2972865" cy="131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8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4" y="1535116"/>
            <a:ext cx="5386917" cy="639762"/>
          </a:xfrm>
        </p:spPr>
        <p:txBody>
          <a:bodyPr anchor="b"/>
          <a:lstStyle>
            <a:lvl1pPr marL="0" indent="0">
              <a:buNone/>
              <a:defRPr sz="1661" b="1"/>
            </a:lvl1pPr>
            <a:lvl2pPr marL="315314" indent="0">
              <a:buNone/>
              <a:defRPr sz="1385" b="1"/>
            </a:lvl2pPr>
            <a:lvl3pPr marL="630630" indent="0">
              <a:buNone/>
              <a:defRPr sz="1247" b="1"/>
            </a:lvl3pPr>
            <a:lvl4pPr marL="945947" indent="0">
              <a:buNone/>
              <a:defRPr sz="1108" b="1"/>
            </a:lvl4pPr>
            <a:lvl5pPr marL="1261265" indent="0">
              <a:buNone/>
              <a:defRPr sz="1108" b="1"/>
            </a:lvl5pPr>
            <a:lvl6pPr marL="1576588" indent="0">
              <a:buNone/>
              <a:defRPr sz="1108" b="1"/>
            </a:lvl6pPr>
            <a:lvl7pPr marL="1891904" indent="0">
              <a:buNone/>
              <a:defRPr sz="1108" b="1"/>
            </a:lvl7pPr>
            <a:lvl8pPr marL="2207225" indent="0">
              <a:buNone/>
              <a:defRPr sz="1108" b="1"/>
            </a:lvl8pPr>
            <a:lvl9pPr marL="2522543" indent="0">
              <a:buNone/>
              <a:defRPr sz="1108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4" y="2174878"/>
            <a:ext cx="5386917" cy="3951288"/>
          </a:xfrm>
        </p:spPr>
        <p:txBody>
          <a:bodyPr/>
          <a:lstStyle>
            <a:lvl1pPr>
              <a:defRPr sz="1661"/>
            </a:lvl1pPr>
            <a:lvl2pPr>
              <a:defRPr sz="1385"/>
            </a:lvl2pPr>
            <a:lvl3pPr>
              <a:defRPr sz="1247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74" y="1535116"/>
            <a:ext cx="5389033" cy="639762"/>
          </a:xfrm>
        </p:spPr>
        <p:txBody>
          <a:bodyPr anchor="b"/>
          <a:lstStyle>
            <a:lvl1pPr marL="0" indent="0">
              <a:buNone/>
              <a:defRPr sz="1661" b="1"/>
            </a:lvl1pPr>
            <a:lvl2pPr marL="315314" indent="0">
              <a:buNone/>
              <a:defRPr sz="1385" b="1"/>
            </a:lvl2pPr>
            <a:lvl3pPr marL="630630" indent="0">
              <a:buNone/>
              <a:defRPr sz="1247" b="1"/>
            </a:lvl3pPr>
            <a:lvl4pPr marL="945947" indent="0">
              <a:buNone/>
              <a:defRPr sz="1108" b="1"/>
            </a:lvl4pPr>
            <a:lvl5pPr marL="1261265" indent="0">
              <a:buNone/>
              <a:defRPr sz="1108" b="1"/>
            </a:lvl5pPr>
            <a:lvl6pPr marL="1576588" indent="0">
              <a:buNone/>
              <a:defRPr sz="1108" b="1"/>
            </a:lvl6pPr>
            <a:lvl7pPr marL="1891904" indent="0">
              <a:buNone/>
              <a:defRPr sz="1108" b="1"/>
            </a:lvl7pPr>
            <a:lvl8pPr marL="2207225" indent="0">
              <a:buNone/>
              <a:defRPr sz="1108" b="1"/>
            </a:lvl8pPr>
            <a:lvl9pPr marL="2522543" indent="0">
              <a:buNone/>
              <a:defRPr sz="1108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74" y="2174878"/>
            <a:ext cx="5389033" cy="3951288"/>
          </a:xfrm>
        </p:spPr>
        <p:txBody>
          <a:bodyPr/>
          <a:lstStyle>
            <a:lvl1pPr>
              <a:defRPr sz="1661"/>
            </a:lvl1pPr>
            <a:lvl2pPr>
              <a:defRPr sz="1385"/>
            </a:lvl2pPr>
            <a:lvl3pPr>
              <a:defRPr sz="1247"/>
            </a:lvl3pPr>
            <a:lvl4pPr>
              <a:defRPr sz="1108"/>
            </a:lvl4pPr>
            <a:lvl5pPr>
              <a:defRPr sz="1108"/>
            </a:lvl5pPr>
            <a:lvl6pPr>
              <a:defRPr sz="1108"/>
            </a:lvl6pPr>
            <a:lvl7pPr>
              <a:defRPr sz="1108"/>
            </a:lvl7pPr>
            <a:lvl8pPr>
              <a:defRPr sz="1108"/>
            </a:lvl8pPr>
            <a:lvl9pPr>
              <a:defRPr sz="1108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844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16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342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11" y="273052"/>
            <a:ext cx="4011084" cy="1162050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43" y="273401"/>
            <a:ext cx="6815668" cy="5853113"/>
          </a:xfrm>
        </p:spPr>
        <p:txBody>
          <a:bodyPr/>
          <a:lstStyle>
            <a:lvl1pPr>
              <a:defRPr sz="2216"/>
            </a:lvl1pPr>
            <a:lvl2pPr>
              <a:defRPr sz="1939"/>
            </a:lvl2pPr>
            <a:lvl3pPr>
              <a:defRPr sz="1661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11" y="1435104"/>
            <a:ext cx="4011084" cy="4691063"/>
          </a:xfrm>
        </p:spPr>
        <p:txBody>
          <a:bodyPr/>
          <a:lstStyle>
            <a:lvl1pPr marL="0" indent="0">
              <a:buNone/>
              <a:defRPr sz="969"/>
            </a:lvl1pPr>
            <a:lvl2pPr marL="315314" indent="0">
              <a:buNone/>
              <a:defRPr sz="831"/>
            </a:lvl2pPr>
            <a:lvl3pPr marL="630630" indent="0">
              <a:buNone/>
              <a:defRPr sz="692"/>
            </a:lvl3pPr>
            <a:lvl4pPr marL="945947" indent="0">
              <a:buNone/>
              <a:defRPr sz="623"/>
            </a:lvl4pPr>
            <a:lvl5pPr marL="1261265" indent="0">
              <a:buNone/>
              <a:defRPr sz="623"/>
            </a:lvl5pPr>
            <a:lvl6pPr marL="1576588" indent="0">
              <a:buNone/>
              <a:defRPr sz="623"/>
            </a:lvl6pPr>
            <a:lvl7pPr marL="1891904" indent="0">
              <a:buNone/>
              <a:defRPr sz="623"/>
            </a:lvl7pPr>
            <a:lvl8pPr marL="2207225" indent="0">
              <a:buNone/>
              <a:defRPr sz="623"/>
            </a:lvl8pPr>
            <a:lvl9pPr marL="2522543" indent="0">
              <a:buNone/>
              <a:defRPr sz="62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530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8"/>
          </a:xfrm>
        </p:spPr>
        <p:txBody>
          <a:bodyPr anchor="b"/>
          <a:lstStyle>
            <a:lvl1pPr algn="l">
              <a:defRPr sz="1385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216"/>
            </a:lvl1pPr>
            <a:lvl2pPr marL="315314" indent="0">
              <a:buNone/>
              <a:defRPr sz="1939"/>
            </a:lvl2pPr>
            <a:lvl3pPr marL="630630" indent="0">
              <a:buNone/>
              <a:defRPr sz="1661"/>
            </a:lvl3pPr>
            <a:lvl4pPr marL="945947" indent="0">
              <a:buNone/>
              <a:defRPr sz="1385"/>
            </a:lvl4pPr>
            <a:lvl5pPr marL="1261265" indent="0">
              <a:buNone/>
              <a:defRPr sz="1385"/>
            </a:lvl5pPr>
            <a:lvl6pPr marL="1576588" indent="0">
              <a:buNone/>
              <a:defRPr sz="1385"/>
            </a:lvl6pPr>
            <a:lvl7pPr marL="1891904" indent="0">
              <a:buNone/>
              <a:defRPr sz="1385"/>
            </a:lvl7pPr>
            <a:lvl8pPr marL="2207225" indent="0">
              <a:buNone/>
              <a:defRPr sz="1385"/>
            </a:lvl8pPr>
            <a:lvl9pPr marL="2522543" indent="0">
              <a:buNone/>
              <a:defRPr sz="1385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2"/>
          </a:xfrm>
        </p:spPr>
        <p:txBody>
          <a:bodyPr/>
          <a:lstStyle>
            <a:lvl1pPr marL="0" indent="0">
              <a:buNone/>
              <a:defRPr sz="969"/>
            </a:lvl1pPr>
            <a:lvl2pPr marL="315314" indent="0">
              <a:buNone/>
              <a:defRPr sz="831"/>
            </a:lvl2pPr>
            <a:lvl3pPr marL="630630" indent="0">
              <a:buNone/>
              <a:defRPr sz="692"/>
            </a:lvl3pPr>
            <a:lvl4pPr marL="945947" indent="0">
              <a:buNone/>
              <a:defRPr sz="623"/>
            </a:lvl4pPr>
            <a:lvl5pPr marL="1261265" indent="0">
              <a:buNone/>
              <a:defRPr sz="623"/>
            </a:lvl5pPr>
            <a:lvl6pPr marL="1576588" indent="0">
              <a:buNone/>
              <a:defRPr sz="623"/>
            </a:lvl6pPr>
            <a:lvl7pPr marL="1891904" indent="0">
              <a:buNone/>
              <a:defRPr sz="623"/>
            </a:lvl7pPr>
            <a:lvl8pPr marL="2207225" indent="0">
              <a:buNone/>
              <a:defRPr sz="623"/>
            </a:lvl8pPr>
            <a:lvl9pPr marL="2522543" indent="0">
              <a:buNone/>
              <a:defRPr sz="623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222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47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5036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5036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003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bil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1349" y="301"/>
            <a:ext cx="7683499" cy="1441451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cxnSp>
        <p:nvCxnSpPr>
          <p:cNvPr id="3" name="Rak 7"/>
          <p:cNvCxnSpPr/>
          <p:nvPr userDrawn="1"/>
        </p:nvCxnSpPr>
        <p:spPr>
          <a:xfrm>
            <a:off x="-434760" y="1452400"/>
            <a:ext cx="12928527" cy="0"/>
          </a:xfrm>
          <a:prstGeom prst="line">
            <a:avLst/>
          </a:prstGeom>
          <a:ln w="635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73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76DC40F-55C4-384F-A14E-20FF4C53AB90}"/>
              </a:ext>
            </a:extLst>
          </p:cNvPr>
          <p:cNvSpPr/>
          <p:nvPr userDrawn="1"/>
        </p:nvSpPr>
        <p:spPr>
          <a:xfrm>
            <a:off x="0" y="0"/>
            <a:ext cx="12192000" cy="1434354"/>
          </a:xfrm>
          <a:prstGeom prst="rect">
            <a:avLst/>
          </a:prstGeom>
          <a:solidFill>
            <a:srgbClr val="13A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D684BB-AC49-4844-95DA-6540E04D6D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6409"/>
          <a:stretch/>
        </p:blipFill>
        <p:spPr>
          <a:xfrm>
            <a:off x="10128448" y="256034"/>
            <a:ext cx="2018336" cy="894048"/>
          </a:xfrm>
          <a:prstGeom prst="rect">
            <a:avLst/>
          </a:prstGeom>
          <a:solidFill>
            <a:srgbClr val="0094CA"/>
          </a:solidFill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46646"/>
            <a:ext cx="9518848" cy="562074"/>
          </a:xfrm>
        </p:spPr>
        <p:txBody>
          <a:bodyPr lIns="90000" anchor="b">
            <a:noAutofit/>
          </a:bodyPr>
          <a:lstStyle>
            <a:lvl1pPr algn="l">
              <a:defRPr sz="3200" b="1" baseline="0"/>
            </a:lvl1pPr>
          </a:lstStyle>
          <a:p>
            <a:r>
              <a:rPr lang="sv-SE" noProof="0" dirty="0" err="1"/>
              <a:t>Headline</a:t>
            </a:r>
            <a:r>
              <a:rPr lang="sv-SE" noProof="0" dirty="0"/>
              <a:t>, </a:t>
            </a:r>
            <a:r>
              <a:rPr lang="sv-SE" noProof="0" dirty="0" err="1"/>
              <a:t>type</a:t>
            </a:r>
            <a:r>
              <a:rPr lang="sv-SE" noProof="0" dirty="0"/>
              <a:t> </a:t>
            </a:r>
            <a:r>
              <a:rPr lang="sv-SE" noProof="0" dirty="0" err="1"/>
              <a:t>Calibri</a:t>
            </a:r>
            <a:r>
              <a:rPr lang="sv-SE" noProof="0" dirty="0"/>
              <a:t>, </a:t>
            </a:r>
            <a:r>
              <a:rPr lang="sv-SE" noProof="0" dirty="0" err="1"/>
              <a:t>Size</a:t>
            </a:r>
            <a:r>
              <a:rPr lang="sv-SE" noProof="0" dirty="0"/>
              <a:t> 32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781000"/>
            <a:ext cx="10972800" cy="4345166"/>
          </a:xfrm>
        </p:spPr>
        <p:txBody>
          <a:bodyPr lIns="90000">
            <a:noAutofit/>
          </a:bodyPr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noProof="0" dirty="0"/>
              <a:t>Avoid text less than 16 points.  Always use Calibri font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53336"/>
            <a:ext cx="3860800" cy="365125"/>
          </a:xfrm>
        </p:spPr>
        <p:txBody>
          <a:bodyPr anchor="b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© European Spallation Source ERIC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53336"/>
            <a:ext cx="2844800" cy="365125"/>
          </a:xfrm>
        </p:spPr>
        <p:txBody>
          <a:bodyPr anchor="b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1115BC-487E-4422-894C-CB7CD3E792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8011E48-F5AC-104B-BB7F-6322AAB1F2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7780"/>
            <a:ext cx="9518848" cy="590550"/>
          </a:xfrm>
        </p:spPr>
        <p:txBody>
          <a:bodyPr lIns="90000">
            <a:noAutofit/>
          </a:bodyPr>
          <a:lstStyle>
            <a:lvl1pPr marL="0" indent="0">
              <a:buNone/>
              <a:defRPr lang="sv-SE" sz="2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 dirty="0" err="1"/>
              <a:t>Sub</a:t>
            </a:r>
            <a:r>
              <a:rPr lang="sv-SE" dirty="0"/>
              <a:t> </a:t>
            </a:r>
            <a:r>
              <a:rPr lang="sv-SE" dirty="0" err="1"/>
              <a:t>headline</a:t>
            </a:r>
            <a:r>
              <a:rPr lang="sv-SE" dirty="0"/>
              <a:t>, </a:t>
            </a:r>
            <a:r>
              <a:rPr lang="sv-SE" dirty="0" err="1"/>
              <a:t>type</a:t>
            </a:r>
            <a:r>
              <a:rPr lang="sv-SE" dirty="0"/>
              <a:t> </a:t>
            </a:r>
            <a:r>
              <a:rPr lang="sv-SE" dirty="0" err="1"/>
              <a:t>Calibri</a:t>
            </a:r>
            <a:r>
              <a:rPr lang="sv-SE" dirty="0"/>
              <a:t>, </a:t>
            </a:r>
            <a:r>
              <a:rPr lang="sv-SE" dirty="0" err="1"/>
              <a:t>Size</a:t>
            </a:r>
            <a:r>
              <a:rPr lang="sv-SE" dirty="0"/>
              <a:t> 24</a:t>
            </a:r>
          </a:p>
        </p:txBody>
      </p:sp>
    </p:spTree>
    <p:extLst>
      <p:ext uri="{BB962C8B-B14F-4D97-AF65-F5344CB8AC3E}">
        <p14:creationId xmlns:p14="http://schemas.microsoft.com/office/powerpoint/2010/main" val="1351099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E636088-FAD8-024C-A1D7-D74763A458C9}"/>
              </a:ext>
            </a:extLst>
          </p:cNvPr>
          <p:cNvSpPr/>
          <p:nvPr userDrawn="1"/>
        </p:nvSpPr>
        <p:spPr>
          <a:xfrm>
            <a:off x="0" y="0"/>
            <a:ext cx="12192000" cy="1434354"/>
          </a:xfrm>
          <a:prstGeom prst="rect">
            <a:avLst/>
          </a:prstGeom>
          <a:solidFill>
            <a:srgbClr val="13A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781000"/>
            <a:ext cx="5384800" cy="43451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noProof="0" dirty="0"/>
              <a:t>Avoid text less than 16 points.  Always use Calibri font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781000"/>
            <a:ext cx="5384800" cy="43451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noProof="0" dirty="0"/>
              <a:t>Avoid text less than 16 points.  Always use Calibri font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48251"/>
            <a:ext cx="3860800" cy="365125"/>
          </a:xfrm>
        </p:spPr>
        <p:txBody>
          <a:bodyPr anchor="b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© European Spallation Source ERIC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448251"/>
            <a:ext cx="2844800" cy="365125"/>
          </a:xfrm>
        </p:spPr>
        <p:txBody>
          <a:bodyPr anchor="b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1115BC-487E-4422-894C-CB7CD3E7922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E7D9470-03DC-FB43-B831-D8BEB33949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6409"/>
          <a:stretch/>
        </p:blipFill>
        <p:spPr>
          <a:xfrm>
            <a:off x="10128448" y="256034"/>
            <a:ext cx="2018336" cy="894048"/>
          </a:xfrm>
          <a:prstGeom prst="rect">
            <a:avLst/>
          </a:prstGeom>
          <a:solidFill>
            <a:srgbClr val="0094CA"/>
          </a:solidFill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51282D3D-8FD4-E041-9B14-07B58C6C3A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46646"/>
            <a:ext cx="9518848" cy="562074"/>
          </a:xfrm>
        </p:spPr>
        <p:txBody>
          <a:bodyPr lIns="90000" anchor="b">
            <a:noAutofit/>
          </a:bodyPr>
          <a:lstStyle>
            <a:lvl1pPr algn="l">
              <a:defRPr sz="3200" b="1" baseline="0"/>
            </a:lvl1pPr>
          </a:lstStyle>
          <a:p>
            <a:r>
              <a:rPr lang="sv-SE" noProof="0" dirty="0" err="1"/>
              <a:t>Headline</a:t>
            </a:r>
            <a:r>
              <a:rPr lang="sv-SE" noProof="0" dirty="0"/>
              <a:t>, </a:t>
            </a:r>
            <a:r>
              <a:rPr lang="sv-SE" noProof="0" dirty="0" err="1"/>
              <a:t>type</a:t>
            </a:r>
            <a:r>
              <a:rPr lang="sv-SE" noProof="0" dirty="0"/>
              <a:t> </a:t>
            </a:r>
            <a:r>
              <a:rPr lang="sv-SE" noProof="0" dirty="0" err="1"/>
              <a:t>Calibri</a:t>
            </a:r>
            <a:r>
              <a:rPr lang="sv-SE" noProof="0" dirty="0"/>
              <a:t>, </a:t>
            </a:r>
            <a:r>
              <a:rPr lang="sv-SE" noProof="0" dirty="0" err="1"/>
              <a:t>Size</a:t>
            </a:r>
            <a:r>
              <a:rPr lang="sv-SE" noProof="0" dirty="0"/>
              <a:t> 32</a:t>
            </a:r>
            <a:endParaRPr lang="en-GB" noProof="0" dirty="0"/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2852DFA2-0FC7-BC44-83D5-11A0ECDA5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7780"/>
            <a:ext cx="9518848" cy="590550"/>
          </a:xfrm>
        </p:spPr>
        <p:txBody>
          <a:bodyPr lIns="90000">
            <a:noAutofit/>
          </a:bodyPr>
          <a:lstStyle>
            <a:lvl1pPr marL="0" indent="0">
              <a:buNone/>
              <a:defRPr lang="sv-SE" sz="2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 dirty="0" err="1"/>
              <a:t>Sub</a:t>
            </a:r>
            <a:r>
              <a:rPr lang="sv-SE" dirty="0"/>
              <a:t> </a:t>
            </a:r>
            <a:r>
              <a:rPr lang="sv-SE" dirty="0" err="1"/>
              <a:t>headline</a:t>
            </a:r>
            <a:r>
              <a:rPr lang="sv-SE" dirty="0"/>
              <a:t>, </a:t>
            </a:r>
            <a:r>
              <a:rPr lang="sv-SE" dirty="0" err="1"/>
              <a:t>type</a:t>
            </a:r>
            <a:r>
              <a:rPr lang="sv-SE" dirty="0"/>
              <a:t> </a:t>
            </a:r>
            <a:r>
              <a:rPr lang="sv-SE" dirty="0" err="1"/>
              <a:t>Calibri</a:t>
            </a:r>
            <a:r>
              <a:rPr lang="sv-SE" dirty="0"/>
              <a:t>, </a:t>
            </a:r>
            <a:r>
              <a:rPr lang="sv-SE" dirty="0" err="1"/>
              <a:t>Size</a:t>
            </a:r>
            <a:r>
              <a:rPr lang="sv-SE" dirty="0"/>
              <a:t> 24</a:t>
            </a:r>
          </a:p>
        </p:txBody>
      </p:sp>
    </p:spTree>
    <p:extLst>
      <p:ext uri="{BB962C8B-B14F-4D97-AF65-F5344CB8AC3E}">
        <p14:creationId xmlns:p14="http://schemas.microsoft.com/office/powerpoint/2010/main" val="136283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9E2A3-BE71-6440-9127-D0B8B7CC9739}"/>
              </a:ext>
            </a:extLst>
          </p:cNvPr>
          <p:cNvSpPr/>
          <p:nvPr userDrawn="1"/>
        </p:nvSpPr>
        <p:spPr>
          <a:xfrm>
            <a:off x="0" y="0"/>
            <a:ext cx="12192000" cy="1434354"/>
          </a:xfrm>
          <a:prstGeom prst="rect">
            <a:avLst/>
          </a:prstGeom>
          <a:solidFill>
            <a:srgbClr val="13A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noProof="0" dirty="0"/>
              <a:t>Avoid text less than 16 points.</a:t>
            </a:r>
          </a:p>
          <a:p>
            <a:pPr lvl="0"/>
            <a:r>
              <a:rPr lang="en-US" noProof="0" dirty="0"/>
              <a:t>Always use Calibri font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53336"/>
            <a:ext cx="3860800" cy="365125"/>
          </a:xfrm>
        </p:spPr>
        <p:txBody>
          <a:bodyPr anchor="b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GB"/>
              <a:t>© European Spallation Source ERIC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453336"/>
            <a:ext cx="2844800" cy="365125"/>
          </a:xfrm>
        </p:spPr>
        <p:txBody>
          <a:bodyPr anchor="b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1115BC-487E-4422-894C-CB7CD3E79223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3169E67-0A12-B74D-AF26-4E88E2ACD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46646"/>
            <a:ext cx="9518848" cy="562074"/>
          </a:xfrm>
        </p:spPr>
        <p:txBody>
          <a:bodyPr anchor="b">
            <a:noAutofit/>
          </a:bodyPr>
          <a:lstStyle>
            <a:lvl1pPr algn="l">
              <a:defRPr sz="3200" b="1" baseline="0"/>
            </a:lvl1pPr>
          </a:lstStyle>
          <a:p>
            <a:r>
              <a:rPr lang="sv-SE" noProof="0" dirty="0" err="1"/>
              <a:t>Headline</a:t>
            </a:r>
            <a:r>
              <a:rPr lang="sv-SE" noProof="0" dirty="0"/>
              <a:t>, </a:t>
            </a:r>
            <a:r>
              <a:rPr lang="sv-SE" noProof="0" dirty="0" err="1"/>
              <a:t>type</a:t>
            </a:r>
            <a:r>
              <a:rPr lang="sv-SE" noProof="0" dirty="0"/>
              <a:t> </a:t>
            </a:r>
            <a:r>
              <a:rPr lang="sv-SE" noProof="0" dirty="0" err="1"/>
              <a:t>Calibri</a:t>
            </a:r>
            <a:r>
              <a:rPr lang="sv-SE" noProof="0" dirty="0"/>
              <a:t>, </a:t>
            </a:r>
            <a:r>
              <a:rPr lang="sv-SE" noProof="0" dirty="0" err="1"/>
              <a:t>Size</a:t>
            </a:r>
            <a:r>
              <a:rPr lang="sv-SE" noProof="0" dirty="0"/>
              <a:t> 32</a:t>
            </a:r>
            <a:endParaRPr lang="en-GB" noProof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C61DED-7621-EB4E-8EAC-F939BC061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6409"/>
          <a:stretch/>
        </p:blipFill>
        <p:spPr>
          <a:xfrm>
            <a:off x="10128448" y="256034"/>
            <a:ext cx="2018336" cy="894048"/>
          </a:xfrm>
          <a:prstGeom prst="rect">
            <a:avLst/>
          </a:prstGeom>
          <a:solidFill>
            <a:srgbClr val="0094CA"/>
          </a:solidFill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616A99C-711C-4B40-89A4-39C8721F15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7780"/>
            <a:ext cx="9518848" cy="590550"/>
          </a:xfrm>
        </p:spPr>
        <p:txBody>
          <a:bodyPr>
            <a:normAutofit/>
          </a:bodyPr>
          <a:lstStyle>
            <a:lvl1pPr marL="0" indent="0">
              <a:buNone/>
              <a:defRPr lang="sv-SE" sz="2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 dirty="0" err="1"/>
              <a:t>Sub</a:t>
            </a:r>
            <a:r>
              <a:rPr lang="sv-SE" dirty="0"/>
              <a:t> </a:t>
            </a:r>
            <a:r>
              <a:rPr lang="sv-SE" dirty="0" err="1"/>
              <a:t>headline</a:t>
            </a:r>
            <a:r>
              <a:rPr lang="sv-SE" dirty="0"/>
              <a:t>, </a:t>
            </a:r>
            <a:r>
              <a:rPr lang="sv-SE" dirty="0" err="1"/>
              <a:t>type</a:t>
            </a:r>
            <a:r>
              <a:rPr lang="sv-SE" dirty="0"/>
              <a:t> </a:t>
            </a:r>
            <a:r>
              <a:rPr lang="sv-SE" dirty="0" err="1"/>
              <a:t>Calibri</a:t>
            </a:r>
            <a:r>
              <a:rPr lang="sv-SE" dirty="0"/>
              <a:t>, </a:t>
            </a:r>
            <a:r>
              <a:rPr lang="sv-SE" dirty="0" err="1"/>
              <a:t>Size</a:t>
            </a:r>
            <a:r>
              <a:rPr lang="sv-SE" dirty="0"/>
              <a:t> 24</a:t>
            </a:r>
          </a:p>
        </p:txBody>
      </p:sp>
    </p:spTree>
    <p:extLst>
      <p:ext uri="{BB962C8B-B14F-4D97-AF65-F5344CB8AC3E}">
        <p14:creationId xmlns:p14="http://schemas.microsoft.com/office/powerpoint/2010/main" val="1249740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9E2A3-BE71-6440-9127-D0B8B7CC9739}"/>
              </a:ext>
            </a:extLst>
          </p:cNvPr>
          <p:cNvSpPr/>
          <p:nvPr userDrawn="1"/>
        </p:nvSpPr>
        <p:spPr>
          <a:xfrm>
            <a:off x="0" y="0"/>
            <a:ext cx="12192000" cy="1434354"/>
          </a:xfrm>
          <a:prstGeom prst="rect">
            <a:avLst/>
          </a:prstGeom>
          <a:solidFill>
            <a:srgbClr val="13A0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53336"/>
            <a:ext cx="2844800" cy="365125"/>
          </a:xfrm>
        </p:spPr>
        <p:txBody>
          <a:bodyPr anchor="b"/>
          <a:lstStyle/>
          <a:p>
            <a:fld id="{3C7D23FA-05C4-4CC1-B281-2F815585BC1C}" type="datetime1">
              <a:rPr lang="en-GB" noProof="0" smtClean="0"/>
              <a:t>20/08/2026</a:t>
            </a:fld>
            <a:endParaRPr lang="en-GB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53336"/>
            <a:ext cx="3860800" cy="365125"/>
          </a:xfrm>
        </p:spPr>
        <p:txBody>
          <a:bodyPr anchor="b"/>
          <a:lstStyle/>
          <a:p>
            <a:r>
              <a:rPr lang="en-GB" dirty="0"/>
              <a:t>© European Spallation Source ERIC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453336"/>
            <a:ext cx="2844800" cy="365125"/>
          </a:xfrm>
        </p:spPr>
        <p:txBody>
          <a:bodyPr anchor="b"/>
          <a:lstStyle/>
          <a:p>
            <a:fld id="{551115BC-487E-4422-894C-CB7CD3E79223}" type="slidenum">
              <a:rPr lang="en-GB" noProof="0" smtClean="0"/>
              <a:t>‹#›</a:t>
            </a:fld>
            <a:endParaRPr lang="en-GB" noProof="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3169E67-0A12-B74D-AF26-4E88E2ACD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46646"/>
            <a:ext cx="9518848" cy="562074"/>
          </a:xfrm>
        </p:spPr>
        <p:txBody>
          <a:bodyPr anchor="b">
            <a:noAutofit/>
          </a:bodyPr>
          <a:lstStyle>
            <a:lvl1pPr algn="l">
              <a:defRPr sz="3200" b="1" baseline="0"/>
            </a:lvl1pPr>
          </a:lstStyle>
          <a:p>
            <a:r>
              <a:rPr lang="sv-SE" noProof="0" dirty="0" err="1"/>
              <a:t>Headline</a:t>
            </a:r>
            <a:r>
              <a:rPr lang="sv-SE" noProof="0" dirty="0"/>
              <a:t>, </a:t>
            </a:r>
            <a:r>
              <a:rPr lang="sv-SE" noProof="0" dirty="0" err="1"/>
              <a:t>type</a:t>
            </a:r>
            <a:r>
              <a:rPr lang="sv-SE" noProof="0" dirty="0"/>
              <a:t> </a:t>
            </a:r>
            <a:r>
              <a:rPr lang="sv-SE" noProof="0" dirty="0" err="1"/>
              <a:t>Calibri</a:t>
            </a:r>
            <a:r>
              <a:rPr lang="sv-SE" noProof="0" dirty="0"/>
              <a:t>, </a:t>
            </a:r>
            <a:r>
              <a:rPr lang="sv-SE" noProof="0" dirty="0" err="1"/>
              <a:t>Size</a:t>
            </a:r>
            <a:r>
              <a:rPr lang="sv-SE" noProof="0" dirty="0"/>
              <a:t> 32</a:t>
            </a:r>
            <a:endParaRPr lang="en-GB" noProof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EC61DED-7621-EB4E-8EAC-F939BC061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5" b="16409"/>
          <a:stretch/>
        </p:blipFill>
        <p:spPr>
          <a:xfrm>
            <a:off x="10128448" y="256034"/>
            <a:ext cx="2018336" cy="894048"/>
          </a:xfrm>
          <a:prstGeom prst="rect">
            <a:avLst/>
          </a:prstGeom>
          <a:solidFill>
            <a:srgbClr val="0094CA"/>
          </a:solidFill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616A99C-711C-4B40-89A4-39C8721F15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797780"/>
            <a:ext cx="9518848" cy="590550"/>
          </a:xfrm>
        </p:spPr>
        <p:txBody>
          <a:bodyPr>
            <a:normAutofit/>
          </a:bodyPr>
          <a:lstStyle>
            <a:lvl1pPr marL="0" indent="0">
              <a:buNone/>
              <a:defRPr lang="sv-SE" sz="2400" kern="12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sv-SE" dirty="0" err="1"/>
              <a:t>Sub</a:t>
            </a:r>
            <a:r>
              <a:rPr lang="sv-SE" dirty="0"/>
              <a:t> </a:t>
            </a:r>
            <a:r>
              <a:rPr lang="sv-SE" dirty="0" err="1"/>
              <a:t>headline</a:t>
            </a:r>
            <a:r>
              <a:rPr lang="sv-SE" dirty="0"/>
              <a:t>, </a:t>
            </a:r>
            <a:r>
              <a:rPr lang="sv-SE" dirty="0" err="1"/>
              <a:t>type</a:t>
            </a:r>
            <a:r>
              <a:rPr lang="sv-SE" dirty="0"/>
              <a:t> </a:t>
            </a:r>
            <a:r>
              <a:rPr lang="sv-SE" dirty="0" err="1"/>
              <a:t>Calibri</a:t>
            </a:r>
            <a:r>
              <a:rPr lang="sv-SE" dirty="0"/>
              <a:t>, </a:t>
            </a:r>
            <a:r>
              <a:rPr lang="sv-SE" dirty="0" err="1"/>
              <a:t>Size</a:t>
            </a:r>
            <a:r>
              <a:rPr lang="sv-SE" dirty="0"/>
              <a:t> 24</a:t>
            </a:r>
          </a:p>
        </p:txBody>
      </p:sp>
    </p:spTree>
    <p:extLst>
      <p:ext uri="{BB962C8B-B14F-4D97-AF65-F5344CB8AC3E}">
        <p14:creationId xmlns:p14="http://schemas.microsoft.com/office/powerpoint/2010/main" val="149880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3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4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61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76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91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07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22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288360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831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7" y="4407120"/>
            <a:ext cx="10363200" cy="1362076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7" y="2906723"/>
            <a:ext cx="10363200" cy="1500187"/>
          </a:xfrm>
        </p:spPr>
        <p:txBody>
          <a:bodyPr anchor="b"/>
          <a:lstStyle>
            <a:lvl1pPr marL="0" indent="0">
              <a:buNone/>
              <a:defRPr sz="1385">
                <a:solidFill>
                  <a:schemeClr val="tx1">
                    <a:tint val="75000"/>
                  </a:schemeClr>
                </a:solidFill>
              </a:defRPr>
            </a:lvl1pPr>
            <a:lvl2pPr marL="315314" indent="0">
              <a:buNone/>
              <a:defRPr sz="1247">
                <a:solidFill>
                  <a:schemeClr val="tx1">
                    <a:tint val="75000"/>
                  </a:schemeClr>
                </a:solidFill>
              </a:defRPr>
            </a:lvl2pPr>
            <a:lvl3pPr marL="630630" indent="0">
              <a:buNone/>
              <a:defRPr sz="1108">
                <a:solidFill>
                  <a:schemeClr val="tx1">
                    <a:tint val="75000"/>
                  </a:schemeClr>
                </a:solidFill>
              </a:defRPr>
            </a:lvl3pPr>
            <a:lvl4pPr marL="945947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4pPr>
            <a:lvl5pPr marL="1261265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5pPr>
            <a:lvl6pPr marL="1576588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6pPr>
            <a:lvl7pPr marL="1891904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7pPr>
            <a:lvl8pPr marL="2207225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8pPr>
            <a:lvl9pPr marL="2522543" indent="0">
              <a:buNone/>
              <a:defRPr sz="9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58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1939"/>
            </a:lvl1pPr>
            <a:lvl2pPr>
              <a:defRPr sz="1661"/>
            </a:lvl2pPr>
            <a:lvl3pPr>
              <a:defRPr sz="1385"/>
            </a:lvl3pPr>
            <a:lvl4pPr>
              <a:defRPr sz="1247"/>
            </a:lvl4pPr>
            <a:lvl5pPr>
              <a:defRPr sz="1247"/>
            </a:lvl5pPr>
            <a:lvl6pPr>
              <a:defRPr sz="1247"/>
            </a:lvl6pPr>
            <a:lvl7pPr>
              <a:defRPr sz="1247"/>
            </a:lvl7pPr>
            <a:lvl8pPr>
              <a:defRPr sz="1247"/>
            </a:lvl8pPr>
            <a:lvl9pPr>
              <a:defRPr sz="1247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1939"/>
            </a:lvl1pPr>
            <a:lvl2pPr>
              <a:defRPr sz="1661"/>
            </a:lvl2pPr>
            <a:lvl3pPr>
              <a:defRPr sz="1385"/>
            </a:lvl3pPr>
            <a:lvl4pPr>
              <a:defRPr sz="1247"/>
            </a:lvl4pPr>
            <a:lvl5pPr>
              <a:defRPr sz="1247"/>
            </a:lvl5pPr>
            <a:lvl6pPr>
              <a:defRPr sz="1247"/>
            </a:lvl6pPr>
            <a:lvl7pPr>
              <a:defRPr sz="1247"/>
            </a:lvl7pPr>
            <a:lvl8pPr>
              <a:defRPr sz="1247"/>
            </a:lvl8pPr>
            <a:lvl9pPr>
              <a:defRPr sz="1247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712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5188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noProof="0"/>
              <a:t>Klicka här för att ändra format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3233B-D569-4A6E-878F-CDE152514C47}" type="datetime1">
              <a:rPr lang="en-GB" noProof="0" smtClean="0"/>
              <a:t>20/08/2026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115BC-487E-4422-894C-CB7CD3E79223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06408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69" r:id="rId5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090" tIns="45549" rIns="91090" bIns="45549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090" tIns="45549" rIns="91090" bIns="45549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09604" y="6356748"/>
            <a:ext cx="2844800" cy="365125"/>
          </a:xfrm>
          <a:prstGeom prst="rect">
            <a:avLst/>
          </a:prstGeom>
        </p:spPr>
        <p:txBody>
          <a:bodyPr vert="horz" lIns="91090" tIns="45549" rIns="91090" bIns="45549" rtlCol="0" anchor="ctr"/>
          <a:lstStyle>
            <a:lvl1pPr algn="l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5314"/>
            <a:fld id="{49A5678A-D05F-FD42-9890-CCECCD9C8C54}" type="datetimeFigureOut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315314"/>
              <a:t>2026-08-20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165600" y="6356748"/>
            <a:ext cx="3860800" cy="365125"/>
          </a:xfrm>
          <a:prstGeom prst="rect">
            <a:avLst/>
          </a:prstGeom>
        </p:spPr>
        <p:txBody>
          <a:bodyPr vert="horz" lIns="91090" tIns="45549" rIns="91090" bIns="45549" rtlCol="0" anchor="ctr"/>
          <a:lstStyle>
            <a:lvl1pPr algn="ct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5314"/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748"/>
            <a:ext cx="2844800" cy="365125"/>
          </a:xfrm>
          <a:prstGeom prst="rect">
            <a:avLst/>
          </a:prstGeom>
        </p:spPr>
        <p:txBody>
          <a:bodyPr vert="horz" lIns="91090" tIns="45549" rIns="91090" bIns="45549" rtlCol="0" anchor="ctr"/>
          <a:lstStyle>
            <a:lvl1pPr algn="r">
              <a:defRPr sz="83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5314"/>
            <a:fld id="{276797C7-3D02-2A4F-97AD-9EB2A99A67F0}" type="slidenum">
              <a:rPr lang="sv-SE" smtClean="0">
                <a:solidFill>
                  <a:prstClr val="black">
                    <a:tint val="75000"/>
                  </a:prstClr>
                </a:solidFill>
              </a:rPr>
              <a:pPr defTabSz="315314"/>
              <a:t>‹#›</a:t>
            </a:fld>
            <a:endParaRPr lang="sv-S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0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lvl1pPr algn="ctr" defTabSz="315314" rtl="0" eaLnBrk="1" latinLnBrk="0" hangingPunct="1">
        <a:spcBef>
          <a:spcPct val="0"/>
        </a:spcBef>
        <a:buNone/>
        <a:defRPr sz="30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484" indent="-236484" algn="l" defTabSz="315314" rtl="0" eaLnBrk="1" latinLnBrk="0" hangingPunct="1">
        <a:spcBef>
          <a:spcPct val="20000"/>
        </a:spcBef>
        <a:buFont typeface="Arial"/>
        <a:buChar char="•"/>
        <a:defRPr sz="2216" kern="1200">
          <a:solidFill>
            <a:schemeClr val="tx1"/>
          </a:solidFill>
          <a:latin typeface="+mn-lt"/>
          <a:ea typeface="+mn-ea"/>
          <a:cs typeface="+mn-cs"/>
        </a:defRPr>
      </a:lvl1pPr>
      <a:lvl2pPr marL="512390" indent="-197066" algn="l" defTabSz="315314" rtl="0" eaLnBrk="1" latinLnBrk="0" hangingPunct="1">
        <a:spcBef>
          <a:spcPct val="20000"/>
        </a:spcBef>
        <a:buFont typeface="Arial"/>
        <a:buChar char="–"/>
        <a:defRPr sz="1939" kern="1200">
          <a:solidFill>
            <a:schemeClr val="tx1"/>
          </a:solidFill>
          <a:latin typeface="+mn-lt"/>
          <a:ea typeface="+mn-ea"/>
          <a:cs typeface="+mn-cs"/>
        </a:defRPr>
      </a:lvl2pPr>
      <a:lvl3pPr marL="788276" indent="-157655" algn="l" defTabSz="315314" rtl="0" eaLnBrk="1" latinLnBrk="0" hangingPunct="1">
        <a:spcBef>
          <a:spcPct val="20000"/>
        </a:spcBef>
        <a:buFont typeface="Arial"/>
        <a:buChar char="•"/>
        <a:defRPr sz="1661" kern="1200">
          <a:solidFill>
            <a:schemeClr val="tx1"/>
          </a:solidFill>
          <a:latin typeface="+mn-lt"/>
          <a:ea typeface="+mn-ea"/>
          <a:cs typeface="+mn-cs"/>
        </a:defRPr>
      </a:lvl3pPr>
      <a:lvl4pPr marL="1103609" indent="-157655" algn="l" defTabSz="315314" rtl="0" eaLnBrk="1" latinLnBrk="0" hangingPunct="1">
        <a:spcBef>
          <a:spcPct val="20000"/>
        </a:spcBef>
        <a:buFont typeface="Arial"/>
        <a:buChar char="–"/>
        <a:defRPr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18929" indent="-157655" algn="l" defTabSz="315314" rtl="0" eaLnBrk="1" latinLnBrk="0" hangingPunct="1">
        <a:spcBef>
          <a:spcPct val="20000"/>
        </a:spcBef>
        <a:buFont typeface="Arial"/>
        <a:buChar char="»"/>
        <a:defRPr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34244" indent="-157655" algn="l" defTabSz="315314" rtl="0" eaLnBrk="1" latinLnBrk="0" hangingPunct="1">
        <a:spcBef>
          <a:spcPct val="20000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49560" indent="-157655" algn="l" defTabSz="315314" rtl="0" eaLnBrk="1" latinLnBrk="0" hangingPunct="1">
        <a:spcBef>
          <a:spcPct val="20000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64882" indent="-157655" algn="l" defTabSz="315314" rtl="0" eaLnBrk="1" latinLnBrk="0" hangingPunct="1">
        <a:spcBef>
          <a:spcPct val="20000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80197" indent="-157655" algn="l" defTabSz="315314" rtl="0" eaLnBrk="1" latinLnBrk="0" hangingPunct="1">
        <a:spcBef>
          <a:spcPct val="20000"/>
        </a:spcBef>
        <a:buFont typeface="Arial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1pPr>
      <a:lvl2pPr marL="315314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2pPr>
      <a:lvl3pPr marL="630630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3pPr>
      <a:lvl4pPr marL="945947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4pPr>
      <a:lvl5pPr marL="1261265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5pPr>
      <a:lvl6pPr marL="1576588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6pPr>
      <a:lvl7pPr marL="1891904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7pPr>
      <a:lvl8pPr marL="2207225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8pPr>
      <a:lvl9pPr marL="2522543" algn="l" defTabSz="315314" rtl="0" eaLnBrk="1" latinLnBrk="0" hangingPunct="1">
        <a:defRPr sz="124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lab.esss.lu.se/accop/beast-config/-/tree/master/alarm-01.tn.esss.lu.se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onfluence.ess.eu/display/SW/CS-Studio+Phoebus%3A+install%2C+run+and+update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2CE98-D5A2-0648-AD18-116338EADB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 defTabSz="315314"/>
            <a:r>
              <a:rPr lang="en-GB" sz="4000" b="1" dirty="0">
                <a:solidFill>
                  <a:srgbClr val="FFFFFF"/>
                </a:solidFill>
              </a:rPr>
              <a:t>Phoebus (CS Studio) Training</a:t>
            </a:r>
            <a:br>
              <a:rPr lang="en-GB" b="1" dirty="0">
                <a:solidFill>
                  <a:srgbClr val="FFFFFF"/>
                </a:solidFill>
              </a:rPr>
            </a:b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47BB3A-0D99-9D43-ADAF-EC7E12B7F5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defTabSz="315314"/>
            <a:endParaRPr lang="en-GB" sz="2400" b="1" dirty="0">
              <a:solidFill>
                <a:prstClr val="white"/>
              </a:solidFill>
            </a:endParaRPr>
          </a:p>
          <a:p>
            <a:pPr defTabSz="315314"/>
            <a:r>
              <a:rPr lang="sv-SE" sz="1800" dirty="0">
                <a:solidFill>
                  <a:srgbClr val="FFFFFF"/>
                </a:solidFill>
              </a:rPr>
              <a:t>Georg Weiss </a:t>
            </a:r>
          </a:p>
          <a:p>
            <a:pPr defTabSz="315314"/>
            <a:r>
              <a:rPr lang="sv-SE" sz="1800" dirty="0">
                <a:solidFill>
                  <a:srgbClr val="FFFFFF"/>
                </a:solidFill>
              </a:rPr>
              <a:t>Software Developer</a:t>
            </a:r>
            <a:endParaRPr lang="en-US" sz="1400" dirty="0">
              <a:solidFill>
                <a:prstClr val="white"/>
              </a:solidFill>
            </a:endParaRPr>
          </a:p>
          <a:p>
            <a:pPr defTabSz="315314"/>
            <a:r>
              <a:rPr lang="en-GB" sz="1400" dirty="0">
                <a:solidFill>
                  <a:srgbClr val="FFFFFF"/>
                </a:solidFill>
              </a:rPr>
              <a:t>European Spallation Source ERIC</a:t>
            </a:r>
          </a:p>
          <a:p>
            <a:pPr defTabSz="315314"/>
            <a:endParaRPr lang="en-GB" sz="1200" dirty="0">
              <a:solidFill>
                <a:srgbClr val="FFFFFF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3847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2F2AB-F95C-E72A-D11E-8C3A7A74B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Getting your feet wet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482FE-48FA-B92B-3F8D-FD389A7BD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Launch the Phoebus application.</a:t>
            </a:r>
          </a:p>
          <a:p>
            <a:r>
              <a:rPr lang="en-SE" dirty="0"/>
              <a:t>From the menu bar, select Applications </a:t>
            </a:r>
            <a:r>
              <a:rPr lang="en-SE" dirty="0">
                <a:sym typeface="Wingdings" pitchFamily="2" charset="2"/>
              </a:rPr>
              <a:t> Display  PV Tree</a:t>
            </a:r>
          </a:p>
          <a:p>
            <a:r>
              <a:rPr lang="en-SE" dirty="0">
                <a:sym typeface="Wingdings" pitchFamily="2" charset="2"/>
              </a:rPr>
              <a:t>In the PV field type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training:TEMP </a:t>
            </a:r>
            <a:r>
              <a:rPr lang="en-SE" dirty="0">
                <a:sym typeface="Wingdings" pitchFamily="2" charset="2"/>
              </a:rPr>
              <a:t>and press &lt;ENTER&gt; key.</a:t>
            </a:r>
          </a:p>
          <a:p>
            <a:r>
              <a:rPr lang="en-SE" dirty="0">
                <a:sym typeface="Wingdings" pitchFamily="2" charset="2"/>
              </a:rPr>
              <a:t>The PV Tree app shows how a PV is setup in the IOC.</a:t>
            </a:r>
          </a:p>
          <a:p>
            <a:pPr marL="0" indent="0">
              <a:buNone/>
            </a:pPr>
            <a:endParaRPr lang="en-SE" dirty="0">
              <a:sym typeface="Wingdings" pitchFamily="2" charset="2"/>
            </a:endParaRPr>
          </a:p>
          <a:p>
            <a:pPr marL="0" indent="0">
              <a:buNone/>
            </a:pPr>
            <a:endParaRPr lang="en-SE" dirty="0">
              <a:sym typeface="Wingdings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00E74-E5BB-0110-9F65-0EB2A010E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E31A00-2101-DABE-9D0B-E906276E2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352" y="1628800"/>
            <a:ext cx="3138192" cy="2327492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54C463A-407F-3950-3B31-8B59007F5E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635297"/>
            <a:ext cx="4617748" cy="265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85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EDA47-2543-34C0-08D5-87C67EF74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File Browser app: manage your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EEB23D-71E0-0E93-8884-0A60929F8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E28FC4-2F84-447F-BD25-382E18141989}"/>
              </a:ext>
            </a:extLst>
          </p:cNvPr>
          <p:cNvSpPr txBox="1"/>
          <p:nvPr/>
        </p:nvSpPr>
        <p:spPr>
          <a:xfrm>
            <a:off x="263352" y="1628800"/>
            <a:ext cx="2088232" cy="28803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lnSpcReduction="10000"/>
          </a:bodyPr>
          <a:lstStyle/>
          <a:p>
            <a:pPr algn="l"/>
            <a:r>
              <a:rPr lang="en-SE" sz="1400" dirty="0"/>
              <a:t>Go to user’s home directory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EA52E65-E323-5812-9489-B65C06C6ED8F}"/>
              </a:ext>
            </a:extLst>
          </p:cNvPr>
          <p:cNvCxnSpPr>
            <a:cxnSpLocks/>
          </p:cNvCxnSpPr>
          <p:nvPr/>
        </p:nvCxnSpPr>
        <p:spPr>
          <a:xfrm flipH="1">
            <a:off x="335360" y="1988840"/>
            <a:ext cx="144016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33CC1CA-CDFE-0B23-4E61-75A2D1F5FC04}"/>
              </a:ext>
            </a:extLst>
          </p:cNvPr>
          <p:cNvSpPr txBox="1"/>
          <p:nvPr/>
        </p:nvSpPr>
        <p:spPr>
          <a:xfrm>
            <a:off x="882316" y="2024844"/>
            <a:ext cx="1973324" cy="28803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lnSpcReduction="10000"/>
          </a:bodyPr>
          <a:lstStyle/>
          <a:p>
            <a:pPr algn="l"/>
            <a:r>
              <a:rPr lang="en-SE" sz="1400" dirty="0"/>
              <a:t>Current directory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5E937C-0163-9DE2-B492-84E089861520}"/>
              </a:ext>
            </a:extLst>
          </p:cNvPr>
          <p:cNvCxnSpPr>
            <a:cxnSpLocks/>
          </p:cNvCxnSpPr>
          <p:nvPr/>
        </p:nvCxnSpPr>
        <p:spPr>
          <a:xfrm flipH="1">
            <a:off x="767408" y="2274073"/>
            <a:ext cx="186916" cy="2908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718794A-6E20-9412-7E5E-3B03CA7A6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00" y="2654589"/>
            <a:ext cx="2969899" cy="33608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17D991-86F5-830F-2AF8-E8D890F0FBFB}"/>
              </a:ext>
            </a:extLst>
          </p:cNvPr>
          <p:cNvSpPr txBox="1"/>
          <p:nvPr/>
        </p:nvSpPr>
        <p:spPr>
          <a:xfrm>
            <a:off x="2711624" y="3613032"/>
            <a:ext cx="1872208" cy="1400144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fontScale="92500" lnSpcReduction="10000"/>
          </a:bodyPr>
          <a:lstStyle/>
          <a:p>
            <a:pPr algn="l"/>
            <a:r>
              <a:rPr lang="en-SE" sz="1400" dirty="0"/>
              <a:t>Order: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400" dirty="0"/>
              <a:t>Directories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400" dirty="0"/>
              <a:t>Files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400" dirty="0"/>
              <a:t>”Alphabetically”: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SE" sz="1400" dirty="0"/>
              <a:t>Digits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SE" sz="1400" dirty="0"/>
              <a:t>Upper case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SE" sz="1400" dirty="0"/>
              <a:t>Lower case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4AE40C-6FCD-780F-4D51-7DC7049C3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480" y="1628800"/>
            <a:ext cx="1508598" cy="21602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FE21A40-70DF-2077-AB5D-F846C95339C4}"/>
              </a:ext>
            </a:extLst>
          </p:cNvPr>
          <p:cNvSpPr txBox="1"/>
          <p:nvPr/>
        </p:nvSpPr>
        <p:spPr>
          <a:xfrm rot="20252001">
            <a:off x="3183112" y="2465677"/>
            <a:ext cx="2088232" cy="28803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lnSpcReduction="10000"/>
          </a:bodyPr>
          <a:lstStyle/>
          <a:p>
            <a:pPr algn="l"/>
            <a:r>
              <a:rPr lang="en-SE" sz="1400" dirty="0"/>
              <a:t>Context menu directory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F029A11-7937-0B36-918C-7C76FF06CA53}"/>
              </a:ext>
            </a:extLst>
          </p:cNvPr>
          <p:cNvCxnSpPr/>
          <p:nvPr/>
        </p:nvCxnSpPr>
        <p:spPr>
          <a:xfrm flipV="1">
            <a:off x="2709888" y="2312876"/>
            <a:ext cx="2659136" cy="1116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8C57FB-F916-06D1-7C6F-680DA003448F}"/>
              </a:ext>
            </a:extLst>
          </p:cNvPr>
          <p:cNvCxnSpPr>
            <a:cxnSpLocks/>
          </p:cNvCxnSpPr>
          <p:nvPr/>
        </p:nvCxnSpPr>
        <p:spPr>
          <a:xfrm>
            <a:off x="2675195" y="5799023"/>
            <a:ext cx="2916749" cy="234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197B328-DA1D-6EA1-0358-41893241BBDF}"/>
              </a:ext>
            </a:extLst>
          </p:cNvPr>
          <p:cNvSpPr txBox="1"/>
          <p:nvPr/>
        </p:nvSpPr>
        <p:spPr>
          <a:xfrm rot="314601">
            <a:off x="2864432" y="5533206"/>
            <a:ext cx="2088232" cy="28803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lnSpcReduction="10000"/>
          </a:bodyPr>
          <a:lstStyle/>
          <a:p>
            <a:pPr algn="l"/>
            <a:r>
              <a:rPr lang="en-SE" sz="1400" dirty="0"/>
              <a:t>Context menu (bob) file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C063F1-2825-1ECD-6698-9BD562EF31D3}"/>
              </a:ext>
            </a:extLst>
          </p:cNvPr>
          <p:cNvSpPr txBox="1"/>
          <p:nvPr/>
        </p:nvSpPr>
        <p:spPr>
          <a:xfrm>
            <a:off x="8112224" y="1628800"/>
            <a:ext cx="3197460" cy="20882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Default app for Phoebus file types: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/>
              <a:t>.b</a:t>
            </a:r>
            <a:r>
              <a:rPr lang="en-SE" sz="2000" dirty="0"/>
              <a:t>ob </a:t>
            </a:r>
            <a:r>
              <a:rPr lang="en-SE" sz="2000" dirty="0">
                <a:sym typeface="Wingdings" pitchFamily="2" charset="2"/>
              </a:rPr>
              <a:t></a:t>
            </a:r>
            <a:r>
              <a:rPr lang="en-SE" sz="2000" dirty="0"/>
              <a:t> Display Runtime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.plt </a:t>
            </a:r>
            <a:r>
              <a:rPr lang="en-SE" sz="2000" dirty="0">
                <a:sym typeface="Wingdings" pitchFamily="2" charset="2"/>
              </a:rPr>
              <a:t></a:t>
            </a:r>
            <a:r>
              <a:rPr lang="en-SE" sz="2000" dirty="0"/>
              <a:t> Data Browser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/>
              <a:t>I</a:t>
            </a:r>
            <a:r>
              <a:rPr lang="en-SE" sz="2000" dirty="0"/>
              <a:t>mage types </a:t>
            </a:r>
            <a:r>
              <a:rPr lang="en-SE" sz="2000" dirty="0">
                <a:sym typeface="Wingdings" pitchFamily="2" charset="2"/>
              </a:rPr>
              <a:t></a:t>
            </a:r>
            <a:r>
              <a:rPr lang="en-SE" sz="2000" dirty="0"/>
              <a:t> Image Viewer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850B4F4-A334-19AC-92EC-CC9332F57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523" y="4185084"/>
            <a:ext cx="3075553" cy="208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75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9F909-0FD9-1F33-D223-9AA9440E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Display Builder app: build and run OPIs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AADDD-8B22-3A83-3E40-A43AC878D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/>
              <a:t>T</a:t>
            </a:r>
            <a:r>
              <a:rPr lang="en-SE" i="1" dirty="0"/>
              <a:t>he </a:t>
            </a:r>
            <a:r>
              <a:rPr lang="en-SE" dirty="0"/>
              <a:t>tool to build and run operator displays (OPIs).</a:t>
            </a:r>
          </a:p>
          <a:p>
            <a:r>
              <a:rPr lang="en-SE" dirty="0"/>
              <a:t>WYSIWYG editor offering a rich palette of UI components.</a:t>
            </a:r>
          </a:p>
          <a:p>
            <a:pPr lvl="1"/>
            <a:r>
              <a:rPr lang="en-SE" dirty="0"/>
              <a:t>Default style and behavior of components adequate for most use cases.</a:t>
            </a:r>
            <a:endParaRPr lang="en-SE" sz="500" dirty="0"/>
          </a:p>
          <a:p>
            <a:r>
              <a:rPr lang="en-SE" dirty="0"/>
              <a:t>Seamless integration with EPICS.</a:t>
            </a:r>
          </a:p>
          <a:p>
            <a:r>
              <a:rPr lang="en-SE" dirty="0"/>
              <a:t>Seamless integration with other Phoebus tools/apps.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A1A66-4155-F5FE-B6E8-0FCD0F76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7937EF-BD4F-5582-D8E3-88BFB5EE5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3702110"/>
            <a:ext cx="5630416" cy="295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4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AB7ED-F83F-A9C5-8A3D-A31D2BF80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Display Builder: widget categories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2CCD55-D703-CFD3-AD4A-5AE98F5535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174" y="1628800"/>
            <a:ext cx="6396851" cy="324036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05D89-EE88-B6AE-B32B-10D8A4FD9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402F3F-15BA-8FA2-C2C5-F58F6370A6BB}"/>
              </a:ext>
            </a:extLst>
          </p:cNvPr>
          <p:cNvSpPr txBox="1"/>
          <p:nvPr/>
        </p:nvSpPr>
        <p:spPr>
          <a:xfrm>
            <a:off x="191344" y="1628800"/>
            <a:ext cx="7056784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b="1" dirty="0"/>
              <a:t>Graphics: </a:t>
            </a:r>
            <a:r>
              <a:rPr lang="en-SE" sz="2000" dirty="0"/>
              <a:t>static UI elements.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b="1" dirty="0"/>
              <a:t>Monitors: </a:t>
            </a:r>
            <a:r>
              <a:rPr lang="en-SE" sz="2000" dirty="0"/>
              <a:t>widgets showing PV values, much</a:t>
            </a:r>
            <a:br>
              <a:rPr lang="en-SE" sz="2000" dirty="0"/>
            </a:br>
            <a:r>
              <a:rPr lang="en-SE" sz="2000" dirty="0"/>
              <a:t>much like command line tool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pvmonitor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b="1" dirty="0">
                <a:cs typeface="Courier New" panose="02070309020205020404" pitchFamily="49" charset="0"/>
              </a:rPr>
              <a:t>Controls: </a:t>
            </a:r>
            <a:r>
              <a:rPr lang="en-SE" sz="2000" dirty="0">
                <a:cs typeface="Courier New" panose="02070309020205020404" pitchFamily="49" charset="0"/>
              </a:rPr>
              <a:t>widgets to write (and show) PV</a:t>
            </a:r>
            <a:br>
              <a:rPr lang="en-SE" sz="2000" dirty="0">
                <a:cs typeface="Courier New" panose="02070309020205020404" pitchFamily="49" charset="0"/>
              </a:rPr>
            </a:br>
            <a:r>
              <a:rPr lang="en-SE" sz="2000" dirty="0">
                <a:cs typeface="Courier New" panose="02070309020205020404" pitchFamily="49" charset="0"/>
              </a:rPr>
              <a:t>values.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b="1" dirty="0">
                <a:cs typeface="Courier New" panose="02070309020205020404" pitchFamily="49" charset="0"/>
              </a:rPr>
              <a:t>Plots</a:t>
            </a:r>
            <a:r>
              <a:rPr lang="en-SE" sz="2000" dirty="0">
                <a:cs typeface="Courier New" panose="02070309020205020404" pitchFamily="49" charset="0"/>
              </a:rPr>
              <a:t>: self-explanatory…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b="1" dirty="0">
                <a:cs typeface="Courier New" panose="02070309020205020404" pitchFamily="49" charset="0"/>
              </a:rPr>
              <a:t>Structure: </a:t>
            </a:r>
            <a:r>
              <a:rPr lang="en-SE" sz="2000" dirty="0">
                <a:cs typeface="Courier New" panose="02070309020205020404" pitchFamily="49" charset="0"/>
              </a:rPr>
              <a:t>used to organize set of widgets or</a:t>
            </a:r>
            <a:br>
              <a:rPr lang="en-SE" sz="2000" dirty="0">
                <a:cs typeface="Courier New" panose="02070309020205020404" pitchFamily="49" charset="0"/>
              </a:rPr>
            </a:br>
            <a:r>
              <a:rPr lang="en-SE" sz="2000" dirty="0">
                <a:cs typeface="Courier New" panose="02070309020205020404" pitchFamily="49" charset="0"/>
              </a:rPr>
              <a:t>other displays.</a:t>
            </a:r>
            <a:endParaRPr lang="en-SE" sz="2000" b="1" dirty="0">
              <a:cs typeface="Courier New" panose="02070309020205020404" pitchFamily="49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399BEF-C2E9-7EDA-9600-25CCA9AD4B4B}"/>
              </a:ext>
            </a:extLst>
          </p:cNvPr>
          <p:cNvSpPr txBox="1"/>
          <p:nvPr/>
        </p:nvSpPr>
        <p:spPr>
          <a:xfrm>
            <a:off x="479376" y="5589240"/>
            <a:ext cx="10945216" cy="72008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Monitors, Controls and Plots are ”PV widgets”. They are designed to interact with PVs, i.e. show and/or modify values. </a:t>
            </a:r>
          </a:p>
        </p:txBody>
      </p:sp>
    </p:spTree>
    <p:extLst>
      <p:ext uri="{BB962C8B-B14F-4D97-AF65-F5344CB8AC3E}">
        <p14:creationId xmlns:p14="http://schemas.microsoft.com/office/powerpoint/2010/main" val="3819122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8E2B0-95C6-1C9F-DEDA-4FDE53293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Display Builder: widget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FD11B-F12A-0B83-AE1A-CDA1715B8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81000"/>
            <a:ext cx="6350496" cy="4345166"/>
          </a:xfrm>
        </p:spPr>
        <p:txBody>
          <a:bodyPr/>
          <a:lstStyle/>
          <a:p>
            <a:r>
              <a:rPr lang="en-SE" dirty="0"/>
              <a:t>Some properties common for all widgets.</a:t>
            </a:r>
          </a:p>
          <a:p>
            <a:r>
              <a:rPr lang="en-SE" dirty="0"/>
              <a:t>Position and size absolute (no browser-like behavior).</a:t>
            </a:r>
          </a:p>
          <a:p>
            <a:r>
              <a:rPr lang="en-SE" dirty="0"/>
              <a:t>Default appearance styled according to ESS design guidelines.</a:t>
            </a:r>
          </a:p>
          <a:p>
            <a:r>
              <a:rPr lang="en-SE" dirty="0"/>
              <a:t>Behavior used to control properties dynamically.</a:t>
            </a:r>
          </a:p>
          <a:p>
            <a:r>
              <a:rPr lang="en-SE" dirty="0"/>
              <a:t>PV widgets have alarm border.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D1107-24AF-7F03-8FE1-2EE92D862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996D23-F820-DFCA-469F-D1F58B95D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80" y="1581208"/>
            <a:ext cx="2119800" cy="522920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26BB0B-F25D-5770-3304-B09B56691478}"/>
              </a:ext>
            </a:extLst>
          </p:cNvPr>
          <p:cNvCxnSpPr>
            <a:cxnSpLocks/>
          </p:cNvCxnSpPr>
          <p:nvPr/>
        </p:nvCxnSpPr>
        <p:spPr>
          <a:xfrm>
            <a:off x="6888088" y="2397000"/>
            <a:ext cx="1656184" cy="455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8E874D1-06C0-D598-CFE2-BAE5BD3574BF}"/>
              </a:ext>
            </a:extLst>
          </p:cNvPr>
          <p:cNvCxnSpPr>
            <a:cxnSpLocks/>
          </p:cNvCxnSpPr>
          <p:nvPr/>
        </p:nvCxnSpPr>
        <p:spPr>
          <a:xfrm>
            <a:off x="6339140" y="3501008"/>
            <a:ext cx="2133124" cy="1872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4671F85-640A-04FC-6D1D-A684499DA3FA}"/>
              </a:ext>
            </a:extLst>
          </p:cNvPr>
          <p:cNvCxnSpPr>
            <a:cxnSpLocks/>
          </p:cNvCxnSpPr>
          <p:nvPr/>
        </p:nvCxnSpPr>
        <p:spPr>
          <a:xfrm>
            <a:off x="4583832" y="3933056"/>
            <a:ext cx="3960440" cy="2160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51D4A66-E096-FC01-A394-9D613F270EDE}"/>
              </a:ext>
            </a:extLst>
          </p:cNvPr>
          <p:cNvCxnSpPr>
            <a:cxnSpLocks/>
          </p:cNvCxnSpPr>
          <p:nvPr/>
        </p:nvCxnSpPr>
        <p:spPr>
          <a:xfrm>
            <a:off x="5591944" y="1978942"/>
            <a:ext cx="2880320" cy="220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C3DC480-FA32-7179-3268-12B8EC519A16}"/>
              </a:ext>
            </a:extLst>
          </p:cNvPr>
          <p:cNvCxnSpPr>
            <a:cxnSpLocks/>
          </p:cNvCxnSpPr>
          <p:nvPr/>
        </p:nvCxnSpPr>
        <p:spPr>
          <a:xfrm>
            <a:off x="6519160" y="2852936"/>
            <a:ext cx="2025112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612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1: basic PV aware widget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96C51-8A44-B742-B7EE-FFD2101B9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In the File Browser app, create a new display:</a:t>
            </a:r>
          </a:p>
          <a:p>
            <a:pPr lvl="1"/>
            <a:r>
              <a:rPr lang="en-SE" dirty="0"/>
              <a:t>Right click on a directory and select New Display.</a:t>
            </a:r>
          </a:p>
          <a:p>
            <a:pPr lvl="1"/>
            <a:r>
              <a:rPr lang="en-SE" dirty="0"/>
              <a:t>Specify a name. File extension .bob </a:t>
            </a:r>
            <a:r>
              <a:rPr lang="en-GB" dirty="0"/>
              <a:t>is added automatically.</a:t>
            </a:r>
            <a:endParaRPr lang="en-SE" dirty="0"/>
          </a:p>
          <a:p>
            <a:r>
              <a:rPr lang="en-SE" dirty="0"/>
              <a:t>New displays contain elements from a template.</a:t>
            </a:r>
            <a:br>
              <a:rPr lang="en-SE" dirty="0"/>
            </a:br>
            <a:r>
              <a:rPr lang="en-SE" dirty="0"/>
              <a:t>Select all in the left-hand side widget tree and </a:t>
            </a:r>
            <a:br>
              <a:rPr lang="en-SE" dirty="0"/>
            </a:br>
            <a:r>
              <a:rPr lang="en-SE" dirty="0"/>
              <a:t>delete from context menu.</a:t>
            </a:r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F843DE-738B-43A1-7ECE-3DF600BC0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0" y="2003695"/>
            <a:ext cx="1612031" cy="23042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6507F9-2067-E356-9A46-C76F14ABC9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4149080"/>
            <a:ext cx="4559277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5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668D30D-2E49-1C5B-F81B-C29253ABD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38" y="4463049"/>
            <a:ext cx="4562386" cy="2300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1: basic PV aware widget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96C51-8A44-B742-B7EE-FFD2101B9B0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en-SE" dirty="0"/>
              <a:t>From the widget palette, select Text Update and drag-n-drop it onto the canvas:</a:t>
            </a:r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endParaRPr lang="en-SE" dirty="0"/>
          </a:p>
          <a:p>
            <a:pPr marL="0" indent="0">
              <a:buNone/>
            </a:pPr>
            <a:r>
              <a:rPr lang="en-SE" dirty="0"/>
              <a:t>In the widget properties, type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training:TEMP</a:t>
            </a:r>
            <a:r>
              <a:rPr lang="en-SE" dirty="0"/>
              <a:t> for the PV Name property. Save changes. </a:t>
            </a:r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16</a:t>
            </a:fld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94D4E5-27B5-9898-0E57-E3101EED9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41" y="2276871"/>
            <a:ext cx="5626541" cy="144016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8E5918-A695-A396-BD18-A62BD8FB4294}"/>
              </a:ext>
            </a:extLst>
          </p:cNvPr>
          <p:cNvCxnSpPr>
            <a:cxnSpLocks/>
          </p:cNvCxnSpPr>
          <p:nvPr/>
        </p:nvCxnSpPr>
        <p:spPr>
          <a:xfrm flipH="1" flipV="1">
            <a:off x="1847528" y="2996952"/>
            <a:ext cx="3312368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566873D-7FF7-37AD-521F-31402EEE1C7E}"/>
              </a:ext>
            </a:extLst>
          </p:cNvPr>
          <p:cNvSpPr/>
          <p:nvPr/>
        </p:nvSpPr>
        <p:spPr>
          <a:xfrm>
            <a:off x="1487488" y="4463049"/>
            <a:ext cx="216024" cy="1900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EDED6E-EB71-2648-D228-2B60E640D63D}"/>
              </a:ext>
            </a:extLst>
          </p:cNvPr>
          <p:cNvSpPr/>
          <p:nvPr/>
        </p:nvSpPr>
        <p:spPr>
          <a:xfrm>
            <a:off x="3431704" y="5733256"/>
            <a:ext cx="1008112" cy="1827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408005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1: basic PV aware widget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95B085-BDF3-DABA-0E81-752EF4FD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54" y="2075871"/>
            <a:ext cx="10972800" cy="4345166"/>
          </a:xfrm>
        </p:spPr>
        <p:txBody>
          <a:bodyPr/>
          <a:lstStyle/>
          <a:p>
            <a:r>
              <a:rPr lang="en-SE" dirty="0"/>
              <a:t>Click Play button to run display.</a:t>
            </a:r>
          </a:p>
          <a:p>
            <a:r>
              <a:rPr lang="en-SE" dirty="0"/>
              <a:t>Widget connects to PV and shows</a:t>
            </a:r>
            <a:br>
              <a:rPr lang="en-SE" dirty="0"/>
            </a:br>
            <a:r>
              <a:rPr lang="en-SE" dirty="0"/>
              <a:t>current value, i.e. works in a manner</a:t>
            </a:r>
            <a:br>
              <a:rPr lang="en-SE" dirty="0"/>
            </a:br>
            <a:r>
              <a:rPr lang="en-SE" dirty="0"/>
              <a:t>similar to command line tool</a:t>
            </a:r>
            <a:br>
              <a:rPr lang="en-SE" dirty="0"/>
            </a:b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pvmonitor.</a:t>
            </a:r>
          </a:p>
          <a:p>
            <a:r>
              <a:rPr lang="en-SE" dirty="0"/>
              <a:t>By default, a border is rendered when PV indicates alarm state other than NO_ALARM.</a:t>
            </a:r>
          </a:p>
          <a:p>
            <a:r>
              <a:rPr lang="en-SE" dirty="0"/>
              <a:t>Widget tooltip provides additional info: timestamp, alarm state and severity, alarm limits (if defined).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FB4F6D-397C-8785-826E-826EB41E7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26" y="1628800"/>
            <a:ext cx="7169820" cy="2179756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2DDDC36-6312-908E-64DE-4001C329E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953467"/>
            <a:ext cx="3721596" cy="157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7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1: basic PV widget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18</a:t>
            </a:fld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95B085-BDF3-DABA-0E81-752EF4FD8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495" y="1635047"/>
            <a:ext cx="10972800" cy="4968552"/>
          </a:xfrm>
        </p:spPr>
        <p:txBody>
          <a:bodyPr/>
          <a:lstStyle/>
          <a:p>
            <a:pPr marL="0" indent="0">
              <a:buNone/>
            </a:pPr>
            <a:r>
              <a:rPr lang="en-SE" dirty="0"/>
              <a:t>Widget borders and alarm severity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8F5F8-4FA6-26AB-B6E7-2B6A068E7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060848"/>
            <a:ext cx="2592288" cy="6735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7E8BCC-657C-A757-78C1-34E00E7F6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95" y="2945923"/>
            <a:ext cx="2592288" cy="6735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2999656" y="215646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B0C5E0-8DBC-615E-F766-0E22326871F7}"/>
              </a:ext>
            </a:extLst>
          </p:cNvPr>
          <p:cNvSpPr txBox="1"/>
          <p:nvPr/>
        </p:nvSpPr>
        <p:spPr>
          <a:xfrm>
            <a:off x="2881498" y="2132855"/>
            <a:ext cx="5662774" cy="5295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dirty="0"/>
              <a:t>Alarm severity MINOR. Limits set by LOW and HIGH fields.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9E9CA3-2AC0-3A6C-4605-B47AF3C27936}"/>
              </a:ext>
            </a:extLst>
          </p:cNvPr>
          <p:cNvSpPr txBox="1"/>
          <p:nvPr/>
        </p:nvSpPr>
        <p:spPr>
          <a:xfrm>
            <a:off x="2923780" y="3041541"/>
            <a:ext cx="5662773" cy="5295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dirty="0"/>
              <a:t>Alarm severity MAJOR. Limits set by LOLO and HIHI fields.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B1346C-A14F-A652-42F2-A6A9AAD265C8}"/>
              </a:ext>
            </a:extLst>
          </p:cNvPr>
          <p:cNvSpPr txBox="1"/>
          <p:nvPr/>
        </p:nvSpPr>
        <p:spPr>
          <a:xfrm>
            <a:off x="2946568" y="4881373"/>
            <a:ext cx="5620492" cy="5295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dirty="0"/>
              <a:t>Alarm severity UNDEFINED, PV disconnected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AF239A-2BE7-F436-B4C9-A352BB005631}"/>
              </a:ext>
            </a:extLst>
          </p:cNvPr>
          <p:cNvSpPr txBox="1"/>
          <p:nvPr/>
        </p:nvSpPr>
        <p:spPr>
          <a:xfrm>
            <a:off x="2923780" y="3954036"/>
            <a:ext cx="7636716" cy="52332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dirty="0"/>
              <a:t>Alarm severity INVALID, record not processed (means: do not trust value!)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8BDD3C7-9861-3802-6741-09E5858D5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57" y="3835906"/>
            <a:ext cx="2609626" cy="6477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49D88C-5362-963A-D7EC-95BCA2A035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57" y="5719239"/>
            <a:ext cx="2558044" cy="5760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5BF8800-37D8-CED0-F084-D960FE27CC21}"/>
              </a:ext>
            </a:extLst>
          </p:cNvPr>
          <p:cNvSpPr txBox="1"/>
          <p:nvPr/>
        </p:nvSpPr>
        <p:spPr>
          <a:xfrm>
            <a:off x="2939146" y="5814957"/>
            <a:ext cx="7837871" cy="52957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dirty="0"/>
              <a:t>OK state shall not use any “decorations”, e.g. green border or background.</a:t>
            </a:r>
          </a:p>
        </p:txBody>
      </p:sp>
      <p:pic>
        <p:nvPicPr>
          <p:cNvPr id="8" name="Picture 7" descr="A close-up of a text&#10;&#10;AI-generated content may be incorrect.">
            <a:extLst>
              <a:ext uri="{FF2B5EF4-FFF2-40B4-BE49-F238E27FC236}">
                <a16:creationId xmlns:a16="http://schemas.microsoft.com/office/drawing/2014/main" id="{28AE1845-8644-68DA-1547-BDA5F4D901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85" y="4617163"/>
            <a:ext cx="2609626" cy="91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9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Dynamic behavior in widgets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2999656" y="2156465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b="1" dirty="0"/>
              <a:t>Rules</a:t>
            </a:r>
            <a:r>
              <a:rPr lang="en-SE" sz="2000" dirty="0"/>
              <a:t>: change a widget property based on a trigger.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sz="2000" dirty="0"/>
              <a:t>Useful, but user should be aware of pitfalls.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SE" sz="2000" b="1" dirty="0"/>
              <a:t>Actions</a:t>
            </a:r>
            <a:r>
              <a:rPr lang="en-SE" sz="2000" dirty="0"/>
              <a:t>: associate widget with some action, e.g. open other display. Invoked from widget’s context menu.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SE" sz="2000" b="1" dirty="0"/>
              <a:t>Scripts</a:t>
            </a:r>
            <a:r>
              <a:rPr lang="en-SE" sz="2000" dirty="0"/>
              <a:t>: execute python code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sz="2000" dirty="0"/>
              <a:t>Strongly discouraged! Really!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sz="2000" dirty="0"/>
              <a:t>To be used only if no other option can provide the needed functionality. Really!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sz="2000" dirty="0"/>
              <a:t>Limited to python 2.7. Currently no plan to support later versions.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sz="2000" dirty="0"/>
              <a:t>Difficult and cumbersome to maintain and debug.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sz="2000" dirty="0"/>
              <a:t>May be percieved as application (Phoebus) bugs.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202958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B5C7-599C-1B46-B63E-974118B0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AA8DE-5F9C-774D-A251-7A091E2C2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Source Sans Pro" panose="020B0503030403020204" pitchFamily="34" charset="0"/>
              </a:rPr>
              <a:t>High-level perspective of 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Phoebus (CS Studio).</a:t>
            </a:r>
          </a:p>
          <a:p>
            <a:pPr algn="l"/>
            <a:r>
              <a:rPr lang="en-GB" dirty="0">
                <a:latin typeface="Source Sans Pro" panose="020B0503030403020204" pitchFamily="34" charset="0"/>
              </a:rPr>
              <a:t>Phoebus tools/applications:</a:t>
            </a:r>
          </a:p>
          <a:p>
            <a:pPr lvl="1"/>
            <a:r>
              <a:rPr lang="en-GB" b="0" i="0" dirty="0">
                <a:effectLst/>
                <a:latin typeface="Source Sans Pro" panose="020B0503030403020204" pitchFamily="34" charset="0"/>
              </a:rPr>
              <a:t>Display Builder</a:t>
            </a:r>
          </a:p>
          <a:p>
            <a:pPr lvl="2"/>
            <a:r>
              <a:rPr lang="en-GB" dirty="0">
                <a:latin typeface="Source Sans Pro" panose="020B0503030403020204" pitchFamily="34" charset="0"/>
              </a:rPr>
              <a:t>The building blocks</a:t>
            </a:r>
          </a:p>
          <a:p>
            <a:pPr lvl="2"/>
            <a:r>
              <a:rPr lang="en-GB" b="0" i="0" dirty="0">
                <a:effectLst/>
                <a:latin typeface="Source Sans Pro" panose="020B0503030403020204" pitchFamily="34" charset="0"/>
              </a:rPr>
              <a:t>EPICS integration</a:t>
            </a:r>
          </a:p>
          <a:p>
            <a:pPr lvl="2"/>
            <a:r>
              <a:rPr lang="en-GB" dirty="0">
                <a:latin typeface="Source Sans Pro" panose="020B0503030403020204" pitchFamily="34" charset="0"/>
              </a:rPr>
              <a:t>Dynamic </a:t>
            </a:r>
            <a:r>
              <a:rPr lang="en-GB" dirty="0" err="1">
                <a:latin typeface="Source Sans Pro" panose="020B0503030403020204" pitchFamily="34" charset="0"/>
              </a:rPr>
              <a:t>behavior</a:t>
            </a:r>
            <a:endParaRPr lang="en-GB" dirty="0">
              <a:latin typeface="Source Sans Pro" panose="020B0503030403020204" pitchFamily="34" charset="0"/>
            </a:endParaRPr>
          </a:p>
          <a:p>
            <a:pPr lvl="2"/>
            <a:r>
              <a:rPr lang="en-GB" b="0" i="0" dirty="0">
                <a:effectLst/>
                <a:latin typeface="Source Sans Pro" panose="020B0503030403020204" pitchFamily="34" charset="0"/>
              </a:rPr>
              <a:t>Best practices and OPI design guidelines</a:t>
            </a:r>
            <a:endParaRPr lang="en-GB" dirty="0">
              <a:latin typeface="Source Sans Pro" panose="020B0503030403020204" pitchFamily="34" charset="0"/>
            </a:endParaRP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Data Browser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Logbook (</a:t>
            </a:r>
            <a:r>
              <a:rPr lang="en-GB" dirty="0" err="1">
                <a:latin typeface="Source Sans Pro" panose="020B0503030403020204" pitchFamily="34" charset="0"/>
              </a:rPr>
              <a:t>Olog</a:t>
            </a:r>
            <a:r>
              <a:rPr lang="en-GB" dirty="0">
                <a:latin typeface="Source Sans Pro" panose="020B0503030403020204" pitchFamily="34" charset="0"/>
              </a:rPr>
              <a:t>)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Alarms</a:t>
            </a:r>
          </a:p>
          <a:p>
            <a:pPr lvl="1"/>
            <a:r>
              <a:rPr lang="en-GB" dirty="0">
                <a:latin typeface="Source Sans Pro" panose="020B0503030403020204" pitchFamily="34" charset="0"/>
              </a:rPr>
              <a:t>Channel Finder</a:t>
            </a:r>
          </a:p>
          <a:p>
            <a:pPr lvl="1"/>
            <a:r>
              <a:rPr lang="en-GB" b="0" i="0" dirty="0" err="1">
                <a:effectLst/>
                <a:latin typeface="Source Sans Pro" panose="020B0503030403020204" pitchFamily="34" charset="0"/>
              </a:rPr>
              <a:t>Save&amp;Restore</a:t>
            </a:r>
            <a:endParaRPr lang="en-GB" b="0" i="0" dirty="0">
              <a:effectLst/>
              <a:latin typeface="Source Sans Pro" panose="020B0503030403020204" pitchFamily="34" charset="0"/>
            </a:endParaRPr>
          </a:p>
          <a:p>
            <a:r>
              <a:rPr lang="en-GB" b="0" i="0" dirty="0">
                <a:effectLst/>
                <a:latin typeface="Source Sans Pro" panose="020B0503030403020204" pitchFamily="34" charset="0"/>
              </a:rPr>
              <a:t>Discussions on Phoebus design and features.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29294-037D-554D-92C3-515551AE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noProof="0" smtClean="0"/>
              <a:t>2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27374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2: Widget rules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20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92500" lnSpcReduction="10000"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In the File Browser, create a new display, e.g. “Exercise 2”.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From the widget palette, select “Rectangle” and drag it onto</a:t>
            </a:r>
            <a:br>
              <a:rPr lang="en-SE" sz="2000" dirty="0"/>
            </a:br>
            <a:r>
              <a:rPr lang="en-SE" sz="2000" dirty="0"/>
              <a:t>the canvas.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In the widget properties view, set Line Width to 0</a:t>
            </a:r>
            <a:br>
              <a:rPr lang="en-SE" sz="2000" dirty="0"/>
            </a:br>
            <a:r>
              <a:rPr lang="en-SE" sz="2000" dirty="0"/>
              <a:t>(i.e. no border*)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Change the Background color to WHITE.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Save.</a:t>
            </a: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r>
              <a:rPr lang="en-SE" sz="2000" dirty="0"/>
              <a:t>* Since t</a:t>
            </a:r>
            <a:r>
              <a:rPr lang="en-GB" sz="2000" dirty="0"/>
              <a:t>h</a:t>
            </a:r>
            <a:r>
              <a:rPr lang="en-SE" sz="2000" dirty="0"/>
              <a:t>e Rectangle widget is </a:t>
            </a:r>
            <a:r>
              <a:rPr lang="en-SE" sz="2000" i="1" dirty="0"/>
              <a:t>not </a:t>
            </a:r>
            <a:r>
              <a:rPr lang="en-SE" sz="2000" dirty="0"/>
              <a:t>a</a:t>
            </a:r>
            <a:br>
              <a:rPr lang="en-SE" sz="2000" dirty="0"/>
            </a:br>
            <a:r>
              <a:rPr lang="en-SE" sz="2000" dirty="0"/>
              <a:t>PV aware widget, the border is </a:t>
            </a:r>
            <a:r>
              <a:rPr lang="en-SE" sz="2000" i="1" dirty="0"/>
              <a:t>not</a:t>
            </a:r>
            <a:r>
              <a:rPr lang="en-SE" sz="2000" b="1" i="1" dirty="0"/>
              <a:t> </a:t>
            </a:r>
            <a:r>
              <a:rPr lang="en-SE" sz="2000" dirty="0"/>
              <a:t>an alarm border.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94415-8E23-C456-A86D-1B3BC0C6F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947" y="1702674"/>
            <a:ext cx="4793008" cy="414908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301719B-65F3-4EDF-991C-719CE4F81DB6}"/>
              </a:ext>
            </a:extLst>
          </p:cNvPr>
          <p:cNvCxnSpPr>
            <a:cxnSpLocks/>
          </p:cNvCxnSpPr>
          <p:nvPr/>
        </p:nvCxnSpPr>
        <p:spPr>
          <a:xfrm>
            <a:off x="4799856" y="2156465"/>
            <a:ext cx="3980135" cy="912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696F77-EA97-9F8F-0C73-3DA2A5E99525}"/>
              </a:ext>
            </a:extLst>
          </p:cNvPr>
          <p:cNvCxnSpPr>
            <a:cxnSpLocks/>
          </p:cNvCxnSpPr>
          <p:nvPr/>
        </p:nvCxnSpPr>
        <p:spPr>
          <a:xfrm>
            <a:off x="5575604" y="2613665"/>
            <a:ext cx="5126479" cy="13739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191CCEA-64F1-239D-5940-E63B8D17B09B}"/>
              </a:ext>
            </a:extLst>
          </p:cNvPr>
          <p:cNvCxnSpPr>
            <a:cxnSpLocks/>
          </p:cNvCxnSpPr>
          <p:nvPr/>
        </p:nvCxnSpPr>
        <p:spPr>
          <a:xfrm>
            <a:off x="4655840" y="3076659"/>
            <a:ext cx="6046243" cy="1408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573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2: Widget rules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In the display editor, click the Rules button to launch the rules editor:</a:t>
            </a:r>
          </a:p>
          <a:p>
            <a:pPr algn="l"/>
            <a:endParaRPr lang="en-SE" sz="2000" dirty="0"/>
          </a:p>
          <a:p>
            <a:pPr algn="l"/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r>
              <a:rPr lang="en-SE" sz="1600" dirty="0"/>
              <a:t>Rule name </a:t>
            </a:r>
            <a:br>
              <a:rPr lang="en-SE" sz="1600" dirty="0"/>
            </a:br>
            <a:r>
              <a:rPr lang="en-SE" sz="1600" dirty="0"/>
              <a:t>not shown</a:t>
            </a:r>
            <a:br>
              <a:rPr lang="en-SE" sz="1600" dirty="0"/>
            </a:br>
            <a:r>
              <a:rPr lang="en-SE" sz="1600" dirty="0"/>
              <a:t>in display</a:t>
            </a:r>
            <a:br>
              <a:rPr lang="en-SE" sz="16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44B175-055F-9CF4-6D91-16014C6E4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404" y="2092497"/>
            <a:ext cx="7772400" cy="43976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48C74A2-D618-38F1-3BEF-EFA9F4E4F8FE}"/>
              </a:ext>
            </a:extLst>
          </p:cNvPr>
          <p:cNvSpPr txBox="1"/>
          <p:nvPr/>
        </p:nvSpPr>
        <p:spPr>
          <a:xfrm>
            <a:off x="216496" y="2392649"/>
            <a:ext cx="1584176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Any number</a:t>
            </a:r>
            <a:br>
              <a:rPr lang="en-SE" sz="1600" dirty="0"/>
            </a:br>
            <a:r>
              <a:rPr lang="en-SE" sz="1600" dirty="0"/>
              <a:t>of rules.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6C3C0D-BC85-051B-F91F-400A87CAEFA3}"/>
              </a:ext>
            </a:extLst>
          </p:cNvPr>
          <p:cNvCxnSpPr>
            <a:cxnSpLocks/>
          </p:cNvCxnSpPr>
          <p:nvPr/>
        </p:nvCxnSpPr>
        <p:spPr>
          <a:xfrm>
            <a:off x="1343472" y="2710826"/>
            <a:ext cx="2160240" cy="884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818134E-28E6-ACC4-2591-64FBE4B6788B}"/>
              </a:ext>
            </a:extLst>
          </p:cNvPr>
          <p:cNvCxnSpPr/>
          <p:nvPr/>
        </p:nvCxnSpPr>
        <p:spPr>
          <a:xfrm flipV="1">
            <a:off x="1199456" y="3717032"/>
            <a:ext cx="489948" cy="329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385357D-E03B-0B44-6B44-161CF6991168}"/>
              </a:ext>
            </a:extLst>
          </p:cNvPr>
          <p:cNvCxnSpPr>
            <a:cxnSpLocks/>
          </p:cNvCxnSpPr>
          <p:nvPr/>
        </p:nvCxnSpPr>
        <p:spPr>
          <a:xfrm>
            <a:off x="6132004" y="4509120"/>
            <a:ext cx="212423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36A1607-1CC7-8AA9-A4FD-B3A032526ACF}"/>
              </a:ext>
            </a:extLst>
          </p:cNvPr>
          <p:cNvSpPr txBox="1"/>
          <p:nvPr/>
        </p:nvSpPr>
        <p:spPr>
          <a:xfrm>
            <a:off x="9598775" y="3881584"/>
            <a:ext cx="1570068" cy="144016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Rules control</a:t>
            </a:r>
            <a:br>
              <a:rPr lang="en-SE" sz="1600" dirty="0"/>
            </a:br>
            <a:r>
              <a:rPr lang="en-SE" sz="1600" dirty="0"/>
              <a:t>widget properties,</a:t>
            </a:r>
          </a:p>
          <a:p>
            <a:pPr algn="l"/>
            <a:r>
              <a:rPr lang="en-SE" sz="1600" dirty="0"/>
              <a:t>e.g. Background</a:t>
            </a:r>
            <a:br>
              <a:rPr lang="en-SE" sz="1600" dirty="0"/>
            </a:br>
            <a:r>
              <a:rPr lang="en-SE" sz="1600" dirty="0"/>
              <a:t>color</a:t>
            </a:r>
          </a:p>
        </p:txBody>
      </p:sp>
    </p:spTree>
    <p:extLst>
      <p:ext uri="{BB962C8B-B14F-4D97-AF65-F5344CB8AC3E}">
        <p14:creationId xmlns:p14="http://schemas.microsoft.com/office/powerpoint/2010/main" val="3038319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8167B39-CABA-6952-A510-D15B38A3E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366" y="2204864"/>
            <a:ext cx="7370780" cy="3701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2: Widget rules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Configure the rule to change background color based on value of a PV (ao1):</a:t>
            </a:r>
          </a:p>
          <a:p>
            <a:pPr algn="l"/>
            <a:endParaRPr lang="en-SE" sz="2000" dirty="0"/>
          </a:p>
          <a:p>
            <a:pPr algn="l"/>
            <a:endParaRPr lang="en-SE" sz="2000" dirty="0"/>
          </a:p>
          <a:p>
            <a:pPr algn="l"/>
            <a:endParaRPr lang="en-SE" sz="2000" dirty="0"/>
          </a:p>
          <a:p>
            <a:pPr algn="l"/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16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5B900C-FBEE-F0B2-A1D5-37124936DD8E}"/>
              </a:ext>
            </a:extLst>
          </p:cNvPr>
          <p:cNvSpPr txBox="1"/>
          <p:nvPr/>
        </p:nvSpPr>
        <p:spPr>
          <a:xfrm>
            <a:off x="274546" y="2923988"/>
            <a:ext cx="2137851" cy="2296598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en-SE" sz="1600" dirty="0"/>
              <a:t>A non-PV widget</a:t>
            </a:r>
            <a:br>
              <a:rPr lang="en-SE" sz="1600" dirty="0"/>
            </a:br>
            <a:r>
              <a:rPr lang="en-SE" sz="1600" dirty="0"/>
              <a:t>may still reference</a:t>
            </a:r>
            <a:br>
              <a:rPr lang="en-SE" sz="1600" dirty="0"/>
            </a:br>
            <a:r>
              <a:rPr lang="en-SE" sz="1600" dirty="0"/>
              <a:t>PVs in rules. PVs act</a:t>
            </a:r>
            <a:br>
              <a:rPr lang="en-SE" sz="1600" dirty="0"/>
            </a:br>
            <a:r>
              <a:rPr lang="en-SE" sz="1600" dirty="0"/>
              <a:t>as triggers for the rule.</a:t>
            </a:r>
            <a:br>
              <a:rPr lang="en-SE" sz="1600" dirty="0"/>
            </a:br>
            <a:r>
              <a:rPr lang="en-SE" sz="1600" dirty="0"/>
              <a:t>Trigger is fired when</a:t>
            </a:r>
            <a:br>
              <a:rPr lang="en-SE" sz="1600" dirty="0"/>
            </a:br>
            <a:r>
              <a:rPr lang="en-SE" sz="1600" dirty="0"/>
              <a:t>widget is first connected</a:t>
            </a:r>
            <a:br>
              <a:rPr lang="en-SE" sz="1600" dirty="0"/>
            </a:br>
            <a:r>
              <a:rPr lang="en-SE" sz="1600" dirty="0"/>
              <a:t>to the PV, and on</a:t>
            </a:r>
            <a:br>
              <a:rPr lang="en-SE" sz="1600" dirty="0"/>
            </a:br>
            <a:r>
              <a:rPr lang="en-SE" sz="1600" dirty="0"/>
              <a:t>each update (monitor</a:t>
            </a:r>
            <a:br>
              <a:rPr lang="en-SE" sz="1600" dirty="0"/>
            </a:br>
            <a:r>
              <a:rPr lang="en-SE" sz="1600" dirty="0"/>
              <a:t>behavior).</a:t>
            </a:r>
            <a:br>
              <a:rPr lang="en-SE" sz="1600" dirty="0"/>
            </a:br>
            <a:endParaRPr lang="en-SE" sz="16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8E546D4-DB50-3B35-DA7A-C30AC9E969A9}"/>
              </a:ext>
            </a:extLst>
          </p:cNvPr>
          <p:cNvCxnSpPr>
            <a:cxnSpLocks/>
          </p:cNvCxnSpPr>
          <p:nvPr/>
        </p:nvCxnSpPr>
        <p:spPr>
          <a:xfrm flipV="1">
            <a:off x="2257872" y="3212976"/>
            <a:ext cx="3478087" cy="647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B227DBB-C61A-FC9B-EBBF-81F025410016}"/>
              </a:ext>
            </a:extLst>
          </p:cNvPr>
          <p:cNvSpPr txBox="1"/>
          <p:nvPr/>
        </p:nvSpPr>
        <p:spPr>
          <a:xfrm>
            <a:off x="9725508" y="3790291"/>
            <a:ext cx="2376264" cy="293121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Actual rule is one or</a:t>
            </a:r>
            <a:br>
              <a:rPr lang="en-SE" sz="1600" dirty="0"/>
            </a:br>
            <a:r>
              <a:rPr lang="en-SE" sz="1600" dirty="0"/>
              <a:t>serveral boolean</a:t>
            </a:r>
            <a:br>
              <a:rPr lang="en-SE" sz="1600" dirty="0"/>
            </a:br>
            <a:r>
              <a:rPr lang="en-SE" sz="1600" dirty="0"/>
              <a:t>expressions. They</a:t>
            </a:r>
            <a:br>
              <a:rPr lang="en-SE" sz="1600" dirty="0"/>
            </a:br>
            <a:r>
              <a:rPr lang="en-SE" sz="1600" dirty="0"/>
              <a:t>reference PVs by index, e.g. pv0, pv1, etc. 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DD00572-F78D-092B-FEAA-397CEA1707C2}"/>
              </a:ext>
            </a:extLst>
          </p:cNvPr>
          <p:cNvCxnSpPr>
            <a:cxnSpLocks/>
          </p:cNvCxnSpPr>
          <p:nvPr/>
        </p:nvCxnSpPr>
        <p:spPr>
          <a:xfrm flipH="1" flipV="1">
            <a:off x="7968208" y="3717032"/>
            <a:ext cx="1656184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3FC36E2-EF92-3413-351D-B471D63972B1}"/>
              </a:ext>
            </a:extLst>
          </p:cNvPr>
          <p:cNvSpPr txBox="1"/>
          <p:nvPr/>
        </p:nvSpPr>
        <p:spPr>
          <a:xfrm>
            <a:off x="9736702" y="1781798"/>
            <a:ext cx="2275148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Property</a:t>
            </a:r>
            <a:br>
              <a:rPr lang="en-SE" sz="1600" dirty="0"/>
            </a:br>
            <a:r>
              <a:rPr lang="en-SE" sz="1600" dirty="0"/>
              <a:t>controlled by the rule.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A52C4C1-164A-6EF6-35BF-762DD23C0BD5}"/>
              </a:ext>
            </a:extLst>
          </p:cNvPr>
          <p:cNvCxnSpPr/>
          <p:nvPr/>
        </p:nvCxnSpPr>
        <p:spPr>
          <a:xfrm flipH="1">
            <a:off x="8035580" y="2089866"/>
            <a:ext cx="158751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B4BE05B-BCBD-2942-F87F-5D4F35E5D189}"/>
              </a:ext>
            </a:extLst>
          </p:cNvPr>
          <p:cNvSpPr txBox="1"/>
          <p:nvPr/>
        </p:nvSpPr>
        <p:spPr>
          <a:xfrm>
            <a:off x="274546" y="6264301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b="1" dirty="0"/>
              <a:t>NOTE: </a:t>
            </a:r>
            <a:r>
              <a:rPr lang="en-SE" dirty="0"/>
              <a:t>The boolean expressions are evaluated from top to bottom, but evaluation terminates when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SE" dirty="0"/>
              <a:t> is encontered.</a:t>
            </a:r>
          </a:p>
        </p:txBody>
      </p:sp>
    </p:spTree>
    <p:extLst>
      <p:ext uri="{BB962C8B-B14F-4D97-AF65-F5344CB8AC3E}">
        <p14:creationId xmlns:p14="http://schemas.microsoft.com/office/powerpoint/2010/main" val="3352107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2: Widget rules - see in 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506725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Launch the display.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In a terminal window*, set the value of the trigger PV to 1: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&gt;pvput training:ao1 1</a:t>
            </a:r>
            <a:endParaRPr lang="en-SE" sz="2000" dirty="0">
              <a:cs typeface="Courier New" panose="02070309020205020404" pitchFamily="49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In a terminal window*, set the value of the trigger PV to 2: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&gt;pvput training:ao1 2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In a terminal window*, set the value of the trigger PV to 1: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&gt;pvput training:ao1 3</a:t>
            </a:r>
            <a:endParaRPr lang="en-SE" sz="2000" dirty="0">
              <a:cs typeface="Courier New" panose="02070309020205020404" pitchFamily="49" charset="0"/>
            </a:endParaRPr>
          </a:p>
          <a:p>
            <a:endParaRPr lang="en-SE" sz="2000" dirty="0">
              <a:cs typeface="Courier New" panose="02070309020205020404" pitchFamily="49" charset="0"/>
            </a:endParaRPr>
          </a:p>
          <a:p>
            <a:pPr marL="457200" indent="-457200" algn="l">
              <a:buFont typeface="+mj-lt"/>
              <a:buAutoNum type="arabicPeriod"/>
            </a:pPr>
            <a:endParaRPr lang="en-SE" sz="2000" dirty="0">
              <a:cs typeface="Courier New" panose="02070309020205020404" pitchFamily="49" charset="0"/>
            </a:endParaRPr>
          </a:p>
          <a:p>
            <a:pPr algn="l"/>
            <a:endParaRPr lang="en-S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r>
              <a:rPr lang="en-SE" sz="2000" dirty="0"/>
              <a:t>* If you have the EPICS command line tool installed on your system</a:t>
            </a:r>
          </a:p>
          <a:p>
            <a:pPr algn="l"/>
            <a:endParaRPr lang="en-SE" sz="2000" dirty="0"/>
          </a:p>
          <a:p>
            <a:pPr algn="l"/>
            <a:endParaRPr lang="en-SE" sz="2000" dirty="0"/>
          </a:p>
          <a:p>
            <a:pPr algn="l"/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16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1965064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Widget rules considerations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5806829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en-SE" sz="2000" dirty="0">
                <a:cs typeface="Courier New" panose="02070309020205020404" pitchFamily="49" charset="0"/>
              </a:rPr>
              <a:t>Rules are very useful, but there is a price to pay: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>
                <a:cs typeface="Courier New" panose="02070309020205020404" pitchFamily="49" charset="0"/>
              </a:rPr>
              <a:t>OPI load time (rules are compiled Jython scripts).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>
                <a:cs typeface="Courier New" panose="02070309020205020404" pitchFamily="49" charset="0"/>
              </a:rPr>
              <a:t>Memory foot print.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>
                <a:cs typeface="Courier New" panose="02070309020205020404" pitchFamily="49" charset="0"/>
              </a:rPr>
              <a:t>CPU load.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>
              <a:cs typeface="Courier New" panose="02070309020205020404" pitchFamily="49" charset="0"/>
            </a:endParaRPr>
          </a:p>
          <a:p>
            <a:pPr algn="l"/>
            <a:r>
              <a:rPr lang="en-SE" sz="2000" dirty="0">
                <a:cs typeface="Courier New" panose="02070309020205020404" pitchFamily="49" charset="0"/>
              </a:rPr>
              <a:t>Top OPI uses rules to set the color of a rectangular LED widget. </a:t>
            </a:r>
          </a:p>
          <a:p>
            <a:pPr algn="l"/>
            <a:r>
              <a:rPr lang="en-SE" sz="2000" dirty="0">
                <a:cs typeface="Courier New" panose="02070309020205020404" pitchFamily="49" charset="0"/>
              </a:rPr>
              <a:t>Bottom OPI uses “formula functions”.</a:t>
            </a:r>
          </a:p>
          <a:p>
            <a:pPr algn="l"/>
            <a:endParaRPr lang="en-SE" sz="2000" dirty="0">
              <a:cs typeface="Courier New" panose="02070309020205020404" pitchFamily="49" charset="0"/>
            </a:endParaRPr>
          </a:p>
          <a:p>
            <a:pPr algn="l"/>
            <a:endParaRPr lang="en-SE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l"/>
            <a:endParaRPr lang="en-SE" sz="2000" dirty="0"/>
          </a:p>
          <a:p>
            <a:pPr algn="l"/>
            <a:endParaRPr lang="en-SE" sz="2000" dirty="0"/>
          </a:p>
          <a:p>
            <a:pPr algn="l"/>
            <a:endParaRPr lang="en-SE" sz="2000" dirty="0"/>
          </a:p>
          <a:p>
            <a:pPr algn="l"/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16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02426F-151A-59FC-EF50-275F023AD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999" y="1639875"/>
            <a:ext cx="4266432" cy="2098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76ABBC-F820-EE08-9F0B-69A74D837E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999" y="4118212"/>
            <a:ext cx="4307337" cy="2119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88785B-C12F-5AE0-1A2F-872C0DA0CD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63" y="4178163"/>
            <a:ext cx="5594102" cy="186273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3E51BF-BE13-7ED8-7A9C-878EE3BA689E}"/>
              </a:ext>
            </a:extLst>
          </p:cNvPr>
          <p:cNvCxnSpPr/>
          <p:nvPr/>
        </p:nvCxnSpPr>
        <p:spPr>
          <a:xfrm flipV="1">
            <a:off x="911424" y="2276872"/>
            <a:ext cx="5976664" cy="936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6F51A07-69C1-42AF-7F6E-C2384B5CBEA6}"/>
              </a:ext>
            </a:extLst>
          </p:cNvPr>
          <p:cNvCxnSpPr/>
          <p:nvPr/>
        </p:nvCxnSpPr>
        <p:spPr>
          <a:xfrm>
            <a:off x="1343472" y="4077072"/>
            <a:ext cx="5688632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276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1B801FE-7C1D-E0B5-182F-D4F9A93DB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49" y="1484784"/>
            <a:ext cx="4148389" cy="42382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3: Widget 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In the File Browser, create a new display, e.g. “Exercise 3”.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From the widget palette, select “Text Update” and drag it onto</a:t>
            </a:r>
            <a:br>
              <a:rPr lang="en-SE" sz="2000" dirty="0"/>
            </a:br>
            <a:r>
              <a:rPr lang="en-SE" sz="2000" dirty="0"/>
              <a:t>the canvas.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In the widget properties view, set the PV Name property</a:t>
            </a:r>
            <a:br>
              <a:rPr lang="en-SE" sz="2000" dirty="0"/>
            </a:br>
            <a:r>
              <a:rPr lang="en-SE" sz="2000" dirty="0"/>
              <a:t>to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training:ao1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From the widget palette, select “Text Update” and drag it onto</a:t>
            </a:r>
            <a:br>
              <a:rPr lang="en-SE" sz="2000" dirty="0"/>
            </a:br>
            <a:r>
              <a:rPr lang="en-SE" sz="2000" dirty="0"/>
              <a:t>the canvas.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In the widget properties view, set the PV Name property</a:t>
            </a:r>
            <a:br>
              <a:rPr lang="en-SE" sz="2000" dirty="0"/>
            </a:br>
            <a:r>
              <a:rPr lang="en-SE" sz="2000" dirty="0"/>
              <a:t>to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training:ao2</a:t>
            </a:r>
          </a:p>
          <a:p>
            <a:pPr marL="457200" indent="-457200">
              <a:buFont typeface="+mj-lt"/>
              <a:buAutoNum type="arabicPeriod"/>
            </a:pPr>
            <a:r>
              <a:rPr lang="en-SE" sz="2000" dirty="0"/>
              <a:t>Save.</a:t>
            </a: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1750146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3: Widget actions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In the display editor, click the Actions button to launch the actions editor:</a:t>
            </a:r>
          </a:p>
          <a:p>
            <a:pPr algn="l"/>
            <a:endParaRPr lang="en-SE" sz="2000" dirty="0"/>
          </a:p>
          <a:p>
            <a:pPr algn="l"/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16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8C74A2-D618-38F1-3BEF-EFA9F4E4F8FE}"/>
              </a:ext>
            </a:extLst>
          </p:cNvPr>
          <p:cNvSpPr txBox="1"/>
          <p:nvPr/>
        </p:nvSpPr>
        <p:spPr>
          <a:xfrm>
            <a:off x="216496" y="2392649"/>
            <a:ext cx="1584176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Any number</a:t>
            </a:r>
            <a:br>
              <a:rPr lang="en-SE" sz="1600" dirty="0"/>
            </a:br>
            <a:r>
              <a:rPr lang="en-SE" sz="1600" dirty="0"/>
              <a:t>of actions.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385357D-E03B-0B44-6B44-161CF6991168}"/>
              </a:ext>
            </a:extLst>
          </p:cNvPr>
          <p:cNvCxnSpPr>
            <a:cxnSpLocks/>
          </p:cNvCxnSpPr>
          <p:nvPr/>
        </p:nvCxnSpPr>
        <p:spPr>
          <a:xfrm>
            <a:off x="6132004" y="4509120"/>
            <a:ext cx="212423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36A1607-1CC7-8AA9-A4FD-B3A032526ACF}"/>
              </a:ext>
            </a:extLst>
          </p:cNvPr>
          <p:cNvSpPr txBox="1"/>
          <p:nvPr/>
        </p:nvSpPr>
        <p:spPr>
          <a:xfrm>
            <a:off x="9278459" y="2924944"/>
            <a:ext cx="2211093" cy="144016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Set of available actions</a:t>
            </a:r>
            <a:br>
              <a:rPr lang="en-SE" sz="1600" dirty="0"/>
            </a:br>
            <a:r>
              <a:rPr lang="en-SE" sz="1600" dirty="0"/>
              <a:t>is limited, but can be </a:t>
            </a:r>
            <a:br>
              <a:rPr lang="en-SE" sz="1600" dirty="0"/>
            </a:br>
            <a:r>
              <a:rPr lang="en-SE" sz="1600" dirty="0"/>
              <a:t>extended.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2585C2-FDC9-4670-DF0D-6823DD462A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266" y="2131312"/>
            <a:ext cx="6033717" cy="4322023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96C3C0D-BC85-051B-F91F-400A87CAEFA3}"/>
              </a:ext>
            </a:extLst>
          </p:cNvPr>
          <p:cNvCxnSpPr>
            <a:cxnSpLocks/>
          </p:cNvCxnSpPr>
          <p:nvPr/>
        </p:nvCxnSpPr>
        <p:spPr>
          <a:xfrm>
            <a:off x="1343472" y="2710826"/>
            <a:ext cx="2160240" cy="8842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C87370-2C34-790F-1C6D-3A48D6FE27D6}"/>
              </a:ext>
            </a:extLst>
          </p:cNvPr>
          <p:cNvCxnSpPr/>
          <p:nvPr/>
        </p:nvCxnSpPr>
        <p:spPr>
          <a:xfrm flipH="1">
            <a:off x="5735959" y="3307049"/>
            <a:ext cx="3542500" cy="1219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17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3: Widget actions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Select Open Display from list of available</a:t>
            </a:r>
            <a:br>
              <a:rPr lang="en-SE" sz="2000" dirty="0"/>
            </a:br>
            <a:r>
              <a:rPr lang="en-SE" sz="2000" dirty="0"/>
              <a:t>actions.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For Display Path, specify a file* from</a:t>
            </a:r>
            <a:br>
              <a:rPr lang="en-SE" sz="2000" dirty="0"/>
            </a:br>
            <a:r>
              <a:rPr lang="en-SE" sz="2000" dirty="0"/>
              <a:t>previous exercise.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Select Write PV from list of available</a:t>
            </a:r>
            <a:br>
              <a:rPr lang="en-SE" sz="2000" dirty="0"/>
            </a:br>
            <a:r>
              <a:rPr lang="en-SE" sz="2000" dirty="0"/>
              <a:t>actions.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For PV name, specify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training:ao2. </a:t>
            </a:r>
            <a:b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SE" sz="2000" dirty="0"/>
              <a:t>For value, specify 2.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Save.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  <a:p>
            <a:pPr algn="l"/>
            <a:endParaRPr lang="en-SE" sz="2000" dirty="0"/>
          </a:p>
          <a:p>
            <a:pPr algn="l"/>
            <a:br>
              <a:rPr lang="en-SE" sz="2000" dirty="0"/>
            </a:br>
            <a:r>
              <a:rPr lang="en-SE" sz="2000" dirty="0"/>
              <a:t>* Hint: avoid absolute paths, makes it difficult</a:t>
            </a:r>
            <a:br>
              <a:rPr lang="en-SE" sz="2000" dirty="0"/>
            </a:br>
            <a:r>
              <a:rPr lang="en-SE" sz="2000" dirty="0"/>
              <a:t>to copy/move hierarchy of display files.</a:t>
            </a: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A7E52E-256E-C2BD-EF4E-5BF2C5B75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225" y="1577347"/>
            <a:ext cx="4785208" cy="3430155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F0ACBE4-266D-F2A9-FB55-310171D8D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3325292"/>
            <a:ext cx="4945413" cy="323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1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3: Widget actions – see in action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F86DE9-5663-8372-61B6-A0A0A6E7C138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Launch the display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Right click on upper Text Update widget to</a:t>
            </a:r>
            <a:br>
              <a:rPr lang="en-SE" sz="2000" dirty="0"/>
            </a:br>
            <a:r>
              <a:rPr lang="en-SE" sz="2000" dirty="0"/>
              <a:t>bring up the widget’s context menu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  <a:p>
            <a:pPr algn="l"/>
            <a:r>
              <a:rPr lang="en-SE" sz="2000" dirty="0"/>
              <a:t>   Actions are added almost at the top of the context menu.</a:t>
            </a:r>
            <a:br>
              <a:rPr lang="en-SE" sz="2000" dirty="0"/>
            </a:br>
            <a:r>
              <a:rPr lang="en-SE" sz="2000" dirty="0"/>
              <a:t>   Open Display action adds three context menu items.</a:t>
            </a:r>
            <a:br>
              <a:rPr lang="en-SE" sz="2000" dirty="0"/>
            </a:br>
            <a:endParaRPr lang="en-SE" sz="2000" dirty="0"/>
          </a:p>
          <a:p>
            <a:pPr algn="l"/>
            <a:br>
              <a:rPr lang="en-SE" sz="2000" dirty="0"/>
            </a:br>
            <a:endParaRPr lang="en-SE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7657E3-7C6A-EBF8-5E18-0BA9120D2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2204864"/>
            <a:ext cx="4185270" cy="4133917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1062FAB-8E15-4405-6DE6-67849FEAB79A}"/>
              </a:ext>
            </a:extLst>
          </p:cNvPr>
          <p:cNvCxnSpPr>
            <a:cxnSpLocks/>
          </p:cNvCxnSpPr>
          <p:nvPr/>
        </p:nvCxnSpPr>
        <p:spPr>
          <a:xfrm>
            <a:off x="6536854" y="3068960"/>
            <a:ext cx="92729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Left Bracket 19">
            <a:extLst>
              <a:ext uri="{FF2B5EF4-FFF2-40B4-BE49-F238E27FC236}">
                <a16:creationId xmlns:a16="http://schemas.microsoft.com/office/drawing/2014/main" id="{750DF4E3-DDBD-0809-D80A-270ECF42571F}"/>
              </a:ext>
            </a:extLst>
          </p:cNvPr>
          <p:cNvSpPr/>
          <p:nvPr/>
        </p:nvSpPr>
        <p:spPr>
          <a:xfrm>
            <a:off x="7608168" y="2708920"/>
            <a:ext cx="144016" cy="648072"/>
          </a:xfrm>
          <a:prstGeom prst="leftBracket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400793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Widget scripts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5289263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F0F49A-36C2-9CBA-79C8-328F5EE7C1B1}"/>
              </a:ext>
            </a:extLst>
          </p:cNvPr>
          <p:cNvSpPr txBox="1"/>
          <p:nvPr/>
        </p:nvSpPr>
        <p:spPr>
          <a:xfrm>
            <a:off x="263352" y="1699265"/>
            <a:ext cx="10153128" cy="417800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Avoid!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Works similar to Rules, i.e. triggered by PVs.</a:t>
            </a:r>
          </a:p>
        </p:txBody>
      </p:sp>
    </p:spTree>
    <p:extLst>
      <p:ext uri="{BB962C8B-B14F-4D97-AF65-F5344CB8AC3E}">
        <p14:creationId xmlns:p14="http://schemas.microsoft.com/office/powerpoint/2010/main" val="1634708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B5C7-599C-1B46-B63E-974118B0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Phoebus (CS Studio)?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AA8DE-5F9C-774D-A251-7A091E2C2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From https://</a:t>
            </a:r>
            <a:r>
              <a:rPr lang="en-GB" dirty="0" err="1"/>
              <a:t>phoebus.org</a:t>
            </a:r>
            <a:r>
              <a:rPr lang="en-GB" dirty="0"/>
              <a:t>:</a:t>
            </a:r>
          </a:p>
          <a:p>
            <a:pPr marL="0" indent="0">
              <a:buNone/>
            </a:pPr>
            <a:endParaRPr lang="en-GB" dirty="0"/>
          </a:p>
          <a:p>
            <a:pPr algn="l"/>
            <a:r>
              <a:rPr lang="en-GB" b="1" i="0" dirty="0">
                <a:solidFill>
                  <a:srgbClr val="00293F"/>
                </a:solidFill>
                <a:effectLst/>
                <a:latin typeface="Source Sans Pro" panose="020B0503030403020204" pitchFamily="34" charset="0"/>
              </a:rPr>
              <a:t>CS Studio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 is a collection of tools and applications to monitor and operate large scale control systems, such as the ones in the accelerator community.</a:t>
            </a:r>
          </a:p>
          <a:p>
            <a:pPr algn="l"/>
            <a:r>
              <a:rPr lang="en-GB" b="1" i="0" dirty="0">
                <a:solidFill>
                  <a:srgbClr val="00293F"/>
                </a:solidFill>
                <a:effectLst/>
                <a:latin typeface="Source Sans Pro" panose="020B0503030403020204" pitchFamily="34" charset="0"/>
              </a:rPr>
              <a:t>Phoebus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 is a pure java/</a:t>
            </a:r>
            <a:r>
              <a:rPr lang="en-GB" b="0" i="0" dirty="0" err="1">
                <a:effectLst/>
                <a:latin typeface="Source Sans Pro" panose="020B0503030403020204" pitchFamily="34" charset="0"/>
              </a:rPr>
              <a:t>javafx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 based implementation which uses java feature like SPI and modules to provide the same extensible and modular architecture. This is the current implementation of </a:t>
            </a:r>
            <a:r>
              <a:rPr lang="en-GB" b="1" i="0" dirty="0">
                <a:solidFill>
                  <a:srgbClr val="00293F"/>
                </a:solidFill>
                <a:effectLst/>
                <a:latin typeface="Source Sans Pro" panose="020B0503030403020204" pitchFamily="34" charset="0"/>
              </a:rPr>
              <a:t>CS-Studio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. The original implementation of</a:t>
            </a:r>
            <a:r>
              <a:rPr lang="en-GB" b="1" i="0" dirty="0">
                <a:solidFill>
                  <a:srgbClr val="00293F"/>
                </a:solidFill>
                <a:effectLst/>
                <a:latin typeface="Source Sans Pro" panose="020B0503030403020204" pitchFamily="34" charset="0"/>
              </a:rPr>
              <a:t> CS-Studio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 is based on the Eclipse RCP framework, which provided an extensible and pluggable architecture.</a:t>
            </a:r>
          </a:p>
          <a:p>
            <a:pPr algn="l"/>
            <a:r>
              <a:rPr lang="en-GB" b="0" i="0" dirty="0">
                <a:effectLst/>
                <a:latin typeface="Source Sans Pro" panose="020B0503030403020204" pitchFamily="34" charset="0"/>
              </a:rPr>
              <a:t>The </a:t>
            </a:r>
            <a:r>
              <a:rPr lang="en-GB" b="1" i="0" dirty="0">
                <a:solidFill>
                  <a:srgbClr val="00293F"/>
                </a:solidFill>
                <a:effectLst/>
                <a:latin typeface="Source Sans Pro" panose="020B0503030403020204" pitchFamily="34" charset="0"/>
              </a:rPr>
              <a:t>Phoebus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 and </a:t>
            </a:r>
            <a:r>
              <a:rPr lang="en-GB" b="1" i="0" dirty="0">
                <a:solidFill>
                  <a:srgbClr val="00293F"/>
                </a:solidFill>
                <a:effectLst/>
                <a:latin typeface="Source Sans Pro" panose="020B0503030403020204" pitchFamily="34" charset="0"/>
              </a:rPr>
              <a:t>CS-Studio</a:t>
            </a:r>
            <a:r>
              <a:rPr lang="en-GB" b="0" i="0" dirty="0">
                <a:effectLst/>
                <a:latin typeface="Source Sans Pro" panose="020B0503030403020204" pitchFamily="34" charset="0"/>
              </a:rPr>
              <a:t> products are developed and maintained by a collaboration between many laboratories and universities.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29294-037D-554D-92C3-515551AE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noProof="0" smtClean="0"/>
              <a:t>3</a:t>
            </a:fld>
            <a:endParaRPr lang="en-GB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A954E1-A2F2-E21A-CBAA-BAEEFE734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1453830"/>
            <a:ext cx="3096344" cy="111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054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4: Control widget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11135704" cy="461005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00CA7-366D-4409-7614-363A4688739C}"/>
              </a:ext>
            </a:extLst>
          </p:cNvPr>
          <p:cNvSpPr txBox="1"/>
          <p:nvPr/>
        </p:nvSpPr>
        <p:spPr>
          <a:xfrm>
            <a:off x="294104" y="1717194"/>
            <a:ext cx="11058480" cy="475407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ECB10-7C81-B6E4-77A6-0BC45ED715AE}"/>
              </a:ext>
            </a:extLst>
          </p:cNvPr>
          <p:cNvSpPr txBox="1"/>
          <p:nvPr/>
        </p:nvSpPr>
        <p:spPr>
          <a:xfrm>
            <a:off x="294104" y="1699265"/>
            <a:ext cx="11562536" cy="461005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SE" sz="2000" dirty="0"/>
              <a:t>Update PV Name of second Text Update</a:t>
            </a:r>
            <a:br>
              <a:rPr lang="en-SE" sz="2000" dirty="0"/>
            </a:br>
            <a:r>
              <a:rPr lang="en-SE" sz="2000" dirty="0"/>
              <a:t>to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training:readback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Add a Text Entry widget to display from</a:t>
            </a:r>
            <a:br>
              <a:rPr lang="en-SE" sz="2000" dirty="0"/>
            </a:br>
            <a:r>
              <a:rPr lang="en-SE" sz="2000" dirty="0"/>
              <a:t>previous exercise.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Set PV Name property to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training:ao2</a:t>
            </a:r>
            <a:r>
              <a:rPr lang="en-SE" sz="2000" dirty="0"/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Save.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EA1FB7-5FFA-E25A-C156-B4CD5C360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606" y="1763425"/>
            <a:ext cx="5055978" cy="4481735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A91261C-3CB7-3CD5-A7E6-3C121DF91187}"/>
              </a:ext>
            </a:extLst>
          </p:cNvPr>
          <p:cNvCxnSpPr/>
          <p:nvPr/>
        </p:nvCxnSpPr>
        <p:spPr>
          <a:xfrm>
            <a:off x="2351584" y="2204864"/>
            <a:ext cx="7776864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966FCEE-2032-D689-CD75-AAB275DEBD4C}"/>
              </a:ext>
            </a:extLst>
          </p:cNvPr>
          <p:cNvCxnSpPr/>
          <p:nvPr/>
        </p:nvCxnSpPr>
        <p:spPr>
          <a:xfrm flipH="1" flipV="1">
            <a:off x="7068108" y="3356992"/>
            <a:ext cx="1296144" cy="2520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86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4: Control widget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11135704" cy="461005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00CA7-366D-4409-7614-363A4688739C}"/>
              </a:ext>
            </a:extLst>
          </p:cNvPr>
          <p:cNvSpPr txBox="1"/>
          <p:nvPr/>
        </p:nvSpPr>
        <p:spPr>
          <a:xfrm>
            <a:off x="294104" y="1717194"/>
            <a:ext cx="11058480" cy="475407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ECB10-7C81-B6E4-77A6-0BC45ED715AE}"/>
              </a:ext>
            </a:extLst>
          </p:cNvPr>
          <p:cNvSpPr txBox="1"/>
          <p:nvPr/>
        </p:nvSpPr>
        <p:spPr>
          <a:xfrm>
            <a:off x="294104" y="1699265"/>
            <a:ext cx="11562536" cy="461005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Launch display.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Initially all values 0.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Type 1 into Text Entry widget and</a:t>
            </a:r>
            <a:br>
              <a:rPr lang="en-SE" sz="2000" dirty="0"/>
            </a:br>
            <a:r>
              <a:rPr lang="en-SE" sz="2000" dirty="0"/>
              <a:t>hit &lt;ENTER&gt;.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The </a:t>
            </a: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training:readback </a:t>
            </a:r>
            <a:r>
              <a:rPr lang="en-SE" sz="2000" dirty="0"/>
              <a:t>PV is computed from</a:t>
            </a:r>
            <a:br>
              <a:rPr lang="en-SE" sz="2000" dirty="0"/>
            </a:br>
            <a:r>
              <a:rPr lang="en-SE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training:ao2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Text Entry widget uses special </a:t>
            </a:r>
            <a:br>
              <a:rPr lang="en-SE" sz="2000" dirty="0"/>
            </a:br>
            <a:r>
              <a:rPr lang="en-SE" sz="2000" dirty="0"/>
              <a:t>background color during edit.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  <a:p>
            <a:pPr algn="l"/>
            <a:r>
              <a:rPr lang="en-SE" sz="2000" dirty="0"/>
              <a:t>Important to distinguish between ”setpoint PV” and ”readback PV”: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Write a value to a (setpoint) PV to set (for instance) a power supply voltage.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The setpoint PV may not reflect actual voltage: power supply may need to ramp up slowly.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Actual voltage is should be provided by a (separate) readback PV.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18F5C1-D701-73F7-0140-B9B53B528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584" y="1681336"/>
            <a:ext cx="2187576" cy="24482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6BE691-477F-497D-D4D8-D73B4828F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787" y="1717193"/>
            <a:ext cx="2077321" cy="239770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DE7BA6A-4768-5312-3EC4-EFE2F4F4DF94}"/>
              </a:ext>
            </a:extLst>
          </p:cNvPr>
          <p:cNvCxnSpPr/>
          <p:nvPr/>
        </p:nvCxnSpPr>
        <p:spPr>
          <a:xfrm>
            <a:off x="7680176" y="2852936"/>
            <a:ext cx="10081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7531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5: Control widgets and limits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32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11135704" cy="461005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00CA7-366D-4409-7614-363A4688739C}"/>
              </a:ext>
            </a:extLst>
          </p:cNvPr>
          <p:cNvSpPr txBox="1"/>
          <p:nvPr/>
        </p:nvSpPr>
        <p:spPr>
          <a:xfrm>
            <a:off x="294104" y="1717194"/>
            <a:ext cx="11058480" cy="475407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ECB10-7C81-B6E4-77A6-0BC45ED715AE}"/>
              </a:ext>
            </a:extLst>
          </p:cNvPr>
          <p:cNvSpPr txBox="1"/>
          <p:nvPr/>
        </p:nvSpPr>
        <p:spPr>
          <a:xfrm>
            <a:off x="294104" y="1699265"/>
            <a:ext cx="6305952" cy="461005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Duplicate (in File Browser app) exercise 4 to exercise 5.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Launch display.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Type 100 into Text Entry widget and</a:t>
            </a:r>
            <a:br>
              <a:rPr lang="en-SE" sz="2000" dirty="0"/>
            </a:br>
            <a:r>
              <a:rPr lang="en-SE" sz="2000" dirty="0"/>
              <a:t>hit &lt;ENTER&gt;.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Text Entry widget shows 60 because DRVH field is set to 60.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Default EPICS behavior is to set to DRVH if user specifies higher value.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PV may be constructed to reject a value &gt; DRVH and</a:t>
            </a:r>
            <a:br>
              <a:rPr lang="en-SE" sz="2000" dirty="0"/>
            </a:br>
            <a:r>
              <a:rPr lang="en-SE" sz="2000" dirty="0"/>
              <a:t>set alarm state instead of setting value to DRVH.</a:t>
            </a:r>
            <a:br>
              <a:rPr lang="en-SE" sz="2000" dirty="0"/>
            </a:br>
            <a:endParaRPr lang="en-SE" sz="2000" dirty="0"/>
          </a:p>
          <a:p>
            <a:pPr marL="914400" lvl="1" indent="-457200">
              <a:buFont typeface="+mj-lt"/>
              <a:buAutoNum type="arabicPeriod"/>
            </a:pPr>
            <a:endParaRPr lang="en-SE" sz="2000" dirty="0"/>
          </a:p>
          <a:p>
            <a:pPr algn="l"/>
            <a:endParaRPr lang="en-SE" sz="2000" dirty="0"/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10FCF7-E682-5645-86F5-2B55F92944C9}"/>
              </a:ext>
            </a:extLst>
          </p:cNvPr>
          <p:cNvSpPr txBox="1"/>
          <p:nvPr/>
        </p:nvSpPr>
        <p:spPr>
          <a:xfrm>
            <a:off x="7178612" y="1717193"/>
            <a:ext cx="4431432" cy="387204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85000" lnSpcReduction="20000"/>
          </a:bodyPr>
          <a:lstStyle/>
          <a:p>
            <a:pPr algn="l"/>
            <a:r>
              <a:rPr lang="en-GB" sz="2000" dirty="0"/>
              <a:t>record(</a:t>
            </a:r>
            <a:r>
              <a:rPr lang="en-GB" sz="2000" dirty="0" err="1"/>
              <a:t>ao</a:t>
            </a:r>
            <a:r>
              <a:rPr lang="en-GB" sz="2000" dirty="0"/>
              <a:t>, ”$(P)ao2") {</a:t>
            </a:r>
          </a:p>
          <a:p>
            <a:pPr algn="l"/>
            <a:r>
              <a:rPr lang="en-GB" sz="2000" dirty="0"/>
              <a:t>  field(SCAN, "Passive")</a:t>
            </a:r>
          </a:p>
          <a:p>
            <a:pPr algn="l"/>
            <a:r>
              <a:rPr lang="en-GB" sz="2000" dirty="0"/>
              <a:t>  field(VAL, 0)</a:t>
            </a:r>
          </a:p>
          <a:p>
            <a:pPr algn="l"/>
            <a:r>
              <a:rPr lang="en-GB" sz="2000" dirty="0"/>
              <a:t>  field(HIGH, 2)</a:t>
            </a:r>
          </a:p>
          <a:p>
            <a:pPr algn="l"/>
            <a:r>
              <a:rPr lang="en-GB" sz="2000" dirty="0"/>
              <a:t>  field(HIHI, 30)</a:t>
            </a:r>
          </a:p>
          <a:p>
            <a:pPr algn="l"/>
            <a:r>
              <a:rPr lang="en-GB" sz="2000" dirty="0"/>
              <a:t>  field(LOW, -20)</a:t>
            </a:r>
          </a:p>
          <a:p>
            <a:pPr algn="l"/>
            <a:r>
              <a:rPr lang="en-GB" sz="2000" dirty="0"/>
              <a:t>  field(LOLO, -30)</a:t>
            </a:r>
          </a:p>
          <a:p>
            <a:pPr algn="l"/>
            <a:r>
              <a:rPr lang="en-GB" sz="2000" dirty="0"/>
              <a:t>  field(HSV, 1)</a:t>
            </a:r>
          </a:p>
          <a:p>
            <a:pPr algn="l"/>
            <a:r>
              <a:rPr lang="en-GB" sz="2000" dirty="0"/>
              <a:t>  field(HHSV, 2)</a:t>
            </a:r>
          </a:p>
          <a:p>
            <a:pPr algn="l"/>
            <a:r>
              <a:rPr lang="en-GB" sz="2000" dirty="0"/>
              <a:t>  field(LSV, 1)</a:t>
            </a:r>
          </a:p>
          <a:p>
            <a:pPr algn="l"/>
            <a:r>
              <a:rPr lang="en-GB" sz="2000" dirty="0"/>
              <a:t>  field(LLSV, 2)</a:t>
            </a:r>
          </a:p>
          <a:p>
            <a:pPr algn="l"/>
            <a:r>
              <a:rPr lang="en-GB" sz="2000" dirty="0"/>
              <a:t>  field(DESC, "Analog Output 1")</a:t>
            </a:r>
          </a:p>
          <a:p>
            <a:pPr algn="l"/>
            <a:r>
              <a:rPr lang="en-GB" sz="2000" dirty="0"/>
              <a:t>  field(HOPR, 50)</a:t>
            </a:r>
          </a:p>
          <a:p>
            <a:pPr algn="l"/>
            <a:r>
              <a:rPr lang="en-GB" sz="2000" dirty="0">
                <a:highlight>
                  <a:srgbClr val="FFFF00"/>
                </a:highlight>
              </a:rPr>
              <a:t>  field(DRVH, 60</a:t>
            </a:r>
            <a:r>
              <a:rPr lang="en-GB" sz="2000" dirty="0"/>
              <a:t>)</a:t>
            </a:r>
          </a:p>
          <a:p>
            <a:pPr algn="l"/>
            <a:r>
              <a:rPr lang="en-GB" sz="2000" dirty="0"/>
              <a:t>  field(LOPR, -50)</a:t>
            </a:r>
          </a:p>
          <a:p>
            <a:pPr algn="l"/>
            <a:r>
              <a:rPr lang="en-GB" sz="2000" dirty="0"/>
              <a:t>  field(DRVL, -60)</a:t>
            </a:r>
          </a:p>
          <a:p>
            <a:pPr algn="l"/>
            <a:r>
              <a:rPr lang="en-GB" sz="2000" dirty="0"/>
              <a:t>  field(FLNK, ”$(P)intermediate")</a:t>
            </a:r>
          </a:p>
          <a:p>
            <a:pPr algn="l"/>
            <a:r>
              <a:rPr lang="en-GB" sz="2000" dirty="0"/>
              <a:t>}</a:t>
            </a:r>
          </a:p>
          <a:p>
            <a:pPr algn="l"/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4234903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20D6A8D-42AB-238C-800C-9C0B146F2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648" y="1602103"/>
            <a:ext cx="4880826" cy="49509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C5D3C6C-0C7A-F6DE-31A1-37BD54DF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5: Control widgets and limits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2F600-3757-E620-7697-09A7F79E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33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9A27A1-5554-EAC7-D1F6-9C323B3F71A5}"/>
              </a:ext>
            </a:extLst>
          </p:cNvPr>
          <p:cNvSpPr txBox="1"/>
          <p:nvPr/>
        </p:nvSpPr>
        <p:spPr>
          <a:xfrm>
            <a:off x="1343472" y="674136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C6CEAE-D72A-C084-CFDD-08B067548C11}"/>
              </a:ext>
            </a:extLst>
          </p:cNvPr>
          <p:cNvSpPr txBox="1"/>
          <p:nvPr/>
        </p:nvSpPr>
        <p:spPr>
          <a:xfrm>
            <a:off x="152400" y="1602104"/>
            <a:ext cx="11848256" cy="4851231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595A7-01CC-EA28-50EA-C07185D7CA41}"/>
              </a:ext>
            </a:extLst>
          </p:cNvPr>
          <p:cNvSpPr txBox="1"/>
          <p:nvPr/>
        </p:nvSpPr>
        <p:spPr>
          <a:xfrm>
            <a:off x="446696" y="1699265"/>
            <a:ext cx="11135704" cy="461005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E15AEE-1925-88B8-5C84-0C6E6B9FF7A2}"/>
              </a:ext>
            </a:extLst>
          </p:cNvPr>
          <p:cNvSpPr txBox="1"/>
          <p:nvPr/>
        </p:nvSpPr>
        <p:spPr>
          <a:xfrm>
            <a:off x="446696" y="1699265"/>
            <a:ext cx="10257816" cy="432202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endParaRPr lang="en-SE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14A70-3E2F-7014-D9CC-FB5590284485}"/>
              </a:ext>
            </a:extLst>
          </p:cNvPr>
          <p:cNvSpPr txBox="1"/>
          <p:nvPr/>
        </p:nvSpPr>
        <p:spPr>
          <a:xfrm>
            <a:off x="263352" y="1699265"/>
            <a:ext cx="11737304" cy="475407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SE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F00CA7-366D-4409-7614-363A4688739C}"/>
              </a:ext>
            </a:extLst>
          </p:cNvPr>
          <p:cNvSpPr txBox="1"/>
          <p:nvPr/>
        </p:nvSpPr>
        <p:spPr>
          <a:xfrm>
            <a:off x="294104" y="1729925"/>
            <a:ext cx="11058480" cy="475407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FECB10-7C81-B6E4-77A6-0BC45ED715AE}"/>
              </a:ext>
            </a:extLst>
          </p:cNvPr>
          <p:cNvSpPr txBox="1"/>
          <p:nvPr/>
        </p:nvSpPr>
        <p:spPr>
          <a:xfrm>
            <a:off x="294104" y="1699265"/>
            <a:ext cx="6305952" cy="129768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Replace Text Entry widget with a Scaled Slider.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Untick “Horizontal” and all “Show…” properties.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Note the ”Level…” properties. Untick all.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Note the “Limits from PV” property.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Save and launch the display.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SE" sz="2000" dirty="0"/>
              <a:t>Widget scale is -60 – 60, as defined in the EPICS record.</a:t>
            </a:r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  <a:p>
            <a:pPr algn="l"/>
            <a:br>
              <a:rPr lang="en-SE" sz="2000" dirty="0"/>
            </a:br>
            <a:endParaRPr lang="en-SE" sz="2000" dirty="0"/>
          </a:p>
          <a:p>
            <a:pPr marL="914400" lvl="1" indent="-457200">
              <a:buFont typeface="+mj-lt"/>
              <a:buAutoNum type="arabicPeriod"/>
            </a:pPr>
            <a:endParaRPr lang="en-SE" sz="2000" dirty="0"/>
          </a:p>
          <a:p>
            <a:pPr algn="l"/>
            <a:endParaRPr lang="en-SE" sz="2000" dirty="0"/>
          </a:p>
          <a:p>
            <a:pPr marL="457200" indent="-457200" algn="l">
              <a:buFont typeface="+mj-lt"/>
              <a:buAutoNum type="arabicPeriod"/>
            </a:pPr>
            <a:endParaRPr lang="en-SE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089D6F-BD40-9235-BFA6-143C8D4F7F91}"/>
              </a:ext>
            </a:extLst>
          </p:cNvPr>
          <p:cNvCxnSpPr>
            <a:cxnSpLocks/>
          </p:cNvCxnSpPr>
          <p:nvPr/>
        </p:nvCxnSpPr>
        <p:spPr>
          <a:xfrm>
            <a:off x="5864783" y="2273191"/>
            <a:ext cx="4177347" cy="553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328F268-AE2B-25A4-704F-8FA72746D2AF}"/>
              </a:ext>
            </a:extLst>
          </p:cNvPr>
          <p:cNvCxnSpPr>
            <a:cxnSpLocks/>
          </p:cNvCxnSpPr>
          <p:nvPr/>
        </p:nvCxnSpPr>
        <p:spPr>
          <a:xfrm>
            <a:off x="4583832" y="2826240"/>
            <a:ext cx="5427546" cy="34830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F3C06EE-D561-44C4-B6F4-5438E7CC0680}"/>
              </a:ext>
            </a:extLst>
          </p:cNvPr>
          <p:cNvCxnSpPr>
            <a:cxnSpLocks/>
          </p:cNvCxnSpPr>
          <p:nvPr/>
        </p:nvCxnSpPr>
        <p:spPr>
          <a:xfrm>
            <a:off x="5087888" y="2549715"/>
            <a:ext cx="4923490" cy="2018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F302157C-392A-4BAB-A2AC-FE5DFFDCC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285" y="3845940"/>
            <a:ext cx="1299711" cy="262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066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91104-C1BF-19CD-FE9F-5C2EEF624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Visualizig alarms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93640-36BE-D89F-2368-BCBB6E22D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Visualizing alarms on a PV can be done in several different ways:</a:t>
            </a:r>
          </a:p>
          <a:p>
            <a:pPr lvl="1"/>
            <a:r>
              <a:rPr lang="en-SE" dirty="0"/>
              <a:t>Alarm borders on widgets. Works out-of-the-box as it is based on EPICS PV behavior. In contrast to alarm applications, no extra configuration is needed.</a:t>
            </a:r>
          </a:p>
          <a:p>
            <a:pPr lvl="1"/>
            <a:r>
              <a:rPr lang="en-SE" dirty="0"/>
              <a:t>Alarm applications (Alarm Tree, Alarm Table). Provides high level view and offers interaction (acknowledge, guidance). Requires configuration: PV name must be added to an alarm configuration.</a:t>
            </a:r>
          </a:p>
          <a:p>
            <a:pPr lvl="1"/>
            <a:r>
              <a:rPr lang="en-SE" dirty="0"/>
              <a:t>Dedicated ”alarm widgets”, e.g. Multi-state LED widget. </a:t>
            </a:r>
          </a:p>
          <a:p>
            <a:r>
              <a:rPr lang="en-SE" dirty="0"/>
              <a:t>Some IOCs implement separate PVs for alarms (“alarm PVs”), one for each state (LO, LOLO, HI, HIHI). </a:t>
            </a:r>
            <a:r>
              <a:rPr lang="en-SE" b="1" dirty="0"/>
              <a:t>This is not how EPICS works, such IOCs may need to be reworked!</a:t>
            </a:r>
            <a:endParaRPr lang="en-SE" dirty="0"/>
          </a:p>
          <a:p>
            <a:r>
              <a:rPr lang="en-SE" dirty="0"/>
              <a:t>Using an “alarm PV” is OK to indicate an abnormal state not associated with an analog value, e.g. lost network connection.</a:t>
            </a:r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ECA35-8817-C477-B1C4-92BC9BE83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8163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406FB-A1EA-1CDF-ECDB-3BFDB9D36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98F6B-257C-9D3F-4AF2-37F6B7F5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LED widget indicating alarm using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4A6A3-57D4-DBEC-DD5F-19320A28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 LED widget can be used together with the SEVR field of a PV and a rule to indicate alarm.</a:t>
            </a:r>
          </a:p>
          <a:p>
            <a:r>
              <a:rPr lang="en-SE" dirty="0"/>
              <a:t>The rule would change the color of the LED depending on the value of the SEVR field.</a:t>
            </a:r>
          </a:p>
          <a:p>
            <a:r>
              <a:rPr lang="en-SE" dirty="0"/>
              <a:t>BUT:</a:t>
            </a:r>
          </a:p>
          <a:p>
            <a:pPr lvl="1"/>
            <a:r>
              <a:rPr lang="en-SE" dirty="0"/>
              <a:t>Rules incur an overhead when loading OPIs.</a:t>
            </a:r>
          </a:p>
          <a:p>
            <a:pPr lvl="1"/>
            <a:r>
              <a:rPr lang="en-SE" dirty="0"/>
              <a:t>Rules imply execution of code, sometimes even if nothing has changed.</a:t>
            </a:r>
          </a:p>
          <a:p>
            <a:pPr lvl="1"/>
            <a:r>
              <a:rPr lang="en-SE" dirty="0"/>
              <a:t>Rules are time consuming to maintain.</a:t>
            </a:r>
          </a:p>
          <a:p>
            <a:pPr lvl="1"/>
            <a:r>
              <a:rPr lang="en-SE" dirty="0"/>
              <a:t>Rules can be difficult to debug.</a:t>
            </a:r>
          </a:p>
          <a:p>
            <a:pPr lvl="1"/>
            <a:r>
              <a:rPr lang="en-SE" dirty="0"/>
              <a:t>This is </a:t>
            </a:r>
            <a:r>
              <a:rPr lang="en-SE" b="1" dirty="0"/>
              <a:t>not the recommended</a:t>
            </a:r>
            <a:r>
              <a:rPr lang="en-SE" dirty="0"/>
              <a:t> solution!</a:t>
            </a:r>
          </a:p>
          <a:p>
            <a:pPr marL="342900" lvl="1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9879F-75FF-51D0-3FB6-982B0BECB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6235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436CA-419C-A05B-77F2-EFDF335AA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F325B73-A427-2DEE-7814-9256DF9E7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6321" y="1628800"/>
            <a:ext cx="3016068" cy="51474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B6485F-ED58-4250-ADC7-75649D097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20688"/>
            <a:ext cx="9518848" cy="562074"/>
          </a:xfrm>
        </p:spPr>
        <p:txBody>
          <a:bodyPr/>
          <a:lstStyle/>
          <a:p>
            <a:r>
              <a:rPr lang="en-SE" dirty="0"/>
              <a:t>Exercise 5a – Multistate LED widget together with SEVR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B984D-5E29-90E1-3D8E-5CF8FFD71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 multi-state LED widget can be used together with the SEVR </a:t>
            </a:r>
            <a:br>
              <a:rPr lang="en-SE" dirty="0"/>
            </a:br>
            <a:r>
              <a:rPr lang="en-SE" dirty="0"/>
              <a:t>field of a PV. PV name is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training:TEMP.SEVR</a:t>
            </a:r>
          </a:p>
          <a:p>
            <a:r>
              <a:rPr lang="en-SE" dirty="0"/>
              <a:t>User must be acquainted with the enumerated values of the SEVR</a:t>
            </a:r>
            <a:br>
              <a:rPr lang="en-SE" dirty="0"/>
            </a:br>
            <a:r>
              <a:rPr lang="en-SE" dirty="0"/>
              <a:t>field:</a:t>
            </a:r>
            <a:br>
              <a:rPr lang="en-SE" dirty="0"/>
            </a:br>
            <a:br>
              <a:rPr lang="en-SE" dirty="0"/>
            </a:br>
            <a:r>
              <a:rPr lang="en-SE" dirty="0"/>
              <a:t>0 – NO_ALARM</a:t>
            </a:r>
            <a:br>
              <a:rPr lang="en-SE" dirty="0"/>
            </a:br>
            <a:r>
              <a:rPr lang="en-SE" dirty="0"/>
              <a:t>1 – MINOR</a:t>
            </a:r>
            <a:br>
              <a:rPr lang="en-SE" dirty="0"/>
            </a:br>
            <a:r>
              <a:rPr lang="en-SE" dirty="0"/>
              <a:t>2 – MAJOR</a:t>
            </a:r>
            <a:br>
              <a:rPr lang="en-SE" dirty="0"/>
            </a:br>
            <a:r>
              <a:rPr lang="en-SE" dirty="0"/>
              <a:t>3 – INVALID (do not trust PV value)</a:t>
            </a:r>
            <a:br>
              <a:rPr lang="en-SE" dirty="0"/>
            </a:br>
            <a:r>
              <a:rPr lang="en-SE" dirty="0"/>
              <a:t>4 – UNDEFINED (mostly due to disconnected PV)</a:t>
            </a:r>
          </a:p>
          <a:p>
            <a:endParaRPr lang="en-SE" dirty="0"/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67309-C910-88D2-2A74-2CB185B5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36</a:t>
            </a:fld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13B928D-CD72-37D8-EDA4-18276C6E2B94}"/>
              </a:ext>
            </a:extLst>
          </p:cNvPr>
          <p:cNvCxnSpPr/>
          <p:nvPr/>
        </p:nvCxnSpPr>
        <p:spPr>
          <a:xfrm>
            <a:off x="3052784" y="3829863"/>
            <a:ext cx="7992888" cy="108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D5F4E7C-BEFD-4997-03EF-2F32DAF0E614}"/>
              </a:ext>
            </a:extLst>
          </p:cNvPr>
          <p:cNvCxnSpPr>
            <a:cxnSpLocks/>
          </p:cNvCxnSpPr>
          <p:nvPr/>
        </p:nvCxnSpPr>
        <p:spPr>
          <a:xfrm>
            <a:off x="2619948" y="4089168"/>
            <a:ext cx="8424936" cy="1270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60C0480-81F2-4B8C-251E-0A36304A9C17}"/>
              </a:ext>
            </a:extLst>
          </p:cNvPr>
          <p:cNvCxnSpPr>
            <a:cxnSpLocks/>
          </p:cNvCxnSpPr>
          <p:nvPr/>
        </p:nvCxnSpPr>
        <p:spPr>
          <a:xfrm>
            <a:off x="2583944" y="4363878"/>
            <a:ext cx="8496944" cy="1477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1950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C8E84-0177-C3D4-720A-8C124D946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03F3F-95CC-1219-EFC7-9C36212CA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97" y="450797"/>
            <a:ext cx="9518848" cy="562074"/>
          </a:xfrm>
        </p:spPr>
        <p:txBody>
          <a:bodyPr/>
          <a:lstStyle/>
          <a:p>
            <a:r>
              <a:rPr lang="en-SE" dirty="0"/>
              <a:t>About alarm data source…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18464-B912-BDBF-56D8-A277962EA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An alarm data source offers additional options for the OPI design.</a:t>
            </a:r>
          </a:p>
          <a:p>
            <a:pPr lvl="1"/>
            <a:r>
              <a:rPr lang="en-SE" dirty="0"/>
              <a:t>Data and functionality from the alarm system, i.e. it is built on top of EPICS alarms.</a:t>
            </a:r>
          </a:p>
          <a:p>
            <a:pPr lvl="1"/>
            <a:r>
              <a:rPr lang="en-SE" dirty="0"/>
              <a:t>Requires the PV to be contained in an alarm configuration.</a:t>
            </a:r>
          </a:p>
          <a:p>
            <a:pPr lvl="1"/>
            <a:r>
              <a:rPr lang="en-SE" dirty="0"/>
              <a:t>Example “PV name”: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alarm://Accelerator/My component </a:t>
            </a:r>
            <a:r>
              <a:rPr lang="en-SE">
                <a:latin typeface="Courier New" panose="02070309020205020404" pitchFamily="49" charset="0"/>
                <a:cs typeface="Courier New" panose="02070309020205020404" pitchFamily="49" charset="0"/>
              </a:rPr>
              <a:t>name/level1/training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:ao2</a:t>
            </a:r>
            <a:endParaRPr lang="en-SE" dirty="0"/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37C55-737E-B3EA-6B90-EAD3AC22C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37</a:t>
            </a:fld>
            <a:endParaRPr lang="en-GB"/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486D3B27-B9EC-271D-A98E-0ABCD060A8BD}"/>
              </a:ext>
            </a:extLst>
          </p:cNvPr>
          <p:cNvSpPr/>
          <p:nvPr/>
        </p:nvSpPr>
        <p:spPr>
          <a:xfrm rot="16200000">
            <a:off x="3503712" y="2933171"/>
            <a:ext cx="216024" cy="9361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36E09EF4-5EF6-7736-0625-BD60C442A3E3}"/>
              </a:ext>
            </a:extLst>
          </p:cNvPr>
          <p:cNvSpPr/>
          <p:nvPr/>
        </p:nvSpPr>
        <p:spPr>
          <a:xfrm rot="16200000">
            <a:off x="4907868" y="2626787"/>
            <a:ext cx="216024" cy="15841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759B85C0-A856-77F8-700B-6CBED29D3CF1}"/>
              </a:ext>
            </a:extLst>
          </p:cNvPr>
          <p:cNvSpPr/>
          <p:nvPr/>
        </p:nvSpPr>
        <p:spPr>
          <a:xfrm rot="16200000">
            <a:off x="8480483" y="782364"/>
            <a:ext cx="216024" cy="527302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C29618-7AA6-668F-9898-2CA9AD3DA865}"/>
              </a:ext>
            </a:extLst>
          </p:cNvPr>
          <p:cNvSpPr txBox="1"/>
          <p:nvPr/>
        </p:nvSpPr>
        <p:spPr>
          <a:xfrm>
            <a:off x="3071664" y="3861047"/>
            <a:ext cx="1008112" cy="28803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algn="l"/>
            <a:endParaRPr lang="en-S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CF03BD-1FD5-FFE0-AFB8-B5D82094AF8E}"/>
              </a:ext>
            </a:extLst>
          </p:cNvPr>
          <p:cNvSpPr txBox="1"/>
          <p:nvPr/>
        </p:nvSpPr>
        <p:spPr>
          <a:xfrm>
            <a:off x="2999656" y="3604320"/>
            <a:ext cx="1224136" cy="21602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r>
              <a:rPr lang="en-SE" sz="1200" dirty="0"/>
              <a:t>Schema (fixed)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F785BE-45CF-EB26-B460-5088FE165781}"/>
              </a:ext>
            </a:extLst>
          </p:cNvPr>
          <p:cNvSpPr txBox="1"/>
          <p:nvPr/>
        </p:nvSpPr>
        <p:spPr>
          <a:xfrm>
            <a:off x="4223792" y="3645024"/>
            <a:ext cx="1800200" cy="21602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r>
              <a:rPr lang="en-SE" sz="1200" dirty="0"/>
              <a:t>Alarm config name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027192-0C29-5E0F-E2B5-046F7DB4352E}"/>
              </a:ext>
            </a:extLst>
          </p:cNvPr>
          <p:cNvSpPr txBox="1"/>
          <p:nvPr/>
        </p:nvSpPr>
        <p:spPr>
          <a:xfrm>
            <a:off x="6666870" y="3645024"/>
            <a:ext cx="1428661" cy="21602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l"/>
            <a:r>
              <a:rPr lang="en-SE" sz="1200" dirty="0"/>
              <a:t>Path in alarm config</a:t>
            </a:r>
          </a:p>
        </p:txBody>
      </p:sp>
      <p:pic>
        <p:nvPicPr>
          <p:cNvPr id="16" name="Picture 1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EBE28EA-8401-8B64-A27B-5D270B35BC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189783"/>
            <a:ext cx="3665714" cy="250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220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8FC62-AEAE-99DA-3754-E13B2AC94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84532-AC50-7DDB-F7C0-9C3D76E4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9737"/>
            <a:ext cx="9518848" cy="562074"/>
          </a:xfrm>
        </p:spPr>
        <p:txBody>
          <a:bodyPr/>
          <a:lstStyle/>
          <a:p>
            <a:r>
              <a:rPr lang="en-SE" dirty="0"/>
              <a:t>Exercise 5b – Widget together with alarm data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CB97E-009F-F29C-3FAA-45072031D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Create a new display and add a Text Update widget.</a:t>
            </a:r>
          </a:p>
          <a:p>
            <a:r>
              <a:rPr lang="en-SE" dirty="0"/>
              <a:t>Specify for the PV name: </a:t>
            </a:r>
            <a:r>
              <a:rPr lang="en-S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alarm://Accelerator/My component name/level1/training:ao2 </a:t>
            </a:r>
          </a:p>
          <a:p>
            <a:r>
              <a:rPr lang="en-SE" dirty="0"/>
              <a:t>Save and run.</a:t>
            </a:r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r>
              <a:rPr lang="en-SE" dirty="0"/>
              <a:t>Useful?</a:t>
            </a:r>
          </a:p>
          <a:p>
            <a:r>
              <a:rPr lang="en-SE" dirty="0"/>
              <a:t>Change the PV name to </a:t>
            </a:r>
            <a:r>
              <a:rPr lang="en-S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alarm://Accelerator/My component name/level1/training:ao2.state</a:t>
            </a:r>
            <a:endParaRPr lang="en-SE" sz="1600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r>
              <a:rPr lang="en-SE" dirty="0"/>
              <a:t>Better?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015E8-3B70-87EE-9020-A41A9445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A826A6-3A28-D28D-1E11-3257D16A243C}"/>
              </a:ext>
            </a:extLst>
          </p:cNvPr>
          <p:cNvSpPr txBox="1"/>
          <p:nvPr/>
        </p:nvSpPr>
        <p:spPr>
          <a:xfrm>
            <a:off x="3071664" y="3861047"/>
            <a:ext cx="1008112" cy="28803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algn="l"/>
            <a:endParaRPr lang="en-SE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DB3A677-6602-587B-2E58-E7FC0EC93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5051501"/>
            <a:ext cx="7721600" cy="825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683128-11AB-85B4-C260-3EB8ACAA5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3121858"/>
            <a:ext cx="77724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551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676E-6800-9051-14D5-86F9641E1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39B57-CEEA-C7E7-B5F8-7BE8B8243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9737"/>
            <a:ext cx="9518848" cy="562074"/>
          </a:xfrm>
        </p:spPr>
        <p:txBody>
          <a:bodyPr/>
          <a:lstStyle/>
          <a:p>
            <a:r>
              <a:rPr lang="en-SE" dirty="0"/>
              <a:t>Exercise 5c – Widget together with alarm data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E6470-8C8E-A8A5-D9E7-67999C0EC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Add a Multistate LED to the display. </a:t>
            </a:r>
          </a:p>
          <a:p>
            <a:r>
              <a:rPr lang="en-SE" dirty="0"/>
              <a:t>Untick “Alarm Border”</a:t>
            </a:r>
          </a:p>
          <a:p>
            <a:r>
              <a:rPr lang="en-SE" dirty="0"/>
              <a:t>For the PV name, specify: </a:t>
            </a:r>
            <a:r>
              <a:rPr lang="en-SE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=indexOf(`alarm://Accelerator/My component name /level1/training:ao2.state`) </a:t>
            </a:r>
          </a:p>
          <a:p>
            <a:r>
              <a:rPr lang="en-SE" dirty="0">
                <a:cs typeface="Courier New" panose="02070309020205020404" pitchFamily="49" charset="0"/>
              </a:rPr>
              <a:t>We need 9 states because of how the alarm system defines ”state”: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0 – OK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1 – MINOR ACK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2 – MAJOR ACK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3 – INVALID ACK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4 – UNDEFINED ACK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5 – MINOR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6 – MAJOR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7 – INVALID</a:t>
            </a:r>
            <a:br>
              <a:rPr lang="en-SE" dirty="0">
                <a:cs typeface="Courier New" panose="02070309020205020404" pitchFamily="49" charset="0"/>
              </a:rPr>
            </a:br>
            <a:r>
              <a:rPr lang="en-SE" dirty="0">
                <a:cs typeface="Courier New" panose="02070309020205020404" pitchFamily="49" charset="0"/>
              </a:rPr>
              <a:t> 8 – UNDEFINED 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03DF37-9A9E-6F41-65D4-325A55EC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2158E-F646-4CCD-DEC5-416B9096AC93}"/>
              </a:ext>
            </a:extLst>
          </p:cNvPr>
          <p:cNvSpPr txBox="1"/>
          <p:nvPr/>
        </p:nvSpPr>
        <p:spPr>
          <a:xfrm>
            <a:off x="3071664" y="3861047"/>
            <a:ext cx="1008112" cy="28803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algn="l"/>
            <a:endParaRPr lang="en-SE" sz="2000" dirty="0"/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2CE5474-AA2E-7485-4892-BB976DC32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7600" y="3228032"/>
            <a:ext cx="2975024" cy="337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6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B5C7-599C-1B46-B63E-974118B0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Phoebus (CS Studio), really?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AA8DE-5F9C-774D-A251-7A091E2C2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It is </a:t>
            </a:r>
            <a:r>
              <a:rPr lang="en-GB" i="1" dirty="0"/>
              <a:t>not</a:t>
            </a:r>
            <a:r>
              <a:rPr lang="en-GB" dirty="0"/>
              <a:t> a control system. </a:t>
            </a:r>
          </a:p>
          <a:p>
            <a:pPr lvl="1"/>
            <a:r>
              <a:rPr lang="en-GB" dirty="0"/>
              <a:t>EPICS is.</a:t>
            </a:r>
          </a:p>
          <a:p>
            <a:r>
              <a:rPr lang="en-GB" dirty="0"/>
              <a:t>It is </a:t>
            </a:r>
            <a:r>
              <a:rPr lang="en-GB" i="1" dirty="0"/>
              <a:t>not </a:t>
            </a:r>
            <a:r>
              <a:rPr lang="en-GB" dirty="0"/>
              <a:t>an integration platform.</a:t>
            </a:r>
          </a:p>
          <a:p>
            <a:r>
              <a:rPr lang="en-GB" dirty="0"/>
              <a:t>It is </a:t>
            </a:r>
            <a:r>
              <a:rPr lang="en-GB" i="1" dirty="0"/>
              <a:t>not </a:t>
            </a:r>
            <a:r>
              <a:rPr lang="en-GB" dirty="0"/>
              <a:t>a generic script execution environment.</a:t>
            </a:r>
          </a:p>
          <a:p>
            <a:r>
              <a:rPr lang="en-GB" dirty="0"/>
              <a:t>It is </a:t>
            </a:r>
            <a:r>
              <a:rPr lang="en-GB" i="1" dirty="0"/>
              <a:t>not </a:t>
            </a:r>
            <a:r>
              <a:rPr lang="en-GB" dirty="0"/>
              <a:t>a data analysis tool.</a:t>
            </a:r>
          </a:p>
          <a:p>
            <a:r>
              <a:rPr lang="en-GB" dirty="0"/>
              <a:t>It </a:t>
            </a:r>
            <a:r>
              <a:rPr lang="en-GB" i="1" dirty="0"/>
              <a:t>is</a:t>
            </a:r>
            <a:r>
              <a:rPr lang="en-GB" dirty="0"/>
              <a:t> a front-end to EPICS. </a:t>
            </a:r>
          </a:p>
          <a:p>
            <a:pPr lvl="1"/>
            <a:r>
              <a:rPr lang="en-GB" dirty="0"/>
              <a:t>With a number of bells and whistles…</a:t>
            </a:r>
          </a:p>
          <a:p>
            <a:pPr lvl="1"/>
            <a:r>
              <a:rPr lang="en-GB" dirty="0"/>
              <a:t>… but cannot be expected to support all use cases across all functions and teams at 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29294-037D-554D-92C3-515551AE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noProof="0" smtClean="0"/>
              <a:t>4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554150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F95C-E986-1A82-2D4A-7FECE3818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E9856-5249-8AE9-E78F-A60ED16C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9737"/>
            <a:ext cx="9518848" cy="562074"/>
          </a:xfrm>
        </p:spPr>
        <p:txBody>
          <a:bodyPr/>
          <a:lstStyle/>
          <a:p>
            <a:r>
              <a:rPr lang="en-SE" dirty="0"/>
              <a:t>Exercise 5c – Widget together with alarm data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4C673-0A10-1EB9-9945-9C2A40589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Add an Action Button widget</a:t>
            </a:r>
          </a:p>
          <a:p>
            <a:r>
              <a:rPr lang="en-SE" dirty="0"/>
              <a:t>Add an “Write PV” action to the Action Button widget:</a:t>
            </a:r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endParaRPr lang="en-SE" dirty="0"/>
          </a:p>
          <a:p>
            <a:r>
              <a:rPr lang="en-SE" dirty="0"/>
              <a:t>Run the display and try out the Action Button.</a:t>
            </a:r>
          </a:p>
          <a:p>
            <a:r>
              <a:rPr lang="en-SE" dirty="0"/>
              <a:t>Conclusion: alarms can be acknowledged from an OPI. No need to go to alarm applications.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16F22-0E18-DF77-598F-0C8758B9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40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523AEA-3D83-00BA-8317-99B26CF27B14}"/>
              </a:ext>
            </a:extLst>
          </p:cNvPr>
          <p:cNvSpPr txBox="1"/>
          <p:nvPr/>
        </p:nvSpPr>
        <p:spPr>
          <a:xfrm>
            <a:off x="3071664" y="3861047"/>
            <a:ext cx="1008112" cy="28803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algn="l"/>
            <a:endParaRPr lang="en-SE" sz="2000" dirty="0"/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9950849-9705-58BF-1158-77FF3AED6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31" y="2624956"/>
            <a:ext cx="6126089" cy="304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492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77079-2C20-3FD4-98FC-DADCF6FCD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9F4C6-B768-37A9-46DD-540FBCD5F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9737"/>
            <a:ext cx="9518848" cy="562074"/>
          </a:xfrm>
        </p:spPr>
        <p:txBody>
          <a:bodyPr/>
          <a:lstStyle/>
          <a:p>
            <a:r>
              <a:rPr lang="en-SE" dirty="0"/>
              <a:t>Options with alarm data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F6AC3-49CA-89DE-6C35-5DDD9ABE8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Using an alarm data source one can configure widgets to:</a:t>
            </a:r>
          </a:p>
          <a:p>
            <a:pPr lvl="1"/>
            <a:r>
              <a:rPr lang="en-SE" dirty="0"/>
              <a:t>Acknowledge/Unacknowledge an alarm</a:t>
            </a:r>
          </a:p>
          <a:p>
            <a:pPr lvl="1"/>
            <a:r>
              <a:rPr lang="en-SE" dirty="0"/>
              <a:t>Enable/Disable an alarm</a:t>
            </a:r>
          </a:p>
          <a:p>
            <a:pPr lvl="1"/>
            <a:r>
              <a:rPr lang="en-SE" dirty="0"/>
              <a:t>Show state or show if alarm is active/inactive</a:t>
            </a:r>
          </a:p>
          <a:p>
            <a:pPr lvl="1"/>
            <a:r>
              <a:rPr lang="en-SE" dirty="0"/>
              <a:t>Show if alarm is enabled/disabled</a:t>
            </a:r>
          </a:p>
          <a:p>
            <a:pPr lvl="1"/>
            <a:r>
              <a:rPr lang="en-SE" dirty="0"/>
              <a:t>Show alarm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313BD-08CA-6F30-9BDF-8C9BF7008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41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187F74-37DD-313F-4536-5133547FDBC1}"/>
              </a:ext>
            </a:extLst>
          </p:cNvPr>
          <p:cNvSpPr txBox="1"/>
          <p:nvPr/>
        </p:nvSpPr>
        <p:spPr>
          <a:xfrm>
            <a:off x="3071664" y="3861047"/>
            <a:ext cx="1008112" cy="288033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fontScale="70000" lnSpcReduction="20000"/>
          </a:bodyPr>
          <a:lstStyle/>
          <a:p>
            <a:pPr algn="l"/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2637520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D9871-7324-D95A-B49F-408B9F50E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Data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5D0CC-7D87-F55A-F947-F1A0056BF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 PV-aware widget connects (more specifically) to a </a:t>
            </a:r>
            <a:r>
              <a:rPr lang="en-SE" i="1" dirty="0"/>
              <a:t>data source.</a:t>
            </a:r>
          </a:p>
          <a:p>
            <a:r>
              <a:rPr lang="en-SE" dirty="0"/>
              <a:t>Data sources are identified by schema, e.g. pva://myPv.</a:t>
            </a:r>
          </a:p>
          <a:p>
            <a:r>
              <a:rPr lang="en-SE" dirty="0"/>
              <a:t>A Phoebus configuration setting defines the </a:t>
            </a:r>
            <a:r>
              <a:rPr lang="en-SE" i="1" dirty="0"/>
              <a:t>default</a:t>
            </a:r>
            <a:r>
              <a:rPr lang="en-SE" dirty="0"/>
              <a:t> schema (e.g. pva), saving user from typing pva:// in the PV name field of widgets.</a:t>
            </a:r>
          </a:p>
          <a:p>
            <a:r>
              <a:rPr lang="en-SE" dirty="0"/>
              <a:t>Supported data sources:</a:t>
            </a:r>
          </a:p>
          <a:p>
            <a:pPr lvl="1"/>
            <a:r>
              <a:rPr lang="en-GB" dirty="0"/>
              <a:t>ca (EPICS channel access)</a:t>
            </a:r>
          </a:p>
          <a:p>
            <a:pPr lvl="1"/>
            <a:r>
              <a:rPr lang="en-GB" dirty="0" err="1"/>
              <a:t>pva</a:t>
            </a:r>
            <a:r>
              <a:rPr lang="en-GB" dirty="0"/>
              <a:t> (EPICS </a:t>
            </a:r>
            <a:r>
              <a:rPr lang="en-GB" dirty="0" err="1"/>
              <a:t>pv</a:t>
            </a:r>
            <a:r>
              <a:rPr lang="en-GB" dirty="0"/>
              <a:t> access)</a:t>
            </a:r>
          </a:p>
          <a:p>
            <a:pPr lvl="1"/>
            <a:r>
              <a:rPr lang="en-GB" dirty="0" err="1"/>
              <a:t>loc</a:t>
            </a:r>
            <a:r>
              <a:rPr lang="en-GB" dirty="0"/>
              <a:t> (local PV of arbitrary type, e.g. </a:t>
            </a:r>
            <a:r>
              <a:rPr lang="en-GB" dirty="0" err="1"/>
              <a:t>loc</a:t>
            </a:r>
            <a:r>
              <a:rPr lang="en-GB" dirty="0"/>
              <a:t>://x(1))</a:t>
            </a:r>
          </a:p>
          <a:p>
            <a:pPr lvl="1"/>
            <a:r>
              <a:rPr lang="en-GB" dirty="0"/>
              <a:t>sim (simulated PV, e.g. sim://sine(-10, 10, 1))</a:t>
            </a:r>
          </a:p>
          <a:p>
            <a:pPr lvl="1"/>
            <a:r>
              <a:rPr lang="en-GB" dirty="0"/>
              <a:t>aa (archiver data source: retrieve PV value at some arbitrary point in time).</a:t>
            </a:r>
          </a:p>
          <a:p>
            <a:pPr lvl="1"/>
            <a:r>
              <a:rPr lang="en-GB" dirty="0"/>
              <a:t>alarm </a:t>
            </a:r>
          </a:p>
          <a:p>
            <a:pPr lvl="1"/>
            <a:r>
              <a:rPr lang="en-GB" dirty="0"/>
              <a:t>Read more about data sources (and macros!) in Help </a:t>
            </a:r>
            <a:r>
              <a:rPr lang="en-GB" dirty="0">
                <a:sym typeface="Wingdings" pitchFamily="2" charset="2"/>
              </a:rPr>
              <a:t> search for “Process Variables”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90582-6356-D08E-D4AE-2AEE9361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1703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7CF41-5EE3-EB2E-2A4D-3404142E1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Formulas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7C8C2-BC01-7C6B-5159-8C553180F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628800"/>
            <a:ext cx="11233248" cy="4345166"/>
          </a:xfrm>
        </p:spPr>
        <p:txBody>
          <a:bodyPr/>
          <a:lstStyle/>
          <a:p>
            <a:r>
              <a:rPr lang="en-SE" dirty="0"/>
              <a:t>Formulas implement an eff</a:t>
            </a:r>
            <a:r>
              <a:rPr lang="en-GB" dirty="0" err="1"/>
              <a:t>i</a:t>
            </a:r>
            <a:r>
              <a:rPr lang="en-SE" dirty="0"/>
              <a:t>cient way to process PV values, e.g. apply mathematical operations.</a:t>
            </a:r>
          </a:p>
          <a:p>
            <a:r>
              <a:rPr lang="en-SE" dirty="0"/>
              <a:t>Typical use case is in the PV name field of widget or PV name in a rule.</a:t>
            </a:r>
          </a:p>
          <a:p>
            <a:r>
              <a:rPr lang="en-SE" dirty="0"/>
              <a:t>Example: convert Celsius to Fahrenheit </a:t>
            </a:r>
          </a:p>
          <a:p>
            <a:r>
              <a:rPr lang="en-SE" dirty="0"/>
              <a:t>Formulas are </a:t>
            </a:r>
            <a:r>
              <a:rPr lang="en-SE" i="1" dirty="0"/>
              <a:t>not</a:t>
            </a:r>
            <a:r>
              <a:rPr lang="en-SE" dirty="0"/>
              <a:t> for numerical analysis.</a:t>
            </a:r>
          </a:p>
          <a:p>
            <a:r>
              <a:rPr lang="en-SE" dirty="0"/>
              <a:t>Formulas do </a:t>
            </a:r>
            <a:r>
              <a:rPr lang="en-SE" i="1" dirty="0"/>
              <a:t>not </a:t>
            </a:r>
            <a:r>
              <a:rPr lang="en-SE" dirty="0"/>
              <a:t>replace IOC development.</a:t>
            </a:r>
          </a:p>
          <a:p>
            <a:r>
              <a:rPr lang="en-SE" dirty="0"/>
              <a:t>Documentation in Help </a:t>
            </a:r>
            <a:r>
              <a:rPr lang="en-SE" dirty="0">
                <a:sym typeface="Wingdings" pitchFamily="2" charset="2"/>
              </a:rPr>
              <a:t> search for Formulas</a:t>
            </a:r>
            <a:endParaRPr lang="en-SE" dirty="0"/>
          </a:p>
          <a:p>
            <a:pPr marL="342900" lvl="1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71DFDB-C558-AEEB-4AC8-376290A9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43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1CE3E9-2B95-3AAD-7DF1-285980DC8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992" y="2941060"/>
            <a:ext cx="2592288" cy="36816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2178A5-5E04-E277-2D4E-E22A4A4C2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404" y="3043328"/>
            <a:ext cx="2863126" cy="3370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6ED624-5F8C-CEC3-2F90-07D95232C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2394569"/>
            <a:ext cx="39116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1319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8E941-DB8A-3BDB-B50A-AA3DEE94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Reference: Display Builder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ECFA3-6B51-6F45-B6B0-961619FE8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Phoebus is bundled with a rather extensive set of self-contained example displays demonstrating how widgets can/should be used.</a:t>
            </a:r>
          </a:p>
          <a:p>
            <a:r>
              <a:rPr lang="en-SE" dirty="0"/>
              <a:t>To extract the examples from the Phoebus application image:</a:t>
            </a:r>
          </a:p>
          <a:p>
            <a:r>
              <a:rPr lang="en-SE" dirty="0"/>
              <a:t>Starting point is “01_main.bob” in the target</a:t>
            </a:r>
            <a:br>
              <a:rPr lang="en-SE" dirty="0"/>
            </a:br>
            <a:r>
              <a:rPr lang="en-SE" dirty="0"/>
              <a:t>directory.</a:t>
            </a:r>
          </a:p>
          <a:p>
            <a:endParaRPr lang="en-SE" dirty="0"/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B2240-7711-DC17-68A3-6841F8C80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44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E61114-483B-EC63-7A27-E2BE5AF099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12" y="3140968"/>
            <a:ext cx="4320480" cy="258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980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5AF3-8C1A-CD0A-5501-E95AAF1A3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Display Builder – 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81E51-0CA7-64B3-7A3D-2EAE7A8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8800"/>
            <a:ext cx="10972800" cy="4345166"/>
          </a:xfrm>
        </p:spPr>
        <p:txBody>
          <a:bodyPr/>
          <a:lstStyle/>
          <a:p>
            <a:r>
              <a:rPr lang="en-SE" sz="1800" dirty="0"/>
              <a:t>Stick to default styling and behavior.</a:t>
            </a:r>
          </a:p>
          <a:p>
            <a:pPr lvl="1"/>
            <a:r>
              <a:rPr lang="en-SE" sz="1500" dirty="0"/>
              <a:t>Do </a:t>
            </a:r>
            <a:r>
              <a:rPr lang="en-SE" sz="1500" i="1" dirty="0"/>
              <a:t>not</a:t>
            </a:r>
            <a:r>
              <a:rPr lang="en-SE" sz="1500" dirty="0"/>
              <a:t> indicate OK state with colors (e.g. green background).</a:t>
            </a:r>
          </a:p>
          <a:p>
            <a:pPr lvl="1"/>
            <a:r>
              <a:rPr lang="en-SE" sz="1500" dirty="0"/>
              <a:t>Use alarm border to indicate something in need of attention, or use alarm data source with widget.</a:t>
            </a:r>
          </a:p>
          <a:p>
            <a:r>
              <a:rPr lang="en-SE" sz="1800" dirty="0"/>
              <a:t>Minimize use of widget rules.</a:t>
            </a:r>
          </a:p>
          <a:p>
            <a:pPr lvl="1"/>
            <a:r>
              <a:rPr lang="en-SE" sz="1500" dirty="0"/>
              <a:t>Rules impact load time of OPIs and consume CPU cycles when triggered.</a:t>
            </a:r>
          </a:p>
          <a:p>
            <a:r>
              <a:rPr lang="en-SE" sz="1800" dirty="0"/>
              <a:t>Avoid (Python) scripts at all costs! Really!</a:t>
            </a:r>
          </a:p>
          <a:p>
            <a:pPr lvl="1"/>
            <a:r>
              <a:rPr lang="en-SE" sz="1500" dirty="0"/>
              <a:t>Improvements/enhancements to Phoebus is more work, but always a better alternative.</a:t>
            </a:r>
          </a:p>
          <a:p>
            <a:pPr lvl="1"/>
            <a:r>
              <a:rPr lang="en-SE" sz="1500" dirty="0"/>
              <a:t>Use formulas where applicable </a:t>
            </a:r>
          </a:p>
          <a:p>
            <a:r>
              <a:rPr lang="en-SE" sz="1800" dirty="0"/>
              <a:t>Consider update frequency of a PV consumed by OPIs.</a:t>
            </a:r>
          </a:p>
          <a:p>
            <a:pPr lvl="1"/>
            <a:r>
              <a:rPr lang="en-SE" sz="1500" dirty="0"/>
              <a:t>What is a reasonable refresh rate in the OPI?</a:t>
            </a:r>
          </a:p>
          <a:p>
            <a:pPr lvl="1"/>
            <a:r>
              <a:rPr lang="en-SE" sz="1500" dirty="0"/>
              <a:t>Each update may trigger rules</a:t>
            </a:r>
            <a:r>
              <a:rPr lang="en-SE" sz="1500" dirty="0">
                <a:sym typeface="Wingdings" pitchFamily="2" charset="2"/>
              </a:rPr>
              <a:t>, even if the rules do not change anything!</a:t>
            </a:r>
          </a:p>
          <a:p>
            <a:pPr lvl="1"/>
            <a:r>
              <a:rPr lang="en-SE" sz="1500" dirty="0">
                <a:sym typeface="Wingdings" pitchFamily="2" charset="2"/>
              </a:rPr>
              <a:t>Some widgets (e.g. Tank, Linear Meter…) are rendered in SW, each updates triggers rendering code.</a:t>
            </a:r>
          </a:p>
          <a:p>
            <a:r>
              <a:rPr lang="en-SE" sz="1800" dirty="0">
                <a:sym typeface="Wingdings" pitchFamily="2" charset="2"/>
              </a:rPr>
              <a:t>Consider data decimation (EPICS side) in plot/image widgets.</a:t>
            </a:r>
          </a:p>
          <a:p>
            <a:pPr lvl="1"/>
            <a:r>
              <a:rPr lang="en-SE" sz="1500" dirty="0">
                <a:sym typeface="Wingdings" pitchFamily="2" charset="2"/>
              </a:rPr>
              <a:t>Computer monitors have resolution of at most 4k or 8k, but waveforms may be 64k.</a:t>
            </a:r>
          </a:p>
          <a:p>
            <a:pPr lvl="1"/>
            <a:r>
              <a:rPr lang="en-SE" sz="1500" dirty="0">
                <a:sym typeface="Wingdings" pitchFamily="2" charset="2"/>
              </a:rPr>
              <a:t>Phoebus is not suited for high-resolution image data at high refresh rate.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5CBD6-1B43-ACEE-F818-306F07F7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799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3B80B-0252-A540-C755-62EEE178D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FE688-5787-C6A4-0798-DEF3D302F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Display Builder – 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C72B5-BA62-A469-2257-8D2483167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28800"/>
            <a:ext cx="10972800" cy="4345166"/>
          </a:xfrm>
        </p:spPr>
        <p:txBody>
          <a:bodyPr/>
          <a:lstStyle/>
          <a:p>
            <a:r>
              <a:rPr lang="en-SE" sz="1800" dirty="0"/>
              <a:t>Macros are supported and widely used, but make sure you do not run into circular definitions.</a:t>
            </a:r>
          </a:p>
          <a:p>
            <a:pPr lvl="1"/>
            <a:r>
              <a:rPr lang="en-SE" sz="1500" dirty="0"/>
              <a:t>Macros is about string substitution, no more, no less.</a:t>
            </a:r>
          </a:p>
          <a:p>
            <a:r>
              <a:rPr lang="en-SE" sz="1800" dirty="0"/>
              <a:t>Make sure the OPI launches “console clean”, i.e. no error printouts. Use Applications </a:t>
            </a:r>
            <a:r>
              <a:rPr lang="en-SE" sz="1800" dirty="0">
                <a:sym typeface="Wingdings" pitchFamily="2" charset="2"/>
              </a:rPr>
              <a:t> Debug  Error log to inspect potential issues.</a:t>
            </a:r>
            <a:endParaRPr lang="en-SE" sz="1800" dirty="0"/>
          </a:p>
          <a:p>
            <a:pPr lvl="1"/>
            <a:r>
              <a:rPr lang="en-SE" sz="1500" dirty="0"/>
              <a:t>Common errors:</a:t>
            </a:r>
          </a:p>
          <a:p>
            <a:pPr lvl="2"/>
            <a:r>
              <a:rPr lang="en-SE" sz="1200" dirty="0"/>
              <a:t>Unresolved macros</a:t>
            </a:r>
          </a:p>
          <a:p>
            <a:pPr lvl="2"/>
            <a:r>
              <a:rPr lang="en-SE" sz="1200" dirty="0"/>
              <a:t>Incorrect file references</a:t>
            </a:r>
          </a:p>
          <a:p>
            <a:pPr lvl="2"/>
            <a:r>
              <a:rPr lang="en-SE" sz="1200" dirty="0"/>
              <a:t>Incorrect property reference in rules (mainly a migration issue)</a:t>
            </a:r>
          </a:p>
          <a:p>
            <a:r>
              <a:rPr lang="en-SE" sz="1800" dirty="0">
                <a:sym typeface="Wingdings" pitchFamily="2" charset="2"/>
              </a:rPr>
              <a:t>Treat OPIs as a piece of software.</a:t>
            </a:r>
          </a:p>
          <a:p>
            <a:pPr lvl="1"/>
            <a:r>
              <a:rPr lang="en-SE" sz="1500" dirty="0">
                <a:sym typeface="Wingdings" pitchFamily="2" charset="2"/>
              </a:rPr>
              <a:t>Errors and inadequate runtime behavior not always a Phoebus issue!</a:t>
            </a:r>
            <a:endParaRPr lang="en-SE" sz="1500" dirty="0"/>
          </a:p>
          <a:p>
            <a:endParaRPr lang="en-SE" sz="1800" dirty="0"/>
          </a:p>
          <a:p>
            <a:endParaRPr lang="en-SE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BC010-DAE3-55D0-BDB4-C1EE8CF0A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3185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EC7C5-41B1-17E2-A336-715EC88D6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Data Browser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5B9CA-5265-A2DD-854B-963AABC38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16" y="1483811"/>
            <a:ext cx="10972800" cy="4345166"/>
          </a:xfrm>
        </p:spPr>
        <p:txBody>
          <a:bodyPr/>
          <a:lstStyle/>
          <a:p>
            <a:r>
              <a:rPr lang="en-SE" dirty="0"/>
              <a:t>Use case: plot PV values over time.</a:t>
            </a:r>
          </a:p>
          <a:p>
            <a:r>
              <a:rPr lang="en-SE" dirty="0"/>
              <a:t>Features (to mention a few):</a:t>
            </a:r>
          </a:p>
          <a:p>
            <a:pPr lvl="1"/>
            <a:r>
              <a:rPr lang="en-SE" dirty="0"/>
              <a:t>Annotations.</a:t>
            </a:r>
          </a:p>
          <a:p>
            <a:pPr lvl="1"/>
            <a:r>
              <a:rPr lang="en-SE" dirty="0"/>
              <a:t>Inspection of samples.</a:t>
            </a:r>
          </a:p>
          <a:p>
            <a:pPr lvl="1"/>
            <a:r>
              <a:rPr lang="en-SE" dirty="0"/>
              <a:t>Data export, e.g. for offline analysis.</a:t>
            </a:r>
          </a:p>
          <a:p>
            <a:r>
              <a:rPr lang="en-SE" dirty="0"/>
              <a:t>Backed by the EPICS Archiver Appliance.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5053F-7834-B5EF-04EE-1067E473D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47</a:t>
            </a:fld>
            <a:endParaRPr lang="en-GB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B3A2AC7F-40F6-F628-99B9-7A2D7AF01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789040"/>
            <a:ext cx="9289032" cy="289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862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7DF42-A241-9A64-2374-140F14BD9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6: create plot in Data Browser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21EB9-B83C-6F7D-A5EF-3A34BD340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From the Applications menu, select Display </a:t>
            </a:r>
            <a:r>
              <a:rPr lang="en-SE" dirty="0">
                <a:sym typeface="Wingdings" pitchFamily="2" charset="2"/>
              </a:rPr>
              <a:t> Data Browser</a:t>
            </a:r>
          </a:p>
          <a:p>
            <a:r>
              <a:rPr lang="en-SE" dirty="0">
                <a:sym typeface="Wingdings" pitchFamily="2" charset="2"/>
              </a:rPr>
              <a:t>Right click in the plot to bring up the Add PV dialog:</a:t>
            </a:r>
          </a:p>
          <a:p>
            <a:r>
              <a:rPr lang="en-SE" dirty="0">
                <a:sym typeface="Wingdings" pitchFamily="2" charset="2"/>
              </a:rPr>
              <a:t>In the dialog, type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training:TEMP</a:t>
            </a:r>
            <a:r>
              <a:rPr lang="en-SE" dirty="0">
                <a:sym typeface="Wingdings" pitchFamily="2" charset="2"/>
              </a:rPr>
              <a:t>. Close</a:t>
            </a:r>
            <a:br>
              <a:rPr lang="en-SE" dirty="0">
                <a:sym typeface="Wingdings" pitchFamily="2" charset="2"/>
              </a:rPr>
            </a:br>
            <a:r>
              <a:rPr lang="en-SE" dirty="0">
                <a:sym typeface="Wingdings" pitchFamily="2" charset="2"/>
              </a:rPr>
              <a:t>with OK button.</a:t>
            </a:r>
          </a:p>
          <a:p>
            <a:r>
              <a:rPr lang="en-SE" dirty="0">
                <a:sym typeface="Wingdings" pitchFamily="2" charset="2"/>
              </a:rPr>
              <a:t>Plot is fed by PV, moves as new samples are added.</a:t>
            </a:r>
          </a:p>
          <a:p>
            <a:r>
              <a:rPr lang="en-SE" dirty="0">
                <a:sym typeface="Wingdings" pitchFamily="2" charset="2"/>
              </a:rPr>
              <a:t>Default time span is 1 hour.</a:t>
            </a:r>
          </a:p>
          <a:p>
            <a:pPr marL="0" indent="0">
              <a:buNone/>
            </a:pPr>
            <a:endParaRPr lang="en-SE" dirty="0">
              <a:sym typeface="Wingdings" pitchFamily="2" charset="2"/>
            </a:endParaRP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2FD1C-A971-2259-3E3E-49FD36CB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48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E9FCA6-A12B-71E6-38B6-4D6441BEC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781000"/>
            <a:ext cx="3967515" cy="2952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035B14-222A-06B0-9ABA-4DBF9974E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90" y="4365104"/>
            <a:ext cx="3511646" cy="1944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055965-837B-4021-0E1B-014A22F15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5" y="4365104"/>
            <a:ext cx="3493639" cy="191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979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7DF42-A241-9A64-2374-140F14BD9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6: Data Browser – Auto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21EB9-B83C-6F7D-A5EF-3A34BD340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In the Properties panel below plot, select Value Axis tab.</a:t>
            </a:r>
          </a:p>
          <a:p>
            <a:r>
              <a:rPr lang="en-SE" dirty="0">
                <a:sym typeface="Wingdings" pitchFamily="2" charset="2"/>
              </a:rPr>
              <a:t>Check Auto-Scale to see full plot.</a:t>
            </a:r>
          </a:p>
          <a:p>
            <a:pPr marL="0" indent="0">
              <a:buNone/>
            </a:pPr>
            <a:endParaRPr lang="en-SE" dirty="0">
              <a:sym typeface="Wingdings" pitchFamily="2" charset="2"/>
            </a:endParaRPr>
          </a:p>
          <a:p>
            <a:endParaRPr lang="en-SE" dirty="0">
              <a:sym typeface="Wingdings" pitchFamily="2" charset="2"/>
            </a:endParaRPr>
          </a:p>
          <a:p>
            <a:pPr marL="0" indent="0">
              <a:buNone/>
            </a:pPr>
            <a:endParaRPr lang="en-SE" dirty="0">
              <a:sym typeface="Wingdings" pitchFamily="2" charset="2"/>
            </a:endParaRPr>
          </a:p>
          <a:p>
            <a:endParaRPr lang="en-S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052886-F76F-9FF1-A9AA-46139F576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815947"/>
            <a:ext cx="5524746" cy="3284984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77431CF-E15B-45CB-C509-A94A381D3F24}"/>
              </a:ext>
            </a:extLst>
          </p:cNvPr>
          <p:cNvCxnSpPr>
            <a:cxnSpLocks/>
          </p:cNvCxnSpPr>
          <p:nvPr/>
        </p:nvCxnSpPr>
        <p:spPr>
          <a:xfrm>
            <a:off x="2495600" y="2564904"/>
            <a:ext cx="1224136" cy="3096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406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B5C7-599C-1B46-B63E-974118B0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Phoebus eco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29294-037D-554D-92C3-515551AE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noProof="0" smtClean="0"/>
              <a:t>5</a:t>
            </a:fld>
            <a:endParaRPr lang="en-GB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38ED26-9D36-3E23-F0F9-5E9761AB9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560" y="1466840"/>
            <a:ext cx="7772400" cy="5351621"/>
          </a:xfrm>
          <a:prstGeom prst="rect">
            <a:avLst/>
          </a:prstGeom>
        </p:spPr>
      </p:pic>
      <p:pic>
        <p:nvPicPr>
          <p:cNvPr id="1026" name="Picture 2" descr="Elastic Search Home">
            <a:extLst>
              <a:ext uri="{FF2B5EF4-FFF2-40B4-BE49-F238E27FC236}">
                <a16:creationId xmlns:a16="http://schemas.microsoft.com/office/drawing/2014/main" id="{058632A5-7776-2ED6-9761-BB5E371B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113212"/>
            <a:ext cx="1296144" cy="44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pache Kafka">
            <a:extLst>
              <a:ext uri="{FF2B5EF4-FFF2-40B4-BE49-F238E27FC236}">
                <a16:creationId xmlns:a16="http://schemas.microsoft.com/office/drawing/2014/main" id="{1A37EEEA-7592-12E2-972B-60B8446ED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09" y="4036479"/>
            <a:ext cx="1166530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MongoDB logo">
            <a:extLst>
              <a:ext uri="{FF2B5EF4-FFF2-40B4-BE49-F238E27FC236}">
                <a16:creationId xmlns:a16="http://schemas.microsoft.com/office/drawing/2014/main" id="{F38CDE74-39B0-15CC-4A3E-08A9639BBD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/>
          </a:p>
        </p:txBody>
      </p:sp>
      <p:pic>
        <p:nvPicPr>
          <p:cNvPr id="9" name="Picture 8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58A3F6B3-839C-510C-0699-511AAE89C9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86" y="2995165"/>
            <a:ext cx="1561075" cy="667630"/>
          </a:xfrm>
          <a:prstGeom prst="rect">
            <a:avLst/>
          </a:prstGeom>
        </p:spPr>
      </p:pic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09D3829-DAFB-1334-A988-F0085F3C1B55}"/>
              </a:ext>
            </a:extLst>
          </p:cNvPr>
          <p:cNvCxnSpPr/>
          <p:nvPr/>
        </p:nvCxnSpPr>
        <p:spPr>
          <a:xfrm>
            <a:off x="1691961" y="2348880"/>
            <a:ext cx="5156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77A6CF4-55E1-D612-6C07-1695E12A42F5}"/>
              </a:ext>
            </a:extLst>
          </p:cNvPr>
          <p:cNvCxnSpPr/>
          <p:nvPr/>
        </p:nvCxnSpPr>
        <p:spPr>
          <a:xfrm>
            <a:off x="1691960" y="3328980"/>
            <a:ext cx="5156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2B458F7-D047-9E9E-1A65-E06A12626C21}"/>
              </a:ext>
            </a:extLst>
          </p:cNvPr>
          <p:cNvCxnSpPr/>
          <p:nvPr/>
        </p:nvCxnSpPr>
        <p:spPr>
          <a:xfrm>
            <a:off x="1691961" y="4365104"/>
            <a:ext cx="51560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8297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40FA-688D-0E1A-E2F7-3F25401F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6: add archived PV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A8AF6-C440-8205-9633-570AFE33B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Launch the “Add PV” dialog again and type </a:t>
            </a: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CrS-PHS:Cryo-D-0100:AmbientTemp</a:t>
            </a:r>
            <a:r>
              <a:rPr lang="en-GB" dirty="0"/>
              <a:t> for the PV name.</a:t>
            </a:r>
          </a:p>
          <a:p>
            <a:r>
              <a:rPr lang="en-GB" dirty="0"/>
              <a:t>This PV is archived, so plot will show values for entire time span.</a:t>
            </a:r>
          </a:p>
          <a:p>
            <a:r>
              <a:rPr lang="en-SE" dirty="0"/>
              <a:t>New samples are added from live PV and merged with archived samples.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8593B-1241-FAC7-3903-F1052D20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50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9B7F2A-BE7C-6EE8-4B48-7822213D4F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538116"/>
            <a:ext cx="6768752" cy="309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6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40FA-688D-0E1A-E2F7-3F25401F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6: archived PV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A8AF6-C440-8205-9633-570AFE33B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 the </a:t>
            </a:r>
            <a:r>
              <a:rPr lang="sv-SE" dirty="0" err="1"/>
              <a:t>Properties</a:t>
            </a:r>
            <a:r>
              <a:rPr lang="sv-SE" dirty="0"/>
              <a:t> panel, </a:t>
            </a:r>
            <a:r>
              <a:rPr lang="sv-SE" dirty="0" err="1"/>
              <a:t>select</a:t>
            </a:r>
            <a:r>
              <a:rPr lang="sv-SE" dirty="0"/>
              <a:t> the </a:t>
            </a:r>
            <a:r>
              <a:rPr lang="sv-SE" dirty="0" err="1"/>
              <a:t>Time</a:t>
            </a:r>
            <a:r>
              <a:rPr lang="sv-SE" dirty="0"/>
              <a:t> Axis tab.</a:t>
            </a:r>
          </a:p>
          <a:p>
            <a:r>
              <a:rPr lang="sv-SE" dirty="0"/>
              <a:t>Press the ”7 Days” </a:t>
            </a:r>
            <a:r>
              <a:rPr lang="sv-SE" dirty="0" err="1"/>
              <a:t>button</a:t>
            </a:r>
            <a:r>
              <a:rPr lang="sv-SE" dirty="0"/>
              <a:t>.</a:t>
            </a:r>
          </a:p>
          <a:p>
            <a:pPr marL="342900" lvl="1" indent="0">
              <a:buNone/>
            </a:pP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8593B-1241-FAC7-3903-F1052D20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51</a:t>
            </a:fld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9B6C20-1399-FA1E-D399-D6628B0384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77" y="2688264"/>
            <a:ext cx="7772400" cy="396029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AC8BA6F-805D-A9A6-3EE7-6F8BEDB0D524}"/>
              </a:ext>
            </a:extLst>
          </p:cNvPr>
          <p:cNvCxnSpPr>
            <a:cxnSpLocks/>
          </p:cNvCxnSpPr>
          <p:nvPr/>
        </p:nvCxnSpPr>
        <p:spPr>
          <a:xfrm flipH="1">
            <a:off x="1991544" y="2564904"/>
            <a:ext cx="1462857" cy="3744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2119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40FA-688D-0E1A-E2F7-3F25401F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Data Browser – some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A8AF6-C440-8205-9633-570AFE33B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Data Browser is an archiver client (there are others).</a:t>
            </a:r>
          </a:p>
          <a:p>
            <a:pPr lvl="1"/>
            <a:r>
              <a:rPr lang="en-SE" dirty="0"/>
              <a:t>PVs must be explicitly added to the Archiver Appliance service, e.g. through web application.</a:t>
            </a:r>
          </a:p>
          <a:p>
            <a:r>
              <a:rPr lang="en-SE" dirty="0"/>
              <a:t>Data Browser plots can be saved as plt files.</a:t>
            </a:r>
          </a:p>
          <a:p>
            <a:pPr lvl="1"/>
            <a:r>
              <a:rPr lang="en-SE" dirty="0"/>
              <a:t>Time range included. Careful with relative time range!</a:t>
            </a:r>
          </a:p>
          <a:p>
            <a:r>
              <a:rPr lang="en-SE" dirty="0"/>
              <a:t>Data Browser samples can be exported, csv or Matlab format.</a:t>
            </a:r>
          </a:p>
          <a:p>
            <a:r>
              <a:rPr lang="en-SE" dirty="0"/>
              <a:t>The Data Browser widget embeds a plt file into a operator display </a:t>
            </a:r>
            <a:r>
              <a:rPr lang="en-SE" dirty="0">
                <a:sym typeface="Wingdings" pitchFamily="2" charset="2"/>
              </a:rPr>
              <a:t> simplified vesion of the</a:t>
            </a:r>
            <a:br>
              <a:rPr lang="en-SE" dirty="0">
                <a:sym typeface="Wingdings" pitchFamily="2" charset="2"/>
              </a:rPr>
            </a:br>
            <a:r>
              <a:rPr lang="en-SE" dirty="0">
                <a:sym typeface="Wingdings" pitchFamily="2" charset="2"/>
              </a:rPr>
              <a:t>Data Browser.</a:t>
            </a:r>
            <a:endParaRPr lang="en-SE" dirty="0"/>
          </a:p>
          <a:p>
            <a:r>
              <a:rPr lang="en-SE" dirty="0"/>
              <a:t>Data Browser has a lot of features/tools, read more in Help </a:t>
            </a:r>
            <a:r>
              <a:rPr lang="en-SE" dirty="0">
                <a:sym typeface="Wingdings" pitchFamily="2" charset="2"/>
              </a:rPr>
              <a:t> Help, search for Data Browser.</a:t>
            </a:r>
            <a:endParaRPr lang="en-SE" dirty="0"/>
          </a:p>
          <a:p>
            <a:pPr lvl="1"/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8593B-1241-FAC7-3903-F1052D20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52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5776D1-26FD-4FC1-93ED-4EC122FBB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55" y="4791850"/>
            <a:ext cx="3174837" cy="18440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AEA5E98-B69E-C919-ADF5-3FC165E48C1E}"/>
              </a:ext>
            </a:extLst>
          </p:cNvPr>
          <p:cNvSpPr/>
          <p:nvPr/>
        </p:nvSpPr>
        <p:spPr>
          <a:xfrm>
            <a:off x="1048955" y="5693823"/>
            <a:ext cx="798573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186419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E4482-244E-4D22-6BDB-158F410BD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Data Browser – 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2378B-B85C-41B3-4900-73EECDEEF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Read up on how to add PVs to Archiver Appliance (AA).</a:t>
            </a:r>
          </a:p>
          <a:p>
            <a:pPr lvl="1"/>
            <a:r>
              <a:rPr lang="en-SE" dirty="0"/>
              <a:t>Waveform PVs are managed in a separate instance of AA.</a:t>
            </a:r>
          </a:p>
          <a:p>
            <a:pPr lvl="1"/>
            <a:r>
              <a:rPr lang="en-SE" dirty="0"/>
              <a:t>Consider sample rate: does it make sense to archive a PV at 10 Hz?</a:t>
            </a:r>
          </a:p>
          <a:p>
            <a:r>
              <a:rPr lang="en-SE" dirty="0"/>
              <a:t>Data Browser sample buffer size can be changed (default 5000 per PV).</a:t>
            </a:r>
          </a:p>
          <a:p>
            <a:pPr lvl="1"/>
            <a:r>
              <a:rPr lang="en-SE" dirty="0"/>
              <a:t>Useful in case an non-archived PV must be monitored for a longer period of time.</a:t>
            </a:r>
          </a:p>
          <a:p>
            <a:pPr lvl="1"/>
            <a:r>
              <a:rPr lang="en-SE" dirty="0"/>
              <a:t>Impacts memory consumption: use with care!</a:t>
            </a:r>
          </a:p>
          <a:p>
            <a:r>
              <a:rPr lang="en-SE" dirty="0"/>
              <a:t>AA performs compaction on older data.</a:t>
            </a:r>
          </a:p>
          <a:p>
            <a:pPr lvl="1"/>
            <a:r>
              <a:rPr lang="en-SE" dirty="0"/>
              <a:t>Data Browser may show average values!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DCAA5-079A-E217-07B5-DC20484E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2639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Logbook/Olog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Olog is an electronic logbook with the purpose of replacing physical logbooks, e.g. in control room.</a:t>
            </a:r>
          </a:p>
          <a:p>
            <a:r>
              <a:rPr lang="en-SE" dirty="0"/>
              <a:t>Organized as a central service and two clients, one integrated in Phoebus, one for web browsers.</a:t>
            </a:r>
          </a:p>
          <a:p>
            <a:r>
              <a:rPr lang="en-SE" dirty="0"/>
              <a:t>Features:</a:t>
            </a:r>
          </a:p>
          <a:p>
            <a:pPr lvl="1"/>
            <a:r>
              <a:rPr lang="en-SE" dirty="0"/>
              <a:t>Efficient search on content in log entries.</a:t>
            </a:r>
          </a:p>
          <a:p>
            <a:pPr lvl="1"/>
            <a:r>
              <a:rPr lang="en-SE" dirty="0"/>
              <a:t>Attachments (preview of image attachments) of any type. Size limitations apply.</a:t>
            </a:r>
          </a:p>
          <a:p>
            <a:pPr lvl="1"/>
            <a:r>
              <a:rPr lang="en-SE" dirty="0"/>
              <a:t>Tags and properties to facilitate search queries.</a:t>
            </a:r>
          </a:p>
          <a:p>
            <a:pPr lvl="1"/>
            <a:r>
              <a:rPr lang="en-SE" dirty="0"/>
              <a:t>Basic support for HTML (Markdown) of log entry body.</a:t>
            </a:r>
          </a:p>
          <a:p>
            <a:pPr lvl="1"/>
            <a:r>
              <a:rPr lang="en-SE" dirty="0"/>
              <a:t>Integration with other Phoebus apps.</a:t>
            </a:r>
          </a:p>
          <a:p>
            <a:pPr lvl="1"/>
            <a:r>
              <a:rPr lang="en-SE" dirty="0"/>
              <a:t>Templates.</a:t>
            </a:r>
          </a:p>
          <a:p>
            <a:pPr lvl="1"/>
            <a:r>
              <a:rPr lang="en-SE" dirty="0"/>
              <a:t>Edit of existing log entries.</a:t>
            </a:r>
          </a:p>
          <a:p>
            <a:pPr lvl="1"/>
            <a:r>
              <a:rPr lang="en-SE" dirty="0"/>
              <a:t>REST API </a:t>
            </a:r>
            <a:r>
              <a:rPr lang="en-SE" dirty="0">
                <a:sym typeface="Wingdings" pitchFamily="2" charset="2"/>
              </a:rPr>
              <a:t> easy-ish to create custom clients, e.g. for automated submission of log entries.</a:t>
            </a:r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8283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Logbook/Olog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SE" dirty="0"/>
              <a:t>Log entry anatomy:</a:t>
            </a:r>
          </a:p>
          <a:p>
            <a:r>
              <a:rPr lang="en-SE" dirty="0"/>
              <a:t>Author* - based on ESS account.</a:t>
            </a:r>
          </a:p>
          <a:p>
            <a:r>
              <a:rPr lang="en-SE" dirty="0"/>
              <a:t>Title* - plain text.</a:t>
            </a:r>
          </a:p>
          <a:p>
            <a:r>
              <a:rPr lang="en-SE" dirty="0"/>
              <a:t>Entry Type* - fixed set.</a:t>
            </a:r>
          </a:p>
          <a:p>
            <a:r>
              <a:rPr lang="en-SE" dirty="0"/>
              <a:t>Logbook* - at least one, fixed set.</a:t>
            </a:r>
          </a:p>
          <a:p>
            <a:r>
              <a:rPr lang="en-SE" dirty="0"/>
              <a:t>Body – markdown, converted to HTML in viewer.</a:t>
            </a:r>
          </a:p>
          <a:p>
            <a:r>
              <a:rPr lang="en-SE" dirty="0"/>
              <a:t>Tags – fixed set.</a:t>
            </a:r>
          </a:p>
          <a:p>
            <a:r>
              <a:rPr lang="en-SE" dirty="0"/>
              <a:t>Attachments – can be added in different ways.</a:t>
            </a:r>
          </a:p>
          <a:p>
            <a:r>
              <a:rPr lang="en-SE" dirty="0"/>
              <a:t>Properties - fixed set.</a:t>
            </a:r>
          </a:p>
          <a:p>
            <a:pPr lvl="1"/>
            <a:r>
              <a:rPr lang="en-SE" dirty="0"/>
              <a:t>A property is a named dictionary of key/value</a:t>
            </a:r>
            <a:br>
              <a:rPr lang="en-SE" dirty="0"/>
            </a:br>
            <a:r>
              <a:rPr lang="en-SE" dirty="0"/>
              <a:t>pairs.</a:t>
            </a:r>
            <a:br>
              <a:rPr lang="en-SE" dirty="0"/>
            </a:br>
            <a:endParaRPr lang="en-SE" dirty="0"/>
          </a:p>
          <a:p>
            <a:pPr marL="0" indent="0">
              <a:buNone/>
            </a:pPr>
            <a:r>
              <a:rPr lang="en-SE" dirty="0"/>
              <a:t>* mandatory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55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F45089-B670-85D3-9E6C-3FE9A1159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1498178"/>
            <a:ext cx="5165222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841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7 – create log entry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762629"/>
            <a:ext cx="10972800" cy="4345166"/>
          </a:xfrm>
        </p:spPr>
        <p:txBody>
          <a:bodyPr/>
          <a:lstStyle/>
          <a:p>
            <a:r>
              <a:rPr lang="en-SE" dirty="0"/>
              <a:t>Launch editor from toolbar </a:t>
            </a:r>
          </a:p>
          <a:p>
            <a:r>
              <a:rPr lang="en-SE" dirty="0"/>
              <a:t>Enter ESS account credentials</a:t>
            </a:r>
          </a:p>
          <a:p>
            <a:r>
              <a:rPr lang="en-SE" dirty="0"/>
              <a:t>Enter a title</a:t>
            </a:r>
          </a:p>
          <a:p>
            <a:r>
              <a:rPr lang="en-SE" dirty="0"/>
              <a:t>Enter some markdown body. Help available.</a:t>
            </a:r>
          </a:p>
          <a:p>
            <a:r>
              <a:rPr lang="en-SE" dirty="0"/>
              <a:t>Attach a file, e.g. select image file from file system</a:t>
            </a:r>
            <a:br>
              <a:rPr lang="en-SE" dirty="0"/>
            </a:br>
            <a:r>
              <a:rPr lang="en-SE" dirty="0"/>
              <a:t>NOTE: will be available to all at ESS!</a:t>
            </a:r>
          </a:p>
          <a:p>
            <a:r>
              <a:rPr lang="en-SE" dirty="0"/>
              <a:t>Press Submit (enabled when manadatory</a:t>
            </a:r>
            <a:br>
              <a:rPr lang="en-SE" dirty="0"/>
            </a:br>
            <a:r>
              <a:rPr lang="en-SE" dirty="0"/>
              <a:t>fields are populated).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56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94019B-16FD-F46B-6F23-297F70500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570392"/>
            <a:ext cx="3898900" cy="406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4F29F4-F5B2-E3E5-5996-A38702E7B808}"/>
              </a:ext>
            </a:extLst>
          </p:cNvPr>
          <p:cNvSpPr/>
          <p:nvPr/>
        </p:nvSpPr>
        <p:spPr>
          <a:xfrm>
            <a:off x="7608168" y="1618613"/>
            <a:ext cx="43204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D5B888-3674-F530-9DF3-8AB6D2202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2251359"/>
            <a:ext cx="3382243" cy="435649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1FBC68-E015-17EC-569B-5C4142C27403}"/>
              </a:ext>
            </a:extLst>
          </p:cNvPr>
          <p:cNvCxnSpPr>
            <a:cxnSpLocks/>
          </p:cNvCxnSpPr>
          <p:nvPr/>
        </p:nvCxnSpPr>
        <p:spPr>
          <a:xfrm>
            <a:off x="4007768" y="2348880"/>
            <a:ext cx="3312368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1CD075-120A-C440-3CE3-0C079D22E237}"/>
              </a:ext>
            </a:extLst>
          </p:cNvPr>
          <p:cNvCxnSpPr>
            <a:cxnSpLocks/>
          </p:cNvCxnSpPr>
          <p:nvPr/>
        </p:nvCxnSpPr>
        <p:spPr>
          <a:xfrm>
            <a:off x="2135560" y="2716169"/>
            <a:ext cx="5184576" cy="186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9210A47-CBD7-667C-D489-8ADFB4BD83C8}"/>
              </a:ext>
            </a:extLst>
          </p:cNvPr>
          <p:cNvCxnSpPr>
            <a:cxnSpLocks/>
          </p:cNvCxnSpPr>
          <p:nvPr/>
        </p:nvCxnSpPr>
        <p:spPr>
          <a:xfrm>
            <a:off x="5649655" y="3162058"/>
            <a:ext cx="2174537" cy="482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DE5FDDB-D153-8D95-66A1-1B85B697DF91}"/>
              </a:ext>
            </a:extLst>
          </p:cNvPr>
          <p:cNvCxnSpPr>
            <a:cxnSpLocks/>
          </p:cNvCxnSpPr>
          <p:nvPr/>
        </p:nvCxnSpPr>
        <p:spPr>
          <a:xfrm>
            <a:off x="5087888" y="3714321"/>
            <a:ext cx="2376264" cy="2428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7680C59-1ABC-3B93-3A90-9CB1B1ECD960}"/>
              </a:ext>
            </a:extLst>
          </p:cNvPr>
          <p:cNvSpPr/>
          <p:nvPr/>
        </p:nvSpPr>
        <p:spPr>
          <a:xfrm>
            <a:off x="10560496" y="6382362"/>
            <a:ext cx="285899" cy="2254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096605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7 – view log entry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762629"/>
            <a:ext cx="10972800" cy="4345166"/>
          </a:xfrm>
        </p:spPr>
        <p:txBody>
          <a:bodyPr/>
          <a:lstStyle/>
          <a:p>
            <a:r>
              <a:rPr lang="en-SE" dirty="0"/>
              <a:t>Launch logbook app from toolbar </a:t>
            </a:r>
          </a:p>
          <a:p>
            <a:r>
              <a:rPr lang="en-SE" dirty="0"/>
              <a:t>Select your log entry: markdown is converted to HTML (supported in viewer).</a:t>
            </a:r>
          </a:p>
          <a:p>
            <a:r>
              <a:rPr lang="en-SE" dirty="0"/>
              <a:t>Image attachments are clickable in preview pane </a:t>
            </a:r>
            <a:r>
              <a:rPr lang="en-SE" dirty="0">
                <a:sym typeface="Wingdings" pitchFamily="2" charset="2"/>
              </a:rPr>
              <a:t> opens in separate tab/app.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57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94019B-16FD-F46B-6F23-297F70500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570392"/>
            <a:ext cx="3898900" cy="406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64F29F4-F5B2-E3E5-5996-A38702E7B808}"/>
              </a:ext>
            </a:extLst>
          </p:cNvPr>
          <p:cNvSpPr/>
          <p:nvPr/>
        </p:nvSpPr>
        <p:spPr>
          <a:xfrm>
            <a:off x="8112224" y="1618613"/>
            <a:ext cx="43204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B92A90-F07C-34FB-781B-A3DC8DC23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3103748"/>
            <a:ext cx="4698895" cy="330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409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7 – integration with other apps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007" y="1484784"/>
            <a:ext cx="6048672" cy="4345166"/>
          </a:xfrm>
        </p:spPr>
        <p:txBody>
          <a:bodyPr/>
          <a:lstStyle/>
          <a:p>
            <a:r>
              <a:rPr lang="en-SE" dirty="0"/>
              <a:t>Launch an OPI from previous exercise.</a:t>
            </a:r>
          </a:p>
          <a:p>
            <a:r>
              <a:rPr lang="en-SE" dirty="0"/>
              <a:t>Right click on OPI and select “Create Log”.</a:t>
            </a:r>
          </a:p>
          <a:p>
            <a:pPr lvl="1"/>
            <a:r>
              <a:rPr lang="en-SE" dirty="0"/>
              <a:t>Launches log entry editor.</a:t>
            </a:r>
          </a:p>
          <a:p>
            <a:pPr lvl="1"/>
            <a:r>
              <a:rPr lang="en-SE" dirty="0"/>
              <a:t>Screen shot automatically added as attachment</a:t>
            </a:r>
          </a:p>
          <a:p>
            <a:pPr lvl="1"/>
            <a:r>
              <a:rPr lang="en-SE" dirty="0"/>
              <a:t>A ”resource” property added with URL to OPI file</a:t>
            </a:r>
          </a:p>
          <a:p>
            <a:r>
              <a:rPr lang="en-SE" dirty="0"/>
              <a:t>In the editor, enter mandatory information and submit.</a:t>
            </a:r>
          </a:p>
          <a:p>
            <a:r>
              <a:rPr lang="en-SE" dirty="0"/>
              <a:t>Open the log entry in the logbook app and expand the Properties pane.</a:t>
            </a:r>
          </a:p>
          <a:p>
            <a:pPr lvl="1"/>
            <a:r>
              <a:rPr lang="en-SE" dirty="0"/>
              <a:t>The added URL is clickable, opens the OPI (not possible in web browser client, of course). </a:t>
            </a:r>
          </a:p>
          <a:p>
            <a:r>
              <a:rPr lang="en-SE" dirty="0"/>
              <a:t>The Data Browser and alarm apps also support ”Create Log”.</a:t>
            </a:r>
          </a:p>
          <a:p>
            <a:pPr lvl="1"/>
            <a:r>
              <a:rPr lang="en-SE" dirty="0"/>
              <a:t>Screen shots and app specific data added automatically.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58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16630F-0D87-4BE7-5919-13478987A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67" y="1745849"/>
            <a:ext cx="2448272" cy="20577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952DB-7033-DD69-FF7E-E59DB37AE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467" y="4365104"/>
            <a:ext cx="5326683" cy="111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634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Exercise 7 – Olog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762629"/>
            <a:ext cx="6264696" cy="4345166"/>
          </a:xfrm>
        </p:spPr>
        <p:txBody>
          <a:bodyPr/>
          <a:lstStyle/>
          <a:p>
            <a:r>
              <a:rPr lang="en-SE" dirty="0"/>
              <a:t>Launch logbook app from toolbar</a:t>
            </a:r>
          </a:p>
          <a:p>
            <a:r>
              <a:rPr lang="en-SE" dirty="0"/>
              <a:t>Search terms may be used for all parts of a log entry.</a:t>
            </a:r>
          </a:p>
          <a:p>
            <a:pPr lvl="1"/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</a:rPr>
              <a:t>tart=12 week </a:t>
            </a:r>
            <a:r>
              <a:rPr lang="en-SE" dirty="0">
                <a:cs typeface="Courier New" panose="02070309020205020404" pitchFamily="49" charset="0"/>
              </a:rPr>
              <a:t>means “all log entries 12 weeks back until the most recent”.</a:t>
            </a:r>
          </a:p>
          <a:p>
            <a:pPr lvl="1"/>
            <a:r>
              <a:rPr lang="en-SE" dirty="0">
                <a:cs typeface="Courier New" panose="02070309020205020404" pitchFamily="49" charset="0"/>
              </a:rPr>
              <a:t>Empty search string means “no filter”.</a:t>
            </a:r>
          </a:p>
          <a:p>
            <a:r>
              <a:rPr lang="en-SE" dirty="0"/>
              <a:t>The Help button launches documentation on how search works. </a:t>
            </a:r>
          </a:p>
          <a:p>
            <a:pPr lvl="1"/>
            <a:r>
              <a:rPr lang="en-SE" dirty="0"/>
              <a:t>Highly recommended reading!</a:t>
            </a:r>
          </a:p>
          <a:p>
            <a:r>
              <a:rPr lang="en-SE" dirty="0"/>
              <a:t>The advanced search view can be used to construct a valid search query. </a:t>
            </a:r>
          </a:p>
          <a:p>
            <a:r>
              <a:rPr lang="en-SE" dirty="0"/>
              <a:t>A search using the current search term is performed automatically twice per minute.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59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5E11CA-6A3C-6A68-EAAA-D0035DBA2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570392"/>
            <a:ext cx="3898900" cy="406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397278-5F76-7A3B-7ACE-8B9FB903077A}"/>
              </a:ext>
            </a:extLst>
          </p:cNvPr>
          <p:cNvSpPr/>
          <p:nvPr/>
        </p:nvSpPr>
        <p:spPr>
          <a:xfrm>
            <a:off x="8112224" y="1618613"/>
            <a:ext cx="43204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A3882B-2E6B-1BF0-B4D6-A7FB410DA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566" y="2492896"/>
            <a:ext cx="4525988" cy="26282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3FF8419-B5C7-913A-F4AD-8F5B5D4FD618}"/>
              </a:ext>
            </a:extLst>
          </p:cNvPr>
          <p:cNvSpPr/>
          <p:nvPr/>
        </p:nvSpPr>
        <p:spPr>
          <a:xfrm>
            <a:off x="11366376" y="2497978"/>
            <a:ext cx="43204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95685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EB5C7-599C-1B46-B63E-974118B0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Phoebus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29294-037D-554D-92C3-515551AE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noProof="0" smtClean="0"/>
              <a:t>6</a:t>
            </a:fld>
            <a:endParaRPr lang="en-GB" noProof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1F30FB-B86F-36F8-1E89-96378DE01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1488149"/>
            <a:ext cx="5697773" cy="53732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1A4DB4-46F9-C03C-8402-6D53A844A9B6}"/>
              </a:ext>
            </a:extLst>
          </p:cNvPr>
          <p:cNvSpPr txBox="1"/>
          <p:nvPr/>
        </p:nvSpPr>
        <p:spPr>
          <a:xfrm>
            <a:off x="8911658" y="1628800"/>
            <a:ext cx="3528392" cy="194421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Phoebus “apps” is a collection </a:t>
            </a:r>
            <a:br>
              <a:rPr lang="en-SE" sz="2000" dirty="0"/>
            </a:br>
            <a:r>
              <a:rPr lang="en-SE" sz="2000" dirty="0"/>
              <a:t>of tools designed to work </a:t>
            </a:r>
            <a:br>
              <a:rPr lang="en-SE" sz="2000" dirty="0"/>
            </a:br>
            <a:r>
              <a:rPr lang="en-SE" sz="2000" dirty="0"/>
              <a:t>together by sharing data. </a:t>
            </a:r>
            <a:br>
              <a:rPr lang="en-SE" sz="2000" dirty="0"/>
            </a:br>
            <a:endParaRPr lang="en-SE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1462E9-0937-BCB0-98C9-CF11624AE25F}"/>
              </a:ext>
            </a:extLst>
          </p:cNvPr>
          <p:cNvSpPr txBox="1"/>
          <p:nvPr/>
        </p:nvSpPr>
        <p:spPr>
          <a:xfrm>
            <a:off x="16131" y="1628800"/>
            <a:ext cx="2911517" cy="194421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Phoebus services manage</a:t>
            </a:r>
            <a:br>
              <a:rPr lang="en-SE" sz="2000" dirty="0"/>
            </a:br>
            <a:r>
              <a:rPr lang="en-SE" sz="2000" dirty="0"/>
              <a:t>storage and distribution of</a:t>
            </a:r>
          </a:p>
          <a:p>
            <a:pPr algn="l"/>
            <a:r>
              <a:rPr lang="en-SE" sz="2000" dirty="0"/>
              <a:t>”data”.</a:t>
            </a:r>
            <a:br>
              <a:rPr lang="en-SE" sz="2000" dirty="0"/>
            </a:br>
            <a:br>
              <a:rPr lang="en-SE" sz="2000" dirty="0"/>
            </a:b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32012584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B7FA2-0CFC-A7BB-188B-75F6DC6EA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Logbook – expectations and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E64DB-4F3E-8171-EE42-6133270A6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762629"/>
            <a:ext cx="11593288" cy="4345166"/>
          </a:xfrm>
        </p:spPr>
        <p:txBody>
          <a:bodyPr/>
          <a:lstStyle/>
          <a:p>
            <a:r>
              <a:rPr lang="en-SE" dirty="0"/>
              <a:t>Primary purpose is to replace physical logbooks.</a:t>
            </a:r>
          </a:p>
          <a:p>
            <a:r>
              <a:rPr lang="en-SE" dirty="0"/>
              <a:t>Simplicity is a feature.</a:t>
            </a:r>
          </a:p>
          <a:p>
            <a:pPr lvl="1"/>
            <a:r>
              <a:rPr lang="en-SE" dirty="0"/>
              <a:t>Olog will not be the perfect tool for every use case.</a:t>
            </a:r>
          </a:p>
          <a:p>
            <a:r>
              <a:rPr lang="en-SE" dirty="0"/>
              <a:t>The logbook is </a:t>
            </a:r>
            <a:r>
              <a:rPr lang="en-SE" i="1" dirty="0"/>
              <a:t>not:</a:t>
            </a:r>
          </a:p>
          <a:p>
            <a:pPr lvl="1"/>
            <a:r>
              <a:rPr lang="en-SE" dirty="0"/>
              <a:t>An issue ticket system (Jira is).</a:t>
            </a:r>
          </a:p>
          <a:p>
            <a:pPr lvl="1"/>
            <a:r>
              <a:rPr lang="en-SE" dirty="0"/>
              <a:t>A data storage area.</a:t>
            </a:r>
          </a:p>
          <a:p>
            <a:pPr lvl="1"/>
            <a:r>
              <a:rPr lang="en-SE" dirty="0"/>
              <a:t>A reporting authoring tool.</a:t>
            </a:r>
          </a:p>
          <a:p>
            <a:pPr lvl="1"/>
            <a:r>
              <a:rPr lang="en-SE"/>
              <a:t>A web design </a:t>
            </a:r>
            <a:r>
              <a:rPr lang="en-SE" dirty="0"/>
              <a:t>tool.</a:t>
            </a:r>
          </a:p>
          <a:p>
            <a:pPr marL="342900" lvl="1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33091-151F-F724-D4A6-949262BF2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90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E635C-F8F9-DD22-3F0F-7D4EA489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B434-3FD8-38E6-F8A7-401B49937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Alarm information from EPICS PVs is available in OPI widgets (e.g. as widget as border) and apps like the Probe.</a:t>
            </a:r>
          </a:p>
          <a:p>
            <a:r>
              <a:rPr lang="en-SE" dirty="0"/>
              <a:t>Control room personnel need other type of views of alarm information.</a:t>
            </a:r>
          </a:p>
          <a:p>
            <a:r>
              <a:rPr lang="en-SE" dirty="0"/>
              <a:t>Control room personnel must be able to interact with alarms, e.g. acknowledge.</a:t>
            </a:r>
          </a:p>
          <a:p>
            <a:pPr lvl="1"/>
            <a:r>
              <a:rPr lang="en-SE" dirty="0"/>
              <a:t>Acknowledge is </a:t>
            </a:r>
            <a:r>
              <a:rPr lang="en-SE" i="1" dirty="0"/>
              <a:t>not </a:t>
            </a:r>
            <a:r>
              <a:rPr lang="en-SE" dirty="0"/>
              <a:t>an EPICS aspect, i.e. PV does handle acknowledge information.</a:t>
            </a:r>
          </a:p>
          <a:p>
            <a:r>
              <a:rPr lang="en-SE" dirty="0"/>
              <a:t>Alarm applications:</a:t>
            </a:r>
          </a:p>
          <a:p>
            <a:pPr lvl="1"/>
            <a:r>
              <a:rPr lang="en-SE" dirty="0"/>
              <a:t>Alarm Tree</a:t>
            </a:r>
          </a:p>
          <a:p>
            <a:pPr lvl="1"/>
            <a:r>
              <a:rPr lang="en-SE" dirty="0"/>
              <a:t>Alarm Table</a:t>
            </a:r>
          </a:p>
          <a:p>
            <a:pPr lvl="1"/>
            <a:r>
              <a:rPr lang="en-SE" dirty="0"/>
              <a:t>Alarm Area Panel</a:t>
            </a:r>
          </a:p>
          <a:p>
            <a:pPr lvl="1"/>
            <a:r>
              <a:rPr lang="en-SE" dirty="0"/>
              <a:t>Alarm Annunciator</a:t>
            </a:r>
          </a:p>
          <a:p>
            <a:pPr lvl="1"/>
            <a:r>
              <a:rPr lang="en-SE" dirty="0"/>
              <a:t>Alarm Log Table</a:t>
            </a:r>
          </a:p>
          <a:p>
            <a:r>
              <a:rPr lang="en-SE" dirty="0"/>
              <a:t>The alarm applications consume (and produce!) data built on top of EPICS.</a:t>
            </a:r>
          </a:p>
          <a:p>
            <a:pPr lvl="1"/>
            <a:r>
              <a:rPr lang="en-SE" dirty="0"/>
              <a:t>Based on messages managed by a message broker: Kafka.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EA00E-5569-C255-7780-186708A46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61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DA7067-3B8B-CE58-8F93-1BEFAB136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861048"/>
            <a:ext cx="33020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106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D3A39-7DE8-20E0-E81E-8FD576E4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architecture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22DAD0-2F11-C03C-1919-7DD61E48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62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C72D7F-6D2B-78AE-84E9-FCAF2CF9E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8" y="1660053"/>
            <a:ext cx="7772400" cy="479328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EC8D693-D515-F98E-028B-CE175BAEAC78}"/>
              </a:ext>
            </a:extLst>
          </p:cNvPr>
          <p:cNvSpPr txBox="1"/>
          <p:nvPr/>
        </p:nvSpPr>
        <p:spPr>
          <a:xfrm>
            <a:off x="402720" y="5051722"/>
            <a:ext cx="3096344" cy="158417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b="1" dirty="0"/>
              <a:t>Confusion alert</a:t>
            </a:r>
            <a:r>
              <a:rPr lang="en-SE" sz="2000" dirty="0"/>
              <a:t>: ”Alarm Server” is sometimes used to refer to the “Kafka” service.</a:t>
            </a:r>
          </a:p>
          <a:p>
            <a:pPr algn="l"/>
            <a:endParaRPr lang="en-SE" sz="2000" dirty="0"/>
          </a:p>
          <a:p>
            <a:pPr algn="l"/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20781757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F59BC-4EFC-BC02-2316-D48D3E96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2778C-D90D-E9A4-4CF4-42EBE61B0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913" y="1598437"/>
            <a:ext cx="10972800" cy="5037461"/>
          </a:xfrm>
        </p:spPr>
        <p:txBody>
          <a:bodyPr/>
          <a:lstStyle/>
          <a:p>
            <a:r>
              <a:rPr lang="en-SE" dirty="0"/>
              <a:t>Alarms visualized in the alarm apps are managed in </a:t>
            </a:r>
            <a:r>
              <a:rPr lang="en-SE" i="1" dirty="0"/>
              <a:t>alarm configuration files </a:t>
            </a:r>
            <a:r>
              <a:rPr lang="en-SE" dirty="0"/>
              <a:t>(xml format)</a:t>
            </a:r>
            <a:r>
              <a:rPr lang="en-SE" i="1" dirty="0"/>
              <a:t>.</a:t>
            </a:r>
          </a:p>
          <a:p>
            <a:pPr lvl="1"/>
            <a:r>
              <a:rPr lang="en-SE" dirty="0"/>
              <a:t>Each alarm configuration file defines a top-level </a:t>
            </a:r>
            <a:r>
              <a:rPr lang="en-SE" i="1" dirty="0"/>
              <a:t>alarm configuration, </a:t>
            </a:r>
            <a:r>
              <a:rPr lang="en-SE" dirty="0"/>
              <a:t>identified by a unique name.</a:t>
            </a:r>
          </a:p>
          <a:p>
            <a:r>
              <a:rPr lang="en-SE" dirty="0"/>
              <a:t>Alarm configuration files organize PVs and associated data in a hierarchal structure. </a:t>
            </a:r>
          </a:p>
          <a:p>
            <a:r>
              <a:rPr lang="en-SE" dirty="0"/>
              <a:t>Each alarm configuration corresponds to one running </a:t>
            </a:r>
            <a:r>
              <a:rPr lang="en-SE" i="1" dirty="0"/>
              <a:t>alarm server</a:t>
            </a:r>
            <a:r>
              <a:rPr lang="en-SE" dirty="0"/>
              <a:t> instance, which connects to the PVs defined in the configuration. </a:t>
            </a:r>
          </a:p>
          <a:p>
            <a:r>
              <a:rPr lang="en-SE" dirty="0"/>
              <a:t>When the alarm state of a PV changes, the alarm server picks this up and dispatches a message to the Kafka service, which forwards it to all subscribers (e.g. Phoebus alarm apps).</a:t>
            </a:r>
          </a:p>
          <a:p>
            <a:r>
              <a:rPr lang="en-SE" dirty="0"/>
              <a:t>One single Kafka service handles messages from all alarm server instances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18AD4-774D-1A40-6B4D-1FE4449A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1757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677B-4B03-E30C-FF7D-C42989CBD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example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99705-A46D-CEC8-FE2F-1118A65B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4345166"/>
          </a:xfrm>
        </p:spPr>
        <p:txBody>
          <a:bodyPr/>
          <a:lstStyle/>
          <a:p>
            <a:r>
              <a:rPr lang="en-SE" dirty="0"/>
              <a:t>Alarm configuration files maintained here: </a:t>
            </a:r>
            <a:r>
              <a:rPr lang="en-GB" dirty="0">
                <a:hlinkClick r:id="rId2"/>
              </a:rPr>
              <a:t>https://gitlab.esss.lu.se/accop/beast-config/-/tree/master/alarm-01.tn.esss.lu.se</a:t>
            </a:r>
            <a:endParaRPr lang="en-GB" dirty="0"/>
          </a:p>
          <a:p>
            <a:r>
              <a:rPr lang="en-GB" dirty="0"/>
              <a:t>Example:</a:t>
            </a:r>
          </a:p>
          <a:p>
            <a:pPr marL="0" indent="0">
              <a:buNone/>
            </a:pP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&lt;config name=”CWS"&gt;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&lt;component name="IAR"&gt;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GB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pv</a:t>
            </a: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name="InstrA:WtrC-PT-010:Pres-R"&gt;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&lt;description&gt;Pressure transmitter PT-010&lt;/description&gt;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GB" sz="1200" dirty="0">
                <a:solidFill>
                  <a:sysClr val="windowText" lastClr="00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&lt;latching&gt;false&lt;/latching&gt;</a:t>
            </a:r>
            <a:br>
              <a:rPr lang="en-GB" sz="1200" dirty="0">
                <a:solidFill>
                  <a:sysClr val="windowText" lastClr="00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&lt;annunciating&gt;true&lt;/annunciating&gt;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&lt;guidance&gt;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&lt;title&gt;Guidance in case of alarm&lt;/title&gt;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&lt;details&gt;Contact facility management&lt;/details&gt;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&lt;/guidance&gt;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GB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pv</a:t>
            </a: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  .</a:t>
            </a:r>
            <a:b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  .</a:t>
            </a:r>
            <a:b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  .</a:t>
            </a:r>
            <a:b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05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&lt;/component&gt;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.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.</a:t>
            </a:r>
            <a:b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.</a:t>
            </a:r>
          </a:p>
          <a:p>
            <a:pPr marL="0" indent="0">
              <a:buNone/>
            </a:pPr>
            <a:r>
              <a:rPr lang="en-SE" b="1" dirty="0"/>
              <a:t>NOTE: </a:t>
            </a:r>
            <a:r>
              <a:rPr lang="en-SE" dirty="0"/>
              <a:t>the “latching” property is key to understand alarm apps behavior.</a:t>
            </a:r>
            <a:endParaRPr lang="en-SE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E551-5372-0B91-8DFA-66ED4B08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798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F59BC-4EFC-BC02-2316-D48D3E96A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behavior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2778C-D90D-E9A4-4CF4-42EBE61B0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44" y="1507947"/>
            <a:ext cx="7560840" cy="5037461"/>
          </a:xfrm>
        </p:spPr>
        <p:txBody>
          <a:bodyPr/>
          <a:lstStyle/>
          <a:p>
            <a:r>
              <a:rPr lang="en-SE" dirty="0"/>
              <a:t>The Phoebus in-app help describes the principles: Help </a:t>
            </a:r>
            <a:r>
              <a:rPr lang="en-SE" dirty="0">
                <a:sym typeface="Wingdings" pitchFamily="2" charset="2"/>
              </a:rPr>
              <a:t> Help  Applications  Alarms. Read carefully!</a:t>
            </a:r>
          </a:p>
          <a:p>
            <a:r>
              <a:rPr lang="en-SE" dirty="0">
                <a:sym typeface="Wingdings" pitchFamily="2" charset="2"/>
              </a:rPr>
              <a:t>Main point: a latching alarm stays in (highest) alarm state until acknowledged by user.</a:t>
            </a:r>
          </a:p>
          <a:p>
            <a:r>
              <a:rPr lang="en-SE" dirty="0">
                <a:sym typeface="Wingdings" pitchFamily="2" charset="2"/>
              </a:rPr>
              <a:t>Reiterating: behavior of alarm information in the alarm apps is built </a:t>
            </a:r>
            <a:r>
              <a:rPr lang="en-SE" i="1" dirty="0">
                <a:sym typeface="Wingdings" pitchFamily="2" charset="2"/>
              </a:rPr>
              <a:t>on top </a:t>
            </a:r>
            <a:r>
              <a:rPr lang="en-SE" dirty="0">
                <a:sym typeface="Wingdings" pitchFamily="2" charset="2"/>
              </a:rPr>
              <a:t>of EPICS alarms.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18AD4-774D-1A40-6B4D-1FE4449A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2F27DC-B01F-2226-5814-FA7AEB40286A}"/>
              </a:ext>
            </a:extLst>
          </p:cNvPr>
          <p:cNvSpPr txBox="1"/>
          <p:nvPr/>
        </p:nvSpPr>
        <p:spPr>
          <a:xfrm>
            <a:off x="191344" y="1507947"/>
            <a:ext cx="10369152" cy="429731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endParaRPr lang="en-SE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02B5E2-AE8C-BED0-4289-0C0B165D4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1628800"/>
            <a:ext cx="3960440" cy="286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460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677B-4B03-E30C-FF7D-C42989CBD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more on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99705-A46D-CEC8-FE2F-1118A65B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5990456" cy="4345166"/>
          </a:xfrm>
        </p:spPr>
        <p:txBody>
          <a:bodyPr/>
          <a:lstStyle/>
          <a:p>
            <a:r>
              <a:rPr lang="en-SE" dirty="0"/>
              <a:t>Alarm configuration may be changed </a:t>
            </a:r>
            <a:r>
              <a:rPr lang="en-GB" dirty="0"/>
              <a:t>in Phoebus. </a:t>
            </a:r>
          </a:p>
          <a:p>
            <a:pPr lvl="1"/>
            <a:r>
              <a:rPr lang="en-GB" b="1" dirty="0"/>
              <a:t>NOTE: </a:t>
            </a:r>
            <a:r>
              <a:rPr lang="en-GB" dirty="0"/>
              <a:t>Changes done in Phoebus are overwritten next time the alarm config file is imported.</a:t>
            </a:r>
          </a:p>
          <a:p>
            <a:r>
              <a:rPr lang="en-GB" dirty="0"/>
              <a:t>In the Alarm Tree right click on a PV item </a:t>
            </a:r>
            <a:r>
              <a:rPr lang="en-GB" dirty="0">
                <a:sym typeface="Wingdings" pitchFamily="2" charset="2"/>
              </a:rPr>
              <a:t></a:t>
            </a:r>
            <a:r>
              <a:rPr lang="en-GB" dirty="0"/>
              <a:t> launch the config dialog.</a:t>
            </a:r>
          </a:p>
          <a:p>
            <a:r>
              <a:rPr lang="en-GB" dirty="0"/>
              <a:t>Alarms can be disabled from the context menu or from config dialog.</a:t>
            </a:r>
          </a:p>
          <a:p>
            <a:pPr lvl="1"/>
            <a:r>
              <a:rPr lang="en-GB" dirty="0"/>
              <a:t>Disable from config dialog offers option to set a “disable until” time. Useful to avoid “forgot to enable”.</a:t>
            </a:r>
          </a:p>
          <a:p>
            <a:pPr lvl="1"/>
            <a:r>
              <a:rPr lang="en-GB" dirty="0"/>
              <a:t>Only affects alarm system, EPICS alarms are not affected.</a:t>
            </a:r>
          </a:p>
          <a:p>
            <a:pPr marL="342900" lvl="1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E551-5372-0B91-8DFA-66ED4B08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66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8EED95-DF6F-3AE9-6E04-36FA594DF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102" y="1536790"/>
            <a:ext cx="2434538" cy="49165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1AE13D-AB7D-590C-01FF-0D71F0F44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1536790"/>
            <a:ext cx="2547864" cy="522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677B-4B03-E30C-FF7D-C42989CBD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99705-A46D-CEC8-FE2F-1118A65B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6278488" cy="4345166"/>
          </a:xfrm>
        </p:spPr>
        <p:txBody>
          <a:bodyPr/>
          <a:lstStyle/>
          <a:p>
            <a:r>
              <a:rPr lang="sv-SE" dirty="0" err="1"/>
              <a:t>Guidance</a:t>
            </a:r>
            <a:r>
              <a:rPr lang="sv-SE" dirty="0"/>
              <a:t> texts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added</a:t>
            </a:r>
            <a:r>
              <a:rPr lang="sv-SE" dirty="0"/>
              <a:t> to </a:t>
            </a:r>
            <a:r>
              <a:rPr lang="sv-SE" dirty="0" err="1"/>
              <a:t>each</a:t>
            </a:r>
            <a:r>
              <a:rPr lang="sv-SE" dirty="0"/>
              <a:t> </a:t>
            </a:r>
            <a:r>
              <a:rPr lang="sv-SE" dirty="0" err="1"/>
              <a:t>node</a:t>
            </a:r>
            <a:r>
              <a:rPr lang="sv-SE" dirty="0"/>
              <a:t> in the alarm </a:t>
            </a:r>
            <a:r>
              <a:rPr lang="sv-SE" dirty="0" err="1"/>
              <a:t>configuration</a:t>
            </a:r>
            <a:r>
              <a:rPr lang="sv-SE" dirty="0"/>
              <a:t> </a:t>
            </a:r>
            <a:r>
              <a:rPr lang="sv-SE" dirty="0" err="1"/>
              <a:t>structure</a:t>
            </a:r>
            <a:r>
              <a:rPr lang="sv-SE" dirty="0"/>
              <a:t>.</a:t>
            </a:r>
          </a:p>
          <a:p>
            <a:r>
              <a:rPr lang="sv-SE" dirty="0" err="1"/>
              <a:t>Context</a:t>
            </a:r>
            <a:r>
              <a:rPr lang="sv-SE" dirty="0"/>
              <a:t> </a:t>
            </a:r>
            <a:r>
              <a:rPr lang="sv-SE" dirty="0" err="1"/>
              <a:t>menu</a:t>
            </a:r>
            <a:r>
              <a:rPr lang="sv-SE" dirty="0"/>
              <a:t> </a:t>
            </a:r>
            <a:r>
              <a:rPr lang="sv-SE" dirty="0" err="1"/>
              <a:t>provides</a:t>
            </a:r>
            <a:r>
              <a:rPr lang="sv-SE" dirty="0"/>
              <a:t> </a:t>
            </a:r>
            <a:r>
              <a:rPr lang="sv-SE" dirty="0" err="1"/>
              <a:t>quick</a:t>
            </a:r>
            <a:r>
              <a:rPr lang="sv-SE" dirty="0"/>
              <a:t> access to </a:t>
            </a:r>
            <a:r>
              <a:rPr lang="sv-SE" dirty="0" err="1"/>
              <a:t>guidance</a:t>
            </a:r>
            <a:r>
              <a:rPr lang="sv-SE" dirty="0"/>
              <a:t>.</a:t>
            </a:r>
          </a:p>
          <a:p>
            <a:pPr lvl="1"/>
            <a:r>
              <a:rPr lang="sv-SE" dirty="0" err="1"/>
              <a:t>Guidance</a:t>
            </a:r>
            <a:r>
              <a:rPr lang="sv-SE" dirty="0"/>
              <a:t> </a:t>
            </a:r>
            <a:r>
              <a:rPr lang="sv-SE" dirty="0" err="1"/>
              <a:t>context</a:t>
            </a:r>
            <a:r>
              <a:rPr lang="sv-SE" dirty="0"/>
              <a:t> </a:t>
            </a:r>
            <a:r>
              <a:rPr lang="sv-SE" dirty="0" err="1"/>
              <a:t>menu</a:t>
            </a:r>
            <a:r>
              <a:rPr lang="sv-SE" dirty="0"/>
              <a:t> </a:t>
            </a:r>
            <a:r>
              <a:rPr lang="sv-SE" dirty="0" err="1"/>
              <a:t>items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cumulative</a:t>
            </a:r>
            <a:r>
              <a:rPr lang="sv-SE" dirty="0"/>
              <a:t>.</a:t>
            </a:r>
          </a:p>
          <a:p>
            <a:pPr marL="342900" lvl="1" indent="0">
              <a:buNone/>
            </a:pPr>
            <a:endParaRPr lang="sv-SE" dirty="0"/>
          </a:p>
          <a:p>
            <a:pPr marL="3429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E551-5372-0B91-8DFA-66ED4B08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67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0E6E1B-751F-938E-F0FA-3E47822F3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022" y="1669312"/>
            <a:ext cx="1822356" cy="30243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0DBCB3-15B3-7C77-64AA-0CF8EE3D1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154" y="1679788"/>
            <a:ext cx="2121413" cy="525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724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677B-4B03-E30C-FF7D-C42989CBD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Alarm Logger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99705-A46D-CEC8-FE2F-1118A65B6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8006680" cy="2808312"/>
          </a:xfrm>
        </p:spPr>
        <p:txBody>
          <a:bodyPr/>
          <a:lstStyle/>
          <a:p>
            <a:r>
              <a:rPr lang="sv-SE" dirty="0"/>
              <a:t>Alarms from all alarm </a:t>
            </a:r>
            <a:r>
              <a:rPr lang="sv-SE" dirty="0" err="1"/>
              <a:t>configurations</a:t>
            </a:r>
            <a:r>
              <a:rPr lang="sv-SE" dirty="0"/>
              <a:t> (~50)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logged</a:t>
            </a:r>
            <a:r>
              <a:rPr lang="sv-SE" dirty="0"/>
              <a:t> by the Alarm </a:t>
            </a:r>
            <a:r>
              <a:rPr lang="sv-SE" dirty="0" err="1"/>
              <a:t>Logger</a:t>
            </a:r>
            <a:r>
              <a:rPr lang="sv-SE" dirty="0"/>
              <a:t> service.</a:t>
            </a:r>
          </a:p>
          <a:p>
            <a:r>
              <a:rPr lang="sv-SE" dirty="0"/>
              <a:t>Actions (</a:t>
            </a:r>
            <a:r>
              <a:rPr lang="sv-SE" dirty="0" err="1"/>
              <a:t>e.g</a:t>
            </a:r>
            <a:r>
              <a:rPr lang="sv-SE" dirty="0"/>
              <a:t>. </a:t>
            </a:r>
            <a:r>
              <a:rPr lang="sv-SE" dirty="0" err="1"/>
              <a:t>acknowledge</a:t>
            </a:r>
            <a:r>
              <a:rPr lang="sv-SE" dirty="0"/>
              <a:t>) and </a:t>
            </a:r>
            <a:r>
              <a:rPr lang="sv-SE" dirty="0" err="1"/>
              <a:t>configuration</a:t>
            </a:r>
            <a:r>
              <a:rPr lang="sv-SE" dirty="0"/>
              <a:t> </a:t>
            </a:r>
            <a:r>
              <a:rPr lang="sv-SE" dirty="0" err="1"/>
              <a:t>changes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</a:t>
            </a:r>
            <a:r>
              <a:rPr lang="sv-SE" dirty="0" err="1"/>
              <a:t>logged</a:t>
            </a:r>
            <a:r>
              <a:rPr lang="sv-SE" dirty="0"/>
              <a:t>.</a:t>
            </a:r>
          </a:p>
          <a:p>
            <a:r>
              <a:rPr lang="sv-SE" dirty="0"/>
              <a:t>The Alarm Log Table </a:t>
            </a:r>
            <a:r>
              <a:rPr lang="sv-SE" dirty="0" err="1"/>
              <a:t>app</a:t>
            </a:r>
            <a:r>
              <a:rPr lang="sv-SE" dirty="0"/>
              <a:t> in </a:t>
            </a:r>
            <a:r>
              <a:rPr lang="sv-SE" dirty="0" err="1"/>
              <a:t>Phoebus</a:t>
            </a:r>
            <a:r>
              <a:rPr lang="sv-SE" dirty="0"/>
              <a:t> is </a:t>
            </a:r>
            <a:r>
              <a:rPr lang="sv-SE" dirty="0" err="1"/>
              <a:t>used</a:t>
            </a:r>
            <a:r>
              <a:rPr lang="sv-SE" dirty="0"/>
              <a:t> to </a:t>
            </a:r>
            <a:r>
              <a:rPr lang="sv-SE" dirty="0" err="1"/>
              <a:t>inspect</a:t>
            </a:r>
            <a:r>
              <a:rPr lang="sv-SE" dirty="0"/>
              <a:t> alarm </a:t>
            </a:r>
            <a:r>
              <a:rPr lang="sv-SE" dirty="0" err="1"/>
              <a:t>history</a:t>
            </a:r>
            <a:r>
              <a:rPr lang="sv-SE" dirty="0"/>
              <a:t>.</a:t>
            </a:r>
          </a:p>
          <a:p>
            <a:r>
              <a:rPr lang="sv-SE" dirty="0"/>
              <a:t>In Alarm </a:t>
            </a:r>
            <a:r>
              <a:rPr lang="sv-SE" dirty="0" err="1"/>
              <a:t>Tree</a:t>
            </a:r>
            <a:r>
              <a:rPr lang="sv-SE" dirty="0"/>
              <a:t> (or Alarm Table) a </a:t>
            </a:r>
            <a:r>
              <a:rPr lang="sv-SE" dirty="0" err="1"/>
              <a:t>context</a:t>
            </a:r>
            <a:r>
              <a:rPr lang="sv-SE" dirty="0"/>
              <a:t> </a:t>
            </a:r>
            <a:r>
              <a:rPr lang="sv-SE" dirty="0" err="1"/>
              <a:t>menu</a:t>
            </a:r>
            <a:r>
              <a:rPr lang="sv-SE" dirty="0"/>
              <a:t> item </a:t>
            </a:r>
            <a:r>
              <a:rPr lang="sv-SE" dirty="0" err="1"/>
              <a:t>links</a:t>
            </a:r>
            <a:r>
              <a:rPr lang="sv-SE" dirty="0"/>
              <a:t> to the Alarm Log Table.</a:t>
            </a:r>
          </a:p>
          <a:p>
            <a:pPr marL="342900" lvl="1" indent="0">
              <a:buNone/>
            </a:pPr>
            <a:endParaRPr lang="sv-SE" dirty="0"/>
          </a:p>
          <a:p>
            <a:pPr marL="3429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E551-5372-0B91-8DFA-66ED4B08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68</a:t>
            </a:fld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54E892-4F55-6010-0D40-883053719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876" y="1584537"/>
            <a:ext cx="2232248" cy="339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82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677B-4B03-E30C-FF7D-C42989CBD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system – Alarm Logger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E551-5372-0B91-8DFA-66ED4B08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69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136BA4-87D8-68FF-08D1-764B4DD72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8" y="4141526"/>
            <a:ext cx="6924179" cy="24943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B1FDB18-D0EA-DD50-1372-3A07133C8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27" y="1556792"/>
            <a:ext cx="6924178" cy="23510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51CD1EF-7A35-E9D4-3B2B-72569772B684}"/>
              </a:ext>
            </a:extLst>
          </p:cNvPr>
          <p:cNvSpPr txBox="1"/>
          <p:nvPr/>
        </p:nvSpPr>
        <p:spPr>
          <a:xfrm>
            <a:off x="7536160" y="1556792"/>
            <a:ext cx="3744416" cy="23510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Non-latching alarm </a:t>
            </a:r>
            <a:r>
              <a:rPr lang="en-SE" sz="2000" dirty="0">
                <a:sym typeface="Wingdings" pitchFamily="2" charset="2"/>
              </a:rPr>
              <a:t> Severity column reflects changes in alarm state</a:t>
            </a:r>
            <a:endParaRPr lang="en-SE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AEDFC8-0D1B-1EA5-18D1-B81BC918ADEB}"/>
              </a:ext>
            </a:extLst>
          </p:cNvPr>
          <p:cNvSpPr txBox="1"/>
          <p:nvPr/>
        </p:nvSpPr>
        <p:spPr>
          <a:xfrm>
            <a:off x="7536160" y="4213192"/>
            <a:ext cx="3744416" cy="235104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Latching alarm </a:t>
            </a:r>
            <a:r>
              <a:rPr lang="en-SE" sz="2000" dirty="0">
                <a:sym typeface="Wingdings" pitchFamily="2" charset="2"/>
              </a:rPr>
              <a:t> Severity column reflects what user is seeing in alarm apps.</a:t>
            </a:r>
            <a:br>
              <a:rPr lang="en-SE" sz="2000" dirty="0">
                <a:sym typeface="Wingdings" pitchFamily="2" charset="2"/>
              </a:rPr>
            </a:br>
            <a:br>
              <a:rPr lang="en-SE" sz="2000" dirty="0">
                <a:sym typeface="Wingdings" pitchFamily="2" charset="2"/>
              </a:rPr>
            </a:br>
            <a:r>
              <a:rPr lang="en-SE" sz="2000" dirty="0">
                <a:sym typeface="Wingdings" pitchFamily="2" charset="2"/>
              </a:rPr>
              <a:t>Note the acknowledge action!</a:t>
            </a:r>
            <a:endParaRPr lang="en-SE" sz="20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99608F4-2280-99BD-C343-AC2D90369BC3}"/>
              </a:ext>
            </a:extLst>
          </p:cNvPr>
          <p:cNvCxnSpPr/>
          <p:nvPr/>
        </p:nvCxnSpPr>
        <p:spPr>
          <a:xfrm flipH="1" flipV="1">
            <a:off x="6096000" y="5445224"/>
            <a:ext cx="1368152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967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2F2AB-F95C-E72A-D11E-8C3A7A74B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Install Phoebus at 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482FE-48FA-B92B-3F8D-FD389A7BD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>
                <a:sym typeface="Wingdings" pitchFamily="2" charset="2"/>
              </a:rPr>
              <a:t>Installation instructions: </a:t>
            </a:r>
            <a:r>
              <a:rPr lang="en-GB" dirty="0">
                <a:sym typeface="Wingdings" pitchFamily="2" charset="2"/>
                <a:hlinkClick r:id="rId2"/>
              </a:rPr>
              <a:t>https://confluence.ess.eu/display/SW/CS-Studio+Phoebus%3A+install%2C+run+and+update</a:t>
            </a:r>
            <a:endParaRPr lang="en-GB" dirty="0">
              <a:sym typeface="Wingdings" pitchFamily="2" charset="2"/>
            </a:endParaRPr>
          </a:p>
          <a:p>
            <a:pPr lvl="1"/>
            <a:r>
              <a:rPr lang="en-GB">
                <a:sym typeface="Wingdings" pitchFamily="2" charset="2"/>
              </a:rPr>
              <a:t>Please </a:t>
            </a:r>
            <a:r>
              <a:rPr lang="en-GB" dirty="0">
                <a:sym typeface="Wingdings" pitchFamily="2" charset="2"/>
              </a:rPr>
              <a:t>pay close attention to information related to settings/configuration. </a:t>
            </a:r>
          </a:p>
          <a:p>
            <a:pPr lvl="1"/>
            <a:r>
              <a:rPr lang="en-GB" dirty="0">
                <a:sym typeface="Wingdings" pitchFamily="2" charset="2"/>
              </a:rPr>
              <a:t>Installation packages do </a:t>
            </a:r>
            <a:r>
              <a:rPr lang="en-GB" b="1" i="1" dirty="0">
                <a:sym typeface="Wingdings" pitchFamily="2" charset="2"/>
              </a:rPr>
              <a:t>not</a:t>
            </a:r>
            <a:r>
              <a:rPr lang="en-GB" dirty="0">
                <a:sym typeface="Wingdings" pitchFamily="2" charset="2"/>
              </a:rPr>
              <a:t> include settings file.</a:t>
            </a:r>
          </a:p>
          <a:p>
            <a:pPr lvl="1"/>
            <a:r>
              <a:rPr lang="en-GB" dirty="0">
                <a:sym typeface="Wingdings" pitchFamily="2" charset="2"/>
              </a:rPr>
              <a:t>The settings file </a:t>
            </a:r>
            <a:r>
              <a:rPr lang="en-GB" b="1" i="1" dirty="0">
                <a:sym typeface="Wingdings" pitchFamily="2" charset="2"/>
              </a:rPr>
              <a:t>must</a:t>
            </a:r>
            <a:r>
              <a:rPr lang="en-GB" dirty="0">
                <a:sym typeface="Wingdings" pitchFamily="2" charset="2"/>
              </a:rPr>
              <a:t> be named </a:t>
            </a:r>
            <a:r>
              <a:rPr lang="en-GB" dirty="0" err="1">
                <a:sym typeface="Wingdings" pitchFamily="2" charset="2"/>
              </a:rPr>
              <a:t>phoebus.ini</a:t>
            </a:r>
            <a:r>
              <a:rPr lang="en-GB" dirty="0">
                <a:sym typeface="Wingdings" pitchFamily="2" charset="2"/>
              </a:rPr>
              <a:t> and </a:t>
            </a:r>
            <a:r>
              <a:rPr lang="en-GB" b="1" i="1" dirty="0">
                <a:sym typeface="Wingdings" pitchFamily="2" charset="2"/>
              </a:rPr>
              <a:t>must</a:t>
            </a:r>
            <a:r>
              <a:rPr lang="en-GB" dirty="0">
                <a:sym typeface="Wingdings" pitchFamily="2" charset="2"/>
              </a:rPr>
              <a:t> be present in your home directory.</a:t>
            </a:r>
          </a:p>
          <a:p>
            <a:pPr lvl="1"/>
            <a:r>
              <a:rPr lang="en-GB" dirty="0">
                <a:sym typeface="Wingdings" pitchFamily="2" charset="2"/>
              </a:rPr>
              <a:t>Phoebus will/may not run without settings file in correct location.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400E74-E5BB-0110-9F65-0EB2A010E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761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4EDC-765B-2C1B-9CAD-94631612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Data Source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DF507-FECF-5B6B-6DD9-1B61C6A57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Alarm apps provide overviews of all alarms defined in an alarm configuration file.</a:t>
            </a:r>
          </a:p>
          <a:p>
            <a:pPr lvl="1"/>
            <a:r>
              <a:rPr lang="en-SE" dirty="0"/>
              <a:t>Offer interaction (e.g. acknowledge).</a:t>
            </a:r>
          </a:p>
          <a:p>
            <a:r>
              <a:rPr lang="en-SE" dirty="0"/>
              <a:t>OPI widgets support alarm borders showing alarm state for a single PV.</a:t>
            </a:r>
          </a:p>
          <a:p>
            <a:pPr lvl="1"/>
            <a:r>
              <a:rPr lang="en-SE" dirty="0"/>
              <a:t>No interaction supported, i.e. not possible to acknowledge alarm through widget asspciated with a ca or pva data source.</a:t>
            </a:r>
          </a:p>
          <a:p>
            <a:r>
              <a:rPr lang="en-SE" dirty="0"/>
              <a:t>Alarm interaction in OPIs however possible through </a:t>
            </a:r>
            <a:r>
              <a:rPr lang="en-SE" i="1" dirty="0"/>
              <a:t>alarm data sources.</a:t>
            </a:r>
          </a:p>
          <a:p>
            <a:pPr lvl="1"/>
            <a:r>
              <a:rPr lang="en-SE" dirty="0"/>
              <a:t>Alarm data sources available only for PVs listed in an alarm configuration file, i.e. not all PVs across all IOCs.</a:t>
            </a:r>
          </a:p>
          <a:p>
            <a:pPr lvl="1"/>
            <a:r>
              <a:rPr lang="en-SE" dirty="0"/>
              <a:t>An alarm data source can be used to:</a:t>
            </a:r>
          </a:p>
          <a:p>
            <a:pPr lvl="2"/>
            <a:r>
              <a:rPr lang="en-SE" dirty="0"/>
              <a:t>Show alarm state, e.g. MINOR</a:t>
            </a:r>
          </a:p>
          <a:p>
            <a:pPr lvl="2"/>
            <a:r>
              <a:rPr lang="en-SE" dirty="0"/>
              <a:t>Show if alarm is active/inactive</a:t>
            </a:r>
          </a:p>
          <a:p>
            <a:pPr lvl="2"/>
            <a:r>
              <a:rPr lang="en-SE" dirty="0"/>
              <a:t>Show if alarm is enabled/disabled</a:t>
            </a:r>
          </a:p>
          <a:p>
            <a:pPr lvl="2"/>
            <a:r>
              <a:rPr lang="en-SE" dirty="0"/>
              <a:t>Show the duration of the alarm</a:t>
            </a:r>
          </a:p>
          <a:p>
            <a:pPr lvl="2"/>
            <a:r>
              <a:rPr lang="en-SE" dirty="0"/>
              <a:t>Acknowledge/unacknowledge the alarm</a:t>
            </a:r>
          </a:p>
          <a:p>
            <a:pPr lvl="2"/>
            <a:r>
              <a:rPr lang="en-SE" dirty="0"/>
              <a:t>Enable/disable the alarm</a:t>
            </a:r>
          </a:p>
          <a:p>
            <a:pPr lvl="1"/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92431-E8E5-760B-E230-6C59669E5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83674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4EDC-765B-2C1B-9CAD-94631612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 Data Source – example and demo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92431-E8E5-760B-E230-6C59669E5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71</a:t>
            </a:fld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6F68B0-684D-43C7-E1D7-343D822EF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625636"/>
            <a:ext cx="5400600" cy="32844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7E7AEB-1E55-F825-1CD5-5F39C798C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628800"/>
            <a:ext cx="5494840" cy="341599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D3A4A9B-7BB4-0C41-AAE4-83BC08E759CA}"/>
              </a:ext>
            </a:extLst>
          </p:cNvPr>
          <p:cNvSpPr txBox="1"/>
          <p:nvPr/>
        </p:nvSpPr>
        <p:spPr>
          <a:xfrm>
            <a:off x="263352" y="5301208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Documentation in Help </a:t>
            </a:r>
            <a:r>
              <a:rPr lang="en-SE" sz="2000" dirty="0">
                <a:sym typeface="Wingdings" pitchFamily="2" charset="2"/>
              </a:rPr>
              <a:t> search for “Alarm Datasource”</a:t>
            </a:r>
            <a:endParaRPr lang="en-SE" sz="2000" dirty="0"/>
          </a:p>
        </p:txBody>
      </p:sp>
    </p:spTree>
    <p:extLst>
      <p:ext uri="{BB962C8B-B14F-4D97-AF65-F5344CB8AC3E}">
        <p14:creationId xmlns:p14="http://schemas.microsoft.com/office/powerpoint/2010/main" val="16926346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4B565-75AC-3B53-B411-BE4EA5A36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Alarms – best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B3E79-03C2-B3FE-A924-8611D8FB2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539924"/>
            <a:ext cx="10972800" cy="4913411"/>
          </a:xfrm>
        </p:spPr>
        <p:txBody>
          <a:bodyPr/>
          <a:lstStyle/>
          <a:p>
            <a:r>
              <a:rPr lang="en-SE" dirty="0"/>
              <a:t>Important to understand distinction between EPICS alarms and alarms as presented by alarm apps.</a:t>
            </a:r>
          </a:p>
          <a:p>
            <a:r>
              <a:rPr lang="en-SE" dirty="0"/>
              <a:t>Alarm system (services and apps) should deal with alarms that make sense in a control room context, or for the purpose of logging/debugging (or both).</a:t>
            </a:r>
          </a:p>
          <a:p>
            <a:r>
              <a:rPr lang="en-SE" dirty="0"/>
              <a:t>Alarm setup and configuration (e.g. EPICS alarm limits) must be carefully determined, and in many cases revisited to avoid noise:</a:t>
            </a:r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C0B2E-7E34-1A2E-BB3B-0815BC2DE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72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EB5317-EA2E-F274-C7CB-20E467B97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32" y="3789040"/>
            <a:ext cx="5095948" cy="28096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8554CA-5E97-3458-262F-448F1555FE09}"/>
              </a:ext>
            </a:extLst>
          </p:cNvPr>
          <p:cNvSpPr/>
          <p:nvPr/>
        </p:nvSpPr>
        <p:spPr>
          <a:xfrm>
            <a:off x="3791744" y="4060713"/>
            <a:ext cx="720080" cy="25147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3178034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C9D5-0352-E874-31B4-A37ABB8D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Channel Finder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C7D69-043B-FF40-357B-7E355E514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56792"/>
            <a:ext cx="10972800" cy="4569374"/>
          </a:xfrm>
        </p:spPr>
        <p:txBody>
          <a:bodyPr/>
          <a:lstStyle/>
          <a:p>
            <a:r>
              <a:rPr lang="en-SE" dirty="0"/>
              <a:t>PV names are difficult to guess.</a:t>
            </a:r>
          </a:p>
          <a:p>
            <a:r>
              <a:rPr lang="en-SE" dirty="0"/>
              <a:t>There are ~10 million unique PV names at ESS (Jan 2025). </a:t>
            </a:r>
          </a:p>
          <a:p>
            <a:r>
              <a:rPr lang="en-SE" dirty="0"/>
              <a:t>Phoebus can only operate on exact (case sensitive) PV names.</a:t>
            </a:r>
          </a:p>
          <a:p>
            <a:r>
              <a:rPr lang="en-SE" dirty="0"/>
              <a:t>Channel Finder is a directory service simplifying search for PV names.</a:t>
            </a:r>
          </a:p>
          <a:p>
            <a:pPr lvl="1"/>
            <a:r>
              <a:rPr lang="en-SE" dirty="0"/>
              <a:t>IOCs announce PV names to a central service/repository.</a:t>
            </a:r>
          </a:p>
          <a:p>
            <a:pPr lvl="1"/>
            <a:r>
              <a:rPr lang="en-SE" dirty="0"/>
              <a:t>The repository also maintains meta-data associated with PVs.</a:t>
            </a:r>
          </a:p>
          <a:p>
            <a:pPr lvl="1"/>
            <a:r>
              <a:rPr lang="en-SE" dirty="0"/>
              <a:t>The service supports efficient search capabilities for clients.</a:t>
            </a:r>
          </a:p>
          <a:p>
            <a:r>
              <a:rPr lang="en-SE" dirty="0"/>
              <a:t>In Phoebus: Applications </a:t>
            </a:r>
            <a:r>
              <a:rPr lang="en-SE" dirty="0">
                <a:sym typeface="Wingdings" pitchFamily="2" charset="2"/>
              </a:rPr>
              <a:t> Channel  Channel Table.</a:t>
            </a:r>
            <a:endParaRPr lang="en-SE" dirty="0"/>
          </a:p>
          <a:p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A0016-F7E1-A9FE-16AE-A028924A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73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9AA722-6CCD-5EC9-0626-2DF362593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4597472"/>
            <a:ext cx="10382944" cy="203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487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C9D5-0352-E874-31B4-A37ABB8DF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Channel Finder – proposal service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C7D69-043B-FF40-357B-7E355E514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56792"/>
            <a:ext cx="6350496" cy="4569374"/>
          </a:xfrm>
        </p:spPr>
        <p:txBody>
          <a:bodyPr/>
          <a:lstStyle/>
          <a:p>
            <a:r>
              <a:rPr lang="en-SE" dirty="0"/>
              <a:t>In the Display Builder editor, input fields for PV name </a:t>
            </a:r>
            <a:br>
              <a:rPr lang="en-SE" dirty="0"/>
            </a:br>
            <a:r>
              <a:rPr lang="en-SE" dirty="0"/>
              <a:t>supports proposals backed by the Channel Finder search capabilities.</a:t>
            </a:r>
          </a:p>
          <a:p>
            <a:r>
              <a:rPr lang="en-SE" dirty="0"/>
              <a:t>Other apps (e.g. Data Browser) with PV name input</a:t>
            </a:r>
            <a:br>
              <a:rPr lang="en-SE" dirty="0"/>
            </a:br>
            <a:r>
              <a:rPr lang="en-SE" dirty="0"/>
              <a:t>fields also support proposals from the Channel Finder</a:t>
            </a:r>
            <a:br>
              <a:rPr lang="en-SE" dirty="0"/>
            </a:br>
            <a:r>
              <a:rPr lang="en-SE" dirty="0"/>
              <a:t>service.</a:t>
            </a:r>
          </a:p>
          <a:p>
            <a:endParaRPr lang="en-SE" dirty="0"/>
          </a:p>
          <a:p>
            <a:pPr marL="0" indent="0">
              <a:buNone/>
            </a:pPr>
            <a:endParaRPr lang="en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A0016-F7E1-A9FE-16AE-A028924A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74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1AC585A-EBC6-0059-FCFC-ACEF39865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715" y="1659191"/>
            <a:ext cx="4104456" cy="4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339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BC5A-15B9-B7D0-CB7F-0490B5D1D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Save &amp; Restore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F517A-5A0C-C91D-997C-745630B2C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10972800" cy="4345166"/>
          </a:xfrm>
        </p:spPr>
        <p:txBody>
          <a:bodyPr/>
          <a:lstStyle/>
          <a:p>
            <a:r>
              <a:rPr lang="en-SE" dirty="0"/>
              <a:t>Save &amp; Restore is used to save the state of a (sub)system such that it can be restored later.</a:t>
            </a:r>
          </a:p>
          <a:p>
            <a:pPr lvl="1"/>
            <a:r>
              <a:rPr lang="en-SE" dirty="0"/>
              <a:t>The state is defined as a list of PV setpoint values, plus optional read-back values.</a:t>
            </a:r>
          </a:p>
          <a:p>
            <a:pPr lvl="1"/>
            <a:r>
              <a:rPr lang="en-SE" dirty="0"/>
              <a:t>List of PVs managed in Save &amp; Restore </a:t>
            </a:r>
            <a:r>
              <a:rPr lang="en-SE" i="1" dirty="0"/>
              <a:t>configurations.</a:t>
            </a:r>
            <a:endParaRPr lang="en-SE" dirty="0"/>
          </a:p>
          <a:p>
            <a:r>
              <a:rPr lang="en-SE" dirty="0"/>
              <a:t>Users request Save &amp; Restore to take a </a:t>
            </a:r>
            <a:r>
              <a:rPr lang="en-SE" i="1" dirty="0"/>
              <a:t>snapshots</a:t>
            </a:r>
            <a:r>
              <a:rPr lang="en-SE" dirty="0"/>
              <a:t> based on a configuration.</a:t>
            </a:r>
          </a:p>
          <a:p>
            <a:pPr lvl="1"/>
            <a:r>
              <a:rPr lang="en-SE" dirty="0"/>
              <a:t>Snapshots persisted by service.</a:t>
            </a:r>
          </a:p>
          <a:p>
            <a:r>
              <a:rPr lang="en-SE" dirty="0"/>
              <a:t>Users request Save &amp; Restore to </a:t>
            </a:r>
            <a:r>
              <a:rPr lang="en-SE" i="1" dirty="0"/>
              <a:t>restore</a:t>
            </a:r>
            <a:r>
              <a:rPr lang="en-SE" dirty="0"/>
              <a:t> a snapshot.</a:t>
            </a:r>
          </a:p>
          <a:p>
            <a:pPr lvl="1"/>
            <a:r>
              <a:rPr lang="en-SE" dirty="0"/>
              <a:t>Users’ responsibility to determine if and when to invoke a restore operation.</a:t>
            </a:r>
          </a:p>
          <a:p>
            <a:r>
              <a:rPr lang="en-SE" b="1" dirty="0"/>
              <a:t>NOTE! </a:t>
            </a:r>
            <a:r>
              <a:rPr lang="en-SE" dirty="0"/>
              <a:t>Save &amp; Restore is </a:t>
            </a:r>
            <a:r>
              <a:rPr lang="en-SE" i="1" dirty="0"/>
              <a:t>not</a:t>
            </a:r>
            <a:r>
              <a:rPr lang="en-SE" dirty="0"/>
              <a:t> a sequencer: during a restore operation, PVs are written to asynchronuously. </a:t>
            </a:r>
          </a:p>
          <a:p>
            <a:pPr lvl="1"/>
            <a:r>
              <a:rPr lang="en-SE" dirty="0"/>
              <a:t>Failure to write to a PV does not abort a restore operation.</a:t>
            </a:r>
          </a:p>
          <a:p>
            <a:r>
              <a:rPr lang="en-SE" dirty="0"/>
              <a:t>The service supports a REST API. </a:t>
            </a:r>
          </a:p>
          <a:p>
            <a:pPr lvl="1"/>
            <a:r>
              <a:rPr lang="en-SE" dirty="0"/>
              <a:t>All operations – including create and restore snapshots – can be invoked on service by any HTTP client.</a:t>
            </a:r>
          </a:p>
          <a:p>
            <a:r>
              <a:rPr lang="en-SE" dirty="0"/>
              <a:t>Applications </a:t>
            </a:r>
            <a:r>
              <a:rPr lang="en-SE" dirty="0">
                <a:sym typeface="Wingdings" pitchFamily="2" charset="2"/>
              </a:rPr>
              <a:t> Utility  Save And Restore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FD5ED-16BE-34BC-7C9B-5C4EB2BD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5120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BC5A-15B9-B7D0-CB7F-0490B5D1D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Save &amp; Restore – configuration editor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FD5ED-16BE-34BC-7C9B-5C4EB2BD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76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7BE2F-2913-22B3-CBF3-D79748A5D7C7}"/>
              </a:ext>
            </a:extLst>
          </p:cNvPr>
          <p:cNvSpPr txBox="1"/>
          <p:nvPr/>
        </p:nvSpPr>
        <p:spPr>
          <a:xfrm>
            <a:off x="263352" y="1564710"/>
            <a:ext cx="5616624" cy="92818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>
              <a:sym typeface="Wingdings" pitchFamily="2" charset="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7F97AA-4A87-3513-9D3C-71420AC9F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09" y="1587825"/>
            <a:ext cx="8105378" cy="41454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0CD0B8-123A-22AD-FE08-3AC5985AF28A}"/>
              </a:ext>
            </a:extLst>
          </p:cNvPr>
          <p:cNvSpPr txBox="1"/>
          <p:nvPr/>
        </p:nvSpPr>
        <p:spPr>
          <a:xfrm>
            <a:off x="108247" y="1650503"/>
            <a:ext cx="1584176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Data managed</a:t>
            </a:r>
            <a:br>
              <a:rPr lang="en-SE" sz="1600" dirty="0"/>
            </a:br>
            <a:r>
              <a:rPr lang="en-SE" sz="1600" dirty="0"/>
              <a:t>as a tree structure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4FB37-A636-53F7-7211-B85CD63DD5D2}"/>
              </a:ext>
            </a:extLst>
          </p:cNvPr>
          <p:cNvSpPr txBox="1"/>
          <p:nvPr/>
        </p:nvSpPr>
        <p:spPr>
          <a:xfrm>
            <a:off x="108247" y="2691686"/>
            <a:ext cx="1800200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en-SE" sz="1600" dirty="0"/>
              <a:t>Data object types: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Folders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Configurations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Snapshots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Compisite </a:t>
            </a:r>
            <a:br>
              <a:rPr lang="en-SE" sz="1600" dirty="0"/>
            </a:br>
            <a:r>
              <a:rPr lang="en-SE" sz="1600" dirty="0"/>
              <a:t>Snapshots</a:t>
            </a:r>
            <a:br>
              <a:rPr lang="en-SE" sz="1600" dirty="0"/>
            </a:br>
            <a:endParaRPr lang="en-SE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9DB053-7275-1D1C-19B4-E6B4D2AB6D9B}"/>
              </a:ext>
            </a:extLst>
          </p:cNvPr>
          <p:cNvSpPr txBox="1"/>
          <p:nvPr/>
        </p:nvSpPr>
        <p:spPr>
          <a:xfrm>
            <a:off x="10136164" y="4797152"/>
            <a:ext cx="1987132" cy="108012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 fontScale="92500" lnSpcReduction="20000"/>
          </a:bodyPr>
          <a:lstStyle/>
          <a:p>
            <a:pPr algn="l"/>
            <a:r>
              <a:rPr lang="en-SE" sz="1600" dirty="0"/>
              <a:t>User specifies: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PV name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Readback PV name</a:t>
            </a:r>
            <a:br>
              <a:rPr lang="en-SE" sz="1600" dirty="0"/>
            </a:br>
            <a:r>
              <a:rPr lang="en-SE" sz="1600" dirty="0"/>
              <a:t> (optional)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SE" sz="1600" dirty="0"/>
              <a:t>Read Only</a:t>
            </a:r>
          </a:p>
        </p:txBody>
      </p:sp>
    </p:spTree>
    <p:extLst>
      <p:ext uri="{BB962C8B-B14F-4D97-AF65-F5344CB8AC3E}">
        <p14:creationId xmlns:p14="http://schemas.microsoft.com/office/powerpoint/2010/main" val="40584291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BC5A-15B9-B7D0-CB7F-0490B5D1D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Save &amp; Restore – take snapshot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FD5ED-16BE-34BC-7C9B-5C4EB2BD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77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7BE2F-2913-22B3-CBF3-D79748A5D7C7}"/>
              </a:ext>
            </a:extLst>
          </p:cNvPr>
          <p:cNvSpPr txBox="1"/>
          <p:nvPr/>
        </p:nvSpPr>
        <p:spPr>
          <a:xfrm>
            <a:off x="263352" y="1564710"/>
            <a:ext cx="5616624" cy="92818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>
              <a:sym typeface="Wingdings" pitchFamily="2" charset="2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DBB7445-5E96-81CD-26D9-93FF86273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1799819"/>
            <a:ext cx="9153139" cy="376241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2D6AB5A-0202-E3A5-96F1-94EC78B439BF}"/>
              </a:ext>
            </a:extLst>
          </p:cNvPr>
          <p:cNvSpPr/>
          <p:nvPr/>
        </p:nvSpPr>
        <p:spPr>
          <a:xfrm>
            <a:off x="8064567" y="3466618"/>
            <a:ext cx="1509450" cy="1584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7188DF-2F62-8F60-7050-3BD93CBF106A}"/>
              </a:ext>
            </a:extLst>
          </p:cNvPr>
          <p:cNvSpPr txBox="1"/>
          <p:nvPr/>
        </p:nvSpPr>
        <p:spPr>
          <a:xfrm>
            <a:off x="9680638" y="2060848"/>
            <a:ext cx="2191361" cy="108012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Read from archiver</a:t>
            </a:r>
            <a:br>
              <a:rPr lang="en-SE" sz="2000" dirty="0"/>
            </a:br>
            <a:r>
              <a:rPr lang="en-SE" sz="2000" dirty="0"/>
              <a:t>will prompt for </a:t>
            </a:r>
            <a:br>
              <a:rPr lang="en-SE" sz="2000" dirty="0"/>
            </a:br>
            <a:r>
              <a:rPr lang="en-SE" sz="2000" dirty="0"/>
              <a:t>date/time.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E49B2C6-C337-333A-8476-C124E955D1BE}"/>
              </a:ext>
            </a:extLst>
          </p:cNvPr>
          <p:cNvSpPr txBox="1"/>
          <p:nvPr/>
        </p:nvSpPr>
        <p:spPr>
          <a:xfrm>
            <a:off x="9665437" y="3429000"/>
            <a:ext cx="2191361" cy="108012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2000" dirty="0"/>
              <a:t>Live values show</a:t>
            </a:r>
            <a:br>
              <a:rPr lang="en-SE" sz="2000" dirty="0"/>
            </a:br>
            <a:r>
              <a:rPr lang="en-SE" sz="2000" dirty="0"/>
              <a:t>what will be </a:t>
            </a:r>
            <a:br>
              <a:rPr lang="en-SE" sz="2000" dirty="0"/>
            </a:br>
            <a:r>
              <a:rPr lang="en-SE" sz="2000" dirty="0"/>
              <a:t>stored in snapshot.</a:t>
            </a:r>
          </a:p>
        </p:txBody>
      </p:sp>
    </p:spTree>
    <p:extLst>
      <p:ext uri="{BB962C8B-B14F-4D97-AF65-F5344CB8AC3E}">
        <p14:creationId xmlns:p14="http://schemas.microsoft.com/office/powerpoint/2010/main" val="38306680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BC5A-15B9-B7D0-CB7F-0490B5D1D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Save &amp; Restore – restore snapshot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FD5ED-16BE-34BC-7C9B-5C4EB2BD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7BE2F-2913-22B3-CBF3-D79748A5D7C7}"/>
              </a:ext>
            </a:extLst>
          </p:cNvPr>
          <p:cNvSpPr txBox="1"/>
          <p:nvPr/>
        </p:nvSpPr>
        <p:spPr>
          <a:xfrm>
            <a:off x="263352" y="1564710"/>
            <a:ext cx="5616624" cy="92818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>
              <a:sym typeface="Wingdings" pitchFamily="2" charset="2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37A5C4F-2EA4-9DC3-514D-9BED9A310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280" y="4249866"/>
            <a:ext cx="6038448" cy="26081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4BB124-750E-D2EE-225D-184A24ADB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8" y="1851586"/>
            <a:ext cx="6038448" cy="22422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0B89F8C-0109-5635-31F6-57C04293FC65}"/>
              </a:ext>
            </a:extLst>
          </p:cNvPr>
          <p:cNvSpPr/>
          <p:nvPr/>
        </p:nvSpPr>
        <p:spPr>
          <a:xfrm>
            <a:off x="7087371" y="5310696"/>
            <a:ext cx="1475676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9D7ED9-4F62-E7D9-B25E-F58A3880A77C}"/>
              </a:ext>
            </a:extLst>
          </p:cNvPr>
          <p:cNvSpPr txBox="1"/>
          <p:nvPr/>
        </p:nvSpPr>
        <p:spPr>
          <a:xfrm>
            <a:off x="67916" y="4242792"/>
            <a:ext cx="2211660" cy="84239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Press button to see </a:t>
            </a:r>
            <a:br>
              <a:rPr lang="en-SE" sz="1600" dirty="0"/>
            </a:br>
            <a:r>
              <a:rPr lang="en-SE" sz="1600" dirty="0"/>
              <a:t>readback PVs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EE63EBD-C7BC-3CF7-0A39-F31250046C80}"/>
              </a:ext>
            </a:extLst>
          </p:cNvPr>
          <p:cNvCxnSpPr/>
          <p:nvPr/>
        </p:nvCxnSpPr>
        <p:spPr>
          <a:xfrm>
            <a:off x="1919536" y="4437112"/>
            <a:ext cx="576064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2FF27213-E6FB-90AA-1085-3139BE6EF02D}"/>
              </a:ext>
            </a:extLst>
          </p:cNvPr>
          <p:cNvSpPr txBox="1"/>
          <p:nvPr/>
        </p:nvSpPr>
        <p:spPr>
          <a:xfrm>
            <a:off x="8740644" y="4242792"/>
            <a:ext cx="2971980" cy="192251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Purpose of readback PVs is to </a:t>
            </a:r>
            <a:br>
              <a:rPr lang="en-SE" sz="1600" dirty="0"/>
            </a:br>
            <a:r>
              <a:rPr lang="en-SE" sz="1600" dirty="0"/>
              <a:t>analyze outcome of a restore</a:t>
            </a:r>
            <a:br>
              <a:rPr lang="en-SE" sz="1600" dirty="0"/>
            </a:br>
            <a:r>
              <a:rPr lang="en-SE" sz="1600" dirty="0"/>
              <a:t>operation.</a:t>
            </a:r>
          </a:p>
          <a:p>
            <a:pPr algn="l"/>
            <a:endParaRPr lang="en-SE" sz="1600" dirty="0"/>
          </a:p>
          <a:p>
            <a:pPr algn="l"/>
            <a:r>
              <a:rPr lang="en-SE" sz="1600" dirty="0"/>
              <a:t>Depending on the use case, </a:t>
            </a:r>
            <a:br>
              <a:rPr lang="en-SE" sz="1600" dirty="0"/>
            </a:br>
            <a:r>
              <a:rPr lang="en-SE" sz="1600" dirty="0"/>
              <a:t>readback PVs may not be needed.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FC3C62-1EA6-722B-791D-9F0F68BF5617}"/>
              </a:ext>
            </a:extLst>
          </p:cNvPr>
          <p:cNvSpPr txBox="1"/>
          <p:nvPr/>
        </p:nvSpPr>
        <p:spPr>
          <a:xfrm>
            <a:off x="8832304" y="1786603"/>
            <a:ext cx="2971980" cy="1922512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r>
              <a:rPr lang="en-SE" sz="1600" dirty="0"/>
              <a:t>Restore operation takes stored</a:t>
            </a:r>
            <a:br>
              <a:rPr lang="en-SE" sz="1600" dirty="0"/>
            </a:br>
            <a:r>
              <a:rPr lang="en-SE" sz="1600" dirty="0"/>
              <a:t>setpoint values and writes to PVs.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E8C5148-EC4A-819D-EAE7-056C29A3AB23}"/>
              </a:ext>
            </a:extLst>
          </p:cNvPr>
          <p:cNvSpPr/>
          <p:nvPr/>
        </p:nvSpPr>
        <p:spPr>
          <a:xfrm>
            <a:off x="5879976" y="2924944"/>
            <a:ext cx="904315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9057998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BC5A-15B9-B7D0-CB7F-0490B5D1D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Save &amp; Restore – additional features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FD5ED-16BE-34BC-7C9B-5C4EB2BD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79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77BE2F-2913-22B3-CBF3-D79748A5D7C7}"/>
              </a:ext>
            </a:extLst>
          </p:cNvPr>
          <p:cNvSpPr txBox="1"/>
          <p:nvPr/>
        </p:nvSpPr>
        <p:spPr>
          <a:xfrm>
            <a:off x="263352" y="1564710"/>
            <a:ext cx="5616624" cy="928186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l"/>
            <a:endParaRPr lang="en-SE" sz="2000" dirty="0"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2471BC-CC65-D6CC-6CF7-983B2AA6CA2F}"/>
              </a:ext>
            </a:extLst>
          </p:cNvPr>
          <p:cNvSpPr txBox="1"/>
          <p:nvPr/>
        </p:nvSpPr>
        <p:spPr>
          <a:xfrm>
            <a:off x="335360" y="1628800"/>
            <a:ext cx="6120680" cy="4464496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A </a:t>
            </a:r>
            <a:r>
              <a:rPr lang="en-SE" sz="2000" i="1" dirty="0"/>
              <a:t>composite snapshot</a:t>
            </a:r>
            <a:r>
              <a:rPr lang="en-SE" sz="2000" dirty="0"/>
              <a:t> is an aggregation of other snapshots and composite snapshots.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dirty="0"/>
              <a:t>Convenient way to restore multiple snapshots in a single operation.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dirty="0"/>
              <a:t>Unlike regular snapshots they are not associated with a configuration.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SE" sz="2000" dirty="0"/>
              <a:t>Snapshots can be tagged (free text), e.g. to clarify purpose.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SE" dirty="0"/>
              <a:t>A special tag – “golden” – is used to annotate special settings.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SE" sz="2000" dirty="0"/>
              <a:t>The search &amp; filter view is used to locate objects (configurations, snapshots…) based on a set of search criteria.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F46E98-E9E0-A705-1604-68190F86B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237" y="1772816"/>
            <a:ext cx="5449962" cy="285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933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E187C-ECB9-71C9-7079-D208C0E8D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FA9F4-CA11-7A1B-8032-194822B3B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Install Phoebus at ESS – settings for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2D404-060A-77C5-B7F1-0E27E35136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ym typeface="Wingdings" pitchFamily="2" charset="2"/>
              </a:rPr>
              <a:t>Make sure you have the following lines in </a:t>
            </a:r>
            <a:r>
              <a:rPr lang="en-GB" dirty="0" err="1">
                <a:sym typeface="Wingdings" pitchFamily="2" charset="2"/>
              </a:rPr>
              <a:t>phoebus.ini</a:t>
            </a:r>
            <a:r>
              <a:rPr lang="en-GB" dirty="0">
                <a:sym typeface="Wingdings" pitchFamily="2" charset="2"/>
              </a:rPr>
              <a:t> (present in template):</a:t>
            </a:r>
            <a:br>
              <a:rPr lang="en-GB" dirty="0">
                <a:sym typeface="Wingdings" pitchFamily="2" charset="2"/>
              </a:rPr>
            </a:b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org.phoebus.pv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/default=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pva</a:t>
            </a: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  <a:sym typeface="Wingdings" pitchFamily="2" charset="2"/>
            </a:endParaRPr>
          </a:p>
          <a:p>
            <a:pPr marL="342900" lvl="1" indent="0">
              <a:buNone/>
            </a:pP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org.phoebus.pv.pva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epics_pva_addr_list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=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idmz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-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ro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-epics-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gw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-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tn.esss.lu.se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 172.30.7.208</a:t>
            </a: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org.phoebus.applications.saveandrestore.client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jmasar.service.url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=http://172.30.7.208:8080/save-restore</a:t>
            </a: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org.phoebus.olog.es.api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olog_url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=http://172.30.7.208:18080/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Olog</a:t>
            </a: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org.phoebus.applications.alarm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/server=172.30.7.208:9092</a:t>
            </a: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org.phoebus.applications.alarm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config_name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=Accelerator</a:t>
            </a:r>
          </a:p>
          <a:p>
            <a:pPr marL="342900" lvl="1" indent="0">
              <a:buNone/>
            </a:pP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org.phoebus.applications.alarm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/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config_names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=Accelerator</a:t>
            </a: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</a:br>
            <a:endParaRPr lang="en-SE" sz="1600" b="1" dirty="0">
              <a:latin typeface="Courier New" panose="02070309020205020404" pitchFamily="49" charset="0"/>
              <a:cs typeface="Courier New" panose="02070309020205020404" pitchFamily="49" charset="0"/>
              <a:sym typeface="Wingdings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0551A-2DE2-2CDD-0C49-B72780CFC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2094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96F90-171C-D45F-2692-550CE1484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Layouts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9821F-3657-B02C-7E2D-536B5AEBB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81000"/>
            <a:ext cx="6782544" cy="4345166"/>
          </a:xfrm>
        </p:spPr>
        <p:txBody>
          <a:bodyPr/>
          <a:lstStyle/>
          <a:p>
            <a:r>
              <a:rPr lang="en-SE" dirty="0"/>
              <a:t>Each Phoebus app runs its UI in a separate tab.</a:t>
            </a:r>
          </a:p>
          <a:p>
            <a:pPr lvl="1"/>
            <a:r>
              <a:rPr lang="en-SE" dirty="0"/>
              <a:t>W</a:t>
            </a:r>
            <a:r>
              <a:rPr lang="en-GB" dirty="0"/>
              <a:t>h</a:t>
            </a:r>
            <a:r>
              <a:rPr lang="en-SE" dirty="0"/>
              <a:t>en an app is luanched, it is rendered in a new tab in the main window.</a:t>
            </a:r>
          </a:p>
          <a:p>
            <a:pPr lvl="1"/>
            <a:r>
              <a:rPr lang="en-SE" dirty="0"/>
              <a:t>Some apps (e.g. Save&amp;Restore, Display Builder OPI) support only one instance.</a:t>
            </a:r>
          </a:p>
          <a:p>
            <a:r>
              <a:rPr lang="en-SE" dirty="0"/>
              <a:t>Control over tab arrangement is provided through:</a:t>
            </a:r>
          </a:p>
          <a:p>
            <a:pPr lvl="1"/>
            <a:r>
              <a:rPr lang="en-SE" dirty="0"/>
              <a:t>Possibility to split a window (left/right or top/bottom). Tabs can then be dragged/dropped onto the different parts.</a:t>
            </a:r>
          </a:p>
          <a:p>
            <a:pPr lvl="1"/>
            <a:r>
              <a:rPr lang="en-SE" dirty="0"/>
              <a:t>Possibility to detach a tab into a separate window.</a:t>
            </a:r>
          </a:p>
          <a:p>
            <a:r>
              <a:rPr lang="en-SE" dirty="0"/>
              <a:t>User may save current layout to file and restore when needed.</a:t>
            </a:r>
          </a:p>
          <a:p>
            <a:pPr lvl="1"/>
            <a:r>
              <a:rPr lang="en-SE" dirty="0"/>
              <a:t>NOTE: When shut down, Phoebus saves the state of the UI (i.e. the layout). The state is restored when Phoebus is launched.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56516-F780-4418-0353-16FD88598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80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8D9EE8-644B-C097-69B1-C238548E5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916832"/>
            <a:ext cx="29972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859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65D81-AD41-3BCA-EB7D-3BDC0E4E0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Integration between Phoebus apps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E454F-C923-B6AC-27EE-0B6706CDD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4345166"/>
          </a:xfrm>
        </p:spPr>
        <p:txBody>
          <a:bodyPr/>
          <a:lstStyle/>
          <a:p>
            <a:r>
              <a:rPr lang="en-SE" dirty="0"/>
              <a:t>Design philosophy: app X should not implement features already available in app Y.</a:t>
            </a:r>
          </a:p>
          <a:p>
            <a:pPr lvl="1"/>
            <a:r>
              <a:rPr lang="en-SE" dirty="0"/>
              <a:t>Promotes simplicity </a:t>
            </a:r>
            <a:r>
              <a:rPr lang="en-SE" dirty="0">
                <a:sym typeface="Wingdings" pitchFamily="2" charset="2"/>
              </a:rPr>
              <a:t> reduces code duplication and maintenance.</a:t>
            </a:r>
            <a:endParaRPr lang="en-SE" dirty="0"/>
          </a:p>
          <a:p>
            <a:r>
              <a:rPr lang="en-SE" dirty="0"/>
              <a:t>Integration and navigation between apps is supported by sharing data.</a:t>
            </a:r>
          </a:p>
          <a:p>
            <a:pPr lvl="1"/>
            <a:r>
              <a:rPr lang="en-SE" dirty="0"/>
              <a:t>Mechanism quite similar to Android and iOS.</a:t>
            </a:r>
          </a:p>
          <a:p>
            <a:r>
              <a:rPr lang="en-SE" dirty="0"/>
              <a:t>Transition between apps happens through context menu items, or using an action associated with a widget in an OPI.</a:t>
            </a:r>
          </a:p>
          <a:p>
            <a:r>
              <a:rPr lang="en-SE" dirty="0"/>
              <a:t>Demo of examples:</a:t>
            </a:r>
          </a:p>
          <a:p>
            <a:pPr lvl="1"/>
            <a:r>
              <a:rPr lang="en-SE" dirty="0"/>
              <a:t>Display Builder (OPIs)</a:t>
            </a:r>
          </a:p>
          <a:p>
            <a:pPr lvl="2"/>
            <a:r>
              <a:rPr lang="en-SE" dirty="0"/>
              <a:t>Probe</a:t>
            </a:r>
          </a:p>
          <a:p>
            <a:pPr lvl="2"/>
            <a:r>
              <a:rPr lang="en-SE" dirty="0"/>
              <a:t>Data Browser</a:t>
            </a:r>
          </a:p>
          <a:p>
            <a:pPr lvl="2"/>
            <a:r>
              <a:rPr lang="en-SE" dirty="0"/>
              <a:t>Logbook</a:t>
            </a:r>
          </a:p>
          <a:p>
            <a:pPr lvl="2"/>
            <a:r>
              <a:rPr lang="en-SE" dirty="0"/>
              <a:t>Alarm History</a:t>
            </a:r>
          </a:p>
          <a:p>
            <a:pPr lvl="1"/>
            <a:r>
              <a:rPr lang="en-SE" dirty="0"/>
              <a:t>Channel Table</a:t>
            </a:r>
          </a:p>
          <a:p>
            <a:pPr lvl="2"/>
            <a:r>
              <a:rPr lang="en-SE" dirty="0"/>
              <a:t>Create/add to Save&amp;Restore configuration</a:t>
            </a:r>
          </a:p>
          <a:p>
            <a:pPr lvl="1"/>
            <a:r>
              <a:rPr lang="en-SE" dirty="0"/>
              <a:t>Data Browser, Alarm Table</a:t>
            </a:r>
          </a:p>
          <a:p>
            <a:pPr lvl="2"/>
            <a:r>
              <a:rPr lang="en-SE" dirty="0"/>
              <a:t>Logbook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80145-7D43-90D9-1134-DD5725B31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579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13B5C-FECB-6056-6B63-07B7D8F0B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D8C12-F714-CC2C-60A8-120232382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Getting your feet wet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B6884-98D1-D059-3854-1DDD8D93D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Launch the Phoebus application.</a:t>
            </a:r>
          </a:p>
          <a:p>
            <a:r>
              <a:rPr lang="en-SE" dirty="0"/>
              <a:t>From the menu bar, select Applications </a:t>
            </a:r>
            <a:r>
              <a:rPr lang="en-SE" dirty="0">
                <a:sym typeface="Wingdings" pitchFamily="2" charset="2"/>
              </a:rPr>
              <a:t> Display  Probe</a:t>
            </a:r>
          </a:p>
          <a:p>
            <a:r>
              <a:rPr lang="en-SE" dirty="0">
                <a:sym typeface="Wingdings" pitchFamily="2" charset="2"/>
              </a:rPr>
              <a:t>In the PV Name field type </a:t>
            </a: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training:TEMP </a:t>
            </a:r>
            <a:r>
              <a:rPr lang="en-SE" dirty="0">
                <a:sym typeface="Wingdings" pitchFamily="2" charset="2"/>
              </a:rPr>
              <a:t>and press </a:t>
            </a:r>
            <a:br>
              <a:rPr lang="en-SE" dirty="0">
                <a:sym typeface="Wingdings" pitchFamily="2" charset="2"/>
              </a:rPr>
            </a:br>
            <a:r>
              <a:rPr lang="en-SE" dirty="0">
                <a:sym typeface="Wingdings" pitchFamily="2" charset="2"/>
              </a:rPr>
              <a:t>&lt;ENTER&gt; key.</a:t>
            </a:r>
          </a:p>
          <a:p>
            <a:r>
              <a:rPr lang="en-SE" dirty="0">
                <a:sym typeface="Wingdings" pitchFamily="2" charset="2"/>
              </a:rPr>
              <a:t>The Probe app is like the command line tool </a:t>
            </a:r>
            <a:br>
              <a:rPr lang="en-SE" dirty="0">
                <a:sym typeface="Wingdings" pitchFamily="2" charset="2"/>
              </a:rPr>
            </a:br>
            <a:r>
              <a:rPr lang="en-SE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pvmonitor –v training:TEMP</a:t>
            </a:r>
            <a:r>
              <a:rPr lang="en-SE" dirty="0">
                <a:sym typeface="Wingdings" pitchFamily="2" charset="2"/>
              </a:rPr>
              <a:t>, with a user friendly UI.</a:t>
            </a:r>
          </a:p>
          <a:p>
            <a:pPr marL="0" indent="0">
              <a:buNone/>
            </a:pPr>
            <a:endParaRPr lang="en-SE" dirty="0">
              <a:sym typeface="Wingdings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3F036-A40D-004A-6FC4-F07B6ED62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115BC-487E-4422-894C-CB7CD3E79223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0B111D-5783-DFE8-B582-5C9CA4F95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352" y="1781000"/>
            <a:ext cx="3138192" cy="2345556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2544CB9-2378-980D-6EBA-95EC915B5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3969938"/>
            <a:ext cx="3672408" cy="27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26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t">
        <a:norm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Template" id="{35238F7E-AD2A-694B-A2B5-4512A574059E}" vid="{C401B7E8-B6CC-1C4E-A7E5-E97DB6136620}"/>
    </a:ext>
  </a:extLst>
</a:theme>
</file>

<file path=ppt/theme/theme2.xml><?xml version="1.0" encoding="utf-8"?>
<a:theme xmlns:a="http://schemas.openxmlformats.org/drawingml/2006/main" name="2_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Template" id="{35238F7E-AD2A-694B-A2B5-4512A574059E}" vid="{E5167BC5-13C5-9745-9A98-40995E9244D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69490</TotalTime>
  <Words>6499</Words>
  <Application>Microsoft Macintosh PowerPoint</Application>
  <PresentationFormat>Widescreen</PresentationFormat>
  <Paragraphs>718</Paragraphs>
  <Slides>81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Arial</vt:lpstr>
      <vt:lpstr>Calibri</vt:lpstr>
      <vt:lpstr>Courier New</vt:lpstr>
      <vt:lpstr>Source Sans Pro</vt:lpstr>
      <vt:lpstr>Wingdings</vt:lpstr>
      <vt:lpstr>Office-tema</vt:lpstr>
      <vt:lpstr>2_Anpassad formgivning</vt:lpstr>
      <vt:lpstr>Phoebus (CS Studio) Training </vt:lpstr>
      <vt:lpstr>TOC</vt:lpstr>
      <vt:lpstr>What is Phoebus (CS Studio)?</vt:lpstr>
      <vt:lpstr>What is Phoebus (CS Studio), really?</vt:lpstr>
      <vt:lpstr>The Phoebus eco system</vt:lpstr>
      <vt:lpstr>Phoebus architecture</vt:lpstr>
      <vt:lpstr>Install Phoebus at ESS</vt:lpstr>
      <vt:lpstr>Install Phoebus at ESS – settings for training</vt:lpstr>
      <vt:lpstr>Getting your feet wet</vt:lpstr>
      <vt:lpstr>Getting your feet wet</vt:lpstr>
      <vt:lpstr>File Browser app: manage your resources</vt:lpstr>
      <vt:lpstr>Display Builder app: build and run OPIs</vt:lpstr>
      <vt:lpstr>Display Builder: widget categories</vt:lpstr>
      <vt:lpstr>Display Builder: widget properties</vt:lpstr>
      <vt:lpstr>Exercise 1: basic PV aware widget</vt:lpstr>
      <vt:lpstr>Exercise 1: basic PV aware widget</vt:lpstr>
      <vt:lpstr>Exercise 1: basic PV aware widget</vt:lpstr>
      <vt:lpstr>Exercise 1: basic PV widget</vt:lpstr>
      <vt:lpstr>Dynamic behavior in widgets</vt:lpstr>
      <vt:lpstr>Exercise 2: Widget rules</vt:lpstr>
      <vt:lpstr>Exercise 2: Widget rules</vt:lpstr>
      <vt:lpstr>Exercise 2: Widget rules</vt:lpstr>
      <vt:lpstr>Exercise 2: Widget rules - see in action</vt:lpstr>
      <vt:lpstr>Widget rules considerations</vt:lpstr>
      <vt:lpstr>Exercise 3: Widget actions</vt:lpstr>
      <vt:lpstr>Exercise 3: Widget actions</vt:lpstr>
      <vt:lpstr>Exercise 3: Widget actions </vt:lpstr>
      <vt:lpstr>Exercise 3: Widget actions – see in action </vt:lpstr>
      <vt:lpstr>Widget scripts</vt:lpstr>
      <vt:lpstr>Exercise 4: Control widget</vt:lpstr>
      <vt:lpstr>Exercise 4: Control widget</vt:lpstr>
      <vt:lpstr>Exercise 5: Control widgets and limits</vt:lpstr>
      <vt:lpstr>Exercise 5: Control widgets and limits</vt:lpstr>
      <vt:lpstr>Visualizig alarms</vt:lpstr>
      <vt:lpstr>LED widget indicating alarm using rule</vt:lpstr>
      <vt:lpstr>Exercise 5a – Multistate LED widget together with SEVR field</vt:lpstr>
      <vt:lpstr>About alarm data source…</vt:lpstr>
      <vt:lpstr>Exercise 5b – Widget together with alarm data source</vt:lpstr>
      <vt:lpstr>Exercise 5c – Widget together with alarm data source</vt:lpstr>
      <vt:lpstr>Exercise 5c – Widget together with alarm data source</vt:lpstr>
      <vt:lpstr>Options with alarm data source</vt:lpstr>
      <vt:lpstr>Data sources</vt:lpstr>
      <vt:lpstr>Formulas</vt:lpstr>
      <vt:lpstr>Reference: Display Builder examples</vt:lpstr>
      <vt:lpstr>Display Builder – best practices</vt:lpstr>
      <vt:lpstr>Display Builder – best practices</vt:lpstr>
      <vt:lpstr>Data Browser</vt:lpstr>
      <vt:lpstr>Exercise 6: create plot in Data Browser</vt:lpstr>
      <vt:lpstr>Exercise 6: Data Browser – Auto Scale</vt:lpstr>
      <vt:lpstr>Exercise 6: add archived PV</vt:lpstr>
      <vt:lpstr>Exercise 6: archived PV</vt:lpstr>
      <vt:lpstr>Data Browser – some remarks</vt:lpstr>
      <vt:lpstr>Data Browser – best practices</vt:lpstr>
      <vt:lpstr>Logbook/Olog</vt:lpstr>
      <vt:lpstr>Logbook/Olog</vt:lpstr>
      <vt:lpstr>Exercise 7 – create log entry</vt:lpstr>
      <vt:lpstr>Exercise 7 – view log entry</vt:lpstr>
      <vt:lpstr>Exercise 7 – integration with other apps</vt:lpstr>
      <vt:lpstr>Exercise 7 – Olog search</vt:lpstr>
      <vt:lpstr>Logbook – expectations and use cases</vt:lpstr>
      <vt:lpstr>Alarm system</vt:lpstr>
      <vt:lpstr>Alarm system – architecture </vt:lpstr>
      <vt:lpstr>Alarm system – architecture</vt:lpstr>
      <vt:lpstr>Alarm system – example configuration</vt:lpstr>
      <vt:lpstr>Alarm system – behavior</vt:lpstr>
      <vt:lpstr>Alarm system – more on configuration</vt:lpstr>
      <vt:lpstr>Alarm system – guidance</vt:lpstr>
      <vt:lpstr>Alarm system – Alarm Logger</vt:lpstr>
      <vt:lpstr>Alarm system – Alarm Logger examples</vt:lpstr>
      <vt:lpstr>Alarm Data Source</vt:lpstr>
      <vt:lpstr>Alarm Data Source – example and demo</vt:lpstr>
      <vt:lpstr>Alarms – best practices</vt:lpstr>
      <vt:lpstr>Channel Finder</vt:lpstr>
      <vt:lpstr>Channel Finder – proposal service</vt:lpstr>
      <vt:lpstr>Save &amp; Restore</vt:lpstr>
      <vt:lpstr>Save &amp; Restore – configuration editor</vt:lpstr>
      <vt:lpstr>Save &amp; Restore – take snapshot</vt:lpstr>
      <vt:lpstr>Save &amp; Restore – restore snapshot</vt:lpstr>
      <vt:lpstr>Save &amp; Restore – additional features</vt:lpstr>
      <vt:lpstr>Layouts</vt:lpstr>
      <vt:lpstr>Integration between Phoebus apps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Phoebus (CS Studio) Training </dc:title>
  <dc:creator>Georg Weiss</dc:creator>
  <cp:lastModifiedBy>Georg Weiss</cp:lastModifiedBy>
  <cp:revision>150</cp:revision>
  <dcterms:created xsi:type="dcterms:W3CDTF">2024-11-27T14:07:15Z</dcterms:created>
  <dcterms:modified xsi:type="dcterms:W3CDTF">2026-08-20T10:07:45Z</dcterms:modified>
</cp:coreProperties>
</file>