
<file path=[Content_Types].xml><?xml version="1.0" encoding="utf-8"?>
<Types xmlns="http://schemas.openxmlformats.org/package/2006/content-types">
  <Default Extension="fntdata" ContentType="application/x-fontdata"/>
  <Default Extension="jpeg" ContentType="image/jpeg"/>
  <Default Extension="jpg" ContentType="image/jpeg"/>
  <Default Extension="org&amp;utm_campaign=parser&amp;utm_content=thumbnail"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24"/>
  </p:notesMasterIdLst>
  <p:sldIdLst>
    <p:sldId id="288" r:id="rId2"/>
    <p:sldId id="289" r:id="rId3"/>
    <p:sldId id="322" r:id="rId4"/>
    <p:sldId id="323" r:id="rId5"/>
    <p:sldId id="290" r:id="rId6"/>
    <p:sldId id="321" r:id="rId7"/>
    <p:sldId id="324" r:id="rId8"/>
    <p:sldId id="291" r:id="rId9"/>
    <p:sldId id="293" r:id="rId10"/>
    <p:sldId id="292" r:id="rId11"/>
    <p:sldId id="298" r:id="rId12"/>
    <p:sldId id="294" r:id="rId13"/>
    <p:sldId id="295" r:id="rId14"/>
    <p:sldId id="299" r:id="rId15"/>
    <p:sldId id="325" r:id="rId16"/>
    <p:sldId id="300" r:id="rId17"/>
    <p:sldId id="296" r:id="rId18"/>
    <p:sldId id="303" r:id="rId19"/>
    <p:sldId id="297" r:id="rId20"/>
    <p:sldId id="301" r:id="rId21"/>
    <p:sldId id="320" r:id="rId22"/>
    <p:sldId id="326" r:id="rId23"/>
  </p:sldIdLst>
  <p:sldSz cx="12192000" cy="6858000"/>
  <p:notesSz cx="6858000" cy="9144000"/>
  <p:embeddedFontLst>
    <p:embeddedFont>
      <p:font typeface="Oswald" pitchFamily="2" charset="77"/>
      <p:regular r:id="rId25"/>
      <p:bold r:id="rId26"/>
    </p:embeddedFont>
    <p:embeddedFont>
      <p:font typeface="Source Sans Pro" panose="020B0503030403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ael Davidsaver" initials="" lastIdx="1" clrIdx="0"/>
  <p:cmAuthor id="1" name="Michael Dalesio"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7AFDD6-E77A-4C35-9C27-D158B07E89B2}">
  <a:tblStyle styleId="{6C7AFDD6-E77A-4C35-9C27-D158B07E89B2}"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CFDB617A-B065-46FD-975B-26606F083B42}"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27"/>
    <p:restoredTop sz="60410"/>
  </p:normalViewPr>
  <p:slideViewPr>
    <p:cSldViewPr snapToGrid="0">
      <p:cViewPr varScale="1">
        <p:scale>
          <a:sx n="62" d="100"/>
          <a:sy n="62" d="100"/>
        </p:scale>
        <p:origin x="1080" y="1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g39a77ac55be_3_8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g39a77ac55be_3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39a77ac55be_3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5" name="Google Shape;1125;g39a77ac55be_3_1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 group of engineers work with the physicists to determine the specifications for each subsystem for construction, early prototyping, development, installation, integration, commissioning and operation.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Physics operation of the machine for integration, commissioning, operations, off normal operations, physics studies.</a:t>
            </a:r>
            <a:endParaRPr dirty="0"/>
          </a:p>
          <a:p>
            <a:pPr marL="457200" lvl="1" indent="0" algn="l" rtl="0">
              <a:spcBef>
                <a:spcPts val="0"/>
              </a:spcBef>
              <a:spcAft>
                <a:spcPts val="0"/>
              </a:spcAft>
              <a:buNone/>
            </a:pPr>
            <a:r>
              <a:rPr lang="en-US" b="1" dirty="0"/>
              <a:t>This phase is important to solicit requirements that are most frequency ignored and occasionally lead to serious problems.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Industrial engineers expect these to be provided before they start working. In a science facility, there is no project engineer – the engineering team creates the specifications. These specifications are unique outside of scientific facilities.</a:t>
            </a:r>
            <a:endParaRPr dirty="0"/>
          </a:p>
          <a:p>
            <a:pPr marL="0" lvl="0" indent="0" algn="l" rtl="0">
              <a:spcBef>
                <a:spcPts val="0"/>
              </a:spcBef>
              <a:spcAft>
                <a:spcPts val="0"/>
              </a:spcAft>
              <a:buClr>
                <a:schemeClr val="dk1"/>
              </a:buClr>
              <a:buSzPts val="1200"/>
              <a:buFont typeface="Calibri"/>
              <a:buNone/>
            </a:pPr>
            <a:r>
              <a:rPr lang="en-US" dirty="0"/>
              <a:t>	</a:t>
            </a:r>
            <a:endParaRPr dirty="0"/>
          </a:p>
          <a:p>
            <a:pPr marL="0" lvl="0" indent="0" algn="l" rtl="0">
              <a:spcBef>
                <a:spcPts val="0"/>
              </a:spcBef>
              <a:spcAft>
                <a:spcPts val="0"/>
              </a:spcAft>
              <a:buClr>
                <a:schemeClr val="dk1"/>
              </a:buClr>
              <a:buSzPts val="1200"/>
              <a:buFont typeface="Calibri"/>
              <a:buNone/>
            </a:pPr>
            <a:r>
              <a:rPr lang="en-US" dirty="0"/>
              <a:t>E.g., sample rates at GHz rates, kHz feedback over </a:t>
            </a:r>
            <a:r>
              <a:rPr lang="en-US" dirty="0" err="1"/>
              <a:t>kM</a:t>
            </a:r>
            <a:r>
              <a:rPr lang="en-US" dirty="0"/>
              <a:t>, global data correlation with </a:t>
            </a:r>
            <a:r>
              <a:rPr lang="en-US" dirty="0" err="1"/>
              <a:t>nsec</a:t>
            </a:r>
            <a:r>
              <a:rPr lang="en-US" dirty="0"/>
              <a:t> resolution, equipment protection systems that respond in 6 µsecs. Capturing these, I frequently overlooked or mistook - “no data correlation needed” = time stamps at 35 msec resolution and “4 beam diagnostic instruments will be needed” became 21.</a:t>
            </a:r>
            <a:endParaRPr dirty="0"/>
          </a:p>
          <a:p>
            <a:pPr marL="0" lvl="0" indent="0" algn="l" rtl="0">
              <a:spcBef>
                <a:spcPts val="0"/>
              </a:spcBef>
              <a:spcAft>
                <a:spcPts val="0"/>
              </a:spcAft>
              <a:buNone/>
            </a:pPr>
            <a:endParaRPr dirty="0"/>
          </a:p>
        </p:txBody>
      </p:sp>
      <p:sp>
        <p:nvSpPr>
          <p:cNvPr id="1126" name="Google Shape;1126;g39a77ac55be_3_1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g39a77ac55be_3_1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7" name="Google Shape;1097;g39a77ac55be_3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g39a77ac55be_3_1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3" name="Google Shape;1103;g39a77ac55be_3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g39a77ac55be_3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2" name="Google Shape;1132;g39a77ac55be_3_1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Selecting COTS and/or Open Source solutions that meet your requirements:</a:t>
            </a:r>
            <a:endParaRPr dirty="0"/>
          </a:p>
          <a:p>
            <a:pPr marL="457200" lvl="1" indent="0" algn="l" rtl="0">
              <a:spcBef>
                <a:spcPts val="0"/>
              </a:spcBef>
              <a:spcAft>
                <a:spcPts val="0"/>
              </a:spcAft>
              <a:buNone/>
            </a:pPr>
            <a:r>
              <a:rPr lang="en-US" b="1" dirty="0"/>
              <a:t>Identify hardware architecture</a:t>
            </a:r>
            <a:endParaRPr dirty="0"/>
          </a:p>
          <a:p>
            <a:pPr marL="457200" lvl="1" indent="0" algn="l" rtl="0">
              <a:spcBef>
                <a:spcPts val="0"/>
              </a:spcBef>
              <a:spcAft>
                <a:spcPts val="0"/>
              </a:spcAft>
              <a:buNone/>
            </a:pPr>
            <a:r>
              <a:rPr lang="en-US" b="1" dirty="0"/>
              <a:t>Identify software architecture</a:t>
            </a:r>
            <a:endParaRPr dirty="0"/>
          </a:p>
          <a:p>
            <a:pPr marL="457200" lvl="1" indent="0" algn="l" rtl="0">
              <a:spcBef>
                <a:spcPts val="0"/>
              </a:spcBef>
              <a:spcAft>
                <a:spcPts val="0"/>
              </a:spcAft>
              <a:buNone/>
            </a:pPr>
            <a:r>
              <a:rPr lang="en-US" b="1" dirty="0"/>
              <a:t>Identify instrumentation interfaces</a:t>
            </a:r>
            <a:endParaRPr dirty="0"/>
          </a:p>
          <a:p>
            <a:pPr marL="0" lvl="0" indent="0" algn="l" rtl="0">
              <a:spcBef>
                <a:spcPts val="0"/>
              </a:spcBef>
              <a:spcAft>
                <a:spcPts val="0"/>
              </a:spcAft>
              <a:buNone/>
            </a:pPr>
            <a:endParaRPr lang="en-US" dirty="0"/>
          </a:p>
          <a:p>
            <a:pPr marL="0" lvl="0" indent="0" algn="l" rtl="0">
              <a:spcBef>
                <a:spcPts val="0"/>
              </a:spcBef>
              <a:spcAft>
                <a:spcPts val="0"/>
              </a:spcAft>
              <a:buNone/>
            </a:pPr>
            <a:r>
              <a:rPr lang="en-SE" dirty="0"/>
              <a:t>Open source: Sooner or later, you have to be able to fix deep issues. Open source will at least give the possibility to solve the issue if the provider cannot, does not want, wants more money than you have, or has disappeared from the business. Value of open source is not it being cheap to buy. It is in the security that it gives you. If you are unlucky with closer source products, you may end up having to replace them altogether.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Identify areas where there are no known solutions or opportunities to move ahead in technology </a:t>
            </a:r>
            <a:endParaRPr dirty="0"/>
          </a:p>
          <a:p>
            <a:pPr marL="457200" lvl="1" indent="0" algn="l" rtl="0">
              <a:spcBef>
                <a:spcPts val="0"/>
              </a:spcBef>
              <a:spcAft>
                <a:spcPts val="0"/>
              </a:spcAft>
              <a:buNone/>
            </a:pPr>
            <a:r>
              <a:rPr lang="en-US" b="1" dirty="0"/>
              <a:t>Developing new tools and approaches will take years and require several iterations. Does the benefit justify the cost? New developments are incentives to attract top talent.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NSLS II controls planned for major developments: </a:t>
            </a:r>
            <a:endParaRPr dirty="0"/>
          </a:p>
          <a:p>
            <a:pPr marL="457200" lvl="1" indent="0" algn="l" rtl="0">
              <a:spcBef>
                <a:spcPts val="0"/>
              </a:spcBef>
              <a:spcAft>
                <a:spcPts val="0"/>
              </a:spcAft>
              <a:buNone/>
            </a:pPr>
            <a:r>
              <a:rPr lang="en-US" dirty="0"/>
              <a:t>Digital power supply controllers for regulation and FOFB</a:t>
            </a:r>
            <a:endParaRPr dirty="0"/>
          </a:p>
          <a:p>
            <a:pPr marL="914400" lvl="2" indent="0" algn="l" rtl="0">
              <a:spcBef>
                <a:spcPts val="0"/>
              </a:spcBef>
              <a:spcAft>
                <a:spcPts val="0"/>
              </a:spcAft>
              <a:buNone/>
            </a:pPr>
            <a:r>
              <a:rPr lang="en-US" dirty="0"/>
              <a:t>Power supply was developed along with fast feedback communication and embedded timing receivers. </a:t>
            </a:r>
            <a:endParaRPr dirty="0"/>
          </a:p>
          <a:p>
            <a:pPr marL="457200" lvl="1" indent="0" algn="l" rtl="0">
              <a:spcBef>
                <a:spcPts val="0"/>
              </a:spcBef>
              <a:spcAft>
                <a:spcPts val="0"/>
              </a:spcAft>
              <a:buNone/>
            </a:pPr>
            <a:r>
              <a:rPr lang="en-US" dirty="0"/>
              <a:t>Open source BPMs were identified as an opportunity</a:t>
            </a:r>
            <a:endParaRPr dirty="0"/>
          </a:p>
          <a:p>
            <a:pPr marL="914400" lvl="2" indent="0" algn="l" rtl="0">
              <a:spcBef>
                <a:spcPts val="0"/>
              </a:spcBef>
              <a:spcAft>
                <a:spcPts val="0"/>
              </a:spcAft>
              <a:buNone/>
            </a:pPr>
            <a:r>
              <a:rPr lang="en-US" dirty="0"/>
              <a:t>BPM FOFB requirements also made it possible for a fast machine protection on beam orbit deviations w/o loss</a:t>
            </a:r>
            <a:endParaRPr dirty="0"/>
          </a:p>
          <a:p>
            <a:pPr marL="914400" lvl="2" indent="0" algn="l" rtl="0">
              <a:spcBef>
                <a:spcPts val="0"/>
              </a:spcBef>
              <a:spcAft>
                <a:spcPts val="0"/>
              </a:spcAft>
              <a:buNone/>
            </a:pPr>
            <a:r>
              <a:rPr lang="en-US" dirty="0"/>
              <a:t>This architecture was later adopted by ALS-U.</a:t>
            </a:r>
            <a:endParaRPr dirty="0"/>
          </a:p>
          <a:p>
            <a:pPr marL="457200" lvl="1" indent="0" algn="l" rtl="0">
              <a:spcBef>
                <a:spcPts val="0"/>
              </a:spcBef>
              <a:spcAft>
                <a:spcPts val="0"/>
              </a:spcAft>
              <a:buNone/>
            </a:pPr>
            <a:r>
              <a:rPr lang="en-US" dirty="0"/>
              <a:t>Relational database for equipment life cycle In the other case</a:t>
            </a:r>
            <a:endParaRPr dirty="0"/>
          </a:p>
          <a:p>
            <a:pPr marL="914400" lvl="2" indent="0" algn="l" rtl="0">
              <a:spcBef>
                <a:spcPts val="0"/>
              </a:spcBef>
              <a:spcAft>
                <a:spcPts val="0"/>
              </a:spcAft>
              <a:buNone/>
            </a:pPr>
            <a:r>
              <a:rPr lang="en-US" dirty="0"/>
              <a:t>We did not deliver the equipment life cycle tracking</a:t>
            </a:r>
            <a:endParaRPr dirty="0"/>
          </a:p>
          <a:p>
            <a:pPr marL="914400" lvl="2" indent="0" algn="l" rtl="0">
              <a:spcBef>
                <a:spcPts val="0"/>
              </a:spcBef>
              <a:spcAft>
                <a:spcPts val="0"/>
              </a:spcAft>
              <a:buNone/>
            </a:pPr>
            <a:r>
              <a:rPr lang="en-US" dirty="0"/>
              <a:t>We did deliver  data domains into micro services for the PV directory, save/restore and an electronic logbook.</a:t>
            </a:r>
            <a:endParaRPr dirty="0"/>
          </a:p>
          <a:p>
            <a:pPr marL="914400" lvl="2" indent="0" algn="l" rtl="0">
              <a:spcBef>
                <a:spcPts val="0"/>
              </a:spcBef>
              <a:spcAft>
                <a:spcPts val="0"/>
              </a:spcAft>
              <a:buNone/>
            </a:pPr>
            <a:endParaRPr i="1" dirty="0"/>
          </a:p>
          <a:p>
            <a:pPr marL="0" lvl="0" indent="0" algn="l" rtl="0">
              <a:spcBef>
                <a:spcPts val="0"/>
              </a:spcBef>
              <a:spcAft>
                <a:spcPts val="0"/>
              </a:spcAft>
              <a:buNone/>
            </a:pPr>
            <a:r>
              <a:rPr lang="en-US" i="1" dirty="0"/>
              <a:t>This is the only point in the project when you have time and resources to allocate. Investing time and resources to meet KPPs, save money, reduce risk, save schedule (especially during commissioning).</a:t>
            </a:r>
            <a:endParaRPr dirty="0"/>
          </a:p>
          <a:p>
            <a:pPr marL="0" lvl="0" indent="0" algn="l" rtl="0">
              <a:spcBef>
                <a:spcPts val="0"/>
              </a:spcBef>
              <a:spcAft>
                <a:spcPts val="0"/>
              </a:spcAft>
              <a:buNone/>
            </a:pPr>
            <a:endParaRPr i="1" dirty="0"/>
          </a:p>
          <a:p>
            <a:pPr marL="0" lvl="0" indent="0" algn="l" rtl="0">
              <a:spcBef>
                <a:spcPts val="0"/>
              </a:spcBef>
              <a:spcAft>
                <a:spcPts val="0"/>
              </a:spcAft>
              <a:buNone/>
            </a:pPr>
            <a:r>
              <a:rPr lang="en-US" dirty="0"/>
              <a:t>NSLS II controls planned for major developments: </a:t>
            </a:r>
            <a:endParaRPr dirty="0"/>
          </a:p>
          <a:p>
            <a:pPr marL="457200" lvl="1" indent="0" algn="l" rtl="0">
              <a:spcBef>
                <a:spcPts val="0"/>
              </a:spcBef>
              <a:spcAft>
                <a:spcPts val="0"/>
              </a:spcAft>
              <a:buNone/>
            </a:pPr>
            <a:r>
              <a:rPr lang="en-US" dirty="0"/>
              <a:t>Digital power supply controllers for regulation and FOFB</a:t>
            </a:r>
            <a:endParaRPr dirty="0"/>
          </a:p>
          <a:p>
            <a:pPr marL="914400" lvl="2" indent="0" algn="l" rtl="0">
              <a:spcBef>
                <a:spcPts val="0"/>
              </a:spcBef>
              <a:spcAft>
                <a:spcPts val="0"/>
              </a:spcAft>
              <a:buNone/>
            </a:pPr>
            <a:r>
              <a:rPr lang="en-US" dirty="0"/>
              <a:t>Power supply was developed along with fast feedback communication and embedded timing receivers. </a:t>
            </a:r>
            <a:endParaRPr dirty="0"/>
          </a:p>
          <a:p>
            <a:pPr marL="457200" lvl="1" indent="0" algn="l" rtl="0">
              <a:spcBef>
                <a:spcPts val="0"/>
              </a:spcBef>
              <a:spcAft>
                <a:spcPts val="0"/>
              </a:spcAft>
              <a:buNone/>
            </a:pPr>
            <a:r>
              <a:rPr lang="en-US" dirty="0"/>
              <a:t>Open source BPMs were identified as an opportunity</a:t>
            </a:r>
            <a:endParaRPr dirty="0"/>
          </a:p>
          <a:p>
            <a:pPr marL="914400" lvl="2" indent="0" algn="l" rtl="0">
              <a:spcBef>
                <a:spcPts val="0"/>
              </a:spcBef>
              <a:spcAft>
                <a:spcPts val="0"/>
              </a:spcAft>
              <a:buNone/>
            </a:pPr>
            <a:r>
              <a:rPr lang="en-US" dirty="0"/>
              <a:t>BPM FOFB requirements also made it possible for a fast machine protection on beam orbit deviations w/o loss</a:t>
            </a:r>
            <a:endParaRPr dirty="0"/>
          </a:p>
          <a:p>
            <a:pPr marL="914400" lvl="2" indent="0" algn="l" rtl="0">
              <a:spcBef>
                <a:spcPts val="0"/>
              </a:spcBef>
              <a:spcAft>
                <a:spcPts val="0"/>
              </a:spcAft>
              <a:buNone/>
            </a:pPr>
            <a:r>
              <a:rPr lang="en-US" dirty="0"/>
              <a:t>This architecture was later adopted by ALS-U.</a:t>
            </a:r>
            <a:endParaRPr dirty="0"/>
          </a:p>
          <a:p>
            <a:pPr marL="457200" lvl="1" indent="0" algn="l" rtl="0">
              <a:spcBef>
                <a:spcPts val="0"/>
              </a:spcBef>
              <a:spcAft>
                <a:spcPts val="0"/>
              </a:spcAft>
              <a:buNone/>
            </a:pPr>
            <a:r>
              <a:rPr lang="en-US" dirty="0"/>
              <a:t>Relational database for equipment life cycle In the other case</a:t>
            </a:r>
            <a:endParaRPr dirty="0"/>
          </a:p>
          <a:p>
            <a:pPr marL="914400" lvl="2" indent="0" algn="l" rtl="0">
              <a:spcBef>
                <a:spcPts val="0"/>
              </a:spcBef>
              <a:spcAft>
                <a:spcPts val="0"/>
              </a:spcAft>
              <a:buNone/>
            </a:pPr>
            <a:r>
              <a:rPr lang="en-US" dirty="0"/>
              <a:t>We did not deliver the equipment life cycle tracking</a:t>
            </a:r>
            <a:endParaRPr dirty="0"/>
          </a:p>
          <a:p>
            <a:pPr marL="914400" lvl="2" indent="0" algn="l" rtl="0">
              <a:spcBef>
                <a:spcPts val="0"/>
              </a:spcBef>
              <a:spcAft>
                <a:spcPts val="0"/>
              </a:spcAft>
              <a:buNone/>
            </a:pPr>
            <a:r>
              <a:rPr lang="en-US" dirty="0"/>
              <a:t>We did deliver  data domains into micro services for the PV directory, save/restore and an electronic logbook.</a:t>
            </a:r>
            <a:endParaRPr dirty="0"/>
          </a:p>
          <a:p>
            <a:pPr marL="914400" lvl="2" indent="0" algn="l" rtl="0">
              <a:spcBef>
                <a:spcPts val="0"/>
              </a:spcBef>
              <a:spcAft>
                <a:spcPts val="0"/>
              </a:spcAft>
              <a:buNone/>
            </a:pPr>
            <a:endParaRPr i="1" dirty="0"/>
          </a:p>
          <a:p>
            <a:pPr marL="0" lvl="0" indent="0" algn="l" rtl="0">
              <a:spcBef>
                <a:spcPts val="0"/>
              </a:spcBef>
              <a:spcAft>
                <a:spcPts val="0"/>
              </a:spcAft>
              <a:buNone/>
            </a:pPr>
            <a:endParaRPr i="1" dirty="0"/>
          </a:p>
          <a:p>
            <a:pPr marL="0" lvl="0" indent="0" algn="l" rtl="0">
              <a:spcBef>
                <a:spcPts val="0"/>
              </a:spcBef>
              <a:spcAft>
                <a:spcPts val="0"/>
              </a:spcAft>
              <a:buNone/>
            </a:pPr>
            <a:endParaRPr i="1"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1133" name="Google Shape;1133;g39a77ac55be_3_1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a:extLst>
            <a:ext uri="{FF2B5EF4-FFF2-40B4-BE49-F238E27FC236}">
              <a16:creationId xmlns:a16="http://schemas.microsoft.com/office/drawing/2014/main" id="{0E7DA454-9AA1-8D60-A867-B81FC230AE00}"/>
            </a:ext>
          </a:extLst>
        </p:cNvPr>
        <p:cNvGrpSpPr/>
        <p:nvPr/>
      </p:nvGrpSpPr>
      <p:grpSpPr>
        <a:xfrm>
          <a:off x="0" y="0"/>
          <a:ext cx="0" cy="0"/>
          <a:chOff x="0" y="0"/>
          <a:chExt cx="0" cy="0"/>
        </a:xfrm>
      </p:grpSpPr>
      <p:sp>
        <p:nvSpPr>
          <p:cNvPr id="1131" name="Google Shape;1131;g39a77ac55be_3_148:notes">
            <a:extLst>
              <a:ext uri="{FF2B5EF4-FFF2-40B4-BE49-F238E27FC236}">
                <a16:creationId xmlns:a16="http://schemas.microsoft.com/office/drawing/2014/main" id="{B6657BEE-55BC-D064-098B-35D836F4370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2" name="Google Shape;1132;g39a77ac55be_3_148:notes">
            <a:extLst>
              <a:ext uri="{FF2B5EF4-FFF2-40B4-BE49-F238E27FC236}">
                <a16:creationId xmlns:a16="http://schemas.microsoft.com/office/drawing/2014/main" id="{1D9F8F37-5EDF-523F-7752-89675B4AFFF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914400" lvl="2" indent="0" algn="l" rtl="0">
              <a:spcBef>
                <a:spcPts val="0"/>
              </a:spcBef>
              <a:spcAft>
                <a:spcPts val="0"/>
              </a:spcAft>
              <a:buNone/>
            </a:pPr>
            <a:r>
              <a:rPr lang="en-GB" i="0" noProof="0" dirty="0"/>
              <a:t>These are the most typical and fundamental issues to be thought of. Not an exhaustive list though.</a:t>
            </a:r>
          </a:p>
          <a:p>
            <a:pPr marL="0" lvl="0" indent="0" algn="l" rtl="0">
              <a:spcBef>
                <a:spcPts val="0"/>
              </a:spcBef>
              <a:spcAft>
                <a:spcPts val="0"/>
              </a:spcAft>
              <a:buNone/>
            </a:pPr>
            <a:endParaRPr i="1" dirty="0"/>
          </a:p>
          <a:p>
            <a:pPr marL="0" lvl="0" indent="0" algn="l" rtl="0">
              <a:spcBef>
                <a:spcPts val="0"/>
              </a:spcBef>
              <a:spcAft>
                <a:spcPts val="0"/>
              </a:spcAft>
              <a:buNone/>
            </a:pPr>
            <a:endParaRPr i="1"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1133" name="Google Shape;1133;g39a77ac55be_3_148:notes">
            <a:extLst>
              <a:ext uri="{FF2B5EF4-FFF2-40B4-BE49-F238E27FC236}">
                <a16:creationId xmlns:a16="http://schemas.microsoft.com/office/drawing/2014/main" id="{6D598323-3C11-7F18-65B2-407017D1484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1650349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g39a77ac55be_3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9" name="Google Shape;1139;g39a77ac55be_3_1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 build a scientific control system – every member of the project has a critical role. It is unrealistic to have a team that has full understanding of the problem and current expertise on the state of the technology.</a:t>
            </a:r>
            <a:endParaRPr/>
          </a:p>
          <a:p>
            <a:pPr marL="0" lvl="0" indent="0" algn="l" rtl="0">
              <a:spcBef>
                <a:spcPts val="0"/>
              </a:spcBef>
              <a:spcAft>
                <a:spcPts val="0"/>
              </a:spcAft>
              <a:buNone/>
            </a:pPr>
            <a:endParaRPr/>
          </a:p>
          <a:p>
            <a:pPr marL="0" lvl="0" indent="0" algn="l" rtl="0">
              <a:spcBef>
                <a:spcPts val="0"/>
              </a:spcBef>
              <a:spcAft>
                <a:spcPts val="0"/>
              </a:spcAft>
              <a:buNone/>
            </a:pPr>
            <a:r>
              <a:rPr lang="en-US"/>
              <a:t>Create an environment for exploration.</a:t>
            </a:r>
            <a:endParaRPr/>
          </a:p>
          <a:p>
            <a:pPr marL="0" lvl="0" indent="0" algn="l" rtl="0">
              <a:spcBef>
                <a:spcPts val="0"/>
              </a:spcBef>
              <a:spcAft>
                <a:spcPts val="0"/>
              </a:spcAft>
              <a:buNone/>
            </a:pPr>
            <a:endParaRPr/>
          </a:p>
          <a:p>
            <a:pPr marL="0" lvl="0" indent="0" algn="l" rtl="0">
              <a:spcBef>
                <a:spcPts val="0"/>
              </a:spcBef>
              <a:spcAft>
                <a:spcPts val="0"/>
              </a:spcAft>
              <a:buNone/>
            </a:pPr>
            <a:r>
              <a:rPr lang="en-US"/>
              <a:t>Scientific control systems push the bounds of technical capabilities. They are an opportunity to expand your awareness of emerging technologies and growing demands. (Two years before commissioning NSLS II beamlines, the engineers at DLS exposed the requirements that our own scientists did not communicate – instead of 32 – single pixel detectors, we would have 1M pixels at 1 kHz and  that our fictional 32 dimensional data was actually 2D arrays with 30 independent variables)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140" name="Google Shape;1140;g39a77ac55be_3_1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39a77ac55be_3_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0" name="Google Shape;1110;g39a77ac55be_3_1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first order team should be in place.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Senior Network Engineer – planning the network for the SCADA system (about 20%) and the instrumentation network (about 80%). </a:t>
            </a:r>
          </a:p>
          <a:p>
            <a:pPr marL="0" lvl="0" indent="0" algn="l" rtl="0">
              <a:spcBef>
                <a:spcPts val="0"/>
              </a:spcBef>
              <a:spcAft>
                <a:spcPts val="0"/>
              </a:spcAft>
              <a:buNone/>
            </a:pPr>
            <a:r>
              <a:rPr lang="en-US" b="1" dirty="0"/>
              <a:t>Ethernet is of primary importance. Most of this network is NOT a standard IT issue.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Senior Beam Electronics Engineer – planning all high-performance instrumentation both global and instrument based. This engineer is covering all subsystem meeting for the design and development of beam instrumentation. This engineer also works on the delivery of all high-performance instruments to avoid obsolescence by the time that commissioning starts.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Senior Industrial Control Engineer – planning all industrial subsystem instrumentation leading PLC selection, slow machine protection, how power control and equipment protection.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Senior Software Engineer – planning all SCADA tools selection and development. This is a UNIX and control system tool expert.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Staff grow from this point as the need arises. Have an engineer for each subsystem by the time the first article hardware evaluations start. Hiring engineers too early only funds a lot of iterations of design without meeting any projects goals.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GTA was staffed like this. For 2 years the control system was “behind schedule” meaning that we did not spend the money when we were scheduled to spend it. We were behind on staffing as the subsystem deliveries were behind schedule.</a:t>
            </a:r>
            <a:endParaRPr dirty="0"/>
          </a:p>
          <a:p>
            <a:pPr marL="0" lvl="0" indent="0" algn="l" rtl="0">
              <a:spcBef>
                <a:spcPts val="0"/>
              </a:spcBef>
              <a:spcAft>
                <a:spcPts val="0"/>
              </a:spcAft>
              <a:buNone/>
            </a:pPr>
            <a:endParaRPr dirty="0"/>
          </a:p>
        </p:txBody>
      </p:sp>
      <p:sp>
        <p:nvSpPr>
          <p:cNvPr id="1111" name="Google Shape;1111;g39a77ac55be_3_1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39a77ac55be_6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2" name="Google Shape;1162;g39a77ac55be_6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g39a77ac55be_3_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8" name="Google Shape;1118;g39a77ac55be_3_1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9" name="Google Shape;1119;g39a77ac55be_3_1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39a77ac55be_3_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6" name="Google Shape;1146;g39a77ac55be_3_1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complexity of a scientific control system is compounded  by the complexity of our nature. (you know – the difference between an introverted engineer and an extraverted engineer….)</a:t>
            </a:r>
            <a:endParaRPr dirty="0"/>
          </a:p>
        </p:txBody>
      </p:sp>
      <p:sp>
        <p:nvSpPr>
          <p:cNvPr id="1147" name="Google Shape;1147;g39a77ac55be_3_1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g39a77ac55be_3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g39a77ac55be_3_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dirty="0"/>
              <a:t>Bob’s notes:</a:t>
            </a:r>
          </a:p>
          <a:p>
            <a:pPr marL="0" lvl="0" indent="0" algn="l" rtl="0">
              <a:spcBef>
                <a:spcPts val="0"/>
              </a:spcBef>
              <a:spcAft>
                <a:spcPts val="0"/>
              </a:spcAft>
              <a:buClr>
                <a:schemeClr val="dk1"/>
              </a:buClr>
              <a:buSzPts val="1200"/>
              <a:buFont typeface="Calibri"/>
              <a:buNone/>
            </a:pPr>
            <a:r>
              <a:rPr lang="en-US" dirty="0"/>
              <a:t>There is a long history of learning lessons….. Highlights</a:t>
            </a:r>
            <a:endParaRPr dirty="0"/>
          </a:p>
          <a:p>
            <a:pPr marL="0" lvl="0" indent="0" algn="l" rtl="0">
              <a:spcBef>
                <a:spcPts val="0"/>
              </a:spcBef>
              <a:spcAft>
                <a:spcPts val="0"/>
              </a:spcAft>
              <a:buClr>
                <a:schemeClr val="dk1"/>
              </a:buClr>
              <a:buSzPts val="1200"/>
              <a:buFont typeface="Calibri"/>
              <a:buNone/>
            </a:pPr>
            <a:r>
              <a:rPr lang="en-US" dirty="0"/>
              <a:t>Plumbing with my step father – anything worth doing, is worth doing properly (reinforced by my art teacher)</a:t>
            </a:r>
            <a:endParaRPr dirty="0"/>
          </a:p>
          <a:p>
            <a:pPr marL="0" lvl="0" indent="0" algn="l" rtl="0">
              <a:spcBef>
                <a:spcPts val="0"/>
              </a:spcBef>
              <a:spcAft>
                <a:spcPts val="0"/>
              </a:spcAft>
              <a:buClr>
                <a:schemeClr val="dk1"/>
              </a:buClr>
              <a:buSzPts val="1200"/>
              <a:buFont typeface="Calibri"/>
              <a:buNone/>
            </a:pPr>
            <a:r>
              <a:rPr lang="en-US" dirty="0"/>
              <a:t>Industrial Control – you write code once – it gets run an uncountable number of times – take time to do it properly</a:t>
            </a:r>
            <a:endParaRPr dirty="0"/>
          </a:p>
          <a:p>
            <a:pPr marL="0" lvl="0" indent="0" algn="l" rtl="0">
              <a:spcBef>
                <a:spcPts val="0"/>
              </a:spcBef>
              <a:spcAft>
                <a:spcPts val="0"/>
              </a:spcAft>
              <a:buClr>
                <a:schemeClr val="dk1"/>
              </a:buClr>
              <a:buSzPts val="1200"/>
              <a:buFont typeface="Calibri"/>
              <a:buNone/>
            </a:pPr>
            <a:r>
              <a:rPr lang="en-US" dirty="0"/>
              <a:t>GTACS - 100 msecs data correlation could not be done on UNIX – memory management delays</a:t>
            </a:r>
            <a:endParaRPr dirty="0"/>
          </a:p>
          <a:p>
            <a:pPr marL="0" lvl="0" indent="0" algn="l" rtl="0">
              <a:spcBef>
                <a:spcPts val="0"/>
              </a:spcBef>
              <a:spcAft>
                <a:spcPts val="0"/>
              </a:spcAft>
              <a:buClr>
                <a:schemeClr val="dk1"/>
              </a:buClr>
              <a:buSzPts val="1200"/>
              <a:buFont typeface="Calibri"/>
              <a:buNone/>
            </a:pPr>
            <a:r>
              <a:rPr lang="en-US" dirty="0"/>
              <a:t>LEDA – unplugging a vacuum gauge results in a reading of very good vacuum</a:t>
            </a:r>
            <a:endParaRPr dirty="0"/>
          </a:p>
          <a:p>
            <a:pPr marL="0" lvl="0" indent="0" algn="l" rtl="0">
              <a:spcBef>
                <a:spcPts val="0"/>
              </a:spcBef>
              <a:spcAft>
                <a:spcPts val="0"/>
              </a:spcAft>
              <a:buClr>
                <a:schemeClr val="dk1"/>
              </a:buClr>
              <a:buSzPts val="1200"/>
              <a:buFont typeface="Calibri"/>
              <a:buNone/>
            </a:pPr>
            <a:r>
              <a:rPr lang="en-US" dirty="0"/>
              <a:t>EPICS Collaboration – giving over control to competent people is difficult – and produced better results than predicted</a:t>
            </a:r>
            <a:endParaRPr dirty="0"/>
          </a:p>
          <a:p>
            <a:pPr marL="0" lvl="0" indent="0" algn="l" rtl="0">
              <a:spcBef>
                <a:spcPts val="0"/>
              </a:spcBef>
              <a:spcAft>
                <a:spcPts val="0"/>
              </a:spcAft>
              <a:buClr>
                <a:schemeClr val="dk1"/>
              </a:buClr>
              <a:buSzPts val="1200"/>
              <a:buFont typeface="Calibri"/>
              <a:buNone/>
            </a:pPr>
            <a:r>
              <a:rPr lang="en-US" dirty="0"/>
              <a:t>SNS – time is money – money is opportunity – opportunities should not be wasted</a:t>
            </a:r>
            <a:endParaRPr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SE" dirty="0"/>
              <a:t>My history on the next slide.</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6"/>
        <p:cNvGrpSpPr/>
        <p:nvPr/>
      </p:nvGrpSpPr>
      <p:grpSpPr>
        <a:xfrm>
          <a:off x="0" y="0"/>
          <a:ext cx="0" cy="0"/>
          <a:chOff x="0" y="0"/>
          <a:chExt cx="0" cy="0"/>
        </a:xfrm>
      </p:grpSpPr>
      <p:sp>
        <p:nvSpPr>
          <p:cNvPr id="1947" name="Google Shape;1947;g39a77ac55be_6_7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8" name="Google Shape;1948;g39a77ac55be_6_7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a:extLst>
            <a:ext uri="{FF2B5EF4-FFF2-40B4-BE49-F238E27FC236}">
              <a16:creationId xmlns:a16="http://schemas.microsoft.com/office/drawing/2014/main" id="{02FF9E24-65B2-E15C-F488-EED6C326366F}"/>
            </a:ext>
          </a:extLst>
        </p:cNvPr>
        <p:cNvGrpSpPr/>
        <p:nvPr/>
      </p:nvGrpSpPr>
      <p:grpSpPr>
        <a:xfrm>
          <a:off x="0" y="0"/>
          <a:ext cx="0" cy="0"/>
          <a:chOff x="0" y="0"/>
          <a:chExt cx="0" cy="0"/>
        </a:xfrm>
      </p:grpSpPr>
      <p:sp>
        <p:nvSpPr>
          <p:cNvPr id="1061" name="Google Shape;1061;g39a77ac55be_3_88:notes">
            <a:extLst>
              <a:ext uri="{FF2B5EF4-FFF2-40B4-BE49-F238E27FC236}">
                <a16:creationId xmlns:a16="http://schemas.microsoft.com/office/drawing/2014/main" id="{A01C5D03-4344-778D-5E1A-8B8F686DAAB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g39a77ac55be_3_88:notes">
            <a:extLst>
              <a:ext uri="{FF2B5EF4-FFF2-40B4-BE49-F238E27FC236}">
                <a16:creationId xmlns:a16="http://schemas.microsoft.com/office/drawing/2014/main" id="{9546316F-A78B-94BE-1425-4F4843F0BC8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sv-SE" dirty="0"/>
              <a:t>Swiss </a:t>
            </a:r>
            <a:r>
              <a:rPr lang="sv-SE" dirty="0" err="1"/>
              <a:t>Light</a:t>
            </a:r>
            <a:r>
              <a:rPr lang="sv-SE" dirty="0"/>
              <a:t> Source: short and intensive period </a:t>
            </a:r>
            <a:r>
              <a:rPr lang="sv-SE" dirty="0" err="1"/>
              <a:t>of</a:t>
            </a:r>
            <a:r>
              <a:rPr lang="sv-SE" dirty="0"/>
              <a:t> implementation. 2.5 </a:t>
            </a:r>
            <a:r>
              <a:rPr lang="sv-SE" dirty="0" err="1"/>
              <a:t>years</a:t>
            </a:r>
            <a:r>
              <a:rPr lang="sv-SE" dirty="0"/>
              <a:t> from </a:t>
            </a:r>
            <a:r>
              <a:rPr lang="sv-SE" dirty="0" err="1"/>
              <a:t>ground</a:t>
            </a:r>
            <a:r>
              <a:rPr lang="sv-SE" dirty="0"/>
              <a:t> </a:t>
            </a:r>
            <a:r>
              <a:rPr lang="sv-SE" dirty="0" err="1"/>
              <a:t>breaking</a:t>
            </a:r>
            <a:r>
              <a:rPr lang="sv-SE" dirty="0"/>
              <a:t> to </a:t>
            </a:r>
            <a:r>
              <a:rPr lang="sv-SE" dirty="0" err="1"/>
              <a:t>first</a:t>
            </a:r>
            <a:r>
              <a:rPr lang="sv-SE" dirty="0"/>
              <a:t> science. Went like a flash. </a:t>
            </a:r>
            <a:r>
              <a:rPr lang="sv-SE" dirty="0" err="1"/>
              <a:t>Many</a:t>
            </a:r>
            <a:r>
              <a:rPr lang="sv-SE" dirty="0"/>
              <a:t> </a:t>
            </a:r>
            <a:r>
              <a:rPr lang="sv-SE" dirty="0" err="1"/>
              <a:t>things</a:t>
            </a:r>
            <a:r>
              <a:rPr lang="sv-SE" dirty="0"/>
              <a:t> </a:t>
            </a:r>
            <a:r>
              <a:rPr lang="sv-SE" dirty="0" err="1"/>
              <a:t>had</a:t>
            </a:r>
            <a:r>
              <a:rPr lang="sv-SE" dirty="0"/>
              <a:t> to be </a:t>
            </a:r>
            <a:r>
              <a:rPr lang="sv-SE" dirty="0" err="1"/>
              <a:t>improved</a:t>
            </a:r>
            <a:r>
              <a:rPr lang="sv-SE" dirty="0"/>
              <a:t> </a:t>
            </a:r>
            <a:r>
              <a:rPr lang="sv-SE" dirty="0" err="1"/>
              <a:t>after</a:t>
            </a:r>
            <a:r>
              <a:rPr lang="sv-SE" dirty="0"/>
              <a:t> </a:t>
            </a:r>
            <a:r>
              <a:rPr lang="sv-SE" dirty="0" err="1"/>
              <a:t>first</a:t>
            </a:r>
            <a:r>
              <a:rPr lang="sv-SE" dirty="0"/>
              <a:t> implementation, </a:t>
            </a:r>
            <a:r>
              <a:rPr lang="sv-SE" dirty="0" err="1"/>
              <a:t>but</a:t>
            </a:r>
            <a:r>
              <a:rPr lang="sv-SE" dirty="0"/>
              <a:t> </a:t>
            </a:r>
            <a:r>
              <a:rPr lang="sv-SE" dirty="0" err="1"/>
              <a:t>we</a:t>
            </a:r>
            <a:r>
              <a:rPr lang="sv-SE" dirty="0"/>
              <a:t> </a:t>
            </a:r>
            <a:r>
              <a:rPr lang="sv-SE" dirty="0" err="1"/>
              <a:t>were</a:t>
            </a:r>
            <a:r>
              <a:rPr lang="sv-SE" dirty="0"/>
              <a:t> </a:t>
            </a:r>
            <a:r>
              <a:rPr lang="sv-SE" dirty="0" err="1"/>
              <a:t>truly</a:t>
            </a:r>
            <a:r>
              <a:rPr lang="sv-SE" dirty="0"/>
              <a:t> on </a:t>
            </a:r>
            <a:r>
              <a:rPr lang="sv-SE" dirty="0" err="1"/>
              <a:t>time</a:t>
            </a:r>
            <a:r>
              <a:rPr lang="sv-SE" dirty="0"/>
              <a:t> and on budget. </a:t>
            </a:r>
            <a:r>
              <a:rPr lang="sv-SE" dirty="0" err="1"/>
              <a:t>We</a:t>
            </a:r>
            <a:r>
              <a:rPr lang="sv-SE" dirty="0"/>
              <a:t> </a:t>
            </a:r>
            <a:r>
              <a:rPr lang="sv-SE" dirty="0" err="1"/>
              <a:t>had</a:t>
            </a:r>
            <a:r>
              <a:rPr lang="sv-SE" dirty="0"/>
              <a:t> </a:t>
            </a:r>
            <a:r>
              <a:rPr lang="sv-SE" dirty="0" err="1"/>
              <a:t>our</a:t>
            </a:r>
            <a:r>
              <a:rPr lang="sv-SE" dirty="0"/>
              <a:t> </a:t>
            </a:r>
            <a:r>
              <a:rPr lang="sv-SE" dirty="0" err="1"/>
              <a:t>issues</a:t>
            </a:r>
            <a:r>
              <a:rPr lang="sv-SE" dirty="0"/>
              <a:t>, </a:t>
            </a:r>
            <a:r>
              <a:rPr lang="sv-SE" dirty="0" err="1"/>
              <a:t>but</a:t>
            </a:r>
            <a:r>
              <a:rPr lang="sv-SE" dirty="0"/>
              <a:t> it </a:t>
            </a:r>
            <a:r>
              <a:rPr lang="sv-SE" dirty="0" err="1"/>
              <a:t>was</a:t>
            </a:r>
            <a:r>
              <a:rPr lang="sv-SE" dirty="0"/>
              <a:t> an </a:t>
            </a:r>
            <a:r>
              <a:rPr lang="sv-SE" dirty="0" err="1"/>
              <a:t>exceptionally</a:t>
            </a:r>
            <a:r>
              <a:rPr lang="sv-SE" dirty="0"/>
              <a:t> </a:t>
            </a:r>
            <a:r>
              <a:rPr lang="sv-SE" dirty="0" err="1"/>
              <a:t>fun</a:t>
            </a:r>
            <a:r>
              <a:rPr lang="sv-SE" dirty="0"/>
              <a:t> and </a:t>
            </a:r>
            <a:r>
              <a:rPr lang="sv-SE" dirty="0" err="1"/>
              <a:t>rewarding</a:t>
            </a:r>
            <a:r>
              <a:rPr lang="sv-SE" dirty="0"/>
              <a:t> </a:t>
            </a:r>
            <a:r>
              <a:rPr lang="sv-SE" dirty="0" err="1"/>
              <a:t>time</a:t>
            </a:r>
            <a:r>
              <a:rPr lang="sv-SE" dirty="0"/>
              <a:t>. Teamwork and </a:t>
            </a:r>
            <a:r>
              <a:rPr lang="sv-SE" dirty="0" err="1"/>
              <a:t>enthusiasm</a:t>
            </a:r>
            <a:r>
              <a:rPr lang="sv-SE" dirty="0"/>
              <a:t> </a:t>
            </a:r>
            <a:r>
              <a:rPr lang="sv-SE" dirty="0" err="1"/>
              <a:t>takes</a:t>
            </a:r>
            <a:r>
              <a:rPr lang="sv-SE" dirty="0"/>
              <a:t> </a:t>
            </a:r>
            <a:r>
              <a:rPr lang="sv-SE" dirty="0" err="1"/>
              <a:t>you</a:t>
            </a:r>
            <a:r>
              <a:rPr lang="sv-SE" dirty="0"/>
              <a:t> a long </a:t>
            </a:r>
            <a:r>
              <a:rPr lang="sv-SE" dirty="0" err="1"/>
              <a:t>way</a:t>
            </a:r>
            <a:r>
              <a:rPr lang="sv-SE" dirty="0"/>
              <a:t>. </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err="1"/>
              <a:t>Proscan</a:t>
            </a:r>
            <a:r>
              <a:rPr lang="sv-SE" dirty="0"/>
              <a:t>: lots </a:t>
            </a:r>
            <a:r>
              <a:rPr lang="sv-SE" dirty="0" err="1"/>
              <a:t>of</a:t>
            </a:r>
            <a:r>
              <a:rPr lang="sv-SE" dirty="0"/>
              <a:t> new </a:t>
            </a:r>
            <a:r>
              <a:rPr lang="sv-SE" dirty="0" err="1"/>
              <a:t>things</a:t>
            </a:r>
            <a:r>
              <a:rPr lang="sv-SE" dirty="0"/>
              <a:t> to </a:t>
            </a:r>
            <a:r>
              <a:rPr lang="sv-SE" dirty="0" err="1"/>
              <a:t>learn</a:t>
            </a:r>
            <a:r>
              <a:rPr lang="sv-SE" dirty="0"/>
              <a:t>. Safety, </a:t>
            </a:r>
            <a:r>
              <a:rPr lang="sv-SE" dirty="0" err="1"/>
              <a:t>especially</a:t>
            </a:r>
            <a:r>
              <a:rPr lang="sv-SE" dirty="0"/>
              <a:t> </a:t>
            </a:r>
            <a:r>
              <a:rPr lang="sv-SE" dirty="0" err="1"/>
              <a:t>safety</a:t>
            </a:r>
            <a:r>
              <a:rPr lang="sv-SE" dirty="0"/>
              <a:t> </a:t>
            </a:r>
            <a:r>
              <a:rPr lang="sv-SE" dirty="0" err="1"/>
              <a:t>of</a:t>
            </a:r>
            <a:r>
              <a:rPr lang="sv-SE" dirty="0"/>
              <a:t> the patients is </a:t>
            </a:r>
            <a:r>
              <a:rPr lang="sv-SE" dirty="0" err="1"/>
              <a:t>extremely</a:t>
            </a:r>
            <a:r>
              <a:rPr lang="sv-SE" dirty="0"/>
              <a:t> </a:t>
            </a:r>
            <a:r>
              <a:rPr lang="sv-SE" dirty="0" err="1"/>
              <a:t>critical</a:t>
            </a:r>
            <a:r>
              <a:rPr lang="sv-SE" dirty="0"/>
              <a:t>. </a:t>
            </a:r>
            <a:r>
              <a:rPr lang="sv-SE" dirty="0" err="1"/>
              <a:t>This</a:t>
            </a:r>
            <a:r>
              <a:rPr lang="sv-SE" dirty="0"/>
              <a:t> </a:t>
            </a:r>
            <a:r>
              <a:rPr lang="sv-SE" dirty="0" err="1"/>
              <a:t>was</a:t>
            </a:r>
            <a:r>
              <a:rPr lang="sv-SE" dirty="0"/>
              <a:t> </a:t>
            </a:r>
            <a:r>
              <a:rPr lang="sv-SE" dirty="0" err="1"/>
              <a:t>also</a:t>
            </a:r>
            <a:r>
              <a:rPr lang="sv-SE" dirty="0"/>
              <a:t> a </a:t>
            </a:r>
            <a:r>
              <a:rPr lang="sv-SE" dirty="0" err="1"/>
              <a:t>time</a:t>
            </a:r>
            <a:r>
              <a:rPr lang="sv-SE" dirty="0"/>
              <a:t> </a:t>
            </a:r>
            <a:r>
              <a:rPr lang="sv-SE" dirty="0" err="1"/>
              <a:t>of</a:t>
            </a:r>
            <a:r>
              <a:rPr lang="sv-SE" dirty="0"/>
              <a:t> </a:t>
            </a:r>
            <a:r>
              <a:rPr lang="sv-SE" dirty="0" err="1"/>
              <a:t>cultural</a:t>
            </a:r>
            <a:r>
              <a:rPr lang="sv-SE" dirty="0"/>
              <a:t> </a:t>
            </a:r>
            <a:r>
              <a:rPr lang="sv-SE" dirty="0" err="1"/>
              <a:t>change</a:t>
            </a:r>
            <a:r>
              <a:rPr lang="sv-SE" dirty="0"/>
              <a:t> and </a:t>
            </a:r>
            <a:r>
              <a:rPr lang="sv-SE" dirty="0" err="1"/>
              <a:t>clashes</a:t>
            </a:r>
            <a:r>
              <a:rPr lang="sv-SE" dirty="0"/>
              <a:t>, </a:t>
            </a:r>
            <a:r>
              <a:rPr lang="sv-SE" dirty="0" err="1"/>
              <a:t>but</a:t>
            </a:r>
            <a:r>
              <a:rPr lang="sv-SE" dirty="0"/>
              <a:t> </a:t>
            </a:r>
            <a:r>
              <a:rPr lang="sv-SE" dirty="0" err="1"/>
              <a:t>again</a:t>
            </a:r>
            <a:r>
              <a:rPr lang="sv-SE" dirty="0"/>
              <a:t>, the </a:t>
            </a:r>
            <a:r>
              <a:rPr lang="sv-SE" dirty="0" err="1"/>
              <a:t>excitement</a:t>
            </a:r>
            <a:r>
              <a:rPr lang="sv-SE" dirty="0"/>
              <a:t> </a:t>
            </a:r>
            <a:r>
              <a:rPr lang="sv-SE" dirty="0" err="1"/>
              <a:t>of</a:t>
            </a:r>
            <a:r>
              <a:rPr lang="sv-SE" dirty="0"/>
              <a:t> the </a:t>
            </a:r>
            <a:r>
              <a:rPr lang="sv-SE" dirty="0" err="1"/>
              <a:t>project</a:t>
            </a:r>
            <a:r>
              <a:rPr lang="sv-SE" dirty="0"/>
              <a:t> </a:t>
            </a:r>
            <a:r>
              <a:rPr lang="sv-SE" dirty="0" err="1"/>
              <a:t>helped</a:t>
            </a:r>
            <a:r>
              <a:rPr lang="sv-SE" dirty="0"/>
              <a:t> </a:t>
            </a:r>
            <a:r>
              <a:rPr lang="sv-SE" dirty="0" err="1"/>
              <a:t>us</a:t>
            </a:r>
            <a:r>
              <a:rPr lang="sv-SE" dirty="0"/>
              <a:t> to </a:t>
            </a:r>
            <a:r>
              <a:rPr lang="sv-SE" dirty="0" err="1"/>
              <a:t>pull</a:t>
            </a:r>
            <a:r>
              <a:rPr lang="sv-SE" dirty="0"/>
              <a:t> </a:t>
            </a:r>
            <a:r>
              <a:rPr lang="sv-SE" dirty="0" err="1"/>
              <a:t>through</a:t>
            </a:r>
            <a:r>
              <a:rPr lang="sv-SE" dirty="0"/>
              <a:t>, </a:t>
            </a:r>
            <a:r>
              <a:rPr lang="sv-SE" dirty="0" err="1"/>
              <a:t>with</a:t>
            </a:r>
            <a:r>
              <a:rPr lang="sv-SE" dirty="0"/>
              <a:t> </a:t>
            </a:r>
            <a:r>
              <a:rPr lang="sv-SE" dirty="0" err="1"/>
              <a:t>really</a:t>
            </a:r>
            <a:r>
              <a:rPr lang="sv-SE" dirty="0"/>
              <a:t> </a:t>
            </a:r>
            <a:r>
              <a:rPr lang="sv-SE" dirty="0" err="1"/>
              <a:t>nice</a:t>
            </a:r>
            <a:r>
              <a:rPr lang="sv-SE" dirty="0"/>
              <a:t> </a:t>
            </a:r>
            <a:r>
              <a:rPr lang="sv-SE" dirty="0" err="1"/>
              <a:t>results</a:t>
            </a:r>
            <a:r>
              <a:rPr lang="sv-SE" dirty="0"/>
              <a:t>.</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err="1"/>
              <a:t>SwissFEL</a:t>
            </a:r>
            <a:r>
              <a:rPr lang="sv-SE" dirty="0"/>
              <a:t>: I </a:t>
            </a:r>
            <a:r>
              <a:rPr lang="sv-SE" dirty="0" err="1"/>
              <a:t>left</a:t>
            </a:r>
            <a:r>
              <a:rPr lang="sv-SE" dirty="0"/>
              <a:t> PSI in the </a:t>
            </a:r>
            <a:r>
              <a:rPr lang="sv-SE" dirty="0" err="1"/>
              <a:t>middle</a:t>
            </a:r>
            <a:r>
              <a:rPr lang="sv-SE" dirty="0"/>
              <a:t> </a:t>
            </a:r>
            <a:r>
              <a:rPr lang="sv-SE" dirty="0" err="1"/>
              <a:t>of</a:t>
            </a:r>
            <a:r>
              <a:rPr lang="sv-SE" dirty="0"/>
              <a:t> the </a:t>
            </a:r>
            <a:r>
              <a:rPr lang="sv-SE" dirty="0" err="1"/>
              <a:t>project</a:t>
            </a:r>
            <a:r>
              <a:rPr lang="sv-SE" dirty="0"/>
              <a:t>, </a:t>
            </a:r>
            <a:r>
              <a:rPr lang="sv-SE" dirty="0" err="1"/>
              <a:t>but</a:t>
            </a:r>
            <a:r>
              <a:rPr lang="sv-SE" dirty="0"/>
              <a:t> </a:t>
            </a:r>
            <a:r>
              <a:rPr lang="sv-SE" dirty="0" err="1"/>
              <a:t>could</a:t>
            </a:r>
            <a:r>
              <a:rPr lang="sv-SE" dirty="0"/>
              <a:t> </a:t>
            </a:r>
            <a:r>
              <a:rPr lang="sv-SE" dirty="0" err="1"/>
              <a:t>follow</a:t>
            </a:r>
            <a:r>
              <a:rPr lang="sv-SE" dirty="0"/>
              <a:t> </a:t>
            </a:r>
            <a:r>
              <a:rPr lang="sv-SE" dirty="0" err="1"/>
              <a:t>through</a:t>
            </a:r>
            <a:r>
              <a:rPr lang="sv-SE" dirty="0"/>
              <a:t> the </a:t>
            </a:r>
            <a:r>
              <a:rPr lang="sv-SE" dirty="0" err="1"/>
              <a:t>first</a:t>
            </a:r>
            <a:r>
              <a:rPr lang="sv-SE" dirty="0"/>
              <a:t> </a:t>
            </a:r>
            <a:r>
              <a:rPr lang="sv-SE" dirty="0" err="1"/>
              <a:t>phase</a:t>
            </a:r>
            <a:r>
              <a:rPr lang="sv-SE" dirty="0"/>
              <a:t>, the </a:t>
            </a:r>
            <a:r>
              <a:rPr lang="sv-SE" dirty="0" err="1"/>
              <a:t>injector</a:t>
            </a:r>
            <a:r>
              <a:rPr lang="sv-SE" dirty="0"/>
              <a:t>, as </a:t>
            </a:r>
            <a:r>
              <a:rPr lang="sv-SE" dirty="0" err="1"/>
              <a:t>well</a:t>
            </a:r>
            <a:r>
              <a:rPr lang="sv-SE" dirty="0"/>
              <a:t> as the design </a:t>
            </a:r>
            <a:r>
              <a:rPr lang="sv-SE" dirty="0" err="1"/>
              <a:t>of</a:t>
            </a:r>
            <a:r>
              <a:rPr lang="sv-SE" dirty="0"/>
              <a:t> </a:t>
            </a:r>
            <a:r>
              <a:rPr lang="sv-SE" dirty="0" err="1"/>
              <a:t>most</a:t>
            </a:r>
            <a:r>
              <a:rPr lang="sv-SE" dirty="0"/>
              <a:t> </a:t>
            </a:r>
            <a:r>
              <a:rPr lang="sv-SE" dirty="0" err="1"/>
              <a:t>of</a:t>
            </a:r>
            <a:r>
              <a:rPr lang="sv-SE" dirty="0"/>
              <a:t> the subsystems. Again, a </a:t>
            </a:r>
            <a:r>
              <a:rPr lang="sv-SE" dirty="0" err="1"/>
              <a:t>cultural</a:t>
            </a:r>
            <a:r>
              <a:rPr lang="sv-SE" dirty="0"/>
              <a:t> </a:t>
            </a:r>
            <a:r>
              <a:rPr lang="sv-SE" dirty="0" err="1"/>
              <a:t>change</a:t>
            </a:r>
            <a:r>
              <a:rPr lang="sv-SE" dirty="0"/>
              <a:t>, </a:t>
            </a:r>
            <a:r>
              <a:rPr lang="sv-SE" dirty="0" err="1"/>
              <a:t>but</a:t>
            </a:r>
            <a:r>
              <a:rPr lang="sv-SE" dirty="0"/>
              <a:t> </a:t>
            </a:r>
            <a:r>
              <a:rPr lang="sv-SE" dirty="0" err="1"/>
              <a:t>also</a:t>
            </a:r>
            <a:r>
              <a:rPr lang="sv-SE" dirty="0"/>
              <a:t> a </a:t>
            </a:r>
            <a:r>
              <a:rPr lang="sv-SE" dirty="0" err="1"/>
              <a:t>technological</a:t>
            </a:r>
            <a:r>
              <a:rPr lang="sv-SE" dirty="0"/>
              <a:t> </a:t>
            </a:r>
            <a:r>
              <a:rPr lang="sv-SE" dirty="0" err="1"/>
              <a:t>shift</a:t>
            </a:r>
            <a:r>
              <a:rPr lang="sv-SE" dirty="0"/>
              <a:t> from the SLS era.</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a:t>ESS: a major </a:t>
            </a:r>
            <a:r>
              <a:rPr lang="sv-SE" dirty="0" err="1"/>
              <a:t>undertaking</a:t>
            </a:r>
            <a:r>
              <a:rPr lang="sv-SE" dirty="0"/>
              <a:t>, and </a:t>
            </a:r>
            <a:r>
              <a:rPr lang="sv-SE" dirty="0" err="1"/>
              <a:t>really</a:t>
            </a:r>
            <a:r>
              <a:rPr lang="sv-SE" dirty="0"/>
              <a:t> from scratch. Not </a:t>
            </a:r>
            <a:r>
              <a:rPr lang="sv-SE" dirty="0" err="1"/>
              <a:t>only</a:t>
            </a:r>
            <a:r>
              <a:rPr lang="sv-SE" dirty="0"/>
              <a:t> a new </a:t>
            </a:r>
            <a:r>
              <a:rPr lang="sv-SE" dirty="0" err="1"/>
              <a:t>machine</a:t>
            </a:r>
            <a:r>
              <a:rPr lang="sv-SE" dirty="0"/>
              <a:t>, </a:t>
            </a:r>
            <a:r>
              <a:rPr lang="sv-SE" dirty="0" err="1"/>
              <a:t>but</a:t>
            </a:r>
            <a:r>
              <a:rPr lang="sv-SE" dirty="0"/>
              <a:t> a new organisation, new </a:t>
            </a:r>
            <a:r>
              <a:rPr lang="sv-SE" dirty="0" err="1"/>
              <a:t>rules</a:t>
            </a:r>
            <a:r>
              <a:rPr lang="sv-SE" dirty="0"/>
              <a:t>, new </a:t>
            </a:r>
            <a:r>
              <a:rPr lang="sv-SE" dirty="0" err="1"/>
              <a:t>ways</a:t>
            </a:r>
            <a:r>
              <a:rPr lang="sv-SE" dirty="0"/>
              <a:t> </a:t>
            </a:r>
            <a:r>
              <a:rPr lang="sv-SE" dirty="0" err="1"/>
              <a:t>of</a:t>
            </a:r>
            <a:r>
              <a:rPr lang="sv-SE" dirty="0"/>
              <a:t> </a:t>
            </a:r>
            <a:r>
              <a:rPr lang="sv-SE" dirty="0" err="1"/>
              <a:t>working</a:t>
            </a:r>
            <a:r>
              <a:rPr lang="sv-SE" dirty="0"/>
              <a:t>. </a:t>
            </a:r>
            <a:r>
              <a:rPr lang="sv-SE" dirty="0" err="1"/>
              <a:t>Nwe</a:t>
            </a:r>
            <a:r>
              <a:rPr lang="sv-SE" dirty="0"/>
              <a:t> </a:t>
            </a:r>
            <a:r>
              <a:rPr lang="sv-SE" dirty="0" err="1"/>
              <a:t>project</a:t>
            </a:r>
            <a:r>
              <a:rPr lang="sv-SE" dirty="0"/>
              <a:t>, new </a:t>
            </a:r>
            <a:r>
              <a:rPr lang="sv-SE" dirty="0" err="1"/>
              <a:t>mistakes</a:t>
            </a:r>
            <a:r>
              <a:rPr lang="sv-SE" dirty="0"/>
              <a:t> – </a:t>
            </a:r>
            <a:r>
              <a:rPr lang="sv-SE" dirty="0" err="1"/>
              <a:t>even</a:t>
            </a:r>
            <a:r>
              <a:rPr lang="sv-SE" dirty="0"/>
              <a:t> </a:t>
            </a:r>
            <a:r>
              <a:rPr lang="sv-SE" dirty="0" err="1"/>
              <a:t>if</a:t>
            </a:r>
            <a:r>
              <a:rPr lang="sv-SE" dirty="0"/>
              <a:t> I </a:t>
            </a:r>
            <a:r>
              <a:rPr lang="sv-SE" dirty="0" err="1"/>
              <a:t>thought</a:t>
            </a:r>
            <a:r>
              <a:rPr lang="sv-SE" dirty="0"/>
              <a:t> </a:t>
            </a:r>
            <a:r>
              <a:rPr lang="sv-SE" dirty="0" err="1"/>
              <a:t>that</a:t>
            </a:r>
            <a:r>
              <a:rPr lang="sv-SE" dirty="0"/>
              <a:t> ”</a:t>
            </a:r>
            <a:r>
              <a:rPr lang="sv-SE" dirty="0" err="1"/>
              <a:t>this</a:t>
            </a:r>
            <a:r>
              <a:rPr lang="sv-SE" dirty="0"/>
              <a:t> </a:t>
            </a:r>
            <a:r>
              <a:rPr lang="sv-SE" dirty="0" err="1"/>
              <a:t>time</a:t>
            </a:r>
            <a:r>
              <a:rPr lang="sv-SE" dirty="0"/>
              <a:t> </a:t>
            </a:r>
            <a:r>
              <a:rPr lang="sv-SE" dirty="0" err="1"/>
              <a:t>we</a:t>
            </a:r>
            <a:r>
              <a:rPr lang="sv-SE" dirty="0"/>
              <a:t> </a:t>
            </a:r>
            <a:r>
              <a:rPr lang="sv-SE" dirty="0" err="1"/>
              <a:t>will</a:t>
            </a:r>
            <a:r>
              <a:rPr lang="sv-SE" dirty="0"/>
              <a:t> do </a:t>
            </a:r>
            <a:r>
              <a:rPr lang="sv-SE" dirty="0" err="1"/>
              <a:t>everything</a:t>
            </a:r>
            <a:r>
              <a:rPr lang="sv-SE" dirty="0"/>
              <a:t> right”.  </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err="1"/>
              <a:t>Organisational</a:t>
            </a:r>
            <a:r>
              <a:rPr lang="sv-SE" dirty="0"/>
              <a:t> </a:t>
            </a:r>
            <a:r>
              <a:rPr lang="sv-SE" dirty="0" err="1"/>
              <a:t>issues</a:t>
            </a:r>
            <a:r>
              <a:rPr lang="sv-SE" dirty="0"/>
              <a:t> </a:t>
            </a:r>
            <a:r>
              <a:rPr lang="sv-SE" dirty="0" err="1"/>
              <a:t>are</a:t>
            </a:r>
            <a:r>
              <a:rPr lang="sv-SE" dirty="0"/>
              <a:t> </a:t>
            </a:r>
            <a:r>
              <a:rPr lang="sv-SE" dirty="0" err="1"/>
              <a:t>usually</a:t>
            </a:r>
            <a:r>
              <a:rPr lang="sv-SE" dirty="0"/>
              <a:t> </a:t>
            </a:r>
            <a:r>
              <a:rPr lang="sv-SE" dirty="0" err="1"/>
              <a:t>lot</a:t>
            </a:r>
            <a:r>
              <a:rPr lang="sv-SE" dirty="0"/>
              <a:t> </a:t>
            </a:r>
            <a:r>
              <a:rPr lang="sv-SE" dirty="0" err="1"/>
              <a:t>more</a:t>
            </a:r>
            <a:r>
              <a:rPr lang="sv-SE" dirty="0"/>
              <a:t> </a:t>
            </a:r>
            <a:r>
              <a:rPr lang="sv-SE" dirty="0" err="1"/>
              <a:t>difficult</a:t>
            </a:r>
            <a:r>
              <a:rPr lang="sv-SE" dirty="0"/>
              <a:t> to </a:t>
            </a:r>
            <a:r>
              <a:rPr lang="sv-SE" dirty="0" err="1"/>
              <a:t>solve</a:t>
            </a:r>
            <a:r>
              <a:rPr lang="sv-SE" dirty="0"/>
              <a:t> </a:t>
            </a:r>
            <a:r>
              <a:rPr lang="sv-SE" dirty="0" err="1"/>
              <a:t>than</a:t>
            </a:r>
            <a:r>
              <a:rPr lang="sv-SE" dirty="0"/>
              <a:t> </a:t>
            </a:r>
            <a:r>
              <a:rPr lang="sv-SE" dirty="0" err="1"/>
              <a:t>technical</a:t>
            </a:r>
            <a:r>
              <a:rPr lang="sv-SE" dirty="0"/>
              <a:t> </a:t>
            </a:r>
            <a:r>
              <a:rPr lang="sv-SE" dirty="0" err="1"/>
              <a:t>ones</a:t>
            </a:r>
            <a:r>
              <a:rPr lang="sv-SE" dirty="0"/>
              <a:t>.</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a:t>EPICS, </a:t>
            </a:r>
            <a:r>
              <a:rPr lang="sv-SE" dirty="0" err="1"/>
              <a:t>even</a:t>
            </a:r>
            <a:r>
              <a:rPr lang="sv-SE" dirty="0"/>
              <a:t> </a:t>
            </a:r>
            <a:r>
              <a:rPr lang="sv-SE" dirty="0" err="1"/>
              <a:t>if</a:t>
            </a:r>
            <a:r>
              <a:rPr lang="sv-SE" dirty="0"/>
              <a:t> just </a:t>
            </a:r>
            <a:r>
              <a:rPr lang="sv-SE" dirty="0" err="1"/>
              <a:t>one</a:t>
            </a:r>
            <a:r>
              <a:rPr lang="sv-SE" dirty="0"/>
              <a:t> </a:t>
            </a:r>
            <a:r>
              <a:rPr lang="sv-SE" dirty="0" err="1"/>
              <a:t>component</a:t>
            </a:r>
            <a:r>
              <a:rPr lang="sv-SE" dirty="0"/>
              <a:t> in the mix, </a:t>
            </a:r>
            <a:r>
              <a:rPr lang="sv-SE" dirty="0" err="1"/>
              <a:t>was</a:t>
            </a:r>
            <a:r>
              <a:rPr lang="sv-SE" dirty="0"/>
              <a:t> a </a:t>
            </a:r>
            <a:r>
              <a:rPr lang="sv-SE" dirty="0" err="1"/>
              <a:t>big</a:t>
            </a:r>
            <a:r>
              <a:rPr lang="sv-SE" dirty="0"/>
              <a:t> </a:t>
            </a:r>
            <a:r>
              <a:rPr lang="sv-SE" dirty="0" err="1"/>
              <a:t>thing</a:t>
            </a:r>
            <a:r>
              <a:rPr lang="sv-SE" dirty="0"/>
              <a:t> </a:t>
            </a:r>
            <a:r>
              <a:rPr lang="sv-SE" dirty="0" err="1"/>
              <a:t>that</a:t>
            </a:r>
            <a:r>
              <a:rPr lang="sv-SE" dirty="0"/>
              <a:t> </a:t>
            </a:r>
            <a:r>
              <a:rPr lang="sv-SE" dirty="0" err="1"/>
              <a:t>carried</a:t>
            </a:r>
            <a:r>
              <a:rPr lang="sv-SE" dirty="0"/>
              <a:t> </a:t>
            </a:r>
            <a:r>
              <a:rPr lang="sv-SE" dirty="0" err="1"/>
              <a:t>us</a:t>
            </a:r>
            <a:r>
              <a:rPr lang="sv-SE" dirty="0"/>
              <a:t> </a:t>
            </a:r>
            <a:r>
              <a:rPr lang="sv-SE" dirty="0" err="1"/>
              <a:t>through</a:t>
            </a:r>
            <a:r>
              <a:rPr lang="sv-SE" dirty="0"/>
              <a:t> all </a:t>
            </a:r>
            <a:r>
              <a:rPr lang="sv-SE" dirty="0" err="1"/>
              <a:t>these</a:t>
            </a:r>
            <a:r>
              <a:rPr lang="sv-SE" dirty="0"/>
              <a:t> </a:t>
            </a:r>
            <a:r>
              <a:rPr lang="sv-SE" dirty="0" err="1"/>
              <a:t>projects</a:t>
            </a:r>
            <a:r>
              <a:rPr lang="sv-SE" dirty="0"/>
              <a:t>. The </a:t>
            </a:r>
            <a:r>
              <a:rPr lang="sv-SE" dirty="0" err="1"/>
              <a:t>help</a:t>
            </a:r>
            <a:r>
              <a:rPr lang="sv-SE" dirty="0"/>
              <a:t> </a:t>
            </a:r>
            <a:r>
              <a:rPr lang="sv-SE" dirty="0" err="1"/>
              <a:t>of</a:t>
            </a:r>
            <a:r>
              <a:rPr lang="sv-SE" dirty="0"/>
              <a:t> the community is </a:t>
            </a:r>
            <a:r>
              <a:rPr lang="sv-SE" dirty="0" err="1"/>
              <a:t>priceless</a:t>
            </a:r>
            <a:r>
              <a:rPr lang="sv-SE" dirty="0"/>
              <a:t>!</a:t>
            </a:r>
            <a:endParaRPr dirty="0"/>
          </a:p>
          <a:p>
            <a:pPr marL="0" lvl="0" indent="0" algn="l" rtl="0">
              <a:spcBef>
                <a:spcPts val="0"/>
              </a:spcBef>
              <a:spcAft>
                <a:spcPts val="0"/>
              </a:spcAft>
              <a:buClr>
                <a:schemeClr val="dk1"/>
              </a:buClr>
              <a:buSzPts val="1200"/>
              <a:buFont typeface="Calibri"/>
              <a:buNone/>
            </a:pPr>
            <a:endParaRPr dirty="0"/>
          </a:p>
        </p:txBody>
      </p:sp>
    </p:spTree>
    <p:extLst>
      <p:ext uri="{BB962C8B-B14F-4D97-AF65-F5344CB8AC3E}">
        <p14:creationId xmlns:p14="http://schemas.microsoft.com/office/powerpoint/2010/main" val="2603014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a:extLst>
            <a:ext uri="{FF2B5EF4-FFF2-40B4-BE49-F238E27FC236}">
              <a16:creationId xmlns:a16="http://schemas.microsoft.com/office/drawing/2014/main" id="{35F1302B-2DBD-B2DB-9073-5C3F4B09301C}"/>
            </a:ext>
          </a:extLst>
        </p:cNvPr>
        <p:cNvGrpSpPr/>
        <p:nvPr/>
      </p:nvGrpSpPr>
      <p:grpSpPr>
        <a:xfrm>
          <a:off x="0" y="0"/>
          <a:ext cx="0" cy="0"/>
          <a:chOff x="0" y="0"/>
          <a:chExt cx="0" cy="0"/>
        </a:xfrm>
      </p:grpSpPr>
      <p:sp>
        <p:nvSpPr>
          <p:cNvPr id="1068" name="Google Shape;1068;g39a77ac55be_3_94:notes">
            <a:extLst>
              <a:ext uri="{FF2B5EF4-FFF2-40B4-BE49-F238E27FC236}">
                <a16:creationId xmlns:a16="http://schemas.microsoft.com/office/drawing/2014/main" id="{4C270995-01A5-E728-C260-36F8D74EBA2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9" name="Google Shape;1069;g39a77ac55be_3_94:notes">
            <a:extLst>
              <a:ext uri="{FF2B5EF4-FFF2-40B4-BE49-F238E27FC236}">
                <a16:creationId xmlns:a16="http://schemas.microsoft.com/office/drawing/2014/main" id="{F79CD05F-6AE5-AAA1-F4A4-7D69A6E25A4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Sometimes control is – or at least has been in the past – considered as something to be put on top of more important things.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That assumption is not valid anymore. Controls should be considered early on and integrated into the project.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As control system engineers, know your value. Without your success, the project will not be able to succeed in its mission.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Control system is a service – kind of. But so is almost everything else.</a:t>
            </a:r>
            <a:endParaRPr dirty="0"/>
          </a:p>
        </p:txBody>
      </p:sp>
      <p:sp>
        <p:nvSpPr>
          <p:cNvPr id="1070" name="Google Shape;1070;g39a77ac55be_3_94:notes">
            <a:extLst>
              <a:ext uri="{FF2B5EF4-FFF2-40B4-BE49-F238E27FC236}">
                <a16:creationId xmlns:a16="http://schemas.microsoft.com/office/drawing/2014/main" id="{F158EBDB-3D8E-66B0-023E-E81E9B353EA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4134457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39a77ac55be_3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9" name="Google Shape;1069;g39a77ac55be_3_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requirements are never complete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senior staff must cover all areas and be capable of project engineering to communicate with scientists and mentoring to train engineers that are new to the field of scientific control systems.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Leveraging off of everything </a:t>
            </a:r>
            <a:endParaRPr dirty="0"/>
          </a:p>
        </p:txBody>
      </p:sp>
      <p:sp>
        <p:nvSpPr>
          <p:cNvPr id="1070" name="Google Shape;1070;g39a77ac55be_3_9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a:extLst>
            <a:ext uri="{FF2B5EF4-FFF2-40B4-BE49-F238E27FC236}">
              <a16:creationId xmlns:a16="http://schemas.microsoft.com/office/drawing/2014/main" id="{DA42891A-8215-9F71-09C6-741804E066C4}"/>
            </a:ext>
          </a:extLst>
        </p:cNvPr>
        <p:cNvGrpSpPr/>
        <p:nvPr/>
      </p:nvGrpSpPr>
      <p:grpSpPr>
        <a:xfrm>
          <a:off x="0" y="0"/>
          <a:ext cx="0" cy="0"/>
          <a:chOff x="0" y="0"/>
          <a:chExt cx="0" cy="0"/>
        </a:xfrm>
      </p:grpSpPr>
      <p:sp>
        <p:nvSpPr>
          <p:cNvPr id="1068" name="Google Shape;1068;g39a77ac55be_3_94:notes">
            <a:extLst>
              <a:ext uri="{FF2B5EF4-FFF2-40B4-BE49-F238E27FC236}">
                <a16:creationId xmlns:a16="http://schemas.microsoft.com/office/drawing/2014/main" id="{9ECA55DA-00D8-0FA1-A4DD-EF1E3FF84CB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9" name="Google Shape;1069;g39a77ac55be_3_94:notes">
            <a:extLst>
              <a:ext uri="{FF2B5EF4-FFF2-40B4-BE49-F238E27FC236}">
                <a16:creationId xmlns:a16="http://schemas.microsoft.com/office/drawing/2014/main" id="{D6AB5C6C-AC76-3275-4E13-C18D0672238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requirements are never complete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senior staff must cover all areas and be capable of project engineering to communicate with scientists and mentoring to train engineers that are new to the field of scientific control systems.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Leveraging off </a:t>
            </a:r>
            <a:r>
              <a:rPr lang="en-US"/>
              <a:t>of everything </a:t>
            </a:r>
            <a:endParaRPr dirty="0"/>
          </a:p>
        </p:txBody>
      </p:sp>
      <p:sp>
        <p:nvSpPr>
          <p:cNvPr id="1070" name="Google Shape;1070;g39a77ac55be_3_94:notes">
            <a:extLst>
              <a:ext uri="{FF2B5EF4-FFF2-40B4-BE49-F238E27FC236}">
                <a16:creationId xmlns:a16="http://schemas.microsoft.com/office/drawing/2014/main" id="{9F06AE12-5035-A44B-FC15-9B200F891D5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1633855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g39a77ac55be_3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6" name="Google Shape;1076;g39a77ac55be_3_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E.g., A particle accelerator project requires engineering experts for: beam instrumentation, RF power, magnets and power supplies, vacuum, cooling and facility control. Who provides the analog design of the instruments? Who provides the firmware for the instrument? Who provides the common functions in the firmware (timing, point-to-point communication, communication-to-control system)?</a:t>
            </a:r>
            <a:endParaRPr dirty="0"/>
          </a:p>
          <a:p>
            <a:pPr marL="0" lvl="0" indent="0" algn="l" rtl="0">
              <a:spcBef>
                <a:spcPts val="0"/>
              </a:spcBef>
              <a:spcAft>
                <a:spcPts val="0"/>
              </a:spcAft>
              <a:buNone/>
            </a:pPr>
            <a:endParaRPr dirty="0"/>
          </a:p>
        </p:txBody>
      </p:sp>
      <p:sp>
        <p:nvSpPr>
          <p:cNvPr id="1077" name="Google Shape;1077;g39a77ac55be_3_10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g39a77ac55be_3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0" name="Google Shape;1090;g39a77ac55be_3_1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Grounding / Shielding at SNS caused MPS trips for the first months until an EMI expert came in and identified a long list of things that were needed. After the first 7, they could finally run long enough to start commissioning.</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At ESS, grounding for the Ion Source had to be redone three times before the systems became stable.  Power distribution instabilities and installation issues were recurrent during construction – and can still be risky. Keep these in mind and try to think ways to mitigate, and at least not make the problem worse.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Beamline/instrument scientists typically do not have the mindset of a controls integrator and bring in new equipment at the last minute without thinking that it takes considerable time to integrate in the control system. Especially if the interface is not following the standards that controls group has defined. This does happen in the accelerator world as well, but less often. Letting people to do their own stuff “do not worry, we will take care of everything…”. ESS modulator case: we lost everybody who was able to support the non-standard implementation, and the issue fell on us.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 mechanical design for small adjustments to the transport line were put in – the motion was in the vertical plane. The LVDT was mounted on the horizontal plane. The braces would bow and flex so the position was not repeatable.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NSLS-II case: radiation measurements were only made on a fully functioning RF system. With one of the two RF systems off, the magnets steered the beam directly into the experimental area. A temporary radiation monitor was only tested for connectivity, but saturated at the high radiation level, the operators did not see beam past the bend and attempted to find it repeatedly. Once a technician informed them of the radiation alarm sounding in the area, they called radiation physics …. And then attempted to steer the beam around the bend one more time. The facility was shutdown for nine months.</a:t>
            </a:r>
            <a:endParaRPr dirty="0"/>
          </a:p>
        </p:txBody>
      </p:sp>
      <p:sp>
        <p:nvSpPr>
          <p:cNvPr id="1091" name="Google Shape;1091;g39a77ac55be_3_1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g39a77ac55be_3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3" name="Google Shape;1083;g39a77ac55be_3_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One tenets of the SCADA design for physics applications was: the requirements will show up at any time and are subject to change through to operations.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exactly why the integration of hardware was configured not programmed.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risk of configuring a process database is much lower than the risk of a programmer error.</a:t>
            </a:r>
            <a:endParaRPr dirty="0"/>
          </a:p>
        </p:txBody>
      </p:sp>
      <p:sp>
        <p:nvSpPr>
          <p:cNvPr id="1084" name="Google Shape;1084;g39a77ac55be_3_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5"/>
        <p:cNvGrpSpPr/>
        <p:nvPr/>
      </p:nvGrpSpPr>
      <p:grpSpPr>
        <a:xfrm>
          <a:off x="0" y="0"/>
          <a:ext cx="0" cy="0"/>
          <a:chOff x="0" y="0"/>
          <a:chExt cx="0" cy="0"/>
        </a:xfrm>
      </p:grpSpPr>
      <p:sp>
        <p:nvSpPr>
          <p:cNvPr id="96" name="Google Shape;9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7"/>
        <p:cNvGrpSpPr/>
        <p:nvPr/>
      </p:nvGrpSpPr>
      <p:grpSpPr>
        <a:xfrm>
          <a:off x="0" y="0"/>
          <a:ext cx="0" cy="0"/>
          <a:chOff x="0" y="0"/>
          <a:chExt cx="0" cy="0"/>
        </a:xfrm>
      </p:grpSpPr>
      <p:sp>
        <p:nvSpPr>
          <p:cNvPr id="158" name="Google Shape;158;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 name="Google Shape;159;p2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3"/>
        <p:cNvGrpSpPr/>
        <p:nvPr/>
      </p:nvGrpSpPr>
      <p:grpSpPr>
        <a:xfrm>
          <a:off x="0" y="0"/>
          <a:ext cx="0" cy="0"/>
          <a:chOff x="0" y="0"/>
          <a:chExt cx="0" cy="0"/>
        </a:xfrm>
      </p:grpSpPr>
      <p:sp>
        <p:nvSpPr>
          <p:cNvPr id="164" name="Google Shape;164;p2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2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9"/>
        <p:cNvGrpSpPr/>
        <p:nvPr/>
      </p:nvGrpSpPr>
      <p:grpSpPr>
        <a:xfrm>
          <a:off x="0" y="0"/>
          <a:ext cx="0" cy="0"/>
          <a:chOff x="0" y="0"/>
          <a:chExt cx="0" cy="0"/>
        </a:xfrm>
      </p:grpSpPr>
      <p:sp>
        <p:nvSpPr>
          <p:cNvPr id="100" name="Google Shape;100;p16"/>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01" name="Google Shape;101;p1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406400" algn="l">
              <a:lnSpc>
                <a:spcPct val="90000"/>
              </a:lnSpc>
              <a:spcBef>
                <a:spcPts val="0"/>
              </a:spcBef>
              <a:spcAft>
                <a:spcPts val="0"/>
              </a:spcAft>
              <a:buClr>
                <a:schemeClr val="dk1"/>
              </a:buClr>
              <a:buSzPts val="2800"/>
              <a:buChar char="•"/>
              <a:defRPr/>
            </a:lvl1pPr>
            <a:lvl2pPr marL="914400" lvl="1" indent="-381000" algn="l">
              <a:lnSpc>
                <a:spcPct val="90000"/>
              </a:lnSpc>
              <a:spcBef>
                <a:spcPts val="0"/>
              </a:spcBef>
              <a:spcAft>
                <a:spcPts val="0"/>
              </a:spcAft>
              <a:buClr>
                <a:schemeClr val="dk1"/>
              </a:buClr>
              <a:buSzPts val="2400"/>
              <a:buChar char="•"/>
              <a:defRPr/>
            </a:lvl2pPr>
            <a:lvl3pPr marL="1371600" lvl="2" indent="-355600" algn="l">
              <a:lnSpc>
                <a:spcPct val="90000"/>
              </a:lnSpc>
              <a:spcBef>
                <a:spcPts val="0"/>
              </a:spcBef>
              <a:spcAft>
                <a:spcPts val="0"/>
              </a:spcAft>
              <a:buClr>
                <a:schemeClr val="dk1"/>
              </a:buClr>
              <a:buSzPts val="2000"/>
              <a:buChar char="•"/>
              <a:defRPr/>
            </a:lvl3pPr>
            <a:lvl4pPr marL="1828800" lvl="3" indent="-342900" algn="l">
              <a:lnSpc>
                <a:spcPct val="90000"/>
              </a:lnSpc>
              <a:spcBef>
                <a:spcPts val="0"/>
              </a:spcBef>
              <a:spcAft>
                <a:spcPts val="0"/>
              </a:spcAft>
              <a:buClr>
                <a:schemeClr val="dk1"/>
              </a:buClr>
              <a:buSzPts val="1800"/>
              <a:buChar char="•"/>
              <a:defRPr/>
            </a:lvl4pPr>
            <a:lvl5pPr marL="2286000" lvl="4" indent="-342900" algn="l">
              <a:lnSpc>
                <a:spcPct val="90000"/>
              </a:lnSpc>
              <a:spcBef>
                <a:spcPts val="0"/>
              </a:spcBef>
              <a:spcAft>
                <a:spcPts val="0"/>
              </a:spcAft>
              <a:buClr>
                <a:schemeClr val="dk1"/>
              </a:buClr>
              <a:buSzPts val="1800"/>
              <a:buChar char="•"/>
              <a:defRPr/>
            </a:lvl5pPr>
            <a:lvl6pPr marL="2743200" lvl="5" indent="-342900" algn="l">
              <a:lnSpc>
                <a:spcPct val="90000"/>
              </a:lnSpc>
              <a:spcBef>
                <a:spcPts val="0"/>
              </a:spcBef>
              <a:spcAft>
                <a:spcPts val="0"/>
              </a:spcAft>
              <a:buClr>
                <a:schemeClr val="dk1"/>
              </a:buClr>
              <a:buSzPts val="1800"/>
              <a:buChar char="•"/>
              <a:defRPr/>
            </a:lvl6pPr>
            <a:lvl7pPr marL="3200400" lvl="6" indent="-342900" algn="l">
              <a:lnSpc>
                <a:spcPct val="90000"/>
              </a:lnSpc>
              <a:spcBef>
                <a:spcPts val="0"/>
              </a:spcBef>
              <a:spcAft>
                <a:spcPts val="0"/>
              </a:spcAft>
              <a:buClr>
                <a:schemeClr val="dk1"/>
              </a:buClr>
              <a:buSzPts val="1800"/>
              <a:buChar char="•"/>
              <a:defRPr/>
            </a:lvl7pPr>
            <a:lvl8pPr marL="3657600" lvl="7" indent="-342900" algn="l">
              <a:lnSpc>
                <a:spcPct val="90000"/>
              </a:lnSpc>
              <a:spcBef>
                <a:spcPts val="0"/>
              </a:spcBef>
              <a:spcAft>
                <a:spcPts val="0"/>
              </a:spcAft>
              <a:buClr>
                <a:schemeClr val="dk1"/>
              </a:buClr>
              <a:buSzPts val="1800"/>
              <a:buChar char="•"/>
              <a:defRPr/>
            </a:lvl8pPr>
            <a:lvl9pPr marL="4114800" lvl="8" indent="-342900" algn="l">
              <a:lnSpc>
                <a:spcPct val="90000"/>
              </a:lnSpc>
              <a:spcBef>
                <a:spcPts val="0"/>
              </a:spcBef>
              <a:spcAft>
                <a:spcPts val="0"/>
              </a:spcAft>
              <a:buClr>
                <a:schemeClr val="dk1"/>
              </a:buClr>
              <a:buSzPts val="1800"/>
              <a:buChar char="•"/>
              <a:defRPr/>
            </a:lvl9pPr>
          </a:lstStyle>
          <a:p>
            <a:endParaRPr/>
          </a:p>
        </p:txBody>
      </p:sp>
      <p:sp>
        <p:nvSpPr>
          <p:cNvPr id="103" name="Google Shape;103;p1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0"/>
        <p:cNvGrpSpPr/>
        <p:nvPr/>
      </p:nvGrpSpPr>
      <p:grpSpPr>
        <a:xfrm>
          <a:off x="0" y="0"/>
          <a:ext cx="0" cy="0"/>
          <a:chOff x="0" y="0"/>
          <a:chExt cx="0" cy="0"/>
        </a:xfrm>
      </p:grpSpPr>
      <p:sp>
        <p:nvSpPr>
          <p:cNvPr id="111" name="Google Shape;111;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6"/>
        <p:cNvGrpSpPr/>
        <p:nvPr/>
      </p:nvGrpSpPr>
      <p:grpSpPr>
        <a:xfrm>
          <a:off x="0" y="0"/>
          <a:ext cx="0" cy="0"/>
          <a:chOff x="0" y="0"/>
          <a:chExt cx="0" cy="0"/>
        </a:xfrm>
      </p:grpSpPr>
      <p:sp>
        <p:nvSpPr>
          <p:cNvPr id="117" name="Google Shape;117;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9" name="Google Shape;11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2"/>
        <p:cNvGrpSpPr/>
        <p:nvPr/>
      </p:nvGrpSpPr>
      <p:grpSpPr>
        <a:xfrm>
          <a:off x="0" y="0"/>
          <a:ext cx="0" cy="0"/>
          <a:chOff x="0" y="0"/>
          <a:chExt cx="0" cy="0"/>
        </a:xfrm>
      </p:grpSpPr>
      <p:sp>
        <p:nvSpPr>
          <p:cNvPr id="123" name="Google Shape;12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9"/>
        <p:cNvGrpSpPr/>
        <p:nvPr/>
      </p:nvGrpSpPr>
      <p:grpSpPr>
        <a:xfrm>
          <a:off x="0" y="0"/>
          <a:ext cx="0" cy="0"/>
          <a:chOff x="0" y="0"/>
          <a:chExt cx="0" cy="0"/>
        </a:xfrm>
      </p:grpSpPr>
      <p:sp>
        <p:nvSpPr>
          <p:cNvPr id="130" name="Google Shape;130;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2" name="Google Shape;132;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4" name="Google Shape;134;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8"/>
        <p:cNvGrpSpPr/>
        <p:nvPr/>
      </p:nvGrpSpPr>
      <p:grpSpPr>
        <a:xfrm>
          <a:off x="0" y="0"/>
          <a:ext cx="0" cy="0"/>
          <a:chOff x="0" y="0"/>
          <a:chExt cx="0" cy="0"/>
        </a:xfrm>
      </p:grpSpPr>
      <p:sp>
        <p:nvSpPr>
          <p:cNvPr id="139" name="Google Shape;139;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3"/>
        <p:cNvGrpSpPr/>
        <p:nvPr/>
      </p:nvGrpSpPr>
      <p:grpSpPr>
        <a:xfrm>
          <a:off x="0" y="0"/>
          <a:ext cx="0" cy="0"/>
          <a:chOff x="0" y="0"/>
          <a:chExt cx="0" cy="0"/>
        </a:xfrm>
      </p:grpSpPr>
      <p:sp>
        <p:nvSpPr>
          <p:cNvPr id="144" name="Google Shape;14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2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6" name="Google Shape;146;p2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7" name="Google Shape;14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24"/>
          <p:cNvSpPr>
            <a:spLocks noGrp="1"/>
          </p:cNvSpPr>
          <p:nvPr>
            <p:ph type="pic" idx="2"/>
          </p:nvPr>
        </p:nvSpPr>
        <p:spPr>
          <a:xfrm>
            <a:off x="5183188" y="987425"/>
            <a:ext cx="6172200" cy="4873625"/>
          </a:xfrm>
          <a:prstGeom prst="rect">
            <a:avLst/>
          </a:prstGeom>
          <a:noFill/>
          <a:ln>
            <a:noFill/>
          </a:ln>
        </p:spPr>
      </p:sp>
      <p:sp>
        <p:nvSpPr>
          <p:cNvPr id="153" name="Google Shape;153;p2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4" name="Google Shape;15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3" name="Google Shape;9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bdalesio@ospreydcs.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hyperlink" Target="https://www.youtube.com/watch?v=d5h4bIEfM5Q" TargetMode="External"/><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youtube.com/watch?v=nXmLGV9zVkA" TargetMode="External"/><Relationship Id="rId11" Type="http://schemas.openxmlformats.org/officeDocument/2006/relationships/image" Target="../media/image7.org&amp;utm_campaign=parser&amp;utm_content=thumbnail"/><Relationship Id="rId5" Type="http://schemas.openxmlformats.org/officeDocument/2006/relationships/image" Target="../media/image4.png"/><Relationship Id="rId10" Type="http://schemas.openxmlformats.org/officeDocument/2006/relationships/hyperlink" Target="https://www.youtube.com/watch?v=iFrw3zPGD9s" TargetMode="External"/><Relationship Id="rId4" Type="http://schemas.openxmlformats.org/officeDocument/2006/relationships/hyperlink" Target="https://www.youtube.com/watch?v=sJOUdAd6QYk" TargetMode="Externa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524000" y="40460"/>
            <a:ext cx="9144000" cy="6858000"/>
          </a:xfrm>
          <a:prstGeom prst="rect">
            <a:avLst/>
          </a:prstGeom>
          <a:noFill/>
          <a:ln>
            <a:noFill/>
          </a:ln>
        </p:spPr>
      </p:pic>
      <p:sp>
        <p:nvSpPr>
          <p:cNvPr id="1057" name="Google Shape;1057;p59"/>
          <p:cNvSpPr txBox="1"/>
          <p:nvPr/>
        </p:nvSpPr>
        <p:spPr>
          <a:xfrm>
            <a:off x="2033784" y="469432"/>
            <a:ext cx="5988866" cy="24386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4400" dirty="0">
                <a:solidFill>
                  <a:srgbClr val="C7DE37"/>
                </a:solidFill>
                <a:latin typeface="Oswald"/>
                <a:ea typeface="Oswald"/>
                <a:cs typeface="Oswald"/>
                <a:sym typeface="Oswald"/>
              </a:rPr>
              <a:t>Working in the field of science -w</a:t>
            </a:r>
            <a:r>
              <a:rPr lang="en-US" sz="4400" b="0" i="0" u="none" strike="noStrike" cap="none" dirty="0">
                <a:solidFill>
                  <a:srgbClr val="C7DE37"/>
                </a:solidFill>
                <a:latin typeface="Oswald"/>
                <a:ea typeface="Oswald"/>
                <a:cs typeface="Oswald"/>
                <a:sym typeface="Oswald"/>
              </a:rPr>
              <a:t>hat i</a:t>
            </a:r>
            <a:r>
              <a:rPr lang="en-US" sz="4400" dirty="0">
                <a:solidFill>
                  <a:srgbClr val="C7DE37"/>
                </a:solidFill>
                <a:latin typeface="Oswald"/>
                <a:ea typeface="Oswald"/>
                <a:cs typeface="Oswald"/>
                <a:sym typeface="Oswald"/>
              </a:rPr>
              <a:t>s the role of a controls engineer?</a:t>
            </a:r>
            <a:endParaRPr dirty="0"/>
          </a:p>
          <a:p>
            <a:pPr marL="0" marR="0" lvl="0" indent="0" algn="l" rtl="0">
              <a:spcBef>
                <a:spcPts val="0"/>
              </a:spcBef>
              <a:spcAft>
                <a:spcPts val="0"/>
              </a:spcAft>
              <a:buNone/>
            </a:pPr>
            <a:endParaRPr sz="4400" b="0" i="0" u="none" strike="noStrike" cap="none" dirty="0">
              <a:solidFill>
                <a:srgbClr val="C7DE37"/>
              </a:solidFill>
              <a:latin typeface="Oswald"/>
              <a:ea typeface="Oswald"/>
              <a:cs typeface="Oswald"/>
              <a:sym typeface="Oswald"/>
            </a:endParaRPr>
          </a:p>
        </p:txBody>
      </p:sp>
      <p:pic>
        <p:nvPicPr>
          <p:cNvPr id="1058" name="Google Shape;1058;p59"/>
          <p:cNvPicPr preferRelativeResize="0"/>
          <p:nvPr/>
        </p:nvPicPr>
        <p:blipFill rotWithShape="1">
          <a:blip r:embed="rId4">
            <a:alphaModFix/>
          </a:blip>
          <a:srcRect/>
          <a:stretch/>
        </p:blipFill>
        <p:spPr>
          <a:xfrm>
            <a:off x="2033784" y="5982160"/>
            <a:ext cx="934992" cy="494257"/>
          </a:xfrm>
          <a:prstGeom prst="rect">
            <a:avLst/>
          </a:prstGeom>
          <a:noFill/>
          <a:ln>
            <a:noFill/>
          </a:ln>
        </p:spPr>
      </p:pic>
      <p:sp>
        <p:nvSpPr>
          <p:cNvPr id="1059" name="Google Shape;1059;p59"/>
          <p:cNvSpPr txBox="1"/>
          <p:nvPr/>
        </p:nvSpPr>
        <p:spPr>
          <a:xfrm>
            <a:off x="4526344" y="6159731"/>
            <a:ext cx="5988866" cy="31668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200" b="0" i="0" u="none" strike="noStrike" cap="none" dirty="0">
                <a:solidFill>
                  <a:srgbClr val="C7DE37"/>
                </a:solidFill>
                <a:latin typeface="Oswald"/>
                <a:ea typeface="Oswald"/>
                <a:cs typeface="Oswald"/>
                <a:sym typeface="Oswald"/>
              </a:rPr>
              <a:t>The </a:t>
            </a:r>
            <a:r>
              <a:rPr lang="en-US" sz="1200" dirty="0">
                <a:solidFill>
                  <a:srgbClr val="C7DE37"/>
                </a:solidFill>
                <a:latin typeface="Oswald"/>
                <a:ea typeface="Oswald"/>
                <a:cs typeface="Oswald"/>
                <a:sym typeface="Oswald"/>
              </a:rPr>
              <a:t>life and work of a control system engineer.</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6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Requirements – What requirements?</a:t>
            </a:r>
            <a:endParaRPr dirty="0">
              <a:latin typeface="Oswald" pitchFamily="2" charset="77"/>
            </a:endParaRPr>
          </a:p>
        </p:txBody>
      </p:sp>
      <p:sp>
        <p:nvSpPr>
          <p:cNvPr id="1087" name="Google Shape;1087;p63"/>
          <p:cNvSpPr txBox="1">
            <a:spLocks noGrp="1"/>
          </p:cNvSpPr>
          <p:nvPr>
            <p:ph type="body" idx="1"/>
          </p:nvPr>
        </p:nvSpPr>
        <p:spPr>
          <a:xfrm>
            <a:off x="415600" y="1536632"/>
            <a:ext cx="11360800" cy="4948573"/>
          </a:xfrm>
          <a:prstGeom prst="rect">
            <a:avLst/>
          </a:prstGeom>
          <a:noFill/>
          <a:ln>
            <a:noFill/>
          </a:ln>
        </p:spPr>
        <p:txBody>
          <a:bodyPr spcFirstLastPara="1" wrap="square" lIns="91425" tIns="91425" rIns="91425" bIns="91425" anchor="t" anchorCtr="0">
            <a:normAutofit fontScale="77500" lnSpcReduction="20000"/>
          </a:bodyPr>
          <a:lstStyle/>
          <a:p>
            <a:pPr marL="228600" lvl="0" indent="-228600" algn="l" rtl="0">
              <a:lnSpc>
                <a:spcPct val="90000"/>
              </a:lnSpc>
              <a:spcBef>
                <a:spcPts val="0"/>
              </a:spcBef>
              <a:spcAft>
                <a:spcPts val="0"/>
              </a:spcAft>
              <a:buClr>
                <a:srgbClr val="CBE046"/>
              </a:buClr>
              <a:buSzPct val="100000"/>
              <a:buChar char="•"/>
            </a:pPr>
            <a:r>
              <a:rPr lang="en-US" dirty="0">
                <a:latin typeface="Source Sans Pro" panose="020B0503030403020204" pitchFamily="34" charset="0"/>
                <a:ea typeface="Source Sans Pro" panose="020B0503030403020204" pitchFamily="34" charset="0"/>
              </a:rPr>
              <a:t>Physicist          </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“All signals available at sample rate immediately now and for all time”</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t>
            </a:r>
            <a:r>
              <a:rPr lang="en-US" i="1" dirty="0">
                <a:latin typeface="Source Sans Pro" panose="020B0503030403020204" pitchFamily="34" charset="0"/>
                <a:ea typeface="Source Sans Pro" panose="020B0503030403020204" pitchFamily="34" charset="0"/>
              </a:rPr>
              <a:t>“I will work around whatever you give me”</a:t>
            </a:r>
            <a:endParaRPr i="1" dirty="0">
              <a:latin typeface="Source Sans Pro" panose="020B0503030403020204" pitchFamily="34" charset="0"/>
              <a:ea typeface="Source Sans Pro" panose="020B0503030403020204" pitchFamily="34" charset="0"/>
            </a:endParaRPr>
          </a:p>
          <a:p>
            <a:pPr marL="228600" lvl="0" indent="-10414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ct val="100000"/>
              <a:buChar char="•"/>
            </a:pPr>
            <a:r>
              <a:rPr lang="en-US" dirty="0">
                <a:latin typeface="Source Sans Pro" panose="020B0503030403020204" pitchFamily="34" charset="0"/>
                <a:ea typeface="Source Sans Pro" panose="020B0503030403020204" pitchFamily="34" charset="0"/>
              </a:rPr>
              <a:t>Scientist</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“I want everything that I had the last time. I can live with that.”</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ct val="100000"/>
              <a:buChar char="•"/>
            </a:pPr>
            <a:r>
              <a:rPr lang="en-US" dirty="0">
                <a:latin typeface="Source Sans Pro" panose="020B0503030403020204" pitchFamily="34" charset="0"/>
                <a:ea typeface="Source Sans Pro" panose="020B0503030403020204" pitchFamily="34" charset="0"/>
              </a:rPr>
              <a:t>Mechanical Engineer</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“Here are the manuals for our pumps, motors, magnets, </a:t>
            </a:r>
            <a:r>
              <a:rPr lang="en-US" dirty="0" err="1">
                <a:latin typeface="Source Sans Pro" panose="020B0503030403020204" pitchFamily="34" charset="0"/>
                <a:ea typeface="Source Sans Pro" panose="020B0503030403020204" pitchFamily="34" charset="0"/>
              </a:rPr>
              <a:t>etc</a:t>
            </a:r>
            <a:r>
              <a:rPr lang="en-US" dirty="0">
                <a:latin typeface="Source Sans Pro" panose="020B0503030403020204" pitchFamily="34" charset="0"/>
                <a:ea typeface="Source Sans Pro" panose="020B0503030403020204" pitchFamily="34" charset="0"/>
              </a:rPr>
              <a:t>…”</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t>
            </a:r>
            <a:r>
              <a:rPr lang="en-US" i="1" dirty="0">
                <a:latin typeface="Source Sans Pro" panose="020B0503030403020204" pitchFamily="34" charset="0"/>
                <a:ea typeface="Source Sans Pro" panose="020B0503030403020204" pitchFamily="34" charset="0"/>
              </a:rPr>
              <a:t>“What operational requirements are there?”</a:t>
            </a:r>
            <a:endParaRPr i="1"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t>
            </a:r>
            <a:r>
              <a:rPr lang="en-US" i="1" dirty="0">
                <a:latin typeface="Source Sans Pro" panose="020B0503030403020204" pitchFamily="34" charset="0"/>
                <a:ea typeface="Source Sans Pro" panose="020B0503030403020204" pitchFamily="34" charset="0"/>
              </a:rPr>
              <a:t>“Why did choose controllers that no one has ever heard of?”</a:t>
            </a:r>
            <a:endParaRPr i="1"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ct val="100000"/>
              <a:buChar char="•"/>
            </a:pPr>
            <a:r>
              <a:rPr lang="en-US" dirty="0">
                <a:latin typeface="Source Sans Pro" panose="020B0503030403020204" pitchFamily="34" charset="0"/>
                <a:ea typeface="Source Sans Pro" panose="020B0503030403020204" pitchFamily="34" charset="0"/>
              </a:rPr>
              <a:t>Plant Engineer</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“Here is the PI&amp;D of the plant we are building.”</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t>
            </a:r>
            <a:r>
              <a:rPr lang="en-US" i="1" dirty="0">
                <a:latin typeface="Source Sans Pro" panose="020B0503030403020204" pitchFamily="34" charset="0"/>
                <a:ea typeface="Source Sans Pro" panose="020B0503030403020204" pitchFamily="34" charset="0"/>
              </a:rPr>
              <a:t>“But what does the accelerator need from the plant? Temperature control of RFQ?</a:t>
            </a:r>
            <a:endParaRPr i="1"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Scientific control systems require expertise in many technical areas and most importantly domain knowledge of the type of facility being built and how that affects requirements.</a:t>
            </a:r>
            <a:endParaRPr dirty="0">
              <a:latin typeface="Source Sans Pro" panose="020B0503030403020204" pitchFamily="34" charset="0"/>
              <a:ea typeface="Source Sans Pro" panose="020B0503030403020204" pitchFamily="34" charset="0"/>
            </a:endParaRPr>
          </a:p>
          <a:p>
            <a:pPr marL="228600" lvl="0" indent="-10414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The best sources of requirements are anyone that will answer your questions – a rare find.</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ct val="1000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p6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Accelerator Facility Requirements </a:t>
            </a:r>
            <a:endParaRPr dirty="0">
              <a:latin typeface="Oswald" pitchFamily="2" charset="77"/>
            </a:endParaRPr>
          </a:p>
        </p:txBody>
      </p:sp>
      <p:sp>
        <p:nvSpPr>
          <p:cNvPr id="1129" name="Google Shape;1129;p6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Data Rates, Latency and Response Times</a:t>
            </a: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Machine Protection Time Budget from event to mitigation – microseconds</a:t>
            </a: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Fast Orbit Feedback time budget from measurement to control settling - msec</a:t>
            </a: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Archive Data for operations, machine learning, fault studies, physics studies – GHz</a:t>
            </a: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Timing / Data Correlation: precision </a:t>
            </a:r>
            <a:r>
              <a:rPr lang="en-US" dirty="0" err="1">
                <a:latin typeface="Source Sans Pro" panose="020B0503030403020204" pitchFamily="34" charset="0"/>
                <a:ea typeface="Source Sans Pro" panose="020B0503030403020204" pitchFamily="34" charset="0"/>
              </a:rPr>
              <a:t>nsec</a:t>
            </a:r>
            <a:r>
              <a:rPr lang="en-US" dirty="0">
                <a:latin typeface="Source Sans Pro" panose="020B0503030403020204" pitchFamily="34" charset="0"/>
                <a:ea typeface="Source Sans Pro" panose="020B0503030403020204" pitchFamily="34" charset="0"/>
              </a:rPr>
              <a:t>, resolution </a:t>
            </a:r>
            <a:r>
              <a:rPr lang="en-US" dirty="0" err="1">
                <a:latin typeface="Source Sans Pro" panose="020B0503030403020204" pitchFamily="34" charset="0"/>
                <a:ea typeface="Source Sans Pro" panose="020B0503030403020204" pitchFamily="34" charset="0"/>
              </a:rPr>
              <a:t>nsec</a:t>
            </a:r>
            <a:r>
              <a:rPr lang="en-US" dirty="0">
                <a:latin typeface="Source Sans Pro" panose="020B0503030403020204" pitchFamily="34" charset="0"/>
                <a:ea typeface="Source Sans Pro" panose="020B0503030403020204" pitchFamily="34" charset="0"/>
              </a:rPr>
              <a:t>, drift </a:t>
            </a:r>
            <a:r>
              <a:rPr lang="en-US" dirty="0" err="1">
                <a:latin typeface="Source Sans Pro" panose="020B0503030403020204" pitchFamily="34" charset="0"/>
                <a:ea typeface="Source Sans Pro" panose="020B0503030403020204" pitchFamily="34" charset="0"/>
              </a:rPr>
              <a:t>psec</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Fast Data communication and data capture</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Identify Modes of Operation from Components to Facility</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First article, installation, integration, commissioning, start up, </a:t>
            </a:r>
            <a:r>
              <a:rPr lang="en-US" b="1" dirty="0">
                <a:latin typeface="Source Sans Pro" panose="020B0503030403020204" pitchFamily="34" charset="0"/>
                <a:ea typeface="Source Sans Pro" panose="020B0503030403020204" pitchFamily="34" charset="0"/>
              </a:rPr>
              <a:t>operation</a:t>
            </a:r>
            <a:r>
              <a:rPr lang="en-US" dirty="0">
                <a:latin typeface="Source Sans Pro" panose="020B0503030403020204" pitchFamily="34" charset="0"/>
                <a:ea typeface="Source Sans Pro" panose="020B0503030403020204" pitchFamily="34" charset="0"/>
              </a:rPr>
              <a:t>, shut down and </a:t>
            </a:r>
            <a:r>
              <a:rPr lang="en-US" b="1" dirty="0">
                <a:solidFill>
                  <a:srgbClr val="FF0000"/>
                </a:solidFill>
                <a:latin typeface="Source Sans Pro" panose="020B0503030403020204" pitchFamily="34" charset="0"/>
                <a:ea typeface="Source Sans Pro" panose="020B0503030403020204" pitchFamily="34" charset="0"/>
              </a:rPr>
              <a:t>failure modes</a:t>
            </a: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List of application software: SCADA, Modelling, ML/AI, Fast Data Capture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p6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Requirements for a user facility – spectrum</a:t>
            </a:r>
            <a:endParaRPr dirty="0">
              <a:latin typeface="Oswald" pitchFamily="2" charset="77"/>
            </a:endParaRPr>
          </a:p>
        </p:txBody>
      </p:sp>
      <p:sp>
        <p:nvSpPr>
          <p:cNvPr id="1100" name="Google Shape;1100;p6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fontScale="92500" lnSpcReduction="10000"/>
          </a:bodyPr>
          <a:lstStyle/>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From thousands to  &gt;10 million Process Variables (PVs)</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Hundred to several hundred thousands physical IO points. Lots of metadata.</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Hundreds of device types and up to thousands instances of some types</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50% of all signals are industrial IO – 10 Hz, scalar</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30% of all signals are control hardware status signals available from instrumentation</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20% of all signals are beam-related and these require 80% of the labor</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Reliability - MTBF – MTTR: downtime from 100 to 99.97% for control systems of planned operations which can range from one week per month to 0 hours. This impacts redundancy and design of network, computer and instrument power supplies and power systems</a:t>
            </a:r>
            <a:r>
              <a:rPr lang="en-US" dirty="0"/>
              <a:t>.</a:t>
            </a:r>
            <a:endParaRPr dirty="0"/>
          </a:p>
          <a:p>
            <a:pPr marL="457200" lvl="1" indent="0" algn="l" rtl="0">
              <a:lnSpc>
                <a:spcPct val="90000"/>
              </a:lnSpc>
              <a:spcBef>
                <a:spcPts val="0"/>
              </a:spcBef>
              <a:spcAft>
                <a:spcPts val="0"/>
              </a:spcAft>
              <a:buClr>
                <a:schemeClr val="dk1"/>
              </a:buClr>
              <a:buSzPts val="24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5" name="Google Shape;1105;p6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Systems and Interfaces </a:t>
            </a:r>
            <a:endParaRPr dirty="0">
              <a:latin typeface="Oswald" pitchFamily="2" charset="77"/>
            </a:endParaRPr>
          </a:p>
        </p:txBody>
      </p:sp>
      <p:sp>
        <p:nvSpPr>
          <p:cNvPr id="1106" name="Google Shape;1106;p66"/>
          <p:cNvSpPr txBox="1">
            <a:spLocks noGrp="1"/>
          </p:cNvSpPr>
          <p:nvPr>
            <p:ph type="body" idx="1"/>
          </p:nvPr>
        </p:nvSpPr>
        <p:spPr>
          <a:xfrm>
            <a:off x="599990" y="1356969"/>
            <a:ext cx="11401263" cy="3277974"/>
          </a:xfrm>
          <a:prstGeom prst="rect">
            <a:avLst/>
          </a:prstGeom>
          <a:noFill/>
          <a:ln>
            <a:noFill/>
          </a:ln>
        </p:spPr>
        <p:txBody>
          <a:bodyPr spcFirstLastPara="1" wrap="square" lIns="91425" tIns="91425" rIns="91425" bIns="91425" anchor="t" anchorCtr="0">
            <a:normAutofit fontScale="62500" lnSpcReduction="20000"/>
          </a:bodyPr>
          <a:lstStyle/>
          <a:p>
            <a:pPr marL="0" lvl="0" indent="0" algn="l" rtl="0">
              <a:lnSpc>
                <a:spcPct val="90000"/>
              </a:lnSpc>
              <a:spcBef>
                <a:spcPts val="0"/>
              </a:spcBef>
              <a:spcAft>
                <a:spcPts val="0"/>
              </a:spcAft>
              <a:buClr>
                <a:srgbClr val="CBE046"/>
              </a:buClr>
              <a:buSzPts val="2800"/>
              <a:buNone/>
            </a:pPr>
            <a:endParaRPr lang="en-US"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Physics (of the accelerator and devices therein) </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Operations – the primary end users of control systems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Network is probably the most critical part of the system</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Timing – almost any component will need timing, in some way.</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Machine Protection should be one of the first things to think about </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Fast Orbit Feedback – crucial for a light source, less so for proton machines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Beam Diagnostics – essential for success, big data producers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High Power RF – to be handled with care.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Low Level RF - is almost a science of its own. </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Magnet Power Supplies – more complicated than it looks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Vacuum – looks simple but shall not be underestimated.</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Cooling – looks even simpler, but can be a major source of issues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Motion Control -  scales from trivial to almost impossible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sv-SE" dirty="0" err="1">
                <a:latin typeface="Source Sans Pro" panose="020B0503030403020204" pitchFamily="34" charset="0"/>
                <a:ea typeface="Source Sans Pro" panose="020B0503030403020204" pitchFamily="34" charset="0"/>
              </a:rPr>
              <a:t>Radiation</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monitoring</a:t>
            </a:r>
            <a:r>
              <a:rPr lang="sv-SE" dirty="0">
                <a:latin typeface="Source Sans Pro" panose="020B0503030403020204" pitchFamily="34" charset="0"/>
                <a:ea typeface="Source Sans Pro" panose="020B0503030403020204" pitchFamily="34" charset="0"/>
              </a:rPr>
              <a:t> – do not </a:t>
            </a:r>
            <a:r>
              <a:rPr lang="sv-SE" dirty="0" err="1">
                <a:latin typeface="Source Sans Pro" panose="020B0503030403020204" pitchFamily="34" charset="0"/>
                <a:ea typeface="Source Sans Pro" panose="020B0503030403020204" pitchFamily="34" charset="0"/>
              </a:rPr>
              <a:t>forget</a:t>
            </a:r>
            <a:r>
              <a:rPr lang="sv-SE" dirty="0">
                <a:latin typeface="Source Sans Pro" panose="020B0503030403020204" pitchFamily="34" charset="0"/>
                <a:ea typeface="Source Sans Pro" panose="020B0503030403020204" pitchFamily="34" charset="0"/>
              </a:rPr>
              <a:t>!</a:t>
            </a:r>
          </a:p>
          <a:p>
            <a:pPr marL="228600" lvl="0" indent="-228600" algn="l" rtl="0">
              <a:lnSpc>
                <a:spcPct val="90000"/>
              </a:lnSpc>
              <a:spcBef>
                <a:spcPts val="0"/>
              </a:spcBef>
              <a:spcAft>
                <a:spcPts val="0"/>
              </a:spcAft>
              <a:buClr>
                <a:srgbClr val="CBE046"/>
              </a:buClr>
              <a:buSzPts val="2800"/>
              <a:buChar char="•"/>
            </a:pPr>
            <a:r>
              <a:rPr lang="sv-SE" dirty="0">
                <a:latin typeface="Source Sans Pro" panose="020B0503030403020204" pitchFamily="34" charset="0"/>
                <a:ea typeface="Source Sans Pro" panose="020B0503030403020204" pitchFamily="34" charset="0"/>
              </a:rPr>
              <a:t>…</a:t>
            </a:r>
            <a:endParaRPr dirty="0">
              <a:latin typeface="Source Sans Pro" panose="020B0503030403020204" pitchFamily="34" charset="0"/>
              <a:ea typeface="Source Sans Pro" panose="020B0503030403020204" pitchFamily="34" charset="0"/>
            </a:endParaRPr>
          </a:p>
        </p:txBody>
      </p:sp>
      <p:sp>
        <p:nvSpPr>
          <p:cNvPr id="1107" name="Google Shape;1107;p66"/>
          <p:cNvSpPr txBox="1"/>
          <p:nvPr/>
        </p:nvSpPr>
        <p:spPr>
          <a:xfrm>
            <a:off x="5662246" y="1578836"/>
            <a:ext cx="5720862" cy="4555200"/>
          </a:xfrm>
          <a:prstGeom prst="rect">
            <a:avLst/>
          </a:prstGeom>
          <a:noFill/>
          <a:ln>
            <a:noFill/>
          </a:ln>
        </p:spPr>
        <p:txBody>
          <a:bodyPr spcFirstLastPara="1" wrap="square" lIns="91425" tIns="91425" rIns="91425" bIns="91425" anchor="t" anchorCtr="0">
            <a:normAutofit/>
          </a:bodyPr>
          <a:lstStyle/>
          <a:p>
            <a:pPr marL="228600" marR="0" lvl="0" indent="-50800" algn="l" rtl="0">
              <a:lnSpc>
                <a:spcPct val="90000"/>
              </a:lnSpc>
              <a:spcBef>
                <a:spcPts val="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E83F0638-0A8B-2BDB-42EF-3B3FF9F6C13C}"/>
              </a:ext>
            </a:extLst>
          </p:cNvPr>
          <p:cNvSpPr txBox="1"/>
          <p:nvPr/>
        </p:nvSpPr>
        <p:spPr>
          <a:xfrm>
            <a:off x="415600" y="4856812"/>
            <a:ext cx="11360800" cy="1499091"/>
          </a:xfrm>
          <a:prstGeom prst="rect">
            <a:avLst/>
          </a:prstGeom>
          <a:noFill/>
        </p:spPr>
        <p:txBody>
          <a:bodyPr wrap="square" rtlCol="0">
            <a:noAutofit/>
          </a:bodyPr>
          <a:lstStyle/>
          <a:p>
            <a:pPr marL="285750" indent="-285750">
              <a:buClr>
                <a:srgbClr val="CBE046"/>
              </a:buClr>
              <a:buFont typeface="Arial" panose="020B0604020202020204" pitchFamily="34" charset="0"/>
              <a:buChar char="•"/>
            </a:pPr>
            <a:r>
              <a:rPr lang="en-GB" sz="2000" dirty="0">
                <a:latin typeface="Source Sans Pro" panose="020B0503030403020204" pitchFamily="34" charset="0"/>
                <a:ea typeface="Source Sans Pro" panose="020B0503030403020204" pitchFamily="34" charset="0"/>
              </a:rPr>
              <a:t>No system works in isolation. </a:t>
            </a:r>
          </a:p>
          <a:p>
            <a:pPr marL="285750" indent="-285750">
              <a:buClr>
                <a:srgbClr val="CBE046"/>
              </a:buClr>
              <a:buFont typeface="Arial" panose="020B0604020202020204" pitchFamily="34" charset="0"/>
              <a:buChar char="•"/>
            </a:pPr>
            <a:r>
              <a:rPr lang="en-GB" sz="2000" dirty="0">
                <a:latin typeface="Source Sans Pro" panose="020B0503030403020204" pitchFamily="34" charset="0"/>
                <a:ea typeface="Source Sans Pro" panose="020B0503030403020204" pitchFamily="34" charset="0"/>
              </a:rPr>
              <a:t>Interfaces can be </a:t>
            </a:r>
            <a:r>
              <a:rPr lang="en-GB" sz="2000" b="1" dirty="0">
                <a:latin typeface="Source Sans Pro" panose="020B0503030403020204" pitchFamily="34" charset="0"/>
                <a:ea typeface="Source Sans Pro" panose="020B0503030403020204" pitchFamily="34" charset="0"/>
              </a:rPr>
              <a:t>physical</a:t>
            </a:r>
            <a:r>
              <a:rPr lang="en-GB" sz="2000" dirty="0">
                <a:latin typeface="Source Sans Pro" panose="020B0503030403020204" pitchFamily="34" charset="0"/>
                <a:ea typeface="Source Sans Pro" panose="020B0503030403020204" pitchFamily="34" charset="0"/>
              </a:rPr>
              <a:t> (cable, connector) or </a:t>
            </a:r>
            <a:r>
              <a:rPr lang="en-GB" sz="2000" b="1" dirty="0">
                <a:latin typeface="Source Sans Pro" panose="020B0503030403020204" pitchFamily="34" charset="0"/>
                <a:ea typeface="Source Sans Pro" panose="020B0503030403020204" pitchFamily="34" charset="0"/>
              </a:rPr>
              <a:t>soft/virtual </a:t>
            </a:r>
            <a:r>
              <a:rPr lang="en-GB" sz="2000" dirty="0">
                <a:latin typeface="Source Sans Pro" panose="020B0503030403020204" pitchFamily="34" charset="0"/>
                <a:ea typeface="Source Sans Pro" panose="020B0503030403020204" pitchFamily="34" charset="0"/>
              </a:rPr>
              <a:t>(protocol, data specification,…)</a:t>
            </a:r>
          </a:p>
          <a:p>
            <a:pPr marL="285750" indent="-285750">
              <a:buClr>
                <a:srgbClr val="CBE046"/>
              </a:buClr>
              <a:buFont typeface="Arial" panose="020B0604020202020204" pitchFamily="34" charset="0"/>
              <a:buChar char="•"/>
            </a:pPr>
            <a:r>
              <a:rPr lang="en-GB" sz="2000" b="1" dirty="0">
                <a:latin typeface="Source Sans Pro" panose="020B0503030403020204" pitchFamily="34" charset="0"/>
                <a:ea typeface="Source Sans Pro" panose="020B0503030403020204" pitchFamily="34" charset="0"/>
              </a:rPr>
              <a:t>Discovering  and understanding </a:t>
            </a:r>
            <a:r>
              <a:rPr lang="en-GB" sz="2000" dirty="0">
                <a:latin typeface="Source Sans Pro" panose="020B0503030403020204" pitchFamily="34" charset="0"/>
                <a:ea typeface="Source Sans Pro" panose="020B0503030403020204" pitchFamily="34" charset="0"/>
              </a:rPr>
              <a:t>the interfaces and agreeing early on the specifications is essential.</a:t>
            </a:r>
          </a:p>
          <a:p>
            <a:pPr marL="285750" indent="-285750">
              <a:buClr>
                <a:srgbClr val="CBE046"/>
              </a:buClr>
              <a:buFont typeface="Arial" panose="020B0604020202020204" pitchFamily="34" charset="0"/>
              <a:buChar char="•"/>
            </a:pPr>
            <a:r>
              <a:rPr lang="en-GB" sz="2000" b="1" dirty="0">
                <a:latin typeface="Source Sans Pro" panose="020B0503030403020204" pitchFamily="34" charset="0"/>
                <a:ea typeface="Source Sans Pro" panose="020B0503030403020204" pitchFamily="34" charset="0"/>
              </a:rPr>
              <a:t>Document</a:t>
            </a:r>
            <a:r>
              <a:rPr lang="en-GB" sz="2000" dirty="0">
                <a:latin typeface="Source Sans Pro" panose="020B0503030403020204" pitchFamily="34" charset="0"/>
                <a:ea typeface="Source Sans Pro" panose="020B0503030403020204" pitchFamily="34" charset="0"/>
              </a:rPr>
              <a:t> the interfaces and related requirements. This serves as a contract between each side.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sp>
        <p:nvSpPr>
          <p:cNvPr id="1135" name="Google Shape;1135;p7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Control System – Preliminary Design</a:t>
            </a:r>
            <a:endParaRPr dirty="0">
              <a:latin typeface="Oswald" pitchFamily="2" charset="77"/>
            </a:endParaRPr>
          </a:p>
        </p:txBody>
      </p:sp>
      <p:sp>
        <p:nvSpPr>
          <p:cNvPr id="1136" name="Google Shape;1136;p7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Selecting COTS and/or open-source solutions that meet your requirements:</a:t>
            </a:r>
            <a:endParaRPr sz="2770" dirty="0">
              <a:latin typeface="Source Sans Pro" panose="020B0503030403020204" pitchFamily="34" charset="0"/>
              <a:ea typeface="Source Sans Pro" panose="020B0503030403020204" pitchFamily="34" charset="0"/>
            </a:endParaRPr>
          </a:p>
          <a:p>
            <a:pPr marL="685800" lvl="1" indent="-232410" algn="l" rtl="0">
              <a:lnSpc>
                <a:spcPct val="70000"/>
              </a:lnSpc>
              <a:spcBef>
                <a:spcPts val="0"/>
              </a:spcBef>
              <a:spcAft>
                <a:spcPts val="0"/>
              </a:spcAft>
              <a:buClr>
                <a:srgbClr val="CBE046"/>
              </a:buClr>
              <a:buSzPts val="2460"/>
              <a:buChar char="•"/>
            </a:pPr>
            <a:r>
              <a:rPr lang="en-US" sz="2460" dirty="0">
                <a:latin typeface="Source Sans Pro" panose="020B0503030403020204" pitchFamily="34" charset="0"/>
                <a:ea typeface="Source Sans Pro" panose="020B0503030403020204" pitchFamily="34" charset="0"/>
              </a:rPr>
              <a:t>Identify hardware architecture</a:t>
            </a:r>
            <a:endParaRPr sz="2460" dirty="0">
              <a:latin typeface="Source Sans Pro" panose="020B0503030403020204" pitchFamily="34" charset="0"/>
              <a:ea typeface="Source Sans Pro" panose="020B0503030403020204" pitchFamily="34" charset="0"/>
            </a:endParaRPr>
          </a:p>
          <a:p>
            <a:pPr marL="685800" lvl="1" indent="-232410" algn="l" rtl="0">
              <a:lnSpc>
                <a:spcPct val="70000"/>
              </a:lnSpc>
              <a:spcBef>
                <a:spcPts val="0"/>
              </a:spcBef>
              <a:spcAft>
                <a:spcPts val="0"/>
              </a:spcAft>
              <a:buClr>
                <a:srgbClr val="CBE046"/>
              </a:buClr>
              <a:buSzPts val="2460"/>
              <a:buChar char="•"/>
            </a:pPr>
            <a:r>
              <a:rPr lang="en-US" sz="2460" dirty="0">
                <a:latin typeface="Source Sans Pro" panose="020B0503030403020204" pitchFamily="34" charset="0"/>
                <a:ea typeface="Source Sans Pro" panose="020B0503030403020204" pitchFamily="34" charset="0"/>
              </a:rPr>
              <a:t>Identify software architecture</a:t>
            </a:r>
            <a:endParaRPr sz="2460" dirty="0">
              <a:latin typeface="Source Sans Pro" panose="020B0503030403020204" pitchFamily="34" charset="0"/>
              <a:ea typeface="Source Sans Pro" panose="020B0503030403020204" pitchFamily="34" charset="0"/>
            </a:endParaRPr>
          </a:p>
          <a:p>
            <a:pPr marL="685800" lvl="1" indent="-232410" algn="l" rtl="0">
              <a:lnSpc>
                <a:spcPct val="70000"/>
              </a:lnSpc>
              <a:spcBef>
                <a:spcPts val="0"/>
              </a:spcBef>
              <a:spcAft>
                <a:spcPts val="0"/>
              </a:spcAft>
              <a:buClr>
                <a:srgbClr val="CBE046"/>
              </a:buClr>
              <a:buSzPts val="2460"/>
              <a:buChar char="•"/>
            </a:pPr>
            <a:r>
              <a:rPr lang="en-US" sz="2460" dirty="0">
                <a:latin typeface="Source Sans Pro" panose="020B0503030403020204" pitchFamily="34" charset="0"/>
                <a:ea typeface="Source Sans Pro" panose="020B0503030403020204" pitchFamily="34" charset="0"/>
              </a:rPr>
              <a:t>Identify instrumentation interfaces</a:t>
            </a:r>
            <a:endParaRPr sz="2460" dirty="0">
              <a:latin typeface="Source Sans Pro" panose="020B0503030403020204" pitchFamily="34" charset="0"/>
              <a:ea typeface="Source Sans Pro" panose="020B0503030403020204" pitchFamily="34" charset="0"/>
            </a:endParaRPr>
          </a:p>
          <a:p>
            <a:pPr marL="228600" lvl="0" indent="-50800" algn="ctr" rtl="0">
              <a:lnSpc>
                <a:spcPct val="70000"/>
              </a:lnSpc>
              <a:spcBef>
                <a:spcPts val="0"/>
              </a:spcBef>
              <a:spcAft>
                <a:spcPts val="0"/>
              </a:spcAft>
              <a:buClr>
                <a:srgbClr val="CBE046"/>
              </a:buClr>
              <a:buSzPts val="2170"/>
              <a:buNone/>
            </a:pPr>
            <a:endParaRPr lang="en-US" sz="2770" b="1" i="1" dirty="0">
              <a:solidFill>
                <a:schemeClr val="tx1"/>
              </a:solidFill>
              <a:latin typeface="Source Sans Pro" panose="020B0503030403020204" pitchFamily="34" charset="0"/>
              <a:ea typeface="Source Sans Pro" panose="020B0503030403020204" pitchFamily="34" charset="0"/>
            </a:endParaRPr>
          </a:p>
          <a:p>
            <a:pPr marL="228600" lvl="0" indent="-50800" algn="ctr" rtl="0">
              <a:lnSpc>
                <a:spcPct val="70000"/>
              </a:lnSpc>
              <a:spcBef>
                <a:spcPts val="0"/>
              </a:spcBef>
              <a:spcAft>
                <a:spcPts val="0"/>
              </a:spcAft>
              <a:buClr>
                <a:srgbClr val="CBE046"/>
              </a:buClr>
              <a:buSzPts val="2170"/>
              <a:buNone/>
            </a:pPr>
            <a:r>
              <a:rPr lang="en-US" sz="2770" b="1" i="1" dirty="0">
                <a:solidFill>
                  <a:schemeClr val="tx1"/>
                </a:solidFill>
                <a:latin typeface="Source Sans Pro" panose="020B0503030403020204" pitchFamily="34" charset="0"/>
                <a:ea typeface="Source Sans Pro" panose="020B0503030403020204" pitchFamily="34" charset="0"/>
              </a:rPr>
              <a:t>Prioritize open source whenever you can.</a:t>
            </a:r>
            <a:endParaRPr sz="2770" b="1" i="1" dirty="0">
              <a:solidFill>
                <a:schemeClr val="tx1"/>
              </a:solidFill>
              <a:latin typeface="Source Sans Pro" panose="020B0503030403020204" pitchFamily="34" charset="0"/>
              <a:ea typeface="Source Sans Pro" panose="020B0503030403020204" pitchFamily="34" charset="0"/>
            </a:endParaRPr>
          </a:p>
          <a:p>
            <a:pPr marL="228600" lvl="0" indent="-50800" algn="l" rtl="0">
              <a:lnSpc>
                <a:spcPct val="70000"/>
              </a:lnSpc>
              <a:spcBef>
                <a:spcPts val="0"/>
              </a:spcBef>
              <a:spcAft>
                <a:spcPts val="0"/>
              </a:spcAft>
              <a:buClr>
                <a:srgbClr val="CBE046"/>
              </a:buClr>
              <a:buSzPts val="2170"/>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Identify areas where there are no known solutions </a:t>
            </a:r>
            <a:endParaRPr sz="2770" dirty="0">
              <a:latin typeface="Source Sans Pro" panose="020B0503030403020204" pitchFamily="34" charset="0"/>
              <a:ea typeface="Source Sans Pro" panose="020B0503030403020204" pitchFamily="34" charset="0"/>
            </a:endParaRPr>
          </a:p>
          <a:p>
            <a:pPr marL="228600" lvl="0" indent="0" algn="l" rtl="0">
              <a:lnSpc>
                <a:spcPct val="70000"/>
              </a:lnSpc>
              <a:spcBef>
                <a:spcPts val="0"/>
              </a:spcBef>
              <a:spcAft>
                <a:spcPts val="0"/>
              </a:spcAft>
              <a:buClr>
                <a:srgbClr val="CBE046"/>
              </a:buClr>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Identify opportunities to apply more advanced technology </a:t>
            </a:r>
            <a:endParaRPr sz="2770" dirty="0">
              <a:latin typeface="Source Sans Pro" panose="020B0503030403020204" pitchFamily="34" charset="0"/>
              <a:ea typeface="Source Sans Pro" panose="020B0503030403020204" pitchFamily="34" charset="0"/>
            </a:endParaRPr>
          </a:p>
          <a:p>
            <a:pPr marL="228600" lvl="0" indent="-50800" algn="l" rtl="0">
              <a:lnSpc>
                <a:spcPct val="70000"/>
              </a:lnSpc>
              <a:spcBef>
                <a:spcPts val="0"/>
              </a:spcBef>
              <a:spcAft>
                <a:spcPts val="0"/>
              </a:spcAft>
              <a:buClr>
                <a:srgbClr val="CBE046"/>
              </a:buClr>
              <a:buSzPts val="2170"/>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i="1" dirty="0">
                <a:latin typeface="Source Sans Pro" panose="020B0503030403020204" pitchFamily="34" charset="0"/>
                <a:ea typeface="Source Sans Pro" panose="020B0503030403020204" pitchFamily="34" charset="0"/>
              </a:rPr>
              <a:t>For managers: This is the only point in the project when you have time and resources to allocate: investing time and resources to meet KPPs, save money, reduce risk, and/or save schedule (especially during commissioning).</a:t>
            </a:r>
            <a:endParaRPr sz="277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4">
          <a:extLst>
            <a:ext uri="{FF2B5EF4-FFF2-40B4-BE49-F238E27FC236}">
              <a16:creationId xmlns:a16="http://schemas.microsoft.com/office/drawing/2014/main" id="{770CFD3E-1F3A-6854-A619-DEA31CDAA4F8}"/>
            </a:ext>
          </a:extLst>
        </p:cNvPr>
        <p:cNvGrpSpPr/>
        <p:nvPr/>
      </p:nvGrpSpPr>
      <p:grpSpPr>
        <a:xfrm>
          <a:off x="0" y="0"/>
          <a:ext cx="0" cy="0"/>
          <a:chOff x="0" y="0"/>
          <a:chExt cx="0" cy="0"/>
        </a:xfrm>
      </p:grpSpPr>
      <p:sp>
        <p:nvSpPr>
          <p:cNvPr id="1135" name="Google Shape;1135;p70">
            <a:extLst>
              <a:ext uri="{FF2B5EF4-FFF2-40B4-BE49-F238E27FC236}">
                <a16:creationId xmlns:a16="http://schemas.microsoft.com/office/drawing/2014/main" id="{FD4A4C1A-004C-0AD9-168A-E1783E88AB8D}"/>
              </a:ext>
            </a:extLst>
          </p:cNvPr>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Control Systems – deeper in design</a:t>
            </a:r>
            <a:endParaRPr dirty="0">
              <a:latin typeface="Oswald" pitchFamily="2" charset="77"/>
            </a:endParaRPr>
          </a:p>
        </p:txBody>
      </p:sp>
      <p:sp>
        <p:nvSpPr>
          <p:cNvPr id="1136" name="Google Shape;1136;p70">
            <a:extLst>
              <a:ext uri="{FF2B5EF4-FFF2-40B4-BE49-F238E27FC236}">
                <a16:creationId xmlns:a16="http://schemas.microsoft.com/office/drawing/2014/main" id="{00FFEC61-52E2-206F-11B3-1ADF8C1B6401}"/>
              </a:ext>
            </a:extLst>
          </p:cNvPr>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p>
            <a:pPr marL="228600" lvl="0" indent="-226695" algn="l" rtl="0">
              <a:lnSpc>
                <a:spcPct val="70000"/>
              </a:lnSpc>
              <a:spcBef>
                <a:spcPts val="0"/>
              </a:spcBef>
              <a:spcAft>
                <a:spcPts val="0"/>
              </a:spcAft>
              <a:buClr>
                <a:srgbClr val="CBE046"/>
              </a:buClr>
              <a:buSzPts val="2770"/>
              <a:buChar char="•"/>
            </a:pPr>
            <a:r>
              <a:rPr lang="sv-SE" sz="2770" dirty="0" err="1">
                <a:latin typeface="Source Sans Pro" panose="020B0503030403020204" pitchFamily="34" charset="0"/>
                <a:ea typeface="Source Sans Pro" panose="020B0503030403020204" pitchFamily="34" charset="0"/>
              </a:rPr>
              <a:t>Find</a:t>
            </a:r>
            <a:r>
              <a:rPr lang="sv-SE" sz="2770" dirty="0">
                <a:latin typeface="Source Sans Pro" panose="020B0503030403020204" pitchFamily="34" charset="0"/>
                <a:ea typeface="Source Sans Pro" panose="020B0503030403020204" pitchFamily="34" charset="0"/>
              </a:rPr>
              <a:t>, </a:t>
            </a:r>
            <a:r>
              <a:rPr lang="sv-SE" sz="2770" dirty="0" err="1">
                <a:latin typeface="Source Sans Pro" panose="020B0503030403020204" pitchFamily="34" charset="0"/>
                <a:ea typeface="Source Sans Pro" panose="020B0503030403020204" pitchFamily="34" charset="0"/>
              </a:rPr>
              <a:t>specify</a:t>
            </a:r>
            <a:r>
              <a:rPr lang="sv-SE" sz="2770" dirty="0">
                <a:latin typeface="Source Sans Pro" panose="020B0503030403020204" pitchFamily="34" charset="0"/>
                <a:ea typeface="Source Sans Pro" panose="020B0503030403020204" pitchFamily="34" charset="0"/>
              </a:rPr>
              <a:t> and </a:t>
            </a:r>
            <a:r>
              <a:rPr lang="sv-SE" sz="2770" dirty="0" err="1">
                <a:latin typeface="Source Sans Pro" panose="020B0503030403020204" pitchFamily="34" charset="0"/>
                <a:ea typeface="Source Sans Pro" panose="020B0503030403020204" pitchFamily="34" charset="0"/>
              </a:rPr>
              <a:t>document</a:t>
            </a:r>
            <a:r>
              <a:rPr lang="sv-SE" sz="2770" dirty="0">
                <a:latin typeface="Source Sans Pro" panose="020B0503030403020204" pitchFamily="34" charset="0"/>
                <a:ea typeface="Source Sans Pro" panose="020B0503030403020204" pitchFamily="34" charset="0"/>
              </a:rPr>
              <a:t> the interfaces </a:t>
            </a:r>
            <a:r>
              <a:rPr lang="sv-SE" sz="2770" dirty="0" err="1">
                <a:latin typeface="Source Sans Pro" panose="020B0503030403020204" pitchFamily="34" charset="0"/>
                <a:ea typeface="Source Sans Pro" panose="020B0503030403020204" pitchFamily="34" charset="0"/>
              </a:rPr>
              <a:t>of</a:t>
            </a:r>
            <a:r>
              <a:rPr lang="sv-SE" sz="2770" dirty="0">
                <a:latin typeface="Source Sans Pro" panose="020B0503030403020204" pitchFamily="34" charset="0"/>
                <a:ea typeface="Source Sans Pro" panose="020B0503030403020204" pitchFamily="34" charset="0"/>
              </a:rPr>
              <a:t> </a:t>
            </a:r>
            <a:r>
              <a:rPr lang="sv-SE" sz="2770" dirty="0" err="1">
                <a:latin typeface="Source Sans Pro" panose="020B0503030403020204" pitchFamily="34" charset="0"/>
                <a:ea typeface="Source Sans Pro" panose="020B0503030403020204" pitchFamily="34" charset="0"/>
              </a:rPr>
              <a:t>your</a:t>
            </a:r>
            <a:r>
              <a:rPr lang="sv-SE" sz="2770" dirty="0">
                <a:latin typeface="Source Sans Pro" panose="020B0503030403020204" pitchFamily="34" charset="0"/>
                <a:ea typeface="Source Sans Pro" panose="020B0503030403020204" pitchFamily="34" charset="0"/>
              </a:rPr>
              <a:t> system</a:t>
            </a:r>
            <a:endParaRPr sz="2460" dirty="0">
              <a:latin typeface="Source Sans Pro" panose="020B0503030403020204" pitchFamily="34" charset="0"/>
              <a:ea typeface="Source Sans Pro" panose="020B0503030403020204" pitchFamily="34" charset="0"/>
            </a:endParaRPr>
          </a:p>
          <a:p>
            <a:pPr marL="228600" lvl="0" indent="-50800" algn="l" rtl="0">
              <a:lnSpc>
                <a:spcPct val="70000"/>
              </a:lnSpc>
              <a:spcBef>
                <a:spcPts val="0"/>
              </a:spcBef>
              <a:spcAft>
                <a:spcPts val="0"/>
              </a:spcAft>
              <a:buClr>
                <a:srgbClr val="CBE046"/>
              </a:buClr>
              <a:buSzPts val="2170"/>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Identify data storage (=archiving) needs</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Time series or events</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What is needed to understand issues after they happened </a:t>
            </a:r>
            <a:endParaRPr sz="2370" dirty="0">
              <a:latin typeface="Source Sans Pro" panose="020B0503030403020204" pitchFamily="34" charset="0"/>
              <a:ea typeface="Source Sans Pro" panose="020B0503030403020204" pitchFamily="34" charset="0"/>
            </a:endParaRPr>
          </a:p>
          <a:p>
            <a:pPr marL="228600" lvl="0" indent="0" algn="l" rtl="0">
              <a:lnSpc>
                <a:spcPct val="70000"/>
              </a:lnSpc>
              <a:spcBef>
                <a:spcPts val="0"/>
              </a:spcBef>
              <a:spcAft>
                <a:spcPts val="0"/>
              </a:spcAft>
              <a:buClr>
                <a:srgbClr val="CBE046"/>
              </a:buClr>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Think about problems, potential failures and hazards</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Alarms are for the operators and system owners</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Hazards require an independent protection system</a:t>
            </a:r>
          </a:p>
          <a:p>
            <a:pPr marL="228600" lvl="0" indent="-226695">
              <a:lnSpc>
                <a:spcPct val="70000"/>
              </a:lnSpc>
              <a:buClr>
                <a:srgbClr val="CBE046"/>
              </a:buClr>
              <a:buSzPts val="2770"/>
            </a:pPr>
            <a:endParaRPr lang="en-US" sz="2770" dirty="0">
              <a:latin typeface="Source Sans Pro" panose="020B0503030403020204" pitchFamily="34" charset="0"/>
              <a:ea typeface="Source Sans Pro" panose="020B0503030403020204" pitchFamily="34" charset="0"/>
            </a:endParaRPr>
          </a:p>
          <a:p>
            <a:pPr marL="228600" lvl="0" indent="-226695">
              <a:lnSpc>
                <a:spcPct val="70000"/>
              </a:lnSpc>
              <a:buClr>
                <a:srgbClr val="CBE046"/>
              </a:buClr>
              <a:buSzPts val="2770"/>
            </a:pPr>
            <a:r>
              <a:rPr lang="en-US" sz="2770" dirty="0">
                <a:latin typeface="Source Sans Pro" panose="020B0503030403020204" pitchFamily="34" charset="0"/>
                <a:ea typeface="Source Sans Pro" panose="020B0503030403020204" pitchFamily="34" charset="0"/>
              </a:rPr>
              <a:t>Naming is important</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PV names spread all over the place! Painful to change once they are out</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Names should make sense to the users – but there will be lots of opinions</a:t>
            </a:r>
          </a:p>
          <a:p>
            <a:pPr marL="228600" lvl="0" indent="-226695">
              <a:lnSpc>
                <a:spcPct val="70000"/>
              </a:lnSpc>
              <a:buClr>
                <a:srgbClr val="CBE046"/>
              </a:buClr>
              <a:buSzPts val="2770"/>
            </a:pPr>
            <a:endParaRPr lang="en-US" sz="2770" dirty="0">
              <a:latin typeface="Source Sans Pro" panose="020B0503030403020204" pitchFamily="34" charset="0"/>
              <a:ea typeface="Source Sans Pro" panose="020B0503030403020204" pitchFamily="34" charset="0"/>
            </a:endParaRPr>
          </a:p>
          <a:p>
            <a:pPr marL="228600" lvl="0" indent="-226695">
              <a:lnSpc>
                <a:spcPct val="70000"/>
              </a:lnSpc>
              <a:buClr>
                <a:srgbClr val="CBE046"/>
              </a:buClr>
              <a:buSzPts val="2770"/>
            </a:pPr>
            <a:r>
              <a:rPr lang="en-US" sz="2770" dirty="0">
                <a:latin typeface="Source Sans Pro" panose="020B0503030403020204" pitchFamily="34" charset="0"/>
                <a:ea typeface="Source Sans Pro" panose="020B0503030403020204" pitchFamily="34" charset="0"/>
              </a:rPr>
              <a:t>Usability makes your system shine!</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Topic of the next 1.5 hours.</a:t>
            </a:r>
            <a:endParaRPr sz="2770" i="1" dirty="0"/>
          </a:p>
          <a:p>
            <a:pPr marL="0" lvl="0" indent="0" algn="l" rtl="0">
              <a:lnSpc>
                <a:spcPct val="70000"/>
              </a:lnSpc>
              <a:spcBef>
                <a:spcPts val="0"/>
              </a:spcBef>
              <a:spcAft>
                <a:spcPts val="0"/>
              </a:spcAft>
              <a:buClr>
                <a:schemeClr val="dk1"/>
              </a:buClr>
              <a:buSzPts val="2170"/>
              <a:buNone/>
            </a:pPr>
            <a:endParaRPr sz="2770" dirty="0"/>
          </a:p>
          <a:p>
            <a:pPr marL="228600" lvl="0" indent="-50800" algn="l" rtl="0">
              <a:lnSpc>
                <a:spcPct val="70000"/>
              </a:lnSpc>
              <a:spcBef>
                <a:spcPts val="0"/>
              </a:spcBef>
              <a:spcAft>
                <a:spcPts val="0"/>
              </a:spcAft>
              <a:buClr>
                <a:schemeClr val="dk1"/>
              </a:buClr>
              <a:buSzPts val="2170"/>
              <a:buNone/>
            </a:pPr>
            <a:endParaRPr sz="2770" dirty="0"/>
          </a:p>
          <a:p>
            <a:pPr marL="0" lvl="0" indent="0" algn="l" rtl="0">
              <a:lnSpc>
                <a:spcPct val="70000"/>
              </a:lnSpc>
              <a:spcBef>
                <a:spcPts val="0"/>
              </a:spcBef>
              <a:spcAft>
                <a:spcPts val="0"/>
              </a:spcAft>
              <a:buClr>
                <a:schemeClr val="dk1"/>
              </a:buClr>
              <a:buSzPts val="2170"/>
              <a:buNone/>
            </a:pPr>
            <a:endParaRPr sz="2770" dirty="0"/>
          </a:p>
          <a:p>
            <a:pPr marL="0" lvl="0" indent="0" algn="l" rtl="0">
              <a:lnSpc>
                <a:spcPct val="70000"/>
              </a:lnSpc>
              <a:spcBef>
                <a:spcPts val="0"/>
              </a:spcBef>
              <a:spcAft>
                <a:spcPts val="0"/>
              </a:spcAft>
              <a:buClr>
                <a:schemeClr val="dk1"/>
              </a:buClr>
              <a:buSzPts val="2170"/>
              <a:buNone/>
            </a:pPr>
            <a:endParaRPr sz="2770" dirty="0"/>
          </a:p>
          <a:p>
            <a:pPr marL="0" lvl="0" indent="0" algn="l" rtl="0">
              <a:lnSpc>
                <a:spcPct val="70000"/>
              </a:lnSpc>
              <a:spcBef>
                <a:spcPts val="0"/>
              </a:spcBef>
              <a:spcAft>
                <a:spcPts val="0"/>
              </a:spcAft>
              <a:buClr>
                <a:schemeClr val="dk1"/>
              </a:buClr>
              <a:buSzPts val="2170"/>
              <a:buNone/>
            </a:pPr>
            <a:endParaRPr sz="2770" dirty="0"/>
          </a:p>
          <a:p>
            <a:pPr marL="228600" lvl="0" indent="-50800" algn="l" rtl="0">
              <a:lnSpc>
                <a:spcPct val="70000"/>
              </a:lnSpc>
              <a:spcBef>
                <a:spcPts val="0"/>
              </a:spcBef>
              <a:spcAft>
                <a:spcPts val="0"/>
              </a:spcAft>
              <a:buClr>
                <a:schemeClr val="dk1"/>
              </a:buClr>
              <a:buSzPts val="2170"/>
              <a:buNone/>
            </a:pPr>
            <a:endParaRPr sz="2770" b="1" dirty="0"/>
          </a:p>
          <a:p>
            <a:pPr marL="0" lvl="0" indent="0" algn="l" rtl="0">
              <a:lnSpc>
                <a:spcPct val="70000"/>
              </a:lnSpc>
              <a:spcBef>
                <a:spcPts val="0"/>
              </a:spcBef>
              <a:spcAft>
                <a:spcPts val="0"/>
              </a:spcAft>
              <a:buClr>
                <a:schemeClr val="dk1"/>
              </a:buClr>
              <a:buSzPts val="2170"/>
              <a:buNone/>
            </a:pPr>
            <a:endParaRPr sz="2770" b="1" dirty="0"/>
          </a:p>
        </p:txBody>
      </p:sp>
    </p:spTree>
    <p:extLst>
      <p:ext uri="{BB962C8B-B14F-4D97-AF65-F5344CB8AC3E}">
        <p14:creationId xmlns:p14="http://schemas.microsoft.com/office/powerpoint/2010/main" val="2277677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1142" name="Google Shape;1142;p7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During the design process</a:t>
            </a:r>
            <a:endParaRPr dirty="0">
              <a:latin typeface="Oswald" pitchFamily="2" charset="77"/>
            </a:endParaRPr>
          </a:p>
        </p:txBody>
      </p:sp>
      <p:sp>
        <p:nvSpPr>
          <p:cNvPr id="1143" name="Google Shape;1143;p7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Regardless of the quality of your team, outside expertise is essential.</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Use reviews for each subsystem as an opportunity to learn from others.</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Choose experts with recent experience and solicit their criticisms.</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Address all comments and corrections you receive from your reviewers.</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Adjust to new information.</a:t>
            </a:r>
            <a:endParaRPr dirty="0">
              <a:latin typeface="Source Sans Pro" panose="020B0503030403020204" pitchFamily="34" charset="0"/>
              <a:ea typeface="Source Sans Pro" panose="020B0503030403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6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dirty="0">
                <a:latin typeface="Oswald" pitchFamily="2" charset="77"/>
              </a:rPr>
              <a:t>Staff skills needed for a scientific control system</a:t>
            </a:r>
            <a:endParaRPr dirty="0">
              <a:latin typeface="Oswald" pitchFamily="2" charset="77"/>
            </a:endParaRPr>
          </a:p>
        </p:txBody>
      </p:sp>
      <p:sp>
        <p:nvSpPr>
          <p:cNvPr id="1114" name="Google Shape;1114;p67"/>
          <p:cNvSpPr txBox="1">
            <a:spLocks noGrp="1"/>
          </p:cNvSpPr>
          <p:nvPr>
            <p:ph type="body" idx="1"/>
          </p:nvPr>
        </p:nvSpPr>
        <p:spPr>
          <a:xfrm>
            <a:off x="415600" y="1536633"/>
            <a:ext cx="11360800" cy="4967534"/>
          </a:xfrm>
          <a:prstGeom prst="rect">
            <a:avLst/>
          </a:prstGeom>
          <a:noFill/>
          <a:ln>
            <a:noFill/>
          </a:ln>
        </p:spPr>
        <p:txBody>
          <a:bodyPr spcFirstLastPara="1" wrap="square" lIns="91425" tIns="91425" rIns="91425" bIns="91425" anchor="t" anchorCtr="0">
            <a:normAutofit fontScale="92500" lnSpcReduction="10000"/>
          </a:bodyPr>
          <a:lstStyle/>
          <a:p>
            <a:pPr marL="0" lvl="0" indent="0" algn="l" rtl="0">
              <a:lnSpc>
                <a:spcPct val="90000"/>
              </a:lnSpc>
              <a:spcBef>
                <a:spcPts val="0"/>
              </a:spcBef>
              <a:spcAft>
                <a:spcPts val="0"/>
              </a:spcAft>
              <a:buClr>
                <a:schemeClr val="dk1"/>
              </a:buClr>
              <a:buSzPts val="2800"/>
              <a:buNone/>
            </a:pPr>
            <a:r>
              <a:rPr lang="en-US" dirty="0">
                <a:latin typeface="Source Sans Pro" panose="020B0503030403020204" pitchFamily="34" charset="0"/>
                <a:ea typeface="Source Sans Pro" panose="020B0503030403020204" pitchFamily="34" charset="0"/>
              </a:rPr>
              <a:t>[Senior] Project Engineer (Domain Knowledge/Planning)</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buNone/>
            </a:pPr>
            <a:r>
              <a:rPr lang="en-US" dirty="0">
                <a:latin typeface="Source Sans Pro" panose="020B0503030403020204" pitchFamily="34" charset="0"/>
                <a:ea typeface="Source Sans Pro" panose="020B0503030403020204" pitchFamily="34" charset="0"/>
              </a:rPr>
              <a:t>[Senior] Network Engineer</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buNone/>
            </a:pPr>
            <a:r>
              <a:rPr lang="en-US" dirty="0">
                <a:latin typeface="Source Sans Pro" panose="020B0503030403020204" pitchFamily="34" charset="0"/>
                <a:ea typeface="Source Sans Pro" panose="020B0503030403020204" pitchFamily="34" charset="0"/>
              </a:rPr>
              <a:t>[Senior] Beam Electronics Engineer (FPGA)</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buNone/>
            </a:pPr>
            <a:r>
              <a:rPr lang="en-US" dirty="0">
                <a:latin typeface="Source Sans Pro" panose="020B0503030403020204" pitchFamily="34" charset="0"/>
                <a:ea typeface="Source Sans Pro" panose="020B0503030403020204" pitchFamily="34" charset="0"/>
              </a:rPr>
              <a:t>[Senior] Industrial Control Engineer (Automation)</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buNone/>
            </a:pPr>
            <a:r>
              <a:rPr lang="en-US" dirty="0">
                <a:latin typeface="Source Sans Pro" panose="020B0503030403020204" pitchFamily="34" charset="0"/>
                <a:ea typeface="Source Sans Pro" panose="020B0503030403020204" pitchFamily="34" charset="0"/>
              </a:rPr>
              <a:t>[Senior] Software Engineer – planning all SCADA and application code</a:t>
            </a:r>
            <a:endParaRPr dirty="0">
              <a:latin typeface="Source Sans Pro" panose="020B0503030403020204" pitchFamily="34" charset="0"/>
              <a:ea typeface="Source Sans Pro" panose="020B0503030403020204" pitchFamily="34" charset="0"/>
            </a:endParaRPr>
          </a:p>
          <a:p>
            <a:pPr marL="0" lvl="0" indent="0">
              <a:buNone/>
            </a:pPr>
            <a:endParaRPr lang="sv-SE" dirty="0">
              <a:latin typeface="Source Sans Pro" panose="020B0503030403020204" pitchFamily="34" charset="0"/>
              <a:ea typeface="Source Sans Pro" panose="020B0503030403020204" pitchFamily="34" charset="0"/>
            </a:endParaRPr>
          </a:p>
          <a:p>
            <a:pPr marL="0" lvl="0" indent="0">
              <a:buNone/>
            </a:pPr>
            <a:r>
              <a:rPr lang="sv-SE" dirty="0">
                <a:latin typeface="Source Sans Pro" panose="020B0503030403020204" pitchFamily="34" charset="0"/>
                <a:ea typeface="Source Sans Pro" panose="020B0503030403020204" pitchFamily="34" charset="0"/>
              </a:rPr>
              <a:t>As an </a:t>
            </a:r>
            <a:r>
              <a:rPr lang="sv-SE" b="1" dirty="0" err="1">
                <a:latin typeface="Source Sans Pro" panose="020B0503030403020204" pitchFamily="34" charset="0"/>
                <a:ea typeface="Source Sans Pro" panose="020B0503030403020204" pitchFamily="34" charset="0"/>
              </a:rPr>
              <a:t>engineer</a:t>
            </a:r>
            <a:r>
              <a:rPr lang="sv-SE" b="1" dirty="0">
                <a:latin typeface="Source Sans Pro" panose="020B0503030403020204" pitchFamily="34" charset="0"/>
                <a:ea typeface="Source Sans Pro" panose="020B0503030403020204" pitchFamily="34" charset="0"/>
              </a:rPr>
              <a:t> or scientist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know</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who</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these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people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are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Maybe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you</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are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one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of</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them</a:t>
            </a:r>
            <a:r>
              <a:rPr lang="sv-SE" dirty="0">
                <a:latin typeface="Source Sans Pro" panose="020B0503030403020204" pitchFamily="34" charset="0"/>
                <a:ea typeface="Source Sans Pro" panose="020B0503030403020204" pitchFamily="34" charset="0"/>
              </a:rPr>
              <a:t> – </a:t>
            </a:r>
            <a:r>
              <a:rPr lang="sv-SE" dirty="0" err="1">
                <a:latin typeface="Source Sans Pro" panose="020B0503030403020204" pitchFamily="34" charset="0"/>
                <a:ea typeface="Source Sans Pro" panose="020B0503030403020204" pitchFamily="34" charset="0"/>
              </a:rPr>
              <a:t>but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hopefully</a:t>
            </a:r>
            <a:r>
              <a:rPr lang="sv-SE" dirty="0">
                <a:latin typeface="Source Sans Pro" panose="020B0503030403020204" pitchFamily="34" charset="0"/>
                <a:ea typeface="Source Sans Pro" panose="020B0503030403020204" pitchFamily="34" charset="0"/>
              </a:rPr>
              <a:t> not all </a:t>
            </a:r>
            <a:r>
              <a:rPr lang="sv-SE" dirty="0" err="1">
                <a:latin typeface="Source Sans Pro" panose="020B0503030403020204" pitchFamily="34" charset="0"/>
                <a:ea typeface="Source Sans Pro" panose="020B0503030403020204" pitchFamily="34" charset="0"/>
              </a:rPr>
              <a:t>of</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them</a:t>
            </a:r>
            <a:r>
              <a:rPr lang="sv-SE" dirty="0">
                <a:latin typeface="Source Sans Pro" panose="020B0503030403020204" pitchFamily="34" charset="0"/>
                <a:ea typeface="Source Sans Pro" panose="020B0503030403020204" pitchFamily="34" charset="0"/>
              </a:rPr>
              <a:t>.</a:t>
            </a: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r>
              <a:rPr lang="en-US" dirty="0">
                <a:latin typeface="Source Sans Pro" panose="020B0503030403020204" pitchFamily="34" charset="0"/>
                <a:ea typeface="Source Sans Pro" panose="020B0503030403020204" pitchFamily="34" charset="0"/>
              </a:rPr>
              <a:t>In a </a:t>
            </a:r>
            <a:r>
              <a:rPr lang="en-US" b="1" dirty="0">
                <a:latin typeface="Source Sans Pro" panose="020B0503030403020204" pitchFamily="34" charset="0"/>
                <a:ea typeface="Source Sans Pro" panose="020B0503030403020204" pitchFamily="34" charset="0"/>
              </a:rPr>
              <a:t>management position</a:t>
            </a:r>
            <a:r>
              <a:rPr lang="en-US" dirty="0">
                <a:latin typeface="Source Sans Pro" panose="020B0503030403020204" pitchFamily="34" charset="0"/>
                <a:ea typeface="Source Sans Pro" panose="020B0503030403020204" pitchFamily="34" charset="0"/>
              </a:rPr>
              <a:t>: assign/embed an engineer with primary responsibility for each subsystem with expertise in some area.</a:t>
            </a:r>
          </a:p>
        </p:txBody>
      </p:sp>
      <p:pic>
        <p:nvPicPr>
          <p:cNvPr id="1115" name="Google Shape;1115;p67"/>
          <p:cNvPicPr preferRelativeResize="0"/>
          <p:nvPr/>
        </p:nvPicPr>
        <p:blipFill rotWithShape="1">
          <a:blip r:embed="rId3">
            <a:alphaModFix/>
          </a:blip>
          <a:srcRect l="20432" t="8652" r="19358" b="10564"/>
          <a:stretch/>
        </p:blipFill>
        <p:spPr>
          <a:xfrm>
            <a:off x="9648384" y="593367"/>
            <a:ext cx="1978292" cy="321282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74"/>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400"/>
              <a:buFont typeface="Calibri"/>
              <a:buNone/>
            </a:pPr>
            <a:r>
              <a:rPr lang="en-US" dirty="0">
                <a:latin typeface="Oswald" pitchFamily="2" charset="77"/>
              </a:rPr>
              <a:t>Range of deep knowledge is needed</a:t>
            </a:r>
            <a:endParaRPr dirty="0">
              <a:latin typeface="Oswald" pitchFamily="2" charset="77"/>
            </a:endParaRPr>
          </a:p>
        </p:txBody>
      </p:sp>
      <p:sp>
        <p:nvSpPr>
          <p:cNvPr id="1165" name="Google Shape;1165;p74"/>
          <p:cNvSpPr txBox="1">
            <a:spLocks noGrp="1"/>
          </p:cNvSpPr>
          <p:nvPr>
            <p:ph type="body" idx="1"/>
          </p:nvPr>
        </p:nvSpPr>
        <p:spPr>
          <a:xfrm>
            <a:off x="415599" y="1536623"/>
            <a:ext cx="11501581" cy="4579363"/>
          </a:xfrm>
          <a:prstGeom prst="rect">
            <a:avLst/>
          </a:prstGeom>
          <a:noFill/>
          <a:ln>
            <a:noFill/>
          </a:ln>
        </p:spPr>
        <p:txBody>
          <a:bodyPr spcFirstLastPara="1" wrap="square" lIns="121900" tIns="121900" rIns="121900" bIns="121900" anchor="t" anchorCtr="0">
            <a:normAutofit fontScale="55000" lnSpcReduction="20000"/>
          </a:bodyPr>
          <a:lstStyle/>
          <a:p>
            <a:pPr marL="304792" indent="0">
              <a:buSzPts val="3200"/>
              <a:buNone/>
            </a:pPr>
            <a:r>
              <a:rPr lang="en-US" sz="3200" dirty="0">
                <a:latin typeface="Source Sans Pro" panose="020B0503030403020204" pitchFamily="34" charset="0"/>
                <a:ea typeface="Source Sans Pro" panose="020B0503030403020204" pitchFamily="34" charset="0"/>
              </a:rPr>
              <a:t>Knowing the domain: accelerator, instrument, experiment. Not mandatory for everybody but helps a lot.</a:t>
            </a:r>
          </a:p>
          <a:p>
            <a:pPr marL="761992" indent="-457200">
              <a:buSzPts val="3200"/>
            </a:pPr>
            <a:endParaRPr lang="en-US" sz="3200" dirty="0">
              <a:latin typeface="Source Sans Pro" panose="020B0503030403020204" pitchFamily="34" charset="0"/>
              <a:ea typeface="Source Sans Pro" panose="020B0503030403020204" pitchFamily="34" charset="0"/>
            </a:endParaRPr>
          </a:p>
          <a:p>
            <a:pPr marL="304792" indent="0">
              <a:buSzPts val="3200"/>
              <a:buNone/>
            </a:pPr>
            <a:r>
              <a:rPr lang="en-US" sz="3200" b="1" dirty="0">
                <a:latin typeface="Source Sans Pro" panose="020B0503030403020204" pitchFamily="34" charset="0"/>
                <a:ea typeface="Source Sans Pro" panose="020B0503030403020204" pitchFamily="34" charset="0"/>
              </a:rPr>
              <a:t>Control system related:</a:t>
            </a:r>
          </a:p>
          <a:p>
            <a:pPr marL="304792" indent="0">
              <a:buSzPts val="3200"/>
              <a:buNone/>
            </a:pPr>
            <a:endParaRPr lang="en-US" sz="3200" b="1"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Operating Systems Design and Implementation (Threading)</a:t>
            </a:r>
            <a:endParaRPr sz="3200"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en-US" sz="3200" dirty="0">
                <a:latin typeface="Source Sans Pro" panose="020B0503030403020204" pitchFamily="34" charset="0"/>
                <a:ea typeface="Source Sans Pro" panose="020B0503030403020204" pitchFamily="34" charset="0"/>
              </a:rPr>
              <a:t>Algorithms and Data Structures</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Network Communication and Design</a:t>
            </a:r>
          </a:p>
          <a:p>
            <a:pPr marL="761993" indent="-457200">
              <a:buClr>
                <a:srgbClr val="CBE046"/>
              </a:buClr>
              <a:buSzPts val="3200"/>
            </a:pPr>
            <a:r>
              <a:rPr lang="en-US" sz="3200" dirty="0">
                <a:latin typeface="Source Sans Pro" panose="020B0503030403020204" pitchFamily="34" charset="0"/>
                <a:ea typeface="Source Sans Pro" panose="020B0503030403020204" pitchFamily="34" charset="0"/>
              </a:rPr>
              <a:t>Circuit Design</a:t>
            </a:r>
            <a:endParaRPr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en-US" sz="3200" dirty="0">
                <a:latin typeface="Source Sans Pro" panose="020B0503030403020204" pitchFamily="34" charset="0"/>
                <a:ea typeface="Source Sans Pro" panose="020B0503030403020204" pitchFamily="34" charset="0"/>
              </a:rPr>
              <a:t>FPGA Time Domains</a:t>
            </a:r>
            <a:endParaRPr lang="en-US"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en-US" sz="3200" dirty="0">
                <a:latin typeface="Source Sans Pro" panose="020B0503030403020204" pitchFamily="34" charset="0"/>
                <a:ea typeface="Source Sans Pro" panose="020B0503030403020204" pitchFamily="34" charset="0"/>
              </a:rPr>
              <a:t>Boolean Algebra</a:t>
            </a:r>
            <a:endParaRPr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Instrumentation (physical principles)</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Signal Analysis</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Safety Systems (Validation and Verification)</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Reliability - Redundancy</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Machine Protection and Fail-Safe Design</a:t>
            </a: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And more…</a:t>
            </a:r>
          </a:p>
          <a:p>
            <a:pPr marL="761992" indent="-457200">
              <a:buSzPts val="3200"/>
            </a:pPr>
            <a:endParaRPr lang="en-US" sz="3200" dirty="0">
              <a:latin typeface="Source Sans Pro" panose="020B0503030403020204" pitchFamily="34" charset="0"/>
              <a:ea typeface="Source Sans Pro" panose="020B0503030403020204" pitchFamily="34" charset="0"/>
            </a:endParaRPr>
          </a:p>
          <a:p>
            <a:pPr marL="304792" indent="0">
              <a:buSzPts val="3200"/>
              <a:buNone/>
            </a:pPr>
            <a:endParaRPr lang="en-US" sz="3200" dirty="0">
              <a:latin typeface="Source Sans Pro" panose="020B0503030403020204" pitchFamily="34" charset="0"/>
              <a:ea typeface="Source Sans Pro" panose="020B0503030403020204" pitchFamily="34" charset="0"/>
            </a:endParaRPr>
          </a:p>
          <a:p>
            <a:pPr marL="304792" indent="0">
              <a:buSzPts val="3200"/>
              <a:buNone/>
            </a:pPr>
            <a:r>
              <a:rPr lang="en-US" sz="3200" dirty="0">
                <a:latin typeface="Source Sans Pro" panose="020B0503030403020204" pitchFamily="34" charset="0"/>
                <a:ea typeface="Source Sans Pro" panose="020B0503030403020204" pitchFamily="34" charset="0"/>
              </a:rPr>
              <a:t>You do not need to know all of them yourself – but somebody has to. But the more you know, the more you can enjoy your work and appreciate what is happening. </a:t>
            </a:r>
          </a:p>
          <a:p>
            <a:pPr marL="761992" indent="-457200">
              <a:buSzPts val="3200"/>
            </a:pPr>
            <a:endParaRPr lang="en-US" sz="3200" dirty="0"/>
          </a:p>
          <a:p>
            <a:pPr marL="304792" indent="0">
              <a:buSzPts val="3200"/>
              <a:buNone/>
            </a:pPr>
            <a:endParaRPr dirty="0"/>
          </a:p>
        </p:txBody>
      </p:sp>
      <p:pic>
        <p:nvPicPr>
          <p:cNvPr id="1166" name="Google Shape;1166;p74"/>
          <p:cNvPicPr preferRelativeResize="0"/>
          <p:nvPr/>
        </p:nvPicPr>
        <p:blipFill rotWithShape="1">
          <a:blip r:embed="rId3">
            <a:alphaModFix/>
          </a:blip>
          <a:srcRect/>
          <a:stretch/>
        </p:blipFill>
        <p:spPr>
          <a:xfrm>
            <a:off x="10946292" y="6295643"/>
            <a:ext cx="647200" cy="39116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p6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Control system engineers’ responsibilities</a:t>
            </a:r>
            <a:endParaRPr dirty="0">
              <a:latin typeface="Oswald" pitchFamily="2" charset="77"/>
            </a:endParaRPr>
          </a:p>
        </p:txBody>
      </p:sp>
      <p:sp>
        <p:nvSpPr>
          <p:cNvPr id="1122" name="Google Shape;1122;p68"/>
          <p:cNvSpPr txBox="1">
            <a:spLocks noGrp="1"/>
          </p:cNvSpPr>
          <p:nvPr>
            <p:ph type="body" idx="1"/>
          </p:nvPr>
        </p:nvSpPr>
        <p:spPr>
          <a:xfrm>
            <a:off x="415600" y="1536633"/>
            <a:ext cx="11360800" cy="4967534"/>
          </a:xfrm>
          <a:prstGeom prst="rect">
            <a:avLst/>
          </a:prstGeom>
          <a:noFill/>
          <a:ln>
            <a:noFill/>
          </a:ln>
        </p:spPr>
        <p:txBody>
          <a:bodyPr spcFirstLastPara="1" wrap="square" lIns="91425" tIns="91425" rIns="91425" bIns="91425" anchor="t" anchorCtr="0">
            <a:normAutofit/>
          </a:bodyPr>
          <a:lstStyle/>
          <a:p>
            <a:pPr indent="-457200">
              <a:buClr>
                <a:srgbClr val="CBE046"/>
              </a:buClr>
            </a:pPr>
            <a:r>
              <a:rPr lang="en-US" dirty="0">
                <a:latin typeface="Source Sans Pro" panose="020B0503030403020204" pitchFamily="34" charset="0"/>
                <a:ea typeface="Source Sans Pro" panose="020B0503030403020204" pitchFamily="34" charset="0"/>
              </a:rPr>
              <a:t>Uncover unstated requirements</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Inquire about machine modes, interlocks, interfaces.</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Inform other control system engineers of interfaces/requirements discovered</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Develop a deep understanding of the domain of your responsibility</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Seek the expertise of others when you need it</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Share your expertise when asked</a:t>
            </a:r>
            <a:endParaRPr dirty="0">
              <a:latin typeface="Source Sans Pro" panose="020B0503030403020204" pitchFamily="34" charset="0"/>
              <a:ea typeface="Source Sans Pro" panose="020B0503030403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p60"/>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400"/>
              <a:buFont typeface="Calibri"/>
              <a:buNone/>
            </a:pPr>
            <a:r>
              <a:rPr lang="en-US" dirty="0">
                <a:latin typeface="Oswald" pitchFamily="2" charset="77"/>
              </a:rPr>
              <a:t>Introduction</a:t>
            </a:r>
            <a:endParaRPr dirty="0">
              <a:latin typeface="Oswald" pitchFamily="2" charset="77"/>
            </a:endParaRPr>
          </a:p>
        </p:txBody>
      </p:sp>
      <p:sp>
        <p:nvSpPr>
          <p:cNvPr id="1065" name="Google Shape;1065;p60"/>
          <p:cNvSpPr txBox="1">
            <a:spLocks noGrp="1"/>
          </p:cNvSpPr>
          <p:nvPr>
            <p:ph type="body" idx="1"/>
          </p:nvPr>
        </p:nvSpPr>
        <p:spPr>
          <a:xfrm>
            <a:off x="547802" y="1437481"/>
            <a:ext cx="11360800" cy="4827152"/>
          </a:xfrm>
          <a:prstGeom prst="rect">
            <a:avLst/>
          </a:prstGeom>
          <a:noFill/>
          <a:ln>
            <a:noFill/>
          </a:ln>
        </p:spPr>
        <p:txBody>
          <a:bodyPr spcFirstLastPara="1" wrap="square" lIns="121900" tIns="121900" rIns="121900" bIns="121900" anchor="t" anchorCtr="0">
            <a:noAutofit/>
          </a:bodyPr>
          <a:lstStyle/>
          <a:p>
            <a:pPr marL="761993" indent="-457200">
              <a:buClr>
                <a:srgbClr val="CBE046"/>
              </a:buClr>
              <a:buSzPts val="3200"/>
            </a:pPr>
            <a:r>
              <a:rPr lang="sv-SE" sz="2400" dirty="0" err="1">
                <a:latin typeface="Source Sans Pro" panose="020B0503030403020204" pitchFamily="34" charset="0"/>
                <a:ea typeface="Source Sans Pro" panose="020B0503030403020204" pitchFamily="34" charset="0"/>
              </a:rPr>
              <a:t>This</a:t>
            </a:r>
            <a:r>
              <a:rPr lang="sv-SE" sz="2400" dirty="0">
                <a:latin typeface="Source Sans Pro" panose="020B0503030403020204" pitchFamily="34" charset="0"/>
                <a:ea typeface="Source Sans Pro" panose="020B0503030403020204" pitchFamily="34" charset="0"/>
              </a:rPr>
              <a:t> presentation </a:t>
            </a:r>
            <a:r>
              <a:rPr lang="sv-SE" sz="2400" dirty="0" err="1">
                <a:latin typeface="Source Sans Pro" panose="020B0503030403020204" pitchFamily="34" charset="0"/>
                <a:ea typeface="Source Sans Pro" panose="020B0503030403020204" pitchFamily="34" charset="0"/>
              </a:rPr>
              <a:t>draws</a:t>
            </a:r>
            <a:r>
              <a:rPr lang="sv-SE" sz="2400" dirty="0">
                <a:latin typeface="Source Sans Pro" panose="020B0503030403020204" pitchFamily="34" charset="0"/>
                <a:ea typeface="Source Sans Pro" panose="020B0503030403020204" pitchFamily="34" charset="0"/>
              </a:rPr>
              <a:t> from my </a:t>
            </a:r>
            <a:r>
              <a:rPr lang="sv-SE" sz="2400" dirty="0" err="1">
                <a:latin typeface="Source Sans Pro" panose="020B0503030403020204" pitchFamily="34" charset="0"/>
                <a:ea typeface="Source Sans Pro" panose="020B0503030403020204" pitchFamily="34" charset="0"/>
              </a:rPr>
              <a:t>own</a:t>
            </a:r>
            <a:r>
              <a:rPr lang="sv-SE" sz="2400" dirty="0">
                <a:latin typeface="Source Sans Pro" panose="020B0503030403020204" pitchFamily="34" charset="0"/>
                <a:ea typeface="Source Sans Pro" panose="020B0503030403020204" pitchFamily="34" charset="0"/>
              </a:rPr>
              <a:t> 30+ </a:t>
            </a:r>
            <a:r>
              <a:rPr lang="sv-SE" sz="2400" dirty="0" err="1">
                <a:latin typeface="Source Sans Pro" panose="020B0503030403020204" pitchFamily="34" charset="0"/>
                <a:ea typeface="Source Sans Pro" panose="020B0503030403020204" pitchFamily="34" charset="0"/>
              </a:rPr>
              <a:t>years</a:t>
            </a:r>
            <a:r>
              <a:rPr lang="sv-SE" sz="2400" dirty="0">
                <a:latin typeface="Source Sans Pro" panose="020B0503030403020204" pitchFamily="34" charset="0"/>
                <a:ea typeface="Source Sans Pro" panose="020B0503030403020204" pitchFamily="34" charset="0"/>
              </a:rPr>
              <a:t>-long </a:t>
            </a:r>
            <a:r>
              <a:rPr lang="sv-SE" sz="2400" dirty="0" err="1">
                <a:latin typeface="Source Sans Pro" panose="020B0503030403020204" pitchFamily="34" charset="0"/>
                <a:ea typeface="Source Sans Pro" panose="020B0503030403020204" pitchFamily="34" charset="0"/>
              </a:rPr>
              <a:t>experience</a:t>
            </a:r>
            <a:r>
              <a:rPr lang="sv-SE" sz="2400" dirty="0">
                <a:latin typeface="Source Sans Pro" panose="020B0503030403020204" pitchFamily="34" charset="0"/>
                <a:ea typeface="Source Sans Pro" panose="020B0503030403020204" pitchFamily="34" charset="0"/>
              </a:rPr>
              <a:t> from </a:t>
            </a:r>
            <a:r>
              <a:rPr lang="sv-SE" sz="2400" dirty="0" err="1">
                <a:latin typeface="Source Sans Pro" panose="020B0503030403020204" pitchFamily="34" charset="0"/>
                <a:ea typeface="Source Sans Pro" panose="020B0503030403020204" pitchFamily="34" charset="0"/>
              </a:rPr>
              <a:t>working</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with</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control</a:t>
            </a:r>
            <a:r>
              <a:rPr lang="sv-SE" sz="2400" dirty="0">
                <a:latin typeface="Source Sans Pro" panose="020B0503030403020204" pitchFamily="34" charset="0"/>
                <a:ea typeface="Source Sans Pro" panose="020B0503030403020204" pitchFamily="34" charset="0"/>
              </a:rPr>
              <a:t> and data </a:t>
            </a:r>
            <a:r>
              <a:rPr lang="sv-SE" sz="2400" dirty="0" err="1">
                <a:latin typeface="Source Sans Pro" panose="020B0503030403020204" pitchFamily="34" charset="0"/>
                <a:ea typeface="Source Sans Pro" panose="020B0503030403020204" pitchFamily="34" charset="0"/>
              </a:rPr>
              <a:t>acquisition</a:t>
            </a:r>
            <a:r>
              <a:rPr lang="sv-SE" sz="2400" dirty="0">
                <a:latin typeface="Source Sans Pro" panose="020B0503030403020204" pitchFamily="34" charset="0"/>
                <a:ea typeface="Source Sans Pro" panose="020B0503030403020204" pitchFamily="34" charset="0"/>
              </a:rPr>
              <a:t> systems. I </a:t>
            </a:r>
            <a:r>
              <a:rPr lang="sv-SE" sz="2400" dirty="0" err="1">
                <a:latin typeface="Source Sans Pro" panose="020B0503030403020204" pitchFamily="34" charset="0"/>
                <a:ea typeface="Source Sans Pro" panose="020B0503030403020204" pitchFamily="34" charset="0"/>
              </a:rPr>
              <a:t>owe</a:t>
            </a:r>
            <a:r>
              <a:rPr lang="sv-SE" sz="2400" dirty="0">
                <a:latin typeface="Source Sans Pro" panose="020B0503030403020204" pitchFamily="34" charset="0"/>
                <a:ea typeface="Source Sans Pro" panose="020B0503030403020204" pitchFamily="34" charset="0"/>
              </a:rPr>
              <a:t> the </a:t>
            </a:r>
            <a:r>
              <a:rPr lang="sv-SE" sz="2400" dirty="0" err="1">
                <a:latin typeface="Source Sans Pro" panose="020B0503030403020204" pitchFamily="34" charset="0"/>
                <a:ea typeface="Source Sans Pro" panose="020B0503030403020204" pitchFamily="34" charset="0"/>
              </a:rPr>
              <a:t>idea</a:t>
            </a:r>
            <a:r>
              <a:rPr lang="sv-SE" sz="2400" dirty="0">
                <a:latin typeface="Source Sans Pro" panose="020B0503030403020204" pitchFamily="34" charset="0"/>
                <a:ea typeface="Source Sans Pro" panose="020B0503030403020204" pitchFamily="34" charset="0"/>
              </a:rPr>
              <a:t>, as </a:t>
            </a:r>
            <a:r>
              <a:rPr lang="sv-SE" sz="2400" dirty="0" err="1">
                <a:latin typeface="Source Sans Pro" panose="020B0503030403020204" pitchFamily="34" charset="0"/>
                <a:ea typeface="Source Sans Pro" panose="020B0503030403020204" pitchFamily="34" charset="0"/>
              </a:rPr>
              <a:t>well</a:t>
            </a:r>
            <a:r>
              <a:rPr lang="sv-SE" sz="2400" dirty="0">
                <a:latin typeface="Source Sans Pro" panose="020B0503030403020204" pitchFamily="34" charset="0"/>
                <a:ea typeface="Source Sans Pro" panose="020B0503030403020204" pitchFamily="34" charset="0"/>
              </a:rPr>
              <a:t> as </a:t>
            </a:r>
            <a:r>
              <a:rPr lang="sv-SE" sz="2400" dirty="0" err="1">
                <a:latin typeface="Source Sans Pro" panose="020B0503030403020204" pitchFamily="34" charset="0"/>
                <a:ea typeface="Source Sans Pro" panose="020B0503030403020204" pitchFamily="34" charset="0"/>
              </a:rPr>
              <a:t>some</a:t>
            </a:r>
            <a:r>
              <a:rPr lang="sv-SE" sz="2400" dirty="0">
                <a:latin typeface="Source Sans Pro" panose="020B0503030403020204" pitchFamily="34" charset="0"/>
                <a:ea typeface="Source Sans Pro" panose="020B0503030403020204" pitchFamily="34" charset="0"/>
              </a:rPr>
              <a:t> material to the </a:t>
            </a:r>
            <a:r>
              <a:rPr lang="sv-SE" sz="2400" dirty="0" err="1">
                <a:latin typeface="Source Sans Pro" panose="020B0503030403020204" pitchFamily="34" charset="0"/>
                <a:ea typeface="Source Sans Pro" panose="020B0503030403020204" pitchFamily="34" charset="0"/>
              </a:rPr>
              <a:t>founder</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of</a:t>
            </a:r>
            <a:r>
              <a:rPr lang="sv-SE" sz="2400" dirty="0">
                <a:latin typeface="Source Sans Pro" panose="020B0503030403020204" pitchFamily="34" charset="0"/>
                <a:ea typeface="Source Sans Pro" panose="020B0503030403020204" pitchFamily="34" charset="0"/>
              </a:rPr>
              <a:t> EPICS, </a:t>
            </a:r>
            <a:r>
              <a:rPr lang="sv-SE" sz="2400" dirty="0">
                <a:latin typeface="Source Sans Pro" panose="020B0503030403020204" pitchFamily="34" charset="0"/>
                <a:ea typeface="Source Sans Pro" panose="020B0503030403020204" pitchFamily="34" charset="0"/>
                <a:hlinkClick r:id="rId3"/>
              </a:rPr>
              <a:t>Bob Dalesio</a:t>
            </a:r>
            <a:r>
              <a:rPr lang="sv-SE" sz="2400" dirty="0">
                <a:latin typeface="Source Sans Pro" panose="020B0503030403020204" pitchFamily="34" charset="0"/>
                <a:ea typeface="Source Sans Pro" panose="020B0503030403020204" pitchFamily="34" charset="0"/>
              </a:rPr>
              <a:t>.</a:t>
            </a:r>
          </a:p>
          <a:p>
            <a:pPr marL="761993" indent="-457200">
              <a:buClr>
                <a:srgbClr val="CBE046"/>
              </a:buClr>
              <a:buSzPts val="3200"/>
            </a:pPr>
            <a:endParaRPr lang="sv-SE" sz="2400"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sv-SE" sz="2400" dirty="0">
                <a:latin typeface="Source Sans Pro" panose="020B0503030403020204" pitchFamily="34" charset="0"/>
                <a:ea typeface="Source Sans Pro" panose="020B0503030403020204" pitchFamily="34" charset="0"/>
              </a:rPr>
              <a:t>I </a:t>
            </a:r>
            <a:r>
              <a:rPr lang="sv-SE" sz="2400" dirty="0" err="1">
                <a:latin typeface="Source Sans Pro" panose="020B0503030403020204" pitchFamily="34" charset="0"/>
                <a:ea typeface="Source Sans Pro" panose="020B0503030403020204" pitchFamily="34" charset="0"/>
              </a:rPr>
              <a:t>have</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worked</a:t>
            </a:r>
            <a:r>
              <a:rPr lang="sv-SE" sz="2400" dirty="0">
                <a:latin typeface="Source Sans Pro" panose="020B0503030403020204" pitchFamily="34" charset="0"/>
                <a:ea typeface="Source Sans Pro" panose="020B0503030403020204" pitchFamily="34" charset="0"/>
              </a:rPr>
              <a:t> in </a:t>
            </a:r>
            <a:r>
              <a:rPr lang="sv-SE" sz="2400" dirty="0" err="1">
                <a:latin typeface="Source Sans Pro" panose="020B0503030403020204" pitchFamily="34" charset="0"/>
                <a:ea typeface="Source Sans Pro" panose="020B0503030403020204" pitchFamily="34" charset="0"/>
              </a:rPr>
              <a:t>five</a:t>
            </a:r>
            <a:r>
              <a:rPr lang="sv-SE" sz="2400" dirty="0">
                <a:latin typeface="Source Sans Pro" panose="020B0503030403020204" pitchFamily="34" charset="0"/>
                <a:ea typeface="Source Sans Pro" panose="020B0503030403020204" pitchFamily="34" charset="0"/>
              </a:rPr>
              <a:t> different accelerator </a:t>
            </a:r>
            <a:r>
              <a:rPr lang="sv-SE" sz="2400" dirty="0" err="1">
                <a:latin typeface="Source Sans Pro" panose="020B0503030403020204" pitchFamily="34" charset="0"/>
                <a:ea typeface="Source Sans Pro" panose="020B0503030403020204" pitchFamily="34" charset="0"/>
              </a:rPr>
              <a:t>projects</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after</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doing</a:t>
            </a:r>
            <a:r>
              <a:rPr lang="sv-SE" sz="2400" dirty="0">
                <a:latin typeface="Source Sans Pro" panose="020B0503030403020204" pitchFamily="34" charset="0"/>
                <a:ea typeface="Source Sans Pro" panose="020B0503030403020204" pitchFamily="34" charset="0"/>
              </a:rPr>
              <a:t> my PhD in experimental </a:t>
            </a:r>
            <a:r>
              <a:rPr lang="sv-SE" sz="2400" dirty="0" err="1">
                <a:latin typeface="Source Sans Pro" panose="020B0503030403020204" pitchFamily="34" charset="0"/>
                <a:ea typeface="Source Sans Pro" panose="020B0503030403020204" pitchFamily="34" charset="0"/>
              </a:rPr>
              <a:t>high</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energy</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physics</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longer</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ago</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than</a:t>
            </a:r>
            <a:r>
              <a:rPr lang="sv-SE" sz="2400" dirty="0">
                <a:latin typeface="Source Sans Pro" panose="020B0503030403020204" pitchFamily="34" charset="0"/>
                <a:ea typeface="Source Sans Pro" panose="020B0503030403020204" pitchFamily="34" charset="0"/>
              </a:rPr>
              <a:t> I </a:t>
            </a:r>
            <a:r>
              <a:rPr lang="sv-SE" sz="2400" dirty="0" err="1">
                <a:latin typeface="Source Sans Pro" panose="020B0503030403020204" pitchFamily="34" charset="0"/>
                <a:ea typeface="Source Sans Pro" panose="020B0503030403020204" pitchFamily="34" charset="0"/>
              </a:rPr>
              <a:t>want</a:t>
            </a:r>
            <a:r>
              <a:rPr lang="sv-SE" sz="2400" dirty="0">
                <a:latin typeface="Source Sans Pro" panose="020B0503030403020204" pitchFamily="34" charset="0"/>
                <a:ea typeface="Source Sans Pro" panose="020B0503030403020204" pitchFamily="34" charset="0"/>
              </a:rPr>
              <a:t> to </a:t>
            </a:r>
            <a:r>
              <a:rPr lang="sv-SE" sz="2400" dirty="0" err="1">
                <a:latin typeface="Source Sans Pro" panose="020B0503030403020204" pitchFamily="34" charset="0"/>
                <a:ea typeface="Source Sans Pro" panose="020B0503030403020204" pitchFamily="34" charset="0"/>
              </a:rPr>
              <a:t>admit</a:t>
            </a:r>
            <a:r>
              <a:rPr lang="sv-SE" sz="2400" dirty="0">
                <a:latin typeface="Source Sans Pro" panose="020B0503030403020204" pitchFamily="34" charset="0"/>
                <a:ea typeface="Source Sans Pro" panose="020B0503030403020204" pitchFamily="34" charset="0"/>
              </a:rPr>
              <a:t>.</a:t>
            </a:r>
          </a:p>
          <a:p>
            <a:pPr marL="761993" indent="-457200">
              <a:buClr>
                <a:srgbClr val="CBE046"/>
              </a:buClr>
              <a:buSzPts val="3200"/>
            </a:pPr>
            <a:endParaRPr lang="sv-SE" sz="2400"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sv-SE" sz="2400" dirty="0" err="1">
                <a:latin typeface="Source Sans Pro" panose="020B0503030403020204" pitchFamily="34" charset="0"/>
                <a:ea typeface="Source Sans Pro" panose="020B0503030403020204" pitchFamily="34" charset="0"/>
              </a:rPr>
              <a:t>This</a:t>
            </a:r>
            <a:r>
              <a:rPr lang="sv-SE" sz="2400" dirty="0">
                <a:latin typeface="Source Sans Pro" panose="020B0503030403020204" pitchFamily="34" charset="0"/>
                <a:ea typeface="Source Sans Pro" panose="020B0503030403020204" pitchFamily="34" charset="0"/>
              </a:rPr>
              <a:t> presentation is </a:t>
            </a:r>
            <a:r>
              <a:rPr lang="sv-SE" sz="2400" dirty="0" err="1">
                <a:latin typeface="Source Sans Pro" panose="020B0503030403020204" pitchFamily="34" charset="0"/>
                <a:ea typeface="Source Sans Pro" panose="020B0503030403020204" pitchFamily="34" charset="0"/>
              </a:rPr>
              <a:t>intended</a:t>
            </a:r>
            <a:r>
              <a:rPr lang="sv-SE" sz="2400" dirty="0">
                <a:latin typeface="Source Sans Pro" panose="020B0503030403020204" pitchFamily="34" charset="0"/>
                <a:ea typeface="Source Sans Pro" panose="020B0503030403020204" pitchFamily="34" charset="0"/>
              </a:rPr>
              <a:t> to </a:t>
            </a:r>
            <a:r>
              <a:rPr lang="sv-SE" sz="2400" dirty="0" err="1">
                <a:latin typeface="Source Sans Pro" panose="020B0503030403020204" pitchFamily="34" charset="0"/>
                <a:ea typeface="Source Sans Pro" panose="020B0503030403020204" pitchFamily="34" charset="0"/>
              </a:rPr>
              <a:t>give</a:t>
            </a:r>
            <a:r>
              <a:rPr lang="sv-SE" sz="2400" dirty="0">
                <a:latin typeface="Source Sans Pro" panose="020B0503030403020204" pitchFamily="34" charset="0"/>
                <a:ea typeface="Source Sans Pro" panose="020B0503030403020204" pitchFamily="34" charset="0"/>
              </a:rPr>
              <a:t> an </a:t>
            </a:r>
            <a:r>
              <a:rPr lang="sv-SE" sz="2400" dirty="0" err="1">
                <a:latin typeface="Source Sans Pro" panose="020B0503030403020204" pitchFamily="34" charset="0"/>
                <a:ea typeface="Source Sans Pro" panose="020B0503030403020204" pitchFamily="34" charset="0"/>
              </a:rPr>
              <a:t>insight</a:t>
            </a:r>
            <a:r>
              <a:rPr lang="sv-SE" sz="2400" dirty="0">
                <a:latin typeface="Source Sans Pro" panose="020B0503030403020204" pitchFamily="34" charset="0"/>
                <a:ea typeface="Source Sans Pro" panose="020B0503030403020204" pitchFamily="34" charset="0"/>
              </a:rPr>
              <a:t> to </a:t>
            </a:r>
            <a:r>
              <a:rPr lang="sv-SE" sz="2400" dirty="0" err="1">
                <a:latin typeface="Source Sans Pro" panose="020B0503030403020204" pitchFamily="34" charset="0"/>
                <a:ea typeface="Source Sans Pro" panose="020B0503030403020204" pitchFamily="34" charset="0"/>
              </a:rPr>
              <a:t>working</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with</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control</a:t>
            </a:r>
            <a:r>
              <a:rPr lang="sv-SE" sz="2400" dirty="0">
                <a:latin typeface="Source Sans Pro" panose="020B0503030403020204" pitchFamily="34" charset="0"/>
                <a:ea typeface="Source Sans Pro" panose="020B0503030403020204" pitchFamily="34" charset="0"/>
              </a:rPr>
              <a:t> systems and </a:t>
            </a:r>
            <a:r>
              <a:rPr lang="sv-SE" sz="2400" dirty="0" err="1">
                <a:latin typeface="Source Sans Pro" panose="020B0503030403020204" pitchFamily="34" charset="0"/>
                <a:ea typeface="Source Sans Pro" panose="020B0503030403020204" pitchFamily="34" charset="0"/>
              </a:rPr>
              <a:t>hopefully</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help</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you</a:t>
            </a:r>
            <a:r>
              <a:rPr lang="sv-SE" sz="2400" dirty="0">
                <a:latin typeface="Source Sans Pro" panose="020B0503030403020204" pitchFamily="34" charset="0"/>
                <a:ea typeface="Source Sans Pro" panose="020B0503030403020204" pitchFamily="34" charset="0"/>
              </a:rPr>
              <a:t> to understand </a:t>
            </a:r>
            <a:r>
              <a:rPr lang="sv-SE" sz="2400" dirty="0" err="1">
                <a:latin typeface="Source Sans Pro" panose="020B0503030403020204" pitchFamily="34" charset="0"/>
                <a:ea typeface="Source Sans Pro" panose="020B0503030403020204" pitchFamily="34" charset="0"/>
              </a:rPr>
              <a:t>what</a:t>
            </a:r>
            <a:r>
              <a:rPr lang="sv-SE" sz="2400" dirty="0">
                <a:latin typeface="Source Sans Pro" panose="020B0503030403020204" pitchFamily="34" charset="0"/>
                <a:ea typeface="Source Sans Pro" panose="020B0503030403020204" pitchFamily="34" charset="0"/>
              </a:rPr>
              <a:t> it </a:t>
            </a:r>
            <a:r>
              <a:rPr lang="sv-SE" sz="2400" dirty="0" err="1">
                <a:latin typeface="Source Sans Pro" panose="020B0503030403020204" pitchFamily="34" charset="0"/>
                <a:ea typeface="Source Sans Pro" panose="020B0503030403020204" pitchFamily="34" charset="0"/>
              </a:rPr>
              <a:t>requires</a:t>
            </a:r>
            <a:r>
              <a:rPr lang="sv-SE" sz="2400" dirty="0">
                <a:latin typeface="Source Sans Pro" panose="020B0503030403020204" pitchFamily="34" charset="0"/>
                <a:ea typeface="Source Sans Pro" panose="020B0503030403020204" pitchFamily="34" charset="0"/>
              </a:rPr>
              <a:t>, as </a:t>
            </a:r>
            <a:r>
              <a:rPr lang="sv-SE" sz="2400" dirty="0" err="1">
                <a:latin typeface="Source Sans Pro" panose="020B0503030403020204" pitchFamily="34" charset="0"/>
                <a:ea typeface="Source Sans Pro" panose="020B0503030403020204" pitchFamily="34" charset="0"/>
              </a:rPr>
              <a:t>well</a:t>
            </a:r>
            <a:r>
              <a:rPr lang="sv-SE" sz="2400" dirty="0">
                <a:latin typeface="Source Sans Pro" panose="020B0503030403020204" pitchFamily="34" charset="0"/>
                <a:ea typeface="Source Sans Pro" panose="020B0503030403020204" pitchFamily="34" charset="0"/>
              </a:rPr>
              <a:t> as </a:t>
            </a:r>
            <a:r>
              <a:rPr lang="sv-SE" sz="2400" dirty="0" err="1">
                <a:latin typeface="Source Sans Pro" panose="020B0503030403020204" pitchFamily="34" charset="0"/>
                <a:ea typeface="Source Sans Pro" panose="020B0503030403020204" pitchFamily="34" charset="0"/>
              </a:rPr>
              <a:t>what</a:t>
            </a:r>
            <a:r>
              <a:rPr lang="sv-SE" sz="2400" dirty="0">
                <a:latin typeface="Source Sans Pro" panose="020B0503030403020204" pitchFamily="34" charset="0"/>
                <a:ea typeface="Source Sans Pro" panose="020B0503030403020204" pitchFamily="34" charset="0"/>
              </a:rPr>
              <a:t> it </a:t>
            </a:r>
            <a:r>
              <a:rPr lang="sv-SE" sz="2400" dirty="0" err="1">
                <a:latin typeface="Source Sans Pro" panose="020B0503030403020204" pitchFamily="34" charset="0"/>
                <a:ea typeface="Source Sans Pro" panose="020B0503030403020204" pitchFamily="34" charset="0"/>
              </a:rPr>
              <a:t>might</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give</a:t>
            </a:r>
            <a:r>
              <a:rPr lang="sv-SE" sz="2400" dirty="0">
                <a:latin typeface="Source Sans Pro" panose="020B0503030403020204" pitchFamily="34" charset="0"/>
                <a:ea typeface="Source Sans Pro" panose="020B0503030403020204" pitchFamily="34" charset="0"/>
              </a:rPr>
              <a:t> to </a:t>
            </a:r>
            <a:r>
              <a:rPr lang="sv-SE" sz="2400" dirty="0" err="1">
                <a:latin typeface="Source Sans Pro" panose="020B0503030403020204" pitchFamily="34" charset="0"/>
                <a:ea typeface="Source Sans Pro" panose="020B0503030403020204" pitchFamily="34" charset="0"/>
              </a:rPr>
              <a:t>you</a:t>
            </a:r>
            <a:r>
              <a:rPr lang="sv-SE" sz="2400" dirty="0">
                <a:latin typeface="Source Sans Pro" panose="020B0503030403020204" pitchFamily="34" charset="0"/>
                <a:ea typeface="Source Sans Pro" panose="020B0503030403020204" pitchFamily="34" charset="0"/>
              </a:rPr>
              <a:t>.</a:t>
            </a:r>
          </a:p>
          <a:p>
            <a:pPr marL="761993" indent="-457200">
              <a:buClr>
                <a:srgbClr val="CBE046"/>
              </a:buClr>
              <a:buSzPts val="3200"/>
            </a:pPr>
            <a:endParaRPr lang="sv-SE" sz="2400"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sv-SE" sz="2400" dirty="0" err="1">
                <a:latin typeface="Source Sans Pro" panose="020B0503030403020204" pitchFamily="34" charset="0"/>
                <a:ea typeface="Source Sans Pro" panose="020B0503030403020204" pitchFamily="34" charset="0"/>
              </a:rPr>
              <a:t>Working</a:t>
            </a:r>
            <a:r>
              <a:rPr lang="sv-SE" sz="2400" dirty="0">
                <a:latin typeface="Source Sans Pro" panose="020B0503030403020204" pitchFamily="34" charset="0"/>
                <a:ea typeface="Source Sans Pro" panose="020B0503030403020204" pitchFamily="34" charset="0"/>
              </a:rPr>
              <a:t> in </a:t>
            </a:r>
            <a:r>
              <a:rPr lang="sv-SE" sz="2400" dirty="0" err="1">
                <a:latin typeface="Source Sans Pro" panose="020B0503030403020204" pitchFamily="34" charset="0"/>
                <a:ea typeface="Source Sans Pro" panose="020B0503030403020204" pitchFamily="34" charset="0"/>
              </a:rPr>
              <a:t>controls</a:t>
            </a:r>
            <a:r>
              <a:rPr lang="sv-SE" sz="2400" dirty="0">
                <a:latin typeface="Source Sans Pro" panose="020B0503030403020204" pitchFamily="34" charset="0"/>
                <a:ea typeface="Source Sans Pro" panose="020B0503030403020204" pitchFamily="34" charset="0"/>
              </a:rPr>
              <a:t> has </a:t>
            </a:r>
            <a:r>
              <a:rPr lang="sv-SE" sz="2400" dirty="0" err="1">
                <a:latin typeface="Source Sans Pro" panose="020B0503030403020204" pitchFamily="34" charset="0"/>
                <a:ea typeface="Source Sans Pro" panose="020B0503030403020204" pitchFamily="34" charset="0"/>
              </a:rPr>
              <a:t>been</a:t>
            </a:r>
            <a:r>
              <a:rPr lang="sv-SE" sz="2400" dirty="0">
                <a:latin typeface="Source Sans Pro" panose="020B0503030403020204" pitchFamily="34" charset="0"/>
                <a:ea typeface="Source Sans Pro" panose="020B0503030403020204" pitchFamily="34" charset="0"/>
              </a:rPr>
              <a:t> the best </a:t>
            </a:r>
            <a:r>
              <a:rPr lang="sv-SE" sz="2400" dirty="0" err="1">
                <a:latin typeface="Source Sans Pro" panose="020B0503030403020204" pitchFamily="34" charset="0"/>
                <a:ea typeface="Source Sans Pro" panose="020B0503030403020204" pitchFamily="34" charset="0"/>
              </a:rPr>
              <a:t>career</a:t>
            </a:r>
            <a:r>
              <a:rPr lang="sv-SE" sz="2400" dirty="0">
                <a:latin typeface="Source Sans Pro" panose="020B0503030403020204" pitchFamily="34" charset="0"/>
                <a:ea typeface="Source Sans Pro" panose="020B0503030403020204" pitchFamily="34" charset="0"/>
              </a:rPr>
              <a:t> decision in my </a:t>
            </a:r>
            <a:r>
              <a:rPr lang="sv-SE" sz="2400" dirty="0" err="1">
                <a:latin typeface="Source Sans Pro" panose="020B0503030403020204" pitchFamily="34" charset="0"/>
                <a:ea typeface="Source Sans Pro" panose="020B0503030403020204" pitchFamily="34" charset="0"/>
              </a:rPr>
              <a:t>life</a:t>
            </a:r>
            <a:r>
              <a:rPr lang="sv-SE" sz="2400" dirty="0">
                <a:latin typeface="Source Sans Pro" panose="020B0503030403020204" pitchFamily="34" charset="0"/>
                <a:ea typeface="Source Sans Pro" panose="020B0503030403020204" pitchFamily="34" charset="0"/>
              </a:rPr>
              <a:t>.</a:t>
            </a:r>
          </a:p>
          <a:p>
            <a:pPr marL="761993" indent="-457200">
              <a:buSzPts val="3200"/>
            </a:pPr>
            <a:endParaRPr dirty="0"/>
          </a:p>
          <a:p>
            <a:pPr marL="304793" lvl="0" indent="0" algn="l" rtl="0">
              <a:lnSpc>
                <a:spcPct val="90000"/>
              </a:lnSpc>
              <a:spcBef>
                <a:spcPts val="0"/>
              </a:spcBef>
              <a:spcAft>
                <a:spcPts val="0"/>
              </a:spcAft>
              <a:buClr>
                <a:schemeClr val="dk1"/>
              </a:buClr>
              <a:buSzPts val="3200"/>
              <a:buNone/>
            </a:pPr>
            <a:endParaRPr sz="3200" dirty="0"/>
          </a:p>
          <a:p>
            <a:pPr marL="228600" lvl="0" indent="-228600" algn="l" rtl="0">
              <a:lnSpc>
                <a:spcPct val="90000"/>
              </a:lnSpc>
              <a:spcBef>
                <a:spcPts val="0"/>
              </a:spcBef>
              <a:spcAft>
                <a:spcPts val="0"/>
              </a:spcAft>
              <a:buClr>
                <a:schemeClr val="dk1"/>
              </a:buClr>
              <a:buSzPts val="2800"/>
              <a:buNone/>
            </a:pPr>
            <a:endParaRPr dirty="0"/>
          </a:p>
          <a:p>
            <a:pPr marL="228600" lvl="0" indent="-228600" algn="l" rtl="0">
              <a:lnSpc>
                <a:spcPct val="90000"/>
              </a:lnSpc>
              <a:spcBef>
                <a:spcPts val="0"/>
              </a:spcBef>
              <a:spcAft>
                <a:spcPts val="0"/>
              </a:spcAft>
              <a:buClr>
                <a:schemeClr val="dk1"/>
              </a:buClr>
              <a:buSzPts val="2800"/>
              <a:buNone/>
            </a:pPr>
            <a:endParaRPr dirty="0"/>
          </a:p>
        </p:txBody>
      </p:sp>
      <p:pic>
        <p:nvPicPr>
          <p:cNvPr id="1066" name="Google Shape;1066;p60"/>
          <p:cNvPicPr preferRelativeResize="0"/>
          <p:nvPr/>
        </p:nvPicPr>
        <p:blipFill rotWithShape="1">
          <a:blip r:embed="rId4">
            <a:alphaModFix/>
          </a:blip>
          <a:srcRect/>
          <a:stretch/>
        </p:blipFill>
        <p:spPr>
          <a:xfrm>
            <a:off x="10946292" y="6264633"/>
            <a:ext cx="647200" cy="42217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sp>
        <p:nvSpPr>
          <p:cNvPr id="1149" name="Google Shape;1149;p7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Being a bricklayer – does not make you a builder</a:t>
            </a:r>
            <a:endParaRPr dirty="0">
              <a:latin typeface="Oswald" pitchFamily="2" charset="77"/>
            </a:endParaRPr>
          </a:p>
        </p:txBody>
      </p:sp>
      <p:sp>
        <p:nvSpPr>
          <p:cNvPr id="1150" name="Google Shape;1150;p7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p>
            <a:pPr marL="228600" lvl="0" indent="-234315" algn="l" rtl="0">
              <a:lnSpc>
                <a:spcPct val="70000"/>
              </a:lnSpc>
              <a:spcBef>
                <a:spcPts val="0"/>
              </a:spcBef>
              <a:spcAft>
                <a:spcPts val="0"/>
              </a:spcAft>
              <a:buClr>
                <a:srgbClr val="CBE046"/>
              </a:buClr>
              <a:buSzPts val="2890"/>
              <a:buChar char="•"/>
            </a:pPr>
            <a:r>
              <a:rPr lang="en-US" sz="2890" dirty="0"/>
              <a:t>Understanding the complexity of a scientific control system is a process</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Accepting your ignorance is essential</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Satisfy your curiosity to its full extent</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Share your expertise</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Seek expertise from others</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Expect surprises at any time in the project</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50800" algn="l" rtl="0">
              <a:lnSpc>
                <a:spcPct val="70000"/>
              </a:lnSpc>
              <a:spcBef>
                <a:spcPts val="0"/>
              </a:spcBef>
              <a:spcAft>
                <a:spcPts val="0"/>
              </a:spcAft>
              <a:buClr>
                <a:schemeClr val="dk1"/>
              </a:buClr>
              <a:buSzPts val="2590"/>
              <a:buNone/>
            </a:pPr>
            <a:endParaRPr sz="2890" dirty="0"/>
          </a:p>
          <a:p>
            <a:pPr marL="228600" lvl="0" indent="-50800" algn="l" rtl="0">
              <a:lnSpc>
                <a:spcPct val="70000"/>
              </a:lnSpc>
              <a:spcBef>
                <a:spcPts val="0"/>
              </a:spcBef>
              <a:spcAft>
                <a:spcPts val="0"/>
              </a:spcAft>
              <a:buClr>
                <a:schemeClr val="dk1"/>
              </a:buClr>
              <a:buSzPts val="2590"/>
              <a:buNone/>
            </a:pPr>
            <a:endParaRPr sz="2890" dirty="0"/>
          </a:p>
        </p:txBody>
      </p:sp>
      <p:pic>
        <p:nvPicPr>
          <p:cNvPr id="1151" name="Google Shape;1151;p72" descr="r/nevertellmetheodds - a building with many windows"/>
          <p:cNvPicPr preferRelativeResize="0"/>
          <p:nvPr/>
        </p:nvPicPr>
        <p:blipFill rotWithShape="1">
          <a:blip r:embed="rId3">
            <a:alphaModFix/>
          </a:blip>
          <a:srcRect/>
          <a:stretch/>
        </p:blipFill>
        <p:spPr>
          <a:xfrm>
            <a:off x="7217605" y="2209270"/>
            <a:ext cx="4762500" cy="32099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49"/>
        <p:cNvGrpSpPr/>
        <p:nvPr/>
      </p:nvGrpSpPr>
      <p:grpSpPr>
        <a:xfrm>
          <a:off x="0" y="0"/>
          <a:ext cx="0" cy="0"/>
          <a:chOff x="0" y="0"/>
          <a:chExt cx="0" cy="0"/>
        </a:xfrm>
      </p:grpSpPr>
      <p:sp>
        <p:nvSpPr>
          <p:cNvPr id="1950" name="Google Shape;1950;p9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dirty="0">
                <a:latin typeface="Oswald" pitchFamily="2" charset="77"/>
              </a:rPr>
              <a:t>Paint Can Make All Sorts of Pictures </a:t>
            </a:r>
            <a:endParaRPr dirty="0">
              <a:latin typeface="Oswald" pitchFamily="2" charset="77"/>
            </a:endParaRPr>
          </a:p>
        </p:txBody>
      </p:sp>
      <p:sp>
        <p:nvSpPr>
          <p:cNvPr id="1951" name="Google Shape;1951;p91"/>
          <p:cNvSpPr txBox="1">
            <a:spLocks noGrp="1"/>
          </p:cNvSpPr>
          <p:nvPr>
            <p:ph type="body" idx="1"/>
          </p:nvPr>
        </p:nvSpPr>
        <p:spPr>
          <a:xfrm>
            <a:off x="838200" y="1431730"/>
            <a:ext cx="10515600" cy="24306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What would be perfect for a </a:t>
            </a:r>
            <a:r>
              <a:rPr lang="en-US" dirty="0" err="1">
                <a:latin typeface="Source Sans Pro" panose="020B0503030403020204" pitchFamily="34" charset="0"/>
                <a:ea typeface="Source Sans Pro" panose="020B0503030403020204" pitchFamily="34" charset="0"/>
              </a:rPr>
              <a:t>physicist&amp;scientist</a:t>
            </a:r>
            <a:r>
              <a:rPr lang="en-US" dirty="0">
                <a:latin typeface="Source Sans Pro" panose="020B0503030403020204" pitchFamily="34" charset="0"/>
                <a:ea typeface="Source Sans Pro" panose="020B0503030403020204" pitchFamily="34" charset="0"/>
              </a:rPr>
              <a:t> is everything, everywhere, all the time.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100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There are hard limitations with the tools we have.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100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Understanding these tools allows us to provide what is possible.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100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Using the tools properly is the best we can do.</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1952" name="Google Shape;1952;p91" descr="Hand Paintings &amp; Engravings in Rock Art"/>
          <p:cNvPicPr preferRelativeResize="0"/>
          <p:nvPr/>
        </p:nvPicPr>
        <p:blipFill rotWithShape="1">
          <a:blip r:embed="rId3">
            <a:alphaModFix/>
          </a:blip>
          <a:srcRect/>
          <a:stretch/>
        </p:blipFill>
        <p:spPr>
          <a:xfrm>
            <a:off x="7061289" y="3940820"/>
            <a:ext cx="2802239" cy="2454032"/>
          </a:xfrm>
          <a:prstGeom prst="rect">
            <a:avLst/>
          </a:prstGeom>
          <a:noFill/>
          <a:ln>
            <a:noFill/>
          </a:ln>
        </p:spPr>
      </p:pic>
      <p:pic>
        <p:nvPicPr>
          <p:cNvPr id="1953" name="Google Shape;1953;p91" descr="Incredible cave art from around the world"/>
          <p:cNvPicPr preferRelativeResize="0"/>
          <p:nvPr/>
        </p:nvPicPr>
        <p:blipFill rotWithShape="1">
          <a:blip r:embed="rId4">
            <a:alphaModFix/>
          </a:blip>
          <a:srcRect/>
          <a:stretch/>
        </p:blipFill>
        <p:spPr>
          <a:xfrm>
            <a:off x="1106659" y="3952531"/>
            <a:ext cx="3660213" cy="243061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7D9C4-4B2B-8EFA-E966-F91AE43D3CFF}"/>
              </a:ext>
            </a:extLst>
          </p:cNvPr>
          <p:cNvSpPr>
            <a:spLocks noGrp="1"/>
          </p:cNvSpPr>
          <p:nvPr>
            <p:ph type="title"/>
          </p:nvPr>
        </p:nvSpPr>
        <p:spPr>
          <a:xfrm>
            <a:off x="1152994" y="1819171"/>
            <a:ext cx="10515600" cy="1325563"/>
          </a:xfrm>
        </p:spPr>
        <p:txBody>
          <a:bodyPr/>
          <a:lstStyle/>
          <a:p>
            <a:pPr algn="ctr"/>
            <a:r>
              <a:rPr lang="en-GB" dirty="0">
                <a:latin typeface="Source Sans Pro" panose="020B0503030403020204" pitchFamily="34" charset="0"/>
                <a:ea typeface="Source Sans Pro" panose="020B0503030403020204" pitchFamily="34" charset="0"/>
              </a:rPr>
              <a:t>Thank you for listening!</a:t>
            </a:r>
          </a:p>
        </p:txBody>
      </p:sp>
      <p:sp>
        <p:nvSpPr>
          <p:cNvPr id="4" name="Title 1">
            <a:extLst>
              <a:ext uri="{FF2B5EF4-FFF2-40B4-BE49-F238E27FC236}">
                <a16:creationId xmlns:a16="http://schemas.microsoft.com/office/drawing/2014/main" id="{76C9409B-E94C-151C-5136-46676D5D23DF}"/>
              </a:ext>
            </a:extLst>
          </p:cNvPr>
          <p:cNvSpPr txBox="1">
            <a:spLocks/>
          </p:cNvSpPr>
          <p:nvPr/>
        </p:nvSpPr>
        <p:spPr>
          <a:xfrm>
            <a:off x="1380345" y="3429000"/>
            <a:ext cx="105156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GB" dirty="0">
                <a:latin typeface="Source Sans Pro" panose="020B0503030403020204" pitchFamily="34" charset="0"/>
                <a:ea typeface="Source Sans Pro" panose="020B0503030403020204" pitchFamily="34" charset="0"/>
              </a:rPr>
              <a:t>Questions, comments, opinions?</a:t>
            </a:r>
          </a:p>
        </p:txBody>
      </p:sp>
    </p:spTree>
    <p:extLst>
      <p:ext uri="{BB962C8B-B14F-4D97-AF65-F5344CB8AC3E}">
        <p14:creationId xmlns:p14="http://schemas.microsoft.com/office/powerpoint/2010/main" val="2714908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3">
          <a:extLst>
            <a:ext uri="{FF2B5EF4-FFF2-40B4-BE49-F238E27FC236}">
              <a16:creationId xmlns:a16="http://schemas.microsoft.com/office/drawing/2014/main" id="{A19D41AE-E132-9809-5793-F62296F509A2}"/>
            </a:ext>
          </a:extLst>
        </p:cNvPr>
        <p:cNvGrpSpPr/>
        <p:nvPr/>
      </p:nvGrpSpPr>
      <p:grpSpPr>
        <a:xfrm>
          <a:off x="0" y="0"/>
          <a:ext cx="0" cy="0"/>
          <a:chOff x="0" y="0"/>
          <a:chExt cx="0" cy="0"/>
        </a:xfrm>
      </p:grpSpPr>
      <p:sp>
        <p:nvSpPr>
          <p:cNvPr id="1064" name="Google Shape;1064;p60">
            <a:extLst>
              <a:ext uri="{FF2B5EF4-FFF2-40B4-BE49-F238E27FC236}">
                <a16:creationId xmlns:a16="http://schemas.microsoft.com/office/drawing/2014/main" id="{8E59D9A2-E744-0F83-B18D-36012CA93ECB}"/>
              </a:ext>
            </a:extLst>
          </p:cNvPr>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400"/>
              <a:buFont typeface="Calibri"/>
              <a:buNone/>
            </a:pPr>
            <a:r>
              <a:rPr lang="en-US" dirty="0">
                <a:latin typeface="Oswald" pitchFamily="2" charset="77"/>
                <a:ea typeface="Source Sans Pro" panose="020B0503030403020204" pitchFamily="34" charset="0"/>
              </a:rPr>
              <a:t>Background</a:t>
            </a:r>
            <a:endParaRPr dirty="0">
              <a:latin typeface="Oswald" pitchFamily="2" charset="77"/>
              <a:ea typeface="Source Sans Pro" panose="020B0503030403020204" pitchFamily="34" charset="0"/>
            </a:endParaRPr>
          </a:p>
        </p:txBody>
      </p:sp>
      <p:sp>
        <p:nvSpPr>
          <p:cNvPr id="1065" name="Google Shape;1065;p60">
            <a:extLst>
              <a:ext uri="{FF2B5EF4-FFF2-40B4-BE49-F238E27FC236}">
                <a16:creationId xmlns:a16="http://schemas.microsoft.com/office/drawing/2014/main" id="{984353CD-D7D7-08B4-F685-BE56147B6EDD}"/>
              </a:ext>
            </a:extLst>
          </p:cNvPr>
          <p:cNvSpPr txBox="1">
            <a:spLocks noGrp="1"/>
          </p:cNvSpPr>
          <p:nvPr>
            <p:ph type="body" idx="1"/>
          </p:nvPr>
        </p:nvSpPr>
        <p:spPr>
          <a:xfrm>
            <a:off x="547802" y="1437481"/>
            <a:ext cx="11360800" cy="1043237"/>
          </a:xfrm>
          <a:prstGeom prst="rect">
            <a:avLst/>
          </a:prstGeom>
          <a:noFill/>
          <a:ln>
            <a:noFill/>
          </a:ln>
        </p:spPr>
        <p:txBody>
          <a:bodyPr spcFirstLastPara="1" wrap="square" lIns="121900" tIns="121900" rIns="121900" bIns="121900" anchor="t" anchorCtr="0">
            <a:noAutofit/>
          </a:bodyPr>
          <a:lstStyle/>
          <a:p>
            <a:pPr marL="647693" indent="-342900">
              <a:buClr>
                <a:srgbClr val="8EFA00"/>
              </a:buClr>
              <a:buSzPts val="3200"/>
            </a:pPr>
            <a:r>
              <a:rPr lang="sv-SE" sz="2400" dirty="0">
                <a:latin typeface="Source Sans Pro" panose="020B0503030403020204" pitchFamily="34" charset="0"/>
                <a:ea typeface="Source Sans Pro" panose="020B0503030403020204" pitchFamily="34" charset="0"/>
              </a:rPr>
              <a:t>With accelerators </a:t>
            </a:r>
            <a:r>
              <a:rPr lang="sv-SE" sz="2400" dirty="0" err="1">
                <a:latin typeface="Source Sans Pro" panose="020B0503030403020204" pitchFamily="34" charset="0"/>
                <a:ea typeface="Source Sans Pro" panose="020B0503030403020204" pitchFamily="34" charset="0"/>
              </a:rPr>
              <a:t>one</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can</a:t>
            </a:r>
            <a:r>
              <a:rPr lang="sv-SE" sz="2400" dirty="0">
                <a:latin typeface="Source Sans Pro" panose="020B0503030403020204" pitchFamily="34" charset="0"/>
                <a:ea typeface="Source Sans Pro" panose="020B0503030403020204" pitchFamily="34" charset="0"/>
              </a:rPr>
              <a:t> do a </a:t>
            </a:r>
            <a:r>
              <a:rPr lang="sv-SE" sz="2400" dirty="0" err="1">
                <a:latin typeface="Source Sans Pro" panose="020B0503030403020204" pitchFamily="34" charset="0"/>
                <a:ea typeface="Source Sans Pro" panose="020B0503030403020204" pitchFamily="34" charset="0"/>
              </a:rPr>
              <a:t>lot</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of</a:t>
            </a:r>
            <a:r>
              <a:rPr lang="sv-SE" sz="2400" dirty="0">
                <a:latin typeface="Source Sans Pro" panose="020B0503030403020204" pitchFamily="34" charset="0"/>
                <a:ea typeface="Source Sans Pro" panose="020B0503030403020204" pitchFamily="34" charset="0"/>
              </a:rPr>
              <a:t> different and </a:t>
            </a:r>
            <a:r>
              <a:rPr lang="sv-SE" sz="2400" dirty="0" err="1">
                <a:latin typeface="Source Sans Pro" panose="020B0503030403020204" pitchFamily="34" charset="0"/>
                <a:ea typeface="Source Sans Pro" panose="020B0503030403020204" pitchFamily="34" charset="0"/>
              </a:rPr>
              <a:t>amazing</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things</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Building</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these</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facilities</a:t>
            </a:r>
            <a:r>
              <a:rPr lang="sv-SE" sz="2400" dirty="0">
                <a:latin typeface="Source Sans Pro" panose="020B0503030403020204" pitchFamily="34" charset="0"/>
                <a:ea typeface="Source Sans Pro" panose="020B0503030403020204" pitchFamily="34" charset="0"/>
              </a:rPr>
              <a:t> is an </a:t>
            </a:r>
            <a:r>
              <a:rPr lang="sv-SE" sz="2400" dirty="0" err="1">
                <a:latin typeface="Source Sans Pro" panose="020B0503030403020204" pitchFamily="34" charset="0"/>
                <a:ea typeface="Source Sans Pro" panose="020B0503030403020204" pitchFamily="34" charset="0"/>
              </a:rPr>
              <a:t>equally</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amazing</a:t>
            </a:r>
            <a:r>
              <a:rPr lang="sv-SE" sz="2400" dirty="0">
                <a:latin typeface="Source Sans Pro" panose="020B0503030403020204" pitchFamily="34" charset="0"/>
                <a:ea typeface="Source Sans Pro" panose="020B0503030403020204" pitchFamily="34" charset="0"/>
              </a:rPr>
              <a:t> process.</a:t>
            </a:r>
          </a:p>
          <a:p>
            <a:pPr marL="304793" lvl="0" indent="0" algn="l" rtl="0">
              <a:lnSpc>
                <a:spcPct val="90000"/>
              </a:lnSpc>
              <a:spcBef>
                <a:spcPts val="0"/>
              </a:spcBef>
              <a:spcAft>
                <a:spcPts val="0"/>
              </a:spcAft>
              <a:buClr>
                <a:schemeClr val="dk1"/>
              </a:buClr>
              <a:buSzPts val="3200"/>
              <a:buNone/>
            </a:pPr>
            <a:endParaRPr dirty="0">
              <a:latin typeface="Source Sans Pro" panose="020B0503030403020204" pitchFamily="34" charset="0"/>
              <a:ea typeface="Source Sans Pro" panose="020B0503030403020204" pitchFamily="34" charset="0"/>
            </a:endParaRPr>
          </a:p>
          <a:p>
            <a:pPr marL="304793" lvl="0" indent="0" algn="l" rtl="0">
              <a:lnSpc>
                <a:spcPct val="90000"/>
              </a:lnSpc>
              <a:spcBef>
                <a:spcPts val="0"/>
              </a:spcBef>
              <a:spcAft>
                <a:spcPts val="0"/>
              </a:spcAft>
              <a:buClr>
                <a:schemeClr val="dk1"/>
              </a:buClr>
              <a:buSzPts val="3200"/>
              <a:buNone/>
            </a:pPr>
            <a:endParaRPr sz="3200" dirty="0"/>
          </a:p>
          <a:p>
            <a:pPr marL="228600" lvl="0" indent="-228600" algn="l" rtl="0">
              <a:lnSpc>
                <a:spcPct val="90000"/>
              </a:lnSpc>
              <a:spcBef>
                <a:spcPts val="0"/>
              </a:spcBef>
              <a:spcAft>
                <a:spcPts val="0"/>
              </a:spcAft>
              <a:buClr>
                <a:schemeClr val="dk1"/>
              </a:buClr>
              <a:buSzPts val="2800"/>
              <a:buNone/>
            </a:pPr>
            <a:endParaRPr dirty="0"/>
          </a:p>
          <a:p>
            <a:pPr marL="228600" lvl="0" indent="-228600" algn="l" rtl="0">
              <a:lnSpc>
                <a:spcPct val="90000"/>
              </a:lnSpc>
              <a:spcBef>
                <a:spcPts val="0"/>
              </a:spcBef>
              <a:spcAft>
                <a:spcPts val="0"/>
              </a:spcAft>
              <a:buClr>
                <a:schemeClr val="dk1"/>
              </a:buClr>
              <a:buSzPts val="2800"/>
              <a:buNone/>
            </a:pPr>
            <a:endParaRPr dirty="0"/>
          </a:p>
        </p:txBody>
      </p:sp>
      <p:pic>
        <p:nvPicPr>
          <p:cNvPr id="1066" name="Google Shape;1066;p60">
            <a:extLst>
              <a:ext uri="{FF2B5EF4-FFF2-40B4-BE49-F238E27FC236}">
                <a16:creationId xmlns:a16="http://schemas.microsoft.com/office/drawing/2014/main" id="{E798FFF6-9DFC-57AE-D21E-1305A94BC96B}"/>
              </a:ext>
            </a:extLst>
          </p:cNvPr>
          <p:cNvPicPr preferRelativeResize="0"/>
          <p:nvPr/>
        </p:nvPicPr>
        <p:blipFill rotWithShape="1">
          <a:blip r:embed="rId3">
            <a:alphaModFix/>
          </a:blip>
          <a:srcRect/>
          <a:stretch/>
        </p:blipFill>
        <p:spPr>
          <a:xfrm>
            <a:off x="10946292" y="6430217"/>
            <a:ext cx="647200" cy="256593"/>
          </a:xfrm>
          <a:prstGeom prst="rect">
            <a:avLst/>
          </a:prstGeom>
          <a:noFill/>
          <a:ln>
            <a:noFill/>
          </a:ln>
        </p:spPr>
      </p:pic>
      <p:pic>
        <p:nvPicPr>
          <p:cNvPr id="2" name="Picture 1">
            <a:hlinkClick r:id="rId4"/>
            <a:extLst>
              <a:ext uri="{FF2B5EF4-FFF2-40B4-BE49-F238E27FC236}">
                <a16:creationId xmlns:a16="http://schemas.microsoft.com/office/drawing/2014/main" id="{F9B749C1-BD75-E288-006A-DA5C8888C7FC}"/>
              </a:ext>
            </a:extLst>
          </p:cNvPr>
          <p:cNvPicPr>
            <a:picLocks noChangeAspect="1"/>
          </p:cNvPicPr>
          <p:nvPr/>
        </p:nvPicPr>
        <p:blipFill>
          <a:blip r:embed="rId5"/>
          <a:stretch>
            <a:fillRect/>
          </a:stretch>
        </p:blipFill>
        <p:spPr>
          <a:xfrm>
            <a:off x="3863022" y="2561232"/>
            <a:ext cx="3226320" cy="1589915"/>
          </a:xfrm>
          <a:prstGeom prst="rect">
            <a:avLst/>
          </a:prstGeom>
        </p:spPr>
      </p:pic>
      <p:pic>
        <p:nvPicPr>
          <p:cNvPr id="3" name="Picture 2" descr="3D view: Swiss Light Source SLS | News &amp; Events | PSI">
            <a:hlinkClick r:id="rId6"/>
            <a:extLst>
              <a:ext uri="{FF2B5EF4-FFF2-40B4-BE49-F238E27FC236}">
                <a16:creationId xmlns:a16="http://schemas.microsoft.com/office/drawing/2014/main" id="{F3C1D846-1291-881F-1479-824FBC5E8465}"/>
              </a:ext>
            </a:extLst>
          </p:cNvPr>
          <p:cNvPicPr>
            <a:picLocks noChangeAspect="1"/>
          </p:cNvPicPr>
          <p:nvPr/>
        </p:nvPicPr>
        <p:blipFill>
          <a:blip r:embed="rId7"/>
          <a:stretch>
            <a:fillRect/>
          </a:stretch>
        </p:blipFill>
        <p:spPr>
          <a:xfrm>
            <a:off x="1050201" y="2533406"/>
            <a:ext cx="2832420" cy="1589915"/>
          </a:xfrm>
          <a:prstGeom prst="rect">
            <a:avLst/>
          </a:prstGeom>
        </p:spPr>
      </p:pic>
      <p:sp>
        <p:nvSpPr>
          <p:cNvPr id="5" name="Google Shape;1065;p60">
            <a:extLst>
              <a:ext uri="{FF2B5EF4-FFF2-40B4-BE49-F238E27FC236}">
                <a16:creationId xmlns:a16="http://schemas.microsoft.com/office/drawing/2014/main" id="{01FA55F3-2AFC-9558-2F46-386EB01AFAC4}"/>
              </a:ext>
            </a:extLst>
          </p:cNvPr>
          <p:cNvSpPr txBox="1">
            <a:spLocks/>
          </p:cNvSpPr>
          <p:nvPr/>
        </p:nvSpPr>
        <p:spPr>
          <a:xfrm>
            <a:off x="415600" y="4755150"/>
            <a:ext cx="11360800" cy="172150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647693" indent="-342900">
              <a:buClr>
                <a:srgbClr val="CBE046"/>
              </a:buClr>
              <a:buSzPts val="3200"/>
              <a:buFont typeface="Arial" panose="020B0604020202020204" pitchFamily="34" charset="0"/>
              <a:buChar char="•"/>
            </a:pPr>
            <a:r>
              <a:rPr lang="en-GB" sz="2400" noProof="0" dirty="0">
                <a:latin typeface="Source Sans Pro" panose="020B0503030403020204" pitchFamily="34" charset="0"/>
                <a:ea typeface="Source Sans Pro" panose="020B0503030403020204" pitchFamily="34" charset="0"/>
              </a:rPr>
              <a:t>The projects that I have been in have had very different goals. </a:t>
            </a:r>
          </a:p>
          <a:p>
            <a:pPr marL="647693" indent="-342900">
              <a:buClr>
                <a:srgbClr val="CBE046"/>
              </a:buClr>
              <a:buSzPts val="3200"/>
              <a:buFont typeface="Arial" panose="020B0604020202020204" pitchFamily="34" charset="0"/>
              <a:buChar char="•"/>
            </a:pPr>
            <a:r>
              <a:rPr lang="en-GB" sz="2400" noProof="0" dirty="0">
                <a:latin typeface="Source Sans Pro" panose="020B0503030403020204" pitchFamily="34" charset="0"/>
                <a:ea typeface="Source Sans Pro" panose="020B0503030403020204" pitchFamily="34" charset="0"/>
              </a:rPr>
              <a:t>But working in control systems, some common patterns always appear.</a:t>
            </a:r>
          </a:p>
          <a:p>
            <a:pPr marL="647693" indent="-342900">
              <a:buClr>
                <a:srgbClr val="CBE046"/>
              </a:buClr>
              <a:buSzPts val="3200"/>
              <a:buFont typeface="Arial" panose="020B0604020202020204" pitchFamily="34" charset="0"/>
              <a:buChar char="•"/>
            </a:pPr>
            <a:r>
              <a:rPr lang="en-GB" sz="2400" noProof="0" dirty="0">
                <a:latin typeface="Source Sans Pro" panose="020B0503030403020204" pitchFamily="34" charset="0"/>
                <a:ea typeface="Source Sans Pro" panose="020B0503030403020204" pitchFamily="34" charset="0"/>
              </a:rPr>
              <a:t>Knowing these patterns helps regardless of the scale of your application or the facility you are working with.</a:t>
            </a:r>
          </a:p>
          <a:p>
            <a:pPr marL="647693" indent="-342900">
              <a:buClr>
                <a:srgbClr val="CBE046"/>
              </a:buClr>
              <a:buSzPts val="3200"/>
              <a:buFont typeface="Arial" panose="020B0604020202020204" pitchFamily="34" charset="0"/>
              <a:buChar char="•"/>
            </a:pPr>
            <a:endParaRPr lang="sv-SE" sz="2400" dirty="0"/>
          </a:p>
          <a:p>
            <a:pPr marL="304793" indent="0">
              <a:buSzPts val="3200"/>
              <a:buFont typeface="Arial"/>
              <a:buNone/>
            </a:pPr>
            <a:endParaRPr lang="sv-SE" sz="3200" dirty="0"/>
          </a:p>
          <a:p>
            <a:pPr marL="228600" indent="-228600">
              <a:buFont typeface="Arial"/>
              <a:buNone/>
            </a:pPr>
            <a:endParaRPr lang="sv-SE" dirty="0"/>
          </a:p>
          <a:p>
            <a:pPr marL="228600" indent="-228600">
              <a:buFont typeface="Arial"/>
              <a:buNone/>
            </a:pPr>
            <a:endParaRPr lang="sv-SE" dirty="0"/>
          </a:p>
        </p:txBody>
      </p:sp>
      <p:pic>
        <p:nvPicPr>
          <p:cNvPr id="6" name="Picture 5" descr="European Spallation Source ERIC (@ESSneutron) - Mentions | Facebook">
            <a:hlinkClick r:id="rId8"/>
            <a:extLst>
              <a:ext uri="{FF2B5EF4-FFF2-40B4-BE49-F238E27FC236}">
                <a16:creationId xmlns:a16="http://schemas.microsoft.com/office/drawing/2014/main" id="{24930249-1260-B5BB-EAA9-0B243A5D4E5C}"/>
              </a:ext>
            </a:extLst>
          </p:cNvPr>
          <p:cNvPicPr>
            <a:picLocks noChangeAspect="1"/>
          </p:cNvPicPr>
          <p:nvPr/>
        </p:nvPicPr>
        <p:blipFill>
          <a:blip r:embed="rId9"/>
          <a:stretch>
            <a:fillRect/>
          </a:stretch>
        </p:blipFill>
        <p:spPr>
          <a:xfrm>
            <a:off x="7454237" y="2508039"/>
            <a:ext cx="1939789" cy="1696300"/>
          </a:xfrm>
          <a:prstGeom prst="rect">
            <a:avLst/>
          </a:prstGeom>
        </p:spPr>
      </p:pic>
      <p:pic>
        <p:nvPicPr>
          <p:cNvPr id="7" name="Picture 6" descr="European Spallation Source - Wikipedia">
            <a:hlinkClick r:id="rId10"/>
            <a:extLst>
              <a:ext uri="{FF2B5EF4-FFF2-40B4-BE49-F238E27FC236}">
                <a16:creationId xmlns:a16="http://schemas.microsoft.com/office/drawing/2014/main" id="{0C385A2A-B709-3CAA-C7A6-FF8B6C4EAB5A}"/>
              </a:ext>
            </a:extLst>
          </p:cNvPr>
          <p:cNvPicPr>
            <a:picLocks noChangeAspect="1"/>
          </p:cNvPicPr>
          <p:nvPr/>
        </p:nvPicPr>
        <p:blipFill>
          <a:blip r:embed="rId11"/>
          <a:stretch>
            <a:fillRect/>
          </a:stretch>
        </p:blipFill>
        <p:spPr>
          <a:xfrm>
            <a:off x="9619314" y="2617846"/>
            <a:ext cx="1974178" cy="1476685"/>
          </a:xfrm>
          <a:prstGeom prst="rect">
            <a:avLst/>
          </a:prstGeom>
        </p:spPr>
      </p:pic>
    </p:spTree>
    <p:extLst>
      <p:ext uri="{BB962C8B-B14F-4D97-AF65-F5344CB8AC3E}">
        <p14:creationId xmlns:p14="http://schemas.microsoft.com/office/powerpoint/2010/main" val="312690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1">
          <a:extLst>
            <a:ext uri="{FF2B5EF4-FFF2-40B4-BE49-F238E27FC236}">
              <a16:creationId xmlns:a16="http://schemas.microsoft.com/office/drawing/2014/main" id="{C0B6A377-D5FC-20C7-076A-52DD28ADE90B}"/>
            </a:ext>
          </a:extLst>
        </p:cNvPr>
        <p:cNvGrpSpPr/>
        <p:nvPr/>
      </p:nvGrpSpPr>
      <p:grpSpPr>
        <a:xfrm>
          <a:off x="0" y="0"/>
          <a:ext cx="0" cy="0"/>
          <a:chOff x="0" y="0"/>
          <a:chExt cx="0" cy="0"/>
        </a:xfrm>
      </p:grpSpPr>
      <p:sp>
        <p:nvSpPr>
          <p:cNvPr id="1072" name="Google Shape;1072;p61">
            <a:extLst>
              <a:ext uri="{FF2B5EF4-FFF2-40B4-BE49-F238E27FC236}">
                <a16:creationId xmlns:a16="http://schemas.microsoft.com/office/drawing/2014/main" id="{8AB5C07A-B135-9A1F-02E8-5F27CD18D6B3}"/>
              </a:ext>
            </a:extLst>
          </p:cNvPr>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Things to remember</a:t>
            </a:r>
            <a:endParaRPr dirty="0">
              <a:latin typeface="Oswald" pitchFamily="2" charset="77"/>
            </a:endParaRPr>
          </a:p>
        </p:txBody>
      </p:sp>
      <p:sp>
        <p:nvSpPr>
          <p:cNvPr id="1073" name="Google Shape;1073;p61">
            <a:extLst>
              <a:ext uri="{FF2B5EF4-FFF2-40B4-BE49-F238E27FC236}">
                <a16:creationId xmlns:a16="http://schemas.microsoft.com/office/drawing/2014/main" id="{472B45CA-B372-F0B2-7881-96505353DA50}"/>
              </a:ext>
            </a:extLst>
          </p:cNvPr>
          <p:cNvSpPr txBox="1">
            <a:spLocks noGrp="1"/>
          </p:cNvSpPr>
          <p:nvPr>
            <p:ph type="body" idx="1"/>
          </p:nvPr>
        </p:nvSpPr>
        <p:spPr>
          <a:xfrm>
            <a:off x="415600" y="1536633"/>
            <a:ext cx="11360800" cy="4728000"/>
          </a:xfrm>
          <a:prstGeom prst="rect">
            <a:avLst/>
          </a:prstGeom>
          <a:noFill/>
          <a:ln>
            <a:noFill/>
          </a:ln>
        </p:spPr>
        <p:txBody>
          <a:bodyPr spcFirstLastPara="1" wrap="square" lIns="91425" tIns="91425" rIns="91425" bIns="91425" anchor="t" anchorCtr="0">
            <a:normAutofit lnSpcReduction="10000"/>
          </a:bodyPr>
          <a:lstStyle/>
          <a:p>
            <a:pPr marL="228600" lvl="0" indent="-228600" algn="l" rtl="0">
              <a:lnSpc>
                <a:spcPct val="90000"/>
              </a:lnSpc>
              <a:spcBef>
                <a:spcPts val="0"/>
              </a:spcBef>
              <a:spcAft>
                <a:spcPts val="0"/>
              </a:spcAft>
              <a:buClr>
                <a:srgbClr val="CBE046"/>
              </a:buClr>
              <a:buSzPts val="2800"/>
              <a:buChar char="•"/>
            </a:pPr>
            <a:r>
              <a:rPr lang="en-GB" noProof="0" dirty="0">
                <a:latin typeface="Source Sans Pro" panose="020B0503030403020204" pitchFamily="34" charset="0"/>
                <a:ea typeface="Source Sans Pro" panose="020B0503030403020204" pitchFamily="34" charset="0"/>
              </a:rPr>
              <a:t>Without a control system, the best hardware is just a collection of material without life.</a:t>
            </a:r>
          </a:p>
          <a:p>
            <a:pPr marL="685800" lvl="1" indent="-228600">
              <a:buClr>
                <a:srgbClr val="CBE046"/>
              </a:buClr>
              <a:buSzPts val="2800"/>
            </a:pPr>
            <a:r>
              <a:rPr lang="en-GB" noProof="0" dirty="0">
                <a:latin typeface="Source Sans Pro" panose="020B0503030403020204" pitchFamily="34" charset="0"/>
                <a:ea typeface="Source Sans Pro" panose="020B0503030403020204" pitchFamily="34" charset="0"/>
              </a:rPr>
              <a:t>Control system shall not be an afterthought.</a:t>
            </a:r>
          </a:p>
          <a:p>
            <a:pPr marL="685800" lvl="1" indent="-228600">
              <a:buClr>
                <a:srgbClr val="CBE046"/>
              </a:buClr>
              <a:buSzPts val="2800"/>
            </a:pPr>
            <a:endParaRPr lang="en-GB" noProof="0" dirty="0">
              <a:latin typeface="Source Sans Pro" panose="020B0503030403020204" pitchFamily="34" charset="0"/>
              <a:ea typeface="Source Sans Pro" panose="020B0503030403020204" pitchFamily="34" charset="0"/>
            </a:endParaRPr>
          </a:p>
          <a:p>
            <a:pPr marL="228600" indent="-228600">
              <a:buClr>
                <a:srgbClr val="CBE046"/>
              </a:buClr>
            </a:pPr>
            <a:r>
              <a:rPr lang="en-GB" noProof="0" dirty="0">
                <a:latin typeface="Source Sans Pro" panose="020B0503030403020204" pitchFamily="34" charset="0"/>
                <a:ea typeface="Source Sans Pro" panose="020B0503030403020204" pitchFamily="34" charset="0"/>
              </a:rPr>
              <a:t>Building scientific (and industrial) facilities is always teamwork.</a:t>
            </a:r>
          </a:p>
          <a:p>
            <a:pPr marL="685800" lvl="1" indent="-228600">
              <a:buClr>
                <a:srgbClr val="CBE046"/>
              </a:buClr>
            </a:pPr>
            <a:r>
              <a:rPr lang="en-GB" noProof="0" dirty="0">
                <a:latin typeface="Source Sans Pro" panose="020B0503030403020204" pitchFamily="34" charset="0"/>
                <a:ea typeface="Source Sans Pro" panose="020B0503030403020204" pitchFamily="34" charset="0"/>
              </a:rPr>
              <a:t>Creating mutual trust is essential for success.</a:t>
            </a:r>
          </a:p>
          <a:p>
            <a:pPr marL="685800" lvl="1" indent="-228600">
              <a:buClr>
                <a:srgbClr val="CBE046"/>
              </a:buClr>
            </a:pPr>
            <a:endParaRPr lang="en-GB" noProof="0"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GB" noProof="0" dirty="0">
                <a:latin typeface="Source Sans Pro" panose="020B0503030403020204" pitchFamily="34" charset="0"/>
                <a:ea typeface="Source Sans Pro" panose="020B0503030403020204" pitchFamily="34" charset="0"/>
              </a:rPr>
              <a:t>Work with the system designer and end user, if possible.</a:t>
            </a:r>
          </a:p>
          <a:p>
            <a:pPr marL="685800" lvl="1" indent="-228600">
              <a:buClr>
                <a:srgbClr val="CBE046"/>
              </a:buClr>
              <a:buSzPts val="2800"/>
            </a:pPr>
            <a:r>
              <a:rPr lang="en-GB" noProof="0" dirty="0">
                <a:latin typeface="Source Sans Pro" panose="020B0503030403020204" pitchFamily="34" charset="0"/>
                <a:ea typeface="Source Sans Pro" panose="020B0503030403020204" pitchFamily="34" charset="0"/>
              </a:rPr>
              <a:t>Insist on the question ”how shall this be operated”?</a:t>
            </a:r>
          </a:p>
          <a:p>
            <a:pPr marL="685800" lvl="1" indent="-228600">
              <a:buClr>
                <a:srgbClr val="CBE046"/>
              </a:buClr>
              <a:buSzPts val="2800"/>
            </a:pPr>
            <a:r>
              <a:rPr lang="en-GB" noProof="0" dirty="0">
                <a:latin typeface="Source Sans Pro" panose="020B0503030403020204" pitchFamily="34" charset="0"/>
                <a:ea typeface="Source Sans Pro" panose="020B0503030403020204" pitchFamily="34" charset="0"/>
              </a:rPr>
              <a:t>You </a:t>
            </a:r>
            <a:r>
              <a:rPr lang="en-GB" strike="sngStrike" noProof="0" dirty="0">
                <a:latin typeface="Source Sans Pro" panose="020B0503030403020204" pitchFamily="34" charset="0"/>
                <a:ea typeface="Source Sans Pro" panose="020B0503030403020204" pitchFamily="34" charset="0"/>
              </a:rPr>
              <a:t>may</a:t>
            </a:r>
            <a:r>
              <a:rPr lang="en-GB" noProof="0" dirty="0">
                <a:latin typeface="Source Sans Pro" panose="020B0503030403020204" pitchFamily="34" charset="0"/>
                <a:ea typeface="Source Sans Pro" panose="020B0503030403020204" pitchFamily="34" charset="0"/>
              </a:rPr>
              <a:t> probably will not get an answer right away.</a:t>
            </a:r>
          </a:p>
          <a:p>
            <a:pPr marL="1143000" lvl="2" indent="-228600">
              <a:buClr>
                <a:srgbClr val="CBE046"/>
              </a:buClr>
              <a:buSzPts val="2800"/>
            </a:pPr>
            <a:r>
              <a:rPr lang="en-GB" noProof="0" dirty="0">
                <a:latin typeface="Source Sans Pro" panose="020B0503030403020204" pitchFamily="34" charset="0"/>
                <a:ea typeface="Source Sans Pro" panose="020B0503030403020204" pitchFamily="34" charset="0"/>
              </a:rPr>
              <a:t>But getting them will profit everybody and prevent many potentially expensive mistakes.</a:t>
            </a:r>
          </a:p>
          <a:p>
            <a:pPr marL="685800" lvl="1" indent="-228600">
              <a:buClr>
                <a:srgbClr val="CBE046"/>
              </a:buClr>
              <a:buSzPts val="2800"/>
            </a:pPr>
            <a:r>
              <a:rPr lang="en-GB" dirty="0">
                <a:latin typeface="Source Sans Pro" panose="020B0503030403020204" pitchFamily="34" charset="0"/>
                <a:ea typeface="Source Sans Pro" panose="020B0503030403020204" pitchFamily="34" charset="0"/>
              </a:rPr>
              <a:t>E</a:t>
            </a:r>
            <a:r>
              <a:rPr lang="en-GB" noProof="0" dirty="0" err="1">
                <a:latin typeface="Source Sans Pro" panose="020B0503030403020204" pitchFamily="34" charset="0"/>
                <a:ea typeface="Source Sans Pro" panose="020B0503030403020204" pitchFamily="34" charset="0"/>
              </a:rPr>
              <a:t>nd</a:t>
            </a:r>
            <a:r>
              <a:rPr lang="en-GB" noProof="0" dirty="0">
                <a:latin typeface="Source Sans Pro" panose="020B0503030403020204" pitchFamily="34" charset="0"/>
                <a:ea typeface="Source Sans Pro" panose="020B0503030403020204" pitchFamily="34" charset="0"/>
              </a:rPr>
              <a:t> users </a:t>
            </a:r>
            <a:r>
              <a:rPr lang="en-GB" dirty="0">
                <a:latin typeface="Source Sans Pro" panose="020B0503030403020204" pitchFamily="34" charset="0"/>
                <a:ea typeface="Source Sans Pro" panose="020B0503030403020204" pitchFamily="34" charset="0"/>
              </a:rPr>
              <a:t>mostly </a:t>
            </a:r>
            <a:r>
              <a:rPr lang="en-GB" noProof="0" dirty="0">
                <a:latin typeface="Source Sans Pro" panose="020B0503030403020204" pitchFamily="34" charset="0"/>
                <a:ea typeface="Source Sans Pro" panose="020B0503030403020204" pitchFamily="34" charset="0"/>
              </a:rPr>
              <a:t>come late in the play – but try to keep them in mind</a:t>
            </a:r>
          </a:p>
          <a:p>
            <a:pPr marL="685800" lvl="1" indent="-228600">
              <a:buClr>
                <a:srgbClr val="CBE046"/>
              </a:buClr>
              <a:buSzPts val="2800"/>
            </a:pPr>
            <a:endParaRPr lang="en-GB" noProof="0" dirty="0">
              <a:latin typeface="Source Sans Pro" panose="020B0503030403020204" pitchFamily="34" charset="0"/>
              <a:ea typeface="Source Sans Pro" panose="020B0503030403020204" pitchFamily="34" charset="0"/>
            </a:endParaRPr>
          </a:p>
          <a:p>
            <a:pPr marL="228600" indent="-228600">
              <a:buClr>
                <a:srgbClr val="CBE046"/>
              </a:buClr>
            </a:pPr>
            <a:r>
              <a:rPr lang="en-GB" noProof="0" dirty="0">
                <a:latin typeface="Source Sans Pro" panose="020B0503030403020204" pitchFamily="34" charset="0"/>
                <a:ea typeface="Source Sans Pro" panose="020B0503030403020204" pitchFamily="34" charset="0"/>
              </a:rPr>
              <a:t>Patience is a virtue. Maybe the most important one.</a:t>
            </a:r>
            <a:endParaRPr lang="sv-SE" dirty="0"/>
          </a:p>
        </p:txBody>
      </p:sp>
    </p:spTree>
    <p:extLst>
      <p:ext uri="{BB962C8B-B14F-4D97-AF65-F5344CB8AC3E}">
        <p14:creationId xmlns:p14="http://schemas.microsoft.com/office/powerpoint/2010/main" val="389979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1"/>
        <p:cNvGrpSpPr/>
        <p:nvPr/>
      </p:nvGrpSpPr>
      <p:grpSpPr>
        <a:xfrm>
          <a:off x="0" y="0"/>
          <a:ext cx="0" cy="0"/>
          <a:chOff x="0" y="0"/>
          <a:chExt cx="0" cy="0"/>
        </a:xfrm>
      </p:grpSpPr>
      <p:sp>
        <p:nvSpPr>
          <p:cNvPr id="1072" name="Google Shape;1072;p6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Scientific Control System Challenges</a:t>
            </a:r>
            <a:endParaRPr dirty="0">
              <a:latin typeface="Oswald" pitchFamily="2" charset="77"/>
            </a:endParaRPr>
          </a:p>
        </p:txBody>
      </p:sp>
      <p:sp>
        <p:nvSpPr>
          <p:cNvPr id="1073" name="Google Shape;1073;p6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lnSpcReduction="10000"/>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Requirements – getting performance requirements for all phases of a construction project is the most difficult part of building a scientific control facility.</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Schedule – all fundamental capabilities must be identified at the start of the project and completed at least one year before the first use.</a:t>
            </a: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Staffing – building a team with a full compliment of skills and a critical number of experts.</a:t>
            </a:r>
          </a:p>
          <a:p>
            <a:pPr marL="228600" lvl="0" indent="-228600" algn="l" rtl="0">
              <a:lnSpc>
                <a:spcPct val="90000"/>
              </a:lnSpc>
              <a:spcBef>
                <a:spcPts val="0"/>
              </a:spcBef>
              <a:spcAft>
                <a:spcPts val="0"/>
              </a:spcAft>
              <a:buClr>
                <a:srgbClr val="CBE046"/>
              </a:buClr>
              <a:buSzPts val="2800"/>
              <a:buChar char="•"/>
            </a:pPr>
            <a:endParaRPr lang="en-US"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Working in a very diverse environment. This is very rewarding but can also be very challenging.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1">
          <a:extLst>
            <a:ext uri="{FF2B5EF4-FFF2-40B4-BE49-F238E27FC236}">
              <a16:creationId xmlns:a16="http://schemas.microsoft.com/office/drawing/2014/main" id="{3F444075-2AB6-B7CE-D0D4-2B3103DEF0FD}"/>
            </a:ext>
          </a:extLst>
        </p:cNvPr>
        <p:cNvGrpSpPr/>
        <p:nvPr/>
      </p:nvGrpSpPr>
      <p:grpSpPr>
        <a:xfrm>
          <a:off x="0" y="0"/>
          <a:ext cx="0" cy="0"/>
          <a:chOff x="0" y="0"/>
          <a:chExt cx="0" cy="0"/>
        </a:xfrm>
      </p:grpSpPr>
      <p:sp>
        <p:nvSpPr>
          <p:cNvPr id="1072" name="Google Shape;1072;p61">
            <a:extLst>
              <a:ext uri="{FF2B5EF4-FFF2-40B4-BE49-F238E27FC236}">
                <a16:creationId xmlns:a16="http://schemas.microsoft.com/office/drawing/2014/main" id="{7874D4C2-BC37-B0F6-A400-4A371B770D2C}"/>
              </a:ext>
            </a:extLst>
          </p:cNvPr>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A top-level view</a:t>
            </a:r>
            <a:endParaRPr dirty="0">
              <a:latin typeface="Oswald" pitchFamily="2" charset="77"/>
            </a:endParaRPr>
          </a:p>
        </p:txBody>
      </p:sp>
      <p:sp>
        <p:nvSpPr>
          <p:cNvPr id="1073" name="Google Shape;1073;p61">
            <a:extLst>
              <a:ext uri="{FF2B5EF4-FFF2-40B4-BE49-F238E27FC236}">
                <a16:creationId xmlns:a16="http://schemas.microsoft.com/office/drawing/2014/main" id="{7A60F85E-CA46-9709-FBBA-27687662145F}"/>
              </a:ext>
            </a:extLst>
          </p:cNvPr>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228600" lvl="0" indent="-228600" algn="l" rtl="0">
              <a:lnSpc>
                <a:spcPct val="90000"/>
              </a:lnSpc>
              <a:spcBef>
                <a:spcPts val="0"/>
              </a:spcBef>
              <a:spcAft>
                <a:spcPts val="0"/>
              </a:spcAft>
              <a:buClr>
                <a:srgbClr val="CBE046"/>
              </a:buClr>
              <a:buSzPts val="2800"/>
              <a:buChar char="•"/>
            </a:pPr>
            <a:r>
              <a:rPr lang="sv-SE" dirty="0">
                <a:latin typeface="Source Sans Pro" panose="020B0503030403020204" pitchFamily="34" charset="0"/>
                <a:ea typeface="Source Sans Pro" panose="020B0503030403020204" pitchFamily="34" charset="0"/>
              </a:rPr>
              <a:t>What </a:t>
            </a:r>
            <a:r>
              <a:rPr lang="sv-SE" dirty="0" err="1">
                <a:latin typeface="Source Sans Pro" panose="020B0503030403020204" pitchFamily="34" charset="0"/>
                <a:ea typeface="Source Sans Pro" panose="020B0503030403020204" pitchFamily="34" charset="0"/>
              </a:rPr>
              <a:t>are</a:t>
            </a:r>
            <a:r>
              <a:rPr lang="sv-SE" dirty="0">
                <a:latin typeface="Source Sans Pro" panose="020B0503030403020204" pitchFamily="34" charset="0"/>
                <a:ea typeface="Source Sans Pro" panose="020B0503030403020204" pitchFamily="34" charset="0"/>
              </a:rPr>
              <a:t> the </a:t>
            </a:r>
            <a:r>
              <a:rPr lang="sv-SE" dirty="0" err="1">
                <a:latin typeface="Source Sans Pro" panose="020B0503030403020204" pitchFamily="34" charset="0"/>
                <a:ea typeface="Source Sans Pro" panose="020B0503030403020204" pitchFamily="34" charset="0"/>
              </a:rPr>
              <a:t>expectations</a:t>
            </a:r>
            <a:r>
              <a:rPr lang="sv-SE" dirty="0">
                <a:latin typeface="Source Sans Pro" panose="020B0503030403020204" pitchFamily="34" charset="0"/>
                <a:ea typeface="Source Sans Pro" panose="020B0503030403020204" pitchFamily="34" charset="0"/>
              </a:rPr>
              <a:t>? </a:t>
            </a:r>
          </a:p>
          <a:p>
            <a:pPr marL="228600" lvl="0" indent="-228600" algn="l" rtl="0">
              <a:lnSpc>
                <a:spcPct val="90000"/>
              </a:lnSpc>
              <a:spcBef>
                <a:spcPts val="0"/>
              </a:spcBef>
              <a:spcAft>
                <a:spcPts val="0"/>
              </a:spcAft>
              <a:buClr>
                <a:srgbClr val="CBE046"/>
              </a:buClr>
              <a:buSzPts val="2800"/>
              <a:buChar char="•"/>
            </a:pPr>
            <a:r>
              <a:rPr lang="sv-SE" dirty="0" err="1">
                <a:latin typeface="Source Sans Pro" panose="020B0503030403020204" pitchFamily="34" charset="0"/>
                <a:ea typeface="Source Sans Pro" panose="020B0503030403020204" pitchFamily="34" charset="0"/>
              </a:rPr>
              <a:t>Nobody</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can</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tell</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you</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exactly</a:t>
            </a:r>
            <a:r>
              <a:rPr lang="sv-SE" dirty="0">
                <a:latin typeface="Source Sans Pro" panose="020B0503030403020204" pitchFamily="34" charset="0"/>
                <a:ea typeface="Source Sans Pro" panose="020B0503030403020204" pitchFamily="34" charset="0"/>
              </a:rPr>
              <a:t>…</a:t>
            </a:r>
            <a:r>
              <a:rPr lang="sv-SE" dirty="0" err="1">
                <a:latin typeface="Source Sans Pro" panose="020B0503030403020204" pitchFamily="34" charset="0"/>
                <a:ea typeface="Source Sans Pro" panose="020B0503030403020204" pitchFamily="34" charset="0"/>
              </a:rPr>
              <a:t>find</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out</a:t>
            </a:r>
            <a:r>
              <a:rPr lang="sv-SE" dirty="0">
                <a:latin typeface="Source Sans Pro" panose="020B0503030403020204" pitchFamily="34" charset="0"/>
                <a:ea typeface="Source Sans Pro" panose="020B0503030403020204" pitchFamily="34" charset="0"/>
              </a:rPr>
              <a:t> and </a:t>
            </a:r>
            <a:r>
              <a:rPr lang="sv-SE" dirty="0" err="1">
                <a:latin typeface="Source Sans Pro" panose="020B0503030403020204" pitchFamily="34" charset="0"/>
                <a:ea typeface="Source Sans Pro" panose="020B0503030403020204" pitchFamily="34" charset="0"/>
              </a:rPr>
              <a:t>use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your</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instinct</a:t>
            </a:r>
            <a:r>
              <a:rPr lang="sv-SE" dirty="0">
                <a:latin typeface="Source Sans Pro" panose="020B0503030403020204" pitchFamily="34" charset="0"/>
                <a:ea typeface="Source Sans Pro" panose="020B0503030403020204" pitchFamily="34" charset="0"/>
              </a:rPr>
              <a:t>.</a:t>
            </a:r>
          </a:p>
          <a:p>
            <a:pPr marL="228600" lvl="0" indent="-228600" algn="l" rtl="0">
              <a:lnSpc>
                <a:spcPct val="90000"/>
              </a:lnSpc>
              <a:spcBef>
                <a:spcPts val="0"/>
              </a:spcBef>
              <a:spcAft>
                <a:spcPts val="0"/>
              </a:spcAft>
              <a:buClr>
                <a:srgbClr val="CBE046"/>
              </a:buClr>
              <a:buSzPts val="2800"/>
              <a:buChar char="•"/>
            </a:pPr>
            <a:r>
              <a:rPr lang="sv-SE" dirty="0" err="1">
                <a:latin typeface="Source Sans Pro" panose="020B0503030403020204" pitchFamily="34" charset="0"/>
                <a:ea typeface="Source Sans Pro" panose="020B0503030403020204" pitchFamily="34" charset="0"/>
              </a:rPr>
              <a:t>Key</a:t>
            </a:r>
            <a:r>
              <a:rPr lang="sv-SE" dirty="0">
                <a:latin typeface="Source Sans Pro" panose="020B0503030403020204" pitchFamily="34" charset="0"/>
                <a:ea typeface="Source Sans Pro" panose="020B0503030403020204" pitchFamily="34" charset="0"/>
              </a:rPr>
              <a:t> features:</a:t>
            </a:r>
          </a:p>
          <a:p>
            <a:pPr marL="685800" lvl="1" indent="-228600">
              <a:buClr>
                <a:srgbClr val="CBE046"/>
              </a:buClr>
              <a:buSzPts val="2800"/>
            </a:pPr>
            <a:r>
              <a:rPr lang="sv-SE" dirty="0" err="1">
                <a:latin typeface="Source Sans Pro" panose="020B0503030403020204" pitchFamily="34" charset="0"/>
                <a:ea typeface="Source Sans Pro" panose="020B0503030403020204" pitchFamily="34" charset="0"/>
              </a:rPr>
              <a:t>Stability</a:t>
            </a:r>
            <a:endParaRPr lang="sv-SE" dirty="0">
              <a:latin typeface="Source Sans Pro" panose="020B0503030403020204" pitchFamily="34" charset="0"/>
              <a:ea typeface="Source Sans Pro" panose="020B0503030403020204" pitchFamily="34" charset="0"/>
            </a:endParaRPr>
          </a:p>
          <a:p>
            <a:pPr marL="1143000" lvl="2" indent="-228600">
              <a:buClr>
                <a:srgbClr val="CBE046"/>
              </a:buClr>
              <a:buSzPts val="2800"/>
            </a:pPr>
            <a:r>
              <a:rPr lang="sv-SE" dirty="0">
                <a:latin typeface="Source Sans Pro" panose="020B0503030403020204" pitchFamily="34" charset="0"/>
                <a:ea typeface="Source Sans Pro" panose="020B0503030403020204" pitchFamily="34" charset="0"/>
              </a:rPr>
              <a:t>no </a:t>
            </a:r>
            <a:r>
              <a:rPr lang="sv-SE" dirty="0" err="1">
                <a:latin typeface="Source Sans Pro" panose="020B0503030403020204" pitchFamily="34" charset="0"/>
                <a:ea typeface="Source Sans Pro" panose="020B0503030403020204" pitchFamily="34" charset="0"/>
              </a:rPr>
              <a:t>crashes</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reliable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results</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Stability</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does</a:t>
            </a:r>
            <a:r>
              <a:rPr lang="sv-SE" dirty="0">
                <a:latin typeface="Source Sans Pro" panose="020B0503030403020204" pitchFamily="34" charset="0"/>
                <a:ea typeface="Source Sans Pro" panose="020B0503030403020204" pitchFamily="34" charset="0"/>
              </a:rPr>
              <a:t> not </a:t>
            </a:r>
            <a:r>
              <a:rPr lang="sv-SE" dirty="0" err="1">
                <a:latin typeface="Source Sans Pro" panose="020B0503030403020204" pitchFamily="34" charset="0"/>
                <a:ea typeface="Source Sans Pro" panose="020B0503030403020204" pitchFamily="34" charset="0"/>
              </a:rPr>
              <a:t>mean</a:t>
            </a:r>
            <a:r>
              <a:rPr lang="sv-SE" dirty="0">
                <a:latin typeface="Source Sans Pro" panose="020B0503030403020204" pitchFamily="34" charset="0"/>
                <a:ea typeface="Source Sans Pro" panose="020B0503030403020204" pitchFamily="34" charset="0"/>
              </a:rPr>
              <a:t> ”never </a:t>
            </a:r>
            <a:r>
              <a:rPr lang="sv-SE" dirty="0" err="1">
                <a:latin typeface="Source Sans Pro" panose="020B0503030403020204" pitchFamily="34" charset="0"/>
                <a:ea typeface="Source Sans Pro" panose="020B0503030403020204" pitchFamily="34" charset="0"/>
              </a:rPr>
              <a:t>change</a:t>
            </a:r>
            <a:r>
              <a:rPr lang="sv-SE" dirty="0">
                <a:latin typeface="Source Sans Pro" panose="020B0503030403020204" pitchFamily="34" charset="0"/>
                <a:ea typeface="Source Sans Pro" panose="020B0503030403020204" pitchFamily="34" charset="0"/>
              </a:rPr>
              <a:t> a </a:t>
            </a:r>
            <a:r>
              <a:rPr lang="sv-SE" dirty="0" err="1">
                <a:latin typeface="Source Sans Pro" panose="020B0503030403020204" pitchFamily="34" charset="0"/>
                <a:ea typeface="Source Sans Pro" panose="020B0503030403020204" pitchFamily="34" charset="0"/>
              </a:rPr>
              <a:t>running</a:t>
            </a:r>
            <a:r>
              <a:rPr lang="sv-SE" dirty="0">
                <a:latin typeface="Source Sans Pro" panose="020B0503030403020204" pitchFamily="34" charset="0"/>
                <a:ea typeface="Source Sans Pro" panose="020B0503030403020204" pitchFamily="34" charset="0"/>
              </a:rPr>
              <a:t> system”.</a:t>
            </a:r>
          </a:p>
          <a:p>
            <a:pPr marL="685800" lvl="1" indent="-228600">
              <a:buClr>
                <a:srgbClr val="CBE046"/>
              </a:buClr>
              <a:buSzPts val="2800"/>
            </a:pPr>
            <a:r>
              <a:rPr lang="sv-SE" dirty="0" err="1">
                <a:latin typeface="Source Sans Pro" panose="020B0503030403020204" pitchFamily="34" charset="0"/>
                <a:ea typeface="Source Sans Pro" panose="020B0503030403020204" pitchFamily="34" charset="0"/>
              </a:rPr>
              <a:t>Usability</a:t>
            </a:r>
            <a:endParaRPr lang="sv-SE" dirty="0">
              <a:latin typeface="Source Sans Pro" panose="020B0503030403020204" pitchFamily="34" charset="0"/>
              <a:ea typeface="Source Sans Pro" panose="020B0503030403020204" pitchFamily="34" charset="0"/>
            </a:endParaRPr>
          </a:p>
          <a:p>
            <a:pPr marL="1143000" lvl="2" indent="-228600">
              <a:buClr>
                <a:srgbClr val="CBE046"/>
              </a:buClr>
              <a:buSzPts val="2800"/>
            </a:pPr>
            <a:r>
              <a:rPr lang="sv-SE" dirty="0">
                <a:latin typeface="Source Sans Pro" panose="020B0503030403020204" pitchFamily="34" charset="0"/>
                <a:ea typeface="Source Sans Pro" panose="020B0503030403020204" pitchFamily="34" charset="0"/>
              </a:rPr>
              <a:t>Think </a:t>
            </a:r>
            <a:r>
              <a:rPr lang="sv-SE" dirty="0" err="1">
                <a:latin typeface="Source Sans Pro" panose="020B0503030403020204" pitchFamily="34" charset="0"/>
                <a:ea typeface="Source Sans Pro" panose="020B0503030403020204" pitchFamily="34" charset="0"/>
              </a:rPr>
              <a:t>about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how</a:t>
            </a:r>
            <a:r>
              <a:rPr lang="sv-SE" dirty="0">
                <a:latin typeface="Source Sans Pro" panose="020B0503030403020204" pitchFamily="34" charset="0"/>
                <a:ea typeface="Source Sans Pro" panose="020B0503030403020204" pitchFamily="34" charset="0"/>
              </a:rPr>
              <a:t> the system is going to be </a:t>
            </a:r>
            <a:r>
              <a:rPr lang="sv-SE" dirty="0" err="1">
                <a:latin typeface="Source Sans Pro" panose="020B0503030403020204" pitchFamily="34" charset="0"/>
                <a:ea typeface="Source Sans Pro" panose="020B0503030403020204" pitchFamily="34" charset="0"/>
              </a:rPr>
              <a:t>used</a:t>
            </a:r>
            <a:endParaRPr lang="sv-SE" dirty="0">
              <a:latin typeface="Source Sans Pro" panose="020B0503030403020204" pitchFamily="34" charset="0"/>
              <a:ea typeface="Source Sans Pro" panose="020B0503030403020204" pitchFamily="34" charset="0"/>
            </a:endParaRPr>
          </a:p>
          <a:p>
            <a:pPr marL="1600200" lvl="3" indent="-228600">
              <a:buClr>
                <a:srgbClr val="CBE046"/>
              </a:buClr>
              <a:buSzPts val="2800"/>
            </a:pPr>
            <a:r>
              <a:rPr lang="sv-SE" dirty="0">
                <a:latin typeface="Source Sans Pro" panose="020B0503030403020204" pitchFamily="34" charset="0"/>
                <a:ea typeface="Source Sans Pro" panose="020B0503030403020204" pitchFamily="34" charset="0"/>
              </a:rPr>
              <a:t>On </a:t>
            </a:r>
            <a:r>
              <a:rPr lang="sv-SE" dirty="0" err="1">
                <a:latin typeface="Source Sans Pro" panose="020B0503030403020204" pitchFamily="34" charset="0"/>
                <a:ea typeface="Source Sans Pro" panose="020B0503030403020204" pitchFamily="34" charset="0"/>
              </a:rPr>
              <a:t>its</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own</a:t>
            </a:r>
            <a:r>
              <a:rPr lang="sv-SE" dirty="0">
                <a:latin typeface="Source Sans Pro" panose="020B0503030403020204" pitchFamily="34" charset="0"/>
                <a:ea typeface="Source Sans Pro" panose="020B0503030403020204" pitchFamily="34" charset="0"/>
              </a:rPr>
              <a:t>, and as a part </a:t>
            </a:r>
            <a:r>
              <a:rPr lang="sv-SE" dirty="0" err="1">
                <a:latin typeface="Source Sans Pro" panose="020B0503030403020204" pitchFamily="34" charset="0"/>
                <a:ea typeface="Source Sans Pro" panose="020B0503030403020204" pitchFamily="34" charset="0"/>
              </a:rPr>
              <a:t>of</a:t>
            </a:r>
            <a:r>
              <a:rPr lang="sv-SE" dirty="0">
                <a:latin typeface="Source Sans Pro" panose="020B0503030403020204" pitchFamily="34" charset="0"/>
                <a:ea typeface="Source Sans Pro" panose="020B0503030403020204" pitchFamily="34" charset="0"/>
              </a:rPr>
              <a:t> a </a:t>
            </a:r>
            <a:r>
              <a:rPr lang="sv-SE" dirty="0" err="1">
                <a:latin typeface="Source Sans Pro" panose="020B0503030403020204" pitchFamily="34" charset="0"/>
                <a:ea typeface="Source Sans Pro" panose="020B0503030403020204" pitchFamily="34" charset="0"/>
              </a:rPr>
              <a:t>larger</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entity</a:t>
            </a:r>
            <a:r>
              <a:rPr lang="sv-SE" dirty="0">
                <a:latin typeface="Source Sans Pro" panose="020B0503030403020204" pitchFamily="34" charset="0"/>
                <a:ea typeface="Source Sans Pro" panose="020B0503030403020204" pitchFamily="34" charset="0"/>
              </a:rPr>
              <a:t> (interfaces!) </a:t>
            </a:r>
          </a:p>
          <a:p>
            <a:pPr marL="685800" lvl="1" indent="-228600">
              <a:buClr>
                <a:srgbClr val="CBE046"/>
              </a:buClr>
              <a:buSzPts val="2800"/>
            </a:pPr>
            <a:r>
              <a:rPr lang="sv-SE" dirty="0" err="1">
                <a:latin typeface="Source Sans Pro" panose="020B0503030403020204" pitchFamily="34" charset="0"/>
                <a:ea typeface="Source Sans Pro" panose="020B0503030403020204" pitchFamily="34" charset="0"/>
              </a:rPr>
              <a:t>Longevity</a:t>
            </a:r>
            <a:endParaRPr lang="sv-SE" dirty="0">
              <a:latin typeface="Source Sans Pro" panose="020B0503030403020204" pitchFamily="34" charset="0"/>
              <a:ea typeface="Source Sans Pro" panose="020B0503030403020204" pitchFamily="34" charset="0"/>
            </a:endParaRPr>
          </a:p>
          <a:p>
            <a:pPr marL="1143000" lvl="2" indent="-228600">
              <a:buClr>
                <a:srgbClr val="CBE046"/>
              </a:buClr>
              <a:buSzPts val="2800"/>
            </a:pPr>
            <a:r>
              <a:rPr lang="sv-SE" dirty="0">
                <a:latin typeface="Source Sans Pro" panose="020B0503030403020204" pitchFamily="34" charset="0"/>
                <a:ea typeface="Source Sans Pro" panose="020B0503030403020204" pitchFamily="34" charset="0"/>
              </a:rPr>
              <a:t>Control systems </a:t>
            </a:r>
            <a:r>
              <a:rPr lang="sv-SE" dirty="0" err="1">
                <a:latin typeface="Source Sans Pro" panose="020B0503030403020204" pitchFamily="34" charset="0"/>
                <a:ea typeface="Source Sans Pro" panose="020B0503030403020204" pitchFamily="34" charset="0"/>
              </a:rPr>
              <a:t>are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typically</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meant</a:t>
            </a:r>
            <a:r>
              <a:rPr lang="sv-SE" dirty="0">
                <a:latin typeface="Source Sans Pro" panose="020B0503030403020204" pitchFamily="34" charset="0"/>
                <a:ea typeface="Source Sans Pro" panose="020B0503030403020204" pitchFamily="34" charset="0"/>
              </a:rPr>
              <a:t> to be </a:t>
            </a:r>
            <a:r>
              <a:rPr lang="sv-SE" dirty="0" err="1">
                <a:latin typeface="Source Sans Pro" panose="020B0503030403020204" pitchFamily="34" charset="0"/>
                <a:ea typeface="Source Sans Pro" panose="020B0503030403020204" pitchFamily="34" charset="0"/>
              </a:rPr>
              <a:t>used</a:t>
            </a:r>
            <a:r>
              <a:rPr lang="sv-SE" dirty="0">
                <a:latin typeface="Source Sans Pro" panose="020B0503030403020204" pitchFamily="34" charset="0"/>
                <a:ea typeface="Source Sans Pro" panose="020B0503030403020204" pitchFamily="34" charset="0"/>
              </a:rPr>
              <a:t> for a long </a:t>
            </a:r>
            <a:r>
              <a:rPr lang="sv-SE" dirty="0" err="1">
                <a:latin typeface="Source Sans Pro" panose="020B0503030403020204" pitchFamily="34" charset="0"/>
                <a:ea typeface="Source Sans Pro" panose="020B0503030403020204" pitchFamily="34" charset="0"/>
              </a:rPr>
              <a:t>time</a:t>
            </a:r>
            <a:r>
              <a:rPr lang="sv-SE" dirty="0">
                <a:latin typeface="Source Sans Pro" panose="020B0503030403020204" pitchFamily="34" charset="0"/>
                <a:ea typeface="Source Sans Pro" panose="020B0503030403020204" pitchFamily="34" charset="0"/>
              </a:rPr>
              <a:t> – </a:t>
            </a:r>
            <a:r>
              <a:rPr lang="sv-SE" dirty="0" err="1">
                <a:latin typeface="Source Sans Pro" panose="020B0503030403020204" pitchFamily="34" charset="0"/>
                <a:ea typeface="Source Sans Pro" panose="020B0503030403020204" pitchFamily="34" charset="0"/>
              </a:rPr>
              <a:t>decades</a:t>
            </a:r>
            <a:r>
              <a:rPr lang="sv-SE" dirty="0">
                <a:latin typeface="Source Sans Pro" panose="020B0503030403020204" pitchFamily="34" charset="0"/>
                <a:ea typeface="Source Sans Pro" panose="020B0503030403020204" pitchFamily="34" charset="0"/>
              </a:rPr>
              <a:t>!</a:t>
            </a:r>
          </a:p>
          <a:p>
            <a:pPr marL="1143000" lvl="2" indent="-228600">
              <a:buClr>
                <a:srgbClr val="CBE046"/>
              </a:buClr>
              <a:buSzPts val="2800"/>
            </a:pPr>
            <a:r>
              <a:rPr lang="sv-SE" dirty="0" err="1">
                <a:latin typeface="Source Sans Pro" panose="020B0503030403020204" pitchFamily="34" charset="0"/>
                <a:ea typeface="Source Sans Pro" panose="020B0503030403020204" pitchFamily="34" charset="0"/>
              </a:rPr>
              <a:t>But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they</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will</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need</a:t>
            </a:r>
            <a:r>
              <a:rPr lang="sv-SE" dirty="0">
                <a:latin typeface="Source Sans Pro" panose="020B0503030403020204" pitchFamily="34" charset="0"/>
                <a:ea typeface="Source Sans Pro" panose="020B0503030403020204" pitchFamily="34" charset="0"/>
              </a:rPr>
              <a:t> to be </a:t>
            </a:r>
            <a:r>
              <a:rPr lang="sv-SE" dirty="0" err="1">
                <a:latin typeface="Source Sans Pro" panose="020B0503030403020204" pitchFamily="34" charset="0"/>
                <a:ea typeface="Source Sans Pro" panose="020B0503030403020204" pitchFamily="34" charset="0"/>
              </a:rPr>
              <a:t>maintained</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modified</a:t>
            </a:r>
            <a:r>
              <a:rPr lang="sv-SE" dirty="0">
                <a:latin typeface="Source Sans Pro" panose="020B0503030403020204" pitchFamily="34" charset="0"/>
                <a:ea typeface="Source Sans Pro" panose="020B0503030403020204" pitchFamily="34" charset="0"/>
              </a:rPr>
              <a:t> and </a:t>
            </a:r>
            <a:r>
              <a:rPr lang="sv-SE" dirty="0" err="1">
                <a:latin typeface="Source Sans Pro" panose="020B0503030403020204" pitchFamily="34" charset="0"/>
                <a:ea typeface="Source Sans Pro" panose="020B0503030403020204" pitchFamily="34" charset="0"/>
              </a:rPr>
              <a:t>enhanced</a:t>
            </a:r>
            <a:r>
              <a:rPr lang="sv-SE" dirty="0">
                <a:latin typeface="Source Sans Pro" panose="020B0503030403020204" pitchFamily="34" charset="0"/>
                <a:ea typeface="Source Sans Pro" panose="020B0503030403020204" pitchFamily="34" charset="0"/>
              </a:rPr>
              <a:t>.</a:t>
            </a:r>
          </a:p>
          <a:p>
            <a:pPr marL="685800" lvl="1" indent="-228600">
              <a:buClr>
                <a:srgbClr val="CBE046"/>
              </a:buClr>
              <a:buSzPts val="2800"/>
            </a:pPr>
            <a:r>
              <a:rPr lang="sv-SE" dirty="0">
                <a:latin typeface="Source Sans Pro" panose="020B0503030403020204" pitchFamily="34" charset="0"/>
                <a:ea typeface="Source Sans Pro" panose="020B0503030403020204" pitchFamily="34" charset="0"/>
              </a:rPr>
              <a:t>Performance</a:t>
            </a:r>
          </a:p>
          <a:p>
            <a:pPr marL="1143000" lvl="2" indent="-228600">
              <a:buClr>
                <a:srgbClr val="CBE046"/>
              </a:buClr>
              <a:buSzPts val="2800"/>
            </a:pPr>
            <a:r>
              <a:rPr lang="sv-SE" dirty="0" err="1">
                <a:latin typeface="Source Sans Pro" panose="020B0503030403020204" pitchFamily="34" charset="0"/>
                <a:ea typeface="Source Sans Pro" panose="020B0503030403020204" pitchFamily="34" charset="0"/>
              </a:rPr>
              <a:t>Within</a:t>
            </a:r>
            <a:r>
              <a:rPr lang="sv-SE" dirty="0">
                <a:latin typeface="Source Sans Pro" panose="020B0503030403020204" pitchFamily="34" charset="0"/>
                <a:ea typeface="Source Sans Pro" panose="020B0503030403020204" pitchFamily="34" charset="0"/>
              </a:rPr>
              <a:t> the </a:t>
            </a:r>
            <a:r>
              <a:rPr lang="sv-SE" dirty="0" err="1">
                <a:latin typeface="Source Sans Pro" panose="020B0503030403020204" pitchFamily="34" charset="0"/>
                <a:ea typeface="Source Sans Pro" panose="020B0503030403020204" pitchFamily="34" charset="0"/>
              </a:rPr>
              <a:t>means</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that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you</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can</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influence</a:t>
            </a:r>
            <a:r>
              <a:rPr lang="sv-SE" dirty="0">
                <a:latin typeface="Source Sans Pro" panose="020B0503030403020204" pitchFamily="34" charset="0"/>
                <a:ea typeface="Source Sans Pro" panose="020B0503030403020204" pitchFamily="34" charset="0"/>
              </a:rPr>
              <a:t>, try to </a:t>
            </a:r>
            <a:r>
              <a:rPr lang="sv-SE" dirty="0" err="1">
                <a:latin typeface="Source Sans Pro" panose="020B0503030403020204" pitchFamily="34" charset="0"/>
                <a:ea typeface="Source Sans Pro" panose="020B0503030403020204" pitchFamily="34" charset="0"/>
              </a:rPr>
              <a:t>select</a:t>
            </a:r>
            <a:r>
              <a:rPr lang="sv-SE" dirty="0">
                <a:latin typeface="Source Sans Pro" panose="020B0503030403020204" pitchFamily="34" charset="0"/>
                <a:ea typeface="Source Sans Pro" panose="020B0503030403020204" pitchFamily="34" charset="0"/>
              </a:rPr>
              <a:t> the optimal soft- and hardware solutions</a:t>
            </a:r>
          </a:p>
          <a:p>
            <a:pPr marL="685800" lvl="1" indent="-228600">
              <a:buSzPts val="2800"/>
            </a:pPr>
            <a:endParaRPr dirty="0"/>
          </a:p>
        </p:txBody>
      </p:sp>
      <p:pic>
        <p:nvPicPr>
          <p:cNvPr id="3" name="Picture 2" descr="Wood human figure">
            <a:extLst>
              <a:ext uri="{FF2B5EF4-FFF2-40B4-BE49-F238E27FC236}">
                <a16:creationId xmlns:a16="http://schemas.microsoft.com/office/drawing/2014/main" id="{E09B0108-2C52-A9FB-FD6C-904993DBAFED}"/>
              </a:ext>
            </a:extLst>
          </p:cNvPr>
          <p:cNvPicPr>
            <a:picLocks noChangeAspect="1"/>
          </p:cNvPicPr>
          <p:nvPr/>
        </p:nvPicPr>
        <p:blipFill>
          <a:blip r:embed="rId3"/>
          <a:stretch>
            <a:fillRect/>
          </a:stretch>
        </p:blipFill>
        <p:spPr>
          <a:xfrm>
            <a:off x="9916618" y="1716515"/>
            <a:ext cx="1630392" cy="1086928"/>
          </a:xfrm>
          <a:prstGeom prst="rect">
            <a:avLst/>
          </a:prstGeom>
        </p:spPr>
      </p:pic>
    </p:spTree>
    <p:extLst>
      <p:ext uri="{BB962C8B-B14F-4D97-AF65-F5344CB8AC3E}">
        <p14:creationId xmlns:p14="http://schemas.microsoft.com/office/powerpoint/2010/main" val="3671439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866E3-E121-3CBE-70AB-04348F5A0B46}"/>
              </a:ext>
            </a:extLst>
          </p:cNvPr>
          <p:cNvSpPr>
            <a:spLocks noGrp="1"/>
          </p:cNvSpPr>
          <p:nvPr>
            <p:ph type="title"/>
          </p:nvPr>
        </p:nvSpPr>
        <p:spPr/>
        <p:txBody>
          <a:bodyPr>
            <a:normAutofit fontScale="90000"/>
          </a:bodyPr>
          <a:lstStyle/>
          <a:p>
            <a:pPr algn="ctr"/>
            <a:r>
              <a:rPr lang="en-GB" dirty="0">
                <a:latin typeface="Oswald" pitchFamily="2" charset="77"/>
              </a:rPr>
              <a:t>What are the issues?</a:t>
            </a:r>
          </a:p>
        </p:txBody>
      </p:sp>
      <p:sp>
        <p:nvSpPr>
          <p:cNvPr id="3" name="Text Placeholder 2">
            <a:extLst>
              <a:ext uri="{FF2B5EF4-FFF2-40B4-BE49-F238E27FC236}">
                <a16:creationId xmlns:a16="http://schemas.microsoft.com/office/drawing/2014/main" id="{040ED24B-F66E-A6FC-BF65-338042BCC436}"/>
              </a:ext>
            </a:extLst>
          </p:cNvPr>
          <p:cNvSpPr>
            <a:spLocks noGrp="1"/>
          </p:cNvSpPr>
          <p:nvPr>
            <p:ph type="body" idx="1"/>
          </p:nvPr>
        </p:nvSpPr>
        <p:spPr/>
        <p:txBody>
          <a:bodyPr/>
          <a:lstStyle/>
          <a:p>
            <a:pPr marL="50800" indent="0">
              <a:buNone/>
            </a:pPr>
            <a:r>
              <a:rPr lang="en-GB" dirty="0">
                <a:latin typeface="Source Sans Pro" panose="020B0503030403020204" pitchFamily="34" charset="0"/>
                <a:ea typeface="Source Sans Pro" panose="020B0503030403020204" pitchFamily="34" charset="0"/>
              </a:rPr>
              <a:t>Loosely in the context of an accelerator (project), but mostly applicable at any scale or application.</a:t>
            </a:r>
          </a:p>
          <a:p>
            <a:endParaRPr lang="en-GB" dirty="0">
              <a:latin typeface="Source Sans Pro" panose="020B0503030403020204" pitchFamily="34" charset="0"/>
              <a:ea typeface="Source Sans Pro" panose="020B0503030403020204" pitchFamily="34" charset="0"/>
            </a:endParaRPr>
          </a:p>
          <a:p>
            <a:pPr>
              <a:buClr>
                <a:srgbClr val="CBE046"/>
              </a:buClr>
            </a:pPr>
            <a:r>
              <a:rPr lang="en-GB" b="1" dirty="0">
                <a:latin typeface="Source Sans Pro" panose="020B0503030403020204" pitchFamily="34" charset="0"/>
                <a:ea typeface="Source Sans Pro" panose="020B0503030403020204" pitchFamily="34" charset="0"/>
              </a:rPr>
              <a:t>Scope</a:t>
            </a:r>
            <a:r>
              <a:rPr lang="en-GB" dirty="0">
                <a:latin typeface="Source Sans Pro" panose="020B0503030403020204" pitchFamily="34" charset="0"/>
                <a:ea typeface="Source Sans Pro" panose="020B0503030403020204" pitchFamily="34" charset="0"/>
              </a:rPr>
              <a:t>: what areas does a controls engineer need to think about?</a:t>
            </a:r>
          </a:p>
          <a:p>
            <a:pPr>
              <a:buClr>
                <a:srgbClr val="CBE046"/>
              </a:buClr>
            </a:pPr>
            <a:r>
              <a:rPr lang="en-GB" dirty="0">
                <a:latin typeface="Source Sans Pro" panose="020B0503030403020204" pitchFamily="34" charset="0"/>
                <a:ea typeface="Source Sans Pro" panose="020B0503030403020204" pitchFamily="34" charset="0"/>
              </a:rPr>
              <a:t>What </a:t>
            </a:r>
            <a:r>
              <a:rPr lang="en-GB" b="1" dirty="0">
                <a:latin typeface="Source Sans Pro" panose="020B0503030403020204" pitchFamily="34" charset="0"/>
                <a:ea typeface="Source Sans Pro" panose="020B0503030403020204" pitchFamily="34" charset="0"/>
              </a:rPr>
              <a:t>assumptions</a:t>
            </a:r>
            <a:r>
              <a:rPr lang="en-GB" dirty="0">
                <a:latin typeface="Source Sans Pro" panose="020B0503030403020204" pitchFamily="34" charset="0"/>
                <a:ea typeface="Source Sans Pro" panose="020B0503030403020204" pitchFamily="34" charset="0"/>
              </a:rPr>
              <a:t> can you make?</a:t>
            </a:r>
          </a:p>
          <a:p>
            <a:pPr>
              <a:buClr>
                <a:srgbClr val="CBE046"/>
              </a:buClr>
            </a:pPr>
            <a:r>
              <a:rPr lang="en-GB" b="1" dirty="0">
                <a:latin typeface="Source Sans Pro" panose="020B0503030403020204" pitchFamily="34" charset="0"/>
                <a:ea typeface="Source Sans Pro" panose="020B0503030403020204" pitchFamily="34" charset="0"/>
              </a:rPr>
              <a:t>Requirements</a:t>
            </a:r>
            <a:r>
              <a:rPr lang="en-GB" dirty="0">
                <a:latin typeface="Source Sans Pro" panose="020B0503030403020204" pitchFamily="34" charset="0"/>
                <a:ea typeface="Source Sans Pro" panose="020B0503030403020204" pitchFamily="34" charset="0"/>
              </a:rPr>
              <a:t>: what shall the system be able to do?</a:t>
            </a:r>
          </a:p>
          <a:p>
            <a:pPr>
              <a:buClr>
                <a:srgbClr val="CBE046"/>
              </a:buClr>
            </a:pPr>
            <a:r>
              <a:rPr lang="en-GB" b="1" dirty="0">
                <a:latin typeface="Source Sans Pro" panose="020B0503030403020204" pitchFamily="34" charset="0"/>
                <a:ea typeface="Source Sans Pro" panose="020B0503030403020204" pitchFamily="34" charset="0"/>
              </a:rPr>
              <a:t>Interfaces</a:t>
            </a:r>
            <a:r>
              <a:rPr lang="en-GB" dirty="0">
                <a:latin typeface="Source Sans Pro" panose="020B0503030403020204" pitchFamily="34" charset="0"/>
                <a:ea typeface="Source Sans Pro" panose="020B0503030403020204" pitchFamily="34" charset="0"/>
              </a:rPr>
              <a:t>: what are the surrounding systems and how do interact with them?</a:t>
            </a:r>
          </a:p>
          <a:p>
            <a:pPr>
              <a:buClr>
                <a:srgbClr val="CBE046"/>
              </a:buClr>
            </a:pPr>
            <a:r>
              <a:rPr lang="en-GB" dirty="0">
                <a:latin typeface="Source Sans Pro" panose="020B0503030403020204" pitchFamily="34" charset="0"/>
                <a:ea typeface="Source Sans Pro" panose="020B0503030403020204" pitchFamily="34" charset="0"/>
              </a:rPr>
              <a:t>What are the </a:t>
            </a:r>
            <a:r>
              <a:rPr lang="en-GB" b="1" dirty="0">
                <a:latin typeface="Source Sans Pro" panose="020B0503030403020204" pitchFamily="34" charset="0"/>
                <a:ea typeface="Source Sans Pro" panose="020B0503030403020204" pitchFamily="34" charset="0"/>
              </a:rPr>
              <a:t>skills</a:t>
            </a:r>
            <a:r>
              <a:rPr lang="en-GB" dirty="0">
                <a:latin typeface="Source Sans Pro" panose="020B0503030403020204" pitchFamily="34" charset="0"/>
                <a:ea typeface="Source Sans Pro" panose="020B0503030403020204" pitchFamily="34" charset="0"/>
              </a:rPr>
              <a:t> that I need?</a:t>
            </a:r>
          </a:p>
          <a:p>
            <a:pPr lvl="1">
              <a:buClr>
                <a:srgbClr val="CBE046"/>
              </a:buClr>
            </a:pPr>
            <a:r>
              <a:rPr lang="en-GB" dirty="0">
                <a:latin typeface="Source Sans Pro" panose="020B0503030403020204" pitchFamily="34" charset="0"/>
                <a:ea typeface="Source Sans Pro" panose="020B0503030403020204" pitchFamily="34" charset="0"/>
              </a:rPr>
              <a:t>Either to have myself, or have the skills available in some way</a:t>
            </a:r>
          </a:p>
        </p:txBody>
      </p:sp>
    </p:spTree>
    <p:extLst>
      <p:ext uri="{BB962C8B-B14F-4D97-AF65-F5344CB8AC3E}">
        <p14:creationId xmlns:p14="http://schemas.microsoft.com/office/powerpoint/2010/main" val="410872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6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Scientific Control System – Scope</a:t>
            </a:r>
            <a:endParaRPr dirty="0">
              <a:latin typeface="Oswald" pitchFamily="2" charset="77"/>
            </a:endParaRPr>
          </a:p>
        </p:txBody>
      </p:sp>
      <p:sp>
        <p:nvSpPr>
          <p:cNvPr id="1080" name="Google Shape;1080;p6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Anything that is not in a vacuum vessel:</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All electronics, hardware, firmware, software, racks, chassis, power, EMI</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All systems, industrial and beam/detector control related</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All network, computing and storage electronics</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rgbClr val="CBE046"/>
              </a:buClr>
              <a:buSzPts val="24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Each engineering group is responsible for all the aspects of their subsystem: </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800"/>
              <a:buChar char="•"/>
            </a:pPr>
            <a:r>
              <a:rPr lang="en-US" sz="2800" dirty="0">
                <a:latin typeface="Source Sans Pro" panose="020B0503030403020204" pitchFamily="34" charset="0"/>
                <a:ea typeface="Source Sans Pro" panose="020B0503030403020204" pitchFamily="34" charset="0"/>
              </a:rPr>
              <a:t>Defining and documenting interfaces (Interface Control Documents)</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800"/>
              <a:buChar char="•"/>
            </a:pPr>
            <a:r>
              <a:rPr lang="en-US" sz="2800" dirty="0">
                <a:latin typeface="Source Sans Pro" panose="020B0503030403020204" pitchFamily="34" charset="0"/>
                <a:ea typeface="Source Sans Pro" panose="020B0503030403020204" pitchFamily="34" charset="0"/>
              </a:rPr>
              <a:t>Functional specifications for each device, system and subsystem</a:t>
            </a:r>
          </a:p>
          <a:p>
            <a:pPr marL="685800" lvl="1" indent="-228600" algn="l" rtl="0">
              <a:lnSpc>
                <a:spcPct val="90000"/>
              </a:lnSpc>
              <a:spcBef>
                <a:spcPts val="0"/>
              </a:spcBef>
              <a:spcAft>
                <a:spcPts val="0"/>
              </a:spcAft>
              <a:buClr>
                <a:srgbClr val="CBE046"/>
              </a:buClr>
              <a:buSzPts val="2800"/>
              <a:buChar char="•"/>
            </a:pPr>
            <a:endParaRPr lang="en-US" sz="2800" dirty="0">
              <a:latin typeface="Source Sans Pro" panose="020B0503030403020204" pitchFamily="34" charset="0"/>
              <a:ea typeface="Source Sans Pro" panose="020B0503030403020204" pitchFamily="34" charset="0"/>
            </a:endParaRPr>
          </a:p>
          <a:p>
            <a:pPr marL="228600" indent="-228600">
              <a:buClr>
                <a:srgbClr val="CBE046"/>
              </a:buClr>
            </a:pPr>
            <a:r>
              <a:rPr lang="en-US" dirty="0">
                <a:latin typeface="Source Sans Pro" panose="020B0503030403020204" pitchFamily="34" charset="0"/>
                <a:ea typeface="Source Sans Pro" panose="020B0503030403020204" pitchFamily="34" charset="0"/>
              </a:rPr>
              <a:t>Find – or define – the people to talk to.</a:t>
            </a:r>
          </a:p>
          <a:p>
            <a:pPr marL="685800" lvl="1" indent="-228600">
              <a:buClr>
                <a:srgbClr val="CBE046"/>
              </a:buClr>
            </a:pPr>
            <a:r>
              <a:rPr lang="en-US" dirty="0">
                <a:latin typeface="Source Sans Pro" panose="020B0503030403020204" pitchFamily="34" charset="0"/>
                <a:ea typeface="Source Sans Pro" panose="020B0503030403020204" pitchFamily="34" charset="0"/>
              </a:rPr>
              <a:t>“orphaned” functions are found surprisingly often (“</a:t>
            </a:r>
            <a:r>
              <a:rPr lang="en-US" i="1" dirty="0">
                <a:latin typeface="Source Sans Pro" panose="020B0503030403020204" pitchFamily="34" charset="0"/>
                <a:ea typeface="Source Sans Pro" panose="020B0503030403020204" pitchFamily="34" charset="0"/>
              </a:rPr>
              <a:t>we did not think about that</a:t>
            </a:r>
            <a:r>
              <a:rPr lang="en-US" dirty="0">
                <a:latin typeface="Source Sans Pro" panose="020B0503030403020204" pitchFamily="34" charset="0"/>
                <a:ea typeface="Source Sans Pro" panose="020B0503030403020204" pitchFamily="34" charset="0"/>
              </a:rPr>
              <a:t>”) </a:t>
            </a:r>
            <a:endParaRPr dirty="0"/>
          </a:p>
          <a:p>
            <a:pPr marL="0" lvl="0" indent="0" algn="l" rtl="0">
              <a:lnSpc>
                <a:spcPct val="90000"/>
              </a:lnSpc>
              <a:spcBef>
                <a:spcPts val="0"/>
              </a:spcBef>
              <a:spcAft>
                <a:spcPts val="0"/>
              </a:spcAft>
              <a:buClr>
                <a:schemeClr val="dk1"/>
              </a:buClr>
              <a:buSzPts val="2800"/>
              <a:buNone/>
            </a:pPr>
            <a:endParaRPr dirty="0"/>
          </a:p>
          <a:p>
            <a:pPr marL="0" lvl="0" indent="0" algn="l" rtl="0">
              <a:lnSpc>
                <a:spcPct val="90000"/>
              </a:lnSpc>
              <a:spcBef>
                <a:spcPts val="0"/>
              </a:spcBef>
              <a:spcAft>
                <a:spcPts val="0"/>
              </a:spcAft>
              <a:buClr>
                <a:schemeClr val="dk1"/>
              </a:buClr>
              <a:buSzPts val="28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6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Assumptions – what can be expected?</a:t>
            </a:r>
            <a:endParaRPr dirty="0">
              <a:latin typeface="Oswald" pitchFamily="2" charset="77"/>
            </a:endParaRPr>
          </a:p>
        </p:txBody>
      </p:sp>
      <p:sp>
        <p:nvSpPr>
          <p:cNvPr id="1094" name="Google Shape;1094;p6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indent="-457200">
              <a:buClr>
                <a:srgbClr val="CBE046"/>
              </a:buClr>
              <a:buSzPts val="2400"/>
            </a:pPr>
            <a:r>
              <a:rPr lang="en-US" dirty="0">
                <a:latin typeface="Source Sans Pro" panose="020B0503030403020204" pitchFamily="34" charset="0"/>
                <a:ea typeface="Source Sans Pro" panose="020B0503030403020204" pitchFamily="34" charset="0"/>
              </a:rPr>
              <a:t>Electrical:</a:t>
            </a:r>
          </a:p>
          <a:p>
            <a:pPr marL="800100" lvl="1" indent="-342900">
              <a:buClr>
                <a:srgbClr val="CBE046"/>
              </a:buClr>
            </a:pPr>
            <a:r>
              <a:rPr lang="en-US" dirty="0">
                <a:latin typeface="Source Sans Pro" panose="020B0503030403020204" pitchFamily="34" charset="0"/>
                <a:ea typeface="Source Sans Pro" panose="020B0503030403020204" pitchFamily="34" charset="0"/>
              </a:rPr>
              <a:t>Grounding and EMI are handled</a:t>
            </a:r>
            <a:endParaRPr dirty="0">
              <a:latin typeface="Source Sans Pro" panose="020B0503030403020204" pitchFamily="34" charset="0"/>
              <a:ea typeface="Source Sans Pro" panose="020B0503030403020204" pitchFamily="34" charset="0"/>
            </a:endParaRPr>
          </a:p>
          <a:p>
            <a:pPr marL="800100" lvl="1" indent="-342900">
              <a:buClr>
                <a:srgbClr val="CBE046"/>
              </a:buClr>
            </a:pPr>
            <a:r>
              <a:rPr lang="en-US" dirty="0">
                <a:latin typeface="Source Sans Pro" panose="020B0503030403020204" pitchFamily="34" charset="0"/>
                <a:ea typeface="Source Sans Pro" panose="020B0503030403020204" pitchFamily="34" charset="0"/>
              </a:rPr>
              <a:t>Power is clean</a:t>
            </a:r>
          </a:p>
          <a:p>
            <a:pPr indent="-457200">
              <a:buClr>
                <a:srgbClr val="CBE046"/>
              </a:buClr>
            </a:pPr>
            <a:r>
              <a:rPr lang="en-GB" noProof="0" dirty="0">
                <a:latin typeface="Source Sans Pro" panose="020B0503030403020204" pitchFamily="34" charset="0"/>
                <a:ea typeface="Source Sans Pro" panose="020B0503030403020204" pitchFamily="34" charset="0"/>
              </a:rPr>
              <a:t>Mechanical</a:t>
            </a:r>
          </a:p>
          <a:p>
            <a:pPr marL="800100" lvl="1" indent="-342900">
              <a:buClr>
                <a:srgbClr val="CBE046"/>
              </a:buClr>
            </a:pPr>
            <a:r>
              <a:rPr lang="en-US" dirty="0">
                <a:latin typeface="Source Sans Pro" panose="020B0503030403020204" pitchFamily="34" charset="0"/>
                <a:ea typeface="Source Sans Pro" panose="020B0503030403020204" pitchFamily="34" charset="0"/>
              </a:rPr>
              <a:t>Vibration issues are handled</a:t>
            </a:r>
            <a:endParaRPr dirty="0">
              <a:latin typeface="Source Sans Pro" panose="020B0503030403020204" pitchFamily="34" charset="0"/>
              <a:ea typeface="Source Sans Pro" panose="020B0503030403020204" pitchFamily="34" charset="0"/>
            </a:endParaRPr>
          </a:p>
          <a:p>
            <a:pPr marL="800100" lvl="1" indent="-342900">
              <a:buClr>
                <a:srgbClr val="CBE046"/>
              </a:buClr>
            </a:pPr>
            <a:r>
              <a:rPr lang="en-US" dirty="0">
                <a:latin typeface="Source Sans Pro" panose="020B0503030403020204" pitchFamily="34" charset="0"/>
                <a:ea typeface="Source Sans Pro" panose="020B0503030403020204" pitchFamily="34" charset="0"/>
              </a:rPr>
              <a:t>Mechanical systems are properly designed (motion, vacuum, cooling)</a:t>
            </a:r>
            <a:endParaRPr dirty="0">
              <a:latin typeface="Source Sans Pro" panose="020B0503030403020204" pitchFamily="34" charset="0"/>
              <a:ea typeface="Source Sans Pro" panose="020B0503030403020204" pitchFamily="34" charset="0"/>
            </a:endParaRPr>
          </a:p>
          <a:p>
            <a:pPr indent="-457200">
              <a:buClr>
                <a:srgbClr val="CBE046"/>
              </a:buClr>
              <a:buSzPts val="2400"/>
            </a:pPr>
            <a:r>
              <a:rPr lang="en-US" dirty="0">
                <a:latin typeface="Source Sans Pro" panose="020B0503030403020204" pitchFamily="34" charset="0"/>
                <a:ea typeface="Source Sans Pro" panose="020B0503030403020204" pitchFamily="34" charset="0"/>
              </a:rPr>
              <a:t>Standards</a:t>
            </a:r>
            <a:endParaRPr dirty="0">
              <a:latin typeface="Source Sans Pro" panose="020B0503030403020204" pitchFamily="34" charset="0"/>
              <a:ea typeface="Source Sans Pro" panose="020B0503030403020204" pitchFamily="34" charset="0"/>
            </a:endParaRPr>
          </a:p>
          <a:p>
            <a:pPr marL="800100" lvl="1" indent="-342900">
              <a:buClr>
                <a:srgbClr val="CBE046"/>
              </a:buClr>
            </a:pPr>
            <a:r>
              <a:rPr lang="en-US" dirty="0">
                <a:latin typeface="Source Sans Pro" panose="020B0503030403020204" pitchFamily="34" charset="0"/>
                <a:ea typeface="Source Sans Pro" panose="020B0503030403020204" pitchFamily="34" charset="0"/>
              </a:rPr>
              <a:t>Equipment to be interfaced is defined</a:t>
            </a:r>
          </a:p>
          <a:p>
            <a:pPr indent="-457200">
              <a:buClr>
                <a:srgbClr val="CBE046"/>
              </a:buClr>
              <a:buSzPts val="2400"/>
            </a:pPr>
            <a:r>
              <a:rPr lang="en-US" dirty="0">
                <a:latin typeface="Source Sans Pro" panose="020B0503030403020204" pitchFamily="34" charset="0"/>
                <a:ea typeface="Source Sans Pro" panose="020B0503030403020204" pitchFamily="34" charset="0"/>
              </a:rPr>
              <a:t>Safety</a:t>
            </a:r>
          </a:p>
          <a:p>
            <a:pPr marL="800100" lvl="1" indent="-342900">
              <a:buClr>
                <a:srgbClr val="CBE046"/>
              </a:buClr>
            </a:pPr>
            <a:r>
              <a:rPr lang="en-US" dirty="0">
                <a:latin typeface="Source Sans Pro" panose="020B0503030403020204" pitchFamily="34" charset="0"/>
                <a:ea typeface="Source Sans Pro" panose="020B0503030403020204" pitchFamily="34" charset="0"/>
              </a:rPr>
              <a:t>Conventional and radiation safety are properly handled</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rgbClr val="CBE046"/>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rgbClr val="CBE046"/>
              </a:buClr>
              <a:buSzPts val="2400"/>
              <a:buNone/>
            </a:pPr>
            <a:r>
              <a:rPr lang="en-US" i="1" dirty="0">
                <a:latin typeface="Source Sans Pro" panose="020B0503030403020204" pitchFamily="34" charset="0"/>
                <a:ea typeface="Source Sans Pro" panose="020B0503030403020204" pitchFamily="34" charset="0"/>
              </a:rPr>
              <a:t>Do not expect all of these assumptions to be valid. Would be a miracle if they are.</a:t>
            </a:r>
            <a:endParaRPr i="1" dirty="0">
              <a:latin typeface="Source Sans Pro" panose="020B0503030403020204" pitchFamily="34" charset="0"/>
              <a:ea typeface="Source Sans Pro" panose="020B0503030403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19368</TotalTime>
  <Words>4101</Words>
  <Application>Microsoft Macintosh PowerPoint</Application>
  <PresentationFormat>Widescreen</PresentationFormat>
  <Paragraphs>402</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Oswald</vt:lpstr>
      <vt:lpstr>Calibri</vt:lpstr>
      <vt:lpstr>Arial</vt:lpstr>
      <vt:lpstr>Source Sans Pro</vt:lpstr>
      <vt:lpstr>Office Theme</vt:lpstr>
      <vt:lpstr>PowerPoint Presentation</vt:lpstr>
      <vt:lpstr>Introduction</vt:lpstr>
      <vt:lpstr>Background</vt:lpstr>
      <vt:lpstr>Things to remember</vt:lpstr>
      <vt:lpstr>Scientific Control System Challenges</vt:lpstr>
      <vt:lpstr>A top-level view</vt:lpstr>
      <vt:lpstr>What are the issues?</vt:lpstr>
      <vt:lpstr>Scientific Control System – Scope</vt:lpstr>
      <vt:lpstr>Assumptions – what can be expected?</vt:lpstr>
      <vt:lpstr>Requirements – What requirements?</vt:lpstr>
      <vt:lpstr>Accelerator Facility Requirements </vt:lpstr>
      <vt:lpstr>Requirements for a user facility – spectrum</vt:lpstr>
      <vt:lpstr>Systems and Interfaces </vt:lpstr>
      <vt:lpstr>Control System – Preliminary Design</vt:lpstr>
      <vt:lpstr>Control Systems – deeper in design</vt:lpstr>
      <vt:lpstr>During the design process</vt:lpstr>
      <vt:lpstr>Staff skills needed for a scientific control system</vt:lpstr>
      <vt:lpstr>Range of deep knowledge is needed</vt:lpstr>
      <vt:lpstr>Control system engineers’ responsibilities</vt:lpstr>
      <vt:lpstr>Being a bricklayer – does not make you a builder</vt:lpstr>
      <vt:lpstr>Paint Can Make All Sorts of Pictures </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Timo Korhonen</cp:lastModifiedBy>
  <cp:revision>44</cp:revision>
  <dcterms:modified xsi:type="dcterms:W3CDTF">2026-08-21T06:47:19Z</dcterms:modified>
</cp:coreProperties>
</file>