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</p:sldMasterIdLst>
  <p:notesMasterIdLst>
    <p:notesMasterId r:id="rId27"/>
  </p:notesMasterIdLst>
  <p:handoutMasterIdLst>
    <p:handoutMasterId r:id="rId28"/>
  </p:handoutMasterIdLst>
  <p:sldIdLst>
    <p:sldId id="534" r:id="rId3"/>
    <p:sldId id="1377" r:id="rId4"/>
    <p:sldId id="1375" r:id="rId5"/>
    <p:sldId id="1384" r:id="rId6"/>
    <p:sldId id="1394" r:id="rId7"/>
    <p:sldId id="1383" r:id="rId8"/>
    <p:sldId id="1379" r:id="rId9"/>
    <p:sldId id="1373" r:id="rId10"/>
    <p:sldId id="1374" r:id="rId11"/>
    <p:sldId id="1376" r:id="rId12"/>
    <p:sldId id="539" r:id="rId13"/>
    <p:sldId id="1378" r:id="rId14"/>
    <p:sldId id="1395" r:id="rId15"/>
    <p:sldId id="1387" r:id="rId16"/>
    <p:sldId id="1388" r:id="rId17"/>
    <p:sldId id="1385" r:id="rId18"/>
    <p:sldId id="1386" r:id="rId19"/>
    <p:sldId id="1392" r:id="rId20"/>
    <p:sldId id="1380" r:id="rId21"/>
    <p:sldId id="1390" r:id="rId22"/>
    <p:sldId id="1381" r:id="rId23"/>
    <p:sldId id="1389" r:id="rId24"/>
    <p:sldId id="1397" r:id="rId25"/>
    <p:sldId id="1398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B7"/>
    <a:srgbClr val="0087C9"/>
    <a:srgbClr val="0094C9"/>
    <a:srgbClr val="FFC90A"/>
    <a:srgbClr val="0294C6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2" autoAdjust="0"/>
    <p:restoredTop sz="96150" autoAdjust="0"/>
  </p:normalViewPr>
  <p:slideViewPr>
    <p:cSldViewPr>
      <p:cViewPr varScale="1">
        <p:scale>
          <a:sx n="154" d="100"/>
          <a:sy n="154" d="100"/>
        </p:scale>
        <p:origin x="204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7404E-F755-DC49-A3B7-DBA9C05EA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7F9A0-1F83-054A-B7C4-77699913C0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FFB5-21DB-234C-94AB-22A05162940C}" type="datetimeFigureOut">
              <a:t>2026-01-20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D1E5-BCB9-B745-ACCE-1038747D3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E7C2-33D6-324F-8EB8-0344173B9C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9C2A9-4A55-C049-B33E-0FC1BFD85CC8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791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2026-01-20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34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648EE-710B-02A7-51A5-D1061C0D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EFDEA-9E9D-EF91-CD61-99E40FC49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7ABFC5-AF5E-CF3B-0846-9A865A3A7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F8CCB-DFE2-B40B-AC5E-9B2462836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701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0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EF4F0-6118-8E5F-1A22-B2B2564D7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61547-7AA0-E2CC-BA7A-2E8965C8A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B53C3-30D2-8B20-0927-727DD7056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14229-B3C6-51F3-0BD8-0C1517B08B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48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9E8FD-2520-D1B7-95F0-49D4DE39D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18CE1-6BC1-5230-CB63-CC2458BB7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3F012-AAC7-D838-6457-2457247E6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A69C8-FF3D-C172-1965-5CCC24BB0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86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F1B17-4352-9444-04BC-34A0C46B7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1F3AD-A0E1-C431-1414-BCD0A3E0B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901BEC-1058-5DCB-A7F8-41D7FCFE3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0FFAA-2356-9AC5-B695-8C0A6904C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445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2026-01-20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69081" indent="-161925">
              <a:lnSpc>
                <a:spcPct val="100000"/>
              </a:lnSpc>
              <a:tabLst/>
              <a:defRPr/>
            </a:lvl2pPr>
            <a:lvl3pPr marL="336947" indent="-147638">
              <a:lnSpc>
                <a:spcPct val="100000"/>
              </a:lnSpc>
              <a:tabLst/>
              <a:defRPr/>
            </a:lvl3pPr>
            <a:lvl4pPr marL="406004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80269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1488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85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6947" indent="-147638">
              <a:lnSpc>
                <a:spcPct val="100000"/>
              </a:lnSpc>
              <a:tabLst/>
              <a:defRPr/>
            </a:lvl3pPr>
            <a:lvl4pPr marL="406004" indent="-135731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53973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4813" indent="-147638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7146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18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0360" y="1562100"/>
            <a:ext cx="3745706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6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6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3458" y="417443"/>
            <a:ext cx="621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6"/>
            <a:ext cx="219075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10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27485" y="1657350"/>
            <a:ext cx="5825728" cy="4445000"/>
          </a:xfrm>
        </p:spPr>
        <p:txBody>
          <a:bodyPr/>
          <a:lstStyle>
            <a:lvl1pPr algn="ctr">
              <a:defRPr sz="6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7485" y="1614488"/>
            <a:ext cx="7019925" cy="4406900"/>
          </a:xfrm>
        </p:spPr>
        <p:txBody>
          <a:bodyPr/>
          <a:lstStyle>
            <a:lvl1pPr algn="ctr">
              <a:defRPr sz="6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20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6" y="1153621"/>
            <a:ext cx="648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2026-01-20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2026-01-20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2026-01-20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7302" y="1048936"/>
            <a:ext cx="6654124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6" y="1153621"/>
            <a:ext cx="648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796" y="3883394"/>
            <a:ext cx="648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7796" y="5605696"/>
            <a:ext cx="4718169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1" strike="noStrike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796" y="6096664"/>
            <a:ext cx="930801" cy="365125"/>
          </a:xfrm>
        </p:spPr>
        <p:txBody>
          <a:bodyPr/>
          <a:lstStyle>
            <a:lvl1pPr>
              <a:defRPr sz="900"/>
            </a:lvl1pPr>
          </a:lstStyle>
          <a:p>
            <a:fld id="{18896B66-0B3A-474C-9C9C-E4F07B1F5DAD}" type="datetime1">
              <a:rPr lang="sv-SE" smtClean="0"/>
              <a:pPr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2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736" y="1640719"/>
            <a:ext cx="7531555" cy="4375520"/>
          </a:xfrm>
        </p:spPr>
        <p:txBody>
          <a:bodyPr>
            <a:noAutofit/>
          </a:bodyPr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38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858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8284" y="0"/>
            <a:ext cx="4285716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6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3458" y="417443"/>
            <a:ext cx="621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6"/>
            <a:ext cx="219075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869" y="1051133"/>
            <a:ext cx="3191932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869" y="2169210"/>
            <a:ext cx="3191932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787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702433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4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2026-01-20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82" y="281999"/>
            <a:ext cx="7108795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6735" y="6483584"/>
            <a:ext cx="6244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spc="6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9933" y="648358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6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1469" y="64835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920" y="1561866"/>
            <a:ext cx="7170767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1758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76200" indent="-76200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Segoe UI" panose="020B0502040204020203" pitchFamily="34" charset="0"/>
        <a:buChar char=" "/>
        <a:defRPr sz="1500" kern="1200">
          <a:solidFill>
            <a:srgbClr val="666666"/>
          </a:solidFill>
          <a:latin typeface="+mn-lt"/>
          <a:ea typeface="+mn-ea"/>
          <a:cs typeface="+mn-cs"/>
        </a:defRPr>
      </a:lvl1pPr>
      <a:lvl2pPr marL="236935" indent="-175022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Wingdings" panose="05000000000000000000" pitchFamily="2" charset="2"/>
        <a:buChar char=""/>
        <a:defRPr sz="1500" kern="1200">
          <a:solidFill>
            <a:srgbClr val="666666"/>
          </a:solidFill>
          <a:latin typeface="+mn-lt"/>
          <a:ea typeface="+mn-ea"/>
          <a:cs typeface="+mn-cs"/>
        </a:defRPr>
      </a:lvl2pPr>
      <a:lvl3pPr marL="436960" indent="-188119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350" kern="1200">
          <a:solidFill>
            <a:srgbClr val="666666"/>
          </a:solidFill>
          <a:latin typeface="+mn-lt"/>
          <a:ea typeface="+mn-ea"/>
          <a:cs typeface="+mn-cs"/>
        </a:defRPr>
      </a:lvl3pPr>
      <a:lvl4pPr marL="629841" indent="-175022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200" kern="1200">
          <a:solidFill>
            <a:srgbClr val="666666"/>
          </a:solidFill>
          <a:latin typeface="+mn-lt"/>
          <a:ea typeface="+mn-ea"/>
          <a:cs typeface="+mn-cs"/>
        </a:defRPr>
      </a:lvl4pPr>
      <a:lvl5pPr marL="791766" indent="-150019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050" kern="1200">
          <a:solidFill>
            <a:srgbClr val="6666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dcpos.esss.dk/es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cdcpos.esss.dk/cod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40EB-D121-F857-5334-2D7DA000EA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6000"/>
              <a:t>EFU Tools Workshop</a:t>
            </a:r>
          </a:p>
        </p:txBody>
      </p:sp>
    </p:spTree>
    <p:extLst>
      <p:ext uri="{BB962C8B-B14F-4D97-AF65-F5344CB8AC3E}">
        <p14:creationId xmlns:p14="http://schemas.microsoft.com/office/powerpoint/2010/main" val="201211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7E0A8C-2AA1-C4A5-2E27-F93D7319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Daqlite vs AR51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CDC77-B609-FA81-6CC0-220AB620B1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SE"/>
              <a:t>Daqlite</a:t>
            </a:r>
          </a:p>
          <a:p>
            <a:pPr marL="285750" indent="-285750"/>
            <a:r>
              <a:rPr lang="en-SE" sz="2400"/>
              <a:t>data from detector topic</a:t>
            </a:r>
          </a:p>
          <a:p>
            <a:pPr marL="285750" indent="-285750"/>
            <a:r>
              <a:rPr lang="en-SE" sz="2400"/>
              <a:t>visualisation of all pixels</a:t>
            </a:r>
          </a:p>
          <a:p>
            <a:pPr marL="285750" indent="-285750"/>
            <a:r>
              <a:rPr lang="en-SE" sz="2400"/>
              <a:t>no energies, wavelengths</a:t>
            </a:r>
          </a:p>
          <a:p>
            <a:endParaRPr lang="en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788E84-2936-F6C4-5C52-0E04F70EC1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SE"/>
              <a:t>AR51</a:t>
            </a:r>
          </a:p>
          <a:p>
            <a:pPr marL="285750" indent="-285750"/>
            <a:r>
              <a:rPr lang="en-SE" sz="2400"/>
              <a:t>topic from detector samples</a:t>
            </a:r>
          </a:p>
          <a:p>
            <a:pPr marL="285750" indent="-285750"/>
            <a:r>
              <a:rPr lang="en-SE" sz="2400"/>
              <a:t>specialist visualisation</a:t>
            </a:r>
          </a:p>
          <a:p>
            <a:pPr marL="285750" indent="-285750"/>
            <a:r>
              <a:rPr lang="en-SE" sz="2400"/>
              <a:t>no pixel awareness</a:t>
            </a:r>
          </a:p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BBD86-A82A-1960-ED93-92B0A3C9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1026" name="Picture 2" descr="The most anticipated movies hitting theaters this spring 2026 -  Sortiraparis.com">
            <a:extLst>
              <a:ext uri="{FF2B5EF4-FFF2-40B4-BE49-F238E27FC236}">
                <a16:creationId xmlns:a16="http://schemas.microsoft.com/office/drawing/2014/main" id="{6A86AD71-8ED6-603E-03AD-3BE2CCB9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13912"/>
            <a:ext cx="3034680" cy="22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ckvektorbilden Matrix green on black background.Computer virus and  hacker screen wallpaper | Adobe Stock">
            <a:extLst>
              <a:ext uri="{FF2B5EF4-FFF2-40B4-BE49-F238E27FC236}">
                <a16:creationId xmlns:a16="http://schemas.microsoft.com/office/drawing/2014/main" id="{C064B7CA-D5A8-D749-0167-9568D7A8B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/>
          <a:stretch>
            <a:fillRect/>
          </a:stretch>
        </p:blipFill>
        <p:spPr bwMode="auto">
          <a:xfrm>
            <a:off x="5076056" y="4280788"/>
            <a:ext cx="3034680" cy="23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DF5639-F3AA-9DD9-F1A3-C2DD97B12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r="65030"/>
          <a:stretch/>
        </p:blipFill>
        <p:spPr>
          <a:xfrm>
            <a:off x="2771800" y="1484784"/>
            <a:ext cx="3133206" cy="470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Operation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D3493AB-1F6A-36F1-F899-08E9C1A75F40}"/>
              </a:ext>
            </a:extLst>
          </p:cNvPr>
          <p:cNvSpPr/>
          <p:nvPr/>
        </p:nvSpPr>
        <p:spPr>
          <a:xfrm>
            <a:off x="611560" y="3204410"/>
            <a:ext cx="1981414" cy="1232696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2000" kern="0">
                <a:solidFill>
                  <a:prstClr val="black"/>
                </a:solidFill>
                <a:latin typeface="Calibri" panose="020F0502020204030204"/>
              </a:rPr>
              <a:t>EFU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D3C0EC-339A-9A13-CEAC-F067E077122E}"/>
              </a:ext>
            </a:extLst>
          </p:cNvPr>
          <p:cNvGrpSpPr/>
          <p:nvPr/>
        </p:nvGrpSpPr>
        <p:grpSpPr>
          <a:xfrm>
            <a:off x="3635896" y="3356992"/>
            <a:ext cx="1407381" cy="945326"/>
            <a:chOff x="3524659" y="3402084"/>
            <a:chExt cx="1407381" cy="945326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ED6BD5E4-635D-6402-685B-5B7A3D9CD607}"/>
                </a:ext>
              </a:extLst>
            </p:cNvPr>
            <p:cNvSpPr/>
            <p:nvPr/>
          </p:nvSpPr>
          <p:spPr>
            <a:xfrm>
              <a:off x="3524659" y="3402084"/>
              <a:ext cx="1407381" cy="945326"/>
            </a:xfrm>
            <a:prstGeom prst="roundRect">
              <a:avLst>
                <a:gd name="adj" fmla="val 5013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37711AA3-961C-98FE-6A90-423F91E2C753}"/>
                </a:ext>
              </a:extLst>
            </p:cNvPr>
            <p:cNvSpPr/>
            <p:nvPr/>
          </p:nvSpPr>
          <p:spPr>
            <a:xfrm>
              <a:off x="3620074" y="3987796"/>
              <a:ext cx="1216550" cy="256430"/>
            </a:xfrm>
            <a:prstGeom prst="roundRect">
              <a:avLst>
                <a:gd name="adj" fmla="val 9394"/>
              </a:avLst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DB7D70D7-E235-963F-785F-A6D767EB2EEB}"/>
                </a:ext>
              </a:extLst>
            </p:cNvPr>
            <p:cNvSpPr/>
            <p:nvPr/>
          </p:nvSpPr>
          <p:spPr>
            <a:xfrm>
              <a:off x="3620074" y="3476862"/>
              <a:ext cx="1216550" cy="409989"/>
            </a:xfrm>
            <a:prstGeom prst="roundRect">
              <a:avLst>
                <a:gd name="adj" fmla="val 9394"/>
              </a:avLst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DA74F4D-E380-309B-F73A-55AA7755BAFF}"/>
                </a:ext>
              </a:extLst>
            </p:cNvPr>
            <p:cNvSpPr txBox="1"/>
            <p:nvPr/>
          </p:nvSpPr>
          <p:spPr>
            <a:xfrm>
              <a:off x="3698300" y="3495410"/>
              <a:ext cx="1132921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loki_detector_bank0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45E5E17-C309-24D0-AB88-C4FF76A49267}"/>
                </a:ext>
              </a:extLst>
            </p:cNvPr>
            <p:cNvSpPr txBox="1"/>
            <p:nvPr/>
          </p:nvSpPr>
          <p:spPr>
            <a:xfrm>
              <a:off x="3698300" y="3691618"/>
              <a:ext cx="1132921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loki_detector_bank8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533B244-3E8A-5278-96B5-6BF8E8DA1864}"/>
                </a:ext>
              </a:extLst>
            </p:cNvPr>
            <p:cNvSpPr txBox="1"/>
            <p:nvPr/>
          </p:nvSpPr>
          <p:spPr>
            <a:xfrm>
              <a:off x="3698300" y="3570025"/>
              <a:ext cx="1037645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...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D944BBB-83B8-C87F-69FF-8A647D227745}"/>
                </a:ext>
              </a:extLst>
            </p:cNvPr>
            <p:cNvSpPr txBox="1"/>
            <p:nvPr/>
          </p:nvSpPr>
          <p:spPr>
            <a:xfrm>
              <a:off x="3698299" y="4024166"/>
              <a:ext cx="1216549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loki_detector_samples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F5E8DCD-99B9-753C-6C00-82F7E27D2EB1}"/>
              </a:ext>
            </a:extLst>
          </p:cNvPr>
          <p:cNvCxnSpPr>
            <a:cxnSpLocks/>
          </p:cNvCxnSpPr>
          <p:nvPr/>
        </p:nvCxnSpPr>
        <p:spPr>
          <a:xfrm>
            <a:off x="2645786" y="3691617"/>
            <a:ext cx="702078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FC0BE3-39E4-A27C-86C6-D5021D4B5F55}"/>
              </a:ext>
            </a:extLst>
          </p:cNvPr>
          <p:cNvCxnSpPr>
            <a:cxnSpLocks/>
          </p:cNvCxnSpPr>
          <p:nvPr/>
        </p:nvCxnSpPr>
        <p:spPr>
          <a:xfrm>
            <a:off x="2645786" y="4137198"/>
            <a:ext cx="702078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97BE51-8072-EB5D-716E-F93FF0DB34F8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4942458" y="3068960"/>
            <a:ext cx="1212179" cy="49100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EA0E83-1185-06B8-BD8F-687AB872C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68463" y="2870440"/>
            <a:ext cx="247577" cy="369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115391-8D4F-AE1E-E514-B5916D3D47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7100032" y="2390109"/>
            <a:ext cx="1828320" cy="121494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01DC67-1E08-C44E-86B3-0A7CE4390B45}"/>
              </a:ext>
            </a:extLst>
          </p:cNvPr>
          <p:cNvSpPr/>
          <p:nvPr/>
        </p:nvSpPr>
        <p:spPr>
          <a:xfrm>
            <a:off x="1763688" y="2524236"/>
            <a:ext cx="1493569" cy="288757"/>
          </a:xfrm>
          <a:prstGeom prst="roundRect">
            <a:avLst>
              <a:gd name="adj" fmla="val 39948"/>
            </a:avLst>
          </a:prstGeom>
          <a:solidFill>
            <a:srgbClr val="F5F1B7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tx1"/>
                </a:solidFill>
              </a:rPr>
              <a:t>100% events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32A9A9-9490-997E-A05E-9EEE54B470E2}"/>
              </a:ext>
            </a:extLst>
          </p:cNvPr>
          <p:cNvCxnSpPr>
            <a:cxnSpLocks/>
          </p:cNvCxnSpPr>
          <p:nvPr/>
        </p:nvCxnSpPr>
        <p:spPr>
          <a:xfrm>
            <a:off x="6508405" y="3068960"/>
            <a:ext cx="499262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CFD0D3-3689-0D3E-85D0-0D9A3915DBD3}"/>
              </a:ext>
            </a:extLst>
          </p:cNvPr>
          <p:cNvCxnSpPr/>
          <p:nvPr/>
        </p:nvCxnSpPr>
        <p:spPr>
          <a:xfrm>
            <a:off x="2771800" y="2924944"/>
            <a:ext cx="144016" cy="599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F7E592-9B3C-0944-1244-DE2C96E50094}"/>
              </a:ext>
            </a:extLst>
          </p:cNvPr>
          <p:cNvCxnSpPr>
            <a:cxnSpLocks/>
          </p:cNvCxnSpPr>
          <p:nvPr/>
        </p:nvCxnSpPr>
        <p:spPr>
          <a:xfrm flipV="1">
            <a:off x="2571990" y="4263181"/>
            <a:ext cx="371250" cy="505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48672B-FFC7-7108-A151-4038C517D526}"/>
              </a:ext>
            </a:extLst>
          </p:cNvPr>
          <p:cNvCxnSpPr>
            <a:cxnSpLocks/>
          </p:cNvCxnSpPr>
          <p:nvPr/>
        </p:nvCxnSpPr>
        <p:spPr>
          <a:xfrm>
            <a:off x="4942458" y="4137198"/>
            <a:ext cx="944441" cy="55450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8232EAD-7571-30AE-83C7-F229689771BA}"/>
              </a:ext>
            </a:extLst>
          </p:cNvPr>
          <p:cNvCxnSpPr>
            <a:cxnSpLocks/>
          </p:cNvCxnSpPr>
          <p:nvPr/>
        </p:nvCxnSpPr>
        <p:spPr>
          <a:xfrm>
            <a:off x="6656557" y="4715184"/>
            <a:ext cx="374497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1BAD4DAB-3567-2F9D-6E9C-A899A5A031F1}"/>
              </a:ext>
            </a:extLst>
          </p:cNvPr>
          <p:cNvSpPr/>
          <p:nvPr/>
        </p:nvSpPr>
        <p:spPr>
          <a:xfrm>
            <a:off x="1576774" y="4875447"/>
            <a:ext cx="1661835" cy="288757"/>
          </a:xfrm>
          <a:prstGeom prst="roundRect">
            <a:avLst>
              <a:gd name="adj" fmla="val 39948"/>
            </a:avLst>
          </a:prstGeom>
          <a:solidFill>
            <a:srgbClr val="F5F1B7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tx1"/>
                </a:solidFill>
              </a:rPr>
              <a:t>~1% raw data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38AF01-8437-F87E-94E9-E7EEE22E5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45" y="4099475"/>
            <a:ext cx="1828319" cy="13783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58F2FC-7E2F-4629-5076-7E19FEEF739D}"/>
              </a:ext>
            </a:extLst>
          </p:cNvPr>
          <p:cNvGrpSpPr/>
          <p:nvPr/>
        </p:nvGrpSpPr>
        <p:grpSpPr>
          <a:xfrm>
            <a:off x="5984841" y="4447627"/>
            <a:ext cx="544230" cy="572198"/>
            <a:chOff x="4852782" y="2528776"/>
            <a:chExt cx="544230" cy="5721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9EBC08-3C69-FEF5-4891-FF78D441FA70}"/>
                </a:ext>
              </a:extLst>
            </p:cNvPr>
            <p:cNvGrpSpPr/>
            <p:nvPr/>
          </p:nvGrpSpPr>
          <p:grpSpPr>
            <a:xfrm>
              <a:off x="4852782" y="2528776"/>
              <a:ext cx="544230" cy="572198"/>
              <a:chOff x="4852782" y="2528776"/>
              <a:chExt cx="544230" cy="572198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B92E2537-5461-54D2-EA7E-DD735DC0E43C}"/>
                  </a:ext>
                </a:extLst>
              </p:cNvPr>
              <p:cNvSpPr/>
              <p:nvPr/>
            </p:nvSpPr>
            <p:spPr>
              <a:xfrm rot="2700000">
                <a:off x="4852782" y="2528776"/>
                <a:ext cx="544230" cy="544230"/>
              </a:xfrm>
              <a:prstGeom prst="roundRect">
                <a:avLst>
                  <a:gd name="adj" fmla="val 16393"/>
                </a:avLst>
              </a:prstGeom>
              <a:solidFill>
                <a:srgbClr val="FFC9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46FCC0E-55DA-6351-840B-0121B836E570}"/>
                  </a:ext>
                </a:extLst>
              </p:cNvPr>
              <p:cNvSpPr/>
              <p:nvPr/>
            </p:nvSpPr>
            <p:spPr>
              <a:xfrm rot="2700000">
                <a:off x="4883726" y="2559720"/>
                <a:ext cx="482342" cy="482342"/>
              </a:xfrm>
              <a:prstGeom prst="roundRect">
                <a:avLst>
                  <a:gd name="adj" fmla="val 10205"/>
                </a:avLst>
              </a:prstGeom>
              <a:solidFill>
                <a:srgbClr val="FFC90A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93C4A9-B2C7-52FB-E938-B8AD1929ACD1}"/>
                  </a:ext>
                </a:extLst>
              </p:cNvPr>
              <p:cNvSpPr txBox="1"/>
              <p:nvPr/>
            </p:nvSpPr>
            <p:spPr>
              <a:xfrm>
                <a:off x="4864833" y="2531587"/>
                <a:ext cx="520128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100"/>
                  <a:t>AREA</a:t>
                </a:r>
                <a:br>
                  <a:rPr lang="en-SE" sz="1100"/>
                </a:br>
                <a:r>
                  <a:rPr lang="en-SE" sz="2000"/>
                  <a:t>51</a:t>
                </a:r>
                <a:endParaRPr lang="en-SE"/>
              </a:p>
            </p:txBody>
          </p:sp>
        </p:grpSp>
        <p:pic>
          <p:nvPicPr>
            <p:cNvPr id="8" name="Picture 7" descr="A close-up of several rings&#10;&#10;AI-generated content may be incorrect.">
              <a:extLst>
                <a:ext uri="{FF2B5EF4-FFF2-40B4-BE49-F238E27FC236}">
                  <a16:creationId xmlns:a16="http://schemas.microsoft.com/office/drawing/2014/main" id="{45804FE1-8F94-843B-211E-8E165E52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969" y="2609793"/>
              <a:ext cx="317094" cy="317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77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6A1DE-B2C7-6A45-F9A7-5ED6FCA1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A8A0A6-EE6A-1AE3-3CC2-54329CE02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r="65030"/>
          <a:stretch/>
        </p:blipFill>
        <p:spPr>
          <a:xfrm>
            <a:off x="2771800" y="1484784"/>
            <a:ext cx="3133206" cy="4709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5BCB4-B182-4F79-9FCD-2AC0D585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Debug/Calibration mode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81494DC-C364-93DE-AC18-646E1C1BC872}"/>
              </a:ext>
            </a:extLst>
          </p:cNvPr>
          <p:cNvSpPr/>
          <p:nvPr/>
        </p:nvSpPr>
        <p:spPr>
          <a:xfrm>
            <a:off x="611560" y="3204410"/>
            <a:ext cx="1981414" cy="1232696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2000" kern="0">
                <a:solidFill>
                  <a:prstClr val="black"/>
                </a:solidFill>
                <a:latin typeface="Calibri" panose="020F0502020204030204"/>
              </a:rPr>
              <a:t>EFU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D54738-CE57-B210-AA95-F9114C348081}"/>
              </a:ext>
            </a:extLst>
          </p:cNvPr>
          <p:cNvGrpSpPr/>
          <p:nvPr/>
        </p:nvGrpSpPr>
        <p:grpSpPr>
          <a:xfrm>
            <a:off x="3635896" y="3356992"/>
            <a:ext cx="1407381" cy="945326"/>
            <a:chOff x="3524659" y="3402084"/>
            <a:chExt cx="1407381" cy="945326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DB1A4EBC-B16C-4914-9ABE-7B4B770A086B}"/>
                </a:ext>
              </a:extLst>
            </p:cNvPr>
            <p:cNvSpPr/>
            <p:nvPr/>
          </p:nvSpPr>
          <p:spPr>
            <a:xfrm>
              <a:off x="3524659" y="3402084"/>
              <a:ext cx="1407381" cy="945326"/>
            </a:xfrm>
            <a:prstGeom prst="roundRect">
              <a:avLst>
                <a:gd name="adj" fmla="val 5013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9EF4128-62D0-C215-4DE7-4523BAE5BF51}"/>
                </a:ext>
              </a:extLst>
            </p:cNvPr>
            <p:cNvSpPr/>
            <p:nvPr/>
          </p:nvSpPr>
          <p:spPr>
            <a:xfrm>
              <a:off x="3620074" y="3987796"/>
              <a:ext cx="1216550" cy="256430"/>
            </a:xfrm>
            <a:prstGeom prst="roundRect">
              <a:avLst>
                <a:gd name="adj" fmla="val 9394"/>
              </a:avLst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443DEF1D-C9C3-884B-F625-4DADB0EA94BC}"/>
                </a:ext>
              </a:extLst>
            </p:cNvPr>
            <p:cNvSpPr/>
            <p:nvPr/>
          </p:nvSpPr>
          <p:spPr>
            <a:xfrm>
              <a:off x="3620074" y="3476862"/>
              <a:ext cx="1216550" cy="409989"/>
            </a:xfrm>
            <a:prstGeom prst="roundRect">
              <a:avLst>
                <a:gd name="adj" fmla="val 9394"/>
              </a:avLst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B068BB-AF01-0EF8-DCAE-D2F9A4DC015C}"/>
                </a:ext>
              </a:extLst>
            </p:cNvPr>
            <p:cNvSpPr txBox="1"/>
            <p:nvPr/>
          </p:nvSpPr>
          <p:spPr>
            <a:xfrm>
              <a:off x="3698300" y="3495410"/>
              <a:ext cx="1132921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loki_detector_bank0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0EBE23-75FE-96DC-F6D9-F1F10CD66F06}"/>
                </a:ext>
              </a:extLst>
            </p:cNvPr>
            <p:cNvSpPr txBox="1"/>
            <p:nvPr/>
          </p:nvSpPr>
          <p:spPr>
            <a:xfrm>
              <a:off x="3698300" y="3691618"/>
              <a:ext cx="1132921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loki_detector_bank8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626FC31-B368-896E-FBD4-8A03396500A3}"/>
                </a:ext>
              </a:extLst>
            </p:cNvPr>
            <p:cNvSpPr txBox="1"/>
            <p:nvPr/>
          </p:nvSpPr>
          <p:spPr>
            <a:xfrm>
              <a:off x="3698300" y="3570025"/>
              <a:ext cx="1037645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...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ADD6A51-FDF5-7465-20E6-D9F382999076}"/>
                </a:ext>
              </a:extLst>
            </p:cNvPr>
            <p:cNvSpPr txBox="1"/>
            <p:nvPr/>
          </p:nvSpPr>
          <p:spPr>
            <a:xfrm>
              <a:off x="3698299" y="4024166"/>
              <a:ext cx="1216549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loki_detector_samples</a:t>
              </a: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036E497-C519-B082-B1E3-095740F9903C}"/>
              </a:ext>
            </a:extLst>
          </p:cNvPr>
          <p:cNvCxnSpPr>
            <a:cxnSpLocks/>
          </p:cNvCxnSpPr>
          <p:nvPr/>
        </p:nvCxnSpPr>
        <p:spPr>
          <a:xfrm>
            <a:off x="2645786" y="4137198"/>
            <a:ext cx="702078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973B4D-29F8-2FAD-D66D-D2956EE6C3C3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4942458" y="3068960"/>
            <a:ext cx="1212179" cy="49100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A7136B8-2D93-0AA3-3720-CEF25B11A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68463" y="2870440"/>
            <a:ext cx="247577" cy="369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15793-87D4-28E9-F6E1-F16F90D03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7100032" y="2390109"/>
            <a:ext cx="1828320" cy="121494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E19A224-797F-96B7-4BFE-906C22E596E9}"/>
              </a:ext>
            </a:extLst>
          </p:cNvPr>
          <p:cNvSpPr/>
          <p:nvPr/>
        </p:nvSpPr>
        <p:spPr>
          <a:xfrm>
            <a:off x="1576774" y="4875447"/>
            <a:ext cx="1661835" cy="288757"/>
          </a:xfrm>
          <a:prstGeom prst="roundRect">
            <a:avLst>
              <a:gd name="adj" fmla="val 39948"/>
            </a:avLst>
          </a:prstGeom>
          <a:solidFill>
            <a:srgbClr val="F5F1B7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tx1"/>
                </a:solidFill>
              </a:rPr>
              <a:t>100% raw data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2190DF-1A8F-42EC-8310-B848BABFAF01}"/>
              </a:ext>
            </a:extLst>
          </p:cNvPr>
          <p:cNvCxnSpPr>
            <a:cxnSpLocks/>
          </p:cNvCxnSpPr>
          <p:nvPr/>
        </p:nvCxnSpPr>
        <p:spPr>
          <a:xfrm>
            <a:off x="6508405" y="3068960"/>
            <a:ext cx="499262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3D3EEC-C093-CE1B-7EC6-24D837EDCD6B}"/>
              </a:ext>
            </a:extLst>
          </p:cNvPr>
          <p:cNvCxnSpPr>
            <a:cxnSpLocks/>
          </p:cNvCxnSpPr>
          <p:nvPr/>
        </p:nvCxnSpPr>
        <p:spPr>
          <a:xfrm flipV="1">
            <a:off x="2571990" y="4263181"/>
            <a:ext cx="371250" cy="505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56B1CC4-E395-7F10-D3C1-037E44423C95}"/>
              </a:ext>
            </a:extLst>
          </p:cNvPr>
          <p:cNvCxnSpPr>
            <a:cxnSpLocks/>
          </p:cNvCxnSpPr>
          <p:nvPr/>
        </p:nvCxnSpPr>
        <p:spPr>
          <a:xfrm>
            <a:off x="4942458" y="4137198"/>
            <a:ext cx="944441" cy="55450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CD635D-A9C2-409B-A598-CFCCC29E7549}"/>
              </a:ext>
            </a:extLst>
          </p:cNvPr>
          <p:cNvCxnSpPr>
            <a:cxnSpLocks/>
          </p:cNvCxnSpPr>
          <p:nvPr/>
        </p:nvCxnSpPr>
        <p:spPr>
          <a:xfrm>
            <a:off x="6656557" y="4715184"/>
            <a:ext cx="374497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355256D-9158-9347-A0FA-4F417AC35FAA}"/>
              </a:ext>
            </a:extLst>
          </p:cNvPr>
          <p:cNvSpPr/>
          <p:nvPr/>
        </p:nvSpPr>
        <p:spPr>
          <a:xfrm>
            <a:off x="7100032" y="2390109"/>
            <a:ext cx="1828320" cy="1214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EEDF67-955A-F249-6E4D-910BDF550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45" y="4099475"/>
            <a:ext cx="1828319" cy="13783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29806D-C31F-AB3B-8917-EB253B70E323}"/>
              </a:ext>
            </a:extLst>
          </p:cNvPr>
          <p:cNvGrpSpPr/>
          <p:nvPr/>
        </p:nvGrpSpPr>
        <p:grpSpPr>
          <a:xfrm>
            <a:off x="5984841" y="4447627"/>
            <a:ext cx="544230" cy="572198"/>
            <a:chOff x="4852782" y="2528776"/>
            <a:chExt cx="544230" cy="5721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F64129-87A8-494C-4F0E-6F1F26DD1E8A}"/>
                </a:ext>
              </a:extLst>
            </p:cNvPr>
            <p:cNvGrpSpPr/>
            <p:nvPr/>
          </p:nvGrpSpPr>
          <p:grpSpPr>
            <a:xfrm>
              <a:off x="4852782" y="2528776"/>
              <a:ext cx="544230" cy="572198"/>
              <a:chOff x="4852782" y="2528776"/>
              <a:chExt cx="544230" cy="57219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06584ADB-0192-3BD1-7CF7-40E466643381}"/>
                  </a:ext>
                </a:extLst>
              </p:cNvPr>
              <p:cNvSpPr/>
              <p:nvPr/>
            </p:nvSpPr>
            <p:spPr>
              <a:xfrm rot="2700000">
                <a:off x="4852782" y="2528776"/>
                <a:ext cx="544230" cy="544230"/>
              </a:xfrm>
              <a:prstGeom prst="roundRect">
                <a:avLst>
                  <a:gd name="adj" fmla="val 16393"/>
                </a:avLst>
              </a:prstGeom>
              <a:solidFill>
                <a:srgbClr val="FFC9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D6C348E5-8397-E75C-C288-D441594358AE}"/>
                  </a:ext>
                </a:extLst>
              </p:cNvPr>
              <p:cNvSpPr/>
              <p:nvPr/>
            </p:nvSpPr>
            <p:spPr>
              <a:xfrm rot="2700000">
                <a:off x="4883726" y="2559720"/>
                <a:ext cx="482342" cy="482342"/>
              </a:xfrm>
              <a:prstGeom prst="roundRect">
                <a:avLst>
                  <a:gd name="adj" fmla="val 10205"/>
                </a:avLst>
              </a:prstGeom>
              <a:solidFill>
                <a:srgbClr val="FFC90A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6E9366-6A9A-C51D-257F-79513E840474}"/>
                  </a:ext>
                </a:extLst>
              </p:cNvPr>
              <p:cNvSpPr txBox="1"/>
              <p:nvPr/>
            </p:nvSpPr>
            <p:spPr>
              <a:xfrm>
                <a:off x="4864833" y="2531587"/>
                <a:ext cx="520128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100"/>
                  <a:t>AREA</a:t>
                </a:r>
                <a:br>
                  <a:rPr lang="en-SE" sz="1100"/>
                </a:br>
                <a:r>
                  <a:rPr lang="en-SE" sz="2000"/>
                  <a:t>51</a:t>
                </a:r>
                <a:endParaRPr lang="en-SE"/>
              </a:p>
            </p:txBody>
          </p:sp>
        </p:grpSp>
        <p:pic>
          <p:nvPicPr>
            <p:cNvPr id="9" name="Picture 8" descr="A close-up of several rings&#10;&#10;AI-generated content may be incorrect.">
              <a:extLst>
                <a:ext uri="{FF2B5EF4-FFF2-40B4-BE49-F238E27FC236}">
                  <a16:creationId xmlns:a16="http://schemas.microsoft.com/office/drawing/2014/main" id="{5A40EF2A-B683-0747-ED72-2D903A9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969" y="2609793"/>
              <a:ext cx="317094" cy="317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349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B1804-9959-12FF-496F-7AD0FF1B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2D71DD-C71D-DF35-5430-8AE50EA9F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r="65030"/>
          <a:stretch/>
        </p:blipFill>
        <p:spPr>
          <a:xfrm>
            <a:off x="2771800" y="1484784"/>
            <a:ext cx="3133206" cy="4709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DFC91-9C03-BA4C-2866-F980BED6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RYO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71FAF1F-07CB-EB48-F1D5-A5CB5A86100B}"/>
              </a:ext>
            </a:extLst>
          </p:cNvPr>
          <p:cNvSpPr/>
          <p:nvPr/>
        </p:nvSpPr>
        <p:spPr>
          <a:xfrm>
            <a:off x="611560" y="3204410"/>
            <a:ext cx="1981414" cy="1232696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2000" kern="0">
                <a:solidFill>
                  <a:prstClr val="black"/>
                </a:solidFill>
                <a:latin typeface="Calibri" panose="020F0502020204030204"/>
              </a:rPr>
              <a:t>EFU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2F5B7A-5ED6-0CDA-06AC-BECB6F1DB96D}"/>
              </a:ext>
            </a:extLst>
          </p:cNvPr>
          <p:cNvGrpSpPr/>
          <p:nvPr/>
        </p:nvGrpSpPr>
        <p:grpSpPr>
          <a:xfrm>
            <a:off x="3635896" y="3356992"/>
            <a:ext cx="1407381" cy="945326"/>
            <a:chOff x="3524659" y="3402084"/>
            <a:chExt cx="1407381" cy="945326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6688B43-01A4-27C0-5285-36F15B72768B}"/>
                </a:ext>
              </a:extLst>
            </p:cNvPr>
            <p:cNvSpPr/>
            <p:nvPr/>
          </p:nvSpPr>
          <p:spPr>
            <a:xfrm>
              <a:off x="3524659" y="3402084"/>
              <a:ext cx="1407381" cy="945326"/>
            </a:xfrm>
            <a:prstGeom prst="roundRect">
              <a:avLst>
                <a:gd name="adj" fmla="val 5013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DD573E80-89DA-A8AD-610A-E207DE6A3C63}"/>
                </a:ext>
              </a:extLst>
            </p:cNvPr>
            <p:cNvSpPr/>
            <p:nvPr/>
          </p:nvSpPr>
          <p:spPr>
            <a:xfrm>
              <a:off x="3620074" y="3987796"/>
              <a:ext cx="1216550" cy="256430"/>
            </a:xfrm>
            <a:prstGeom prst="roundRect">
              <a:avLst>
                <a:gd name="adj" fmla="val 9394"/>
              </a:avLst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45313DDE-F38C-7B9E-C20A-E7B33AACF7AB}"/>
                </a:ext>
              </a:extLst>
            </p:cNvPr>
            <p:cNvSpPr/>
            <p:nvPr/>
          </p:nvSpPr>
          <p:spPr>
            <a:xfrm>
              <a:off x="3620074" y="3476862"/>
              <a:ext cx="1216550" cy="409989"/>
            </a:xfrm>
            <a:prstGeom prst="roundRect">
              <a:avLst>
                <a:gd name="adj" fmla="val 9394"/>
              </a:avLst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SE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B9B340B-D896-9F42-2696-5366F7B678A5}"/>
                </a:ext>
              </a:extLst>
            </p:cNvPr>
            <p:cNvSpPr txBox="1"/>
            <p:nvPr/>
          </p:nvSpPr>
          <p:spPr>
            <a:xfrm>
              <a:off x="3698300" y="3495410"/>
              <a:ext cx="1132921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loki_detector_bank0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B1C105-C3EE-62CB-07DB-75A67C638B5E}"/>
                </a:ext>
              </a:extLst>
            </p:cNvPr>
            <p:cNvSpPr txBox="1"/>
            <p:nvPr/>
          </p:nvSpPr>
          <p:spPr>
            <a:xfrm>
              <a:off x="3698300" y="3691618"/>
              <a:ext cx="1132921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loki_detector_bank8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C5BEA0D-445A-3E74-379D-40F3DDB4FF46}"/>
                </a:ext>
              </a:extLst>
            </p:cNvPr>
            <p:cNvSpPr txBox="1"/>
            <p:nvPr/>
          </p:nvSpPr>
          <p:spPr>
            <a:xfrm>
              <a:off x="3698300" y="3570025"/>
              <a:ext cx="1037645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...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A6C70C0-5DF8-27E2-7402-303E96780790}"/>
                </a:ext>
              </a:extLst>
            </p:cNvPr>
            <p:cNvSpPr txBox="1"/>
            <p:nvPr/>
          </p:nvSpPr>
          <p:spPr>
            <a:xfrm>
              <a:off x="3698299" y="4024166"/>
              <a:ext cx="1216549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SE" sz="825" kern="0">
                  <a:solidFill>
                    <a:prstClr val="black"/>
                  </a:solidFill>
                </a:rPr>
                <a:t>loki_detector_samples</a:t>
              </a: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3DBB2A-6E30-6302-5A2C-BAE0FBC4EFFE}"/>
              </a:ext>
            </a:extLst>
          </p:cNvPr>
          <p:cNvCxnSpPr>
            <a:cxnSpLocks/>
          </p:cNvCxnSpPr>
          <p:nvPr/>
        </p:nvCxnSpPr>
        <p:spPr>
          <a:xfrm>
            <a:off x="2645786" y="4137198"/>
            <a:ext cx="702078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5D6942-7FE2-7FE8-D20D-B11124A03B95}"/>
              </a:ext>
            </a:extLst>
          </p:cNvPr>
          <p:cNvSpPr/>
          <p:nvPr/>
        </p:nvSpPr>
        <p:spPr>
          <a:xfrm>
            <a:off x="1576774" y="4875447"/>
            <a:ext cx="1661835" cy="288757"/>
          </a:xfrm>
          <a:prstGeom prst="roundRect">
            <a:avLst>
              <a:gd name="adj" fmla="val 39948"/>
            </a:avLst>
          </a:prstGeom>
          <a:solidFill>
            <a:srgbClr val="F5F1B7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tx1"/>
                </a:solidFill>
              </a:rPr>
              <a:t>100% raw data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8A1EA7-1CC7-8AC9-E5A4-76FC6463768C}"/>
              </a:ext>
            </a:extLst>
          </p:cNvPr>
          <p:cNvCxnSpPr>
            <a:cxnSpLocks/>
          </p:cNvCxnSpPr>
          <p:nvPr/>
        </p:nvCxnSpPr>
        <p:spPr>
          <a:xfrm flipV="1">
            <a:off x="2571990" y="4263181"/>
            <a:ext cx="371250" cy="505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15AA66-954C-2464-DAEF-503AFD7423CE}"/>
              </a:ext>
            </a:extLst>
          </p:cNvPr>
          <p:cNvCxnSpPr>
            <a:cxnSpLocks/>
          </p:cNvCxnSpPr>
          <p:nvPr/>
        </p:nvCxnSpPr>
        <p:spPr>
          <a:xfrm flipV="1">
            <a:off x="4942458" y="4077671"/>
            <a:ext cx="925686" cy="899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4CB971-BE42-2373-AC15-4DC79F941DBA}"/>
              </a:ext>
            </a:extLst>
          </p:cNvPr>
          <p:cNvCxnSpPr>
            <a:cxnSpLocks/>
          </p:cNvCxnSpPr>
          <p:nvPr/>
        </p:nvCxnSpPr>
        <p:spPr>
          <a:xfrm>
            <a:off x="6588224" y="4086669"/>
            <a:ext cx="374497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  <a:tailEnd type="stealth"/>
          </a:ln>
          <a:effectLst/>
        </p:spPr>
      </p:cxnSp>
      <p:pic>
        <p:nvPicPr>
          <p:cNvPr id="1026" name="Picture 2" descr="Round-Trip Time Internet Measurements from CAIDA's Macroscopic Internet  Topology Monitor - CAIDA">
            <a:extLst>
              <a:ext uri="{FF2B5EF4-FFF2-40B4-BE49-F238E27FC236}">
                <a16:creationId xmlns:a16="http://schemas.microsoft.com/office/drawing/2014/main" id="{96280FCC-0C4F-39D6-046B-5C807A414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4952"/>
          <a:stretch>
            <a:fillRect/>
          </a:stretch>
        </p:blipFill>
        <p:spPr bwMode="auto">
          <a:xfrm>
            <a:off x="7049605" y="2772821"/>
            <a:ext cx="2019200" cy="199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ol - Free smileys icons">
            <a:extLst>
              <a:ext uri="{FF2B5EF4-FFF2-40B4-BE49-F238E27FC236}">
                <a16:creationId xmlns:a16="http://schemas.microsoft.com/office/drawing/2014/main" id="{1FD533DE-9492-BDAD-67E7-1FF82F7D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52" y="3670918"/>
            <a:ext cx="513827" cy="5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09D97-E287-6348-5FC4-EBBF1BDCE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9AAB-0D19-5A5D-F9AE-CA915F2E77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6000"/>
              <a:t>Server Dashboard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9D4FD-3B5F-E313-417D-D83C2E4B3D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8157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C260-D95B-2C33-ED83-BED8356E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The ECDC server zoo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575FF-C8E2-0749-C1F9-A9DA8E74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5382773-5F15-A09E-4D11-80D8CFEC6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6759"/>
            <a:ext cx="3406628" cy="4820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ED2CB-0DFC-FC62-60F1-AF331A64021B}"/>
              </a:ext>
            </a:extLst>
          </p:cNvPr>
          <p:cNvSpPr txBox="1"/>
          <p:nvPr/>
        </p:nvSpPr>
        <p:spPr>
          <a:xfrm>
            <a:off x="3707904" y="1628800"/>
            <a:ext cx="5436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/>
              <a:t>Nicos, File writers, Kafka and EFU servers</a:t>
            </a:r>
          </a:p>
          <a:p>
            <a:endParaRPr lang="en-SE" sz="2000"/>
          </a:p>
          <a:p>
            <a:r>
              <a:rPr lang="en-SE" sz="2000"/>
              <a:t>Grafana, Graylog, AKHQ, VNC servers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99E97-EA86-433F-B44E-2BF2FBFBAB21}"/>
              </a:ext>
            </a:extLst>
          </p:cNvPr>
          <p:cNvSpPr txBox="1"/>
          <p:nvPr/>
        </p:nvSpPr>
        <p:spPr>
          <a:xfrm>
            <a:off x="3707904" y="3069245"/>
            <a:ext cx="5436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/>
              <a:t>CODA and Site separation</a:t>
            </a:r>
          </a:p>
          <a:p>
            <a:endParaRPr lang="en-SE" sz="2000"/>
          </a:p>
          <a:p>
            <a:r>
              <a:rPr lang="en-SE" sz="2000"/>
              <a:t>Currently approaching 50 servers. More will come.</a:t>
            </a:r>
          </a:p>
        </p:txBody>
      </p:sp>
    </p:spTree>
    <p:extLst>
      <p:ext uri="{BB962C8B-B14F-4D97-AF65-F5344CB8AC3E}">
        <p14:creationId xmlns:p14="http://schemas.microsoft.com/office/powerpoint/2010/main" val="369056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8AD8-33E4-240D-09C2-F0711220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Server Dashboard -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7CA06-96AF-560A-FCC1-B737D8DF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4D6E9-C682-B23A-75DF-B8C8AABE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4" y="1961192"/>
            <a:ext cx="8723312" cy="4814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C0659-490C-3745-F2AA-ACB5E31217C1}"/>
              </a:ext>
            </a:extLst>
          </p:cNvPr>
          <p:cNvSpPr txBox="1"/>
          <p:nvPr/>
        </p:nvSpPr>
        <p:spPr>
          <a:xfrm>
            <a:off x="323528" y="1504749"/>
            <a:ext cx="296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hlinkClick r:id="rId3"/>
              </a:rPr>
              <a:t>https://ecdcpos.esss.dk/ess</a:t>
            </a:r>
            <a:endParaRPr lang="en-SE" sz="1600"/>
          </a:p>
        </p:txBody>
      </p:sp>
    </p:spTree>
    <p:extLst>
      <p:ext uri="{BB962C8B-B14F-4D97-AF65-F5344CB8AC3E}">
        <p14:creationId xmlns:p14="http://schemas.microsoft.com/office/powerpoint/2010/main" val="170302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3D9B4-5C50-2FA7-C7F8-DEF228CF8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4D15A-97A6-3163-411C-DFF9131F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Server Dashboard - coda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5A4FC-6346-1F75-35CC-9301A2D2F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4B652-B0FE-FCE9-2A5A-84D9A0DF40B6}"/>
              </a:ext>
            </a:extLst>
          </p:cNvPr>
          <p:cNvSpPr txBox="1"/>
          <p:nvPr/>
        </p:nvSpPr>
        <p:spPr>
          <a:xfrm>
            <a:off x="338412" y="1513225"/>
            <a:ext cx="296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hlinkClick r:id="rId2"/>
              </a:rPr>
              <a:t>https://ecdcpos.esss.dk/coda</a:t>
            </a:r>
            <a:endParaRPr lang="en-SE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5DA82-8646-5C58-766D-0CFB4590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6" y="1978144"/>
            <a:ext cx="8617732" cy="48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8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B3D4-E01A-1A54-AF32-0CBE2683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Reading the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485C7-1410-CF0F-FD94-01DE182C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9AAD7-5667-860C-CDFD-8AD616FE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90" t="14724" r="19427" b="59066"/>
          <a:stretch>
            <a:fillRect/>
          </a:stretch>
        </p:blipFill>
        <p:spPr>
          <a:xfrm>
            <a:off x="323528" y="4106931"/>
            <a:ext cx="855948" cy="2476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EB3C1-0025-79D8-382A-C19CB617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15803">
            <a:off x="382705" y="2101885"/>
            <a:ext cx="1828800" cy="132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D0A5A-389B-A763-C76E-8DED96650211}"/>
              </a:ext>
            </a:extLst>
          </p:cNvPr>
          <p:cNvSpPr txBox="1"/>
          <p:nvPr/>
        </p:nvSpPr>
        <p:spPr>
          <a:xfrm>
            <a:off x="1835696" y="2422629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EFUs report status from three stages:</a:t>
            </a:r>
          </a:p>
          <a:p>
            <a:r>
              <a:rPr lang="en-SE"/>
              <a:t>input, processing, 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8B389-A462-B0B1-39F0-633D0E972498}"/>
              </a:ext>
            </a:extLst>
          </p:cNvPr>
          <p:cNvSpPr txBox="1"/>
          <p:nvPr/>
        </p:nvSpPr>
        <p:spPr>
          <a:xfrm>
            <a:off x="1297105" y="4108459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Instrument is known, but uncomissioned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5E06C-EE76-CD77-2106-E671064E8FD7}"/>
              </a:ext>
            </a:extLst>
          </p:cNvPr>
          <p:cNvSpPr txBox="1"/>
          <p:nvPr/>
        </p:nvSpPr>
        <p:spPr>
          <a:xfrm>
            <a:off x="1295225" y="444164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EFU server cannot be pinged (network issue)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000F3-9A39-58EA-C187-A44F15F7911C}"/>
              </a:ext>
            </a:extLst>
          </p:cNvPr>
          <p:cNvSpPr txBox="1"/>
          <p:nvPr/>
        </p:nvSpPr>
        <p:spPr>
          <a:xfrm>
            <a:off x="1295225" y="477482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Server is running but EFU is not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721D1-CEAA-E164-F145-B7D835681321}"/>
              </a:ext>
            </a:extLst>
          </p:cNvPr>
          <p:cNvSpPr txBox="1"/>
          <p:nvPr/>
        </p:nvSpPr>
        <p:spPr>
          <a:xfrm>
            <a:off x="1295225" y="5108011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Service query failed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A2507-53F2-B6A8-88FF-830609D86421}"/>
              </a:ext>
            </a:extLst>
          </p:cNvPr>
          <p:cNvSpPr txBox="1"/>
          <p:nvPr/>
        </p:nvSpPr>
        <p:spPr>
          <a:xfrm>
            <a:off x="1295225" y="540637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EFU is running and data flows through the stage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0259C-30E8-2C17-FBD0-050EF7050A05}"/>
              </a:ext>
            </a:extLst>
          </p:cNvPr>
          <p:cNvSpPr txBox="1"/>
          <p:nvPr/>
        </p:nvSpPr>
        <p:spPr>
          <a:xfrm>
            <a:off x="1295225" y="5774379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EFU is running but no data in the stage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3B096-884E-83D4-0850-6C48C3352F4E}"/>
              </a:ext>
            </a:extLst>
          </p:cNvPr>
          <p:cNvSpPr txBox="1"/>
          <p:nvPr/>
        </p:nvSpPr>
        <p:spPr>
          <a:xfrm>
            <a:off x="1295225" y="610185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shape indicates data flow direction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17F160-C41B-18C6-B89A-C9AE6202DBD9}"/>
              </a:ext>
            </a:extLst>
          </p:cNvPr>
          <p:cNvSpPr/>
          <p:nvPr/>
        </p:nvSpPr>
        <p:spPr>
          <a:xfrm>
            <a:off x="457200" y="1571326"/>
            <a:ext cx="1306488" cy="86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14B841-7A92-CCFF-9C85-CE630787D7F2}"/>
              </a:ext>
            </a:extLst>
          </p:cNvPr>
          <p:cNvSpPr/>
          <p:nvPr/>
        </p:nvSpPr>
        <p:spPr>
          <a:xfrm>
            <a:off x="361648" y="2976295"/>
            <a:ext cx="1306488" cy="86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1876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C0EC-4B5B-004C-7461-968B4F24E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F83AD-E3B2-129C-9BFA-C3A9BACF5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7200"/>
              <a:t>Daqlite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2B9BC-A6E6-D688-7821-45B042B49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58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C600-B749-F1C8-A7B7-23ACD0A0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B79BC-6770-C59C-4D12-4AB816D8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A210F-DA57-5355-8D61-AA466CD5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73" b="2046"/>
          <a:stretch>
            <a:fillRect/>
          </a:stretch>
        </p:blipFill>
        <p:spPr>
          <a:xfrm>
            <a:off x="1043608" y="1512208"/>
            <a:ext cx="6881905" cy="53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61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8D41-2AA2-C381-5213-AECEA609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1E381-DCC7-8047-4092-49D94247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/>
          <a:lstStyle/>
          <a:p>
            <a:r>
              <a:rPr lang="en-SE"/>
              <a:t>Started as Data Acquisition project at NIST</a:t>
            </a:r>
          </a:p>
          <a:p>
            <a:r>
              <a:rPr lang="en-SE"/>
              <a:t>Cloned, extended and named Daquiri at ESS</a:t>
            </a:r>
          </a:p>
          <a:p>
            <a:r>
              <a:rPr lang="en-SE"/>
              <a:t>Originally intended as an internal ECDC tool, but</a:t>
            </a:r>
          </a:p>
          <a:p>
            <a:pPr marL="0" indent="0">
              <a:buNone/>
            </a:pPr>
            <a:r>
              <a:rPr lang="en-SE"/>
              <a:t>    .. used since 2017 for detector and prototype testing</a:t>
            </a:r>
            <a:br>
              <a:rPr lang="en-SE"/>
            </a:br>
            <a:r>
              <a:rPr lang="en-SE"/>
              <a:t>    in essentially ALL ESS projects</a:t>
            </a:r>
          </a:p>
          <a:p>
            <a:r>
              <a:rPr lang="en-SE"/>
              <a:t>Trimmed down to Daqlite around 2021/2022</a:t>
            </a:r>
          </a:p>
          <a:p>
            <a:r>
              <a:rPr lang="en-SE"/>
              <a:t>Still being actively maintained</a:t>
            </a:r>
          </a:p>
          <a:p>
            <a:pPr marL="0" indent="0">
              <a:buNone/>
            </a:pPr>
            <a:endParaRPr lang="en-SE"/>
          </a:p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EE431-1C95-4E18-3D11-D9665917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10B954-604C-1CA4-7792-65833DC94A61}"/>
              </a:ext>
            </a:extLst>
          </p:cNvPr>
          <p:cNvSpPr/>
          <p:nvPr/>
        </p:nvSpPr>
        <p:spPr>
          <a:xfrm>
            <a:off x="1331640" y="5171182"/>
            <a:ext cx="6480720" cy="1642194"/>
          </a:xfrm>
          <a:prstGeom prst="roundRect">
            <a:avLst>
              <a:gd name="adj" fmla="val 108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E"/>
              <a:t>Daqlite uses 'logical geometry' showing detector images as 2D representation of the often more complicated 3D voxel structure.</a:t>
            </a:r>
          </a:p>
          <a:p>
            <a:br>
              <a:rPr lang="en-SE"/>
            </a:br>
            <a:r>
              <a:rPr lang="en-SE"/>
              <a:t>Daqlite has no awareness of physical detector dimensions or positions</a:t>
            </a:r>
          </a:p>
        </p:txBody>
      </p:sp>
    </p:spTree>
    <p:extLst>
      <p:ext uri="{BB962C8B-B14F-4D97-AF65-F5344CB8AC3E}">
        <p14:creationId xmlns:p14="http://schemas.microsoft.com/office/powerpoint/2010/main" val="3253277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07292-E3F9-B253-FBBB-6464FBB71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CAE32A8-7FC4-1FC8-50B1-1A8B352B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89386"/>
            <a:ext cx="3687795" cy="1885123"/>
          </a:xfrm>
          <a:prstGeom prst="rect">
            <a:avLst/>
          </a:prstGeom>
        </p:spPr>
      </p:pic>
      <p:pic>
        <p:nvPicPr>
          <p:cNvPr id="23" name="Picture 22" descr="A screen shot of a graph&#10;&#10;AI-generated content may be incorrect.">
            <a:extLst>
              <a:ext uri="{FF2B5EF4-FFF2-40B4-BE49-F238E27FC236}">
                <a16:creationId xmlns:a16="http://schemas.microsoft.com/office/drawing/2014/main" id="{27A7CA32-E912-6A80-111C-71BA30AC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62" y="5321327"/>
            <a:ext cx="2670138" cy="1536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BF660-25AA-5E5C-6136-A4626AF2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Daqlite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E5A29-287B-8393-7056-18EDFAC1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571A6D-3FCD-6F8D-DB54-42F819707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" y="3717032"/>
            <a:ext cx="2255153" cy="1725353"/>
          </a:xfrm>
          <a:prstGeom prst="rect">
            <a:avLst/>
          </a:prstGeom>
        </p:spPr>
      </p:pic>
      <p:pic>
        <p:nvPicPr>
          <p:cNvPr id="8" name="Picture 7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D1727501-A87C-B16D-E242-1FB481FD7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2776"/>
            <a:ext cx="2431968" cy="2230828"/>
          </a:xfrm>
          <a:prstGeom prst="rect">
            <a:avLst/>
          </a:prstGeom>
        </p:spPr>
      </p:pic>
      <p:pic>
        <p:nvPicPr>
          <p:cNvPr id="10" name="Picture 9" descr="A colorful squares with numbers&#10;&#10;AI-generated content may be incorrect.">
            <a:extLst>
              <a:ext uri="{FF2B5EF4-FFF2-40B4-BE49-F238E27FC236}">
                <a16:creationId xmlns:a16="http://schemas.microsoft.com/office/drawing/2014/main" id="{543AB766-AA6E-F433-9538-ADC8F776A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25"/>
            <a:ext cx="2072307" cy="1896402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40164C-7B36-C822-5299-8A1B59CAA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2480320" cy="157891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1DE936F-AC50-5E98-5757-6D000AEA6379}"/>
              </a:ext>
            </a:extLst>
          </p:cNvPr>
          <p:cNvSpPr/>
          <p:nvPr/>
        </p:nvSpPr>
        <p:spPr>
          <a:xfrm>
            <a:off x="3089268" y="1787032"/>
            <a:ext cx="1005322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SoNDe (SKADI)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A46F0F0-1B30-DF9F-5F05-06EF63466EF7}"/>
              </a:ext>
            </a:extLst>
          </p:cNvPr>
          <p:cNvSpPr/>
          <p:nvPr/>
        </p:nvSpPr>
        <p:spPr>
          <a:xfrm>
            <a:off x="4778311" y="1499344"/>
            <a:ext cx="681819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BIFROST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39BC35A-D840-73F4-06B7-4AF6346805AB}"/>
              </a:ext>
            </a:extLst>
          </p:cNvPr>
          <p:cNvSpPr/>
          <p:nvPr/>
        </p:nvSpPr>
        <p:spPr>
          <a:xfrm>
            <a:off x="1691680" y="3267418"/>
            <a:ext cx="738692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TIMEPIX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2023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3DC01AC-A594-1CD7-2346-76563FA8CF64}"/>
              </a:ext>
            </a:extLst>
          </p:cNvPr>
          <p:cNvSpPr/>
          <p:nvPr/>
        </p:nvSpPr>
        <p:spPr>
          <a:xfrm>
            <a:off x="1547664" y="3703672"/>
            <a:ext cx="919800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AMOR(FREIA)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2022</a:t>
            </a:r>
          </a:p>
        </p:txBody>
      </p:sp>
      <p:pic>
        <p:nvPicPr>
          <p:cNvPr id="18" name="Picture 17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266F40A9-6456-045B-8FC9-D82A87E8F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6" r="27354"/>
          <a:stretch>
            <a:fillRect/>
          </a:stretch>
        </p:blipFill>
        <p:spPr>
          <a:xfrm>
            <a:off x="2478937" y="3246649"/>
            <a:ext cx="1563248" cy="1816853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A1B4CC4-DA5E-137B-6DEA-B6B76F7C973E}"/>
              </a:ext>
            </a:extLst>
          </p:cNvPr>
          <p:cNvSpPr/>
          <p:nvPr/>
        </p:nvSpPr>
        <p:spPr>
          <a:xfrm>
            <a:off x="2568630" y="4539202"/>
            <a:ext cx="463244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NMX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2020</a:t>
            </a:r>
          </a:p>
        </p:txBody>
      </p:sp>
      <p:pic>
        <p:nvPicPr>
          <p:cNvPr id="21" name="Picture 20" descr="A screen shot of a graph&#10;&#10;AI-generated content may be incorrect.">
            <a:extLst>
              <a:ext uri="{FF2B5EF4-FFF2-40B4-BE49-F238E27FC236}">
                <a16:creationId xmlns:a16="http://schemas.microsoft.com/office/drawing/2014/main" id="{1D646981-9C31-1062-70D7-D5ED0284E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00" y="3966983"/>
            <a:ext cx="2709945" cy="1578916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C332FAB-CB58-588E-FA3E-3AD4236A5F84}"/>
              </a:ext>
            </a:extLst>
          </p:cNvPr>
          <p:cNvSpPr/>
          <p:nvPr/>
        </p:nvSpPr>
        <p:spPr>
          <a:xfrm>
            <a:off x="8532440" y="3966983"/>
            <a:ext cx="611560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LOKI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A3076C-36D3-6D1B-4701-4A4CE24DAA81}"/>
              </a:ext>
            </a:extLst>
          </p:cNvPr>
          <p:cNvSpPr/>
          <p:nvPr/>
        </p:nvSpPr>
        <p:spPr>
          <a:xfrm>
            <a:off x="5508104" y="6430053"/>
            <a:ext cx="855476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CSPEC (MG)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2017</a:t>
            </a:r>
          </a:p>
        </p:txBody>
      </p:sp>
      <p:pic>
        <p:nvPicPr>
          <p:cNvPr id="29" name="Picture 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6D797D7-BE7A-40B9-B74F-C7517157B8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2537" r="63315" b="45223"/>
          <a:stretch>
            <a:fillRect/>
          </a:stretch>
        </p:blipFill>
        <p:spPr>
          <a:xfrm>
            <a:off x="7011793" y="1842377"/>
            <a:ext cx="2096711" cy="1791491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7E80710-8462-1F12-1797-1B58F2526A11}"/>
              </a:ext>
            </a:extLst>
          </p:cNvPr>
          <p:cNvSpPr/>
          <p:nvPr/>
        </p:nvSpPr>
        <p:spPr>
          <a:xfrm>
            <a:off x="8100391" y="1598939"/>
            <a:ext cx="713861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MB (v1)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2018</a:t>
            </a:r>
          </a:p>
        </p:txBody>
      </p:sp>
      <p:pic>
        <p:nvPicPr>
          <p:cNvPr id="32" name="Picture 3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A36ADB6-A11C-AA3E-472A-3A2C9B0C9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4" y="5375219"/>
            <a:ext cx="1982448" cy="1469745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C24855-8B1D-D3BA-FE48-A3A8ABAF23EB}"/>
              </a:ext>
            </a:extLst>
          </p:cNvPr>
          <p:cNvSpPr/>
          <p:nvPr/>
        </p:nvSpPr>
        <p:spPr>
          <a:xfrm>
            <a:off x="73272" y="6430053"/>
            <a:ext cx="616239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LOKI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203DF04-1437-1F96-1F71-839D850BE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8170" y="3042114"/>
            <a:ext cx="2146038" cy="1971062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F75E413-C660-5A06-FE0B-8484A9D29607}"/>
              </a:ext>
            </a:extLst>
          </p:cNvPr>
          <p:cNvSpPr/>
          <p:nvPr/>
        </p:nvSpPr>
        <p:spPr>
          <a:xfrm>
            <a:off x="4368464" y="3220238"/>
            <a:ext cx="592538" cy="376186"/>
          </a:xfrm>
          <a:prstGeom prst="roundRect">
            <a:avLst/>
          </a:prstGeom>
          <a:solidFill>
            <a:schemeClr val="bg1">
              <a:lumMod val="75000"/>
              <a:alpha val="788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DREAM</a:t>
            </a:r>
          </a:p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4A8D69B-BCAF-4FFD-3732-F1F3E80AA3BC}"/>
              </a:ext>
            </a:extLst>
          </p:cNvPr>
          <p:cNvSpPr/>
          <p:nvPr/>
        </p:nvSpPr>
        <p:spPr>
          <a:xfrm rot="20043558">
            <a:off x="2450055" y="5322868"/>
            <a:ext cx="855476" cy="211877"/>
          </a:xfrm>
          <a:prstGeom prst="roundRect">
            <a:avLst/>
          </a:prstGeom>
          <a:solidFill>
            <a:srgbClr val="FFC000">
              <a:alpha val="788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prototype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913B6E-B952-32E6-F4EF-6E845095A437}"/>
              </a:ext>
            </a:extLst>
          </p:cNvPr>
          <p:cNvSpPr/>
          <p:nvPr/>
        </p:nvSpPr>
        <p:spPr>
          <a:xfrm rot="20043558">
            <a:off x="8145970" y="3183872"/>
            <a:ext cx="855476" cy="211877"/>
          </a:xfrm>
          <a:prstGeom prst="roundRect">
            <a:avLst/>
          </a:prstGeom>
          <a:solidFill>
            <a:srgbClr val="FFC000">
              <a:alpha val="788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prototype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185C10-BAAE-C30E-38D0-5236715F920F}"/>
              </a:ext>
            </a:extLst>
          </p:cNvPr>
          <p:cNvSpPr/>
          <p:nvPr/>
        </p:nvSpPr>
        <p:spPr>
          <a:xfrm rot="20043558">
            <a:off x="2516799" y="2772061"/>
            <a:ext cx="855476" cy="211877"/>
          </a:xfrm>
          <a:prstGeom prst="roundRect">
            <a:avLst/>
          </a:prstGeom>
          <a:solidFill>
            <a:srgbClr val="FFC000">
              <a:alpha val="788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SE" sz="11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172127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A3836-4D57-7C09-A19F-71E363BCC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145626F-7431-4BC3-2B24-09DDBEA8484E}"/>
              </a:ext>
            </a:extLst>
          </p:cNvPr>
          <p:cNvSpPr/>
          <p:nvPr/>
        </p:nvSpPr>
        <p:spPr>
          <a:xfrm>
            <a:off x="1475656" y="2325476"/>
            <a:ext cx="5904656" cy="3695805"/>
          </a:xfrm>
          <a:prstGeom prst="roundRect">
            <a:avLst>
              <a:gd name="adj" fmla="val 2525"/>
            </a:avLst>
          </a:prstGeom>
          <a:solidFill>
            <a:schemeClr val="bg1">
              <a:lumMod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D1FDB-811C-DC02-7758-877D29B4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Daqlite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8E4ADC4-D975-9382-0243-D2D7D47B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30"/>
          <a:stretch/>
        </p:blipFill>
        <p:spPr>
          <a:xfrm>
            <a:off x="1534949" y="3217909"/>
            <a:ext cx="1198354" cy="180126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C1E0D9-1A5A-95CE-1EEA-A9FC82D0E1C0}"/>
              </a:ext>
            </a:extLst>
          </p:cNvPr>
          <p:cNvCxnSpPr>
            <a:cxnSpLocks/>
          </p:cNvCxnSpPr>
          <p:nvPr/>
        </p:nvCxnSpPr>
        <p:spPr>
          <a:xfrm>
            <a:off x="2961944" y="4111810"/>
            <a:ext cx="557283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296F94-5261-A946-2CA2-BF648FBEAF82}"/>
              </a:ext>
            </a:extLst>
          </p:cNvPr>
          <p:cNvCxnSpPr>
            <a:cxnSpLocks/>
          </p:cNvCxnSpPr>
          <p:nvPr/>
        </p:nvCxnSpPr>
        <p:spPr>
          <a:xfrm flipV="1">
            <a:off x="4499992" y="4111810"/>
            <a:ext cx="648072" cy="6731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87759D8-E3BE-15B8-1A62-9B76BDE30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45331" y="3864290"/>
            <a:ext cx="316505" cy="4719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F2F50F-F342-4BD0-9593-7A122253F7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5436096" y="2528691"/>
            <a:ext cx="1584176" cy="1052709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EAC5DBE8-A2EC-CB1F-C693-5DBB2F82CD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3AEA6-CC31-C673-618D-930E3D928313}"/>
              </a:ext>
            </a:extLst>
          </p:cNvPr>
          <p:cNvSpPr txBox="1"/>
          <p:nvPr/>
        </p:nvSpPr>
        <p:spPr>
          <a:xfrm>
            <a:off x="3307634" y="300630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/>
              <a:t>normal data path</a:t>
            </a:r>
          </a:p>
          <a:p>
            <a:r>
              <a:rPr lang="en-SE" sz="1600"/>
              <a:t>detector topic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8711C-5915-E0D2-4D39-6C2FE4E8093E}"/>
              </a:ext>
            </a:extLst>
          </p:cNvPr>
          <p:cNvSpPr txBox="1"/>
          <p:nvPr/>
        </p:nvSpPr>
        <p:spPr>
          <a:xfrm>
            <a:off x="5220072" y="195170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/>
              <a:t>plots from {rToA, pixel}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5B5EE-85A1-CD23-C041-55EB65AF2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4835446"/>
            <a:ext cx="1584176" cy="1055278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DF65E0-5975-1C39-1D66-4EB831377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95565"/>
            <a:ext cx="1584176" cy="1059865"/>
          </a:xfrm>
          <a:prstGeom prst="rect">
            <a:avLst/>
          </a:prstGeom>
        </p:spPr>
      </p:pic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id="{334E2722-0494-47C6-7D2A-5EA13877E432}"/>
              </a:ext>
            </a:extLst>
          </p:cNvPr>
          <p:cNvSpPr/>
          <p:nvPr/>
        </p:nvSpPr>
        <p:spPr>
          <a:xfrm>
            <a:off x="2123728" y="5445217"/>
            <a:ext cx="1555702" cy="1152128"/>
          </a:xfrm>
          <a:prstGeom prst="snip1Rect">
            <a:avLst/>
          </a:prstGeom>
          <a:solidFill>
            <a:srgbClr val="F5F1B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E">
                <a:solidFill>
                  <a:schemeClr val="tx1"/>
                </a:solidFill>
              </a:rPr>
              <a:t>topic</a:t>
            </a:r>
            <a:br>
              <a:rPr lang="en-SE">
                <a:solidFill>
                  <a:schemeClr val="tx1"/>
                </a:solidFill>
              </a:rPr>
            </a:br>
            <a:r>
              <a:rPr lang="en-SE">
                <a:solidFill>
                  <a:schemeClr val="tx1"/>
                </a:solidFill>
              </a:rPr>
              <a:t>broker</a:t>
            </a:r>
          </a:p>
          <a:p>
            <a:r>
              <a:rPr lang="en-SE">
                <a:solidFill>
                  <a:schemeClr val="tx1"/>
                </a:solidFill>
              </a:rPr>
              <a:t>config</a:t>
            </a:r>
          </a:p>
          <a:p>
            <a:r>
              <a:rPr lang="en-SE">
                <a:solidFill>
                  <a:schemeClr val="tx1"/>
                </a:solidFill>
              </a:rPr>
              <a:t>kafkacfg*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4CE96F-7030-ACA6-C0B4-0FF7900E2F6C}"/>
              </a:ext>
            </a:extLst>
          </p:cNvPr>
          <p:cNvCxnSpPr>
            <a:cxnSpLocks/>
          </p:cNvCxnSpPr>
          <p:nvPr/>
        </p:nvCxnSpPr>
        <p:spPr>
          <a:xfrm flipV="1">
            <a:off x="3322082" y="4520498"/>
            <a:ext cx="649381" cy="79208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B2B075-29C4-5BA1-9803-0F590EEF97BA}"/>
              </a:ext>
            </a:extLst>
          </p:cNvPr>
          <p:cNvSpPr txBox="1"/>
          <p:nvPr/>
        </p:nvSpPr>
        <p:spPr>
          <a:xfrm rot="18400623">
            <a:off x="3405813" y="478436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/>
              <a:t>launch</a:t>
            </a:r>
          </a:p>
        </p:txBody>
      </p:sp>
    </p:spTree>
    <p:extLst>
      <p:ext uri="{BB962C8B-B14F-4D97-AF65-F5344CB8AC3E}">
        <p14:creationId xmlns:p14="http://schemas.microsoft.com/office/powerpoint/2010/main" val="344723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AED3C-F136-1FD3-5066-E42A7EC3B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8C839-D6C5-C019-E1CF-E1A0C57B9C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7200"/>
              <a:t>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D8219-70C2-F817-2F64-67C737005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327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3CAF7-08E0-CFCE-1282-747E5A331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5E0F-A474-5C6C-91D5-284572AC12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7200"/>
              <a:t>Break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1DF20-4681-2B52-6CEC-882C5BD09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2914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E49F-CA6D-47B1-6DE8-5E28FF45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79A4-AB9C-E1DA-38EB-ED39CCA1B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/>
              <a:t>Introduction</a:t>
            </a:r>
          </a:p>
          <a:p>
            <a:pPr lvl="1"/>
            <a:r>
              <a:rPr lang="en-SE"/>
              <a:t>Background for the workshop</a:t>
            </a:r>
          </a:p>
          <a:p>
            <a:pPr lvl="1"/>
            <a:r>
              <a:rPr lang="en-SE"/>
              <a:t>EFU architecture</a:t>
            </a:r>
          </a:p>
          <a:p>
            <a:pPr lvl="1"/>
            <a:r>
              <a:rPr lang="en-SE"/>
              <a:t>Data paths</a:t>
            </a:r>
          </a:p>
          <a:p>
            <a:pPr lvl="1"/>
            <a:r>
              <a:rPr lang="en-SE"/>
              <a:t>Server dashboard</a:t>
            </a:r>
          </a:p>
          <a:p>
            <a:r>
              <a:rPr lang="en-SE"/>
              <a:t>Daqlite</a:t>
            </a:r>
          </a:p>
          <a:p>
            <a:pPr lvl="1"/>
            <a:r>
              <a:rPr lang="en-SE"/>
              <a:t>What it does</a:t>
            </a:r>
          </a:p>
          <a:p>
            <a:pPr lvl="1"/>
            <a:r>
              <a:rPr lang="en-SE"/>
              <a:t>How to run it</a:t>
            </a:r>
          </a:p>
          <a:p>
            <a:pPr lvl="1"/>
            <a:r>
              <a:rPr lang="en-SE"/>
              <a:t>How to customise</a:t>
            </a:r>
          </a:p>
          <a:p>
            <a:pPr lvl="1"/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0FB90-D75E-DA19-9C58-4C2D4566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98300-1E48-35D4-DC4A-4ABF0BC40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12160" y="4293096"/>
            <a:ext cx="792088" cy="11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5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85026-766E-9E67-DD7A-474C1B1A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F673-3908-0019-9BA8-5FB7D452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B191-9ABE-FE44-5F19-A988E5C15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/>
              <a:t>Grafana</a:t>
            </a:r>
          </a:p>
          <a:p>
            <a:pPr lvl="1"/>
            <a:r>
              <a:rPr lang="en-SE"/>
              <a:t>efu runtime counters</a:t>
            </a:r>
          </a:p>
          <a:p>
            <a:pPr lvl="1"/>
            <a:r>
              <a:rPr lang="en-SE"/>
              <a:t>Reading Grafana dashboards</a:t>
            </a:r>
          </a:p>
          <a:p>
            <a:pPr lvl="1"/>
            <a:r>
              <a:rPr lang="en-SE"/>
              <a:t>Modifying them</a:t>
            </a:r>
          </a:p>
          <a:p>
            <a:r>
              <a:rPr lang="en-SE"/>
              <a:t>AR51</a:t>
            </a:r>
          </a:p>
          <a:p>
            <a:pPr lvl="1"/>
            <a:r>
              <a:rPr lang="en-SE"/>
              <a:t>Using the detector samples topic for low level debug/diagnostics</a:t>
            </a:r>
          </a:p>
          <a:p>
            <a:pPr lvl="1"/>
            <a:r>
              <a:rPr lang="en-SE"/>
              <a:t>Customising</a:t>
            </a:r>
          </a:p>
          <a:p>
            <a:r>
              <a:rPr lang="en-SE"/>
              <a:t>Try it yourself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A998F-46BC-FDDA-8870-891C18A4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6" name="Picture 5" descr="A logo of a sun&#10;&#10;AI-generated content may be incorrect.">
            <a:extLst>
              <a:ext uri="{FF2B5EF4-FFF2-40B4-BE49-F238E27FC236}">
                <a16:creationId xmlns:a16="http://schemas.microsoft.com/office/drawing/2014/main" id="{A97C1DE2-2759-8BB6-5564-B247969D1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86" y="2132856"/>
            <a:ext cx="1214264" cy="12142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3404E-AD32-0645-83F2-236B8129B586}"/>
              </a:ext>
            </a:extLst>
          </p:cNvPr>
          <p:cNvGrpSpPr/>
          <p:nvPr/>
        </p:nvGrpSpPr>
        <p:grpSpPr>
          <a:xfrm>
            <a:off x="6402897" y="4701456"/>
            <a:ext cx="1005042" cy="1041011"/>
            <a:chOff x="4852782" y="2528776"/>
            <a:chExt cx="544230" cy="5442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4E2A393-17EF-31D8-7E20-6C8FA23C825E}"/>
                </a:ext>
              </a:extLst>
            </p:cNvPr>
            <p:cNvGrpSpPr/>
            <p:nvPr/>
          </p:nvGrpSpPr>
          <p:grpSpPr>
            <a:xfrm>
              <a:off x="4852782" y="2528776"/>
              <a:ext cx="544230" cy="544230"/>
              <a:chOff x="4852782" y="2528776"/>
              <a:chExt cx="544230" cy="54423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2D1008EE-6C98-575F-B3E0-66659B91C018}"/>
                  </a:ext>
                </a:extLst>
              </p:cNvPr>
              <p:cNvSpPr/>
              <p:nvPr/>
            </p:nvSpPr>
            <p:spPr>
              <a:xfrm rot="2700000">
                <a:off x="4852782" y="2528776"/>
                <a:ext cx="544230" cy="544230"/>
              </a:xfrm>
              <a:prstGeom prst="roundRect">
                <a:avLst>
                  <a:gd name="adj" fmla="val 16393"/>
                </a:avLst>
              </a:prstGeom>
              <a:solidFill>
                <a:srgbClr val="FFC9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E6FE39F8-1A57-6160-4FB9-7FF032EC1EC3}"/>
                  </a:ext>
                </a:extLst>
              </p:cNvPr>
              <p:cNvSpPr/>
              <p:nvPr/>
            </p:nvSpPr>
            <p:spPr>
              <a:xfrm rot="2700000">
                <a:off x="4883726" y="2559720"/>
                <a:ext cx="482342" cy="482342"/>
              </a:xfrm>
              <a:prstGeom prst="roundRect">
                <a:avLst>
                  <a:gd name="adj" fmla="val 10205"/>
                </a:avLst>
              </a:prstGeom>
              <a:solidFill>
                <a:srgbClr val="FFC90A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D8D1B-CEDC-FF89-CBFB-14F0BB32E487}"/>
                  </a:ext>
                </a:extLst>
              </p:cNvPr>
              <p:cNvSpPr txBox="1"/>
              <p:nvPr/>
            </p:nvSpPr>
            <p:spPr>
              <a:xfrm>
                <a:off x="4859749" y="2536409"/>
                <a:ext cx="520128" cy="434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600"/>
                  <a:t>AREA</a:t>
                </a:r>
                <a:br>
                  <a:rPr lang="en-SE" sz="1600"/>
                </a:br>
                <a:r>
                  <a:rPr lang="en-SE" sz="3200"/>
                  <a:t>51</a:t>
                </a:r>
                <a:endParaRPr lang="en-SE" sz="2800"/>
              </a:p>
            </p:txBody>
          </p:sp>
        </p:grpSp>
        <p:pic>
          <p:nvPicPr>
            <p:cNvPr id="14" name="Picture 13" descr="A close-up of several rings&#10;&#10;AI-generated content may be incorrect.">
              <a:extLst>
                <a:ext uri="{FF2B5EF4-FFF2-40B4-BE49-F238E27FC236}">
                  <a16:creationId xmlns:a16="http://schemas.microsoft.com/office/drawing/2014/main" id="{41BF380A-3915-4D6F-9C51-8AB2578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350" y="2570019"/>
              <a:ext cx="317094" cy="317094"/>
            </a:xfrm>
            <a:prstGeom prst="rect">
              <a:avLst/>
            </a:prstGeom>
          </p:spPr>
        </p:pic>
      </p:grpSp>
      <p:pic>
        <p:nvPicPr>
          <p:cNvPr id="2050" name="Picture 2" descr="GET HANDS DIRTY — Woodworking Inspiring Videos">
            <a:extLst>
              <a:ext uri="{FF2B5EF4-FFF2-40B4-BE49-F238E27FC236}">
                <a16:creationId xmlns:a16="http://schemas.microsoft.com/office/drawing/2014/main" id="{658534B8-A78F-98FC-61FB-7C523C0C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17568"/>
            <a:ext cx="1252950" cy="12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1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DECF-557B-75B2-90A7-7030E514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ED5A8-F1F9-2605-B043-77F3A5A5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A2CDC-73FF-5565-1445-550A2624CFF6}"/>
              </a:ext>
            </a:extLst>
          </p:cNvPr>
          <p:cNvSpPr txBox="1"/>
          <p:nvPr/>
        </p:nvSpPr>
        <p:spPr>
          <a:xfrm>
            <a:off x="971600" y="2708920"/>
            <a:ext cx="77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600"/>
              <a:t>We don't do this because we are nice,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10805-7750-4DD5-50BD-9F43D6CC4EB2}"/>
              </a:ext>
            </a:extLst>
          </p:cNvPr>
          <p:cNvSpPr txBox="1"/>
          <p:nvPr/>
        </p:nvSpPr>
        <p:spPr>
          <a:xfrm>
            <a:off x="971599" y="3627021"/>
            <a:ext cx="692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600"/>
              <a:t>We really don't want to help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6F295-695E-AD46-B424-8594B98B334C}"/>
              </a:ext>
            </a:extLst>
          </p:cNvPr>
          <p:cNvSpPr txBox="1"/>
          <p:nvPr/>
        </p:nvSpPr>
        <p:spPr>
          <a:xfrm>
            <a:off x="971599" y="4572417"/>
            <a:ext cx="784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600"/>
              <a:t>... if you can already help yourself that is</a:t>
            </a:r>
          </a:p>
        </p:txBody>
      </p:sp>
    </p:spTree>
    <p:extLst>
      <p:ext uri="{BB962C8B-B14F-4D97-AF65-F5344CB8AC3E}">
        <p14:creationId xmlns:p14="http://schemas.microsoft.com/office/powerpoint/2010/main" val="140284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ADBBF-EE71-0148-4115-F1467AE3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A0597-18E9-8167-C442-FC2E49B4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Learning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C1680-CA7F-D26D-2BF7-5E2AD023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/>
              <a:t>Understanding paths data can flow</a:t>
            </a:r>
          </a:p>
          <a:p>
            <a:pPr lvl="1"/>
            <a:r>
              <a:rPr lang="en-SE"/>
              <a:t>normal operation</a:t>
            </a:r>
          </a:p>
          <a:p>
            <a:pPr lvl="1"/>
            <a:r>
              <a:rPr lang="en-SE"/>
              <a:t>calibration mode</a:t>
            </a:r>
          </a:p>
          <a:p>
            <a:r>
              <a:rPr lang="en-SE"/>
              <a:t>EFU counters &amp; Grafana relation</a:t>
            </a:r>
          </a:p>
          <a:p>
            <a:r>
              <a:rPr lang="en-SE"/>
              <a:t>Checking the system status</a:t>
            </a:r>
          </a:p>
          <a:p>
            <a:pPr lvl="1"/>
            <a:r>
              <a:rPr lang="en-SE"/>
              <a:t>Server &amp; Grafana dashboards</a:t>
            </a:r>
          </a:p>
          <a:p>
            <a:r>
              <a:rPr lang="en-SE"/>
              <a:t>Validating detector data</a:t>
            </a:r>
          </a:p>
          <a:p>
            <a:pPr lvl="1"/>
            <a:r>
              <a:rPr lang="en-SE"/>
              <a:t>Daqlite images</a:t>
            </a:r>
          </a:p>
          <a:p>
            <a:r>
              <a:rPr lang="en-SE"/>
              <a:t>Debugging &amp; Troubleshooting</a:t>
            </a:r>
          </a:p>
          <a:p>
            <a:pPr lvl="1"/>
            <a:r>
              <a:rPr lang="en-SE"/>
              <a:t>efu* commands</a:t>
            </a:r>
          </a:p>
          <a:p>
            <a:pPr lvl="1"/>
            <a:r>
              <a:rPr lang="en-SE"/>
              <a:t>ar51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335E2-0B11-F018-5C3D-F77448B8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673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B4C2A-AAF3-034A-BA76-E416BB2E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7D5-3441-AABC-50B3-B31384EE3A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6000"/>
              <a:t>EFU Architecture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23845-E7AD-16B4-69BF-D832624790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5793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487901D-E5F1-B394-8BB6-89656B95B88B}"/>
              </a:ext>
            </a:extLst>
          </p:cNvPr>
          <p:cNvSpPr/>
          <p:nvPr/>
        </p:nvSpPr>
        <p:spPr>
          <a:xfrm>
            <a:off x="2771800" y="2325476"/>
            <a:ext cx="4471015" cy="3695805"/>
          </a:xfrm>
          <a:prstGeom prst="roundRect">
            <a:avLst>
              <a:gd name="adj" fmla="val 2525"/>
            </a:avLst>
          </a:prstGeom>
          <a:solidFill>
            <a:schemeClr val="bg1">
              <a:lumMod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2" name="Rounded Rectangle 51"/>
          <p:cNvSpPr/>
          <p:nvPr/>
        </p:nvSpPr>
        <p:spPr>
          <a:xfrm>
            <a:off x="3322647" y="4437497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EFU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ECDC System Architecture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349" t="6452" r="65287" b="5837"/>
          <a:stretch/>
        </p:blipFill>
        <p:spPr>
          <a:xfrm flipH="1">
            <a:off x="133150" y="4418894"/>
            <a:ext cx="1231934" cy="102965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747803" y="4077072"/>
            <a:ext cx="10680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readout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/>
          <a:srcRect r="65030"/>
          <a:stretch/>
        </p:blipFill>
        <p:spPr>
          <a:xfrm>
            <a:off x="4470241" y="4268758"/>
            <a:ext cx="843653" cy="1268108"/>
          </a:xfrm>
          <a:prstGeom prst="rect">
            <a:avLst/>
          </a:prstGeom>
        </p:spPr>
      </p:pic>
      <p:cxnSp>
        <p:nvCxnSpPr>
          <p:cNvPr id="60" name="Straight Connector 59"/>
          <p:cNvCxnSpPr>
            <a:cxnSpLocks/>
          </p:cNvCxnSpPr>
          <p:nvPr/>
        </p:nvCxnSpPr>
        <p:spPr>
          <a:xfrm>
            <a:off x="5238243" y="4909312"/>
            <a:ext cx="737769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46950" y="4077071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event formation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2846950" y="4899545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466" y="4576535"/>
            <a:ext cx="648073" cy="648073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1366314" y="4899545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69767" y="4077072"/>
            <a:ext cx="11031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detectors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1779567-3298-F14C-93D6-09A0108F89B4}"/>
              </a:ext>
            </a:extLst>
          </p:cNvPr>
          <p:cNvSpPr/>
          <p:nvPr/>
        </p:nvSpPr>
        <p:spPr>
          <a:xfrm>
            <a:off x="1928394" y="4437497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E05DFF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'RM'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BB317F-CF2F-B7D3-75A1-23F6E172D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423407" y="4644903"/>
            <a:ext cx="505007" cy="57763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BABB49-41C8-ED12-C200-77874F5E264E}"/>
              </a:ext>
            </a:extLst>
          </p:cNvPr>
          <p:cNvCxnSpPr>
            <a:cxnSpLocks/>
          </p:cNvCxnSpPr>
          <p:nvPr/>
        </p:nvCxnSpPr>
        <p:spPr>
          <a:xfrm flipV="1">
            <a:off x="6732240" y="4920549"/>
            <a:ext cx="690595" cy="1317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FE3BF0-84C1-3A3D-6BAA-827C65E798F6}"/>
              </a:ext>
            </a:extLst>
          </p:cNvPr>
          <p:cNvSpPr txBox="1"/>
          <p:nvPr/>
        </p:nvSpPr>
        <p:spPr>
          <a:xfrm>
            <a:off x="5647153" y="4300512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filewriter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F2AC47-076C-83BB-3797-49702772C5ED}"/>
              </a:ext>
            </a:extLst>
          </p:cNvPr>
          <p:cNvSpPr txBox="1"/>
          <p:nvPr/>
        </p:nvSpPr>
        <p:spPr>
          <a:xfrm>
            <a:off x="6956391" y="4268758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storage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37A054-FE9B-AEF1-CEF3-F6EE60A6BA28}"/>
              </a:ext>
            </a:extLst>
          </p:cNvPr>
          <p:cNvCxnSpPr>
            <a:cxnSpLocks/>
          </p:cNvCxnSpPr>
          <p:nvPr/>
        </p:nvCxnSpPr>
        <p:spPr>
          <a:xfrm flipV="1">
            <a:off x="4932696" y="4090024"/>
            <a:ext cx="252002" cy="325737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B7E40A-F036-9EAB-26C4-8017E6E9A391}"/>
              </a:ext>
            </a:extLst>
          </p:cNvPr>
          <p:cNvCxnSpPr/>
          <p:nvPr/>
        </p:nvCxnSpPr>
        <p:spPr>
          <a:xfrm>
            <a:off x="5556429" y="3788718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8ACD672-C584-4432-1D1F-68527A86D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221402" y="3576948"/>
            <a:ext cx="316505" cy="4719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5A20C3-076D-CFD9-B5CD-7E4AB4571CA2}"/>
              </a:ext>
            </a:extLst>
          </p:cNvPr>
          <p:cNvCxnSpPr>
            <a:cxnSpLocks/>
          </p:cNvCxnSpPr>
          <p:nvPr/>
        </p:nvCxnSpPr>
        <p:spPr>
          <a:xfrm>
            <a:off x="5662514" y="2794534"/>
            <a:ext cx="205644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C96610-F216-38F6-6E9C-7A1A5EAC568B}"/>
              </a:ext>
            </a:extLst>
          </p:cNvPr>
          <p:cNvCxnSpPr>
            <a:cxnSpLocks/>
          </p:cNvCxnSpPr>
          <p:nvPr/>
        </p:nvCxnSpPr>
        <p:spPr>
          <a:xfrm flipV="1">
            <a:off x="4803500" y="3162473"/>
            <a:ext cx="281191" cy="1215618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A83BF50-DC52-CC6A-53CF-89C0B36ADF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5996075" y="3364288"/>
            <a:ext cx="1122772" cy="746099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2E4E22-88DA-7BF3-C85B-9196F6D56DC0}"/>
              </a:ext>
            </a:extLst>
          </p:cNvPr>
          <p:cNvCxnSpPr/>
          <p:nvPr/>
        </p:nvCxnSpPr>
        <p:spPr>
          <a:xfrm>
            <a:off x="4135268" y="4920549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25550-B0E6-9C52-E092-1A72595731C5}"/>
              </a:ext>
            </a:extLst>
          </p:cNvPr>
          <p:cNvGrpSpPr/>
          <p:nvPr/>
        </p:nvGrpSpPr>
        <p:grpSpPr>
          <a:xfrm>
            <a:off x="4852782" y="2528776"/>
            <a:ext cx="544230" cy="572198"/>
            <a:chOff x="4852782" y="2528776"/>
            <a:chExt cx="544230" cy="5721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7ECE78-C8BC-B164-B4DD-A85CB00C1E3E}"/>
                </a:ext>
              </a:extLst>
            </p:cNvPr>
            <p:cNvGrpSpPr/>
            <p:nvPr/>
          </p:nvGrpSpPr>
          <p:grpSpPr>
            <a:xfrm>
              <a:off x="4852782" y="2528776"/>
              <a:ext cx="544230" cy="572198"/>
              <a:chOff x="4852782" y="2528776"/>
              <a:chExt cx="544230" cy="572198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6EF24BB5-91C7-14F6-6E86-A0FAB7A4F4F1}"/>
                  </a:ext>
                </a:extLst>
              </p:cNvPr>
              <p:cNvSpPr/>
              <p:nvPr/>
            </p:nvSpPr>
            <p:spPr>
              <a:xfrm rot="2700000">
                <a:off x="4852782" y="2528776"/>
                <a:ext cx="544230" cy="544230"/>
              </a:xfrm>
              <a:prstGeom prst="roundRect">
                <a:avLst>
                  <a:gd name="adj" fmla="val 16393"/>
                </a:avLst>
              </a:prstGeom>
              <a:solidFill>
                <a:srgbClr val="FFC9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D07B8D30-E429-96BF-9FCD-AA81B84A7ABC}"/>
                  </a:ext>
                </a:extLst>
              </p:cNvPr>
              <p:cNvSpPr/>
              <p:nvPr/>
            </p:nvSpPr>
            <p:spPr>
              <a:xfrm rot="2700000">
                <a:off x="4883726" y="2559720"/>
                <a:ext cx="482342" cy="482342"/>
              </a:xfrm>
              <a:prstGeom prst="roundRect">
                <a:avLst>
                  <a:gd name="adj" fmla="val 10205"/>
                </a:avLst>
              </a:prstGeom>
              <a:solidFill>
                <a:srgbClr val="FFC90A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100A42-0EE7-0D5E-5294-B9222DFCF84C}"/>
                  </a:ext>
                </a:extLst>
              </p:cNvPr>
              <p:cNvSpPr txBox="1"/>
              <p:nvPr/>
            </p:nvSpPr>
            <p:spPr>
              <a:xfrm>
                <a:off x="4864833" y="2531587"/>
                <a:ext cx="520128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100"/>
                  <a:t>AREA</a:t>
                </a:r>
                <a:br>
                  <a:rPr lang="en-SE" sz="1100"/>
                </a:br>
                <a:r>
                  <a:rPr lang="en-SE" sz="2000"/>
                  <a:t>51</a:t>
                </a:r>
                <a:endParaRPr lang="en-SE"/>
              </a:p>
            </p:txBody>
          </p:sp>
        </p:grpSp>
        <p:pic>
          <p:nvPicPr>
            <p:cNvPr id="9" name="Picture 8" descr="A close-up of several rings&#10;&#10;AI-generated content may be incorrect.">
              <a:extLst>
                <a:ext uri="{FF2B5EF4-FFF2-40B4-BE49-F238E27FC236}">
                  <a16:creationId xmlns:a16="http://schemas.microsoft.com/office/drawing/2014/main" id="{A6868C9D-3DA7-0ED5-A936-9FD9AFFA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969" y="2609793"/>
              <a:ext cx="317094" cy="317094"/>
            </a:xfrm>
            <a:prstGeom prst="rect">
              <a:avLst/>
            </a:prstGeom>
          </p:spPr>
        </p:pic>
      </p:grp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A1C52D-8295-3AE9-A219-768DE46D9B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84" y="2426945"/>
            <a:ext cx="1104262" cy="8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C850B-75AB-DA2D-F249-1FBB198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4B83ADE-82AB-C908-8DF1-B18C4D30267B}"/>
              </a:ext>
            </a:extLst>
          </p:cNvPr>
          <p:cNvSpPr/>
          <p:nvPr/>
        </p:nvSpPr>
        <p:spPr>
          <a:xfrm>
            <a:off x="1475656" y="2325476"/>
            <a:ext cx="6408712" cy="3695805"/>
          </a:xfrm>
          <a:prstGeom prst="roundRect">
            <a:avLst>
              <a:gd name="adj" fmla="val 2525"/>
            </a:avLst>
          </a:prstGeom>
          <a:solidFill>
            <a:schemeClr val="bg1">
              <a:lumMod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13F2B61-B6B7-BEAE-24EC-82C95E592037}"/>
              </a:ext>
            </a:extLst>
          </p:cNvPr>
          <p:cNvSpPr/>
          <p:nvPr/>
        </p:nvSpPr>
        <p:spPr>
          <a:xfrm>
            <a:off x="1835696" y="3645024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EFU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95D61-3DB7-0B65-9000-A05E7855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ECDC System Architecture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DB0B775-980F-6842-EDC8-E2A7A1AAC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30"/>
          <a:stretch/>
        </p:blipFill>
        <p:spPr>
          <a:xfrm>
            <a:off x="2864251" y="3487322"/>
            <a:ext cx="843653" cy="126810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1A1DB4-0BAF-1A15-5CCE-4D83029EEC0D}"/>
              </a:ext>
            </a:extLst>
          </p:cNvPr>
          <p:cNvCxnSpPr>
            <a:cxnSpLocks/>
          </p:cNvCxnSpPr>
          <p:nvPr/>
        </p:nvCxnSpPr>
        <p:spPr>
          <a:xfrm>
            <a:off x="3639041" y="4520019"/>
            <a:ext cx="554533" cy="249555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4CC9D8-B09D-7CB8-EB24-D1DC3C57982B}"/>
              </a:ext>
            </a:extLst>
          </p:cNvPr>
          <p:cNvCxnSpPr/>
          <p:nvPr/>
        </p:nvCxnSpPr>
        <p:spPr>
          <a:xfrm>
            <a:off x="4816085" y="4784697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E6C6A01-2FD0-3AC5-B11D-FD04CEF5A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27502" y="4555468"/>
            <a:ext cx="316505" cy="4719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C89A27-EB48-BEB3-F69A-77CD5BBEAB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5479984" y="4589391"/>
            <a:ext cx="1828320" cy="121494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BB2DA6B-6AE1-BD4F-6B96-9B7042D3747C}"/>
              </a:ext>
            </a:extLst>
          </p:cNvPr>
          <p:cNvCxnSpPr/>
          <p:nvPr/>
        </p:nvCxnSpPr>
        <p:spPr>
          <a:xfrm>
            <a:off x="2648317" y="4331113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268F4B-3185-3B3B-6897-94CD5DAB8935}"/>
              </a:ext>
            </a:extLst>
          </p:cNvPr>
          <p:cNvCxnSpPr/>
          <p:nvPr/>
        </p:nvCxnSpPr>
        <p:spPr>
          <a:xfrm>
            <a:off x="2648317" y="3923363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0F76F2-513A-A4C5-73E9-E6C028F03816}"/>
              </a:ext>
            </a:extLst>
          </p:cNvPr>
          <p:cNvCxnSpPr>
            <a:cxnSpLocks/>
          </p:cNvCxnSpPr>
          <p:nvPr/>
        </p:nvCxnSpPr>
        <p:spPr>
          <a:xfrm flipV="1">
            <a:off x="3635896" y="3556507"/>
            <a:ext cx="440443" cy="198211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3D6850-E974-015E-DC88-F878F2546531}"/>
              </a:ext>
            </a:extLst>
          </p:cNvPr>
          <p:cNvCxnSpPr/>
          <p:nvPr/>
        </p:nvCxnSpPr>
        <p:spPr>
          <a:xfrm>
            <a:off x="4932040" y="3539220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utoShape 2">
            <a:extLst>
              <a:ext uri="{FF2B5EF4-FFF2-40B4-BE49-F238E27FC236}">
                <a16:creationId xmlns:a16="http://schemas.microsoft.com/office/drawing/2014/main" id="{E4B43BD7-B5ED-CEEF-107B-D99802C360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3FF9D0-BC73-F5A3-C175-61F1A4322AA2}"/>
              </a:ext>
            </a:extLst>
          </p:cNvPr>
          <p:cNvSpPr txBox="1"/>
          <p:nvPr/>
        </p:nvSpPr>
        <p:spPr>
          <a:xfrm>
            <a:off x="334026" y="3290223"/>
            <a:ext cx="10680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readout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592599-59F1-F4BD-2214-5DA103436FAE}"/>
              </a:ext>
            </a:extLst>
          </p:cNvPr>
          <p:cNvCxnSpPr/>
          <p:nvPr/>
        </p:nvCxnSpPr>
        <p:spPr>
          <a:xfrm>
            <a:off x="1433173" y="411269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1CA9140-7297-2A67-0888-73474231C8EA}"/>
              </a:ext>
            </a:extLst>
          </p:cNvPr>
          <p:cNvSpPr/>
          <p:nvPr/>
        </p:nvSpPr>
        <p:spPr>
          <a:xfrm>
            <a:off x="514617" y="3650648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E05DFF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'RM'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8989DE-1F1D-E4CE-413A-2D8E290A0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84" y="2927631"/>
            <a:ext cx="1828320" cy="13783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6497AF-7D25-928C-D07E-B073092BB052}"/>
              </a:ext>
            </a:extLst>
          </p:cNvPr>
          <p:cNvGrpSpPr/>
          <p:nvPr/>
        </p:nvGrpSpPr>
        <p:grpSpPr>
          <a:xfrm>
            <a:off x="4233931" y="3253121"/>
            <a:ext cx="544230" cy="572198"/>
            <a:chOff x="4852782" y="2528776"/>
            <a:chExt cx="544230" cy="5721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859B59-4446-58D8-9DB6-C07474B486D0}"/>
                </a:ext>
              </a:extLst>
            </p:cNvPr>
            <p:cNvGrpSpPr/>
            <p:nvPr/>
          </p:nvGrpSpPr>
          <p:grpSpPr>
            <a:xfrm>
              <a:off x="4852782" y="2528776"/>
              <a:ext cx="544230" cy="572198"/>
              <a:chOff x="4852782" y="2528776"/>
              <a:chExt cx="544230" cy="572198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E050E27-DAE3-3CAD-A94F-B78615E533C9}"/>
                  </a:ext>
                </a:extLst>
              </p:cNvPr>
              <p:cNvSpPr/>
              <p:nvPr/>
            </p:nvSpPr>
            <p:spPr>
              <a:xfrm rot="2700000">
                <a:off x="4852782" y="2528776"/>
                <a:ext cx="544230" cy="544230"/>
              </a:xfrm>
              <a:prstGeom prst="roundRect">
                <a:avLst>
                  <a:gd name="adj" fmla="val 16393"/>
                </a:avLst>
              </a:prstGeom>
              <a:solidFill>
                <a:srgbClr val="FFC9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2F9AD91-F55A-DF1E-3F52-1B1393699173}"/>
                  </a:ext>
                </a:extLst>
              </p:cNvPr>
              <p:cNvSpPr/>
              <p:nvPr/>
            </p:nvSpPr>
            <p:spPr>
              <a:xfrm rot="2700000">
                <a:off x="4883726" y="2559720"/>
                <a:ext cx="482342" cy="482342"/>
              </a:xfrm>
              <a:prstGeom prst="roundRect">
                <a:avLst>
                  <a:gd name="adj" fmla="val 10205"/>
                </a:avLst>
              </a:prstGeom>
              <a:solidFill>
                <a:srgbClr val="FFC90A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16F92E-8CEB-063E-C236-BF02D041F1E1}"/>
                  </a:ext>
                </a:extLst>
              </p:cNvPr>
              <p:cNvSpPr txBox="1"/>
              <p:nvPr/>
            </p:nvSpPr>
            <p:spPr>
              <a:xfrm>
                <a:off x="4864833" y="2531587"/>
                <a:ext cx="520128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100"/>
                  <a:t>AREA</a:t>
                </a:r>
                <a:br>
                  <a:rPr lang="en-SE" sz="1100"/>
                </a:br>
                <a:r>
                  <a:rPr lang="en-SE" sz="2000"/>
                  <a:t>51</a:t>
                </a:r>
                <a:endParaRPr lang="en-SE"/>
              </a:p>
            </p:txBody>
          </p:sp>
        </p:grpSp>
        <p:pic>
          <p:nvPicPr>
            <p:cNvPr id="14" name="Picture 13" descr="A close-up of several rings&#10;&#10;AI-generated content may be incorrect.">
              <a:extLst>
                <a:ext uri="{FF2B5EF4-FFF2-40B4-BE49-F238E27FC236}">
                  <a16:creationId xmlns:a16="http://schemas.microsoft.com/office/drawing/2014/main" id="{684D7EEB-F18F-7D02-6F58-58CEC3F3B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969" y="2609793"/>
              <a:ext cx="317094" cy="317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87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22563</TotalTime>
  <Words>537</Words>
  <Application>Microsoft Macintosh PowerPoint</Application>
  <PresentationFormat>On-screen Show (4:3)</PresentationFormat>
  <Paragraphs>170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Consolas</vt:lpstr>
      <vt:lpstr>Segoe UI</vt:lpstr>
      <vt:lpstr>Segoe UI Light</vt:lpstr>
      <vt:lpstr>Segoe UI Semibold</vt:lpstr>
      <vt:lpstr>Wingdings</vt:lpstr>
      <vt:lpstr>ESS Core Powerpoint</vt:lpstr>
      <vt:lpstr>Office-tema</vt:lpstr>
      <vt:lpstr>EFU Tools Workshop</vt:lpstr>
      <vt:lpstr>Agenda</vt:lpstr>
      <vt:lpstr>Agenda</vt:lpstr>
      <vt:lpstr>Agenda</vt:lpstr>
      <vt:lpstr>Why?</vt:lpstr>
      <vt:lpstr>Learning points</vt:lpstr>
      <vt:lpstr>EFU Architecture</vt:lpstr>
      <vt:lpstr>ECDC System Architecture</vt:lpstr>
      <vt:lpstr>ECDC System Architecture</vt:lpstr>
      <vt:lpstr>Daqlite vs AR51</vt:lpstr>
      <vt:lpstr>Normal Operation</vt:lpstr>
      <vt:lpstr>Debug/Calibration mode</vt:lpstr>
      <vt:lpstr>RYO</vt:lpstr>
      <vt:lpstr>Server Dashboard</vt:lpstr>
      <vt:lpstr>The ECDC server zoo</vt:lpstr>
      <vt:lpstr>Server Dashboard - site</vt:lpstr>
      <vt:lpstr>Server Dashboard - coda</vt:lpstr>
      <vt:lpstr>Reading the dashboard</vt:lpstr>
      <vt:lpstr>Daqlite</vt:lpstr>
      <vt:lpstr>Trivia</vt:lpstr>
      <vt:lpstr>Daqlite</vt:lpstr>
      <vt:lpstr>Daqlite</vt:lpstr>
      <vt:lpstr>Demo</vt:lpstr>
      <vt:lpstr>Break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Morten Jagd Christensen</cp:lastModifiedBy>
  <cp:revision>522</cp:revision>
  <cp:lastPrinted>2019-08-27T13:40:04Z</cp:lastPrinted>
  <dcterms:created xsi:type="dcterms:W3CDTF">2013-10-29T16:05:10Z</dcterms:created>
  <dcterms:modified xsi:type="dcterms:W3CDTF">2026-01-20T12:24:47Z</dcterms:modified>
</cp:coreProperties>
</file>