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</p:sldMasterIdLst>
  <p:notesMasterIdLst>
    <p:notesMasterId r:id="rId15"/>
  </p:notesMasterIdLst>
  <p:handoutMasterIdLst>
    <p:handoutMasterId r:id="rId16"/>
  </p:handoutMasterIdLst>
  <p:sldIdLst>
    <p:sldId id="1363" r:id="rId3"/>
    <p:sldId id="1369" r:id="rId4"/>
    <p:sldId id="537" r:id="rId5"/>
    <p:sldId id="1384" r:id="rId6"/>
    <p:sldId id="1382" r:id="rId7"/>
    <p:sldId id="1385" r:id="rId8"/>
    <p:sldId id="1386" r:id="rId9"/>
    <p:sldId id="1388" r:id="rId10"/>
    <p:sldId id="1390" r:id="rId11"/>
    <p:sldId id="1389" r:id="rId12"/>
    <p:sldId id="1391" r:id="rId13"/>
    <p:sldId id="1387" r:id="rId1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C9"/>
    <a:srgbClr val="0094C9"/>
    <a:srgbClr val="FFC90A"/>
    <a:srgbClr val="0294C6"/>
    <a:srgbClr val="0094CA"/>
    <a:srgbClr val="F5F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 autoAdjust="0"/>
    <p:restoredTop sz="96244" autoAdjust="0"/>
  </p:normalViewPr>
  <p:slideViewPr>
    <p:cSldViewPr>
      <p:cViewPr varScale="1">
        <p:scale>
          <a:sx n="145" d="100"/>
          <a:sy n="145" d="100"/>
        </p:scale>
        <p:origin x="1926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07404E-F755-DC49-A3B7-DBA9C05EA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7F9A0-1F83-054A-B7C4-77699913C0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FFB5-21DB-234C-94AB-22A05162940C}" type="datetimeFigureOut">
              <a:t>19/01/2026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ED1E5-BCB9-B745-ACCE-1038747D3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E7C2-33D6-324F-8EB8-0344173B9C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9C2A9-4A55-C049-B33E-0FC1BFD85CC8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914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2026-01-19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34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69081" indent="-161925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80269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1488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85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6947" indent="-147638">
              <a:lnSpc>
                <a:spcPct val="100000"/>
              </a:lnSpc>
              <a:tabLst/>
              <a:defRPr/>
            </a:lvl3pPr>
            <a:lvl4pPr marL="406004" indent="-135731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453973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4813" indent="-147638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7146" y="1562400"/>
            <a:ext cx="244155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18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0360" y="1562100"/>
            <a:ext cx="3745706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6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374533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270000" indent="-162000">
              <a:lnSpc>
                <a:spcPct val="100000"/>
              </a:lnSpc>
              <a:tabLst/>
              <a:defRPr/>
            </a:lvl2pPr>
            <a:lvl3pPr marL="337500" indent="-148500">
              <a:lnSpc>
                <a:spcPct val="100000"/>
              </a:lnSpc>
              <a:tabLst/>
              <a:defRPr/>
            </a:lvl3pPr>
            <a:lvl4pPr marL="405000" indent="-135000">
              <a:lnSpc>
                <a:spcPct val="100000"/>
              </a:lnSpc>
              <a:tabLst/>
              <a:defRPr/>
            </a:lvl4pPr>
            <a:lvl5pPr marL="472500" indent="-1215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10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27485" y="1657350"/>
            <a:ext cx="5825728" cy="44450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7485" y="1614488"/>
            <a:ext cx="7019925" cy="4406900"/>
          </a:xfrm>
        </p:spPr>
        <p:txBody>
          <a:bodyPr/>
          <a:lstStyle>
            <a:lvl1pPr algn="ctr">
              <a:defRPr sz="6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20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2026-01-19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9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7302" y="1048936"/>
            <a:ext cx="6654124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796" y="1153621"/>
            <a:ext cx="648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796" y="3883394"/>
            <a:ext cx="648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1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7796" y="5605696"/>
            <a:ext cx="4718169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1" strike="noStrike" cap="all" spc="9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7796" y="6096664"/>
            <a:ext cx="930801" cy="365125"/>
          </a:xfrm>
        </p:spPr>
        <p:txBody>
          <a:bodyPr/>
          <a:lstStyle>
            <a:lvl1pPr>
              <a:defRPr sz="900"/>
            </a:lvl1pPr>
          </a:lstStyle>
          <a:p>
            <a:fld id="{18896B66-0B3A-474C-9C9C-E4F07B1F5DAD}" type="datetime1">
              <a:rPr lang="sv-SE" smtClean="0"/>
              <a:pPr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2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3459" y="417443"/>
            <a:ext cx="619796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736" y="1640719"/>
            <a:ext cx="7531555" cy="4375520"/>
          </a:xfrm>
        </p:spPr>
        <p:txBody>
          <a:bodyPr>
            <a:noAutofit/>
          </a:bodyPr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38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485828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58284" y="0"/>
            <a:ext cx="4285716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6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3458" y="417443"/>
            <a:ext cx="621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6"/>
            <a:ext cx="219075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869" y="1051133"/>
            <a:ext cx="3191932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869" y="2169210"/>
            <a:ext cx="3191932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315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787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782" y="265374"/>
            <a:ext cx="702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9933" y="6475271"/>
            <a:ext cx="3240336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469" y="6475271"/>
            <a:ext cx="20574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782" y="931026"/>
            <a:ext cx="702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650">
                <a:solidFill>
                  <a:schemeClr val="accent1"/>
                </a:solidFill>
              </a:defRPr>
            </a:lvl1pPr>
            <a:lvl2pPr marL="61913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6"/>
            <a:ext cx="219076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3458" y="417443"/>
            <a:ext cx="619796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800" y="1562400"/>
            <a:ext cx="7024337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735" y="6475271"/>
            <a:ext cx="624494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4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2026-01-19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82" y="281999"/>
            <a:ext cx="7108795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6735" y="6483584"/>
            <a:ext cx="624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spc="6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9933" y="648358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6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1469" y="64835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920" y="1561866"/>
            <a:ext cx="7170767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1758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76200" indent="-76200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Segoe UI" panose="020B0502040204020203" pitchFamily="34" charset="0"/>
        <a:buChar char=" "/>
        <a:defRPr sz="1500" kern="1200">
          <a:solidFill>
            <a:srgbClr val="666666"/>
          </a:solidFill>
          <a:latin typeface="+mn-lt"/>
          <a:ea typeface="+mn-ea"/>
          <a:cs typeface="+mn-cs"/>
        </a:defRPr>
      </a:lvl1pPr>
      <a:lvl2pPr marL="236935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Wingdings" panose="05000000000000000000" pitchFamily="2" charset="2"/>
        <a:buChar char=""/>
        <a:defRPr sz="1500" kern="1200">
          <a:solidFill>
            <a:srgbClr val="666666"/>
          </a:solidFill>
          <a:latin typeface="+mn-lt"/>
          <a:ea typeface="+mn-ea"/>
          <a:cs typeface="+mn-cs"/>
        </a:defRPr>
      </a:lvl2pPr>
      <a:lvl3pPr marL="436960" indent="-1881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350" kern="1200">
          <a:solidFill>
            <a:srgbClr val="666666"/>
          </a:solidFill>
          <a:latin typeface="+mn-lt"/>
          <a:ea typeface="+mn-ea"/>
          <a:cs typeface="+mn-cs"/>
        </a:defRPr>
      </a:lvl3pPr>
      <a:lvl4pPr marL="629841" indent="-175022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200" kern="1200">
          <a:solidFill>
            <a:srgbClr val="666666"/>
          </a:solidFill>
          <a:latin typeface="+mn-lt"/>
          <a:ea typeface="+mn-ea"/>
          <a:cs typeface="+mn-cs"/>
        </a:defRPr>
      </a:lvl4pPr>
      <a:lvl5pPr marL="791766" indent="-150019" algn="l" defTabSz="685800" rtl="0" eaLnBrk="1" latinLnBrk="0" hangingPunct="1">
        <a:lnSpc>
          <a:spcPct val="100000"/>
        </a:lnSpc>
        <a:spcBef>
          <a:spcPts val="750"/>
        </a:spcBef>
        <a:buClr>
          <a:srgbClr val="666666"/>
        </a:buClr>
        <a:buFont typeface="Arial" panose="020B0604020202020204" pitchFamily="34" charset="0"/>
        <a:buChar char="−"/>
        <a:defRPr sz="1050" kern="1200">
          <a:solidFill>
            <a:srgbClr val="66666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tif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692EAEB3-08AE-C440-7431-918F1ADE8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797152"/>
            <a:ext cx="6400800" cy="1248544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EFU Workshop</a:t>
            </a:r>
            <a:endParaRPr lang="en-SE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January 2026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E6A7B-4D51-E857-33CF-E8985B8E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</a:t>
            </a:fld>
            <a:endParaRPr lang="sv-S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94F341-3496-1A5C-C4AB-AB5936511130}"/>
              </a:ext>
            </a:extLst>
          </p:cNvPr>
          <p:cNvGrpSpPr/>
          <p:nvPr/>
        </p:nvGrpSpPr>
        <p:grpSpPr>
          <a:xfrm>
            <a:off x="3649064" y="2204864"/>
            <a:ext cx="1845871" cy="1861398"/>
            <a:chOff x="3491880" y="1567602"/>
            <a:chExt cx="1845871" cy="1861398"/>
          </a:xfrm>
        </p:grpSpPr>
        <p:sp>
          <p:nvSpPr>
            <p:cNvPr id="47" name="Rounded Rectangle 22">
              <a:extLst>
                <a:ext uri="{FF2B5EF4-FFF2-40B4-BE49-F238E27FC236}">
                  <a16:creationId xmlns:a16="http://schemas.microsoft.com/office/drawing/2014/main" id="{1DBDEEC7-038F-BADD-CF85-36AA4E295A2E}"/>
                </a:ext>
              </a:extLst>
            </p:cNvPr>
            <p:cNvSpPr/>
            <p:nvPr/>
          </p:nvSpPr>
          <p:spPr>
            <a:xfrm rot="2700000">
              <a:off x="3491880" y="1567602"/>
              <a:ext cx="1845871" cy="1845871"/>
            </a:xfrm>
            <a:prstGeom prst="roundRect">
              <a:avLst>
                <a:gd name="adj" fmla="val 16393"/>
              </a:avLst>
            </a:prstGeom>
            <a:solidFill>
              <a:srgbClr val="FFC90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1" name="Rounded Rectangle 20">
              <a:extLst>
                <a:ext uri="{FF2B5EF4-FFF2-40B4-BE49-F238E27FC236}">
                  <a16:creationId xmlns:a16="http://schemas.microsoft.com/office/drawing/2014/main" id="{5A905CF9-CDA4-CBEF-ED97-734648DA37F9}"/>
                </a:ext>
              </a:extLst>
            </p:cNvPr>
            <p:cNvSpPr/>
            <p:nvPr/>
          </p:nvSpPr>
          <p:spPr>
            <a:xfrm rot="2700000">
              <a:off x="3596833" y="1672555"/>
              <a:ext cx="1635965" cy="1635965"/>
            </a:xfrm>
            <a:prstGeom prst="roundRect">
              <a:avLst>
                <a:gd name="adj" fmla="val 10205"/>
              </a:avLst>
            </a:prstGeom>
            <a:solidFill>
              <a:srgbClr val="FFC90A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CA3A58-3CE1-4F22-A8D7-3F4BDC8ED815}"/>
                </a:ext>
              </a:extLst>
            </p:cNvPr>
            <p:cNvSpPr txBox="1"/>
            <p:nvPr/>
          </p:nvSpPr>
          <p:spPr>
            <a:xfrm>
              <a:off x="3532754" y="1859340"/>
              <a:ext cx="17641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4800" b="1" dirty="0"/>
                <a:t>AREA</a:t>
              </a:r>
              <a:br>
                <a:rPr lang="en-SE" sz="4800" b="1" dirty="0"/>
              </a:br>
              <a:r>
                <a:rPr lang="en-SE" sz="4800" b="1" dirty="0"/>
                <a:t>51</a:t>
              </a:r>
            </a:p>
          </p:txBody>
        </p:sp>
        <p:sp>
          <p:nvSpPr>
            <p:cNvPr id="54" name="Cross 53">
              <a:extLst>
                <a:ext uri="{FF2B5EF4-FFF2-40B4-BE49-F238E27FC236}">
                  <a16:creationId xmlns:a16="http://schemas.microsoft.com/office/drawing/2014/main" id="{D15BE728-9324-B4B6-71A5-B3697C54211E}"/>
                </a:ext>
              </a:extLst>
            </p:cNvPr>
            <p:cNvSpPr/>
            <p:nvPr/>
          </p:nvSpPr>
          <p:spPr>
            <a:xfrm rot="3280905">
              <a:off x="4643786" y="2072035"/>
              <a:ext cx="437097" cy="450982"/>
            </a:xfrm>
            <a:prstGeom prst="plus">
              <a:avLst>
                <a:gd name="adj" fmla="val 4087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</p:spTree>
    <p:extLst>
      <p:ext uri="{BB962C8B-B14F-4D97-AF65-F5344CB8AC3E}">
        <p14:creationId xmlns:p14="http://schemas.microsoft.com/office/powerpoint/2010/main" val="18633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F7E9-18E7-C2B4-9ADB-A95F36BD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157D-0DC1-7C0C-3799-C8F28983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via VNC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364BD-50EE-F0E7-0B2E-8E414813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A0C8A-19EE-B002-0D6D-1392BF11309F}"/>
              </a:ext>
            </a:extLst>
          </p:cNvPr>
          <p:cNvSpPr txBox="1"/>
          <p:nvPr/>
        </p:nvSpPr>
        <p:spPr>
          <a:xfrm>
            <a:off x="395536" y="1844824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Virtual Network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Confluence page with setup instructions​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ports for assigned users​</a:t>
            </a:r>
          </a:p>
        </p:txBody>
      </p:sp>
      <p:pic>
        <p:nvPicPr>
          <p:cNvPr id="3074" name="Picture 2" descr="Et billede, der indeholder tekst, skærmbillede, software, Rektangel&#10;&#10;AI-genereret indhold kan være ukorrekt.">
            <a:extLst>
              <a:ext uri="{FF2B5EF4-FFF2-40B4-BE49-F238E27FC236}">
                <a16:creationId xmlns:a16="http://schemas.microsoft.com/office/drawing/2014/main" id="{1B6EF116-989A-F5FA-EDC2-E06E57DC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5631730" cy="2867684"/>
          </a:xfrm>
          <a:prstGeom prst="rect">
            <a:avLst/>
          </a:prstGeom>
          <a:noFill/>
          <a:ln w="12700"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030E6D-3C2E-3E67-AFB3-858BA7347E3F}"/>
              </a:ext>
            </a:extLst>
          </p:cNvPr>
          <p:cNvSpPr txBox="1"/>
          <p:nvPr/>
        </p:nvSpPr>
        <p:spPr>
          <a:xfrm>
            <a:off x="395536" y="6353129"/>
            <a:ext cx="8568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https://confluence.ess.eu/spaces/~michaelchristiansen/pages/806856002/EFU+Workshop</a:t>
            </a:r>
          </a:p>
        </p:txBody>
      </p:sp>
    </p:spTree>
    <p:extLst>
      <p:ext uri="{BB962C8B-B14F-4D97-AF65-F5344CB8AC3E}">
        <p14:creationId xmlns:p14="http://schemas.microsoft.com/office/powerpoint/2010/main" val="24301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F7E9-18E7-C2B4-9ADB-A95F36BD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157D-0DC1-7C0C-3799-C8F28983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Ar51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364BD-50EE-F0E7-0B2E-8E414813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A0C8A-19EE-B002-0D6D-1392BF11309F}"/>
              </a:ext>
            </a:extLst>
          </p:cNvPr>
          <p:cNvSpPr txBox="1"/>
          <p:nvPr/>
        </p:nvSpPr>
        <p:spPr>
          <a:xfrm>
            <a:off x="395536" y="1844824"/>
            <a:ext cx="7416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Gitlab repo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Installation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Usage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33005-2B5B-6670-B1DA-C6952123D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40" y="1867463"/>
            <a:ext cx="4073624" cy="43037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94417-E7EA-AFC0-E49E-9BAD9D403D38}"/>
              </a:ext>
            </a:extLst>
          </p:cNvPr>
          <p:cNvSpPr txBox="1"/>
          <p:nvPr/>
        </p:nvSpPr>
        <p:spPr>
          <a:xfrm>
            <a:off x="399950" y="6217850"/>
            <a:ext cx="7848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https://gitlab.esss.lu.se/ecdc/ess-dmsc/ar51-monitor</a:t>
            </a:r>
          </a:p>
        </p:txBody>
      </p:sp>
    </p:spTree>
    <p:extLst>
      <p:ext uri="{BB962C8B-B14F-4D97-AF65-F5344CB8AC3E}">
        <p14:creationId xmlns:p14="http://schemas.microsoft.com/office/powerpoint/2010/main" val="12983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336C4-347B-74E6-0651-03E42025E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9D79-B938-18F5-ACAA-E231FC77B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0DCDB-BEA0-1B92-2D01-C9789FDC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96577-A5A4-AD32-2789-AE6A02418454}"/>
              </a:ext>
            </a:extLst>
          </p:cNvPr>
          <p:cNvSpPr txBox="1"/>
          <p:nvPr/>
        </p:nvSpPr>
        <p:spPr>
          <a:xfrm>
            <a:off x="395536" y="1844824"/>
            <a:ext cx="7416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Inspect live Loki data on </a:t>
            </a: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daqlite01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Study different samples topics on</a:t>
            </a:r>
            <a:br>
              <a:rPr lang="en-US" sz="2400" dirty="0"/>
            </a:b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daqlite02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blue-</a:t>
            </a:r>
            <a:r>
              <a:rPr lang="en-US" sz="2400" dirty="0" err="1">
                <a:solidFill>
                  <a:schemeClr val="accent2"/>
                </a:solidFill>
                <a:latin typeface="Consolas" panose="020B0609020204030204" pitchFamily="49" charset="0"/>
              </a:rPr>
              <a:t>daqlite</a:t>
            </a:r>
            <a:br>
              <a:rPr lang="en-US" sz="2400" dirty="0">
                <a:latin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Stream and study PCAP files on </a:t>
            </a: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blue-</a:t>
            </a:r>
            <a:r>
              <a:rPr lang="en-US" sz="2400" dirty="0" err="1">
                <a:solidFill>
                  <a:schemeClr val="accent2"/>
                </a:solidFill>
                <a:latin typeface="Consolas" panose="020B0609020204030204" pitchFamily="49" charset="0"/>
              </a:rPr>
              <a:t>daqlite</a:t>
            </a:r>
            <a:endParaRPr lang="en-US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Inspect data by using the </a:t>
            </a:r>
            <a:r>
              <a:rPr lang="en-US" sz="2400" dirty="0">
                <a:solidFill>
                  <a:schemeClr val="accent2"/>
                </a:solidFill>
                <a:latin typeface="Consolas" panose="020B0609020204030204" pitchFamily="49" charset="0"/>
              </a:rPr>
              <a:t>--debug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option </a:t>
            </a:r>
          </a:p>
        </p:txBody>
      </p:sp>
    </p:spTree>
    <p:extLst>
      <p:ext uri="{BB962C8B-B14F-4D97-AF65-F5344CB8AC3E}">
        <p14:creationId xmlns:p14="http://schemas.microsoft.com/office/powerpoint/2010/main" val="917846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7EDE-11E7-E147-CEE5-2B3040D2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EFU – dataflow 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1E811-52A5-E4E9-AFA3-DF5AD979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140C5-A9FD-764E-AD01-F3B6689342A0}"/>
              </a:ext>
            </a:extLst>
          </p:cNvPr>
          <p:cNvPicPr/>
          <p:nvPr/>
        </p:nvPicPr>
        <p:blipFill rotWithShape="1">
          <a:blip r:embed="rId2"/>
          <a:srcRect l="49625" t="22036" r="2634" b="13116"/>
          <a:stretch/>
        </p:blipFill>
        <p:spPr bwMode="auto">
          <a:xfrm>
            <a:off x="457200" y="2270473"/>
            <a:ext cx="2278352" cy="1806599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51325-27A6-88F4-DF62-EA9067164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442" y="2665668"/>
            <a:ext cx="1806600" cy="1016213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61B6FB-3417-2C0A-F8BE-36271BB87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30" y="2270473"/>
            <a:ext cx="3553070" cy="1809981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65B4B5-2DC9-981B-25FB-9740BCCA7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3" y="4544122"/>
            <a:ext cx="3636069" cy="1515460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91812-DF45-BFE1-C3DB-184B0D923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08" y="4544122"/>
            <a:ext cx="1899869" cy="1515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538F65-8A0A-0A16-50F3-55805643C4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6658083" y="4544122"/>
            <a:ext cx="2280550" cy="151546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5E6B97-A590-641A-EFD2-8BC3A57A7C2F}"/>
              </a:ext>
            </a:extLst>
          </p:cNvPr>
          <p:cNvCxnSpPr>
            <a:cxnSpLocks/>
          </p:cNvCxnSpPr>
          <p:nvPr/>
        </p:nvCxnSpPr>
        <p:spPr>
          <a:xfrm flipH="1">
            <a:off x="7486699" y="4118755"/>
            <a:ext cx="1200101" cy="894421"/>
          </a:xfrm>
          <a:prstGeom prst="line">
            <a:avLst/>
          </a:prstGeom>
          <a:ln w="47625">
            <a:solidFill>
              <a:srgbClr val="00B05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46D7B1-A3C0-11C4-1AB4-61D617C8CCAE}"/>
              </a:ext>
            </a:extLst>
          </p:cNvPr>
          <p:cNvSpPr txBox="1"/>
          <p:nvPr/>
        </p:nvSpPr>
        <p:spPr>
          <a:xfrm>
            <a:off x="8601762" y="3703135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?</a:t>
            </a:r>
            <a:endParaRPr lang="en-DK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297991-A9EE-CDF1-BC39-3D665680C6F5}"/>
              </a:ext>
            </a:extLst>
          </p:cNvPr>
          <p:cNvSpPr txBox="1"/>
          <p:nvPr/>
        </p:nvSpPr>
        <p:spPr>
          <a:xfrm>
            <a:off x="3765978" y="6162983"/>
            <a:ext cx="164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Transformation</a:t>
            </a:r>
            <a:endParaRPr lang="en-DK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0A5F4-E876-89E3-011A-295BBBDAC466}"/>
              </a:ext>
            </a:extLst>
          </p:cNvPr>
          <p:cNvSpPr txBox="1"/>
          <p:nvPr/>
        </p:nvSpPr>
        <p:spPr>
          <a:xfrm>
            <a:off x="1226762" y="1791969"/>
            <a:ext cx="101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</a:t>
            </a:r>
            <a:endParaRPr lang="en-DK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6D25C-7B48-E49D-2B0F-8CA29F72F9A8}"/>
              </a:ext>
            </a:extLst>
          </p:cNvPr>
          <p:cNvSpPr txBox="1"/>
          <p:nvPr/>
        </p:nvSpPr>
        <p:spPr>
          <a:xfrm>
            <a:off x="891785" y="6162983"/>
            <a:ext cx="99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Readout</a:t>
            </a:r>
            <a:endParaRPr lang="en-DK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86F6F6-7788-9212-7F9F-ABB265F9F1FD}"/>
              </a:ext>
            </a:extLst>
          </p:cNvPr>
          <p:cNvSpPr txBox="1"/>
          <p:nvPr/>
        </p:nvSpPr>
        <p:spPr>
          <a:xfrm>
            <a:off x="7295431" y="6162983"/>
            <a:ext cx="101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</a:t>
            </a:r>
            <a:endParaRPr lang="en-DK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7E392-BB5E-3A89-135C-1C88727A77B4}"/>
              </a:ext>
            </a:extLst>
          </p:cNvPr>
          <p:cNvSpPr txBox="1"/>
          <p:nvPr/>
        </p:nvSpPr>
        <p:spPr>
          <a:xfrm>
            <a:off x="7134679" y="179196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RMM</a:t>
            </a:r>
            <a:endParaRPr lang="en-DK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DE1519-A4A2-6D5E-B13D-0D335BEA582B}"/>
              </a:ext>
            </a:extLst>
          </p:cNvPr>
          <p:cNvSpPr txBox="1"/>
          <p:nvPr/>
        </p:nvSpPr>
        <p:spPr>
          <a:xfrm>
            <a:off x="4035212" y="1791969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Ring and Fens</a:t>
            </a:r>
            <a:endParaRPr lang="en-DK" b="1" dirty="0"/>
          </a:p>
        </p:txBody>
      </p:sp>
    </p:spTree>
    <p:extLst>
      <p:ext uri="{BB962C8B-B14F-4D97-AF65-F5344CB8AC3E}">
        <p14:creationId xmlns:p14="http://schemas.microsoft.com/office/powerpoint/2010/main" val="329657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487901D-E5F1-B394-8BB6-89656B95B88B}"/>
              </a:ext>
            </a:extLst>
          </p:cNvPr>
          <p:cNvSpPr/>
          <p:nvPr/>
        </p:nvSpPr>
        <p:spPr>
          <a:xfrm>
            <a:off x="1747802" y="1821420"/>
            <a:ext cx="5495013" cy="4812462"/>
          </a:xfrm>
          <a:prstGeom prst="roundRect">
            <a:avLst>
              <a:gd name="adj" fmla="val 2525"/>
            </a:avLst>
          </a:prstGeom>
          <a:solidFill>
            <a:schemeClr val="bg1">
              <a:lumMod val="85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2" name="Rounded Rectangle 51"/>
          <p:cNvSpPr/>
          <p:nvPr/>
        </p:nvSpPr>
        <p:spPr>
          <a:xfrm>
            <a:off x="3322647" y="3020198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EFU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ECDC System Architecture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7349" t="6452" r="65287" b="5837"/>
          <a:stretch/>
        </p:blipFill>
        <p:spPr>
          <a:xfrm flipH="1">
            <a:off x="133150" y="3001595"/>
            <a:ext cx="1231934" cy="1029655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747803" y="2659773"/>
            <a:ext cx="10680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readout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/>
          <a:srcRect r="65030"/>
          <a:stretch/>
        </p:blipFill>
        <p:spPr>
          <a:xfrm>
            <a:off x="4470241" y="3764702"/>
            <a:ext cx="843653" cy="1268108"/>
          </a:xfrm>
          <a:prstGeom prst="rect">
            <a:avLst/>
          </a:prstGeom>
        </p:spPr>
      </p:pic>
      <p:cxnSp>
        <p:nvCxnSpPr>
          <p:cNvPr id="60" name="Straight Connector 59"/>
          <p:cNvCxnSpPr>
            <a:cxnSpLocks/>
          </p:cNvCxnSpPr>
          <p:nvPr/>
        </p:nvCxnSpPr>
        <p:spPr>
          <a:xfrm>
            <a:off x="5238243" y="4405256"/>
            <a:ext cx="283948" cy="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926603" y="2699201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Consolas"/>
              </a:rPr>
              <a:t>event formation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4138217" y="3540228"/>
            <a:ext cx="492150" cy="32177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846950" y="348224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300" y="4081220"/>
            <a:ext cx="648073" cy="64807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431434" y="4703852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Lund - CPH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366314" y="348224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69767" y="2659773"/>
            <a:ext cx="11031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detectors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1779567-3298-F14C-93D6-09A0108F89B4}"/>
              </a:ext>
            </a:extLst>
          </p:cNvPr>
          <p:cNvSpPr/>
          <p:nvPr/>
        </p:nvSpPr>
        <p:spPr>
          <a:xfrm>
            <a:off x="1928394" y="3020198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E05DFF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'RM'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AD2B52-646A-544E-8F4A-1754AD38E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75084" y="4116438"/>
            <a:ext cx="505007" cy="57763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90D05D-2BF7-9F4E-ACFE-FAC18819E8D2}"/>
              </a:ext>
            </a:extLst>
          </p:cNvPr>
          <p:cNvCxnSpPr>
            <a:cxnSpLocks/>
          </p:cNvCxnSpPr>
          <p:nvPr/>
        </p:nvCxnSpPr>
        <p:spPr>
          <a:xfrm>
            <a:off x="7812360" y="440525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9F0F1A3-C82C-894A-B147-CD5D210F7B22}"/>
              </a:ext>
            </a:extLst>
          </p:cNvPr>
          <p:cNvSpPr/>
          <p:nvPr/>
        </p:nvSpPr>
        <p:spPr>
          <a:xfrm>
            <a:off x="346668" y="4852512"/>
            <a:ext cx="903796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slits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C5101477-4971-6B4F-AF4A-D3A52CEE960C}"/>
              </a:ext>
            </a:extLst>
          </p:cNvPr>
          <p:cNvSpPr/>
          <p:nvPr/>
        </p:nvSpPr>
        <p:spPr>
          <a:xfrm>
            <a:off x="350074" y="5182552"/>
            <a:ext cx="900390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choppers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5C608B98-59A8-374F-B0A7-51915652D94F}"/>
              </a:ext>
            </a:extLst>
          </p:cNvPr>
          <p:cNvSpPr/>
          <p:nvPr/>
        </p:nvSpPr>
        <p:spPr>
          <a:xfrm>
            <a:off x="346668" y="5748252"/>
            <a:ext cx="885679" cy="246024"/>
          </a:xfrm>
          <a:prstGeom prst="roundRect">
            <a:avLst>
              <a:gd name="adj" fmla="val 13195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samp. env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8847F-C0EE-B44B-B378-4EB5E8C27903}"/>
              </a:ext>
            </a:extLst>
          </p:cNvPr>
          <p:cNvSpPr txBox="1"/>
          <p:nvPr/>
        </p:nvSpPr>
        <p:spPr>
          <a:xfrm>
            <a:off x="615820" y="5348846"/>
            <a:ext cx="77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...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80BCC12D-B0B4-4E4E-B460-C2898D3ACDBB}"/>
              </a:ext>
            </a:extLst>
          </p:cNvPr>
          <p:cNvSpPr/>
          <p:nvPr/>
        </p:nvSpPr>
        <p:spPr>
          <a:xfrm>
            <a:off x="3352776" y="4960524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61C4FB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EPICS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FW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DDE1770-4074-AA4D-AE8E-7CDC1B5DD6B2}"/>
              </a:ext>
            </a:extLst>
          </p:cNvPr>
          <p:cNvCxnSpPr>
            <a:cxnSpLocks/>
          </p:cNvCxnSpPr>
          <p:nvPr/>
        </p:nvCxnSpPr>
        <p:spPr>
          <a:xfrm flipV="1">
            <a:off x="4174401" y="4862647"/>
            <a:ext cx="397599" cy="291201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42A5BE17-8B74-0B42-A003-ECDFC5ED7C93}"/>
              </a:ext>
            </a:extLst>
          </p:cNvPr>
          <p:cNvSpPr/>
          <p:nvPr/>
        </p:nvSpPr>
        <p:spPr>
          <a:xfrm>
            <a:off x="1928394" y="4960524"/>
            <a:ext cx="720080" cy="966104"/>
          </a:xfrm>
          <a:prstGeom prst="roundRect">
            <a:avLst>
              <a:gd name="adj" fmla="val 13195"/>
            </a:avLst>
          </a:prstGeom>
          <a:solidFill>
            <a:srgbClr val="0094CA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'EPICS'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7A0D11F-35B6-FB44-865A-2BFD87888119}"/>
              </a:ext>
            </a:extLst>
          </p:cNvPr>
          <p:cNvCxnSpPr/>
          <p:nvPr/>
        </p:nvCxnSpPr>
        <p:spPr>
          <a:xfrm>
            <a:off x="2846950" y="544357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75AAE2-BBBA-1747-9CB0-BD9BBD577DB2}"/>
              </a:ext>
            </a:extLst>
          </p:cNvPr>
          <p:cNvCxnSpPr/>
          <p:nvPr/>
        </p:nvCxnSpPr>
        <p:spPr>
          <a:xfrm>
            <a:off x="1387763" y="544357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309972F6-9E4B-1F4B-A0BD-E56B9DD259E7}"/>
              </a:ext>
            </a:extLst>
          </p:cNvPr>
          <p:cNvSpPr/>
          <p:nvPr/>
        </p:nvSpPr>
        <p:spPr>
          <a:xfrm>
            <a:off x="4033197" y="6203620"/>
            <a:ext cx="1151810" cy="344970"/>
          </a:xfrm>
          <a:prstGeom prst="roundRect">
            <a:avLst>
              <a:gd name="adj" fmla="val 13195"/>
            </a:avLst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NICOS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6CD9115-86FC-4649-A4AA-C4AB29B20A8C}"/>
              </a:ext>
            </a:extLst>
          </p:cNvPr>
          <p:cNvCxnSpPr>
            <a:cxnSpLocks/>
          </p:cNvCxnSpPr>
          <p:nvPr/>
        </p:nvCxnSpPr>
        <p:spPr>
          <a:xfrm>
            <a:off x="4860032" y="4937146"/>
            <a:ext cx="0" cy="1180009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38A492C-0EB0-BA4A-AB73-22B52EBE0051}"/>
              </a:ext>
            </a:extLst>
          </p:cNvPr>
          <p:cNvCxnSpPr>
            <a:cxnSpLocks/>
          </p:cNvCxnSpPr>
          <p:nvPr/>
        </p:nvCxnSpPr>
        <p:spPr>
          <a:xfrm>
            <a:off x="2666609" y="5926628"/>
            <a:ext cx="1305590" cy="522296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82F8F6-A9BD-5F47-B995-9671083DADDE}"/>
              </a:ext>
            </a:extLst>
          </p:cNvPr>
          <p:cNvCxnSpPr/>
          <p:nvPr/>
        </p:nvCxnSpPr>
        <p:spPr>
          <a:xfrm>
            <a:off x="198820" y="4424474"/>
            <a:ext cx="40443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3D9C3A-A51A-C147-A500-EC0941EC9E06}"/>
              </a:ext>
            </a:extLst>
          </p:cNvPr>
          <p:cNvSpPr txBox="1"/>
          <p:nvPr/>
        </p:nvSpPr>
        <p:spPr>
          <a:xfrm>
            <a:off x="2319706" y="4130451"/>
            <a:ext cx="136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/>
              <a:t>data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13B196-1EC9-BD40-986B-54D9095EC2FD}"/>
              </a:ext>
            </a:extLst>
          </p:cNvPr>
          <p:cNvSpPr txBox="1"/>
          <p:nvPr/>
        </p:nvSpPr>
        <p:spPr>
          <a:xfrm>
            <a:off x="2559269" y="4402594"/>
            <a:ext cx="869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/>
              <a:t>controls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9D1AD-209D-C74E-A1B2-9D0F60D15350}"/>
              </a:ext>
            </a:extLst>
          </p:cNvPr>
          <p:cNvSpPr/>
          <p:nvPr/>
        </p:nvSpPr>
        <p:spPr>
          <a:xfrm>
            <a:off x="198820" y="1484785"/>
            <a:ext cx="2140932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instrument hardware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2736AD5-5F08-5D42-AB24-AEC15CCD38C4}"/>
              </a:ext>
            </a:extLst>
          </p:cNvPr>
          <p:cNvSpPr/>
          <p:nvPr/>
        </p:nvSpPr>
        <p:spPr>
          <a:xfrm>
            <a:off x="2368469" y="1486326"/>
            <a:ext cx="4723811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site infrastructure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0ABA5F7-DF3E-3A4C-959E-C7E8978CE1AF}"/>
              </a:ext>
            </a:extLst>
          </p:cNvPr>
          <p:cNvSpPr/>
          <p:nvPr/>
        </p:nvSpPr>
        <p:spPr>
          <a:xfrm>
            <a:off x="7120997" y="1484784"/>
            <a:ext cx="1903032" cy="2694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chemeClr val="tx1"/>
                </a:solidFill>
              </a:rPr>
              <a:t>DMSC</a:t>
            </a:r>
          </a:p>
        </p:txBody>
      </p:sp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1E152D68-028C-DC08-B963-47AFB8572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8857" y="5754960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63E552-5897-FE83-9539-E893409B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878" y="4070822"/>
            <a:ext cx="702594" cy="66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B317F-CF2F-B7D3-75A1-23F6E172D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43257" y="4116438"/>
            <a:ext cx="505007" cy="57763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1DBE1A-CCCB-F5E1-CEA1-C7543BE17446}"/>
              </a:ext>
            </a:extLst>
          </p:cNvPr>
          <p:cNvCxnSpPr>
            <a:cxnSpLocks/>
          </p:cNvCxnSpPr>
          <p:nvPr/>
        </p:nvCxnSpPr>
        <p:spPr>
          <a:xfrm flipH="1">
            <a:off x="6332292" y="4960524"/>
            <a:ext cx="1776652" cy="1227252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E42F4C-A943-F8CB-9522-32F58848223F}"/>
              </a:ext>
            </a:extLst>
          </p:cNvPr>
          <p:cNvCxnSpPr>
            <a:cxnSpLocks/>
          </p:cNvCxnSpPr>
          <p:nvPr/>
        </p:nvCxnSpPr>
        <p:spPr>
          <a:xfrm flipH="1">
            <a:off x="5266585" y="6384547"/>
            <a:ext cx="306371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161DE0-FA96-A459-4350-A73D2B65C09E}"/>
              </a:ext>
            </a:extLst>
          </p:cNvPr>
          <p:cNvCxnSpPr>
            <a:cxnSpLocks/>
          </p:cNvCxnSpPr>
          <p:nvPr/>
        </p:nvCxnSpPr>
        <p:spPr>
          <a:xfrm>
            <a:off x="7025127" y="4405256"/>
            <a:ext cx="211169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BABB49-41C8-ED12-C200-77874F5E264E}"/>
              </a:ext>
            </a:extLst>
          </p:cNvPr>
          <p:cNvCxnSpPr>
            <a:cxnSpLocks/>
          </p:cNvCxnSpPr>
          <p:nvPr/>
        </p:nvCxnSpPr>
        <p:spPr>
          <a:xfrm>
            <a:off x="6012160" y="4405256"/>
            <a:ext cx="360040" cy="0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DFE3BF0-84C1-3A3D-6BAA-827C65E798F6}"/>
              </a:ext>
            </a:extLst>
          </p:cNvPr>
          <p:cNvSpPr txBox="1"/>
          <p:nvPr/>
        </p:nvSpPr>
        <p:spPr>
          <a:xfrm>
            <a:off x="5057881" y="3721689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filewriter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2AC47-076C-83BB-3797-49702772C5ED}"/>
              </a:ext>
            </a:extLst>
          </p:cNvPr>
          <p:cNvSpPr txBox="1"/>
          <p:nvPr/>
        </p:nvSpPr>
        <p:spPr>
          <a:xfrm>
            <a:off x="6407310" y="3720147"/>
            <a:ext cx="135416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cs typeface="Consolas"/>
              </a:rPr>
              <a:t>storage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37A054-FE9B-AEF1-CEF3-F6EE60A6BA28}"/>
              </a:ext>
            </a:extLst>
          </p:cNvPr>
          <p:cNvCxnSpPr>
            <a:cxnSpLocks/>
          </p:cNvCxnSpPr>
          <p:nvPr/>
        </p:nvCxnSpPr>
        <p:spPr>
          <a:xfrm flipV="1">
            <a:off x="4932696" y="3585968"/>
            <a:ext cx="252002" cy="325737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B7E40A-F036-9EAB-26C4-8017E6E9A391}"/>
              </a:ext>
            </a:extLst>
          </p:cNvPr>
          <p:cNvCxnSpPr/>
          <p:nvPr/>
        </p:nvCxnSpPr>
        <p:spPr>
          <a:xfrm>
            <a:off x="5556429" y="3284662"/>
            <a:ext cx="360040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8ACD672-C584-4432-1D1F-68527A86D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221402" y="3072892"/>
            <a:ext cx="316505" cy="4719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5A20C3-076D-CFD9-B5CD-7E4AB4571CA2}"/>
              </a:ext>
            </a:extLst>
          </p:cNvPr>
          <p:cNvCxnSpPr>
            <a:cxnSpLocks/>
          </p:cNvCxnSpPr>
          <p:nvPr/>
        </p:nvCxnSpPr>
        <p:spPr>
          <a:xfrm>
            <a:off x="5662514" y="2290478"/>
            <a:ext cx="205644" cy="0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C96610-F216-38F6-6E9C-7A1A5EAC568B}"/>
              </a:ext>
            </a:extLst>
          </p:cNvPr>
          <p:cNvCxnSpPr>
            <a:cxnSpLocks/>
          </p:cNvCxnSpPr>
          <p:nvPr/>
        </p:nvCxnSpPr>
        <p:spPr>
          <a:xfrm flipV="1">
            <a:off x="4803500" y="2658417"/>
            <a:ext cx="281191" cy="1215618"/>
          </a:xfrm>
          <a:prstGeom prst="line">
            <a:avLst/>
          </a:prstGeom>
          <a:ln w="25400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D2D2EB-AAFC-841A-22CC-0A1BC13EF81A}"/>
              </a:ext>
            </a:extLst>
          </p:cNvPr>
          <p:cNvCxnSpPr>
            <a:cxnSpLocks/>
          </p:cNvCxnSpPr>
          <p:nvPr/>
        </p:nvCxnSpPr>
        <p:spPr>
          <a:xfrm>
            <a:off x="2281838" y="4075919"/>
            <a:ext cx="6596" cy="786728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A83BF50-DC52-CC6A-53CF-89C0B36AD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625" r="9132" b="27391"/>
          <a:stretch/>
        </p:blipFill>
        <p:spPr>
          <a:xfrm>
            <a:off x="5996075" y="2860232"/>
            <a:ext cx="1122772" cy="746099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EF24BB5-91C7-14F6-6E86-A0FAB7A4F4F1}"/>
              </a:ext>
            </a:extLst>
          </p:cNvPr>
          <p:cNvSpPr/>
          <p:nvPr/>
        </p:nvSpPr>
        <p:spPr>
          <a:xfrm rot="2700000">
            <a:off x="4852782" y="2024720"/>
            <a:ext cx="544230" cy="544230"/>
          </a:xfrm>
          <a:prstGeom prst="roundRect">
            <a:avLst>
              <a:gd name="adj" fmla="val 16393"/>
            </a:avLst>
          </a:prstGeom>
          <a:solidFill>
            <a:srgbClr val="FFC9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07B8D30-E429-96BF-9FCD-AA81B84A7ABC}"/>
              </a:ext>
            </a:extLst>
          </p:cNvPr>
          <p:cNvSpPr/>
          <p:nvPr/>
        </p:nvSpPr>
        <p:spPr>
          <a:xfrm rot="2700000">
            <a:off x="4883726" y="2055664"/>
            <a:ext cx="482342" cy="482342"/>
          </a:xfrm>
          <a:prstGeom prst="roundRect">
            <a:avLst>
              <a:gd name="adj" fmla="val 10205"/>
            </a:avLst>
          </a:prstGeom>
          <a:solidFill>
            <a:srgbClr val="FFC90A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100A42-0EE7-0D5E-5294-B9222DFCF84C}"/>
              </a:ext>
            </a:extLst>
          </p:cNvPr>
          <p:cNvSpPr txBox="1"/>
          <p:nvPr/>
        </p:nvSpPr>
        <p:spPr>
          <a:xfrm>
            <a:off x="4864833" y="2027531"/>
            <a:ext cx="52012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100" dirty="0"/>
              <a:t>AREA</a:t>
            </a:r>
            <a:br>
              <a:rPr lang="en-SE" sz="1100" dirty="0"/>
            </a:br>
            <a:r>
              <a:rPr lang="en-SE" sz="2000" dirty="0"/>
              <a:t>51</a:t>
            </a:r>
            <a:endParaRPr lang="en-SE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D70D5B-3755-F0BB-41C8-A3E83F7403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824" t="10466" r="10714" b="13150"/>
          <a:stretch>
            <a:fillRect/>
          </a:stretch>
        </p:blipFill>
        <p:spPr>
          <a:xfrm>
            <a:off x="5976012" y="1940022"/>
            <a:ext cx="1152128" cy="791874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81A3ED8B-B949-875A-E0CE-6618EA4D22AE}"/>
              </a:ext>
            </a:extLst>
          </p:cNvPr>
          <p:cNvSpPr/>
          <p:nvPr/>
        </p:nvSpPr>
        <p:spPr>
          <a:xfrm rot="3280905">
            <a:off x="5156965" y="2102604"/>
            <a:ext cx="128872" cy="132966"/>
          </a:xfrm>
          <a:prstGeom prst="plus">
            <a:avLst>
              <a:gd name="adj" fmla="val 408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B26780F-9D85-334E-C4C6-CD9F6A6C409F}"/>
              </a:ext>
            </a:extLst>
          </p:cNvPr>
          <p:cNvCxnSpPr>
            <a:cxnSpLocks/>
          </p:cNvCxnSpPr>
          <p:nvPr/>
        </p:nvCxnSpPr>
        <p:spPr>
          <a:xfrm>
            <a:off x="3360513" y="2312224"/>
            <a:ext cx="1556906" cy="519492"/>
          </a:xfrm>
          <a:prstGeom prst="line">
            <a:avLst/>
          </a:prstGeom>
          <a:ln w="47625">
            <a:solidFill>
              <a:srgbClr val="00B05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A28F8A1-7911-ABD9-6D5D-D83CBFECE49E}"/>
              </a:ext>
            </a:extLst>
          </p:cNvPr>
          <p:cNvSpPr txBox="1"/>
          <p:nvPr/>
        </p:nvSpPr>
        <p:spPr>
          <a:xfrm>
            <a:off x="2026527" y="1968188"/>
            <a:ext cx="2112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Raw samples topic</a:t>
            </a:r>
            <a:endParaRPr lang="en-DK" sz="1600" b="1" dirty="0"/>
          </a:p>
        </p:txBody>
      </p:sp>
    </p:spTree>
    <p:extLst>
      <p:ext uri="{BB962C8B-B14F-4D97-AF65-F5344CB8AC3E}">
        <p14:creationId xmlns:p14="http://schemas.microsoft.com/office/powerpoint/2010/main" val="160952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1C85D-9B9E-3BA4-2501-733BA6DB1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9FE4-AF16-18A3-01EF-9A078CFE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Area51 – where lost channels are found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9D5F8-3D45-C0BD-5559-053CBAD4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AB705-BD4D-25AC-5D32-E699E45D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04" y="1916832"/>
            <a:ext cx="7643192" cy="42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C9DA2-2465-6793-AA35-8756EC8D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F668-7F4E-902E-C6F7-376A7062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Loki – example 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F2516-DF39-D2FE-9B37-02EA5B28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6" name="loki_video">
            <a:hlinkClick r:id="" action="ppaction://media"/>
            <a:extLst>
              <a:ext uri="{FF2B5EF4-FFF2-40B4-BE49-F238E27FC236}">
                <a16:creationId xmlns:a16="http://schemas.microsoft.com/office/drawing/2014/main" id="{C0B7D65A-6DBE-5763-9057-D448E4710C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266" y="1999239"/>
            <a:ext cx="5573467" cy="43244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768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E05D4-FADE-3992-4092-45E0EEFD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B694E-1A91-2CCF-E280-D641F05F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Ar51 – overview	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69C8A-53C1-CC59-994F-F918C0248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5C27D-4488-932E-A5ED-1026A6E44742}"/>
              </a:ext>
            </a:extLst>
          </p:cNvPr>
          <p:cNvSpPr txBox="1"/>
          <p:nvPr/>
        </p:nvSpPr>
        <p:spPr>
          <a:xfrm>
            <a:off x="395536" y="1844824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Principle</a:t>
            </a:r>
          </a:p>
          <a:p>
            <a:endParaRPr lang="en-US" sz="2400" dirty="0"/>
          </a:p>
          <a:p>
            <a:r>
              <a:rPr lang="en-US" sz="2400" dirty="0"/>
              <a:t>Read raw non-processed samples topic to inspect and zoom in on specific detector quantities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Front-end-nodes (FENs)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Tubes/Hybrids/ASICs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ADC beam monitor values</a:t>
            </a:r>
            <a:endParaRPr lang="en-DK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B6290-7254-49BD-80E8-4734E1010FE4}"/>
              </a:ext>
            </a:extLst>
          </p:cNvPr>
          <p:cNvSpPr txBox="1"/>
          <p:nvPr/>
        </p:nvSpPr>
        <p:spPr>
          <a:xfrm>
            <a:off x="5148064" y="1844824"/>
            <a:ext cx="37444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Supported detectors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Loki, Bifrost, and Miracles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Estia and Freia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Beam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Skadi (coming soon)</a:t>
            </a:r>
          </a:p>
        </p:txBody>
      </p:sp>
    </p:spTree>
    <p:extLst>
      <p:ext uri="{BB962C8B-B14F-4D97-AF65-F5344CB8AC3E}">
        <p14:creationId xmlns:p14="http://schemas.microsoft.com/office/powerpoint/2010/main" val="12223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46DA6-CA42-09A6-2067-303622A0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8E20-BE9E-E94F-C397-9FE892B9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88739-4767-7A73-E463-B4F76C85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6" name="dream_workshop">
            <a:hlinkClick r:id="" action="ppaction://media"/>
            <a:extLst>
              <a:ext uri="{FF2B5EF4-FFF2-40B4-BE49-F238E27FC236}">
                <a16:creationId xmlns:a16="http://schemas.microsoft.com/office/drawing/2014/main" id="{346CCA98-DCF6-2D83-9907-D36BFAA7C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20" t="8804" r="1734" b="2723"/>
          <a:stretch/>
        </p:blipFill>
        <p:spPr>
          <a:xfrm>
            <a:off x="1511660" y="1953264"/>
            <a:ext cx="6120680" cy="43782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0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9671E-4C10-6544-7C41-4AB543534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3A30-8431-5C6F-880C-201A5D57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Monitor – ODIN	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052F1-CB70-D935-AE64-F1696F3F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6" name="odin_bm">
            <a:hlinkClick r:id="" action="ppaction://media"/>
            <a:extLst>
              <a:ext uri="{FF2B5EF4-FFF2-40B4-BE49-F238E27FC236}">
                <a16:creationId xmlns:a16="http://schemas.microsoft.com/office/drawing/2014/main" id="{FE33B618-9F55-D877-CB65-F033C86E9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0" t="6324" r="1770" b="1952"/>
          <a:stretch/>
        </p:blipFill>
        <p:spPr>
          <a:xfrm>
            <a:off x="935812" y="1988840"/>
            <a:ext cx="7272376" cy="42758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43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0BEC-DFD0-46E4-F868-A106F6FA6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4BD0-A3FF-93BC-52E5-4AB738A6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Debug</a:t>
            </a:r>
            <a:endParaRPr lang="en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EE152-5E61-D855-1337-92FA5147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6" name="Script">
            <a:extLst>
              <a:ext uri="{FF2B5EF4-FFF2-40B4-BE49-F238E27FC236}">
                <a16:creationId xmlns:a16="http://schemas.microsoft.com/office/drawing/2014/main" id="{D85B8D24-29B5-D967-7370-9880034B1E01}"/>
              </a:ext>
            </a:extLst>
          </p:cNvPr>
          <p:cNvSpPr txBox="1"/>
          <p:nvPr/>
        </p:nvSpPr>
        <p:spPr>
          <a:xfrm>
            <a:off x="6516216" y="1819846"/>
            <a:ext cx="1944216" cy="4536504"/>
          </a:xfrm>
          <a:prstGeom prst="rect">
            <a:avLst/>
          </a:prstGeom>
          <a:solidFill>
            <a:srgbClr val="303841"/>
          </a:solidFill>
          <a:ln w="15875">
            <a:solidFill>
              <a:schemeClr val="tx1"/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...</a:t>
            </a:r>
          </a:p>
          <a:p>
            <a:endParaRPr lang="en-US" sz="1000" dirty="0">
              <a:solidFill>
                <a:srgbClr val="C0C2C5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Readout 79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-----------------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Fiber     = 11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FEN       = 5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Length    = 16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Time high = 1764244151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Time low  = 50970666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OM        = 1</a:t>
            </a:r>
          </a:p>
          <a:p>
            <a:r>
              <a:rPr lang="en-US" sz="1000" dirty="0" err="1">
                <a:solidFill>
                  <a:srgbClr val="C0C2C5"/>
                </a:solidFill>
                <a:latin typeface="Consolas" panose="020B0609020204030204" pitchFamily="49" charset="0"/>
              </a:rPr>
              <a:t>UId</a:t>
            </a:r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       = 2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Cathode   = 236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Anode     = 55</a:t>
            </a:r>
          </a:p>
          <a:p>
            <a:endParaRPr lang="en-US" sz="1000" dirty="0">
              <a:solidFill>
                <a:srgbClr val="C0C2C5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Readout 80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-----------------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Fiber     = 11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FEN       = 5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Length    = 16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Time high = 1764244151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Time low  = 50970666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OM        = 3</a:t>
            </a:r>
          </a:p>
          <a:p>
            <a:r>
              <a:rPr lang="en-US" sz="1000" dirty="0" err="1">
                <a:solidFill>
                  <a:srgbClr val="C0C2C5"/>
                </a:solidFill>
                <a:latin typeface="Consolas" panose="020B0609020204030204" pitchFamily="49" charset="0"/>
              </a:rPr>
              <a:t>UId</a:t>
            </a:r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       = 2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Cathode   = 244</a:t>
            </a: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Anode     = 4</a:t>
            </a:r>
          </a:p>
          <a:p>
            <a:endParaRPr lang="en-US" sz="1000" dirty="0">
              <a:solidFill>
                <a:srgbClr val="C0C2C5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C0C2C5"/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7" name="Script">
            <a:extLst>
              <a:ext uri="{FF2B5EF4-FFF2-40B4-BE49-F238E27FC236}">
                <a16:creationId xmlns:a16="http://schemas.microsoft.com/office/drawing/2014/main" id="{6EE930F1-4F62-4C41-F86D-166E2E41A323}"/>
              </a:ext>
            </a:extLst>
          </p:cNvPr>
          <p:cNvSpPr txBox="1"/>
          <p:nvPr/>
        </p:nvSpPr>
        <p:spPr>
          <a:xfrm>
            <a:off x="611560" y="5543464"/>
            <a:ext cx="4236781" cy="812886"/>
          </a:xfrm>
          <a:prstGeom prst="rect">
            <a:avLst/>
          </a:prstGeom>
          <a:solidFill>
            <a:srgbClr val="303841"/>
          </a:solidFill>
          <a:ln w="15875">
            <a:solidFill>
              <a:schemeClr val="tx1"/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r>
              <a:rPr lang="pt-BR" sz="1400" dirty="0">
                <a:solidFill>
                  <a:srgbClr val="C0C2C5"/>
                </a:solidFill>
                <a:latin typeface="Consolas" panose="020B0609020204030204" pitchFamily="49" charset="0"/>
              </a:rPr>
              <a:t>python3 ar51.py -r pcap -p 9022 --debug</a:t>
            </a:r>
            <a:endParaRPr lang="en-US" sz="1400" dirty="0">
              <a:solidFill>
                <a:srgbClr val="C0C2C5"/>
              </a:solidFill>
              <a:latin typeface="Consolas" panose="020B0609020204030204" pitchFamily="49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FDA051-0F02-5958-0338-21F5F8D49B19}"/>
              </a:ext>
            </a:extLst>
          </p:cNvPr>
          <p:cNvCxnSpPr/>
          <p:nvPr/>
        </p:nvCxnSpPr>
        <p:spPr>
          <a:xfrm>
            <a:off x="5220072" y="6021288"/>
            <a:ext cx="86409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CA5A40A-8168-4FBE-BA2C-711350CF33DC}"/>
              </a:ext>
            </a:extLst>
          </p:cNvPr>
          <p:cNvSpPr txBox="1"/>
          <p:nvPr/>
        </p:nvSpPr>
        <p:spPr>
          <a:xfrm>
            <a:off x="467544" y="1988840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nsolas" panose="020B0609020204030204" pitchFamily="49" charset="0"/>
              </a:rPr>
              <a:t>--debug </a:t>
            </a:r>
            <a:r>
              <a:rPr lang="en-US" sz="2400" b="1" dirty="0"/>
              <a:t>flag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Inspect individual readouts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Validate RMM output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399EA-880B-8F94-B142-F499442B2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561050"/>
            <a:ext cx="2232248" cy="17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2268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16051</TotalTime>
  <Words>319</Words>
  <Application>Microsoft Office PowerPoint</Application>
  <PresentationFormat>On-screen Show (4:3)</PresentationFormat>
  <Paragraphs>119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Consolas</vt:lpstr>
      <vt:lpstr>Segoe UI</vt:lpstr>
      <vt:lpstr>Segoe UI Light</vt:lpstr>
      <vt:lpstr>Segoe UI Semibold</vt:lpstr>
      <vt:lpstr>Wingdings</vt:lpstr>
      <vt:lpstr>ESS Core Powerpoint</vt:lpstr>
      <vt:lpstr>Office-tema</vt:lpstr>
      <vt:lpstr>PowerPoint Presentation</vt:lpstr>
      <vt:lpstr>EFU – dataflow </vt:lpstr>
      <vt:lpstr>ECDC System Architecture</vt:lpstr>
      <vt:lpstr>Area51 – where lost channels are found</vt:lpstr>
      <vt:lpstr>Loki – example </vt:lpstr>
      <vt:lpstr>Ar51 – overview </vt:lpstr>
      <vt:lpstr>DREAM</vt:lpstr>
      <vt:lpstr>Beam Monitor – ODIN </vt:lpstr>
      <vt:lpstr>Debug</vt:lpstr>
      <vt:lpstr>Access via VNC</vt:lpstr>
      <vt:lpstr>Getting the Ar51</vt:lpstr>
      <vt:lpstr>Exercises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Mads Ipsen</cp:lastModifiedBy>
  <cp:revision>519</cp:revision>
  <cp:lastPrinted>2019-08-27T13:40:04Z</cp:lastPrinted>
  <dcterms:created xsi:type="dcterms:W3CDTF">2013-10-29T16:05:10Z</dcterms:created>
  <dcterms:modified xsi:type="dcterms:W3CDTF">2026-01-19T07:46:11Z</dcterms:modified>
</cp:coreProperties>
</file>