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mov" ContentType="video/unknown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401" r:id="rId3"/>
    <p:sldId id="405" r:id="rId4"/>
    <p:sldId id="257" r:id="rId5"/>
    <p:sldId id="407" r:id="rId6"/>
    <p:sldId id="404" r:id="rId7"/>
    <p:sldId id="403" r:id="rId8"/>
    <p:sldId id="406" r:id="rId9"/>
    <p:sldId id="410" r:id="rId10"/>
    <p:sldId id="402" r:id="rId11"/>
    <p:sldId id="411" r:id="rId12"/>
    <p:sldId id="408" r:id="rId13"/>
    <p:sldId id="412" r:id="rId14"/>
    <p:sldId id="414" r:id="rId15"/>
    <p:sldId id="415" r:id="rId16"/>
    <p:sldId id="413" r:id="rId1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A17"/>
    <a:srgbClr val="FF0000"/>
    <a:srgbClr val="FFFFFF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76" autoAdjust="0"/>
    <p:restoredTop sz="99125" autoAdjust="0"/>
  </p:normalViewPr>
  <p:slideViewPr>
    <p:cSldViewPr>
      <p:cViewPr>
        <p:scale>
          <a:sx n="100" d="100"/>
          <a:sy n="100" d="100"/>
        </p:scale>
        <p:origin x="-624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12/11/15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071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771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12/11/15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12/11/15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12/11/15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12/11/15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12/11/15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0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duy.phan@esss.se" TargetMode="External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5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duyphan/Downloads/CERN-MOVIE.mov" TargetMode="Externa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679055"/>
            <a:ext cx="8604448" cy="1470025"/>
          </a:xfrm>
        </p:spPr>
        <p:txBody>
          <a:bodyPr>
            <a:noAutofit/>
          </a:bodyPr>
          <a:lstStyle/>
          <a:p>
            <a:r>
              <a:rPr lang="en-GB" sz="4800" b="1" noProof="0" dirty="0" smtClean="0"/>
              <a:t>Introduction to </a:t>
            </a:r>
            <a:br>
              <a:rPr lang="en-GB" sz="4800" b="1" noProof="0" dirty="0" smtClean="0"/>
            </a:br>
            <a:r>
              <a:rPr lang="en-GB" sz="4800" b="1" noProof="0" dirty="0" smtClean="0"/>
              <a:t>Oxygen Deficiency Hazard (ODH)</a:t>
            </a:r>
            <a:r>
              <a:rPr lang="en-GB" sz="4000" b="1" noProof="0" dirty="0" smtClean="0"/>
              <a:t/>
            </a:r>
            <a:br>
              <a:rPr lang="en-GB" sz="4000" b="1" noProof="0" dirty="0" smtClean="0"/>
            </a:br>
            <a:r>
              <a:rPr lang="en-GB" dirty="0" smtClean="0"/>
              <a:t>Accelerator Division Retreat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1600" dirty="0" smtClean="0"/>
              <a:t>Duy </a:t>
            </a:r>
            <a:r>
              <a:rPr lang="en-GB" sz="1600" dirty="0"/>
              <a:t>Phan </a:t>
            </a:r>
            <a:br>
              <a:rPr lang="en-GB" sz="1600" dirty="0"/>
            </a:br>
            <a:r>
              <a:rPr lang="en-GB" sz="1600" dirty="0"/>
              <a:t>Accelerator Safety Engineer</a:t>
            </a:r>
            <a:br>
              <a:rPr lang="en-GB" sz="1600" dirty="0"/>
            </a:br>
            <a:endParaRPr lang="en-GB" sz="1600" noProof="0" dirty="0"/>
          </a:p>
        </p:txBody>
      </p:sp>
      <p:sp>
        <p:nvSpPr>
          <p:cNvPr id="3" name="Rectangle 2"/>
          <p:cNvSpPr/>
          <p:nvPr/>
        </p:nvSpPr>
        <p:spPr>
          <a:xfrm>
            <a:off x="3995936" y="6309320"/>
            <a:ext cx="1660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November 12th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544522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chemeClr val="bg1"/>
                </a:solidFill>
              </a:rPr>
              <a:t>Oxygen </a:t>
            </a:r>
            <a:r>
              <a:rPr lang="en-GB" b="1" u="sng" dirty="0" smtClean="0">
                <a:solidFill>
                  <a:schemeClr val="bg1"/>
                </a:solidFill>
              </a:rPr>
              <a:t>Deficiency </a:t>
            </a:r>
            <a:r>
              <a:rPr lang="en-GB" b="1" u="sng" dirty="0">
                <a:solidFill>
                  <a:schemeClr val="bg1"/>
                </a:solidFill>
              </a:rPr>
              <a:t>Hazard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i="1" dirty="0">
                <a:solidFill>
                  <a:schemeClr val="bg1"/>
                </a:solidFill>
              </a:rPr>
              <a:t>any operation which may expose personnel to an increased risk due to oxygen deficiency</a:t>
            </a:r>
            <a:r>
              <a:rPr lang="en-US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ODH in the Accelerator Tunnel</a:t>
            </a:r>
            <a:endParaRPr lang="en-GB" noProof="0" dirty="0"/>
          </a:p>
        </p:txBody>
      </p:sp>
      <p:sp>
        <p:nvSpPr>
          <p:cNvPr id="14" name="Rectangle 13"/>
          <p:cNvSpPr/>
          <p:nvPr/>
        </p:nvSpPr>
        <p:spPr>
          <a:xfrm>
            <a:off x="2483768" y="2924944"/>
            <a:ext cx="5544616" cy="2304256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2843808" y="4653136"/>
            <a:ext cx="5181364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20272" y="4653136"/>
            <a:ext cx="10164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Proton </a:t>
            </a:r>
            <a:r>
              <a:rPr lang="fr-FR" sz="1200" b="1" dirty="0" err="1" smtClean="0">
                <a:solidFill>
                  <a:srgbClr val="FF0000"/>
                </a:solidFill>
              </a:rPr>
              <a:t>beam</a:t>
            </a:r>
            <a:endParaRPr lang="sv-SE" sz="12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476050" y="3140968"/>
            <a:ext cx="1451926" cy="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045225" y="3040878"/>
            <a:ext cx="204274" cy="244106"/>
            <a:chOff x="7596336" y="5389060"/>
            <a:chExt cx="288032" cy="344196"/>
          </a:xfrm>
        </p:grpSpPr>
        <p:sp>
          <p:nvSpPr>
            <p:cNvPr id="24" name="Rectangle 23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H="1">
            <a:off x="683568" y="3140968"/>
            <a:ext cx="2460038" cy="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260855" y="3040878"/>
            <a:ext cx="204274" cy="244106"/>
            <a:chOff x="7596336" y="5389060"/>
            <a:chExt cx="288032" cy="344196"/>
          </a:xfrm>
        </p:grpSpPr>
        <p:sp>
          <p:nvSpPr>
            <p:cNvPr id="30" name="Rectangle 29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1574" y="5268890"/>
            <a:ext cx="204274" cy="244106"/>
            <a:chOff x="7596336" y="5389060"/>
            <a:chExt cx="288032" cy="344196"/>
          </a:xfrm>
        </p:grpSpPr>
        <p:sp>
          <p:nvSpPr>
            <p:cNvPr id="34" name="Rectangle 33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12470" y="5229200"/>
            <a:ext cx="1080120" cy="2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 smtClean="0"/>
              <a:t>Fire damper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8244408" y="2852936"/>
            <a:ext cx="93610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Air supply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1835696" y="2636912"/>
            <a:ext cx="93610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Air exhaust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07904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45644" y="5644314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433676" y="5644314"/>
            <a:ext cx="1080120" cy="2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 smtClean="0"/>
              <a:t>O</a:t>
            </a:r>
            <a:r>
              <a:rPr lang="en-US" sz="1300" baseline="-25000" dirty="0" smtClean="0"/>
              <a:t>2</a:t>
            </a:r>
            <a:r>
              <a:rPr lang="en-US" sz="1300" dirty="0" smtClean="0"/>
              <a:t> detector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779517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55879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691983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3528" y="6179373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ODH is not relevant during beam operation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3672408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1F497D"/>
                </a:solidFill>
              </a:rPr>
              <a:t>Preliminary design</a:t>
            </a:r>
          </a:p>
        </p:txBody>
      </p:sp>
      <p:sp>
        <p:nvSpPr>
          <p:cNvPr id="64" name="object 8"/>
          <p:cNvSpPr/>
          <p:nvPr/>
        </p:nvSpPr>
        <p:spPr>
          <a:xfrm>
            <a:off x="539552" y="1916832"/>
            <a:ext cx="3024336" cy="216024"/>
          </a:xfrm>
          <a:custGeom>
            <a:avLst/>
            <a:gdLst/>
            <a:ahLst/>
            <a:cxnLst/>
            <a:rect l="l" t="t" r="r" b="b"/>
            <a:pathLst>
              <a:path w="4638040" h="129539">
                <a:moveTo>
                  <a:pt x="4383239" y="0"/>
                </a:moveTo>
                <a:lnTo>
                  <a:pt x="4122925" y="1404"/>
                </a:lnTo>
                <a:lnTo>
                  <a:pt x="245307" y="83452"/>
                </a:lnTo>
                <a:lnTo>
                  <a:pt x="159072" y="87639"/>
                </a:lnTo>
                <a:lnTo>
                  <a:pt x="128970" y="90984"/>
                </a:lnTo>
                <a:lnTo>
                  <a:pt x="98659" y="92908"/>
                </a:lnTo>
                <a:lnTo>
                  <a:pt x="51226" y="96768"/>
                </a:lnTo>
                <a:lnTo>
                  <a:pt x="10323" y="102526"/>
                </a:lnTo>
                <a:lnTo>
                  <a:pt x="0" y="108295"/>
                </a:lnTo>
                <a:lnTo>
                  <a:pt x="2354" y="110218"/>
                </a:lnTo>
                <a:lnTo>
                  <a:pt x="47724" y="119834"/>
                </a:lnTo>
                <a:lnTo>
                  <a:pt x="128970" y="129452"/>
                </a:lnTo>
                <a:lnTo>
                  <a:pt x="4355654" y="80220"/>
                </a:lnTo>
                <a:lnTo>
                  <a:pt x="4435794" y="78157"/>
                </a:lnTo>
                <a:lnTo>
                  <a:pt x="4486634" y="75133"/>
                </a:lnTo>
                <a:lnTo>
                  <a:pt x="4529185" y="71850"/>
                </a:lnTo>
                <a:lnTo>
                  <a:pt x="4591379" y="64619"/>
                </a:lnTo>
                <a:lnTo>
                  <a:pt x="4634740" y="52546"/>
                </a:lnTo>
                <a:lnTo>
                  <a:pt x="4637838" y="48310"/>
                </a:lnTo>
                <a:lnTo>
                  <a:pt x="4636074" y="44016"/>
                </a:lnTo>
                <a:lnTo>
                  <a:pt x="4590189" y="26840"/>
                </a:lnTo>
                <a:lnTo>
                  <a:pt x="4550803" y="18655"/>
                </a:lnTo>
                <a:lnTo>
                  <a:pt x="4505678" y="11047"/>
                </a:lnTo>
                <a:lnTo>
                  <a:pt x="4458729" y="4246"/>
                </a:lnTo>
                <a:lnTo>
                  <a:pt x="4435794" y="1220"/>
                </a:lnTo>
                <a:lnTo>
                  <a:pt x="43832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70566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ODH in the Accelerator Tunnel</a:t>
            </a:r>
            <a:endParaRPr lang="en-GB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204864"/>
            <a:ext cx="4229241" cy="246559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676456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1F497D"/>
                </a:solidFill>
              </a:rPr>
              <a:t>Failure scenarios (during access)</a:t>
            </a:r>
          </a:p>
        </p:txBody>
      </p:sp>
      <p:sp>
        <p:nvSpPr>
          <p:cNvPr id="10" name="object 8"/>
          <p:cNvSpPr/>
          <p:nvPr/>
        </p:nvSpPr>
        <p:spPr>
          <a:xfrm>
            <a:off x="539552" y="1988840"/>
            <a:ext cx="5184576" cy="288032"/>
          </a:xfrm>
          <a:custGeom>
            <a:avLst/>
            <a:gdLst/>
            <a:ahLst/>
            <a:cxnLst/>
            <a:rect l="l" t="t" r="r" b="b"/>
            <a:pathLst>
              <a:path w="4638040" h="129539">
                <a:moveTo>
                  <a:pt x="4383239" y="0"/>
                </a:moveTo>
                <a:lnTo>
                  <a:pt x="4122925" y="1404"/>
                </a:lnTo>
                <a:lnTo>
                  <a:pt x="245307" y="83452"/>
                </a:lnTo>
                <a:lnTo>
                  <a:pt x="159072" y="87639"/>
                </a:lnTo>
                <a:lnTo>
                  <a:pt x="128970" y="90984"/>
                </a:lnTo>
                <a:lnTo>
                  <a:pt x="98659" y="92908"/>
                </a:lnTo>
                <a:lnTo>
                  <a:pt x="51226" y="96768"/>
                </a:lnTo>
                <a:lnTo>
                  <a:pt x="10323" y="102526"/>
                </a:lnTo>
                <a:lnTo>
                  <a:pt x="0" y="108295"/>
                </a:lnTo>
                <a:lnTo>
                  <a:pt x="2354" y="110218"/>
                </a:lnTo>
                <a:lnTo>
                  <a:pt x="47724" y="119834"/>
                </a:lnTo>
                <a:lnTo>
                  <a:pt x="128970" y="129452"/>
                </a:lnTo>
                <a:lnTo>
                  <a:pt x="4355654" y="80220"/>
                </a:lnTo>
                <a:lnTo>
                  <a:pt x="4435794" y="78157"/>
                </a:lnTo>
                <a:lnTo>
                  <a:pt x="4486634" y="75133"/>
                </a:lnTo>
                <a:lnTo>
                  <a:pt x="4529185" y="71850"/>
                </a:lnTo>
                <a:lnTo>
                  <a:pt x="4591379" y="64619"/>
                </a:lnTo>
                <a:lnTo>
                  <a:pt x="4634740" y="52546"/>
                </a:lnTo>
                <a:lnTo>
                  <a:pt x="4637838" y="48310"/>
                </a:lnTo>
                <a:lnTo>
                  <a:pt x="4636074" y="44016"/>
                </a:lnTo>
                <a:lnTo>
                  <a:pt x="4590189" y="26840"/>
                </a:lnTo>
                <a:lnTo>
                  <a:pt x="4550803" y="18655"/>
                </a:lnTo>
                <a:lnTo>
                  <a:pt x="4505678" y="11047"/>
                </a:lnTo>
                <a:lnTo>
                  <a:pt x="4458729" y="4246"/>
                </a:lnTo>
                <a:lnTo>
                  <a:pt x="4435794" y="1220"/>
                </a:lnTo>
                <a:lnTo>
                  <a:pt x="43832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endParaRPr sz="1400"/>
          </a:p>
        </p:txBody>
      </p:sp>
      <p:sp>
        <p:nvSpPr>
          <p:cNvPr id="11" name="Rectangle 10"/>
          <p:cNvSpPr/>
          <p:nvPr/>
        </p:nvSpPr>
        <p:spPr>
          <a:xfrm>
            <a:off x="539552" y="2276872"/>
            <a:ext cx="4320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Scenario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Rupture of the power coupler’s window or beam line</a:t>
            </a:r>
            <a:endParaRPr lang="en-GB" dirty="0" smtClean="0">
              <a:solidFill>
                <a:srgbClr val="1F497D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051720" y="3068960"/>
            <a:ext cx="432048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9552" y="4798893"/>
            <a:ext cx="424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Discharge of </a:t>
            </a:r>
            <a:r>
              <a:rPr lang="en-US" dirty="0" err="1" smtClean="0">
                <a:solidFill>
                  <a:srgbClr val="1F497D"/>
                </a:solidFill>
              </a:rPr>
              <a:t>GHe</a:t>
            </a:r>
            <a:r>
              <a:rPr lang="en-US" dirty="0" smtClean="0">
                <a:solidFill>
                  <a:srgbClr val="1F497D"/>
                </a:solidFill>
              </a:rPr>
              <a:t> through the 2 rupture disks located on the </a:t>
            </a:r>
            <a:r>
              <a:rPr lang="en-US" dirty="0" err="1" smtClean="0">
                <a:solidFill>
                  <a:srgbClr val="1F497D"/>
                </a:solidFill>
              </a:rPr>
              <a:t>LHe</a:t>
            </a:r>
            <a:r>
              <a:rPr lang="en-US" dirty="0" smtClean="0">
                <a:solidFill>
                  <a:srgbClr val="1F497D"/>
                </a:solidFill>
              </a:rPr>
              <a:t> line (</a:t>
            </a:r>
            <a:r>
              <a:rPr lang="en-US" b="1" dirty="0" smtClean="0">
                <a:solidFill>
                  <a:srgbClr val="1F497D"/>
                </a:solidFill>
              </a:rPr>
              <a:t>2 s</a:t>
            </a:r>
            <a:r>
              <a:rPr lang="en-US" dirty="0" smtClean="0">
                <a:solidFill>
                  <a:srgbClr val="1F497D"/>
                </a:solidFill>
              </a:rPr>
              <a:t>)</a:t>
            </a:r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2051720" y="5589240"/>
            <a:ext cx="432048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39552" y="6095037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Max. mass flow rate = </a:t>
            </a:r>
            <a:r>
              <a:rPr lang="en-US" b="1" dirty="0" smtClean="0">
                <a:solidFill>
                  <a:srgbClr val="1F497D"/>
                </a:solidFill>
              </a:rPr>
              <a:t>15,2 kg/s</a:t>
            </a:r>
            <a:endParaRPr lang="en-GB" sz="1100" b="1" dirty="0">
              <a:solidFill>
                <a:srgbClr val="1F497D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9552" y="3573016"/>
            <a:ext cx="424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Loss of the content of 1 High-Beta </a:t>
            </a:r>
            <a:r>
              <a:rPr lang="en-US" dirty="0" err="1" smtClean="0">
                <a:solidFill>
                  <a:srgbClr val="1F497D"/>
                </a:solidFill>
              </a:rPr>
              <a:t>cryomodule</a:t>
            </a:r>
            <a:r>
              <a:rPr lang="en-US" dirty="0" smtClean="0">
                <a:solidFill>
                  <a:srgbClr val="1F497D"/>
                </a:solidFill>
              </a:rPr>
              <a:t> (</a:t>
            </a:r>
            <a:r>
              <a:rPr lang="en-US" b="1" dirty="0" smtClean="0">
                <a:solidFill>
                  <a:srgbClr val="1F497D"/>
                </a:solidFill>
              </a:rPr>
              <a:t>28,4 kg at 2 K and 2.04 </a:t>
            </a:r>
            <a:r>
              <a:rPr lang="en-US" b="1" dirty="0" err="1" smtClean="0">
                <a:solidFill>
                  <a:srgbClr val="1F497D"/>
                </a:solidFill>
              </a:rPr>
              <a:t>bara</a:t>
            </a:r>
            <a:r>
              <a:rPr lang="en-US" dirty="0" smtClean="0">
                <a:solidFill>
                  <a:srgbClr val="1F497D"/>
                </a:solidFill>
              </a:rPr>
              <a:t>)</a:t>
            </a:r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2051720" y="4294837"/>
            <a:ext cx="432048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Explosion 1 18"/>
          <p:cNvSpPr/>
          <p:nvPr/>
        </p:nvSpPr>
        <p:spPr>
          <a:xfrm>
            <a:off x="6588224" y="4077072"/>
            <a:ext cx="432048" cy="378042"/>
          </a:xfrm>
          <a:prstGeom prst="irregularSeal1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188594" y="3332269"/>
            <a:ext cx="432048" cy="43204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60432" y="2636912"/>
            <a:ext cx="432048" cy="43204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40"/>
          <p:cNvSpPr/>
          <p:nvPr/>
        </p:nvSpPr>
        <p:spPr>
          <a:xfrm>
            <a:off x="5793848" y="6567155"/>
            <a:ext cx="33866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C.DARVE (ESS), J-P.THERMEAU (IPNO)</a:t>
            </a:r>
            <a:endParaRPr lang="en-GB" sz="1000" cap="all" dirty="0"/>
          </a:p>
        </p:txBody>
      </p:sp>
    </p:spTree>
    <p:extLst>
      <p:ext uri="{BB962C8B-B14F-4D97-AF65-F5344CB8AC3E}">
        <p14:creationId xmlns:p14="http://schemas.microsoft.com/office/powerpoint/2010/main" val="30530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>
            <a:normAutofit/>
          </a:bodyPr>
          <a:lstStyle/>
          <a:p>
            <a:r>
              <a:rPr lang="en-GB" dirty="0"/>
              <a:t>ODH in the Accelerator Tunnel</a:t>
            </a:r>
            <a:endParaRPr lang="en-GB" noProof="0" dirty="0"/>
          </a:p>
        </p:txBody>
      </p:sp>
      <p:sp>
        <p:nvSpPr>
          <p:cNvPr id="4" name="Rectangle 3"/>
          <p:cNvSpPr/>
          <p:nvPr/>
        </p:nvSpPr>
        <p:spPr>
          <a:xfrm>
            <a:off x="2483768" y="2924944"/>
            <a:ext cx="5544616" cy="2304256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476050" y="3140968"/>
            <a:ext cx="1451926" cy="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045225" y="3040878"/>
            <a:ext cx="204274" cy="244106"/>
            <a:chOff x="7596336" y="5389060"/>
            <a:chExt cx="288032" cy="344196"/>
          </a:xfrm>
        </p:grpSpPr>
        <p:sp>
          <p:nvSpPr>
            <p:cNvPr id="26" name="Rectangle 25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683568" y="3140968"/>
            <a:ext cx="2460038" cy="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2260855" y="3040878"/>
            <a:ext cx="204274" cy="244106"/>
            <a:chOff x="7596336" y="5389060"/>
            <a:chExt cx="288032" cy="344196"/>
          </a:xfrm>
        </p:grpSpPr>
        <p:sp>
          <p:nvSpPr>
            <p:cNvPr id="38" name="Rectangle 37"/>
            <p:cNvSpPr/>
            <p:nvPr/>
          </p:nvSpPr>
          <p:spPr>
            <a:xfrm>
              <a:off x="7596336" y="5389060"/>
              <a:ext cx="288032" cy="34419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7596336" y="5424169"/>
              <a:ext cx="2468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809248" y="5389392"/>
              <a:ext cx="67847" cy="69554"/>
            </a:xfrm>
            <a:prstGeom prst="ellips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3" name="Content Placeholder 2"/>
          <p:cNvSpPr txBox="1">
            <a:spLocks/>
          </p:cNvSpPr>
          <p:nvPr/>
        </p:nvSpPr>
        <p:spPr>
          <a:xfrm>
            <a:off x="8244408" y="2852936"/>
            <a:ext cx="93610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Air supply</a:t>
            </a: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1835696" y="2636912"/>
            <a:ext cx="93610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smtClean="0"/>
              <a:t>Air exhaust</a:t>
            </a:r>
          </a:p>
        </p:txBody>
      </p:sp>
      <p:sp>
        <p:nvSpPr>
          <p:cNvPr id="101" name="Down Arrow 100"/>
          <p:cNvSpPr/>
          <p:nvPr/>
        </p:nvSpPr>
        <p:spPr>
          <a:xfrm rot="5400000">
            <a:off x="7103592" y="2947540"/>
            <a:ext cx="207594" cy="3742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Cloud 101"/>
          <p:cNvSpPr/>
          <p:nvPr/>
        </p:nvSpPr>
        <p:spPr>
          <a:xfrm>
            <a:off x="5220072" y="4221088"/>
            <a:ext cx="288032" cy="216024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/>
          <p:cNvSpPr/>
          <p:nvPr/>
        </p:nvSpPr>
        <p:spPr>
          <a:xfrm>
            <a:off x="5004048" y="4221088"/>
            <a:ext cx="288032" cy="216024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1331640" y="3140968"/>
            <a:ext cx="8868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25 </a:t>
            </a:r>
            <a:r>
              <a:rPr lang="en-US" sz="1050" dirty="0" smtClean="0"/>
              <a:t>200 m3</a:t>
            </a:r>
            <a:r>
              <a:rPr lang="en-US" sz="1050" dirty="0"/>
              <a:t>/</a:t>
            </a:r>
            <a:r>
              <a:rPr lang="en-US" sz="1050" dirty="0" smtClean="0"/>
              <a:t>h</a:t>
            </a:r>
            <a:endParaRPr lang="en-US" sz="1050" dirty="0"/>
          </a:p>
        </p:txBody>
      </p:sp>
      <p:sp>
        <p:nvSpPr>
          <p:cNvPr id="122" name="Rectangle 121"/>
          <p:cNvSpPr/>
          <p:nvPr/>
        </p:nvSpPr>
        <p:spPr>
          <a:xfrm>
            <a:off x="8260888" y="3140968"/>
            <a:ext cx="8853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25 200 m3</a:t>
            </a:r>
            <a:r>
              <a:rPr lang="en-US" sz="1050" dirty="0"/>
              <a:t>/</a:t>
            </a:r>
            <a:r>
              <a:rPr lang="en-US" sz="1050" dirty="0" smtClean="0"/>
              <a:t>h</a:t>
            </a:r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165304"/>
            <a:ext cx="648072" cy="568779"/>
          </a:xfrm>
          <a:prstGeom prst="rect">
            <a:avLst/>
          </a:prstGeom>
        </p:spPr>
      </p:pic>
      <p:pic>
        <p:nvPicPr>
          <p:cNvPr id="124" name="Picture 123" descr="Picture_43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r="14621"/>
          <a:stretch/>
        </p:blipFill>
        <p:spPr>
          <a:xfrm>
            <a:off x="4860032" y="4437112"/>
            <a:ext cx="792088" cy="671924"/>
          </a:xfrm>
          <a:prstGeom prst="rect">
            <a:avLst/>
          </a:prstGeom>
        </p:spPr>
      </p:pic>
      <p:sp>
        <p:nvSpPr>
          <p:cNvPr id="125" name="Rectangle 124"/>
          <p:cNvSpPr/>
          <p:nvPr/>
        </p:nvSpPr>
        <p:spPr>
          <a:xfrm>
            <a:off x="179512" y="5229200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If a Helium discharge occurs, </a:t>
            </a:r>
            <a:r>
              <a:rPr lang="en-US" sz="2400" b="1" dirty="0" smtClean="0">
                <a:solidFill>
                  <a:srgbClr val="FF0000"/>
                </a:solidFill>
              </a:rPr>
              <a:t>it will be partly handled by the ventilation system…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336" y="3429000"/>
            <a:ext cx="360040" cy="36004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23528" y="170080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≈140 hours of maintenance/year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707904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79517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55879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691983" y="2996952"/>
            <a:ext cx="273999" cy="2880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707904" y="2996952"/>
            <a:ext cx="273998" cy="28803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788024" y="2996952"/>
            <a:ext cx="273998" cy="28803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62268" y="2996952"/>
            <a:ext cx="273998" cy="28803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694100" y="2996952"/>
            <a:ext cx="273998" cy="288032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chemeClr val="tx1"/>
                </a:solidFill>
              </a:rPr>
              <a:t>O2</a:t>
            </a:r>
            <a:endParaRPr lang="en-GB" sz="6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259632" y="6027003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But will it be sufficient to ensure a safe evacuation of the workers?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4509120"/>
            <a:ext cx="504056" cy="5040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4509120"/>
            <a:ext cx="504056" cy="5040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509120"/>
            <a:ext cx="504056" cy="50405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4509120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7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2.59259E-6 L -0.50399 2.59259E-6 " pathEditMode="relative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465 -0.07384 0.04948 -0.14768 0 -0.175 C -0.04948 -0.20231 -0.24739 -0.16666 -0.29653 -0.16389 " pathEditMode="relative" ptsTypes="aaA">
                                      <p:cBhvr>
                                        <p:cTn id="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465 -0.07384 0.04948 -0.14768 0 -0.175 C -0.04948 -0.20231 -0.24739 -0.16666 -0.29653 -0.16389 " pathEditMode="relative" ptsTypes="aaA">
                                      <p:cBhvr>
                                        <p:cTn id="1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repeatCount="indefinite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25" grpId="0"/>
      <p:bldP spid="52" grpId="0" animBg="1"/>
      <p:bldP spid="54" grpId="0" animBg="1"/>
      <p:bldP spid="55" grpId="0" animBg="1"/>
      <p:bldP spid="56" grpId="0" animBg="1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Computational Fluid Dynamics (CFD)</a:t>
            </a:r>
            <a:endParaRPr lang="en-GB" noProof="0" dirty="0"/>
          </a:p>
        </p:txBody>
      </p:sp>
      <p:sp>
        <p:nvSpPr>
          <p:cNvPr id="3" name="Rettangolo 40"/>
          <p:cNvSpPr/>
          <p:nvPr/>
        </p:nvSpPr>
        <p:spPr>
          <a:xfrm>
            <a:off x="7092280" y="6639163"/>
            <a:ext cx="21331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N.GAZIS (ESS)</a:t>
            </a:r>
            <a:endParaRPr lang="en-GB" sz="1000" cap="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26" t="7619" r="14087" b="11472"/>
          <a:stretch/>
        </p:blipFill>
        <p:spPr>
          <a:xfrm>
            <a:off x="0" y="1668500"/>
            <a:ext cx="9144000" cy="492885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707904" y="3789040"/>
            <a:ext cx="3744416" cy="1152128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79512" y="3789040"/>
            <a:ext cx="7272808" cy="2592288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5536" y="6381328"/>
            <a:ext cx="2232248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219 m to the last </a:t>
            </a:r>
            <a:r>
              <a:rPr lang="fr-FR" sz="1100" b="1" dirty="0" err="1" smtClean="0"/>
              <a:t>cryomodule</a:t>
            </a:r>
            <a:endParaRPr lang="fr-FR" sz="11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5949280"/>
            <a:ext cx="1311698" cy="764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4437112"/>
            <a:ext cx="360040" cy="360040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3923928" y="5805264"/>
            <a:ext cx="763721" cy="36004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5856" y="4293096"/>
            <a:ext cx="1656184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51 m to the </a:t>
            </a:r>
            <a:r>
              <a:rPr lang="fr-FR" sz="1100" b="1" dirty="0" err="1" smtClean="0"/>
              <a:t>nearest</a:t>
            </a:r>
            <a:r>
              <a:rPr lang="fr-FR" sz="1100" b="1" dirty="0" smtClean="0"/>
              <a:t> exit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3573016"/>
            <a:ext cx="288032" cy="2880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44208" y="4725144"/>
            <a:ext cx="1944216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64 seconds (30+34) to </a:t>
            </a:r>
            <a:r>
              <a:rPr lang="fr-FR" sz="1100" b="1" dirty="0" err="1" smtClean="0">
                <a:solidFill>
                  <a:srgbClr val="FF0000"/>
                </a:solidFill>
              </a:rPr>
              <a:t>reach</a:t>
            </a:r>
            <a:r>
              <a:rPr lang="fr-FR" sz="1100" b="1" dirty="0" smtClean="0">
                <a:solidFill>
                  <a:srgbClr val="FF0000"/>
                </a:solidFill>
              </a:rPr>
              <a:t> the </a:t>
            </a:r>
            <a:r>
              <a:rPr lang="fr-FR" sz="1100" b="1" dirty="0" err="1" smtClean="0">
                <a:solidFill>
                  <a:srgbClr val="FF0000"/>
                </a:solidFill>
              </a:rPr>
              <a:t>nearest</a:t>
            </a:r>
            <a:r>
              <a:rPr lang="fr-FR" sz="1100" b="1" dirty="0" smtClean="0">
                <a:solidFill>
                  <a:srgbClr val="FF0000"/>
                </a:solidFill>
              </a:rPr>
              <a:t> exit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5229200"/>
            <a:ext cx="1967049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Computational Fluid Dynamics (CFD)</a:t>
            </a:r>
            <a:endParaRPr lang="en-GB" noProof="0" dirty="0"/>
          </a:p>
        </p:txBody>
      </p:sp>
      <p:sp>
        <p:nvSpPr>
          <p:cNvPr id="3" name="Rectangle 2"/>
          <p:cNvSpPr/>
          <p:nvPr/>
        </p:nvSpPr>
        <p:spPr>
          <a:xfrm>
            <a:off x="179512" y="1620789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Near the faulty </a:t>
            </a:r>
            <a:r>
              <a:rPr lang="en-US" sz="2800" b="1" dirty="0" err="1" smtClean="0">
                <a:solidFill>
                  <a:srgbClr val="1F497D"/>
                </a:solidFill>
              </a:rPr>
              <a:t>cryomodule</a:t>
            </a:r>
            <a:endParaRPr lang="en-GB" sz="2800" b="1" dirty="0" smtClean="0">
              <a:solidFill>
                <a:srgbClr val="1F497D"/>
              </a:solidFill>
            </a:endParaRPr>
          </a:p>
        </p:txBody>
      </p:sp>
      <p:sp>
        <p:nvSpPr>
          <p:cNvPr id="4" name="object 8"/>
          <p:cNvSpPr/>
          <p:nvPr/>
        </p:nvSpPr>
        <p:spPr>
          <a:xfrm>
            <a:off x="308260" y="2060848"/>
            <a:ext cx="4335748" cy="360040"/>
          </a:xfrm>
          <a:custGeom>
            <a:avLst/>
            <a:gdLst/>
            <a:ahLst/>
            <a:cxnLst/>
            <a:rect l="l" t="t" r="r" b="b"/>
            <a:pathLst>
              <a:path w="4638040" h="129539">
                <a:moveTo>
                  <a:pt x="4383239" y="0"/>
                </a:moveTo>
                <a:lnTo>
                  <a:pt x="4122925" y="1404"/>
                </a:lnTo>
                <a:lnTo>
                  <a:pt x="245307" y="83452"/>
                </a:lnTo>
                <a:lnTo>
                  <a:pt x="159072" y="87639"/>
                </a:lnTo>
                <a:lnTo>
                  <a:pt x="128970" y="90984"/>
                </a:lnTo>
                <a:lnTo>
                  <a:pt x="98659" y="92908"/>
                </a:lnTo>
                <a:lnTo>
                  <a:pt x="51226" y="96768"/>
                </a:lnTo>
                <a:lnTo>
                  <a:pt x="10323" y="102526"/>
                </a:lnTo>
                <a:lnTo>
                  <a:pt x="0" y="108295"/>
                </a:lnTo>
                <a:lnTo>
                  <a:pt x="2354" y="110218"/>
                </a:lnTo>
                <a:lnTo>
                  <a:pt x="47724" y="119834"/>
                </a:lnTo>
                <a:lnTo>
                  <a:pt x="128970" y="129452"/>
                </a:lnTo>
                <a:lnTo>
                  <a:pt x="4355654" y="80220"/>
                </a:lnTo>
                <a:lnTo>
                  <a:pt x="4435794" y="78157"/>
                </a:lnTo>
                <a:lnTo>
                  <a:pt x="4486634" y="75133"/>
                </a:lnTo>
                <a:lnTo>
                  <a:pt x="4529185" y="71850"/>
                </a:lnTo>
                <a:lnTo>
                  <a:pt x="4591379" y="64619"/>
                </a:lnTo>
                <a:lnTo>
                  <a:pt x="4634740" y="52546"/>
                </a:lnTo>
                <a:lnTo>
                  <a:pt x="4637838" y="48310"/>
                </a:lnTo>
                <a:lnTo>
                  <a:pt x="4636074" y="44016"/>
                </a:lnTo>
                <a:lnTo>
                  <a:pt x="4590189" y="26840"/>
                </a:lnTo>
                <a:lnTo>
                  <a:pt x="4550803" y="18655"/>
                </a:lnTo>
                <a:lnTo>
                  <a:pt x="4505678" y="11047"/>
                </a:lnTo>
                <a:lnTo>
                  <a:pt x="4458729" y="4246"/>
                </a:lnTo>
                <a:lnTo>
                  <a:pt x="4435794" y="1220"/>
                </a:lnTo>
                <a:lnTo>
                  <a:pt x="43832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endParaRPr sz="1400"/>
          </a:p>
        </p:txBody>
      </p:sp>
      <p:pic>
        <p:nvPicPr>
          <p:cNvPr id="6" name="Oxygen concentration 15 s close to the leak.ipad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2852936"/>
            <a:ext cx="4320480" cy="3240360"/>
          </a:xfrm>
          <a:prstGeom prst="rect">
            <a:avLst/>
          </a:prstGeom>
        </p:spPr>
      </p:pic>
      <p:pic>
        <p:nvPicPr>
          <p:cNvPr id="7" name="Temperature 15 s close to the leak.ipad3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7" y="2852936"/>
            <a:ext cx="4320480" cy="3240360"/>
          </a:xfrm>
          <a:prstGeom prst="rect">
            <a:avLst/>
          </a:prstGeom>
        </p:spPr>
      </p:pic>
      <p:sp>
        <p:nvSpPr>
          <p:cNvPr id="8" name="Rettangolo 40"/>
          <p:cNvSpPr/>
          <p:nvPr/>
        </p:nvSpPr>
        <p:spPr>
          <a:xfrm>
            <a:off x="7020272" y="6639163"/>
            <a:ext cx="21844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E.LUNDH (ESS)</a:t>
            </a:r>
            <a:endParaRPr lang="en-GB" sz="1000" cap="all" dirty="0"/>
          </a:p>
        </p:txBody>
      </p:sp>
      <p:sp>
        <p:nvSpPr>
          <p:cNvPr id="9" name="Rectangle 8"/>
          <p:cNvSpPr/>
          <p:nvPr/>
        </p:nvSpPr>
        <p:spPr>
          <a:xfrm>
            <a:off x="695424" y="3251075"/>
            <a:ext cx="7802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dirty="0" smtClean="0">
                <a:solidFill>
                  <a:srgbClr val="FF0000"/>
                </a:solidFill>
              </a:rPr>
              <a:t>ESS Threshold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3335784"/>
            <a:ext cx="504056" cy="7200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7934218">
            <a:off x="1062304" y="4719480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tx2"/>
                </a:solidFill>
              </a:rPr>
              <a:t>Accesible</a:t>
            </a:r>
            <a:r>
              <a:rPr lang="en-US" sz="1050" b="1" dirty="0" smtClean="0">
                <a:solidFill>
                  <a:schemeClr val="tx2"/>
                </a:solidFill>
              </a:rPr>
              <a:t> area</a:t>
            </a:r>
            <a:endParaRPr lang="en-US" sz="105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7934218">
            <a:off x="5670816" y="4719480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tx2"/>
                </a:solidFill>
              </a:rPr>
              <a:t>Accesible</a:t>
            </a:r>
            <a:r>
              <a:rPr lang="en-US" sz="1050" b="1" dirty="0" smtClean="0">
                <a:solidFill>
                  <a:schemeClr val="tx2"/>
                </a:solidFill>
              </a:rPr>
              <a:t> area</a:t>
            </a:r>
            <a:endParaRPr lang="en-US" sz="105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5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Computational Fluid Dynamics (CFD)</a:t>
            </a:r>
            <a:endParaRPr lang="en-GB" noProof="0" dirty="0"/>
          </a:p>
        </p:txBody>
      </p:sp>
      <p:sp>
        <p:nvSpPr>
          <p:cNvPr id="3" name="Rectangle 2"/>
          <p:cNvSpPr/>
          <p:nvPr/>
        </p:nvSpPr>
        <p:spPr>
          <a:xfrm>
            <a:off x="179512" y="1620789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At the A2T area</a:t>
            </a:r>
            <a:endParaRPr lang="en-GB" sz="2800" b="1" dirty="0" smtClean="0">
              <a:solidFill>
                <a:srgbClr val="1F497D"/>
              </a:solidFill>
            </a:endParaRPr>
          </a:p>
        </p:txBody>
      </p:sp>
      <p:sp>
        <p:nvSpPr>
          <p:cNvPr id="4" name="object 8"/>
          <p:cNvSpPr/>
          <p:nvPr/>
        </p:nvSpPr>
        <p:spPr>
          <a:xfrm>
            <a:off x="251520" y="2060848"/>
            <a:ext cx="2607556" cy="360040"/>
          </a:xfrm>
          <a:custGeom>
            <a:avLst/>
            <a:gdLst/>
            <a:ahLst/>
            <a:cxnLst/>
            <a:rect l="l" t="t" r="r" b="b"/>
            <a:pathLst>
              <a:path w="4638040" h="129539">
                <a:moveTo>
                  <a:pt x="4383239" y="0"/>
                </a:moveTo>
                <a:lnTo>
                  <a:pt x="4122925" y="1404"/>
                </a:lnTo>
                <a:lnTo>
                  <a:pt x="245307" y="83452"/>
                </a:lnTo>
                <a:lnTo>
                  <a:pt x="159072" y="87639"/>
                </a:lnTo>
                <a:lnTo>
                  <a:pt x="128970" y="90984"/>
                </a:lnTo>
                <a:lnTo>
                  <a:pt x="98659" y="92908"/>
                </a:lnTo>
                <a:lnTo>
                  <a:pt x="51226" y="96768"/>
                </a:lnTo>
                <a:lnTo>
                  <a:pt x="10323" y="102526"/>
                </a:lnTo>
                <a:lnTo>
                  <a:pt x="0" y="108295"/>
                </a:lnTo>
                <a:lnTo>
                  <a:pt x="2354" y="110218"/>
                </a:lnTo>
                <a:lnTo>
                  <a:pt x="47724" y="119834"/>
                </a:lnTo>
                <a:lnTo>
                  <a:pt x="128970" y="129452"/>
                </a:lnTo>
                <a:lnTo>
                  <a:pt x="4355654" y="80220"/>
                </a:lnTo>
                <a:lnTo>
                  <a:pt x="4435794" y="78157"/>
                </a:lnTo>
                <a:lnTo>
                  <a:pt x="4486634" y="75133"/>
                </a:lnTo>
                <a:lnTo>
                  <a:pt x="4529185" y="71850"/>
                </a:lnTo>
                <a:lnTo>
                  <a:pt x="4591379" y="64619"/>
                </a:lnTo>
                <a:lnTo>
                  <a:pt x="4634740" y="52546"/>
                </a:lnTo>
                <a:lnTo>
                  <a:pt x="4637838" y="48310"/>
                </a:lnTo>
                <a:lnTo>
                  <a:pt x="4636074" y="44016"/>
                </a:lnTo>
                <a:lnTo>
                  <a:pt x="4590189" y="26840"/>
                </a:lnTo>
                <a:lnTo>
                  <a:pt x="4550803" y="18655"/>
                </a:lnTo>
                <a:lnTo>
                  <a:pt x="4505678" y="11047"/>
                </a:lnTo>
                <a:lnTo>
                  <a:pt x="4458729" y="4246"/>
                </a:lnTo>
                <a:lnTo>
                  <a:pt x="4435794" y="1220"/>
                </a:lnTo>
                <a:lnTo>
                  <a:pt x="43832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spAutoFit/>
          </a:bodyPr>
          <a:lstStyle/>
          <a:p>
            <a:endParaRPr sz="1400"/>
          </a:p>
        </p:txBody>
      </p:sp>
      <p:sp>
        <p:nvSpPr>
          <p:cNvPr id="8" name="Rettangolo 40"/>
          <p:cNvSpPr/>
          <p:nvPr/>
        </p:nvSpPr>
        <p:spPr>
          <a:xfrm>
            <a:off x="7020272" y="6639163"/>
            <a:ext cx="21844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E.LUNDH (ESS)</a:t>
            </a:r>
            <a:endParaRPr lang="en-GB" sz="1000" cap="all" dirty="0"/>
          </a:p>
        </p:txBody>
      </p:sp>
      <p:pic>
        <p:nvPicPr>
          <p:cNvPr id="9" name="Oxygen Concentration 3 min zx middle plane.ipad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2852936"/>
            <a:ext cx="4320480" cy="3240360"/>
          </a:xfrm>
          <a:prstGeom prst="rect">
            <a:avLst/>
          </a:prstGeom>
        </p:spPr>
      </p:pic>
      <p:pic>
        <p:nvPicPr>
          <p:cNvPr id="11" name="Temperature in Celsius 3 min zx middle plane.ipad3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2852936"/>
            <a:ext cx="4320480" cy="32403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331640" y="4941168"/>
            <a:ext cx="288032" cy="28803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5157192"/>
            <a:ext cx="216024" cy="21602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940152" y="4941168"/>
            <a:ext cx="288032" cy="28803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184" y="5157192"/>
            <a:ext cx="216024" cy="2160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92280" y="2348880"/>
            <a:ext cx="1944216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0000"/>
                </a:solidFill>
              </a:rPr>
              <a:t>64 seconds (30+34) to </a:t>
            </a:r>
            <a:r>
              <a:rPr lang="fr-FR" sz="1100" b="1" dirty="0" err="1" smtClean="0">
                <a:solidFill>
                  <a:srgbClr val="FF0000"/>
                </a:solidFill>
              </a:rPr>
              <a:t>reach</a:t>
            </a:r>
            <a:r>
              <a:rPr lang="fr-FR" sz="1100" b="1" dirty="0" smtClean="0">
                <a:solidFill>
                  <a:srgbClr val="FF0000"/>
                </a:solidFill>
              </a:rPr>
              <a:t> the </a:t>
            </a:r>
            <a:r>
              <a:rPr lang="fr-FR" sz="1100" b="1" dirty="0" err="1" smtClean="0">
                <a:solidFill>
                  <a:srgbClr val="FF0000"/>
                </a:solidFill>
              </a:rPr>
              <a:t>nearest</a:t>
            </a:r>
            <a:r>
              <a:rPr lang="fr-FR" sz="1100" b="1" dirty="0" smtClean="0">
                <a:solidFill>
                  <a:srgbClr val="FF0000"/>
                </a:solidFill>
              </a:rPr>
              <a:t> exit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5424" y="3251075"/>
            <a:ext cx="7802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dirty="0" smtClean="0">
                <a:solidFill>
                  <a:srgbClr val="FF0000"/>
                </a:solidFill>
              </a:rPr>
              <a:t>ESS Threshold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3335784"/>
            <a:ext cx="504056" cy="72008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9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87624" y="3645024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0" b="1" dirty="0" smtClean="0">
                <a:solidFill>
                  <a:schemeClr val="tx2"/>
                </a:solidFill>
              </a:rPr>
              <a:t>A</a:t>
            </a:r>
            <a:r>
              <a:rPr lang="en-GB" sz="5400" dirty="0" smtClean="0">
                <a:solidFill>
                  <a:schemeClr val="tx2"/>
                </a:solidFill>
              </a:rPr>
              <a:t>ny </a:t>
            </a:r>
            <a:r>
              <a:rPr lang="en-GB" sz="8000" b="1" dirty="0" smtClean="0">
                <a:solidFill>
                  <a:schemeClr val="tx2"/>
                </a:solidFill>
              </a:rPr>
              <a:t>Q</a:t>
            </a:r>
            <a:r>
              <a:rPr lang="en-GB" sz="5400" dirty="0" smtClean="0">
                <a:solidFill>
                  <a:schemeClr val="tx2"/>
                </a:solidFill>
              </a:rPr>
              <a:t>uestions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 smtClean="0"/>
              <a:t>Questions</a:t>
            </a:r>
            <a:endParaRPr lang="en-GB" sz="3600" b="1" noProof="0" dirty="0"/>
          </a:p>
        </p:txBody>
      </p:sp>
      <p:sp>
        <p:nvSpPr>
          <p:cNvPr id="2" name="Rectangle 1"/>
          <p:cNvSpPr/>
          <p:nvPr/>
        </p:nvSpPr>
        <p:spPr>
          <a:xfrm>
            <a:off x="539552" y="6372453"/>
            <a:ext cx="2762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1F497D"/>
                </a:solidFill>
              </a:rPr>
              <a:t>Contact</a:t>
            </a:r>
            <a:r>
              <a:rPr lang="en-GB" dirty="0" smtClean="0">
                <a:solidFill>
                  <a:srgbClr val="1F497D"/>
                </a:solidFill>
              </a:rPr>
              <a:t>: </a:t>
            </a:r>
            <a:r>
              <a:rPr lang="en-GB" dirty="0" smtClean="0">
                <a:solidFill>
                  <a:srgbClr val="1F497D"/>
                </a:solidFill>
                <a:hlinkClick r:id="rId2"/>
              </a:rPr>
              <a:t>duy.phan@esss.se</a:t>
            </a:r>
            <a:r>
              <a:rPr lang="en-GB" dirty="0" smtClean="0">
                <a:solidFill>
                  <a:srgbClr val="1F497D"/>
                </a:solidFill>
              </a:rPr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00445"/>
            <a:ext cx="576064" cy="5383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10613" y="-995150"/>
            <a:ext cx="3720383" cy="92486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95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?</a:t>
            </a:r>
            <a:endParaRPr lang="en-GB" sz="595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2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Definition</a:t>
            </a:r>
            <a:endParaRPr lang="en-GB" noProof="0" dirty="0"/>
          </a:p>
        </p:txBody>
      </p:sp>
      <p:sp>
        <p:nvSpPr>
          <p:cNvPr id="18" name="Rectangle 17"/>
          <p:cNvSpPr/>
          <p:nvPr/>
        </p:nvSpPr>
        <p:spPr>
          <a:xfrm>
            <a:off x="1943200" y="4725144"/>
            <a:ext cx="7200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In </a:t>
            </a:r>
            <a:r>
              <a:rPr lang="en-GB" sz="2400" dirty="0">
                <a:solidFill>
                  <a:srgbClr val="1F497D"/>
                </a:solidFill>
              </a:rPr>
              <a:t>low enough oxygen concentrations the first physiological symptoms of a problem can be </a:t>
            </a:r>
            <a:r>
              <a:rPr lang="en-GB" sz="2400" b="1" dirty="0">
                <a:solidFill>
                  <a:srgbClr val="FF0000"/>
                </a:solidFill>
              </a:rPr>
              <a:t>unconsciousness, coma and </a:t>
            </a:r>
            <a:r>
              <a:rPr lang="en-GB" sz="2400" b="1" dirty="0" smtClean="0">
                <a:solidFill>
                  <a:srgbClr val="FF0000"/>
                </a:solidFill>
              </a:rPr>
              <a:t>death</a:t>
            </a:r>
            <a:r>
              <a:rPr lang="en-GB" sz="2400" dirty="0" smtClean="0">
                <a:solidFill>
                  <a:srgbClr val="1F497D"/>
                </a:solidFill>
              </a:rPr>
              <a:t>.</a:t>
            </a:r>
            <a:r>
              <a:rPr lang="en-US" sz="2400" dirty="0" smtClean="0">
                <a:solidFill>
                  <a:srgbClr val="1F497D"/>
                </a:solidFill>
              </a:rPr>
              <a:t> 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1560" y="2802995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1F497D"/>
                </a:solidFill>
              </a:rPr>
              <a:t>Two factors make </a:t>
            </a:r>
            <a:r>
              <a:rPr lang="en-GB" sz="2800" b="1" dirty="0" smtClean="0">
                <a:solidFill>
                  <a:srgbClr val="1F497D"/>
                </a:solidFill>
              </a:rPr>
              <a:t>ODH so dangerous...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43200" y="364502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The</a:t>
            </a:r>
            <a:r>
              <a:rPr lang="en-GB" sz="2400" b="1" dirty="0" smtClean="0">
                <a:solidFill>
                  <a:srgbClr val="1F497D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large </a:t>
            </a:r>
            <a:r>
              <a:rPr lang="en-GB" sz="2400" b="1" dirty="0">
                <a:solidFill>
                  <a:srgbClr val="FF0000"/>
                </a:solidFill>
              </a:rPr>
              <a:t>volume ratio </a:t>
            </a:r>
            <a:r>
              <a:rPr lang="en-GB" sz="2400" dirty="0">
                <a:solidFill>
                  <a:schemeClr val="tx2"/>
                </a:solidFill>
              </a:rPr>
              <a:t>between a cryogenic liquid and its gaseous state at room temperature and pressure.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1112" y="3501008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1112" y="4530026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55679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F497D"/>
                </a:solidFill>
              </a:rPr>
              <a:t>Oxygen Deficiency Hazard (ODH) is caused due to oxygen </a:t>
            </a:r>
            <a:r>
              <a:rPr lang="en-US" sz="2800" b="1" dirty="0" smtClean="0">
                <a:solidFill>
                  <a:srgbClr val="1F497D"/>
                </a:solidFill>
              </a:rPr>
              <a:t>displacement</a:t>
            </a:r>
            <a:endParaRPr lang="en-US" sz="28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ESS’ Cryogenic inventory</a:t>
            </a:r>
            <a:endParaRPr lang="en-GB" noProof="0" dirty="0"/>
          </a:p>
        </p:txBody>
      </p:sp>
      <p:pic>
        <p:nvPicPr>
          <p:cNvPr id="15" name="Picture 14" descr="Screen Shot 2015-03-27 at 15.17.0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060848"/>
            <a:ext cx="8534919" cy="438645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35896" y="4941168"/>
            <a:ext cx="1584176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Accelerator tunnel</a:t>
            </a:r>
          </a:p>
          <a:p>
            <a:r>
              <a:rPr lang="en-US" sz="900" dirty="0" smtClean="0">
                <a:solidFill>
                  <a:schemeClr val="tx1"/>
                </a:solidFill>
              </a:rPr>
              <a:t>High-β: 21 x 0,192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Medium-</a:t>
            </a:r>
            <a:r>
              <a:rPr lang="en-US" sz="900" dirty="0">
                <a:solidFill>
                  <a:schemeClr val="tx1"/>
                </a:solidFill>
              </a:rPr>
              <a:t>β</a:t>
            </a:r>
            <a:r>
              <a:rPr lang="en-US" sz="900" dirty="0" smtClean="0">
                <a:solidFill>
                  <a:schemeClr val="tx1"/>
                </a:solidFill>
              </a:rPr>
              <a:t>: </a:t>
            </a:r>
            <a:r>
              <a:rPr lang="en-US" sz="900" dirty="0">
                <a:solidFill>
                  <a:schemeClr val="tx1"/>
                </a:solidFill>
              </a:rPr>
              <a:t>9</a:t>
            </a:r>
            <a:r>
              <a:rPr lang="en-US" sz="900" dirty="0" smtClean="0">
                <a:solidFill>
                  <a:schemeClr val="tx1"/>
                </a:solidFill>
              </a:rPr>
              <a:t> x 0,184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Spoke: 13 x 0,120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900" dirty="0" smtClean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419872" y="2204864"/>
            <a:ext cx="960107" cy="57606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2015-01-20_cryo_buildings_G04 ACCP insid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700808"/>
            <a:ext cx="1301750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4572001" y="1700808"/>
            <a:ext cx="360039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ACCP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636912"/>
            <a:ext cx="772470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4572000" y="3212976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Gas storage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2276872"/>
            <a:ext cx="1225113" cy="98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5276205" y="3040385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TICP &amp; TMCP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24128" y="1484784"/>
            <a:ext cx="1296144" cy="936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Compressor Bldg.</a:t>
            </a:r>
          </a:p>
          <a:p>
            <a:r>
              <a:rPr lang="en-US" sz="900" dirty="0" smtClean="0">
                <a:solidFill>
                  <a:schemeClr val="tx1"/>
                </a:solidFill>
              </a:rPr>
              <a:t>TMCP: 2 x 63,5 m3 </a:t>
            </a:r>
            <a:r>
              <a:rPr lang="en-US" sz="700" dirty="0" err="1">
                <a:solidFill>
                  <a:schemeClr val="tx1"/>
                </a:solidFill>
              </a:rPr>
              <a:t>G</a:t>
            </a:r>
            <a:r>
              <a:rPr lang="en-US" sz="700" dirty="0" err="1" smtClean="0">
                <a:solidFill>
                  <a:schemeClr val="tx1"/>
                </a:solidFill>
              </a:rPr>
              <a:t>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TICP: 1 x 64 m3 </a:t>
            </a:r>
            <a:r>
              <a:rPr lang="en-US" sz="700" dirty="0" err="1" smtClean="0">
                <a:solidFill>
                  <a:schemeClr val="tx1"/>
                </a:solidFill>
              </a:rPr>
              <a:t>GHe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ACCP: 16 x 63,5 m3 </a:t>
            </a:r>
            <a:r>
              <a:rPr lang="en-US" sz="700" dirty="0" err="1" smtClean="0">
                <a:solidFill>
                  <a:schemeClr val="tx1"/>
                </a:solidFill>
              </a:rPr>
              <a:t>GHe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HP: 3 x 20</a:t>
            </a:r>
            <a:r>
              <a:rPr lang="en-US" sz="800" dirty="0" smtClean="0">
                <a:solidFill>
                  <a:schemeClr val="tx1"/>
                </a:solidFill>
              </a:rPr>
              <a:t> </a:t>
            </a:r>
            <a:r>
              <a:rPr lang="en-US" sz="900" dirty="0" smtClean="0">
                <a:solidFill>
                  <a:schemeClr val="tx1"/>
                </a:solidFill>
              </a:rPr>
              <a:t>m3 </a:t>
            </a:r>
            <a:r>
              <a:rPr lang="en-US" sz="700" dirty="0" err="1" smtClean="0">
                <a:solidFill>
                  <a:schemeClr val="tx1"/>
                </a:solidFill>
              </a:rPr>
              <a:t>GHe</a:t>
            </a:r>
            <a:endParaRPr lang="en-US" sz="9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LN2: 2 x 20 m3</a:t>
            </a:r>
          </a:p>
        </p:txBody>
      </p:sp>
      <p:sp>
        <p:nvSpPr>
          <p:cNvPr id="29" name="Oval 28"/>
          <p:cNvSpPr/>
          <p:nvPr/>
        </p:nvSpPr>
        <p:spPr>
          <a:xfrm rot="1571682">
            <a:off x="2995723" y="4475115"/>
            <a:ext cx="4514359" cy="43358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230828">
            <a:off x="2154962" y="2646218"/>
            <a:ext cx="1446266" cy="43132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5536" y="1484784"/>
            <a:ext cx="129614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Cold Box Hall</a:t>
            </a:r>
          </a:p>
          <a:p>
            <a:r>
              <a:rPr lang="en-US" sz="900" dirty="0" smtClean="0">
                <a:solidFill>
                  <a:schemeClr val="tx1"/>
                </a:solidFill>
              </a:rPr>
              <a:t>Dewar ACCP: 20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7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Dewar TICP: 5 m3 </a:t>
            </a:r>
            <a:r>
              <a:rPr lang="en-US" sz="700" dirty="0" err="1" smtClean="0">
                <a:solidFill>
                  <a:schemeClr val="tx1"/>
                </a:solidFill>
              </a:rPr>
              <a:t>Lhe</a:t>
            </a:r>
            <a:endParaRPr lang="en-US" sz="700" dirty="0" smtClean="0">
              <a:solidFill>
                <a:schemeClr val="tx1"/>
              </a:solidFill>
            </a:endParaRPr>
          </a:p>
          <a:p>
            <a:r>
              <a:rPr lang="en-US" sz="900" dirty="0" smtClean="0">
                <a:solidFill>
                  <a:schemeClr val="tx1"/>
                </a:solidFill>
              </a:rPr>
              <a:t>Cold Box</a:t>
            </a:r>
            <a:r>
              <a:rPr lang="en-US" sz="700" dirty="0" smtClean="0">
                <a:solidFill>
                  <a:schemeClr val="tx1"/>
                </a:solidFill>
              </a:rPr>
              <a:t>: </a:t>
            </a:r>
            <a:r>
              <a:rPr lang="en-US" sz="900" dirty="0" smtClean="0">
                <a:solidFill>
                  <a:schemeClr val="tx1"/>
                </a:solidFill>
              </a:rPr>
              <a:t>negligible</a:t>
            </a:r>
            <a:endParaRPr lang="en-US" sz="1000" dirty="0" smtClean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1571682">
            <a:off x="1420696" y="2664669"/>
            <a:ext cx="1531652" cy="433584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1728192" cy="87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Rectangle 38"/>
          <p:cNvSpPr/>
          <p:nvPr/>
        </p:nvSpPr>
        <p:spPr>
          <a:xfrm>
            <a:off x="107504" y="3140968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Test stand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1556792"/>
            <a:ext cx="1155881" cy="87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Rectangle 40"/>
          <p:cNvSpPr/>
          <p:nvPr/>
        </p:nvSpPr>
        <p:spPr>
          <a:xfrm>
            <a:off x="1835696" y="1556792"/>
            <a:ext cx="63968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Cold Box Hall</a:t>
            </a:r>
          </a:p>
        </p:txBody>
      </p:sp>
      <p:sp>
        <p:nvSpPr>
          <p:cNvPr id="37" name="Rettangolo 40"/>
          <p:cNvSpPr/>
          <p:nvPr/>
        </p:nvSpPr>
        <p:spPr>
          <a:xfrm>
            <a:off x="5148064" y="6453336"/>
            <a:ext cx="37205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N.GAZIS, X.WANG, P.ARNOLD, W.HEES (ESS)</a:t>
            </a:r>
            <a:endParaRPr lang="en-GB" sz="1000" cap="all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23528" y="4653136"/>
            <a:ext cx="266429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But also…</a:t>
            </a:r>
            <a:endParaRPr lang="en-GB" sz="1800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683568" y="5373216"/>
            <a:ext cx="1088653" cy="1014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395536" y="5229200"/>
            <a:ext cx="12241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Target moderator</a:t>
            </a:r>
          </a:p>
        </p:txBody>
      </p:sp>
      <p:pic>
        <p:nvPicPr>
          <p:cNvPr id="46" name="Picture 45" descr="IKON layout.png"/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5373216"/>
            <a:ext cx="1080120" cy="10140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Rectangle 43"/>
          <p:cNvSpPr/>
          <p:nvPr/>
        </p:nvSpPr>
        <p:spPr>
          <a:xfrm>
            <a:off x="1835696" y="5229200"/>
            <a:ext cx="12241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Science labs.</a:t>
            </a:r>
          </a:p>
        </p:txBody>
      </p:sp>
      <p:pic>
        <p:nvPicPr>
          <p:cNvPr id="45" name="Picture 44" descr="Picture_43.jpg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r="14621"/>
          <a:stretch/>
        </p:blipFill>
        <p:spPr>
          <a:xfrm>
            <a:off x="5076056" y="5445224"/>
            <a:ext cx="679085" cy="576064"/>
          </a:xfrm>
          <a:prstGeom prst="rect">
            <a:avLst/>
          </a:prstGeom>
        </p:spPr>
      </p:pic>
      <p:pic>
        <p:nvPicPr>
          <p:cNvPr id="47" name="Picture 46" descr="Picture_46.jpg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0" t="14129" r="24386"/>
          <a:stretch/>
        </p:blipFill>
        <p:spPr>
          <a:xfrm>
            <a:off x="5940152" y="5517232"/>
            <a:ext cx="602979" cy="57606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20072" y="5877272"/>
            <a:ext cx="5040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Elliptical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72200" y="5877272"/>
            <a:ext cx="43204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 b="1" dirty="0" smtClean="0">
                <a:solidFill>
                  <a:schemeClr val="tx1"/>
                </a:solidFill>
              </a:rPr>
              <a:t>Spoke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9552" y="3717032"/>
            <a:ext cx="8136904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largest Helium inventory in Europe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867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 animBg="1"/>
      <p:bldP spid="4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ud 33"/>
          <p:cNvSpPr/>
          <p:nvPr/>
        </p:nvSpPr>
        <p:spPr>
          <a:xfrm>
            <a:off x="3131840" y="3284984"/>
            <a:ext cx="2520280" cy="118813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409377" y="3676512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1F497D"/>
                </a:solidFill>
              </a:rPr>
              <a:t>20 kg TNT equivalent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Example</a:t>
            </a:r>
            <a:endParaRPr lang="en-GB" noProof="0" dirty="0"/>
          </a:p>
        </p:txBody>
      </p:sp>
      <p:sp>
        <p:nvSpPr>
          <p:cNvPr id="23" name="Lightning Bolt 22"/>
          <p:cNvSpPr/>
          <p:nvPr/>
        </p:nvSpPr>
        <p:spPr>
          <a:xfrm rot="6206334">
            <a:off x="3109170" y="5750685"/>
            <a:ext cx="390070" cy="261227"/>
          </a:xfrm>
          <a:prstGeom prst="lightningBol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23728" y="4653136"/>
            <a:ext cx="1296144" cy="1884801"/>
            <a:chOff x="2123728" y="4653136"/>
            <a:chExt cx="1296144" cy="1884801"/>
          </a:xfrm>
        </p:grpSpPr>
        <p:grpSp>
          <p:nvGrpSpPr>
            <p:cNvPr id="18" name="Group 17"/>
            <p:cNvGrpSpPr/>
            <p:nvPr/>
          </p:nvGrpSpPr>
          <p:grpSpPr>
            <a:xfrm>
              <a:off x="2123728" y="4653136"/>
              <a:ext cx="1296144" cy="1884801"/>
              <a:chOff x="2123728" y="3789040"/>
              <a:chExt cx="1224136" cy="184482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123728" y="3789040"/>
                <a:ext cx="1163280" cy="1844823"/>
                <a:chOff x="1691680" y="5013176"/>
                <a:chExt cx="1163280" cy="1844823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467" t="20968" r="36102"/>
                <a:stretch/>
              </p:blipFill>
              <p:spPr>
                <a:xfrm>
                  <a:off x="1727200" y="5059680"/>
                  <a:ext cx="1127760" cy="1798319"/>
                </a:xfrm>
                <a:prstGeom prst="rect">
                  <a:avLst/>
                </a:prstGeom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2627784" y="5186823"/>
                  <a:ext cx="216024" cy="1620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2394828" y="5013176"/>
                  <a:ext cx="304964" cy="16201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691680" y="5013176"/>
                  <a:ext cx="504056" cy="2880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915816" y="3825044"/>
                <a:ext cx="432048" cy="2520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309019" y="5820122"/>
              <a:ext cx="914896" cy="2880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309019" y="5942930"/>
              <a:ext cx="914896" cy="3600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1475656" y="220486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Atmosphere = 21 % </a:t>
            </a:r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r>
              <a:rPr lang="en-GB" sz="36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3600" b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07904" y="4797152"/>
            <a:ext cx="2061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1F497D"/>
                </a:solidFill>
              </a:rPr>
              <a:t>Liquid Helium (</a:t>
            </a:r>
            <a:r>
              <a:rPr lang="en-GB" dirty="0" err="1" smtClean="0">
                <a:solidFill>
                  <a:srgbClr val="1F497D"/>
                </a:solidFill>
              </a:rPr>
              <a:t>LHe</a:t>
            </a:r>
            <a:r>
              <a:rPr lang="en-GB" dirty="0" smtClean="0">
                <a:solidFill>
                  <a:srgbClr val="1F497D"/>
                </a:solidFill>
              </a:rPr>
              <a:t>)</a:t>
            </a:r>
            <a:endParaRPr lang="en-US" dirty="0"/>
          </a:p>
        </p:txBody>
      </p:sp>
      <p:sp>
        <p:nvSpPr>
          <p:cNvPr id="58" name="Left Brace 57"/>
          <p:cNvSpPr/>
          <p:nvPr/>
        </p:nvSpPr>
        <p:spPr>
          <a:xfrm>
            <a:off x="3635896" y="5229200"/>
            <a:ext cx="144016" cy="864096"/>
          </a:xfrm>
          <a:prstGeom prst="leftBrac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779912" y="5229200"/>
            <a:ext cx="1794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1F497D"/>
                </a:solidFill>
              </a:rPr>
              <a:t>Pressure: 1.3 bars</a:t>
            </a:r>
          </a:p>
          <a:p>
            <a:r>
              <a:rPr lang="en-GB" sz="1600" dirty="0" smtClean="0">
                <a:solidFill>
                  <a:srgbClr val="1F497D"/>
                </a:solidFill>
              </a:rPr>
              <a:t>Volume: 1 m</a:t>
            </a:r>
            <a:r>
              <a:rPr lang="en-GB" sz="1600" baseline="30000" dirty="0" smtClean="0">
                <a:solidFill>
                  <a:srgbClr val="1F497D"/>
                </a:solidFill>
              </a:rPr>
              <a:t>3</a:t>
            </a:r>
          </a:p>
          <a:p>
            <a:r>
              <a:rPr lang="en-GB" sz="1600" dirty="0" smtClean="0">
                <a:solidFill>
                  <a:srgbClr val="1F497D"/>
                </a:solidFill>
              </a:rPr>
              <a:t>Temperature: 4.5 K </a:t>
            </a:r>
            <a:endParaRPr lang="en-US" sz="1600" dirty="0"/>
          </a:p>
        </p:txBody>
      </p:sp>
      <p:sp>
        <p:nvSpPr>
          <p:cNvPr id="61" name="Bent-Up Arrow 60"/>
          <p:cNvSpPr/>
          <p:nvPr/>
        </p:nvSpPr>
        <p:spPr>
          <a:xfrm>
            <a:off x="5940152" y="4221088"/>
            <a:ext cx="1080120" cy="1584176"/>
          </a:xfrm>
          <a:prstGeom prst="bent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627784" y="4509120"/>
            <a:ext cx="144016" cy="144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915816" y="4293096"/>
            <a:ext cx="144016" cy="144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699792" y="4293096"/>
            <a:ext cx="144016" cy="144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131840" y="4221088"/>
            <a:ext cx="144016" cy="1440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868144" y="3356992"/>
            <a:ext cx="1850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1F497D"/>
                </a:solidFill>
              </a:rPr>
              <a:t>Helium Gas (</a:t>
            </a:r>
            <a:r>
              <a:rPr lang="en-GB" dirty="0" err="1">
                <a:solidFill>
                  <a:srgbClr val="1F497D"/>
                </a:solidFill>
              </a:rPr>
              <a:t>G</a:t>
            </a:r>
            <a:r>
              <a:rPr lang="en-GB" dirty="0" err="1" smtClean="0">
                <a:solidFill>
                  <a:srgbClr val="1F497D"/>
                </a:solidFill>
              </a:rPr>
              <a:t>He</a:t>
            </a:r>
            <a:r>
              <a:rPr lang="en-GB" dirty="0" smtClean="0">
                <a:solidFill>
                  <a:srgbClr val="1F497D"/>
                </a:solidFill>
              </a:rPr>
              <a:t>)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084168" y="3717032"/>
            <a:ext cx="1524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1F497D"/>
                </a:solidFill>
              </a:rPr>
              <a:t>132.65 m</a:t>
            </a:r>
            <a:r>
              <a:rPr lang="en-GB" sz="2000" b="1" baseline="30000" dirty="0" smtClean="0">
                <a:solidFill>
                  <a:srgbClr val="1F497D"/>
                </a:solidFill>
              </a:rPr>
              <a:t>3</a:t>
            </a:r>
            <a:r>
              <a:rPr lang="en-GB" sz="2000" b="1" dirty="0" smtClean="0">
                <a:solidFill>
                  <a:srgbClr val="1F497D"/>
                </a:solidFill>
              </a:rPr>
              <a:t> !!</a:t>
            </a:r>
            <a:endParaRPr lang="en-GB" sz="2000" b="1" baseline="30000" dirty="0">
              <a:solidFill>
                <a:srgbClr val="1F497D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23528" y="1628800"/>
            <a:ext cx="4579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1F497D"/>
                </a:solidFill>
              </a:rPr>
              <a:t>Volume of the room = 175 m</a:t>
            </a:r>
            <a:r>
              <a:rPr lang="en-GB" sz="2800" b="1" baseline="30000" dirty="0" smtClean="0">
                <a:solidFill>
                  <a:srgbClr val="1F497D"/>
                </a:solidFill>
              </a:rPr>
              <a:t>3</a:t>
            </a:r>
            <a:endParaRPr lang="en-US" sz="28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5796136" y="2204864"/>
            <a:ext cx="215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</a:t>
            </a:r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 </a:t>
            </a:r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% </a:t>
            </a:r>
            <a:r>
              <a:rPr lang="en-GB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r>
              <a:rPr lang="en-GB" sz="36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3600" b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75656" y="2323603"/>
            <a:ext cx="6408712" cy="410445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98047" y="5517232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753091" y="5517232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002103" y="5517232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xplosion 1 12"/>
          <p:cNvSpPr/>
          <p:nvPr/>
        </p:nvSpPr>
        <p:spPr>
          <a:xfrm rot="2519371">
            <a:off x="3224289" y="6003053"/>
            <a:ext cx="216024" cy="144016"/>
          </a:xfrm>
          <a:prstGeom prst="irregularSeal1">
            <a:avLst/>
          </a:prstGeom>
          <a:solidFill>
            <a:srgbClr val="B2B2B2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27784" y="5682456"/>
            <a:ext cx="248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b="1" dirty="0">
                <a:solidFill>
                  <a:srgbClr val="FF0000"/>
                </a:solidFill>
              </a:rPr>
              <a:t>P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" y="1460043"/>
            <a:ext cx="9133964" cy="5373216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329872" y="1556792"/>
            <a:ext cx="176819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Mount Everest</a:t>
            </a:r>
          </a:p>
          <a:p>
            <a:pPr algn="ctr"/>
            <a:r>
              <a:rPr lang="en-US" dirty="0" smtClean="0"/>
              <a:t>8840 </a:t>
            </a:r>
            <a:r>
              <a:rPr lang="en-US" dirty="0"/>
              <a:t>m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211960" y="2204864"/>
            <a:ext cx="0" cy="72008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3528" y="4149080"/>
            <a:ext cx="842493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time between a failure and explosion </a:t>
            </a:r>
            <a:r>
              <a:rPr lang="en-US" sz="2400" b="1" dirty="0" smtClean="0">
                <a:solidFill>
                  <a:srgbClr val="FF0000"/>
                </a:solidFill>
              </a:rPr>
              <a:t>may take a fraction of a second</a:t>
            </a:r>
            <a:r>
              <a:rPr lang="en-US" sz="2400" dirty="0" smtClean="0"/>
              <a:t>, eliminating warning signals as compensatory measures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/>
      <p:bldP spid="55" grpId="0"/>
      <p:bldP spid="56" grpId="0"/>
      <p:bldP spid="58" grpId="0" animBg="1"/>
      <p:bldP spid="59" grpId="0"/>
      <p:bldP spid="61" grpId="0" animBg="1"/>
      <p:bldP spid="63" grpId="0" animBg="1"/>
      <p:bldP spid="64" grpId="0" animBg="1"/>
      <p:bldP spid="65" grpId="0" animBg="1"/>
      <p:bldP spid="66" grpId="0" animBg="1"/>
      <p:bldP spid="68" grpId="0"/>
      <p:bldP spid="70" grpId="0"/>
      <p:bldP spid="71" grpId="0"/>
      <p:bldP spid="72" grpId="0"/>
      <p:bldP spid="13" grpId="0" animBg="1"/>
      <p:bldP spid="14" grpId="0"/>
      <p:bldP spid="75" grpId="0" animBg="1"/>
      <p:bldP spid="3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Example of </a:t>
            </a:r>
            <a:r>
              <a:rPr lang="en-GB" noProof="0" dirty="0" err="1" smtClean="0"/>
              <a:t>LHe</a:t>
            </a:r>
            <a:r>
              <a:rPr lang="en-GB" noProof="0" dirty="0" smtClean="0"/>
              <a:t> spill at CERN (2014)</a:t>
            </a:r>
            <a:endParaRPr lang="en-GB" noProof="0" dirty="0"/>
          </a:p>
        </p:txBody>
      </p:sp>
      <p:sp>
        <p:nvSpPr>
          <p:cNvPr id="4" name="Rettangolo 40"/>
          <p:cNvSpPr/>
          <p:nvPr/>
        </p:nvSpPr>
        <p:spPr>
          <a:xfrm>
            <a:off x="6678199" y="6567155"/>
            <a:ext cx="23462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G.LINDELL (CERN)</a:t>
            </a:r>
            <a:endParaRPr lang="en-GB" sz="1000" cap="all" dirty="0"/>
          </a:p>
        </p:txBody>
      </p:sp>
      <p:pic>
        <p:nvPicPr>
          <p:cNvPr id="5" name="LHC spill te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700808"/>
            <a:ext cx="8712968" cy="49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0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ESS Safety Policy on ODH</a:t>
            </a:r>
            <a:endParaRPr lang="en-GB" noProof="0" dirty="0"/>
          </a:p>
        </p:txBody>
      </p:sp>
      <p:sp>
        <p:nvSpPr>
          <p:cNvPr id="8" name="Rectangle 7"/>
          <p:cNvSpPr/>
          <p:nvPr/>
        </p:nvSpPr>
        <p:spPr>
          <a:xfrm>
            <a:off x="611561" y="1844824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1F497D"/>
                </a:solidFill>
              </a:rPr>
              <a:t>ESS has defined </a:t>
            </a:r>
            <a:r>
              <a:rPr lang="en-GB" sz="2800" b="1" dirty="0" smtClean="0">
                <a:solidFill>
                  <a:srgbClr val="FF0000"/>
                </a:solidFill>
              </a:rPr>
              <a:t>18% O</a:t>
            </a:r>
            <a:r>
              <a:rPr lang="en-GB" sz="2800" b="1" baseline="-25000" dirty="0" smtClean="0">
                <a:solidFill>
                  <a:srgbClr val="FF0000"/>
                </a:solidFill>
              </a:rPr>
              <a:t>2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 smtClean="0">
                <a:solidFill>
                  <a:srgbClr val="1F497D"/>
                </a:solidFill>
              </a:rPr>
              <a:t>as the safety threshold under which control measures shall be implemented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9912" y="2924944"/>
            <a:ext cx="1477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WHY?</a:t>
            </a:r>
            <a:endParaRPr lang="sv-SE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645024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608" y="3717032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Lessons learnt </a:t>
            </a:r>
            <a:r>
              <a:rPr lang="en-GB" sz="2400" dirty="0" smtClean="0">
                <a:solidFill>
                  <a:srgbClr val="1F497D"/>
                </a:solidFill>
              </a:rPr>
              <a:t>from similar Accelerator Facilities (e.g. CERN, FERMILAB)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4797152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608" y="500047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1F497D"/>
                </a:solidFill>
              </a:rPr>
              <a:t>Comply with the </a:t>
            </a:r>
            <a:r>
              <a:rPr lang="en-GB" sz="2400" b="1" dirty="0" smtClean="0">
                <a:solidFill>
                  <a:srgbClr val="FF0000"/>
                </a:solidFill>
              </a:rPr>
              <a:t>Work Environment Legislation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Screen Shot 2015-08-25 at 13.38.2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r="3221"/>
          <a:stretch/>
        </p:blipFill>
        <p:spPr>
          <a:xfrm>
            <a:off x="8028384" y="3645024"/>
            <a:ext cx="855579" cy="1080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251520" y="5877272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sv-SE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3608" y="608059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Prevent health effects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192" y="4941168"/>
            <a:ext cx="678176" cy="54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0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  <p:bldP spid="12" grpId="0"/>
      <p:bldP spid="13" grpId="0"/>
      <p:bldP spid="14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40"/>
          <p:cNvSpPr/>
          <p:nvPr/>
        </p:nvSpPr>
        <p:spPr>
          <a:xfrm>
            <a:off x="3851920" y="6567155"/>
            <a:ext cx="53097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FESHM Chapter 4240 – oxygen deficiency hazards (</a:t>
            </a:r>
            <a:r>
              <a:rPr lang="en-GB" sz="1000" cap="all" dirty="0" err="1" smtClean="0"/>
              <a:t>odh</a:t>
            </a:r>
            <a:r>
              <a:rPr lang="en-GB" sz="1000" cap="all" dirty="0" smtClean="0"/>
              <a:t>) (</a:t>
            </a:r>
            <a:r>
              <a:rPr lang="en-GB" sz="1000" cap="all" dirty="0" err="1" smtClean="0"/>
              <a:t>fermilab</a:t>
            </a:r>
            <a:r>
              <a:rPr lang="en-GB" sz="1000" cap="all" dirty="0" smtClean="0"/>
              <a:t>)</a:t>
            </a:r>
            <a:endParaRPr lang="en-GB" sz="10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Health Effects from O</a:t>
            </a:r>
            <a:r>
              <a:rPr lang="en-GB" baseline="-25000" noProof="0" dirty="0" smtClean="0"/>
              <a:t>2</a:t>
            </a:r>
            <a:r>
              <a:rPr lang="en-GB" noProof="0" dirty="0" smtClean="0"/>
              <a:t> depletion</a:t>
            </a:r>
            <a:endParaRPr lang="en-GB" noProof="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985612"/>
              </p:ext>
            </p:extLst>
          </p:nvPr>
        </p:nvGraphicFramePr>
        <p:xfrm>
          <a:off x="2843213" y="1628775"/>
          <a:ext cx="6191250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" name="Document" r:id="rId4" imgW="5727700" imgH="4838700" progId="Word.Document.12">
                  <p:embed/>
                </p:oleObj>
              </mc:Choice>
              <mc:Fallback>
                <p:oleObj name="Document" r:id="rId4" imgW="5727700" imgH="483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43213" y="1628775"/>
                        <a:ext cx="6191250" cy="522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843808" y="5805264"/>
            <a:ext cx="6048672" cy="7200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5515" y="5974680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Previous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1700808"/>
            <a:ext cx="152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ESS Threshold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35696" y="1916832"/>
            <a:ext cx="1008112" cy="0"/>
          </a:xfrm>
          <a:prstGeom prst="straightConnector1">
            <a:avLst/>
          </a:prstGeom>
          <a:ln w="38100" cmpd="sng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 rot="16200000">
            <a:off x="-396552" y="3717032"/>
            <a:ext cx="3816424" cy="792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43808" y="1916832"/>
            <a:ext cx="6120680" cy="6480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473027"/>
            <a:ext cx="7817296" cy="538090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547664" y="5661248"/>
            <a:ext cx="2088232" cy="7200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5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2" grpId="0" animBg="1"/>
      <p:bldP spid="16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ODH Control Measures</a:t>
            </a:r>
            <a:endParaRPr lang="en-GB" noProof="0" dirty="0"/>
          </a:p>
        </p:txBody>
      </p:sp>
      <p:sp>
        <p:nvSpPr>
          <p:cNvPr id="8" name="Rectangle 7"/>
          <p:cNvSpPr/>
          <p:nvPr/>
        </p:nvSpPr>
        <p:spPr>
          <a:xfrm>
            <a:off x="611561" y="1844824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1F497D"/>
                </a:solidFill>
              </a:rPr>
              <a:t>How do we plan to </a:t>
            </a:r>
            <a:r>
              <a:rPr lang="en-GB" sz="2800" b="1" dirty="0" smtClean="0">
                <a:solidFill>
                  <a:srgbClr val="FF0000"/>
                </a:solidFill>
              </a:rPr>
              <a:t>mitigate ODH </a:t>
            </a:r>
            <a:r>
              <a:rPr lang="en-GB" sz="2800" b="1" dirty="0" smtClean="0">
                <a:solidFill>
                  <a:srgbClr val="1F497D"/>
                </a:solidFill>
              </a:rPr>
              <a:t>ESS wide?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9872" y="3717032"/>
            <a:ext cx="2277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Warning signs</a:t>
            </a:r>
            <a:endParaRPr lang="en-US" sz="2800" dirty="0"/>
          </a:p>
        </p:txBody>
      </p:sp>
      <p:pic>
        <p:nvPicPr>
          <p:cNvPr id="6" name="Picture 5" descr="Screen Shot 2015-10-28 at 10.38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01008"/>
            <a:ext cx="810090" cy="7200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5576" y="4509120"/>
            <a:ext cx="1788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Ventilation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437112"/>
            <a:ext cx="720080" cy="72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424" y="5395297"/>
            <a:ext cx="904156" cy="9041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2000" y="5571237"/>
            <a:ext cx="39919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Oxygen monitoring (fixed)</a:t>
            </a:r>
          </a:p>
          <a:p>
            <a:r>
              <a:rPr lang="en-GB" sz="2800" dirty="0" smtClean="0">
                <a:solidFill>
                  <a:srgbClr val="1F497D"/>
                </a:solidFill>
              </a:rPr>
              <a:t>+ alarm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6012160" y="4509120"/>
            <a:ext cx="1367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Training</a:t>
            </a:r>
            <a:endParaRPr lang="en-US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4365104"/>
            <a:ext cx="864096" cy="86409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3528" y="2708920"/>
            <a:ext cx="3835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Personal oxygen monitor</a:t>
            </a:r>
            <a:endParaRPr lang="en-US" sz="2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928" y="2492896"/>
            <a:ext cx="936104" cy="78008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9512" y="5588129"/>
            <a:ext cx="1836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Procedures</a:t>
            </a:r>
            <a:endParaRPr lang="en-US" sz="2800" dirty="0"/>
          </a:p>
        </p:txBody>
      </p:sp>
      <p:pic>
        <p:nvPicPr>
          <p:cNvPr id="27" name="Picture 26" descr="Screen Shot 2015-08-25 at 13.38.20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r="3221"/>
          <a:stretch/>
        </p:blipFill>
        <p:spPr>
          <a:xfrm>
            <a:off x="2051720" y="5521281"/>
            <a:ext cx="576064" cy="727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8" name="Rectangle 27"/>
          <p:cNvSpPr/>
          <p:nvPr/>
        </p:nvSpPr>
        <p:spPr>
          <a:xfrm>
            <a:off x="5652120" y="2708920"/>
            <a:ext cx="2637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Self-rescue mask</a:t>
            </a:r>
            <a:endParaRPr lang="en-US" sz="28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l="33333" b="51660"/>
          <a:stretch/>
        </p:blipFill>
        <p:spPr>
          <a:xfrm>
            <a:off x="8244408" y="2564904"/>
            <a:ext cx="725577" cy="79208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608061" y="6503104"/>
            <a:ext cx="2572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1F497D"/>
                </a:solidFill>
              </a:rPr>
              <a:t>And what about CERN…?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3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8" grpId="0"/>
      <p:bldP spid="19" grpId="0"/>
      <p:bldP spid="20" grpId="0"/>
      <p:bldP spid="22" grpId="0"/>
      <p:bldP spid="26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CERN self-rescue mask</a:t>
            </a:r>
            <a:endParaRPr lang="en-GB" noProof="0" dirty="0"/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636912"/>
            <a:ext cx="2812992" cy="2808312"/>
          </a:xfrm>
          <a:prstGeom prst="rect">
            <a:avLst/>
          </a:prstGeom>
        </p:spPr>
      </p:pic>
      <p:sp>
        <p:nvSpPr>
          <p:cNvPr id="4" name="Rettangolo 40"/>
          <p:cNvSpPr/>
          <p:nvPr/>
        </p:nvSpPr>
        <p:spPr>
          <a:xfrm>
            <a:off x="6804248" y="6567155"/>
            <a:ext cx="23894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 smtClean="0"/>
              <a:t>Acknowledgement : M.VIGUIER (CERN)</a:t>
            </a:r>
            <a:endParaRPr lang="en-GB" sz="1000" cap="all" dirty="0"/>
          </a:p>
        </p:txBody>
      </p:sp>
    </p:spTree>
    <p:extLst>
      <p:ext uri="{BB962C8B-B14F-4D97-AF65-F5344CB8AC3E}">
        <p14:creationId xmlns:p14="http://schemas.microsoft.com/office/powerpoint/2010/main" val="331454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19453</TotalTime>
  <Words>693</Words>
  <Application>Microsoft Macintosh PowerPoint</Application>
  <PresentationFormat>On-screen Show (4:3)</PresentationFormat>
  <Paragraphs>139</Paragraphs>
  <Slides>16</Slides>
  <Notes>2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Document</vt:lpstr>
      <vt:lpstr>Introduction to  Oxygen Deficiency Hazard (ODH) Accelerator Division Retreat   Duy Phan  Accelerator Safety Engineer </vt:lpstr>
      <vt:lpstr>Definition</vt:lpstr>
      <vt:lpstr>ESS’ Cryogenic inventory</vt:lpstr>
      <vt:lpstr>Example</vt:lpstr>
      <vt:lpstr>Example of LHe spill at CERN (2014)</vt:lpstr>
      <vt:lpstr>ESS Safety Policy on ODH</vt:lpstr>
      <vt:lpstr>Health Effects from O2 depletion</vt:lpstr>
      <vt:lpstr>ODH Control Measures</vt:lpstr>
      <vt:lpstr>CERN self-rescue mask</vt:lpstr>
      <vt:lpstr>ODH in the Accelerator Tunnel</vt:lpstr>
      <vt:lpstr>ODH in the Accelerator Tunnel</vt:lpstr>
      <vt:lpstr>ODH in the Accelerator Tunnel</vt:lpstr>
      <vt:lpstr>Computational Fluid Dynamics (CFD)</vt:lpstr>
      <vt:lpstr>Computational Fluid Dynamics (CFD)</vt:lpstr>
      <vt:lpstr>Computational Fluid Dynamics (CFD)</vt:lpstr>
      <vt:lpstr>Questions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Duy Phan</cp:lastModifiedBy>
  <cp:revision>1590</cp:revision>
  <cp:lastPrinted>2015-03-31T12:33:40Z</cp:lastPrinted>
  <dcterms:created xsi:type="dcterms:W3CDTF">2013-10-29T16:05:10Z</dcterms:created>
  <dcterms:modified xsi:type="dcterms:W3CDTF">2015-11-12T08:45:40Z</dcterms:modified>
</cp:coreProperties>
</file>