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1" r:id="rId2"/>
    <p:sldId id="517" r:id="rId3"/>
    <p:sldId id="518" r:id="rId4"/>
    <p:sldId id="398" r:id="rId5"/>
    <p:sldId id="519" r:id="rId6"/>
    <p:sldId id="521" r:id="rId7"/>
    <p:sldId id="520" r:id="rId8"/>
    <p:sldId id="529" r:id="rId9"/>
    <p:sldId id="530" r:id="rId10"/>
    <p:sldId id="531" r:id="rId11"/>
    <p:sldId id="532" r:id="rId12"/>
    <p:sldId id="534" r:id="rId13"/>
    <p:sldId id="523" r:id="rId14"/>
    <p:sldId id="533" r:id="rId15"/>
    <p:sldId id="525" r:id="rId16"/>
    <p:sldId id="526" r:id="rId17"/>
    <p:sldId id="528" r:id="rId18"/>
    <p:sldId id="524" r:id="rId19"/>
    <p:sldId id="522" r:id="rId20"/>
    <p:sldId id="527" r:id="rId21"/>
    <p:sldId id="535" r:id="rId22"/>
    <p:sldId id="537" r:id="rId23"/>
    <p:sldId id="536" r:id="rId24"/>
    <p:sldId id="540" r:id="rId25"/>
    <p:sldId id="538" r:id="rId26"/>
    <p:sldId id="542" r:id="rId27"/>
    <p:sldId id="539" r:id="rId28"/>
    <p:sldId id="541" r:id="rId2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33CC"/>
    <a:srgbClr val="FF9933"/>
    <a:srgbClr val="FF6600"/>
    <a:srgbClr val="E2AC00"/>
    <a:srgbClr val="990033"/>
    <a:srgbClr val="5F2987"/>
    <a:srgbClr val="669900"/>
    <a:srgbClr val="993300"/>
    <a:srgbClr val="FFFF99"/>
    <a:srgbClr val="4EB25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79" autoAdjust="0"/>
    <p:restoredTop sz="94576" autoAdjust="0"/>
  </p:normalViewPr>
  <p:slideViewPr>
    <p:cSldViewPr>
      <p:cViewPr varScale="1">
        <p:scale>
          <a:sx n="69" d="100"/>
          <a:sy n="69" d="100"/>
        </p:scale>
        <p:origin x="-7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E09B3-F2F1-47D3-8F8F-6085AA0DBBE9}" type="datetimeFigureOut">
              <a:rPr lang="fr-FR" smtClean="0"/>
              <a:pPr/>
              <a:t>12/11/2015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3375F-34B1-4B58-8C62-B160D33A96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4"/>
          <p:cNvSpPr txBox="1">
            <a:spLocks/>
          </p:cNvSpPr>
          <p:nvPr userDrawn="1"/>
        </p:nvSpPr>
        <p:spPr>
          <a:xfrm>
            <a:off x="8172400" y="6500834"/>
            <a:ext cx="899624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 </a:t>
            </a:r>
            <a:fld id="{827C2CF4-5274-451A-B5B2-DDFF816FA3BB}" type="slidenum">
              <a:rPr kumimoji="0" lang="fr-FR" sz="1400" b="1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-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1835696" y="620688"/>
            <a:ext cx="5616624" cy="0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Image 4" descr="IPN_gif64trans_L200px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112" y="32048"/>
            <a:ext cx="1252403" cy="732656"/>
          </a:xfrm>
          <a:prstGeom prst="rect">
            <a:avLst/>
          </a:prstGeom>
        </p:spPr>
      </p:pic>
      <p:pic>
        <p:nvPicPr>
          <p:cNvPr id="9" name="Picture 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368" y="12700"/>
            <a:ext cx="1221532" cy="6516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>
          <a:xfrm>
            <a:off x="611560" y="6530999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1600" b="1" i="1" kern="0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S. Bousson, ESS AD Retreat, Lund, 12th  Nov. 2015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OWERPOINTfond_suite (2).jp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Image 5" descr="logoipn.png"/>
          <p:cNvPicPr>
            <a:picLocks noChangeAspect="1"/>
          </p:cNvPicPr>
          <p:nvPr userDrawn="1"/>
        </p:nvPicPr>
        <p:blipFill>
          <a:blip r:embed="rId4" cstate="email"/>
          <a:srcRect l="17662" t="11792" r="18084" b="21997"/>
          <a:stretch>
            <a:fillRect/>
          </a:stretch>
        </p:blipFill>
        <p:spPr>
          <a:xfrm>
            <a:off x="25168" y="11068"/>
            <a:ext cx="672909" cy="432000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357422" y="1428736"/>
            <a:ext cx="6215106" cy="11430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57422" y="4786322"/>
            <a:ext cx="6143668" cy="15716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 Bold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2357422" y="285728"/>
            <a:ext cx="6572296" cy="71438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dirty="0" smtClean="0"/>
              <a:t>Rappel titre présentation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357422" y="3071810"/>
            <a:ext cx="6143668" cy="12144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pied de page 14"/>
          <p:cNvSpPr>
            <a:spLocks noGrp="1"/>
          </p:cNvSpPr>
          <p:nvPr/>
        </p:nvSpPr>
        <p:spPr/>
        <p:txBody>
          <a:bodyPr/>
          <a:lstStyle/>
          <a:p>
            <a:endParaRPr lang="fr-FR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2500298" y="785794"/>
            <a:ext cx="6643702" cy="1588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2357422" y="1071546"/>
            <a:ext cx="3571900" cy="3571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Titre principal</a:t>
            </a:r>
            <a:endParaRPr lang="fr-FR" dirty="0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 hasCustomPrompt="1"/>
          </p:nvPr>
        </p:nvSpPr>
        <p:spPr>
          <a:xfrm>
            <a:off x="2357422" y="2714620"/>
            <a:ext cx="3571900" cy="35719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501F74"/>
                </a:solidFill>
                <a:latin typeface="Arial Bold"/>
              </a:defRPr>
            </a:lvl1pPr>
          </a:lstStyle>
          <a:p>
            <a:pPr lvl="0"/>
            <a:r>
              <a:rPr lang="fr-FR" sz="1800" baseline="0" dirty="0" smtClean="0">
                <a:solidFill>
                  <a:schemeClr val="accent4">
                    <a:lumMod val="75000"/>
                  </a:schemeClr>
                </a:solidFill>
                <a:latin typeface="Arial Bold"/>
              </a:rPr>
              <a:t>Intertitre</a:t>
            </a:r>
            <a:endParaRPr lang="fr-FR" dirty="0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 hasCustomPrompt="1"/>
          </p:nvPr>
        </p:nvSpPr>
        <p:spPr>
          <a:xfrm>
            <a:off x="2357422" y="4429126"/>
            <a:ext cx="3571900" cy="35719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Titre graphique</a:t>
            </a:r>
            <a:endParaRPr lang="fr-FR" dirty="0"/>
          </a:p>
        </p:txBody>
      </p:sp>
      <p:sp>
        <p:nvSpPr>
          <p:cNvPr id="18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  <p:pic>
        <p:nvPicPr>
          <p:cNvPr id="14" name="Image 13" descr="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25167" y="431154"/>
            <a:ext cx="816585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2847975" y="128588"/>
            <a:ext cx="624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FR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Image 3" descr="POWERPOINTfond_suite (2)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jpeg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image" Target="../media/image70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5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18"/>
          <p:cNvSpPr txBox="1">
            <a:spLocks noChangeArrowheads="1"/>
          </p:cNvSpPr>
          <p:nvPr/>
        </p:nvSpPr>
        <p:spPr bwMode="auto">
          <a:xfrm>
            <a:off x="395536" y="548680"/>
            <a:ext cx="828092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54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ESS Spoke Cryomodules:</a:t>
            </a:r>
          </a:p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4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How does it work ?</a:t>
            </a:r>
          </a:p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4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First results on prototype</a:t>
            </a:r>
            <a:endParaRPr lang="en-US" sz="4000" b="1" dirty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8" name="Image 7" descr="IPN_gif64trans_L200p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0820" y="3212975"/>
            <a:ext cx="1723268" cy="1008113"/>
          </a:xfrm>
          <a:prstGeom prst="rect">
            <a:avLst/>
          </a:prstGeom>
        </p:spPr>
      </p:pic>
      <p:sp>
        <p:nvSpPr>
          <p:cNvPr id="11" name="Espace réservé du texte 23"/>
          <p:cNvSpPr txBox="1">
            <a:spLocks/>
          </p:cNvSpPr>
          <p:nvPr/>
        </p:nvSpPr>
        <p:spPr>
          <a:xfrm>
            <a:off x="251520" y="6165304"/>
            <a:ext cx="8712968" cy="664986"/>
          </a:xfrm>
          <a:prstGeom prst="rect">
            <a:avLst/>
          </a:prstGeom>
        </p:spPr>
        <p:txBody>
          <a:bodyPr lIns="72000" tIns="36000" rIns="72000" bIns="36000" anchor="ctr" anchorCtr="0">
            <a:no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+mn-lt"/>
              </a:defRPr>
            </a:lvl1pPr>
          </a:lstStyle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ESS AD Retreat, </a:t>
            </a:r>
            <a:r>
              <a:rPr lang="en-US" kern="0" dirty="0" smtClean="0">
                <a:latin typeface="Calibri" pitchFamily="34" charset="0"/>
                <a:cs typeface="Calibri" pitchFamily="34" charset="0"/>
              </a:rPr>
              <a:t>Lund, </a:t>
            </a:r>
            <a:r>
              <a:rPr lang="en-US" kern="0" dirty="0" smtClean="0">
                <a:latin typeface="Calibri" pitchFamily="34" charset="0"/>
                <a:cs typeface="Calibri" pitchFamily="34" charset="0"/>
              </a:rPr>
              <a:t>12th  Nov. 2015 </a:t>
            </a:r>
            <a:endParaRPr lang="en-US" kern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17463"/>
            <a:ext cx="2700338" cy="48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3" cstate="print"/>
          <a:srcRect t="10599"/>
          <a:stretch>
            <a:fillRect/>
          </a:stretch>
        </p:blipFill>
        <p:spPr bwMode="auto">
          <a:xfrm>
            <a:off x="1403648" y="3264460"/>
            <a:ext cx="1466028" cy="93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19147" y="3302569"/>
            <a:ext cx="1665221" cy="88835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space réservé du texte 23"/>
          <p:cNvSpPr txBox="1">
            <a:spLocks/>
          </p:cNvSpPr>
          <p:nvPr/>
        </p:nvSpPr>
        <p:spPr>
          <a:xfrm>
            <a:off x="1115616" y="4492206"/>
            <a:ext cx="7128792" cy="1817114"/>
          </a:xfrm>
          <a:prstGeom prst="rect">
            <a:avLst/>
          </a:prstGeom>
        </p:spPr>
        <p:txBody>
          <a:bodyPr lIns="72000" tIns="36000" rIns="72000" bIns="36000" anchor="ctr" anchorCtr="0">
            <a:no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+mn-lt"/>
              </a:defRPr>
            </a:lvl1pPr>
          </a:lstStyle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32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On behalf of the IPN Orsay Team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8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Sebastien Bousson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endParaRPr lang="en-US" sz="2800" kern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552119" y="0"/>
            <a:ext cx="181821" cy="4022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Superconducting Cavities</a:t>
            </a:r>
            <a:endParaRPr lang="en-US" sz="32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84163" y="1692275"/>
            <a:ext cx="7658100" cy="4100513"/>
            <a:chOff x="426" y="960"/>
            <a:chExt cx="4824" cy="2583"/>
          </a:xfrm>
        </p:grpSpPr>
        <p:pic>
          <p:nvPicPr>
            <p:cNvPr id="5" name="Picture 7" descr="animRFbeam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6" y="960"/>
              <a:ext cx="4824" cy="2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4134" y="1346"/>
              <a:ext cx="470" cy="653"/>
              <a:chOff x="4302" y="1418"/>
              <a:chExt cx="470" cy="653"/>
            </a:xfrm>
          </p:grpSpPr>
          <p:grpSp>
            <p:nvGrpSpPr>
              <p:cNvPr id="7" name="Group 9"/>
              <p:cNvGrpSpPr>
                <a:grpSpLocks/>
              </p:cNvGrpSpPr>
              <p:nvPr/>
            </p:nvGrpSpPr>
            <p:grpSpPr bwMode="auto">
              <a:xfrm>
                <a:off x="4302" y="1609"/>
                <a:ext cx="470" cy="462"/>
                <a:chOff x="4132" y="1905"/>
                <a:chExt cx="470" cy="462"/>
              </a:xfrm>
            </p:grpSpPr>
            <p:sp>
              <p:nvSpPr>
                <p:cNvPr id="9" name="Rectangle 10"/>
                <p:cNvSpPr>
                  <a:spLocks noChangeArrowheads="1"/>
                </p:cNvSpPr>
                <p:nvPr/>
              </p:nvSpPr>
              <p:spPr bwMode="auto">
                <a:xfrm>
                  <a:off x="4210" y="1941"/>
                  <a:ext cx="324" cy="42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10" name="Group 11"/>
                <p:cNvGrpSpPr>
                  <a:grpSpLocks/>
                </p:cNvGrpSpPr>
                <p:nvPr/>
              </p:nvGrpSpPr>
              <p:grpSpPr bwMode="auto">
                <a:xfrm>
                  <a:off x="4132" y="1905"/>
                  <a:ext cx="470" cy="432"/>
                  <a:chOff x="4146" y="1998"/>
                  <a:chExt cx="470" cy="432"/>
                </a:xfrm>
              </p:grpSpPr>
              <p:sp>
                <p:nvSpPr>
                  <p:cNvPr id="11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18" y="2004"/>
                    <a:ext cx="0" cy="42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2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42" y="1998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542" y="2004"/>
                    <a:ext cx="74" cy="62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5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146" y="2004"/>
                    <a:ext cx="74" cy="62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8" name="Rectangle 16"/>
              <p:cNvSpPr>
                <a:spLocks noChangeArrowheads="1"/>
              </p:cNvSpPr>
              <p:nvPr/>
            </p:nvSpPr>
            <p:spPr bwMode="auto">
              <a:xfrm>
                <a:off x="4492" y="1418"/>
                <a:ext cx="88" cy="632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228600" y="981075"/>
            <a:ext cx="8661400" cy="5078413"/>
          </a:xfrm>
          <a:prstGeom prst="roundRect">
            <a:avLst>
              <a:gd name="adj" fmla="val 6764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485775" y="1030288"/>
            <a:ext cx="2573338" cy="1257300"/>
            <a:chOff x="174" y="882"/>
            <a:chExt cx="1506" cy="792"/>
          </a:xfrm>
        </p:grpSpPr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174" y="882"/>
              <a:ext cx="1506" cy="792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256" y="943"/>
              <a:ext cx="1368" cy="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indent="19050" algn="ctr">
                <a:spcBef>
                  <a:spcPct val="50000"/>
                </a:spcBef>
                <a:defRPr/>
              </a:pPr>
              <a:r>
                <a:rPr lang="fr-FR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RF power transmitted to the beam</a:t>
              </a:r>
              <a:r>
                <a:rPr lang="fr-FR" sz="16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</a:p>
            <a:p>
              <a:pPr indent="19050">
                <a:spcBef>
                  <a:spcPct val="50000"/>
                </a:spcBef>
                <a:defRPr/>
              </a:pPr>
              <a:r>
                <a:rPr lang="fr-FR" sz="16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</a:t>
              </a:r>
              <a:r>
                <a:rPr lang="fr-FR" sz="1600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beam</a:t>
              </a:r>
              <a:r>
                <a:rPr lang="fr-FR" sz="16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= </a:t>
              </a:r>
              <a:r>
                <a:rPr lang="fr-FR" sz="16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</a:t>
              </a:r>
              <a:r>
                <a:rPr lang="fr-FR" sz="16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 </a:t>
              </a:r>
              <a:r>
                <a:rPr lang="fr-FR" sz="16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</a:t>
              </a:r>
              <a:r>
                <a:rPr lang="fr-FR" sz="16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I</a:t>
              </a:r>
              <a:r>
                <a:rPr lang="fr-FR" sz="1600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beam</a:t>
              </a:r>
              <a:r>
                <a:rPr lang="fr-FR" sz="1600" baseline="-25000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6392863" y="1560513"/>
            <a:ext cx="1346200" cy="660400"/>
            <a:chOff x="4256" y="1272"/>
            <a:chExt cx="848" cy="416"/>
          </a:xfrm>
        </p:grpSpPr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4664" y="1272"/>
              <a:ext cx="4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800" b="1">
                  <a:solidFill>
                    <a:srgbClr val="FF6600"/>
                  </a:solidFill>
                  <a:latin typeface="Comic Sans MS" pitchFamily="66" charset="0"/>
                </a:rPr>
                <a:t>P</a:t>
              </a:r>
              <a:r>
                <a:rPr lang="fr-FR" sz="1400" b="1">
                  <a:solidFill>
                    <a:srgbClr val="FF6600"/>
                  </a:solidFill>
                  <a:latin typeface="Comic Sans MS" pitchFamily="66" charset="0"/>
                </a:rPr>
                <a:t>RF</a:t>
              </a:r>
              <a:endParaRPr lang="en-GB" sz="1400" b="1">
                <a:solidFill>
                  <a:srgbClr val="FF6600"/>
                </a:solidFill>
                <a:latin typeface="Comic Sans MS" pitchFamily="66" charset="0"/>
              </a:endParaRPr>
            </a:p>
          </p:txBody>
        </p:sp>
        <p:sp>
          <p:nvSpPr>
            <p:cNvPr id="23" name="AutoShape 23"/>
            <p:cNvSpPr>
              <a:spLocks noChangeArrowheads="1"/>
            </p:cNvSpPr>
            <p:nvPr/>
          </p:nvSpPr>
          <p:spPr bwMode="auto">
            <a:xfrm rot="10800000">
              <a:off x="4256" y="1384"/>
              <a:ext cx="384" cy="30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8332 h 21600"/>
                <a:gd name="T20" fmla="*/ 16706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176"/>
                  </a:lnTo>
                  <a:lnTo>
                    <a:pt x="14151" y="7176"/>
                  </a:lnTo>
                  <a:lnTo>
                    <a:pt x="14151" y="18297"/>
                  </a:lnTo>
                  <a:lnTo>
                    <a:pt x="0" y="18297"/>
                  </a:lnTo>
                  <a:lnTo>
                    <a:pt x="0" y="21600"/>
                  </a:lnTo>
                  <a:lnTo>
                    <a:pt x="16706" y="21600"/>
                  </a:lnTo>
                  <a:lnTo>
                    <a:pt x="16706" y="7176"/>
                  </a:lnTo>
                  <a:lnTo>
                    <a:pt x="21600" y="7176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1598613" y="1928813"/>
            <a:ext cx="4659312" cy="954087"/>
            <a:chOff x="1349" y="1886"/>
            <a:chExt cx="2935" cy="601"/>
          </a:xfrm>
        </p:grpSpPr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2433" y="1886"/>
              <a:ext cx="74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800" b="1">
                  <a:latin typeface="Comic Sans MS" pitchFamily="66" charset="0"/>
                </a:rPr>
                <a:t>P</a:t>
              </a:r>
              <a:r>
                <a:rPr lang="fr-FR" sz="1400" b="1">
                  <a:latin typeface="Comic Sans MS" pitchFamily="66" charset="0"/>
                </a:rPr>
                <a:t>cavity</a:t>
              </a:r>
              <a:endParaRPr lang="en-GB" sz="1400" b="1">
                <a:latin typeface="Comic Sans MS" pitchFamily="66" charset="0"/>
              </a:endParaRPr>
            </a:p>
          </p:txBody>
        </p:sp>
        <p:grpSp>
          <p:nvGrpSpPr>
            <p:cNvPr id="26" name="Group 26"/>
            <p:cNvGrpSpPr>
              <a:grpSpLocks/>
            </p:cNvGrpSpPr>
            <p:nvPr/>
          </p:nvGrpSpPr>
          <p:grpSpPr bwMode="auto">
            <a:xfrm>
              <a:off x="1349" y="2171"/>
              <a:ext cx="2935" cy="316"/>
              <a:chOff x="1349" y="2171"/>
              <a:chExt cx="2935" cy="316"/>
            </a:xfrm>
          </p:grpSpPr>
          <p:grpSp>
            <p:nvGrpSpPr>
              <p:cNvPr id="27" name="Group 27"/>
              <p:cNvGrpSpPr>
                <a:grpSpLocks/>
              </p:cNvGrpSpPr>
              <p:nvPr/>
            </p:nvGrpSpPr>
            <p:grpSpPr bwMode="auto">
              <a:xfrm>
                <a:off x="2085" y="2184"/>
                <a:ext cx="731" cy="303"/>
                <a:chOff x="2085" y="2184"/>
                <a:chExt cx="731" cy="303"/>
              </a:xfrm>
            </p:grpSpPr>
            <p:sp>
              <p:nvSpPr>
                <p:cNvPr id="43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2297" y="2193"/>
                  <a:ext cx="54" cy="1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698" y="2350"/>
                  <a:ext cx="118" cy="1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569" y="2184"/>
                  <a:ext cx="63" cy="1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" name="Line 31"/>
                <p:cNvSpPr>
                  <a:spLocks noChangeShapeType="1"/>
                </p:cNvSpPr>
                <p:nvPr/>
              </p:nvSpPr>
              <p:spPr bwMode="auto">
                <a:xfrm flipH="1" flipV="1">
                  <a:off x="2085" y="2340"/>
                  <a:ext cx="119" cy="10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8" name="Group 32"/>
              <p:cNvGrpSpPr>
                <a:grpSpLocks/>
              </p:cNvGrpSpPr>
              <p:nvPr/>
            </p:nvGrpSpPr>
            <p:grpSpPr bwMode="auto">
              <a:xfrm>
                <a:off x="1349" y="2180"/>
                <a:ext cx="731" cy="303"/>
                <a:chOff x="2085" y="2184"/>
                <a:chExt cx="731" cy="303"/>
              </a:xfrm>
            </p:grpSpPr>
            <p:sp>
              <p:nvSpPr>
                <p:cNvPr id="39" name="Line 33"/>
                <p:cNvSpPr>
                  <a:spLocks noChangeShapeType="1"/>
                </p:cNvSpPr>
                <p:nvPr/>
              </p:nvSpPr>
              <p:spPr bwMode="auto">
                <a:xfrm flipH="1" flipV="1">
                  <a:off x="2297" y="2193"/>
                  <a:ext cx="54" cy="1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698" y="2350"/>
                  <a:ext cx="118" cy="1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569" y="2184"/>
                  <a:ext cx="63" cy="1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" name="Line 36"/>
                <p:cNvSpPr>
                  <a:spLocks noChangeShapeType="1"/>
                </p:cNvSpPr>
                <p:nvPr/>
              </p:nvSpPr>
              <p:spPr bwMode="auto">
                <a:xfrm flipH="1" flipV="1">
                  <a:off x="2085" y="2340"/>
                  <a:ext cx="119" cy="10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9" name="Group 37"/>
              <p:cNvGrpSpPr>
                <a:grpSpLocks/>
              </p:cNvGrpSpPr>
              <p:nvPr/>
            </p:nvGrpSpPr>
            <p:grpSpPr bwMode="auto">
              <a:xfrm>
                <a:off x="2839" y="2171"/>
                <a:ext cx="731" cy="303"/>
                <a:chOff x="2085" y="2184"/>
                <a:chExt cx="731" cy="303"/>
              </a:xfrm>
            </p:grpSpPr>
            <p:sp>
              <p:nvSpPr>
                <p:cNvPr id="35" name="Line 38"/>
                <p:cNvSpPr>
                  <a:spLocks noChangeShapeType="1"/>
                </p:cNvSpPr>
                <p:nvPr/>
              </p:nvSpPr>
              <p:spPr bwMode="auto">
                <a:xfrm flipH="1" flipV="1">
                  <a:off x="2297" y="2193"/>
                  <a:ext cx="54" cy="1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2698" y="2350"/>
                  <a:ext cx="118" cy="1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2569" y="2184"/>
                  <a:ext cx="63" cy="1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2085" y="2340"/>
                  <a:ext cx="119" cy="10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0" name="Group 42"/>
              <p:cNvGrpSpPr>
                <a:grpSpLocks/>
              </p:cNvGrpSpPr>
              <p:nvPr/>
            </p:nvGrpSpPr>
            <p:grpSpPr bwMode="auto">
              <a:xfrm>
                <a:off x="3553" y="2179"/>
                <a:ext cx="731" cy="303"/>
                <a:chOff x="2085" y="2184"/>
                <a:chExt cx="731" cy="303"/>
              </a:xfrm>
            </p:grpSpPr>
            <p:sp>
              <p:nvSpPr>
                <p:cNvPr id="31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2297" y="2193"/>
                  <a:ext cx="54" cy="1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2698" y="2350"/>
                  <a:ext cx="118" cy="1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2569" y="2184"/>
                  <a:ext cx="63" cy="1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2085" y="2340"/>
                  <a:ext cx="119" cy="10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47" name="Group 47"/>
          <p:cNvGrpSpPr>
            <a:grpSpLocks/>
          </p:cNvGrpSpPr>
          <p:nvPr/>
        </p:nvGrpSpPr>
        <p:grpSpPr bwMode="auto">
          <a:xfrm>
            <a:off x="411163" y="2136775"/>
            <a:ext cx="1177925" cy="1503363"/>
            <a:chOff x="601" y="1195"/>
            <a:chExt cx="742" cy="947"/>
          </a:xfrm>
        </p:grpSpPr>
        <p:sp>
          <p:nvSpPr>
            <p:cNvPr id="48" name="Text Box 48"/>
            <p:cNvSpPr txBox="1">
              <a:spLocks noChangeArrowheads="1"/>
            </p:cNvSpPr>
            <p:nvPr/>
          </p:nvSpPr>
          <p:spPr bwMode="auto">
            <a:xfrm>
              <a:off x="601" y="1195"/>
              <a:ext cx="74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800" b="1">
                  <a:solidFill>
                    <a:srgbClr val="339966"/>
                  </a:solidFill>
                  <a:latin typeface="Comic Sans MS" pitchFamily="66" charset="0"/>
                </a:rPr>
                <a:t>P</a:t>
              </a:r>
              <a:r>
                <a:rPr lang="fr-FR" sz="1400" b="1">
                  <a:solidFill>
                    <a:srgbClr val="339966"/>
                  </a:solidFill>
                  <a:latin typeface="Comic Sans MS" pitchFamily="66" charset="0"/>
                </a:rPr>
                <a:t>beam</a:t>
              </a:r>
              <a:endParaRPr lang="en-GB" sz="1400" b="1">
                <a:solidFill>
                  <a:srgbClr val="339966"/>
                </a:solidFill>
                <a:latin typeface="Comic Sans MS" pitchFamily="66" charset="0"/>
              </a:endParaRPr>
            </a:p>
          </p:txBody>
        </p:sp>
        <p:sp>
          <p:nvSpPr>
            <p:cNvPr id="49" name="AutoShape 49"/>
            <p:cNvSpPr>
              <a:spLocks noChangeArrowheads="1"/>
            </p:cNvSpPr>
            <p:nvPr/>
          </p:nvSpPr>
          <p:spPr bwMode="auto">
            <a:xfrm rot="8429479">
              <a:off x="1070" y="1431"/>
              <a:ext cx="256" cy="711"/>
            </a:xfrm>
            <a:prstGeom prst="upArrow">
              <a:avLst>
                <a:gd name="adj1" fmla="val 17185"/>
                <a:gd name="adj2" fmla="val 7232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0" name="Group 50"/>
          <p:cNvGrpSpPr>
            <a:grpSpLocks/>
          </p:cNvGrpSpPr>
          <p:nvPr/>
        </p:nvGrpSpPr>
        <p:grpSpPr bwMode="auto">
          <a:xfrm>
            <a:off x="7200900" y="1811338"/>
            <a:ext cx="1695450" cy="1857375"/>
            <a:chOff x="4440" y="1458"/>
            <a:chExt cx="1068" cy="1170"/>
          </a:xfrm>
        </p:grpSpPr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4440" y="1458"/>
              <a:ext cx="1068" cy="1170"/>
            </a:xfrm>
            <a:prstGeom prst="ellipse">
              <a:avLst/>
            </a:prstGeom>
            <a:solidFill>
              <a:srgbClr val="FFCC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" name="Text Box 52"/>
            <p:cNvSpPr txBox="1">
              <a:spLocks noChangeArrowheads="1"/>
            </p:cNvSpPr>
            <p:nvPr/>
          </p:nvSpPr>
          <p:spPr bwMode="auto">
            <a:xfrm>
              <a:off x="4450" y="1594"/>
              <a:ext cx="1043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indent="19050" algn="ctr">
                <a:spcBef>
                  <a:spcPct val="50000"/>
                </a:spcBef>
                <a:defRPr/>
              </a:pPr>
              <a:r>
                <a:rPr lang="fr-FR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Total RF power to give to the cavity </a:t>
              </a:r>
            </a:p>
            <a:p>
              <a:pPr indent="19050" algn="ctr">
                <a:spcBef>
                  <a:spcPct val="50000"/>
                </a:spcBef>
                <a:defRPr/>
              </a:pPr>
              <a:r>
                <a:rPr lang="fr-FR" sz="16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</a:t>
              </a:r>
              <a:r>
                <a:rPr lang="fr-FR" sz="1600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RF </a:t>
              </a:r>
              <a:r>
                <a:rPr lang="fr-FR" sz="16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 P</a:t>
              </a:r>
              <a:r>
                <a:rPr lang="fr-FR" sz="1600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beam</a:t>
              </a:r>
              <a:r>
                <a:rPr lang="fr-FR" sz="16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+ P</a:t>
              </a:r>
              <a:r>
                <a:rPr lang="fr-FR" sz="1600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cavity</a:t>
              </a:r>
              <a:endParaRPr lang="en-GB" sz="1600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581025" y="4310063"/>
            <a:ext cx="7929563" cy="16002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fr-FR" sz="1400" u="sng">
                <a:latin typeface="Comic Sans MS" pitchFamily="66" charset="0"/>
                <a:sym typeface="Symbol" pitchFamily="18" charset="2"/>
              </a:rPr>
              <a:t>Order of magnitude</a:t>
            </a:r>
            <a:r>
              <a:rPr lang="fr-FR" sz="1400">
                <a:latin typeface="Comic Sans MS" pitchFamily="66" charset="0"/>
                <a:sym typeface="Symbol" pitchFamily="18" charset="2"/>
              </a:rPr>
              <a:t> </a:t>
            </a:r>
            <a:r>
              <a:rPr lang="fr-FR" sz="1200" i="1">
                <a:latin typeface="Comic Sans MS" pitchFamily="66" charset="0"/>
                <a:sym typeface="Symbol" pitchFamily="18" charset="2"/>
              </a:rPr>
              <a:t>(700 MHz cavity -  = 0,65 - 5 cells- 10MV/m - =-30° - protons beam 10 mA)</a:t>
            </a:r>
          </a:p>
          <a:p>
            <a:pPr marL="457200" indent="-457200">
              <a:spcBef>
                <a:spcPct val="50000"/>
              </a:spcBef>
            </a:pPr>
            <a:r>
              <a:rPr lang="fr-FR" sz="1400" b="1">
                <a:latin typeface="Comic Sans MS" pitchFamily="66" charset="0"/>
                <a:sym typeface="Symbol" pitchFamily="18" charset="2"/>
              </a:rPr>
              <a:t>	SC cavity (Q</a:t>
            </a:r>
            <a:r>
              <a:rPr lang="fr-FR" sz="1400" b="1" baseline="-25000">
                <a:latin typeface="Comic Sans MS" pitchFamily="66" charset="0"/>
                <a:sym typeface="Symbol" pitchFamily="18" charset="2"/>
              </a:rPr>
              <a:t>0</a:t>
            </a:r>
            <a:r>
              <a:rPr lang="fr-FR" sz="1400" b="1">
                <a:latin typeface="Comic Sans MS" pitchFamily="66" charset="0"/>
                <a:sym typeface="Symbol" pitchFamily="18" charset="2"/>
              </a:rPr>
              <a:t>  10</a:t>
            </a:r>
            <a:r>
              <a:rPr lang="fr-FR" sz="1400" b="1" baseline="30000">
                <a:latin typeface="Comic Sans MS" pitchFamily="66" charset="0"/>
                <a:sym typeface="Symbol" pitchFamily="18" charset="2"/>
              </a:rPr>
              <a:t>10</a:t>
            </a:r>
            <a:r>
              <a:rPr lang="fr-FR" sz="1400" b="1">
                <a:latin typeface="Comic Sans MS" pitchFamily="66" charset="0"/>
                <a:sym typeface="Symbol" pitchFamily="18" charset="2"/>
              </a:rPr>
              <a:t>)</a:t>
            </a:r>
            <a:r>
              <a:rPr lang="fr-FR" sz="1400">
                <a:latin typeface="Comic Sans MS" pitchFamily="66" charset="0"/>
                <a:sym typeface="Symbol" pitchFamily="18" charset="2"/>
              </a:rPr>
              <a:t> : 	</a:t>
            </a:r>
            <a:r>
              <a:rPr lang="fr-FR" sz="1400" b="1">
                <a:latin typeface="Comic Sans MS" pitchFamily="66" charset="0"/>
                <a:sym typeface="Symbol" pitchFamily="18" charset="2"/>
              </a:rPr>
              <a:t>P</a:t>
            </a:r>
            <a:r>
              <a:rPr lang="fr-FR" sz="1400" b="1" baseline="-25000">
                <a:latin typeface="Comic Sans MS" pitchFamily="66" charset="0"/>
                <a:sym typeface="Symbol" pitchFamily="18" charset="2"/>
              </a:rPr>
              <a:t>beam</a:t>
            </a:r>
            <a:r>
              <a:rPr lang="fr-FR" sz="1400">
                <a:latin typeface="Comic Sans MS" pitchFamily="66" charset="0"/>
                <a:sym typeface="Symbol" pitchFamily="18" charset="2"/>
              </a:rPr>
              <a:t> = 6 MeV  10 mA = </a:t>
            </a:r>
            <a:r>
              <a:rPr lang="fr-FR" sz="1400" b="1">
                <a:latin typeface="Comic Sans MS" pitchFamily="66" charset="0"/>
                <a:sym typeface="Symbol" pitchFamily="18" charset="2"/>
              </a:rPr>
              <a:t>60 kW</a:t>
            </a:r>
          </a:p>
          <a:p>
            <a:pPr marL="457200" indent="-457200">
              <a:spcBef>
                <a:spcPct val="50000"/>
              </a:spcBef>
            </a:pPr>
            <a:r>
              <a:rPr lang="fr-FR" sz="1400" b="1">
                <a:latin typeface="Comic Sans MS" pitchFamily="66" charset="0"/>
                <a:sym typeface="Symbol" pitchFamily="18" charset="2"/>
              </a:rPr>
              <a:t>					P</a:t>
            </a:r>
            <a:r>
              <a:rPr lang="fr-FR" sz="1400" b="1" baseline="-25000">
                <a:latin typeface="Comic Sans MS" pitchFamily="66" charset="0"/>
                <a:sym typeface="Symbol" pitchFamily="18" charset="2"/>
              </a:rPr>
              <a:t>cavity </a:t>
            </a:r>
            <a:r>
              <a:rPr lang="fr-FR" sz="1400" b="1">
                <a:latin typeface="Comic Sans MS" pitchFamily="66" charset="0"/>
                <a:sym typeface="Symbol" pitchFamily="18" charset="2"/>
              </a:rPr>
              <a:t> 16 W</a:t>
            </a:r>
            <a:r>
              <a:rPr lang="fr-FR" sz="1400">
                <a:latin typeface="Comic Sans MS" pitchFamily="66" charset="0"/>
                <a:sym typeface="Symbol" pitchFamily="18" charset="2"/>
              </a:rPr>
              <a:t> </a:t>
            </a:r>
            <a:r>
              <a:rPr lang="fr-FR" sz="1400" b="1">
                <a:latin typeface="Comic Sans MS" pitchFamily="66" charset="0"/>
                <a:sym typeface="Symbol" pitchFamily="18" charset="2"/>
              </a:rPr>
              <a:t> </a:t>
            </a:r>
          </a:p>
          <a:p>
            <a:pPr marL="457200" indent="-457200">
              <a:spcBef>
                <a:spcPct val="50000"/>
              </a:spcBef>
            </a:pPr>
            <a:r>
              <a:rPr lang="fr-FR" sz="1400" b="1">
                <a:latin typeface="Comic Sans MS" pitchFamily="66" charset="0"/>
                <a:sym typeface="Symbol" pitchFamily="18" charset="2"/>
              </a:rPr>
              <a:t>	"Warm" cavity (Q</a:t>
            </a:r>
            <a:r>
              <a:rPr lang="fr-FR" sz="1400" b="1" baseline="-25000">
                <a:latin typeface="Comic Sans MS" pitchFamily="66" charset="0"/>
                <a:sym typeface="Symbol" pitchFamily="18" charset="2"/>
              </a:rPr>
              <a:t>0</a:t>
            </a:r>
            <a:r>
              <a:rPr lang="fr-FR" sz="1400" b="1">
                <a:latin typeface="Comic Sans MS" pitchFamily="66" charset="0"/>
                <a:sym typeface="Symbol" pitchFamily="18" charset="2"/>
              </a:rPr>
              <a:t>  3.10</a:t>
            </a:r>
            <a:r>
              <a:rPr lang="fr-FR" sz="1400" b="1" baseline="30000">
                <a:latin typeface="Comic Sans MS" pitchFamily="66" charset="0"/>
                <a:sym typeface="Symbol" pitchFamily="18" charset="2"/>
              </a:rPr>
              <a:t>4</a:t>
            </a:r>
            <a:r>
              <a:rPr lang="fr-FR" sz="1400" b="1">
                <a:latin typeface="Comic Sans MS" pitchFamily="66" charset="0"/>
                <a:sym typeface="Symbol" pitchFamily="18" charset="2"/>
              </a:rPr>
              <a:t>)</a:t>
            </a:r>
            <a:r>
              <a:rPr lang="fr-FR" sz="1400">
                <a:latin typeface="Comic Sans MS" pitchFamily="66" charset="0"/>
                <a:sym typeface="Symbol" pitchFamily="18" charset="2"/>
              </a:rPr>
              <a:t> : 	P</a:t>
            </a:r>
            <a:r>
              <a:rPr lang="fr-FR" sz="1400" baseline="-25000">
                <a:latin typeface="Comic Sans MS" pitchFamily="66" charset="0"/>
                <a:sym typeface="Symbol" pitchFamily="18" charset="2"/>
              </a:rPr>
              <a:t>beam</a:t>
            </a:r>
            <a:r>
              <a:rPr lang="fr-FR" sz="1400">
                <a:latin typeface="Comic Sans MS" pitchFamily="66" charset="0"/>
                <a:sym typeface="Symbol" pitchFamily="18" charset="2"/>
              </a:rPr>
              <a:t> = 60 kW also</a:t>
            </a:r>
          </a:p>
          <a:p>
            <a:pPr marL="457200" indent="-457200">
              <a:spcBef>
                <a:spcPct val="50000"/>
              </a:spcBef>
            </a:pPr>
            <a:r>
              <a:rPr lang="fr-FR" sz="1400" b="1">
                <a:latin typeface="Comic Sans MS" pitchFamily="66" charset="0"/>
                <a:sym typeface="Symbol" pitchFamily="18" charset="2"/>
              </a:rPr>
              <a:t>					P</a:t>
            </a:r>
            <a:r>
              <a:rPr lang="fr-FR" sz="1400" b="1" baseline="-25000">
                <a:latin typeface="Comic Sans MS" pitchFamily="66" charset="0"/>
                <a:sym typeface="Symbol" pitchFamily="18" charset="2"/>
              </a:rPr>
              <a:t>cavity </a:t>
            </a:r>
            <a:r>
              <a:rPr lang="fr-FR" sz="1400" b="1">
                <a:latin typeface="Comic Sans MS" pitchFamily="66" charset="0"/>
                <a:sym typeface="Symbol" pitchFamily="18" charset="2"/>
              </a:rPr>
              <a:t> 5,5 MW !!!</a:t>
            </a:r>
            <a:r>
              <a:rPr lang="fr-FR" sz="1400">
                <a:latin typeface="Comic Sans MS" pitchFamily="66" charset="0"/>
                <a:sym typeface="Symbol" pitchFamily="18" charset="2"/>
              </a:rPr>
              <a:t> </a:t>
            </a:r>
            <a:r>
              <a:rPr lang="fr-FR" sz="1400" b="1">
                <a:latin typeface="Comic Sans MS" pitchFamily="66" charset="0"/>
                <a:sym typeface="Symbol" pitchFamily="18" charset="2"/>
              </a:rPr>
              <a:t> </a:t>
            </a:r>
            <a:r>
              <a:rPr lang="fr-FR" sz="1200" b="1">
                <a:latin typeface="Comic Sans MS" pitchFamily="66" charset="0"/>
                <a:sym typeface="Symbol" pitchFamily="18" charset="2"/>
              </a:rPr>
              <a:t> </a:t>
            </a:r>
            <a:r>
              <a:rPr lang="fr-FR" sz="1200" i="1">
                <a:latin typeface="Comic Sans MS" pitchFamily="66" charset="0"/>
                <a:sym typeface="Symbol" pitchFamily="18" charset="2"/>
              </a:rPr>
              <a:t>not possible in CW !</a:t>
            </a:r>
          </a:p>
        </p:txBody>
      </p:sp>
      <p:grpSp>
        <p:nvGrpSpPr>
          <p:cNvPr id="54" name="Group 54"/>
          <p:cNvGrpSpPr>
            <a:grpSpLocks/>
          </p:cNvGrpSpPr>
          <p:nvPr/>
        </p:nvGrpSpPr>
        <p:grpSpPr bwMode="auto">
          <a:xfrm>
            <a:off x="3378200" y="1001713"/>
            <a:ext cx="5632450" cy="1228725"/>
            <a:chOff x="2128" y="846"/>
            <a:chExt cx="3548" cy="774"/>
          </a:xfrm>
        </p:grpSpPr>
        <p:grpSp>
          <p:nvGrpSpPr>
            <p:cNvPr id="55" name="Group 55"/>
            <p:cNvGrpSpPr>
              <a:grpSpLocks/>
            </p:cNvGrpSpPr>
            <p:nvPr/>
          </p:nvGrpSpPr>
          <p:grpSpPr bwMode="auto">
            <a:xfrm>
              <a:off x="2128" y="846"/>
              <a:ext cx="1853" cy="774"/>
              <a:chOff x="2128" y="846"/>
              <a:chExt cx="1853" cy="774"/>
            </a:xfrm>
          </p:grpSpPr>
          <p:sp>
            <p:nvSpPr>
              <p:cNvPr id="57" name="Oval 56"/>
              <p:cNvSpPr>
                <a:spLocks noChangeArrowheads="1"/>
              </p:cNvSpPr>
              <p:nvPr/>
            </p:nvSpPr>
            <p:spPr bwMode="auto">
              <a:xfrm>
                <a:off x="2142" y="846"/>
                <a:ext cx="1800" cy="774"/>
              </a:xfrm>
              <a:prstGeom prst="ellipse">
                <a:avLst/>
              </a:prstGeom>
              <a:solidFill>
                <a:srgbClr val="FFFFCC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" name="Text Box 57"/>
              <p:cNvSpPr txBox="1">
                <a:spLocks noChangeArrowheads="1"/>
              </p:cNvSpPr>
              <p:nvPr/>
            </p:nvSpPr>
            <p:spPr bwMode="auto">
              <a:xfrm>
                <a:off x="2128" y="928"/>
                <a:ext cx="1853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indent="19050" algn="ctr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r>
                  <a:rPr lang="fr-FR" sz="16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Dissipated RF power on </a:t>
                </a:r>
              </a:p>
              <a:p>
                <a:pPr indent="19050" algn="ctr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r>
                  <a:rPr lang="fr-FR" sz="16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the cavity walls</a:t>
                </a:r>
                <a:r>
                  <a:rPr lang="fr-FR" sz="16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</a:p>
              <a:p>
                <a:pPr indent="19050" algn="ctr">
                  <a:spcBef>
                    <a:spcPct val="50000"/>
                  </a:spcBef>
                  <a:defRPr/>
                </a:pPr>
                <a:r>
                  <a:rPr lang="fr-FR" sz="16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</a:t>
                </a:r>
                <a:r>
                  <a:rPr lang="fr-FR" sz="1600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cavity</a:t>
                </a:r>
                <a:r>
                  <a:rPr lang="fr-FR" sz="16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fr-FR" sz="1600"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itchFamily="18" charset="2"/>
                  </a:rPr>
                  <a:t></a:t>
                </a:r>
                <a:r>
                  <a:rPr lang="fr-FR" sz="16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(E</a:t>
                </a:r>
                <a:r>
                  <a:rPr lang="fr-FR" sz="1600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acc</a:t>
                </a:r>
                <a:r>
                  <a:rPr lang="fr-FR" sz="16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L</a:t>
                </a:r>
                <a:r>
                  <a:rPr lang="fr-FR" sz="1600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acc</a:t>
                </a:r>
                <a:r>
                  <a:rPr lang="fr-FR" sz="16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)² / Q</a:t>
                </a:r>
                <a:r>
                  <a:rPr lang="fr-FR" sz="1600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0</a:t>
                </a:r>
              </a:p>
            </p:txBody>
          </p:sp>
        </p:grpSp>
        <p:sp>
          <p:nvSpPr>
            <p:cNvPr id="56" name="Text Box 58"/>
            <p:cNvSpPr txBox="1">
              <a:spLocks noChangeArrowheads="1"/>
            </p:cNvSpPr>
            <p:nvPr/>
          </p:nvSpPr>
          <p:spPr bwMode="auto">
            <a:xfrm>
              <a:off x="3738" y="866"/>
              <a:ext cx="1938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fr-FR" sz="1200">
                  <a:latin typeface="Comic Sans MS" pitchFamily="66" charset="0"/>
                  <a:sym typeface="Symbol" pitchFamily="18" charset="2"/>
                </a:rPr>
                <a:t>Q</a:t>
              </a:r>
              <a:r>
                <a:rPr lang="fr-FR" sz="1200" baseline="-25000">
                  <a:latin typeface="Comic Sans MS" pitchFamily="66" charset="0"/>
                  <a:sym typeface="Symbol" pitchFamily="18" charset="2"/>
                </a:rPr>
                <a:t>0</a:t>
              </a:r>
              <a:r>
                <a:rPr lang="fr-FR" sz="1200">
                  <a:latin typeface="Comic Sans MS" pitchFamily="66" charset="0"/>
                  <a:sym typeface="Symbol" pitchFamily="18" charset="2"/>
                </a:rPr>
                <a:t> : cavity « quality factor »</a:t>
              </a:r>
              <a:endParaRPr lang="en-GB" sz="1200">
                <a:latin typeface="Comic Sans MS" pitchFamily="66" charset="0"/>
                <a:sym typeface="Symbol" pitchFamily="18" charset="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552119" y="0"/>
            <a:ext cx="181821" cy="4022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Superconducting Cavities</a:t>
            </a:r>
            <a:endParaRPr lang="en-US" sz="32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23528" y="836712"/>
            <a:ext cx="8640960" cy="120032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u="sng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Symbol" pitchFamily="18" charset="2"/>
              </a:rPr>
              <a:t>Intrinsic advantage of cold cavities</a:t>
            </a:r>
            <a:endParaRPr lang="fr-FR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sym typeface="Symbol" pitchFamily="18" charset="2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fr-FR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Symbol" pitchFamily="18" charset="2"/>
              </a:rPr>
              <a:t>Almost no losses on the cavity wall </a:t>
            </a:r>
            <a:r>
              <a:rPr lang="fr-FR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Symbol" pitchFamily="18" charset="2"/>
              </a:rPr>
              <a:t>(thanks to superconductivity)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fr-FR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Symbol" pitchFamily="18" charset="2"/>
              </a:rPr>
              <a:t> 100% of the injected RF power goes to the beam : very high efficiency !!!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85750" y="2222500"/>
            <a:ext cx="8469313" cy="1139825"/>
            <a:chOff x="180" y="1604"/>
            <a:chExt cx="5335" cy="718"/>
          </a:xfrm>
        </p:grpSpPr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456" y="1626"/>
              <a:ext cx="411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fr-FR" sz="1600" b="1" u="sng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Operating cost gain</a:t>
              </a:r>
              <a:r>
                <a:rPr lang="fr-FR" sz="16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 as compared to warm structures (which dissipate 10</a:t>
              </a:r>
              <a:r>
                <a:rPr lang="fr-FR" sz="1600" baseline="30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5 </a:t>
              </a:r>
              <a:r>
                <a:rPr lang="fr-FR" sz="16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times higher)</a:t>
              </a:r>
              <a:endParaRPr lang="fr-FR" sz="1600" baseline="-2500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endParaRPr>
            </a:p>
          </p:txBody>
        </p:sp>
        <p:pic>
          <p:nvPicPr>
            <p:cNvPr id="7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35" y="1604"/>
              <a:ext cx="780" cy="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180" y="1644"/>
              <a:ext cx="29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0 w 21600"/>
                <a:gd name="T13" fmla="*/ 5400 h 21600"/>
                <a:gd name="T14" fmla="*/ 18882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304800" y="2981325"/>
            <a:ext cx="8137525" cy="1592263"/>
            <a:chOff x="192" y="2082"/>
            <a:chExt cx="5126" cy="1003"/>
          </a:xfrm>
        </p:grpSpPr>
        <p:pic>
          <p:nvPicPr>
            <p:cNvPr id="10" name="Picture 15" descr="bs02064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86" y="2457"/>
              <a:ext cx="632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492" y="2082"/>
              <a:ext cx="436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fr-FR" sz="16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Possibility to accelerate CW beams or beams with a high duty cycle (&gt; 1 %) with high accelerating gradients </a:t>
              </a:r>
              <a:r>
                <a:rPr lang="fr-FR" sz="16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(impossible with warm structures)</a:t>
              </a:r>
            </a:p>
          </p:txBody>
        </p:sp>
        <p:sp>
          <p:nvSpPr>
            <p:cNvPr id="12" name="AutoShape 17"/>
            <p:cNvSpPr>
              <a:spLocks noChangeArrowheads="1"/>
            </p:cNvSpPr>
            <p:nvPr/>
          </p:nvSpPr>
          <p:spPr bwMode="auto">
            <a:xfrm>
              <a:off x="192" y="2100"/>
              <a:ext cx="29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0 w 21600"/>
                <a:gd name="T13" fmla="*/ 5400 h 21600"/>
                <a:gd name="T14" fmla="*/ 18882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323850" y="3905250"/>
            <a:ext cx="7954963" cy="1973263"/>
            <a:chOff x="204" y="2664"/>
            <a:chExt cx="5011" cy="1243"/>
          </a:xfrm>
        </p:grpSpPr>
        <p:pic>
          <p:nvPicPr>
            <p:cNvPr id="15" name="Picture 19" descr="bd06675_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30" y="3184"/>
              <a:ext cx="585" cy="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516" y="2664"/>
              <a:ext cx="4124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fr-FR" sz="16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Possibility to relax the constraints on the cavity RF design: choosing larger beam port aperture is possible </a:t>
              </a:r>
              <a:r>
                <a:rPr lang="fr-FR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sym typeface="Symbol" pitchFamily="18" charset="2"/>
                </a:rPr>
                <a:t></a:t>
              </a:r>
              <a:r>
                <a:rPr lang="fr-FR" sz="16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 reduction of the activation hazard = </a:t>
              </a:r>
              <a:r>
                <a:rPr lang="fr-FR" sz="1600" u="sng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security gain</a:t>
              </a:r>
              <a:endParaRPr lang="fr-FR" sz="1600" u="sng" baseline="-2500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endParaRPr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204" y="2688"/>
              <a:ext cx="29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0 w 21600"/>
                <a:gd name="T13" fmla="*/ 5400 h 21600"/>
                <a:gd name="T14" fmla="*/ 18882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333375" y="4905375"/>
            <a:ext cx="4927600" cy="336550"/>
            <a:chOff x="204" y="3372"/>
            <a:chExt cx="3104" cy="212"/>
          </a:xfrm>
        </p:grpSpPr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516" y="3372"/>
              <a:ext cx="27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fr-FR" sz="16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High potential for </a:t>
              </a:r>
              <a:r>
                <a:rPr lang="fr-FR" sz="16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reliability and flexibility</a:t>
              </a:r>
              <a:r>
                <a:rPr lang="fr-FR" sz="1600" u="sng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 </a:t>
              </a:r>
              <a:endParaRPr lang="fr-FR" sz="1600" baseline="-2500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endParaRPr>
            </a:p>
          </p:txBody>
        </p:sp>
        <p:sp>
          <p:nvSpPr>
            <p:cNvPr id="21" name="AutoShape 24"/>
            <p:cNvSpPr>
              <a:spLocks noChangeArrowheads="1"/>
            </p:cNvSpPr>
            <p:nvPr/>
          </p:nvSpPr>
          <p:spPr bwMode="auto">
            <a:xfrm>
              <a:off x="204" y="3372"/>
              <a:ext cx="29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0 w 21600"/>
                <a:gd name="T13" fmla="*/ 5400 h 21600"/>
                <a:gd name="T14" fmla="*/ 18882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2" name="Group 25"/>
          <p:cNvGrpSpPr>
            <a:grpSpLocks/>
          </p:cNvGrpSpPr>
          <p:nvPr/>
        </p:nvGrpSpPr>
        <p:grpSpPr bwMode="auto">
          <a:xfrm>
            <a:off x="333375" y="5440363"/>
            <a:ext cx="7040563" cy="336550"/>
            <a:chOff x="210" y="3631"/>
            <a:chExt cx="4435" cy="212"/>
          </a:xfrm>
        </p:grpSpPr>
        <p:sp>
          <p:nvSpPr>
            <p:cNvPr id="23" name="Text Box 26"/>
            <p:cNvSpPr txBox="1">
              <a:spLocks noChangeArrowheads="1"/>
            </p:cNvSpPr>
            <p:nvPr/>
          </p:nvSpPr>
          <p:spPr bwMode="auto">
            <a:xfrm>
              <a:off x="541" y="3631"/>
              <a:ext cx="41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fr-FR" sz="16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Main drawback</a:t>
              </a:r>
              <a:r>
                <a:rPr lang="fr-FR" sz="16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 : need to be operated at cryogenic temperature</a:t>
              </a:r>
              <a:endParaRPr lang="fr-FR" sz="1600" u="sng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endParaRPr>
            </a:p>
          </p:txBody>
        </p:sp>
        <p:sp>
          <p:nvSpPr>
            <p:cNvPr id="24" name="AutoShape 27"/>
            <p:cNvSpPr>
              <a:spLocks noChangeArrowheads="1"/>
            </p:cNvSpPr>
            <p:nvPr/>
          </p:nvSpPr>
          <p:spPr bwMode="auto">
            <a:xfrm>
              <a:off x="210" y="3648"/>
              <a:ext cx="313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1 w 21600"/>
                <a:gd name="T13" fmla="*/ 5400 h 21600"/>
                <a:gd name="T14" fmla="*/ 18909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552119" y="0"/>
            <a:ext cx="181821" cy="4022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331640" y="1"/>
            <a:ext cx="648072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The Superconducting Cavities bestiary !</a:t>
            </a:r>
            <a:endParaRPr lang="en-US" sz="30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" name="AutoShape 57"/>
          <p:cNvSpPr>
            <a:spLocks noChangeArrowheads="1"/>
          </p:cNvSpPr>
          <p:nvPr/>
        </p:nvSpPr>
        <p:spPr bwMode="auto">
          <a:xfrm>
            <a:off x="228600" y="989013"/>
            <a:ext cx="8661400" cy="5078412"/>
          </a:xfrm>
          <a:prstGeom prst="roundRect">
            <a:avLst>
              <a:gd name="adj" fmla="val 6764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6305550" y="2028825"/>
            <a:ext cx="196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600075" y="981075"/>
            <a:ext cx="8172450" cy="600075"/>
            <a:chOff x="378" y="828"/>
            <a:chExt cx="5148" cy="378"/>
          </a:xfrm>
        </p:grpSpPr>
        <p:sp>
          <p:nvSpPr>
            <p:cNvPr id="7" name="Line 60"/>
            <p:cNvSpPr>
              <a:spLocks noChangeShapeType="1"/>
            </p:cNvSpPr>
            <p:nvPr/>
          </p:nvSpPr>
          <p:spPr bwMode="auto">
            <a:xfrm flipV="1">
              <a:off x="378" y="1116"/>
              <a:ext cx="514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Line 61"/>
            <p:cNvSpPr>
              <a:spLocks noChangeShapeType="1"/>
            </p:cNvSpPr>
            <p:nvPr/>
          </p:nvSpPr>
          <p:spPr bwMode="auto">
            <a:xfrm>
              <a:off x="5178" y="1038"/>
              <a:ext cx="0" cy="15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Line 62"/>
            <p:cNvSpPr>
              <a:spLocks noChangeShapeType="1"/>
            </p:cNvSpPr>
            <p:nvPr/>
          </p:nvSpPr>
          <p:spPr bwMode="auto">
            <a:xfrm>
              <a:off x="3006" y="1050"/>
              <a:ext cx="0" cy="15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Line 63"/>
            <p:cNvSpPr>
              <a:spLocks noChangeShapeType="1"/>
            </p:cNvSpPr>
            <p:nvPr/>
          </p:nvSpPr>
          <p:spPr bwMode="auto">
            <a:xfrm>
              <a:off x="852" y="1026"/>
              <a:ext cx="0" cy="15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Text Box 64"/>
            <p:cNvSpPr txBox="1">
              <a:spLocks noChangeArrowheads="1"/>
            </p:cNvSpPr>
            <p:nvPr/>
          </p:nvSpPr>
          <p:spPr bwMode="auto">
            <a:xfrm>
              <a:off x="4992" y="834"/>
              <a:ext cx="4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Symbol" pitchFamily="18" charset="2"/>
                <a:buNone/>
                <a:defRPr/>
              </a:pPr>
              <a:r>
                <a:rPr lang="fr-FR" sz="20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= 1</a:t>
              </a:r>
            </a:p>
          </p:txBody>
        </p:sp>
        <p:sp>
          <p:nvSpPr>
            <p:cNvPr id="12" name="Text Box 65"/>
            <p:cNvSpPr txBox="1">
              <a:spLocks noChangeArrowheads="1"/>
            </p:cNvSpPr>
            <p:nvPr/>
          </p:nvSpPr>
          <p:spPr bwMode="auto">
            <a:xfrm>
              <a:off x="2820" y="846"/>
              <a:ext cx="6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Symbol" pitchFamily="18" charset="2"/>
                <a:buNone/>
                <a:defRPr/>
              </a:pPr>
              <a:r>
                <a:rPr lang="fr-FR" sz="20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= 0,1</a:t>
              </a:r>
            </a:p>
          </p:txBody>
        </p:sp>
        <p:sp>
          <p:nvSpPr>
            <p:cNvPr id="14" name="Text Box 66"/>
            <p:cNvSpPr txBox="1">
              <a:spLocks noChangeArrowheads="1"/>
            </p:cNvSpPr>
            <p:nvPr/>
          </p:nvSpPr>
          <p:spPr bwMode="auto">
            <a:xfrm>
              <a:off x="660" y="828"/>
              <a:ext cx="7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Symbol" pitchFamily="18" charset="2"/>
                <a:buNone/>
                <a:defRPr/>
              </a:pPr>
              <a:r>
                <a:rPr lang="fr-FR" sz="20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= 0,01</a:t>
              </a:r>
            </a:p>
          </p:txBody>
        </p:sp>
      </p:grpSp>
      <p:grpSp>
        <p:nvGrpSpPr>
          <p:cNvPr id="15" name="Group 67"/>
          <p:cNvGrpSpPr>
            <a:grpSpLocks/>
          </p:cNvGrpSpPr>
          <p:nvPr/>
        </p:nvGrpSpPr>
        <p:grpSpPr bwMode="auto">
          <a:xfrm>
            <a:off x="371475" y="1622425"/>
            <a:ext cx="2371725" cy="1938338"/>
            <a:chOff x="162" y="1238"/>
            <a:chExt cx="1494" cy="1221"/>
          </a:xfrm>
        </p:grpSpPr>
        <p:pic>
          <p:nvPicPr>
            <p:cNvPr id="16" name="Picture 68" descr="spoke"/>
            <p:cNvPicPr>
              <a:picLocks noChangeAspect="1" noChangeArrowheads="1"/>
            </p:cNvPicPr>
            <p:nvPr/>
          </p:nvPicPr>
          <p:blipFill>
            <a:blip r:embed="rId2" cstate="print"/>
            <a:srcRect l="5193" r="800" b="20743"/>
            <a:stretch>
              <a:fillRect/>
            </a:stretch>
          </p:blipFill>
          <p:spPr bwMode="auto">
            <a:xfrm>
              <a:off x="204" y="1238"/>
              <a:ext cx="1412" cy="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69"/>
            <p:cNvSpPr txBox="1">
              <a:spLocks noChangeArrowheads="1"/>
            </p:cNvSpPr>
            <p:nvPr/>
          </p:nvSpPr>
          <p:spPr bwMode="auto">
            <a:xfrm>
              <a:off x="162" y="2208"/>
              <a:ext cx="1494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800" b="1">
                  <a:latin typeface="Arial" charset="0"/>
                </a:rPr>
                <a:t>Structures inter-digitales (ATLAS, Argonne)</a:t>
              </a:r>
            </a:p>
            <a:p>
              <a:pPr algn="ctr">
                <a:spcBef>
                  <a:spcPct val="50000"/>
                </a:spcBef>
              </a:pPr>
              <a:r>
                <a:rPr lang="fr-FR" sz="800" b="1">
                  <a:latin typeface="Arial" charset="0"/>
                </a:rPr>
                <a:t>48 et 72 MHz - </a:t>
              </a:r>
              <a:r>
                <a:rPr lang="fr-FR" sz="800" b="1">
                  <a:latin typeface="Arial" charset="0"/>
                  <a:sym typeface="Symbol" pitchFamily="18" charset="2"/>
                </a:rPr>
                <a:t> =</a:t>
              </a:r>
              <a:r>
                <a:rPr lang="fr-FR" sz="800" b="1">
                  <a:latin typeface="Arial" charset="0"/>
                </a:rPr>
                <a:t> 0,009 à 0,037</a:t>
              </a:r>
              <a:endParaRPr lang="en-GB" sz="800" b="1">
                <a:latin typeface="Arial" charset="0"/>
              </a:endParaRPr>
            </a:p>
          </p:txBody>
        </p:sp>
      </p:grpSp>
      <p:grpSp>
        <p:nvGrpSpPr>
          <p:cNvPr id="19" name="Group 70"/>
          <p:cNvGrpSpPr>
            <a:grpSpLocks/>
          </p:cNvGrpSpPr>
          <p:nvPr/>
        </p:nvGrpSpPr>
        <p:grpSpPr bwMode="auto">
          <a:xfrm>
            <a:off x="285750" y="3848100"/>
            <a:ext cx="1676400" cy="1550988"/>
            <a:chOff x="180" y="2634"/>
            <a:chExt cx="1056" cy="977"/>
          </a:xfrm>
        </p:grpSpPr>
        <p:pic>
          <p:nvPicPr>
            <p:cNvPr id="20" name="Picture 71" descr="cavitSRFQ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" y="2634"/>
              <a:ext cx="96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72"/>
            <p:cNvSpPr txBox="1">
              <a:spLocks noChangeArrowheads="1"/>
            </p:cNvSpPr>
            <p:nvPr/>
          </p:nvSpPr>
          <p:spPr bwMode="auto">
            <a:xfrm>
              <a:off x="180" y="3360"/>
              <a:ext cx="1056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800" b="1">
                  <a:latin typeface="Arial" charset="0"/>
                </a:rPr>
                <a:t>RFQs supra (Legnaro)</a:t>
              </a:r>
            </a:p>
            <a:p>
              <a:pPr>
                <a:spcBef>
                  <a:spcPct val="50000"/>
                </a:spcBef>
              </a:pPr>
              <a:r>
                <a:rPr lang="fr-FR" sz="800" b="1">
                  <a:latin typeface="Arial" charset="0"/>
                </a:rPr>
                <a:t>80 MHz - </a:t>
              </a:r>
              <a:r>
                <a:rPr lang="fr-FR" sz="800" b="1">
                  <a:latin typeface="Arial" charset="0"/>
                  <a:sym typeface="Symbol" pitchFamily="18" charset="2"/>
                </a:rPr>
                <a:t> =</a:t>
              </a:r>
              <a:r>
                <a:rPr lang="fr-FR" sz="800" b="1">
                  <a:latin typeface="Arial" charset="0"/>
                </a:rPr>
                <a:t> 0,009 à 0,035</a:t>
              </a:r>
              <a:endParaRPr lang="en-GB" sz="800" b="1">
                <a:latin typeface="Arial" charset="0"/>
              </a:endParaRPr>
            </a:p>
          </p:txBody>
        </p:sp>
      </p:grpSp>
      <p:grpSp>
        <p:nvGrpSpPr>
          <p:cNvPr id="22" name="Group 73"/>
          <p:cNvGrpSpPr>
            <a:grpSpLocks/>
          </p:cNvGrpSpPr>
          <p:nvPr/>
        </p:nvGrpSpPr>
        <p:grpSpPr bwMode="auto">
          <a:xfrm>
            <a:off x="4762500" y="1600200"/>
            <a:ext cx="1590675" cy="1328738"/>
            <a:chOff x="3000" y="1350"/>
            <a:chExt cx="1002" cy="837"/>
          </a:xfrm>
        </p:grpSpPr>
        <p:pic>
          <p:nvPicPr>
            <p:cNvPr id="23" name="Picture 74"/>
            <p:cNvPicPr>
              <a:picLocks noChangeAspect="1" noChangeArrowheads="1"/>
            </p:cNvPicPr>
            <p:nvPr/>
          </p:nvPicPr>
          <p:blipFill>
            <a:blip r:embed="rId4" cstate="print"/>
            <a:srcRect t="3601" r="5435" b="6303"/>
            <a:stretch>
              <a:fillRect/>
            </a:stretch>
          </p:blipFill>
          <p:spPr bwMode="auto">
            <a:xfrm>
              <a:off x="3442" y="1609"/>
              <a:ext cx="502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75"/>
            <p:cNvSpPr txBox="1">
              <a:spLocks noChangeArrowheads="1"/>
            </p:cNvSpPr>
            <p:nvPr/>
          </p:nvSpPr>
          <p:spPr bwMode="auto">
            <a:xfrm>
              <a:off x="3000" y="1350"/>
              <a:ext cx="1002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r-FR" sz="800" b="1">
                  <a:latin typeface="Arial" charset="0"/>
                </a:rPr>
                <a:t>Cavité ré-entrante (Legnaro)</a:t>
              </a:r>
            </a:p>
            <a:p>
              <a:pPr algn="r">
                <a:spcBef>
                  <a:spcPct val="50000"/>
                </a:spcBef>
              </a:pPr>
              <a:r>
                <a:rPr lang="fr-FR" sz="800" b="1">
                  <a:latin typeface="Arial" charset="0"/>
                </a:rPr>
                <a:t>352 MHz - </a:t>
              </a:r>
              <a:r>
                <a:rPr lang="fr-FR" sz="800" b="1">
                  <a:latin typeface="Arial" charset="0"/>
                  <a:sym typeface="Symbol" pitchFamily="18" charset="2"/>
                </a:rPr>
                <a:t> </a:t>
              </a:r>
              <a:r>
                <a:rPr lang="fr-FR" sz="800" b="1">
                  <a:latin typeface="Arial" charset="0"/>
                </a:rPr>
                <a:t> 0,1</a:t>
              </a:r>
              <a:endParaRPr lang="en-GB" sz="800" b="1">
                <a:latin typeface="Arial" charset="0"/>
              </a:endParaRPr>
            </a:p>
          </p:txBody>
        </p:sp>
      </p:grpSp>
      <p:grpSp>
        <p:nvGrpSpPr>
          <p:cNvPr id="25" name="Group 76"/>
          <p:cNvGrpSpPr>
            <a:grpSpLocks/>
          </p:cNvGrpSpPr>
          <p:nvPr/>
        </p:nvGrpSpPr>
        <p:grpSpPr bwMode="auto">
          <a:xfrm>
            <a:off x="1295400" y="4167188"/>
            <a:ext cx="2200275" cy="1793875"/>
            <a:chOff x="960" y="2901"/>
            <a:chExt cx="1386" cy="1130"/>
          </a:xfrm>
        </p:grpSpPr>
        <p:pic>
          <p:nvPicPr>
            <p:cNvPr id="26" name="Picture 77" descr="floridastateuniversity"/>
            <p:cNvPicPr>
              <a:picLocks noChangeAspect="1" noChangeArrowheads="1"/>
            </p:cNvPicPr>
            <p:nvPr/>
          </p:nvPicPr>
          <p:blipFill>
            <a:blip r:embed="rId5" cstate="print"/>
            <a:srcRect t="5429"/>
            <a:stretch>
              <a:fillRect/>
            </a:stretch>
          </p:blipFill>
          <p:spPr bwMode="auto">
            <a:xfrm>
              <a:off x="1560" y="2901"/>
              <a:ext cx="718" cy="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 Box 78"/>
            <p:cNvSpPr txBox="1">
              <a:spLocks noChangeArrowheads="1"/>
            </p:cNvSpPr>
            <p:nvPr/>
          </p:nvSpPr>
          <p:spPr bwMode="auto">
            <a:xfrm>
              <a:off x="960" y="3780"/>
              <a:ext cx="1386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r-FR" sz="800" b="1">
                  <a:latin typeface="Arial" charset="0"/>
                </a:rPr>
                <a:t>Résonateurs split-ring (ATLAS, Argonne)</a:t>
              </a:r>
            </a:p>
            <a:p>
              <a:pPr algn="r">
                <a:spcBef>
                  <a:spcPct val="50000"/>
                </a:spcBef>
              </a:pPr>
              <a:r>
                <a:rPr lang="fr-FR" sz="800" b="1">
                  <a:latin typeface="Arial" charset="0"/>
                </a:rPr>
                <a:t>97 et 145  MHz - </a:t>
              </a:r>
              <a:r>
                <a:rPr lang="fr-FR" sz="800" b="1">
                  <a:latin typeface="Arial" charset="0"/>
                  <a:sym typeface="Symbol" pitchFamily="18" charset="2"/>
                </a:rPr>
                <a:t> =</a:t>
              </a:r>
              <a:r>
                <a:rPr lang="fr-FR" sz="800" b="1">
                  <a:latin typeface="Arial" charset="0"/>
                </a:rPr>
                <a:t> 0,06 à 0,16</a:t>
              </a:r>
              <a:endParaRPr lang="en-GB" sz="800" b="1">
                <a:latin typeface="Arial" charset="0"/>
              </a:endParaRPr>
            </a:p>
          </p:txBody>
        </p:sp>
      </p:grpSp>
      <p:grpSp>
        <p:nvGrpSpPr>
          <p:cNvPr id="28" name="Group 79"/>
          <p:cNvGrpSpPr>
            <a:grpSpLocks/>
          </p:cNvGrpSpPr>
          <p:nvPr/>
        </p:nvGrpSpPr>
        <p:grpSpPr bwMode="auto">
          <a:xfrm>
            <a:off x="2952750" y="1962150"/>
            <a:ext cx="2771775" cy="2303463"/>
            <a:chOff x="1836" y="1386"/>
            <a:chExt cx="1746" cy="1451"/>
          </a:xfrm>
        </p:grpSpPr>
        <p:pic>
          <p:nvPicPr>
            <p:cNvPr id="29" name="Picture 80"/>
            <p:cNvPicPr>
              <a:picLocks noChangeAspect="1" noChangeArrowheads="1"/>
            </p:cNvPicPr>
            <p:nvPr/>
          </p:nvPicPr>
          <p:blipFill>
            <a:blip r:embed="rId6" cstate="print"/>
            <a:srcRect t="5911" b="8867"/>
            <a:stretch>
              <a:fillRect/>
            </a:stretch>
          </p:blipFill>
          <p:spPr bwMode="auto">
            <a:xfrm>
              <a:off x="1878" y="1409"/>
              <a:ext cx="1155" cy="1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81"/>
            <p:cNvSpPr txBox="1">
              <a:spLocks noChangeArrowheads="1"/>
            </p:cNvSpPr>
            <p:nvPr/>
          </p:nvSpPr>
          <p:spPr bwMode="auto">
            <a:xfrm>
              <a:off x="1836" y="2586"/>
              <a:ext cx="1746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800" b="1">
                  <a:latin typeface="Arial" charset="0"/>
                </a:rPr>
                <a:t>Résonateurs quart d’onde (ALPI, Legnaro)</a:t>
              </a:r>
            </a:p>
            <a:p>
              <a:pPr algn="ctr">
                <a:spcBef>
                  <a:spcPct val="50000"/>
                </a:spcBef>
              </a:pPr>
              <a:r>
                <a:rPr lang="fr-FR" sz="800" b="1">
                  <a:latin typeface="Arial" charset="0"/>
                </a:rPr>
                <a:t>80 à 352 MHz - </a:t>
              </a:r>
              <a:r>
                <a:rPr lang="fr-FR" sz="800" b="1">
                  <a:latin typeface="Arial" charset="0"/>
                  <a:sym typeface="Symbol" pitchFamily="18" charset="2"/>
                </a:rPr>
                <a:t> =</a:t>
              </a:r>
              <a:r>
                <a:rPr lang="fr-FR" sz="800" b="1">
                  <a:latin typeface="Arial" charset="0"/>
                </a:rPr>
                <a:t> 0,047 à 0,25</a:t>
              </a:r>
              <a:endParaRPr lang="en-GB" sz="800" b="1">
                <a:latin typeface="Arial" charset="0"/>
              </a:endParaRPr>
            </a:p>
          </p:txBody>
        </p:sp>
        <p:pic>
          <p:nvPicPr>
            <p:cNvPr id="31" name="Picture 8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69" y="1386"/>
              <a:ext cx="64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83"/>
            <p:cNvPicPr>
              <a:picLocks noChangeAspect="1" noChangeArrowheads="1"/>
            </p:cNvPicPr>
            <p:nvPr/>
          </p:nvPicPr>
          <p:blipFill>
            <a:blip r:embed="rId8" cstate="print"/>
            <a:srcRect b="5310"/>
            <a:stretch>
              <a:fillRect/>
            </a:stretch>
          </p:blipFill>
          <p:spPr bwMode="auto">
            <a:xfrm>
              <a:off x="3003" y="2155"/>
              <a:ext cx="527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oup 84"/>
          <p:cNvGrpSpPr>
            <a:grpSpLocks/>
          </p:cNvGrpSpPr>
          <p:nvPr/>
        </p:nvGrpSpPr>
        <p:grpSpPr bwMode="auto">
          <a:xfrm>
            <a:off x="5257800" y="3989388"/>
            <a:ext cx="1590675" cy="1362075"/>
            <a:chOff x="3282" y="2681"/>
            <a:chExt cx="1002" cy="858"/>
          </a:xfrm>
        </p:grpSpPr>
        <p:pic>
          <p:nvPicPr>
            <p:cNvPr id="34" name="Picture 85" descr="Cavité SPOKE finie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80" y="2681"/>
              <a:ext cx="660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 Box 86"/>
            <p:cNvSpPr txBox="1">
              <a:spLocks noChangeArrowheads="1"/>
            </p:cNvSpPr>
            <p:nvPr/>
          </p:nvSpPr>
          <p:spPr bwMode="auto">
            <a:xfrm>
              <a:off x="3282" y="3288"/>
              <a:ext cx="1002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r-FR" sz="800" b="1">
                  <a:latin typeface="Arial" charset="0"/>
                </a:rPr>
                <a:t>Cavités spoke (CNRS Orsay)</a:t>
              </a:r>
            </a:p>
            <a:p>
              <a:pPr algn="r">
                <a:spcBef>
                  <a:spcPct val="50000"/>
                </a:spcBef>
              </a:pPr>
              <a:r>
                <a:rPr lang="fr-FR" sz="800" b="1">
                  <a:latin typeface="Arial" charset="0"/>
                </a:rPr>
                <a:t>352 MHz - </a:t>
              </a:r>
              <a:r>
                <a:rPr lang="fr-FR" sz="800" b="1">
                  <a:latin typeface="Arial" charset="0"/>
                  <a:sym typeface="Symbol" pitchFamily="18" charset="2"/>
                </a:rPr>
                <a:t> =</a:t>
              </a:r>
              <a:r>
                <a:rPr lang="fr-FR" sz="800" b="1">
                  <a:latin typeface="Arial" charset="0"/>
                </a:rPr>
                <a:t> 0,15 et 0,35</a:t>
              </a:r>
              <a:endParaRPr lang="en-GB" sz="800" b="1">
                <a:latin typeface="Arial" charset="0"/>
              </a:endParaRPr>
            </a:p>
          </p:txBody>
        </p:sp>
      </p:grpSp>
      <p:grpSp>
        <p:nvGrpSpPr>
          <p:cNvPr id="36" name="Group 87"/>
          <p:cNvGrpSpPr>
            <a:grpSpLocks/>
          </p:cNvGrpSpPr>
          <p:nvPr/>
        </p:nvGrpSpPr>
        <p:grpSpPr bwMode="auto">
          <a:xfrm>
            <a:off x="6438900" y="1581150"/>
            <a:ext cx="2019300" cy="2185988"/>
            <a:chOff x="4050" y="1236"/>
            <a:chExt cx="1272" cy="1377"/>
          </a:xfrm>
        </p:grpSpPr>
        <p:grpSp>
          <p:nvGrpSpPr>
            <p:cNvPr id="37" name="Group 88"/>
            <p:cNvGrpSpPr>
              <a:grpSpLocks/>
            </p:cNvGrpSpPr>
            <p:nvPr/>
          </p:nvGrpSpPr>
          <p:grpSpPr bwMode="auto">
            <a:xfrm>
              <a:off x="4050" y="1468"/>
              <a:ext cx="1134" cy="1145"/>
              <a:chOff x="4386" y="2662"/>
              <a:chExt cx="954" cy="935"/>
            </a:xfrm>
          </p:grpSpPr>
          <p:pic>
            <p:nvPicPr>
              <p:cNvPr id="39" name="Picture 89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t="74457" r="68193"/>
              <a:stretch>
                <a:fillRect/>
              </a:stretch>
            </p:blipFill>
            <p:spPr bwMode="auto">
              <a:xfrm>
                <a:off x="4386" y="2662"/>
                <a:ext cx="708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90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l="31537" t="74457" r="39084"/>
              <a:stretch>
                <a:fillRect/>
              </a:stretch>
            </p:blipFill>
            <p:spPr bwMode="auto">
              <a:xfrm>
                <a:off x="4494" y="2962"/>
                <a:ext cx="654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9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l="61186" t="74457"/>
              <a:stretch>
                <a:fillRect/>
              </a:stretch>
            </p:blipFill>
            <p:spPr bwMode="auto">
              <a:xfrm>
                <a:off x="4476" y="3280"/>
                <a:ext cx="864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8" name="Text Box 92"/>
            <p:cNvSpPr txBox="1">
              <a:spLocks noChangeArrowheads="1"/>
            </p:cNvSpPr>
            <p:nvPr/>
          </p:nvSpPr>
          <p:spPr bwMode="auto">
            <a:xfrm>
              <a:off x="4206" y="1236"/>
              <a:ext cx="1116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800" b="1">
                  <a:latin typeface="Arial" charset="0"/>
                </a:rPr>
                <a:t>Cavités elliptiques</a:t>
              </a:r>
            </a:p>
            <a:p>
              <a:pPr>
                <a:spcBef>
                  <a:spcPct val="50000"/>
                </a:spcBef>
              </a:pPr>
              <a:r>
                <a:rPr lang="fr-FR" sz="800" b="1">
                  <a:latin typeface="Arial" charset="0"/>
                </a:rPr>
                <a:t>350 MHz à 3 GHz - </a:t>
              </a:r>
              <a:r>
                <a:rPr lang="fr-FR" sz="800" b="1">
                  <a:latin typeface="Arial" charset="0"/>
                  <a:sym typeface="Symbol" pitchFamily="18" charset="2"/>
                </a:rPr>
                <a:t> =</a:t>
              </a:r>
              <a:r>
                <a:rPr lang="fr-FR" sz="800" b="1">
                  <a:latin typeface="Arial" charset="0"/>
                </a:rPr>
                <a:t> 0,47 à 1</a:t>
              </a:r>
              <a:endParaRPr lang="en-GB" sz="800" b="1">
                <a:latin typeface="Arial" charset="0"/>
              </a:endParaRPr>
            </a:p>
          </p:txBody>
        </p:sp>
      </p:grpSp>
      <p:grpSp>
        <p:nvGrpSpPr>
          <p:cNvPr id="42" name="Group 93"/>
          <p:cNvGrpSpPr>
            <a:grpSpLocks/>
          </p:cNvGrpSpPr>
          <p:nvPr/>
        </p:nvGrpSpPr>
        <p:grpSpPr bwMode="auto">
          <a:xfrm>
            <a:off x="7381875" y="2343150"/>
            <a:ext cx="1439863" cy="2179638"/>
            <a:chOff x="4602" y="1608"/>
            <a:chExt cx="907" cy="1373"/>
          </a:xfrm>
        </p:grpSpPr>
        <p:pic>
          <p:nvPicPr>
            <p:cNvPr id="43" name="Picture 94" descr="ttf"/>
            <p:cNvPicPr>
              <a:picLocks noChangeAspect="1" noChangeArrowheads="1"/>
            </p:cNvPicPr>
            <p:nvPr/>
          </p:nvPicPr>
          <p:blipFill>
            <a:blip r:embed="rId11" cstate="print"/>
            <a:srcRect l="31009" r="34454"/>
            <a:stretch>
              <a:fillRect/>
            </a:stretch>
          </p:blipFill>
          <p:spPr bwMode="auto">
            <a:xfrm>
              <a:off x="5166" y="1608"/>
              <a:ext cx="343" cy="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Text Box 95"/>
            <p:cNvSpPr txBox="1">
              <a:spLocks noChangeArrowheads="1"/>
            </p:cNvSpPr>
            <p:nvPr/>
          </p:nvSpPr>
          <p:spPr bwMode="auto">
            <a:xfrm>
              <a:off x="4602" y="2730"/>
              <a:ext cx="576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r-FR" sz="800" b="1">
                  <a:latin typeface="Arial" charset="0"/>
                </a:rPr>
                <a:t>Cavité TTF</a:t>
              </a:r>
            </a:p>
            <a:p>
              <a:pPr algn="r">
                <a:spcBef>
                  <a:spcPct val="50000"/>
                </a:spcBef>
              </a:pPr>
              <a:r>
                <a:rPr lang="fr-FR" sz="800" b="1">
                  <a:latin typeface="Arial" charset="0"/>
                </a:rPr>
                <a:t>1,3 GHz - </a:t>
              </a:r>
              <a:r>
                <a:rPr lang="fr-FR" sz="800" b="1">
                  <a:latin typeface="Arial" charset="0"/>
                  <a:sym typeface="Symbol" pitchFamily="18" charset="2"/>
                </a:rPr>
                <a:t> =</a:t>
              </a:r>
              <a:r>
                <a:rPr lang="fr-FR" sz="800" b="1">
                  <a:latin typeface="Arial" charset="0"/>
                </a:rPr>
                <a:t> 1</a:t>
              </a:r>
              <a:endParaRPr lang="en-GB" sz="800" b="1">
                <a:latin typeface="Arial" charset="0"/>
              </a:endParaRPr>
            </a:p>
          </p:txBody>
        </p:sp>
      </p:grpSp>
      <p:grpSp>
        <p:nvGrpSpPr>
          <p:cNvPr id="45" name="Group 96"/>
          <p:cNvGrpSpPr>
            <a:grpSpLocks/>
          </p:cNvGrpSpPr>
          <p:nvPr/>
        </p:nvGrpSpPr>
        <p:grpSpPr bwMode="auto">
          <a:xfrm>
            <a:off x="7026275" y="4705350"/>
            <a:ext cx="1758950" cy="1360488"/>
            <a:chOff x="4426" y="3174"/>
            <a:chExt cx="1108" cy="857"/>
          </a:xfrm>
        </p:grpSpPr>
        <p:pic>
          <p:nvPicPr>
            <p:cNvPr id="46" name="Picture 97" descr="5cell_CERCA"/>
            <p:cNvPicPr>
              <a:picLocks noChangeAspect="1" noChangeArrowheads="1"/>
            </p:cNvPicPr>
            <p:nvPr/>
          </p:nvPicPr>
          <p:blipFill>
            <a:blip r:embed="rId12" cstate="print"/>
            <a:srcRect l="6108" t="21132" r="940" b="9605"/>
            <a:stretch>
              <a:fillRect/>
            </a:stretch>
          </p:blipFill>
          <p:spPr bwMode="auto">
            <a:xfrm>
              <a:off x="4426" y="3174"/>
              <a:ext cx="1108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Text Box 98"/>
            <p:cNvSpPr txBox="1">
              <a:spLocks noChangeArrowheads="1"/>
            </p:cNvSpPr>
            <p:nvPr/>
          </p:nvSpPr>
          <p:spPr bwMode="auto">
            <a:xfrm>
              <a:off x="4530" y="3780"/>
              <a:ext cx="948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800" b="1">
                  <a:latin typeface="Arial" charset="0"/>
                </a:rPr>
                <a:t>Cavité APT (Los Alamos)</a:t>
              </a:r>
            </a:p>
            <a:p>
              <a:pPr algn="ctr">
                <a:spcBef>
                  <a:spcPct val="50000"/>
                </a:spcBef>
              </a:pPr>
              <a:r>
                <a:rPr lang="fr-FR" sz="800" b="1">
                  <a:latin typeface="Arial" charset="0"/>
                </a:rPr>
                <a:t>700 MHz - </a:t>
              </a:r>
              <a:r>
                <a:rPr lang="fr-FR" sz="800" b="1">
                  <a:latin typeface="Arial" charset="0"/>
                  <a:sym typeface="Symbol" pitchFamily="18" charset="2"/>
                </a:rPr>
                <a:t> =</a:t>
              </a:r>
              <a:r>
                <a:rPr lang="fr-FR" sz="800" b="1">
                  <a:latin typeface="Arial" charset="0"/>
                </a:rPr>
                <a:t> 0,64</a:t>
              </a:r>
              <a:endParaRPr lang="en-GB" sz="800" b="1">
                <a:latin typeface="Arial" charset="0"/>
              </a:endParaRPr>
            </a:p>
          </p:txBody>
        </p:sp>
      </p:grpSp>
      <p:grpSp>
        <p:nvGrpSpPr>
          <p:cNvPr id="48" name="Group 99"/>
          <p:cNvGrpSpPr>
            <a:grpSpLocks/>
          </p:cNvGrpSpPr>
          <p:nvPr/>
        </p:nvGrpSpPr>
        <p:grpSpPr bwMode="auto">
          <a:xfrm>
            <a:off x="3600450" y="4587875"/>
            <a:ext cx="3171825" cy="1325563"/>
            <a:chOff x="2298" y="3076"/>
            <a:chExt cx="1998" cy="835"/>
          </a:xfrm>
        </p:grpSpPr>
        <p:pic>
          <p:nvPicPr>
            <p:cNvPr id="49" name="Picture 100" descr="spoke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98" y="3104"/>
              <a:ext cx="369" cy="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 Box 101"/>
            <p:cNvSpPr txBox="1">
              <a:spLocks noChangeArrowheads="1"/>
            </p:cNvSpPr>
            <p:nvPr/>
          </p:nvSpPr>
          <p:spPr bwMode="auto">
            <a:xfrm>
              <a:off x="3054" y="3660"/>
              <a:ext cx="1242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800" b="1">
                  <a:latin typeface="Arial" charset="0"/>
                </a:rPr>
                <a:t>Résonateur demi-onde  (Argonne)</a:t>
              </a:r>
            </a:p>
            <a:p>
              <a:pPr>
                <a:spcBef>
                  <a:spcPct val="50000"/>
                </a:spcBef>
              </a:pPr>
              <a:r>
                <a:rPr lang="fr-FR" sz="800" b="1">
                  <a:latin typeface="Arial" charset="0"/>
                </a:rPr>
                <a:t>355 MHz - </a:t>
              </a:r>
              <a:r>
                <a:rPr lang="fr-FR" sz="800" b="1">
                  <a:latin typeface="Arial" charset="0"/>
                  <a:sym typeface="Symbol" pitchFamily="18" charset="2"/>
                </a:rPr>
                <a:t> =</a:t>
              </a:r>
              <a:r>
                <a:rPr lang="fr-FR" sz="800" b="1">
                  <a:latin typeface="Arial" charset="0"/>
                </a:rPr>
                <a:t> 0,12</a:t>
              </a:r>
              <a:endParaRPr lang="en-GB" sz="800" b="1">
                <a:latin typeface="Arial" charset="0"/>
              </a:endParaRPr>
            </a:p>
          </p:txBody>
        </p:sp>
        <p:pic>
          <p:nvPicPr>
            <p:cNvPr id="51" name="Picture 10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694" y="3076"/>
              <a:ext cx="396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552119" y="0"/>
            <a:ext cx="181821" cy="4022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Superconducting Cavities</a:t>
            </a:r>
            <a:endParaRPr lang="en-US" sz="32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494705" y="2996952"/>
            <a:ext cx="5589463" cy="3528392"/>
            <a:chOff x="9619114" y="6282582"/>
            <a:chExt cx="8441230" cy="5328592"/>
          </a:xfrm>
        </p:grpSpPr>
        <p:pic>
          <p:nvPicPr>
            <p:cNvPr id="5" name="Picture 2" descr="D:\cav4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623" t="1404" r="11064" b="1404"/>
            <a:stretch>
              <a:fillRect/>
            </a:stretch>
          </p:blipFill>
          <p:spPr bwMode="auto">
            <a:xfrm>
              <a:off x="10027419" y="6282582"/>
              <a:ext cx="7434073" cy="5328592"/>
            </a:xfrm>
            <a:prstGeom prst="rect">
              <a:avLst/>
            </a:prstGeom>
            <a:noFill/>
          </p:spPr>
        </p:pic>
        <p:cxnSp>
          <p:nvCxnSpPr>
            <p:cNvPr id="6" name="Connecteur droit avec flèche 5"/>
            <p:cNvCxnSpPr/>
            <p:nvPr/>
          </p:nvCxnSpPr>
          <p:spPr>
            <a:xfrm flipV="1">
              <a:off x="10058950" y="8298806"/>
              <a:ext cx="7601317" cy="976582"/>
            </a:xfrm>
            <a:prstGeom prst="straightConnector1">
              <a:avLst/>
            </a:prstGeom>
            <a:ln w="635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Ellipse 6"/>
            <p:cNvSpPr/>
            <p:nvPr/>
          </p:nvSpPr>
          <p:spPr>
            <a:xfrm>
              <a:off x="9619114" y="9162902"/>
              <a:ext cx="288032" cy="2880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17772312" y="8119006"/>
              <a:ext cx="288032" cy="2880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179512" y="836712"/>
            <a:ext cx="86409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A spoke cavity is a superconducting RF cavity well adapted for (proton) particle acceleration between 50 </a:t>
            </a:r>
            <a:r>
              <a:rPr lang="en-US" sz="2400" b="1" dirty="0" err="1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MeV</a:t>
            </a: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 and 200 </a:t>
            </a:r>
            <a:r>
              <a:rPr lang="en-US" sz="2400" b="1" dirty="0" err="1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MeV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Has all advantages of any superconducting cavity </a:t>
            </a:r>
            <a:endParaRPr lang="en-US" sz="2000" b="1" dirty="0" smtClean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Is very stiff and less subjected to perturbations induced by vibrations</a:t>
            </a: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Can be multi-cell -&gt; compactness</a:t>
            </a: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Has potential to reach high accelerating gradients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7504" y="6093296"/>
            <a:ext cx="1972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33CC"/>
                </a:solidFill>
              </a:rPr>
              <a:t>ESS double </a:t>
            </a:r>
            <a:r>
              <a:rPr lang="fr-FR" sz="1600" b="1" dirty="0" err="1" smtClean="0">
                <a:solidFill>
                  <a:srgbClr val="0033CC"/>
                </a:solidFill>
              </a:rPr>
              <a:t>spoke</a:t>
            </a:r>
            <a:endParaRPr lang="fr-FR" sz="1600" b="1" dirty="0">
              <a:solidFill>
                <a:srgbClr val="0033CC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732240" y="4653136"/>
            <a:ext cx="2222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0033CC"/>
                </a:solidFill>
              </a:rPr>
              <a:t>Name refers to spoke in bicycle wheels</a:t>
            </a:r>
            <a:endParaRPr lang="en-US" sz="1600" i="1" dirty="0">
              <a:solidFill>
                <a:srgbClr val="0033CC"/>
              </a:solidFill>
            </a:endParaRPr>
          </a:p>
        </p:txBody>
      </p:sp>
      <p:pic>
        <p:nvPicPr>
          <p:cNvPr id="2053" name="Picture 5" descr="http://www.nutri-cycles.com/documents/Image/choix-roue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301208"/>
            <a:ext cx="1512168" cy="1362172"/>
          </a:xfrm>
          <a:prstGeom prst="rect">
            <a:avLst/>
          </a:prstGeom>
          <a:noFill/>
        </p:spPr>
      </p:pic>
      <p:pic>
        <p:nvPicPr>
          <p:cNvPr id="2055" name="Picture 7" descr="http://nsa31.casimages.com/img/2014/02/03/14020306234527663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077072"/>
            <a:ext cx="472596" cy="57606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17463"/>
            <a:ext cx="2700338" cy="48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11560" y="2132856"/>
            <a:ext cx="79928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en-US" sz="44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How does a cryomodule works ?</a:t>
            </a:r>
            <a:endParaRPr lang="en-US" sz="44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552119" y="0"/>
            <a:ext cx="181821" cy="4022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Cryomodules</a:t>
            </a:r>
            <a:endParaRPr lang="en-US" sz="32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836712"/>
            <a:ext cx="864096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he main functions of a cryomodule 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Give the cryogenic environment for the cold mass, i.e. the cavity and/or magnet (only cavity in the ESS case): perform the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cryofluids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distribution</a:t>
            </a:r>
          </a:p>
          <a:p>
            <a:pPr marL="720725"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Helium (</a:t>
            </a:r>
            <a:r>
              <a:rPr lang="en-US" sz="2000" b="1" dirty="0" err="1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LHe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) and/or Nitrogen (LN)</a:t>
            </a:r>
          </a:p>
          <a:p>
            <a:pPr marL="720725"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Handle the liquid and vapor phase of the </a:t>
            </a:r>
            <a:r>
              <a:rPr lang="en-US" sz="2000" b="1" dirty="0" err="1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cryofluids</a:t>
            </a:r>
            <a:endParaRPr lang="en-US" sz="2000" b="1" dirty="0" smtClean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  <a:p>
            <a:pPr marL="1177925" lvl="2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Cavity operating temperature: 4K (atm. Pressure) or 2K (~30 mbar)</a:t>
            </a:r>
          </a:p>
          <a:p>
            <a:pPr marL="1177925" lvl="2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Thermal shield could be actively cooled by cold He </a:t>
            </a:r>
            <a:r>
              <a:rPr lang="en-US" sz="2000" b="1" dirty="0" err="1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gaz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or LN</a:t>
            </a:r>
          </a:p>
          <a:p>
            <a:pPr marL="1177925" lvl="2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Power coupler might required an active cooling</a:t>
            </a: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Perform the thermal insulation against all heat transfer from room temperature to the cold mass: </a:t>
            </a:r>
          </a:p>
          <a:p>
            <a:pPr marL="720725"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limit losses by conduction, convection or radiation 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Supporting and positioning of the components:</a:t>
            </a:r>
          </a:p>
          <a:p>
            <a:pPr marL="720725"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Structural support for the cold mass</a:t>
            </a:r>
          </a:p>
          <a:p>
            <a:pPr marL="720725"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Precise alignment of the cavities with respect to the beam axis and keep the alignment over the thermal cycles</a:t>
            </a: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Provide magnetic shielding to the cavities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552119" y="0"/>
            <a:ext cx="181821" cy="4022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403648" y="1"/>
            <a:ext cx="655272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ESS spoke cryomodule: components to integrate</a:t>
            </a:r>
            <a:endParaRPr lang="en-US" sz="32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728945" y="4971463"/>
            <a:ext cx="1592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Power Coupler</a:t>
            </a:r>
            <a:endParaRPr lang="en-US" b="1" u="sng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27984" y="4581128"/>
            <a:ext cx="2210084" cy="195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ZoneTexte 36"/>
          <p:cNvSpPr txBox="1"/>
          <p:nvPr/>
        </p:nvSpPr>
        <p:spPr>
          <a:xfrm>
            <a:off x="5016297" y="4094653"/>
            <a:ext cx="282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Cold Tuning </a:t>
            </a:r>
            <a:r>
              <a:rPr lang="en-US" b="1" u="sng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b="1" u="sng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ystem</a:t>
            </a:r>
            <a:endParaRPr lang="en-US" b="1" u="sng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1171036" y="5333492"/>
            <a:ext cx="2935419" cy="1485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1300" b="1" dirty="0" smtClean="0">
                <a:latin typeface="Calibri" pitchFamily="34" charset="0"/>
                <a:cs typeface="Calibri" pitchFamily="34" charset="0"/>
              </a:rPr>
              <a:t> Ceramic disk, 100 mm diameter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13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400 kW peak power (335 kW nominal)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1300" b="1" dirty="0" smtClean="0">
                <a:latin typeface="Calibri" pitchFamily="34" charset="0"/>
                <a:cs typeface="Calibri" pitchFamily="34" charset="0"/>
              </a:rPr>
              <a:t> Antenna &amp; window water cooling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1300" b="1" dirty="0" smtClean="0">
                <a:latin typeface="Calibri" pitchFamily="34" charset="0"/>
                <a:cs typeface="Calibri" pitchFamily="34" charset="0"/>
              </a:rPr>
              <a:t> Outer conductor cooled with </a:t>
            </a:r>
            <a:r>
              <a:rPr lang="en-US" sz="1300" b="1" dirty="0" err="1">
                <a:latin typeface="Calibri" pitchFamily="34" charset="0"/>
                <a:cs typeface="Calibri" pitchFamily="34" charset="0"/>
              </a:rPr>
              <a:t>S</a:t>
            </a:r>
            <a:r>
              <a:rPr lang="en-US" sz="1300" b="1" dirty="0" err="1" smtClean="0">
                <a:latin typeface="Calibri" pitchFamily="34" charset="0"/>
                <a:cs typeface="Calibri" pitchFamily="34" charset="0"/>
              </a:rPr>
              <a:t>He</a:t>
            </a:r>
            <a:endParaRPr lang="en-US" sz="1300" b="1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1300" b="1" dirty="0" smtClean="0">
                <a:latin typeface="Calibri" pitchFamily="34" charset="0"/>
                <a:cs typeface="Calibri" pitchFamily="34" charset="0"/>
              </a:rPr>
              <a:t> Doorknob transition from coaxial </a:t>
            </a:r>
          </a:p>
          <a:p>
            <a:pPr>
              <a:spcAft>
                <a:spcPts val="300"/>
              </a:spcAft>
            </a:pPr>
            <a:r>
              <a:rPr lang="en-US" sz="1300" b="1" dirty="0" smtClean="0">
                <a:latin typeface="Calibri" pitchFamily="34" charset="0"/>
                <a:cs typeface="Calibri" pitchFamily="34" charset="0"/>
              </a:rPr>
              <a:t>      to ½ height WR2300 waveguide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6635863" y="4685164"/>
            <a:ext cx="259110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1300" b="1" dirty="0" smtClean="0">
                <a:latin typeface="Calibri" pitchFamily="34" charset="0"/>
                <a:cs typeface="Calibri" pitchFamily="34" charset="0"/>
              </a:rPr>
              <a:t> Slow tuning (stepper motor):</a:t>
            </a:r>
          </a:p>
          <a:p>
            <a:pPr indent="177800">
              <a:spcAft>
                <a:spcPts val="300"/>
              </a:spcAft>
            </a:pPr>
            <a:r>
              <a:rPr lang="en-US" sz="1300" b="1" dirty="0" smtClean="0">
                <a:latin typeface="Calibri" pitchFamily="34" charset="0"/>
                <a:cs typeface="Calibri" pitchFamily="34" charset="0"/>
              </a:rPr>
              <a:t>Max stroke: ~ 1.3 mm</a:t>
            </a:r>
          </a:p>
          <a:p>
            <a:pPr indent="177800">
              <a:spcAft>
                <a:spcPts val="300"/>
              </a:spcAft>
            </a:pPr>
            <a:r>
              <a:rPr lang="en-US" sz="1300" b="1" dirty="0" smtClean="0">
                <a:latin typeface="Calibri" pitchFamily="34" charset="0"/>
                <a:cs typeface="Calibri" pitchFamily="34" charset="0"/>
              </a:rPr>
              <a:t>Tuning range: ~ 170 kHz</a:t>
            </a:r>
          </a:p>
          <a:p>
            <a:pPr indent="177800">
              <a:spcAft>
                <a:spcPts val="300"/>
              </a:spcAft>
            </a:pPr>
            <a:r>
              <a:rPr lang="en-US" sz="1300" b="1" dirty="0" smtClean="0">
                <a:latin typeface="Calibri" pitchFamily="34" charset="0"/>
                <a:cs typeface="Calibri" pitchFamily="34" charset="0"/>
              </a:rPr>
              <a:t>Tuning resolution: 1.1 Hz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1300" b="1" dirty="0" smtClean="0">
                <a:latin typeface="Calibri" pitchFamily="34" charset="0"/>
                <a:cs typeface="Calibri" pitchFamily="34" charset="0"/>
              </a:rPr>
              <a:t> Fast tuning </a:t>
            </a:r>
            <a:r>
              <a:rPr lang="en-US" sz="1300" b="1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sz="1300" b="1" dirty="0" err="1" smtClean="0">
                <a:latin typeface="Calibri" pitchFamily="34" charset="0"/>
                <a:cs typeface="Calibri" pitchFamily="34" charset="0"/>
              </a:rPr>
              <a:t>piezo</a:t>
            </a:r>
            <a:r>
              <a:rPr lang="en-US" sz="1300" b="1" dirty="0" smtClean="0">
                <a:latin typeface="Calibri" pitchFamily="34" charset="0"/>
                <a:cs typeface="Calibri" pitchFamily="34" charset="0"/>
              </a:rPr>
              <a:t>-actuator):</a:t>
            </a:r>
          </a:p>
          <a:p>
            <a:pPr indent="177800">
              <a:spcAft>
                <a:spcPts val="300"/>
              </a:spcAft>
            </a:pPr>
            <a:r>
              <a:rPr lang="en-US" sz="1300" b="1" dirty="0" smtClean="0">
                <a:latin typeface="Calibri" pitchFamily="34" charset="0"/>
                <a:cs typeface="Calibri" pitchFamily="34" charset="0"/>
              </a:rPr>
              <a:t>Applied voltage up to +/- 120V </a:t>
            </a:r>
            <a:endParaRPr lang="en-US" sz="1300" b="1" dirty="0">
              <a:latin typeface="Calibri" pitchFamily="34" charset="0"/>
              <a:cs typeface="Calibri" pitchFamily="34" charset="0"/>
            </a:endParaRPr>
          </a:p>
          <a:p>
            <a:pPr indent="177800">
              <a:spcAft>
                <a:spcPts val="300"/>
              </a:spcAft>
            </a:pPr>
            <a:r>
              <a:rPr lang="en-US" sz="1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Tuning range at 2K: 675 Hz (min)</a:t>
            </a:r>
          </a:p>
        </p:txBody>
      </p:sp>
      <p:sp>
        <p:nvSpPr>
          <p:cNvPr id="40" name="Flèche vers le bas 39"/>
          <p:cNvSpPr/>
          <p:nvPr/>
        </p:nvSpPr>
        <p:spPr>
          <a:xfrm rot="523150">
            <a:off x="2272299" y="4397846"/>
            <a:ext cx="432048" cy="537990"/>
          </a:xfrm>
          <a:prstGeom prst="downArrow">
            <a:avLst>
              <a:gd name="adj1" fmla="val 38528"/>
              <a:gd name="adj2" fmla="val 50000"/>
            </a:avLst>
          </a:prstGeom>
          <a:solidFill>
            <a:srgbClr val="F537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vers le bas 40"/>
          <p:cNvSpPr/>
          <p:nvPr/>
        </p:nvSpPr>
        <p:spPr>
          <a:xfrm rot="17919382">
            <a:off x="4318145" y="3759709"/>
            <a:ext cx="432048" cy="666960"/>
          </a:xfrm>
          <a:prstGeom prst="downArrow">
            <a:avLst>
              <a:gd name="adj1" fmla="val 38528"/>
              <a:gd name="adj2" fmla="val 50000"/>
            </a:avLst>
          </a:prstGeom>
          <a:solidFill>
            <a:srgbClr val="AC75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vers le bas 41"/>
          <p:cNvSpPr/>
          <p:nvPr/>
        </p:nvSpPr>
        <p:spPr>
          <a:xfrm rot="15447371">
            <a:off x="4235157" y="1580343"/>
            <a:ext cx="432048" cy="666960"/>
          </a:xfrm>
          <a:prstGeom prst="downArrow">
            <a:avLst>
              <a:gd name="adj1" fmla="val 38528"/>
              <a:gd name="adj2" fmla="val 50000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4757252" y="1307362"/>
            <a:ext cx="1670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Double Spoke </a:t>
            </a:r>
          </a:p>
          <a:p>
            <a:pPr algn="ctr"/>
            <a:r>
              <a:rPr lang="en-US" b="1" u="sng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SRF Cavities</a:t>
            </a:r>
            <a:endParaRPr lang="en-US" b="1" u="sng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5424528" y="2348880"/>
            <a:ext cx="3683976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1300" b="1" dirty="0" smtClean="0">
                <a:latin typeface="Calibri" pitchFamily="34" charset="0"/>
                <a:cs typeface="Calibri" pitchFamily="34" charset="0"/>
              </a:rPr>
              <a:t> Double spoke cavity (3-gaps), 352.2 MHz, </a:t>
            </a:r>
            <a:r>
              <a:rPr lang="en-US" sz="1300" b="1" dirty="0" smtClean="0">
                <a:latin typeface="Symbol" pitchFamily="18" charset="2"/>
                <a:cs typeface="Calibri" pitchFamily="34" charset="0"/>
              </a:rPr>
              <a:t>b</a:t>
            </a:r>
            <a:r>
              <a:rPr lang="en-US" sz="1300" b="1" dirty="0" smtClean="0">
                <a:latin typeface="Calibri" pitchFamily="34" charset="0"/>
                <a:cs typeface="Calibri" pitchFamily="34" charset="0"/>
              </a:rPr>
              <a:t>=0.50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13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Goal: </a:t>
            </a:r>
            <a:r>
              <a:rPr lang="en-US" sz="13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Eacc</a:t>
            </a:r>
            <a:r>
              <a:rPr lang="en-US" sz="1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= 9 MV/m </a:t>
            </a:r>
            <a:r>
              <a:rPr lang="en-US" sz="13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[Bp= 62 </a:t>
            </a:r>
            <a:r>
              <a:rPr lang="en-US" sz="1300" i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mT</a:t>
            </a:r>
            <a:r>
              <a:rPr lang="en-US" sz="13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; </a:t>
            </a:r>
            <a:r>
              <a:rPr lang="en-US" sz="1300" i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Ep</a:t>
            </a:r>
            <a:r>
              <a:rPr lang="en-US" sz="13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= 39 MV/m]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1300" b="1" dirty="0" smtClean="0">
                <a:latin typeface="Calibri" pitchFamily="34" charset="0"/>
                <a:cs typeface="Calibri" pitchFamily="34" charset="0"/>
              </a:rPr>
              <a:t> 4.2 mm (nominal) Niobium thickness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1300" b="1" dirty="0" smtClean="0">
                <a:latin typeface="Calibri" pitchFamily="34" charset="0"/>
                <a:cs typeface="Calibri" pitchFamily="34" charset="0"/>
              </a:rPr>
              <a:t> Titanium Helium tank</a:t>
            </a:r>
            <a:r>
              <a:rPr lang="en-US" sz="13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300" b="1" dirty="0" smtClean="0">
                <a:latin typeface="Calibri" pitchFamily="34" charset="0"/>
                <a:cs typeface="Calibri" pitchFamily="34" charset="0"/>
              </a:rPr>
              <a:t>and stiffeners</a:t>
            </a:r>
          </a:p>
          <a:p>
            <a:pPr lvl="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300" b="1" dirty="0" smtClean="0">
                <a:latin typeface="Calibri" pitchFamily="34" charset="0"/>
                <a:cs typeface="Calibri" pitchFamily="34" charset="0"/>
              </a:rPr>
              <a:t> Lorentz detuning </a:t>
            </a:r>
            <a:r>
              <a:rPr lang="en-US" sz="1300" b="1" dirty="0" err="1" smtClean="0">
                <a:latin typeface="Calibri" pitchFamily="34" charset="0"/>
                <a:cs typeface="Calibri" pitchFamily="34" charset="0"/>
              </a:rPr>
              <a:t>coeff</a:t>
            </a:r>
            <a:r>
              <a:rPr lang="en-US" sz="1300" b="1" dirty="0" smtClean="0">
                <a:latin typeface="Calibri" pitchFamily="34" charset="0"/>
                <a:cs typeface="Calibri" pitchFamily="34" charset="0"/>
              </a:rPr>
              <a:t>. : </a:t>
            </a:r>
            <a:r>
              <a:rPr lang="fr-FR" sz="1400" b="1" dirty="0">
                <a:latin typeface="Calibri" pitchFamily="34" charset="0"/>
                <a:cs typeface="Calibri" pitchFamily="34" charset="0"/>
              </a:rPr>
              <a:t>~</a:t>
            </a:r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-5.5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Hz/(MV/m)</a:t>
            </a:r>
            <a:r>
              <a:rPr lang="en-US" sz="1400" b="1" baseline="30000" dirty="0" smtClean="0">
                <a:latin typeface="Calibri" pitchFamily="34" charset="0"/>
                <a:cs typeface="Calibri" pitchFamily="34" charset="0"/>
              </a:rPr>
              <a:t>2</a:t>
            </a:r>
            <a:endParaRPr lang="en-US" sz="1400" b="1" dirty="0" smtClean="0">
              <a:latin typeface="Calibri" pitchFamily="34" charset="0"/>
              <a:cs typeface="Calibri" pitchFamily="34" charset="0"/>
            </a:endParaRPr>
          </a:p>
          <a:p>
            <a:pPr lvl="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300" b="1" dirty="0" smtClean="0">
                <a:latin typeface="Calibri" pitchFamily="34" charset="0"/>
                <a:cs typeface="Calibri" pitchFamily="34" charset="0"/>
              </a:rPr>
              <a:t> Tuning </a:t>
            </a:r>
            <a:r>
              <a:rPr lang="en-US" sz="1300" b="1" dirty="0" err="1" smtClean="0">
                <a:latin typeface="Calibri" pitchFamily="34" charset="0"/>
                <a:cs typeface="Calibri" pitchFamily="34" charset="0"/>
              </a:rPr>
              <a:t>sentivity</a:t>
            </a:r>
            <a:r>
              <a:rPr lang="en-US" sz="13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Symbol" pitchFamily="18" charset="2"/>
              </a:rPr>
              <a:t>D</a:t>
            </a:r>
            <a:r>
              <a:rPr lang="en-US" sz="1400" dirty="0" err="1" smtClean="0"/>
              <a:t>f</a:t>
            </a:r>
            <a:r>
              <a:rPr lang="en-US" sz="1400" dirty="0" smtClean="0"/>
              <a:t>/</a:t>
            </a:r>
            <a:r>
              <a:rPr lang="en-US" sz="1400" dirty="0" err="1" smtClean="0">
                <a:latin typeface="Symbol" pitchFamily="18" charset="2"/>
              </a:rPr>
              <a:t>D</a:t>
            </a:r>
            <a:r>
              <a:rPr lang="en-US" sz="1400" dirty="0" err="1" smtClean="0"/>
              <a:t>z</a:t>
            </a:r>
            <a:r>
              <a:rPr lang="en-US" sz="1400" dirty="0" smtClean="0"/>
              <a:t> =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130 kHz/mm</a:t>
            </a:r>
            <a:endParaRPr lang="en-US" sz="13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5" name="Picture 2" descr="D:\cav4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00" y="692696"/>
            <a:ext cx="2232248" cy="1590409"/>
          </a:xfrm>
          <a:prstGeom prst="rect">
            <a:avLst/>
          </a:prstGeom>
          <a:noFill/>
        </p:spPr>
      </p:pic>
      <p:pic>
        <p:nvPicPr>
          <p:cNvPr id="46" name="Image 7" descr="Coupleur3 11-09-13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496" y="4217037"/>
            <a:ext cx="1185534" cy="251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3603625" cy="39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  <p:bldP spid="39" grpId="0"/>
      <p:bldP spid="40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552119" y="0"/>
            <a:ext cx="181821" cy="4022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Main cryomodule components</a:t>
            </a:r>
            <a:endParaRPr lang="en-US" sz="32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Picture 2" descr="C:\Users\reynet.IPN\Desktop\belle phot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818" r="20347"/>
          <a:stretch>
            <a:fillRect/>
          </a:stretch>
        </p:blipFill>
        <p:spPr bwMode="auto">
          <a:xfrm>
            <a:off x="4067944" y="799696"/>
            <a:ext cx="4680520" cy="447631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23528" y="1052736"/>
            <a:ext cx="1714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Cold mass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(cavity, magnet)</a:t>
            </a:r>
            <a:endParaRPr lang="en-US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9512" y="5013176"/>
            <a:ext cx="3616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Components for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Cryo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distribution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(valves, tubing, heat exchanger)</a:t>
            </a:r>
            <a:endParaRPr lang="en-US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1520" y="1916832"/>
            <a:ext cx="222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Magnetic shielding</a:t>
            </a:r>
            <a:endParaRPr lang="en-US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1520" y="2780928"/>
            <a:ext cx="188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Thermal screen</a:t>
            </a:r>
            <a:endParaRPr lang="en-US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1520" y="4293096"/>
            <a:ext cx="1817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Vacuum vessel</a:t>
            </a:r>
            <a:endParaRPr lang="en-US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1520" y="3645024"/>
            <a:ext cx="219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Supporting system</a:t>
            </a:r>
            <a:endParaRPr lang="en-US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51520" y="5949280"/>
            <a:ext cx="3939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Instrumentation (measurement of T, 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P,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cryo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levels, vacuum)</a:t>
            </a:r>
            <a:endParaRPr lang="en-US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053667" y="5157192"/>
            <a:ext cx="3090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ESS Spoke Cryomodule</a:t>
            </a:r>
          </a:p>
        </p:txBody>
      </p:sp>
      <p:cxnSp>
        <p:nvCxnSpPr>
          <p:cNvPr id="16" name="Connecteur droit avec flèche 15"/>
          <p:cNvCxnSpPr>
            <a:stCxn id="5" idx="3"/>
          </p:cNvCxnSpPr>
          <p:nvPr/>
        </p:nvCxnSpPr>
        <p:spPr>
          <a:xfrm>
            <a:off x="2038100" y="1375902"/>
            <a:ext cx="3686028" cy="2269122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8" idx="3"/>
          </p:cNvCxnSpPr>
          <p:nvPr/>
        </p:nvCxnSpPr>
        <p:spPr>
          <a:xfrm>
            <a:off x="2473603" y="2101498"/>
            <a:ext cx="3682573" cy="1183486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9" idx="3"/>
          </p:cNvCxnSpPr>
          <p:nvPr/>
        </p:nvCxnSpPr>
        <p:spPr>
          <a:xfrm>
            <a:off x="2137614" y="2965594"/>
            <a:ext cx="3154466" cy="1543526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1" idx="3"/>
          </p:cNvCxnSpPr>
          <p:nvPr/>
        </p:nvCxnSpPr>
        <p:spPr>
          <a:xfrm>
            <a:off x="2442441" y="3829690"/>
            <a:ext cx="2921647" cy="391398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10" idx="3"/>
          </p:cNvCxnSpPr>
          <p:nvPr/>
        </p:nvCxnSpPr>
        <p:spPr>
          <a:xfrm>
            <a:off x="2069197" y="4477762"/>
            <a:ext cx="2502803" cy="31358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7" idx="3"/>
          </p:cNvCxnSpPr>
          <p:nvPr/>
        </p:nvCxnSpPr>
        <p:spPr>
          <a:xfrm flipV="1">
            <a:off x="3796208" y="3284984"/>
            <a:ext cx="2792016" cy="2051358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552119" y="0"/>
            <a:ext cx="181821" cy="4022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Constraints for cryomodule design 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795" y="908720"/>
            <a:ext cx="6412557" cy="543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552119" y="0"/>
            <a:ext cx="181821" cy="4022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Constraints for cryomodule design </a:t>
            </a:r>
            <a:endParaRPr lang="en-US" sz="32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7170" name="Picture 2" descr="http://www.vtaide.com/png/images/conducti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3486150" cy="1962150"/>
          </a:xfrm>
          <a:prstGeom prst="rect">
            <a:avLst/>
          </a:prstGeom>
          <a:noFill/>
        </p:spPr>
      </p:pic>
      <p:pic>
        <p:nvPicPr>
          <p:cNvPr id="7172" name="Picture 4" descr="http://www.vtaide.com/png/images/convectio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780928"/>
            <a:ext cx="1685925" cy="1962150"/>
          </a:xfrm>
          <a:prstGeom prst="rect">
            <a:avLst/>
          </a:prstGeom>
          <a:noFill/>
        </p:spPr>
      </p:pic>
      <p:pic>
        <p:nvPicPr>
          <p:cNvPr id="7174" name="Picture 6" descr="http://www.vtaide.com/png/images/radiatio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780928"/>
            <a:ext cx="1771650" cy="196215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07504" y="836712"/>
            <a:ext cx="87849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1. Limit as much as possible heat transfer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Cold mass (spoke cavities) needs to 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operate at 2K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263525">
              <a:spcAft>
                <a:spcPts val="300"/>
              </a:spcAft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1 W dissipated @ 2K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costs 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~700 W of electrical power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to maintain @ 2K !</a:t>
            </a:r>
            <a:endParaRPr lang="en-US" sz="2000" b="1" dirty="0" smtClean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-&gt; optimization of running cost for the accelerator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The 3 heat transfer mechanisms: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107504" y="4815086"/>
            <a:ext cx="4104456" cy="1632377"/>
            <a:chOff x="107504" y="4815086"/>
            <a:chExt cx="4104456" cy="1632377"/>
          </a:xfrm>
        </p:grpSpPr>
        <p:sp>
          <p:nvSpPr>
            <p:cNvPr id="9" name="Flèche vers le bas 8"/>
            <p:cNvSpPr/>
            <p:nvPr/>
          </p:nvSpPr>
          <p:spPr>
            <a:xfrm>
              <a:off x="1907704" y="4815086"/>
              <a:ext cx="360040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07504" y="5247134"/>
              <a:ext cx="41044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 Use of material exhibiting poor thermal conductivity</a:t>
              </a:r>
            </a:p>
            <a:p>
              <a:pPr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Use small sections for the interface rods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Use thermal intercepts</a:t>
              </a: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4399434" y="4815086"/>
            <a:ext cx="1440160" cy="1150387"/>
            <a:chOff x="4399434" y="4815086"/>
            <a:chExt cx="1440160" cy="1150387"/>
          </a:xfrm>
        </p:grpSpPr>
        <p:sp>
          <p:nvSpPr>
            <p:cNvPr id="10" name="Flèche vers le bas 9"/>
            <p:cNvSpPr/>
            <p:nvPr/>
          </p:nvSpPr>
          <p:spPr>
            <a:xfrm>
              <a:off x="5004048" y="4815086"/>
              <a:ext cx="360040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399434" y="5319142"/>
              <a:ext cx="1440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 Operate in vacuum !</a:t>
              </a: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6012160" y="4815086"/>
            <a:ext cx="3059832" cy="1614443"/>
            <a:chOff x="6012160" y="4815086"/>
            <a:chExt cx="3059832" cy="1614443"/>
          </a:xfrm>
        </p:grpSpPr>
        <p:sp>
          <p:nvSpPr>
            <p:cNvPr id="11" name="Flèche vers le bas 10"/>
            <p:cNvSpPr/>
            <p:nvPr/>
          </p:nvSpPr>
          <p:spPr>
            <a:xfrm>
              <a:off x="7452320" y="4815086"/>
              <a:ext cx="360040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012160" y="5229200"/>
              <a:ext cx="30598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 Use thermal shields at intermediate temperature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Use low emissivity materials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Use </a:t>
              </a:r>
              <a:r>
                <a:rPr lang="en-US" b="1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m</a:t>
              </a:r>
              <a:r>
                <a:rPr lang="en-US" b="1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ulti-layer insulation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552119" y="0"/>
            <a:ext cx="181821" cy="4022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ESS </a:t>
            </a: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Linac Overview </a:t>
            </a:r>
            <a:endParaRPr lang="en-US" sz="32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35496" y="836712"/>
            <a:ext cx="9144000" cy="1765544"/>
            <a:chOff x="35496" y="3697287"/>
            <a:chExt cx="9144000" cy="176554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4091370"/>
              <a:ext cx="9144000" cy="1371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Groupe 8"/>
            <p:cNvGrpSpPr/>
            <p:nvPr/>
          </p:nvGrpSpPr>
          <p:grpSpPr>
            <a:xfrm>
              <a:off x="3951949" y="3721042"/>
              <a:ext cx="4464496" cy="1741789"/>
              <a:chOff x="3851920" y="4205844"/>
              <a:chExt cx="4536504" cy="1887452"/>
            </a:xfrm>
          </p:grpSpPr>
          <p:sp>
            <p:nvSpPr>
              <p:cNvPr id="15" name="Rectangle à coins arrondis 14"/>
              <p:cNvSpPr/>
              <p:nvPr/>
            </p:nvSpPr>
            <p:spPr>
              <a:xfrm>
                <a:off x="3851920" y="4607143"/>
                <a:ext cx="4536504" cy="1486153"/>
              </a:xfrm>
              <a:prstGeom prst="roundRect">
                <a:avLst/>
              </a:prstGeom>
              <a:solidFill>
                <a:srgbClr val="0000FF">
                  <a:alpha val="5000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3851920" y="4205844"/>
                <a:ext cx="4536504" cy="333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smtClean="0">
                    <a:solidFill>
                      <a:srgbClr val="0000FF"/>
                    </a:solidFill>
                  </a:rPr>
                  <a:t>SCRF linac </a:t>
                </a:r>
                <a:r>
                  <a:rPr lang="en-US" sz="1400" b="1" smtClean="0">
                    <a:solidFill>
                      <a:srgbClr val="0000FF"/>
                    </a:solidFill>
                  </a:rPr>
                  <a:t>(T=2K)</a:t>
                </a:r>
                <a:endParaRPr lang="en-US" sz="1400" b="1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2" name="Rectangle à coins arrondis 11"/>
            <p:cNvSpPr/>
            <p:nvPr/>
          </p:nvSpPr>
          <p:spPr>
            <a:xfrm>
              <a:off x="855605" y="4091369"/>
              <a:ext cx="3024336" cy="1371461"/>
            </a:xfrm>
            <a:prstGeom prst="roundRect">
              <a:avLst/>
            </a:prstGeom>
            <a:solidFill>
              <a:srgbClr val="FF0000">
                <a:alpha val="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16263" y="3697287"/>
              <a:ext cx="11349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smtClean="0">
                  <a:solidFill>
                    <a:srgbClr val="FF0000"/>
                  </a:solidFill>
                </a:rPr>
                <a:t>Warm </a:t>
              </a:r>
              <a:r>
                <a:rPr lang="en-US" sz="1400" b="1" smtClean="0">
                  <a:solidFill>
                    <a:srgbClr val="FF0000"/>
                  </a:solidFill>
                </a:rPr>
                <a:t>linac</a:t>
              </a:r>
              <a:endParaRPr lang="en-US" sz="1400" b="1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3423629"/>
              </p:ext>
            </p:extLst>
          </p:nvPr>
        </p:nvGraphicFramePr>
        <p:xfrm>
          <a:off x="251520" y="3528392"/>
          <a:ext cx="3759010" cy="26369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18930"/>
                <a:gridCol w="640080"/>
              </a:tblGrid>
              <a:tr h="41187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latin typeface="Calibri" pitchFamily="34" charset="0"/>
                          <a:cs typeface="Calibri" pitchFamily="34" charset="0"/>
                        </a:rPr>
                        <a:t>Top-</a:t>
                      </a:r>
                      <a:r>
                        <a:rPr lang="fr-FR" b="1" dirty="0" err="1" smtClean="0">
                          <a:latin typeface="Calibri" pitchFamily="34" charset="0"/>
                          <a:cs typeface="Calibri" pitchFamily="34" charset="0"/>
                        </a:rPr>
                        <a:t>level</a:t>
                      </a:r>
                      <a:r>
                        <a:rPr lang="fr-FR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fr-FR" b="1" dirty="0" err="1" smtClean="0">
                          <a:latin typeface="Calibri" pitchFamily="34" charset="0"/>
                          <a:cs typeface="Calibri" pitchFamily="34" charset="0"/>
                        </a:rPr>
                        <a:t>requirements</a:t>
                      </a:r>
                      <a:endParaRPr lang="fr-FR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Pulse </a:t>
                      </a:r>
                      <a:r>
                        <a:rPr lang="fr-FR" b="0" dirty="0" err="1" smtClean="0">
                          <a:latin typeface="Calibri" pitchFamily="34" charset="0"/>
                          <a:cs typeface="Calibri" pitchFamily="34" charset="0"/>
                        </a:rPr>
                        <a:t>length</a:t>
                      </a:r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 (ms)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2.86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0" dirty="0" err="1" smtClean="0">
                          <a:latin typeface="Calibri" pitchFamily="34" charset="0"/>
                          <a:cs typeface="Calibri" pitchFamily="34" charset="0"/>
                        </a:rPr>
                        <a:t>Energy</a:t>
                      </a:r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fr-FR" b="0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0" dirty="0" err="1" smtClean="0">
                          <a:latin typeface="Calibri" pitchFamily="34" charset="0"/>
                          <a:cs typeface="Calibri" pitchFamily="34" charset="0"/>
                        </a:rPr>
                        <a:t>Peak</a:t>
                      </a:r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fr-FR" b="0" dirty="0" err="1" smtClean="0">
                          <a:latin typeface="Calibri" pitchFamily="34" charset="0"/>
                          <a:cs typeface="Calibri" pitchFamily="34" charset="0"/>
                        </a:rPr>
                        <a:t>current</a:t>
                      </a:r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 (mA)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62.5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Pulse </a:t>
                      </a:r>
                      <a:r>
                        <a:rPr lang="fr-FR" b="0" dirty="0" err="1" smtClean="0">
                          <a:latin typeface="Calibri" pitchFamily="34" charset="0"/>
                          <a:cs typeface="Calibri" pitchFamily="34" charset="0"/>
                        </a:rPr>
                        <a:t>repetition</a:t>
                      </a:r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fr-FR" b="0" dirty="0" err="1" smtClean="0">
                          <a:latin typeface="Calibri" pitchFamily="34" charset="0"/>
                          <a:cs typeface="Calibri" pitchFamily="34" charset="0"/>
                        </a:rPr>
                        <a:t>frequency</a:t>
                      </a:r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 (Hz)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0" dirty="0" err="1" smtClean="0">
                          <a:latin typeface="Calibri" pitchFamily="34" charset="0"/>
                          <a:cs typeface="Calibri" pitchFamily="34" charset="0"/>
                        </a:rPr>
                        <a:t>Average</a:t>
                      </a:r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 power (MW)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0" dirty="0" err="1" smtClean="0">
                          <a:latin typeface="Calibri" pitchFamily="34" charset="0"/>
                          <a:cs typeface="Calibri" pitchFamily="34" charset="0"/>
                        </a:rPr>
                        <a:t>Peak</a:t>
                      </a:r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 power (MW)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125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8172806"/>
              </p:ext>
            </p:extLst>
          </p:nvPr>
        </p:nvGraphicFramePr>
        <p:xfrm>
          <a:off x="2350628" y="2677032"/>
          <a:ext cx="4436475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6475"/>
              </a:tblGrid>
              <a:tr h="3583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b="0" noProof="0" dirty="0" smtClean="0">
                          <a:latin typeface="Calibri" pitchFamily="34" charset="0"/>
                          <a:cs typeface="Calibri" pitchFamily="34" charset="0"/>
                        </a:rPr>
                        <a:t>95% of the energy</a:t>
                      </a:r>
                      <a:r>
                        <a:rPr lang="en-US" b="0" baseline="0" noProof="0" dirty="0" smtClean="0">
                          <a:latin typeface="Calibri" pitchFamily="34" charset="0"/>
                          <a:cs typeface="Calibri" pitchFamily="34" charset="0"/>
                        </a:rPr>
                        <a:t> gain with 146 SCRF cavities</a:t>
                      </a:r>
                      <a:endParaRPr lang="en-US" b="0" noProof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b="0" noProof="0" dirty="0" smtClean="0">
                          <a:latin typeface="Calibri" pitchFamily="34" charset="0"/>
                          <a:cs typeface="Calibri" pitchFamily="34" charset="0"/>
                        </a:rPr>
                        <a:t>2 types</a:t>
                      </a:r>
                      <a:r>
                        <a:rPr lang="en-US" b="0" baseline="0" noProof="0" dirty="0" smtClean="0">
                          <a:latin typeface="Calibri" pitchFamily="34" charset="0"/>
                          <a:cs typeface="Calibri" pitchFamily="34" charset="0"/>
                        </a:rPr>
                        <a:t> of cavities &amp; </a:t>
                      </a:r>
                      <a:r>
                        <a:rPr lang="en-US" b="0" noProof="0" dirty="0" smtClean="0">
                          <a:latin typeface="Calibri" pitchFamily="34" charset="0"/>
                          <a:cs typeface="Calibri" pitchFamily="34" charset="0"/>
                        </a:rPr>
                        <a:t>3 beta families</a:t>
                      </a:r>
                      <a:endParaRPr lang="en-US" b="0" noProof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4283968" y="3501008"/>
            <a:ext cx="468052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ESS Linac is special and innovative: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Mainly based on SRF (Superconducting Radio Frequency ) technology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Very powerful (~4 times higher than SNS)</a:t>
            </a: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First accelerator to use spoke cavities</a:t>
            </a: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Challenging accelerating gradients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552119" y="0"/>
            <a:ext cx="181821" cy="4022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504" y="836712"/>
            <a:ext cx="8784976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2. Mechanical constraints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Isolation vacuum: </a:t>
            </a:r>
          </a:p>
          <a:p>
            <a:pPr marL="263525">
              <a:spcAft>
                <a:spcPts val="300"/>
              </a:spcAft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	The cryomodule external vessel has to sustain external pressure</a:t>
            </a:r>
            <a:endParaRPr lang="en-US" sz="2000" b="1" dirty="0" smtClean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Thermal gradients:</a:t>
            </a:r>
          </a:p>
          <a:p>
            <a:pPr marL="263525">
              <a:spcAft>
                <a:spcPts val="300"/>
              </a:spcAft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	Thermal contractions induces mechanical constraints</a:t>
            </a: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Gravity: component mass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	A fully equipped cavity can weight &gt; 250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Kgs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467544" y="3559161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99592" y="3501008"/>
            <a:ext cx="7776864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>
              <a:spcAft>
                <a:spcPts val="300"/>
              </a:spcAft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They all have an impact on the alignment and component stability</a:t>
            </a:r>
          </a:p>
          <a:p>
            <a:pPr marL="263525">
              <a:spcAft>
                <a:spcPts val="300"/>
              </a:spcAft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21088"/>
            <a:ext cx="4176464" cy="184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73513" y="6093296"/>
            <a:ext cx="4168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err="1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Temperature</a:t>
            </a:r>
            <a:r>
              <a:rPr lang="fr-FR" sz="1600" b="1" i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i="1" dirty="0" err="1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map</a:t>
            </a:r>
            <a:r>
              <a:rPr lang="fr-FR" sz="1600" b="1" i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in the ESS </a:t>
            </a:r>
            <a:r>
              <a:rPr lang="fr-FR" sz="1600" b="1" i="1" dirty="0" err="1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spoke</a:t>
            </a:r>
            <a:r>
              <a:rPr lang="fr-FR" sz="1600" b="1" i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cryomodule</a:t>
            </a:r>
            <a:endParaRPr lang="fr-FR" sz="1600" b="1" i="1" dirty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4716016" y="4005064"/>
            <a:ext cx="4427984" cy="2258382"/>
            <a:chOff x="4716016" y="4005064"/>
            <a:chExt cx="4427984" cy="2258382"/>
          </a:xfrm>
        </p:grpSpPr>
        <p:sp>
          <p:nvSpPr>
            <p:cNvPr id="10" name="Flèche vers le bas 9"/>
            <p:cNvSpPr/>
            <p:nvPr/>
          </p:nvSpPr>
          <p:spPr>
            <a:xfrm>
              <a:off x="6804248" y="4005064"/>
              <a:ext cx="360040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716016" y="4509120"/>
              <a:ext cx="442798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 Use material with low thermal contraction coefficient  (</a:t>
              </a:r>
              <a:r>
                <a:rPr lang="en-US" b="1" dirty="0" smtClean="0">
                  <a:solidFill>
                    <a:srgbClr val="0033CC"/>
                  </a:solidFill>
                  <a:latin typeface="Calibri" pitchFamily="34" charset="0"/>
                  <a:cs typeface="Calibri" pitchFamily="34" charset="0"/>
                </a:rPr>
                <a:t>ex: TiA6V, composite materials)</a:t>
              </a:r>
            </a:p>
            <a:p>
              <a:pPr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Use geometrical “tricks” to add flexibility </a:t>
              </a:r>
              <a:r>
                <a:rPr lang="en-US" b="1" dirty="0" smtClean="0">
                  <a:solidFill>
                    <a:srgbClr val="0033CC"/>
                  </a:solidFill>
                  <a:latin typeface="Calibri" pitchFamily="34" charset="0"/>
                  <a:cs typeface="Calibri" pitchFamily="34" charset="0"/>
                </a:rPr>
                <a:t>(bellows, bended tubes,…)</a:t>
              </a:r>
            </a:p>
            <a:p>
              <a:pPr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Use of materials with high elastic limit to sustain the forces</a:t>
              </a:r>
            </a:p>
          </p:txBody>
        </p:sp>
      </p:grp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Constraints for cryomodule design </a:t>
            </a:r>
            <a:endParaRPr lang="en-US" sz="32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552119" y="0"/>
            <a:ext cx="181821" cy="4022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504" y="836712"/>
            <a:ext cx="8784976" cy="494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3. Assembly and maintenance constraints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The cavity string is prepared and sealed in a clean room</a:t>
            </a:r>
          </a:p>
          <a:p>
            <a:pPr marL="720725" lvl="1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Reduce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as much as possible the amount of material inside clean room for improved contamination control</a:t>
            </a:r>
          </a:p>
          <a:p>
            <a:pPr marL="720725" lvl="1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Optimize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the number of assembly operations inside the clean room</a:t>
            </a:r>
            <a:endParaRPr lang="en-US" sz="2000" b="1" dirty="0" smtClean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Design a cryomodule which can be “easily” assembled and maintained</a:t>
            </a:r>
          </a:p>
          <a:p>
            <a:pPr marL="720725" lvl="2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Optimize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parts and components access</a:t>
            </a:r>
          </a:p>
          <a:p>
            <a:pPr marL="720725" lvl="2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During all assembly steps, maintain or control/monitor alignment</a:t>
            </a:r>
          </a:p>
          <a:p>
            <a:pPr marL="720725" lvl="2">
              <a:spcAft>
                <a:spcPts val="300"/>
              </a:spcAft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4. Cost constraint !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720725" lvl="2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Obvious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: optimize the cryomodule component cost but also the required amount of manpower to assemble</a:t>
            </a:r>
          </a:p>
          <a:p>
            <a:pPr marL="720725" lvl="2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Also think about the cost of assembly tooling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720725" lvl="2">
              <a:spcAft>
                <a:spcPts val="300"/>
              </a:spcAft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Constraints for cryomodule design </a:t>
            </a:r>
            <a:endParaRPr lang="en-US" sz="32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17463"/>
            <a:ext cx="2700338" cy="48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11560" y="2132856"/>
            <a:ext cx="79928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en-US" sz="44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ESS Spoke cryomodule status</a:t>
            </a:r>
            <a:endParaRPr lang="en-US" sz="44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552119" y="0"/>
            <a:ext cx="181821" cy="4022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ESS spoke cryomodule status</a:t>
            </a:r>
            <a:endParaRPr lang="en-US" sz="32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7384" y="692696"/>
            <a:ext cx="8018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Most of the parts are fabricated and delivered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5834609" y="2351674"/>
            <a:ext cx="2015039" cy="1823667"/>
            <a:chOff x="4205804" y="4760145"/>
            <a:chExt cx="2015039" cy="1823667"/>
          </a:xfrm>
        </p:grpSpPr>
        <p:pic>
          <p:nvPicPr>
            <p:cNvPr id="7" name="Picture 5" descr="D:\ESS\Photo-montage-103\P1000285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4316644" y="4760145"/>
              <a:ext cx="1719814" cy="1477085"/>
            </a:xfrm>
            <a:prstGeom prst="rect">
              <a:avLst/>
            </a:prstGeom>
            <a:noFill/>
          </p:spPr>
        </p:pic>
        <p:sp>
          <p:nvSpPr>
            <p:cNvPr id="8" name="ZoneTexte 7"/>
            <p:cNvSpPr txBox="1"/>
            <p:nvPr/>
          </p:nvSpPr>
          <p:spPr>
            <a:xfrm>
              <a:off x="4205804" y="6245258"/>
              <a:ext cx="20150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Cold/warm transition</a:t>
              </a: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7922946" y="1680836"/>
            <a:ext cx="1157946" cy="2457013"/>
            <a:chOff x="2859706" y="3911565"/>
            <a:chExt cx="1157946" cy="2457013"/>
          </a:xfrm>
        </p:grpSpPr>
        <p:pic>
          <p:nvPicPr>
            <p:cNvPr id="10" name="Picture 7" descr="D:\ESS\Photo-montage-103\P1000257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385496" y="4887126"/>
              <a:ext cx="2118459" cy="844445"/>
            </a:xfrm>
            <a:prstGeom prst="rect">
              <a:avLst/>
            </a:prstGeom>
            <a:noFill/>
          </p:spPr>
        </p:pic>
        <p:sp>
          <p:nvSpPr>
            <p:cNvPr id="11" name="ZoneTexte 10"/>
            <p:cNvSpPr txBox="1"/>
            <p:nvPr/>
          </p:nvSpPr>
          <p:spPr>
            <a:xfrm>
              <a:off x="2859706" y="3911565"/>
              <a:ext cx="11579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 err="1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Gate</a:t>
              </a:r>
              <a:r>
                <a:rPr lang="fr-FR" sz="16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 valves</a:t>
              </a: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179291" y="1429477"/>
            <a:ext cx="2592509" cy="4494371"/>
            <a:chOff x="179291" y="1429477"/>
            <a:chExt cx="2592509" cy="4494371"/>
          </a:xfrm>
        </p:grpSpPr>
        <p:grpSp>
          <p:nvGrpSpPr>
            <p:cNvPr id="14" name="Groupe 7"/>
            <p:cNvGrpSpPr/>
            <p:nvPr/>
          </p:nvGrpSpPr>
          <p:grpSpPr>
            <a:xfrm>
              <a:off x="490871" y="4006064"/>
              <a:ext cx="1969349" cy="1917784"/>
              <a:chOff x="226387" y="4216009"/>
              <a:chExt cx="1969349" cy="1917784"/>
            </a:xfrm>
          </p:grpSpPr>
          <p:pic>
            <p:nvPicPr>
              <p:cNvPr id="19" name="Picture 4" descr="D:\ESS\Photo-montage-103\P1000289.JPG"/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 bwMode="auto">
              <a:xfrm>
                <a:off x="369232" y="4216009"/>
                <a:ext cx="1741914" cy="1579230"/>
              </a:xfrm>
              <a:prstGeom prst="rect">
                <a:avLst/>
              </a:prstGeom>
              <a:noFill/>
            </p:spPr>
          </p:pic>
          <p:sp>
            <p:nvSpPr>
              <p:cNvPr id="20" name="ZoneTexte 19"/>
              <p:cNvSpPr txBox="1"/>
              <p:nvPr/>
            </p:nvSpPr>
            <p:spPr>
              <a:xfrm>
                <a:off x="226387" y="5795239"/>
                <a:ext cx="19693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 smtClean="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Inter-</a:t>
                </a:r>
                <a:r>
                  <a:rPr lang="fr-FR" sz="1600" b="1" dirty="0" err="1" smtClean="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cavity</a:t>
                </a:r>
                <a:r>
                  <a:rPr lang="fr-FR" sz="1600" b="1" dirty="0" smtClean="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fr-FR" sz="1600" b="1" dirty="0" err="1" smtClean="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belows</a:t>
                </a:r>
                <a:endParaRPr lang="fr-FR" sz="16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5" name="Groupe 4"/>
            <p:cNvGrpSpPr/>
            <p:nvPr/>
          </p:nvGrpSpPr>
          <p:grpSpPr>
            <a:xfrm>
              <a:off x="179291" y="1429477"/>
              <a:ext cx="2592509" cy="2346966"/>
              <a:chOff x="179291" y="1429477"/>
              <a:chExt cx="2592509" cy="2346966"/>
            </a:xfrm>
          </p:grpSpPr>
          <p:sp>
            <p:nvSpPr>
              <p:cNvPr id="16" name="ZoneTexte 15"/>
              <p:cNvSpPr txBox="1"/>
              <p:nvPr/>
            </p:nvSpPr>
            <p:spPr>
              <a:xfrm>
                <a:off x="754836" y="1429477"/>
                <a:ext cx="14414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b="1" dirty="0" smtClean="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Thermal </a:t>
                </a:r>
                <a:r>
                  <a:rPr lang="fr-FR" sz="1600" b="1" dirty="0" err="1" smtClean="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shield</a:t>
                </a:r>
                <a:endParaRPr lang="fr-FR" sz="16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18" name="Picture 3"/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 bwMode="auto">
              <a:xfrm>
                <a:off x="179291" y="1773876"/>
                <a:ext cx="2592509" cy="20025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1" name="Groupe 20"/>
          <p:cNvGrpSpPr/>
          <p:nvPr/>
        </p:nvGrpSpPr>
        <p:grpSpPr>
          <a:xfrm>
            <a:off x="2955239" y="1214011"/>
            <a:ext cx="2835790" cy="3280569"/>
            <a:chOff x="3758656" y="1078222"/>
            <a:chExt cx="2835790" cy="3280569"/>
          </a:xfrm>
        </p:grpSpPr>
        <p:sp>
          <p:nvSpPr>
            <p:cNvPr id="22" name="ZoneTexte 11"/>
            <p:cNvSpPr txBox="1"/>
            <p:nvPr/>
          </p:nvSpPr>
          <p:spPr>
            <a:xfrm>
              <a:off x="3758656" y="1078222"/>
              <a:ext cx="28357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V</a:t>
              </a:r>
              <a:r>
                <a:rPr lang="fr-FR" sz="16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acuum </a:t>
              </a:r>
              <a:r>
                <a:rPr lang="fr-FR" sz="1600" b="1" dirty="0" err="1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vessel</a:t>
              </a:r>
              <a:r>
                <a:rPr lang="fr-FR" sz="1600" b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 &amp; </a:t>
              </a:r>
              <a:r>
                <a:rPr lang="fr-FR" sz="1600" b="1" dirty="0" err="1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Mechanical</a:t>
              </a:r>
              <a:r>
                <a:rPr lang="fr-FR" sz="1600" b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fr-FR" sz="16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support</a:t>
              </a: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1928" y="1670555"/>
              <a:ext cx="2369246" cy="2688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Plus 23"/>
          <p:cNvSpPr/>
          <p:nvPr/>
        </p:nvSpPr>
        <p:spPr>
          <a:xfrm>
            <a:off x="7694995" y="3068960"/>
            <a:ext cx="287844" cy="28745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Plus 24"/>
          <p:cNvSpPr/>
          <p:nvPr/>
        </p:nvSpPr>
        <p:spPr>
          <a:xfrm>
            <a:off x="5580112" y="3068960"/>
            <a:ext cx="287844" cy="28745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Flèche vers le bas 25"/>
          <p:cNvSpPr/>
          <p:nvPr/>
        </p:nvSpPr>
        <p:spPr>
          <a:xfrm>
            <a:off x="6554096" y="4221088"/>
            <a:ext cx="576064" cy="5906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07965" y="5137400"/>
            <a:ext cx="3600000" cy="167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4889361" y="4773432"/>
            <a:ext cx="3905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First blank assembly of some parts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552119" y="0"/>
            <a:ext cx="181821" cy="4022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ESS spoke cryomodule status</a:t>
            </a:r>
            <a:endParaRPr lang="en-US" sz="32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8024" y="1053946"/>
            <a:ext cx="2068698" cy="199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4985028" y="692696"/>
            <a:ext cx="1674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MLI for the </a:t>
            </a:r>
            <a:r>
              <a:rPr lang="fr-FR" sz="16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cavity</a:t>
            </a:r>
            <a:endParaRPr lang="fr-FR" sz="16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1252902"/>
            <a:ext cx="4320480" cy="199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323528" y="620688"/>
            <a:ext cx="4286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Magnetic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shield</a:t>
            </a:r>
            <a:endParaRPr lang="fr-FR" sz="16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(2-layer </a:t>
            </a:r>
            <a:r>
              <a:rPr lang="fr-FR" sz="16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Cryophy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fr-FR" sz="16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actively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cooled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735" y="4077072"/>
            <a:ext cx="277549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e 8"/>
          <p:cNvGrpSpPr/>
          <p:nvPr/>
        </p:nvGrpSpPr>
        <p:grpSpPr>
          <a:xfrm>
            <a:off x="2843808" y="3501008"/>
            <a:ext cx="2350715" cy="2873662"/>
            <a:chOff x="6243248" y="3844933"/>
            <a:chExt cx="2350715" cy="2873662"/>
          </a:xfrm>
        </p:grpSpPr>
        <p:pic>
          <p:nvPicPr>
            <p:cNvPr id="27" name="Picture 3" descr="F:\Sauvegarde PC903 IPNO\Disque D du PC903\00_IPNO_WORKS\00_PROJETS\ESS\98_Manip Conditionnement Cpls\01_Etuvage_CdC\03_Photos\2015_08_Cpls_SCT\DSCN0339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6459272" y="4270563"/>
              <a:ext cx="1653499" cy="2448032"/>
            </a:xfrm>
            <a:prstGeom prst="rect">
              <a:avLst/>
            </a:prstGeom>
            <a:noFill/>
          </p:spPr>
        </p:pic>
        <p:sp>
          <p:nvSpPr>
            <p:cNvPr id="28" name="Rectangle 27"/>
            <p:cNvSpPr/>
            <p:nvPr/>
          </p:nvSpPr>
          <p:spPr>
            <a:xfrm>
              <a:off x="6243248" y="3844933"/>
              <a:ext cx="2350715" cy="390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14000"/>
                </a:lnSpc>
                <a:buSzPct val="70000"/>
              </a:pPr>
              <a:r>
                <a:rPr lang="fr-FR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Coupler </a:t>
              </a:r>
              <a:r>
                <a:rPr lang="fr-FR" dirty="0" err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baking</a:t>
              </a:r>
              <a:r>
                <a:rPr lang="fr-FR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stand</a:t>
              </a:r>
              <a:endParaRPr lang="fr-F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4788024" y="2492896"/>
            <a:ext cx="4214426" cy="3786938"/>
            <a:chOff x="7328885" y="2625031"/>
            <a:chExt cx="4214426" cy="3786938"/>
          </a:xfrm>
        </p:grpSpPr>
        <p:sp>
          <p:nvSpPr>
            <p:cNvPr id="31" name="ZoneTexte 30"/>
            <p:cNvSpPr txBox="1"/>
            <p:nvPr/>
          </p:nvSpPr>
          <p:spPr>
            <a:xfrm>
              <a:off x="7544909" y="4857279"/>
              <a:ext cx="20248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latin typeface="Calibri" pitchFamily="34" charset="0"/>
                  <a:cs typeface="Calibri" pitchFamily="34" charset="0"/>
                </a:rPr>
                <a:t>Double-</a:t>
              </a:r>
              <a:r>
                <a:rPr lang="fr-FR" sz="1600" b="1" dirty="0" err="1" smtClean="0">
                  <a:latin typeface="Calibri" pitchFamily="34" charset="0"/>
                  <a:cs typeface="Calibri" pitchFamily="34" charset="0"/>
                </a:rPr>
                <a:t>walled</a:t>
              </a:r>
              <a:r>
                <a:rPr lang="fr-FR" sz="1600" b="1" dirty="0" smtClean="0">
                  <a:latin typeface="Calibri" pitchFamily="34" charset="0"/>
                  <a:cs typeface="Calibri" pitchFamily="34" charset="0"/>
                </a:rPr>
                <a:t> </a:t>
              </a:r>
            </a:p>
            <a:p>
              <a:r>
                <a:rPr lang="fr-FR" sz="1600" b="1" dirty="0" smtClean="0">
                  <a:latin typeface="Calibri" pitchFamily="34" charset="0"/>
                  <a:cs typeface="Calibri" pitchFamily="34" charset="0"/>
                </a:rPr>
                <a:t>tube </a:t>
              </a:r>
              <a:endParaRPr lang="fr-FR" sz="16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7328885" y="5505351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latin typeface="Calibri" pitchFamily="34" charset="0"/>
                  <a:cs typeface="Calibri" pitchFamily="34" charset="0"/>
                </a:rPr>
                <a:t>RF </a:t>
              </a:r>
              <a:r>
                <a:rPr lang="fr-FR" sz="1600" b="1" dirty="0" err="1" smtClean="0">
                  <a:latin typeface="Calibri" pitchFamily="34" charset="0"/>
                  <a:cs typeface="Calibri" pitchFamily="34" charset="0"/>
                </a:rPr>
                <a:t>conditioning</a:t>
              </a:r>
              <a:r>
                <a:rPr lang="fr-FR" sz="1600" b="1" dirty="0" smtClean="0">
                  <a:latin typeface="Calibri" pitchFamily="34" charset="0"/>
                  <a:cs typeface="Calibri" pitchFamily="34" charset="0"/>
                </a:rPr>
                <a:t> </a:t>
              </a:r>
            </a:p>
            <a:p>
              <a:r>
                <a:rPr lang="fr-FR" sz="1600" b="1" dirty="0" err="1" smtClean="0">
                  <a:latin typeface="Calibri" pitchFamily="34" charset="0"/>
                  <a:cs typeface="Calibri" pitchFamily="34" charset="0"/>
                </a:rPr>
                <a:t>Cavity</a:t>
              </a:r>
              <a:r>
                <a:rPr lang="fr-FR" sz="16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fr-FR" sz="1600" b="1" dirty="0" err="1" smtClean="0">
                  <a:latin typeface="Calibri" pitchFamily="34" charset="0"/>
                  <a:cs typeface="Calibri" pitchFamily="34" charset="0"/>
                </a:rPr>
                <a:t>with</a:t>
              </a:r>
              <a:r>
                <a:rPr lang="fr-FR" sz="1600" b="1" dirty="0" smtClean="0">
                  <a:latin typeface="Calibri" pitchFamily="34" charset="0"/>
                  <a:cs typeface="Calibri" pitchFamily="34" charset="0"/>
                </a:rPr>
                <a:t> water </a:t>
              </a:r>
              <a:r>
                <a:rPr lang="fr-FR" sz="1600" b="1" dirty="0" err="1" smtClean="0">
                  <a:latin typeface="Calibri" pitchFamily="34" charset="0"/>
                  <a:cs typeface="Calibri" pitchFamily="34" charset="0"/>
                </a:rPr>
                <a:t>cooling</a:t>
              </a:r>
              <a:r>
                <a:rPr lang="fr-FR" sz="16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fr-FR" sz="1600" b="1" dirty="0" err="1" smtClean="0">
                  <a:latin typeface="Calibri" pitchFamily="34" charset="0"/>
                  <a:cs typeface="Calibri" pitchFamily="34" charset="0"/>
                </a:rPr>
                <a:t>loop</a:t>
              </a:r>
              <a:r>
                <a:rPr lang="fr-FR" sz="1600" b="1" dirty="0" smtClean="0">
                  <a:latin typeface="Calibri" pitchFamily="34" charset="0"/>
                  <a:cs typeface="Calibri" pitchFamily="34" charset="0"/>
                </a:rPr>
                <a:t> </a:t>
              </a:r>
              <a:endParaRPr lang="fr-FR" sz="1600" b="1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37" name="Image 36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9144000" y="2625031"/>
              <a:ext cx="2399311" cy="3786938"/>
            </a:xfrm>
            <a:prstGeom prst="rect">
              <a:avLst/>
            </a:prstGeom>
          </p:spPr>
        </p:pic>
        <p:sp>
          <p:nvSpPr>
            <p:cNvPr id="48" name="ZoneTexte 47"/>
            <p:cNvSpPr txBox="1"/>
            <p:nvPr/>
          </p:nvSpPr>
          <p:spPr>
            <a:xfrm>
              <a:off x="7544909" y="4209207"/>
              <a:ext cx="144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latin typeface="Calibri" pitchFamily="34" charset="0"/>
                  <a:cs typeface="Calibri" pitchFamily="34" charset="0"/>
                </a:rPr>
                <a:t>Power coupler</a:t>
              </a:r>
            </a:p>
            <a:p>
              <a:r>
                <a:rPr lang="fr-FR" sz="16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fr-FR" sz="1600" b="1" dirty="0" err="1" smtClean="0">
                  <a:latin typeface="Calibri" pitchFamily="34" charset="0"/>
                  <a:cs typeface="Calibri" pitchFamily="34" charset="0"/>
                </a:rPr>
                <a:t>window</a:t>
              </a:r>
              <a:endParaRPr lang="fr-FR" sz="16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9" name="Connecteur droit avec flèche 48"/>
            <p:cNvCxnSpPr>
              <a:stCxn id="48" idx="3"/>
            </p:cNvCxnSpPr>
            <p:nvPr/>
          </p:nvCxnSpPr>
          <p:spPr>
            <a:xfrm>
              <a:off x="8985069" y="4501595"/>
              <a:ext cx="1512168" cy="1396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avec flèche 49"/>
            <p:cNvCxnSpPr/>
            <p:nvPr/>
          </p:nvCxnSpPr>
          <p:spPr>
            <a:xfrm>
              <a:off x="8841053" y="5145311"/>
              <a:ext cx="172819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avec flèche 50"/>
            <p:cNvCxnSpPr/>
            <p:nvPr/>
          </p:nvCxnSpPr>
          <p:spPr>
            <a:xfrm flipV="1">
              <a:off x="8985069" y="5793383"/>
              <a:ext cx="1368152" cy="1440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ZoneTexte 51"/>
            <p:cNvSpPr txBox="1"/>
            <p:nvPr/>
          </p:nvSpPr>
          <p:spPr>
            <a:xfrm>
              <a:off x="7941391" y="3777159"/>
              <a:ext cx="19797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err="1" smtClean="0">
                  <a:latin typeface="Calibri" pitchFamily="34" charset="0"/>
                  <a:cs typeface="Calibri" pitchFamily="34" charset="0"/>
                </a:rPr>
                <a:t>Doorknob</a:t>
              </a:r>
              <a:endParaRPr lang="fr-FR" sz="16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53" name="Connecteur droit avec flèche 52"/>
            <p:cNvCxnSpPr/>
            <p:nvPr/>
          </p:nvCxnSpPr>
          <p:spPr>
            <a:xfrm flipV="1">
              <a:off x="8985069" y="3705153"/>
              <a:ext cx="576064" cy="2880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ZoneTexte 53"/>
            <p:cNvSpPr txBox="1"/>
            <p:nvPr/>
          </p:nvSpPr>
          <p:spPr>
            <a:xfrm>
              <a:off x="7688925" y="3273103"/>
              <a:ext cx="11521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latin typeface="Calibri" pitchFamily="34" charset="0"/>
                  <a:cs typeface="Calibri" pitchFamily="34" charset="0"/>
                </a:rPr>
                <a:t>1/2 </a:t>
              </a:r>
              <a:r>
                <a:rPr lang="fr-FR" sz="1600" b="1" dirty="0" err="1" smtClean="0">
                  <a:latin typeface="Calibri" pitchFamily="34" charset="0"/>
                  <a:cs typeface="Calibri" pitchFamily="34" charset="0"/>
                </a:rPr>
                <a:t>height</a:t>
              </a:r>
              <a:r>
                <a:rPr lang="fr-FR" sz="1600" b="1" dirty="0" smtClean="0">
                  <a:latin typeface="Calibri" pitchFamily="34" charset="0"/>
                  <a:cs typeface="Calibri" pitchFamily="34" charset="0"/>
                </a:rPr>
                <a:t> </a:t>
              </a:r>
            </a:p>
            <a:p>
              <a:r>
                <a:rPr lang="fr-FR" sz="1600" b="1" dirty="0" smtClean="0">
                  <a:latin typeface="Calibri" pitchFamily="34" charset="0"/>
                  <a:cs typeface="Calibri" pitchFamily="34" charset="0"/>
                </a:rPr>
                <a:t>WR 2300</a:t>
              </a:r>
              <a:endParaRPr lang="fr-FR" sz="16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55" name="Connecteur droit avec flèche 54"/>
            <p:cNvCxnSpPr>
              <a:stCxn id="54" idx="3"/>
            </p:cNvCxnSpPr>
            <p:nvPr/>
          </p:nvCxnSpPr>
          <p:spPr>
            <a:xfrm flipV="1">
              <a:off x="8841053" y="2968219"/>
              <a:ext cx="1935617" cy="5972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avec flèche 55"/>
            <p:cNvCxnSpPr>
              <a:stCxn id="54" idx="3"/>
            </p:cNvCxnSpPr>
            <p:nvPr/>
          </p:nvCxnSpPr>
          <p:spPr>
            <a:xfrm>
              <a:off x="8841053" y="3565491"/>
              <a:ext cx="1474957" cy="23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552119" y="0"/>
            <a:ext cx="181821" cy="4022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ESS spoke cryomodule status</a:t>
            </a:r>
            <a:endParaRPr lang="en-US" sz="32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79512" y="908720"/>
            <a:ext cx="8452413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Fabrications in progress</a:t>
            </a:r>
          </a:p>
          <a:p>
            <a:pPr marL="800100" lvl="1" indent="-342900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Cryogenic circuits</a:t>
            </a:r>
          </a:p>
          <a:p>
            <a:pPr marL="800100" lvl="1" indent="-342900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MLI for the thermal shield</a:t>
            </a:r>
          </a:p>
          <a:p>
            <a:pPr marL="800100" lvl="1" indent="-342900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Valve box</a:t>
            </a:r>
          </a:p>
        </p:txBody>
      </p:sp>
      <p:grpSp>
        <p:nvGrpSpPr>
          <p:cNvPr id="37" name="Groupe 5"/>
          <p:cNvGrpSpPr/>
          <p:nvPr/>
        </p:nvGrpSpPr>
        <p:grpSpPr>
          <a:xfrm>
            <a:off x="107504" y="3717032"/>
            <a:ext cx="8915531" cy="1656184"/>
            <a:chOff x="-36512" y="5509825"/>
            <a:chExt cx="5472408" cy="1016576"/>
          </a:xfrm>
        </p:grpSpPr>
        <p:pic>
          <p:nvPicPr>
            <p:cNvPr id="39" name="Image 38" descr="Habillage_train_cavites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763688" y="5517251"/>
              <a:ext cx="1800000" cy="1008783"/>
            </a:xfrm>
            <a:prstGeom prst="rect">
              <a:avLst/>
            </a:prstGeom>
          </p:spPr>
        </p:pic>
        <p:pic>
          <p:nvPicPr>
            <p:cNvPr id="40" name="Image 39" descr="Assemblage_outil_2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-36512" y="5509825"/>
              <a:ext cx="1800000" cy="1008783"/>
            </a:xfrm>
            <a:prstGeom prst="rect">
              <a:avLst/>
            </a:prstGeom>
          </p:spPr>
        </p:pic>
        <p:pic>
          <p:nvPicPr>
            <p:cNvPr id="41" name="Image 40" descr="Fin_cryostating.jpg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635896" y="5517618"/>
              <a:ext cx="1800000" cy="1008783"/>
            </a:xfrm>
            <a:prstGeom prst="rect">
              <a:avLst/>
            </a:prstGeom>
          </p:spPr>
        </p:pic>
        <p:sp>
          <p:nvSpPr>
            <p:cNvPr id="44" name="Flèche droite 43"/>
            <p:cNvSpPr/>
            <p:nvPr/>
          </p:nvSpPr>
          <p:spPr>
            <a:xfrm>
              <a:off x="1763688" y="6014072"/>
              <a:ext cx="144015" cy="1510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Flèche droite 44"/>
            <p:cNvSpPr/>
            <p:nvPr/>
          </p:nvSpPr>
          <p:spPr>
            <a:xfrm>
              <a:off x="3491880" y="6014216"/>
              <a:ext cx="144015" cy="1510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251520" y="3068960"/>
            <a:ext cx="4572000" cy="7463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Detailed studies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in progress</a:t>
            </a:r>
          </a:p>
          <a:p>
            <a:pPr marL="800100" lvl="1" indent="-342900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Tooling and assembly procedures</a:t>
            </a:r>
          </a:p>
        </p:txBody>
      </p:sp>
      <p:pic>
        <p:nvPicPr>
          <p:cNvPr id="48" name="Picture 4" descr="D:\AAA\hd6.pn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650"/>
          <a:stretch>
            <a:fillRect/>
          </a:stretch>
        </p:blipFill>
        <p:spPr bwMode="auto">
          <a:xfrm>
            <a:off x="4693200" y="692696"/>
            <a:ext cx="3335184" cy="3459097"/>
          </a:xfrm>
          <a:prstGeom prst="rect">
            <a:avLst/>
          </a:prstGeom>
          <a:noFill/>
        </p:spPr>
      </p:pic>
      <p:grpSp>
        <p:nvGrpSpPr>
          <p:cNvPr id="49" name="Groupe 5"/>
          <p:cNvGrpSpPr/>
          <p:nvPr/>
        </p:nvGrpSpPr>
        <p:grpSpPr>
          <a:xfrm>
            <a:off x="1331640" y="5157192"/>
            <a:ext cx="5060408" cy="1368152"/>
            <a:chOff x="5508104" y="5509825"/>
            <a:chExt cx="3761381" cy="1016942"/>
          </a:xfrm>
        </p:grpSpPr>
        <p:pic>
          <p:nvPicPr>
            <p:cNvPr id="53" name="Image 52" descr="Retrait_escabeaux.jpg"/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652120" y="5517618"/>
              <a:ext cx="1800000" cy="1009149"/>
            </a:xfrm>
            <a:prstGeom prst="rect">
              <a:avLst/>
            </a:prstGeom>
          </p:spPr>
        </p:pic>
        <p:pic>
          <p:nvPicPr>
            <p:cNvPr id="54" name="Image 53" descr="Approche_fond_bombés_V2.jpg"/>
            <p:cNvPicPr>
              <a:picLocks noChangeAspect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469485" y="5509825"/>
              <a:ext cx="1800000" cy="1009149"/>
            </a:xfrm>
            <a:prstGeom prst="rect">
              <a:avLst/>
            </a:prstGeom>
          </p:spPr>
        </p:pic>
        <p:sp>
          <p:nvSpPr>
            <p:cNvPr id="57" name="Flèche droite 56"/>
            <p:cNvSpPr/>
            <p:nvPr/>
          </p:nvSpPr>
          <p:spPr>
            <a:xfrm>
              <a:off x="5508104" y="6014216"/>
              <a:ext cx="144015" cy="1510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Flèche droite 57"/>
            <p:cNvSpPr/>
            <p:nvPr/>
          </p:nvSpPr>
          <p:spPr>
            <a:xfrm>
              <a:off x="7516323" y="6014216"/>
              <a:ext cx="144015" cy="1510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552119" y="0"/>
            <a:ext cx="181821" cy="4022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ESS spoke cryomodule status</a:t>
            </a:r>
            <a:endParaRPr lang="en-US" sz="32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356042"/>
            <a:ext cx="4920693" cy="3623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2" descr="C:\Users\bousson\AppData\Local\Microsoft\Windows\Temporary Internet Files\Content.Outlook\5YZ7TAU1\IMG_0006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1356042"/>
            <a:ext cx="2891813" cy="2168860"/>
          </a:xfrm>
          <a:prstGeom prst="rect">
            <a:avLst/>
          </a:prstGeom>
          <a:noFill/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 cstate="print"/>
          <a:srcRect l="21635" t="6191" r="19572" b="2769"/>
          <a:stretch>
            <a:fillRect/>
          </a:stretch>
        </p:blipFill>
        <p:spPr bwMode="auto">
          <a:xfrm>
            <a:off x="6444208" y="4526574"/>
            <a:ext cx="1800201" cy="185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ZoneTexte 20"/>
          <p:cNvSpPr txBox="1"/>
          <p:nvPr/>
        </p:nvSpPr>
        <p:spPr>
          <a:xfrm>
            <a:off x="4067944" y="566124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View</a:t>
            </a:r>
            <a:r>
              <a:rPr lang="fr-FR" dirty="0" smtClean="0"/>
              <a:t> of the </a:t>
            </a:r>
            <a:r>
              <a:rPr lang="fr-FR" dirty="0" err="1" smtClean="0"/>
              <a:t>cavity</a:t>
            </a:r>
            <a:r>
              <a:rPr lang="fr-FR" dirty="0" smtClean="0"/>
              <a:t> </a:t>
            </a:r>
            <a:r>
              <a:rPr lang="fr-FR" dirty="0" err="1" smtClean="0"/>
              <a:t>inside</a:t>
            </a:r>
            <a:r>
              <a:rPr lang="fr-FR" dirty="0" smtClean="0"/>
              <a:t>: the </a:t>
            </a:r>
            <a:r>
              <a:rPr lang="fr-FR" dirty="0" err="1" smtClean="0"/>
              <a:t>spoke</a:t>
            </a:r>
            <a:r>
              <a:rPr lang="fr-FR" dirty="0" smtClean="0"/>
              <a:t> bars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1043608" y="3372266"/>
            <a:ext cx="1075359" cy="461665"/>
          </a:xfrm>
          <a:prstGeom prst="rect">
            <a:avLst/>
          </a:prstGeom>
          <a:solidFill>
            <a:srgbClr val="000099"/>
          </a:solidFill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Romea</a:t>
            </a:r>
            <a:endParaRPr lang="fr-FR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563888" y="3372266"/>
            <a:ext cx="1285224" cy="461665"/>
          </a:xfrm>
          <a:prstGeom prst="rect">
            <a:avLst/>
          </a:prstGeom>
          <a:solidFill>
            <a:srgbClr val="000099"/>
          </a:solidFill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Giulietta</a:t>
            </a:r>
            <a:endParaRPr lang="fr-FR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444208" y="3444274"/>
            <a:ext cx="1443024" cy="461665"/>
          </a:xfrm>
          <a:prstGeom prst="rect">
            <a:avLst/>
          </a:prstGeom>
          <a:solidFill>
            <a:srgbClr val="000099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Germaine</a:t>
            </a:r>
            <a:endParaRPr lang="fr-FR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467544" y="836712"/>
            <a:ext cx="3816424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24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The 3 ESS spoke prototypes</a:t>
            </a:r>
            <a:endParaRPr lang="en-US" sz="24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552119" y="0"/>
            <a:ext cx="181821" cy="4022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ESS spoke cryomodule status</a:t>
            </a:r>
            <a:endParaRPr lang="en-US" sz="32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9102" y="764704"/>
            <a:ext cx="898940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552119" y="0"/>
            <a:ext cx="181821" cy="4022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Next steps…</a:t>
            </a:r>
            <a:endParaRPr lang="en-US" sz="32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512" y="836712"/>
            <a:ext cx="8640960" cy="250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Prototype cryomodule test:</a:t>
            </a:r>
          </a:p>
          <a:p>
            <a:pPr>
              <a:spcAft>
                <a:spcPts val="300"/>
              </a:spcAft>
            </a:pPr>
            <a:endParaRPr lang="en-US" sz="1000" b="1" dirty="0" smtClean="0"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Conditioning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of power couplers to start in end November -&gt; first time the power coupler will be submitted to 400 kW !</a:t>
            </a:r>
            <a:endParaRPr lang="en-US" sz="2200" b="1" dirty="0" smtClean="0"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Start of </a:t>
            </a:r>
            <a:r>
              <a:rPr lang="en-US" sz="22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sz="22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irst assembly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of the prototype cryomodule in January 2016</a:t>
            </a:r>
            <a:endParaRPr lang="en-US" sz="2200" b="1" dirty="0" smtClean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Cryogenic test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at IPNO in 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february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/march 2016 </a:t>
            </a: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Full test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at nominal RF power at Uppsala in Spring 2016</a:t>
            </a:r>
            <a:endParaRPr lang="en-US" sz="22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3501008"/>
            <a:ext cx="8640960" cy="2085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Series production:</a:t>
            </a:r>
          </a:p>
          <a:p>
            <a:pPr>
              <a:spcAft>
                <a:spcPts val="300"/>
              </a:spcAft>
            </a:pPr>
            <a:endParaRPr lang="en-US" sz="1000" b="1" dirty="0" smtClean="0"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Preparation of the IPNO infrastructure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to handle the series production (preparation, assembly and test)</a:t>
            </a:r>
            <a:endParaRPr lang="en-US" sz="2200" b="1" dirty="0" smtClean="0"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First “big market” to be released 2</a:t>
            </a:r>
            <a:r>
              <a:rPr lang="en-US" sz="2200" b="1" baseline="30000" dirty="0" smtClean="0">
                <a:latin typeface="Calibri" pitchFamily="34" charset="0"/>
                <a:cs typeface="Calibri" pitchFamily="34" charset="0"/>
              </a:rPr>
              <a:t>nd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week of December for the </a:t>
            </a:r>
            <a:r>
              <a:rPr lang="en-US" sz="22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procurement of the Niobium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(4 tons !) and the 26 spoke cavities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552119" y="0"/>
            <a:ext cx="181821" cy="4022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ESS Cryomodules</a:t>
            </a:r>
            <a:endParaRPr lang="en-US" sz="32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79512" y="908720"/>
            <a:ext cx="864096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ESS </a:t>
            </a: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Cryomodules </a:t>
            </a: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3 different types (spoke, medium beta, high beta)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x13 spoke, x9 medium beta, x21 high beta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333494" y="1343670"/>
            <a:ext cx="27030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0033CC"/>
                </a:solidFill>
              </a:rPr>
              <a:t>Beta (</a:t>
            </a:r>
            <a:r>
              <a:rPr lang="en-US" sz="1600" i="1" dirty="0" smtClean="0">
                <a:solidFill>
                  <a:srgbClr val="0033CC"/>
                </a:solidFill>
                <a:latin typeface="Symbol" pitchFamily="18" charset="2"/>
              </a:rPr>
              <a:t>b</a:t>
            </a:r>
            <a:r>
              <a:rPr lang="en-US" sz="1600" i="1" dirty="0" smtClean="0">
                <a:solidFill>
                  <a:srgbClr val="0033CC"/>
                </a:solidFill>
              </a:rPr>
              <a:t>) is the reduced particle velocity;     </a:t>
            </a:r>
            <a:r>
              <a:rPr lang="en-US" sz="1600" i="1" dirty="0" smtClean="0">
                <a:solidFill>
                  <a:srgbClr val="0033CC"/>
                </a:solidFill>
                <a:latin typeface="Symbol" pitchFamily="18" charset="2"/>
              </a:rPr>
              <a:t>b </a:t>
            </a:r>
            <a:r>
              <a:rPr lang="en-US" sz="1600" i="1" dirty="0" smtClean="0">
                <a:solidFill>
                  <a:srgbClr val="0033CC"/>
                </a:solidFill>
              </a:rPr>
              <a:t>= v / c</a:t>
            </a:r>
          </a:p>
          <a:p>
            <a:pPr algn="ctr">
              <a:buFont typeface="Symbol"/>
              <a:buChar char="b"/>
            </a:pPr>
            <a:r>
              <a:rPr lang="en-US" sz="1600" i="1" dirty="0" smtClean="0">
                <a:solidFill>
                  <a:srgbClr val="0033CC"/>
                </a:solidFill>
              </a:rPr>
              <a:t>=1 means that the particle has the speed of light</a:t>
            </a:r>
            <a:endParaRPr lang="en-US" sz="1600" i="1" dirty="0">
              <a:solidFill>
                <a:srgbClr val="0033CC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79512" y="2276872"/>
            <a:ext cx="864096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What is a cryomodule ?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A cryomodule is a device which 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gives the appropriate environment and conditions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to efficiently operate the accelerating superconducting cavities (and possibly superconducting magnets)</a:t>
            </a: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It may group several cavities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79512" y="4087812"/>
            <a:ext cx="864096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What is an accelerating  superconducting cavity ?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An accelerating cavity is the device that 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provide acceleration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to the charged particle, by means of a 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voltage</a:t>
            </a: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Superconducting means the use of a 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special state of some materials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, called superconductors, which below a critical temperature (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Tc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), exhibits extraordinary properties such as the 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abse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nce of electrical resistance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" name="Picture 7" descr="http://nsa31.casimages.com/img/2014/02/03/14020306234527663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764704"/>
            <a:ext cx="472596" cy="57606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17463"/>
            <a:ext cx="2700338" cy="48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11560" y="2132856"/>
            <a:ext cx="79928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en-US" sz="44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How does an RF accelerating cavity works ?</a:t>
            </a:r>
            <a:endParaRPr lang="en-US" sz="44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552119" y="0"/>
            <a:ext cx="181821" cy="4022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Superconducting Cavities</a:t>
            </a:r>
            <a:endParaRPr lang="en-US" sz="32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804025" y="1125538"/>
            <a:ext cx="2017713" cy="45799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25400" algn="ctr" eaLnBrk="0" hangingPunct="0">
              <a:spcBef>
                <a:spcPct val="50000"/>
              </a:spcBef>
              <a:defRPr/>
            </a:pPr>
            <a:endParaRPr lang="fr-FR" sz="1000" b="1" u="sng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indent="25400" algn="ctr" eaLnBrk="0" hangingPunct="0">
              <a:spcBef>
                <a:spcPct val="50000"/>
              </a:spcBef>
              <a:defRPr/>
            </a:pPr>
            <a:r>
              <a:rPr lang="fr-FR" sz="1400" b="1" u="sng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Frequency f</a:t>
            </a:r>
            <a:r>
              <a:rPr lang="fr-FR" sz="1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</a:p>
          <a:p>
            <a:pPr indent="25400" algn="ctr" eaLnBrk="0" hangingPunct="0">
              <a:spcBef>
                <a:spcPct val="50000"/>
              </a:spcBef>
              <a:defRPr/>
            </a:pPr>
            <a:r>
              <a:rPr lang="fr-FR" sz="1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50 MHz to 3 GHz</a:t>
            </a:r>
          </a:p>
          <a:p>
            <a:pPr indent="25400" algn="ctr" eaLnBrk="0" hangingPunct="0">
              <a:spcBef>
                <a:spcPct val="50000"/>
              </a:spcBef>
              <a:defRPr/>
            </a:pPr>
            <a:endParaRPr lang="fr-FR" sz="8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indent="25400" algn="ctr" eaLnBrk="0" hangingPunct="0">
              <a:spcBef>
                <a:spcPct val="50000"/>
              </a:spcBef>
              <a:defRPr/>
            </a:pPr>
            <a:r>
              <a:rPr lang="fr-FR" sz="1400" b="1" u="sng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Size</a:t>
            </a:r>
          </a:p>
          <a:p>
            <a:pPr indent="25400" algn="ctr" eaLnBrk="0" hangingPunct="0">
              <a:spcBef>
                <a:spcPct val="50000"/>
              </a:spcBef>
              <a:defRPr/>
            </a:pPr>
            <a:r>
              <a:rPr lang="fr-FR" sz="1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Symbol" pitchFamily="18" charset="2"/>
              </a:rPr>
              <a:t>Proportional to 1/</a:t>
            </a:r>
            <a:r>
              <a:rPr lang="fr-FR" sz="1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f</a:t>
            </a:r>
          </a:p>
          <a:p>
            <a:pPr indent="25400" algn="ctr" eaLnBrk="0" hangingPunct="0">
              <a:spcBef>
                <a:spcPct val="50000"/>
              </a:spcBef>
              <a:defRPr/>
            </a:pPr>
            <a:endParaRPr lang="fr-FR" sz="8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indent="25400" algn="ctr" eaLnBrk="0" hangingPunct="0">
              <a:spcBef>
                <a:spcPct val="50000"/>
              </a:spcBef>
              <a:defRPr/>
            </a:pPr>
            <a:r>
              <a:rPr lang="fr-FR" sz="1400" b="1" u="sng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Temperature T</a:t>
            </a:r>
          </a:p>
          <a:p>
            <a:pPr indent="25400" algn="ctr" eaLnBrk="0" hangingPunct="0">
              <a:spcBef>
                <a:spcPct val="50000"/>
              </a:spcBef>
              <a:defRPr/>
            </a:pPr>
            <a:r>
              <a:rPr lang="fr-FR" sz="1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1,5 K to 4,5 K</a:t>
            </a:r>
          </a:p>
          <a:p>
            <a:pPr indent="25400" algn="ctr" eaLnBrk="0" hangingPunct="0">
              <a:spcBef>
                <a:spcPct val="50000"/>
              </a:spcBef>
              <a:defRPr/>
            </a:pPr>
            <a:endParaRPr lang="fr-FR" sz="8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indent="25400" algn="ctr" eaLnBrk="0" hangingPunct="0">
              <a:spcBef>
                <a:spcPct val="50000"/>
              </a:spcBef>
              <a:defRPr/>
            </a:pPr>
            <a:r>
              <a:rPr lang="fr-FR" sz="1400" b="1" u="sng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Accelerated particle velocity</a:t>
            </a:r>
          </a:p>
          <a:p>
            <a:pPr indent="25400" algn="ctr" eaLnBrk="0" hangingPunct="0">
              <a:spcBef>
                <a:spcPct val="50000"/>
              </a:spcBef>
              <a:defRPr/>
            </a:pPr>
            <a:r>
              <a:rPr lang="fr-FR" sz="1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Symbol" pitchFamily="18" charset="2"/>
              </a:rPr>
              <a:t>=v/c from 0,01 to 1</a:t>
            </a:r>
            <a:endParaRPr lang="fr-FR" sz="14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indent="25400" algn="ctr" eaLnBrk="0" hangingPunct="0">
              <a:spcBef>
                <a:spcPct val="50000"/>
              </a:spcBef>
              <a:defRPr/>
            </a:pPr>
            <a:endParaRPr lang="fr-FR" sz="8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indent="25400" algn="ctr" eaLnBrk="0" hangingPunct="0">
              <a:spcBef>
                <a:spcPct val="50000"/>
              </a:spcBef>
              <a:defRPr/>
            </a:pPr>
            <a:endParaRPr lang="fr-FR" sz="1200" i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indent="25400" algn="ctr" eaLnBrk="0" hangingPunct="0">
              <a:spcBef>
                <a:spcPct val="50000"/>
              </a:spcBef>
              <a:defRPr/>
            </a:pPr>
            <a:r>
              <a:rPr lang="fr-FR" sz="1200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0 K </a:t>
            </a:r>
            <a:r>
              <a:rPr lang="fr-FR" sz="1200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Symbol" pitchFamily="18" charset="2"/>
              </a:rPr>
              <a:t></a:t>
            </a:r>
            <a:r>
              <a:rPr lang="fr-FR" sz="1200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- 273,15 °C</a:t>
            </a:r>
          </a:p>
          <a:p>
            <a:pPr indent="25400" algn="ctr" eaLnBrk="0" hangingPunct="0">
              <a:spcBef>
                <a:spcPct val="50000"/>
              </a:spcBef>
              <a:defRPr/>
            </a:pPr>
            <a:r>
              <a:rPr lang="fr-FR" sz="1200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Symbol" pitchFamily="18" charset="2"/>
              </a:rPr>
              <a:t>c  2,998 . 10</a:t>
            </a:r>
            <a:r>
              <a:rPr lang="fr-FR" sz="1200" i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Symbol" pitchFamily="18" charset="2"/>
              </a:rPr>
              <a:t>8</a:t>
            </a:r>
            <a:r>
              <a:rPr lang="fr-FR" sz="1200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Symbol" pitchFamily="18" charset="2"/>
              </a:rPr>
              <a:t>  m/s</a:t>
            </a: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179388" y="836613"/>
            <a:ext cx="6488112" cy="2657475"/>
            <a:chOff x="253" y="939"/>
            <a:chExt cx="3471" cy="1674"/>
          </a:xfrm>
        </p:grpSpPr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53" y="939"/>
              <a:ext cx="3471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 eaLnBrk="0" hangingPunct="0">
                <a:spcBef>
                  <a:spcPct val="50000"/>
                </a:spcBef>
                <a:buFontTx/>
                <a:buChar char="-"/>
                <a:defRPr/>
              </a:pPr>
              <a:r>
                <a:rPr lang="fr-FR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« CAVITY »</a:t>
              </a:r>
              <a:r>
                <a:rPr lang="fr-FR" sz="2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= Electromagnetic resonant cavity</a:t>
              </a:r>
            </a:p>
            <a:p>
              <a:pPr marL="1371600" lvl="2" indent="-457200" eaLnBrk="0" hangingPunct="0">
                <a:spcBef>
                  <a:spcPct val="50000"/>
                </a:spcBef>
                <a:buFont typeface="Symbol" pitchFamily="18" charset="2"/>
                <a:buChar char="Þ"/>
                <a:defRPr/>
              </a:pPr>
              <a:r>
                <a:rPr lang="fr-FR" sz="2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RF fields (electric and magnetic) </a:t>
              </a:r>
            </a:p>
            <a:p>
              <a:pPr marL="1371600" lvl="2" indent="-457200" eaLnBrk="0" hangingPunct="0">
                <a:spcBef>
                  <a:spcPct val="50000"/>
                </a:spcBef>
                <a:buFont typeface="Symbol" pitchFamily="18" charset="2"/>
                <a:buNone/>
                <a:defRPr/>
              </a:pPr>
              <a:r>
                <a:rPr lang="en-GB" sz="2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</a:t>
              </a:r>
              <a:r>
                <a:rPr lang="fr-FR" sz="2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 	To accelerate charged particles </a:t>
              </a:r>
              <a:endParaRPr lang="en-GB" sz="200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257" y="1883"/>
              <a:ext cx="3375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 eaLnBrk="0" hangingPunct="0">
                <a:spcBef>
                  <a:spcPct val="50000"/>
                </a:spcBef>
                <a:buFontTx/>
                <a:buChar char="-"/>
                <a:defRPr/>
              </a:pPr>
              <a:r>
                <a:rPr lang="fr-FR" sz="20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« SUPERCONDUCTING »</a:t>
              </a:r>
              <a:r>
                <a:rPr lang="fr-FR" sz="2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 : very low operating temperature (Liquid Helium)</a:t>
              </a:r>
            </a:p>
            <a:p>
              <a:pPr marL="457200" indent="-457200" eaLnBrk="0" hangingPunct="0">
                <a:spcBef>
                  <a:spcPct val="50000"/>
                </a:spcBef>
                <a:defRPr/>
              </a:pPr>
              <a:r>
                <a:rPr lang="fr-FR" sz="2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		</a:t>
              </a:r>
              <a:r>
                <a:rPr lang="en-GB" sz="2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</a:t>
              </a:r>
              <a:r>
                <a:rPr lang="fr-FR" sz="2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 Superconducting state of the matter</a:t>
              </a:r>
              <a:endParaRPr lang="en-GB" sz="200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endParaRPr>
            </a:p>
          </p:txBody>
        </p:sp>
      </p:grp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215900" y="4083050"/>
            <a:ext cx="5921375" cy="2138363"/>
            <a:chOff x="136" y="2572"/>
            <a:chExt cx="3730" cy="1347"/>
          </a:xfrm>
        </p:grpSpPr>
        <p:pic>
          <p:nvPicPr>
            <p:cNvPr id="14" name="Picture 14" descr="Cavité finie 2"/>
            <p:cNvPicPr>
              <a:picLocks noChangeAspect="1" noChangeArrowheads="1"/>
            </p:cNvPicPr>
            <p:nvPr/>
          </p:nvPicPr>
          <p:blipFill>
            <a:blip r:embed="rId2" cstate="print"/>
            <a:srcRect l="1601"/>
            <a:stretch>
              <a:fillRect/>
            </a:stretch>
          </p:blipFill>
          <p:spPr bwMode="auto">
            <a:xfrm>
              <a:off x="618" y="2572"/>
              <a:ext cx="2952" cy="1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174" y="3120"/>
              <a:ext cx="47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3524" y="3172"/>
              <a:ext cx="34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509" y="3746"/>
              <a:ext cx="31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 algn="ctr" eaLnBrk="0" hangingPunct="0">
                <a:spcBef>
                  <a:spcPct val="50000"/>
                </a:spcBef>
                <a:defRPr/>
              </a:pPr>
              <a:r>
                <a:rPr lang="fr-FR" sz="12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Superconducting cavity (IPN Orsay)  – 5 cells, 700 MHz, </a:t>
              </a:r>
              <a:r>
                <a:rPr lang="fr-FR" sz="1200" i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=0,65 </a:t>
              </a:r>
              <a:endParaRPr lang="en-GB" sz="1200" i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36" y="2738"/>
              <a:ext cx="552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sz="1400" b="1">
                  <a:solidFill>
                    <a:srgbClr val="FF0000"/>
                  </a:solidFill>
                </a:rPr>
                <a:t>Incident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fr-FR" sz="1400" b="1">
                  <a:solidFill>
                    <a:srgbClr val="FF0000"/>
                  </a:solidFill>
                </a:rPr>
                <a:t>beam</a:t>
              </a:r>
              <a:endParaRPr lang="en-GB" sz="1400" b="1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5651500" y="5121275"/>
            <a:ext cx="1152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400" b="1">
                <a:solidFill>
                  <a:srgbClr val="FF0000"/>
                </a:solidFill>
              </a:rPr>
              <a:t>Accelerated beam</a:t>
            </a:r>
            <a:endParaRPr lang="en-GB" sz="1400" b="1">
              <a:solidFill>
                <a:srgbClr val="FF0000"/>
              </a:solidFill>
            </a:endParaRPr>
          </a:p>
        </p:txBody>
      </p:sp>
      <p:grpSp>
        <p:nvGrpSpPr>
          <p:cNvPr id="25" name="Group 20"/>
          <p:cNvGrpSpPr>
            <a:grpSpLocks/>
          </p:cNvGrpSpPr>
          <p:nvPr/>
        </p:nvGrpSpPr>
        <p:grpSpPr bwMode="auto">
          <a:xfrm>
            <a:off x="504825" y="3721100"/>
            <a:ext cx="6276975" cy="1908175"/>
            <a:chOff x="318" y="2344"/>
            <a:chExt cx="3954" cy="1202"/>
          </a:xfrm>
        </p:grpSpPr>
        <p:sp>
          <p:nvSpPr>
            <p:cNvPr id="26" name="Line 21"/>
            <p:cNvSpPr>
              <a:spLocks noChangeShapeType="1"/>
            </p:cNvSpPr>
            <p:nvPr/>
          </p:nvSpPr>
          <p:spPr bwMode="auto">
            <a:xfrm flipH="1">
              <a:off x="2400" y="2514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2160" y="2350"/>
              <a:ext cx="10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FR" sz="1600" b="1">
                  <a:solidFill>
                    <a:srgbClr val="0000FF"/>
                  </a:solidFill>
                </a:rPr>
                <a:t>equator</a:t>
              </a:r>
              <a:endParaRPr lang="en-GB" sz="1600" b="1">
                <a:solidFill>
                  <a:srgbClr val="0000FF"/>
                </a:solidFill>
              </a:endParaRPr>
            </a:p>
          </p:txBody>
        </p:sp>
        <p:sp>
          <p:nvSpPr>
            <p:cNvPr id="28" name="Text Box 23"/>
            <p:cNvSpPr txBox="1">
              <a:spLocks noChangeArrowheads="1"/>
            </p:cNvSpPr>
            <p:nvPr/>
          </p:nvSpPr>
          <p:spPr bwMode="auto">
            <a:xfrm>
              <a:off x="1680" y="2350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FR" sz="1600" b="1">
                  <a:solidFill>
                    <a:srgbClr val="0000FF"/>
                  </a:solidFill>
                </a:rPr>
                <a:t>iris</a:t>
              </a:r>
              <a:endParaRPr lang="en-GB" sz="1600" b="1">
                <a:solidFill>
                  <a:srgbClr val="0000FF"/>
                </a:solidFill>
              </a:endParaRPr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 flipH="1">
              <a:off x="1824" y="2514"/>
              <a:ext cx="0" cy="52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 flipH="1">
              <a:off x="3216" y="251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Text Box 26"/>
            <p:cNvSpPr txBox="1">
              <a:spLocks noChangeArrowheads="1"/>
            </p:cNvSpPr>
            <p:nvPr/>
          </p:nvSpPr>
          <p:spPr bwMode="auto">
            <a:xfrm>
              <a:off x="2928" y="2350"/>
              <a:ext cx="13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FR" sz="1600" b="1">
                  <a:solidFill>
                    <a:srgbClr val="0000FF"/>
                  </a:solidFill>
                </a:rPr>
                <a:t>Power port</a:t>
              </a:r>
              <a:endParaRPr lang="en-GB" sz="1600" b="1">
                <a:solidFill>
                  <a:srgbClr val="0000FF"/>
                </a:solidFill>
              </a:endParaRPr>
            </a:p>
          </p:txBody>
        </p:sp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>
              <a:off x="1176" y="2350"/>
              <a:ext cx="5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FR" sz="1600" b="1">
                  <a:solidFill>
                    <a:srgbClr val="0000FF"/>
                  </a:solidFill>
                </a:rPr>
                <a:t>cell</a:t>
              </a:r>
              <a:endParaRPr lang="en-GB" sz="1600" b="1">
                <a:solidFill>
                  <a:srgbClr val="0000FF"/>
                </a:solidFill>
              </a:endParaRPr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1440" y="2526"/>
              <a:ext cx="132" cy="3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>
              <a:off x="738" y="3540"/>
              <a:ext cx="2700" cy="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Text Box 30"/>
            <p:cNvSpPr txBox="1">
              <a:spLocks noChangeArrowheads="1"/>
            </p:cNvSpPr>
            <p:nvPr/>
          </p:nvSpPr>
          <p:spPr bwMode="auto">
            <a:xfrm>
              <a:off x="1644" y="3334"/>
              <a:ext cx="95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sz="1600" b="1">
                  <a:solidFill>
                    <a:schemeClr val="bg1"/>
                  </a:solidFill>
                </a:rPr>
                <a:t>length </a:t>
              </a:r>
              <a:r>
                <a:rPr lang="fr-FR" sz="1600" b="1">
                  <a:solidFill>
                    <a:schemeClr val="bg1"/>
                  </a:solidFill>
                  <a:sym typeface="Symbol" pitchFamily="18" charset="2"/>
                </a:rPr>
                <a:t> </a:t>
              </a:r>
              <a:r>
                <a:rPr lang="fr-FR" sz="1600" b="1">
                  <a:solidFill>
                    <a:schemeClr val="bg1"/>
                  </a:solidFill>
                </a:rPr>
                <a:t>1 m</a:t>
              </a:r>
              <a:endParaRPr lang="en-GB" sz="1600" b="1">
                <a:solidFill>
                  <a:schemeClr val="bg1"/>
                </a:solidFill>
              </a:endParaRPr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 flipH="1">
              <a:off x="900" y="2514"/>
              <a:ext cx="0" cy="52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Text Box 32"/>
            <p:cNvSpPr txBox="1">
              <a:spLocks noChangeArrowheads="1"/>
            </p:cNvSpPr>
            <p:nvPr/>
          </p:nvSpPr>
          <p:spPr bwMode="auto">
            <a:xfrm>
              <a:off x="318" y="2344"/>
              <a:ext cx="9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FR" sz="1600" b="1">
                  <a:solidFill>
                    <a:srgbClr val="0000FF"/>
                  </a:solidFill>
                </a:rPr>
                <a:t>Beam tube</a:t>
              </a:r>
              <a:endParaRPr lang="en-GB" sz="1600" b="1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552119" y="0"/>
            <a:ext cx="181821" cy="4022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Superconducting Cavities</a:t>
            </a:r>
            <a:endParaRPr lang="en-US" sz="32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644525" y="1792288"/>
            <a:ext cx="7712075" cy="4129087"/>
            <a:chOff x="392" y="1312"/>
            <a:chExt cx="4858" cy="2601"/>
          </a:xfrm>
        </p:grpSpPr>
        <p:pic>
          <p:nvPicPr>
            <p:cNvPr id="5" name="Picture 8" descr="basegran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2" y="1312"/>
              <a:ext cx="4858" cy="26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4132" y="1894"/>
              <a:ext cx="470" cy="462"/>
              <a:chOff x="4132" y="1894"/>
              <a:chExt cx="470" cy="462"/>
            </a:xfrm>
          </p:grpSpPr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4210" y="1930"/>
                <a:ext cx="324" cy="42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8" name="Group 11"/>
              <p:cNvGrpSpPr>
                <a:grpSpLocks/>
              </p:cNvGrpSpPr>
              <p:nvPr/>
            </p:nvGrpSpPr>
            <p:grpSpPr bwMode="auto">
              <a:xfrm>
                <a:off x="4132" y="1894"/>
                <a:ext cx="470" cy="432"/>
                <a:chOff x="4146" y="1998"/>
                <a:chExt cx="470" cy="432"/>
              </a:xfrm>
            </p:grpSpPr>
            <p:sp>
              <p:nvSpPr>
                <p:cNvPr id="9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4218" y="2004"/>
                  <a:ext cx="0" cy="42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4542" y="1998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" name="Rectangle 14"/>
                <p:cNvSpPr>
                  <a:spLocks noChangeArrowheads="1"/>
                </p:cNvSpPr>
                <p:nvPr/>
              </p:nvSpPr>
              <p:spPr bwMode="auto">
                <a:xfrm>
                  <a:off x="4542" y="2004"/>
                  <a:ext cx="74" cy="6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" name="Rectangle 15"/>
                <p:cNvSpPr>
                  <a:spLocks noChangeArrowheads="1"/>
                </p:cNvSpPr>
                <p:nvPr/>
              </p:nvSpPr>
              <p:spPr bwMode="auto">
                <a:xfrm>
                  <a:off x="4146" y="2004"/>
                  <a:ext cx="74" cy="6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6880225" y="2427288"/>
            <a:ext cx="139700" cy="10033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611188" y="981075"/>
            <a:ext cx="7262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fr-FR" sz="1800" b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(1) 	</a:t>
            </a:r>
            <a:r>
              <a:rPr lang="fr-FR" sz="1800" b="1" u="sng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An electric field is created on the beam axis</a:t>
            </a:r>
            <a:r>
              <a:rPr lang="fr-FR" sz="1800" b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, and is available to accelerate charged particles</a:t>
            </a:r>
            <a:endParaRPr lang="en-GB" sz="1800" b="1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644525" y="1789113"/>
            <a:ext cx="7712075" cy="4129087"/>
            <a:chOff x="392" y="1342"/>
            <a:chExt cx="4858" cy="2601"/>
          </a:xfrm>
        </p:grpSpPr>
        <p:pic>
          <p:nvPicPr>
            <p:cNvPr id="18" name="Picture 20" descr="RFanimtry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" y="1342"/>
              <a:ext cx="4858" cy="2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oup 21"/>
            <p:cNvGrpSpPr>
              <a:grpSpLocks/>
            </p:cNvGrpSpPr>
            <p:nvPr/>
          </p:nvGrpSpPr>
          <p:grpSpPr bwMode="auto">
            <a:xfrm>
              <a:off x="4134" y="1927"/>
              <a:ext cx="470" cy="462"/>
              <a:chOff x="4132" y="1905"/>
              <a:chExt cx="470" cy="462"/>
            </a:xfrm>
          </p:grpSpPr>
          <p:sp>
            <p:nvSpPr>
              <p:cNvPr id="21" name="Rectangle 22"/>
              <p:cNvSpPr>
                <a:spLocks noChangeArrowheads="1"/>
              </p:cNvSpPr>
              <p:nvPr/>
            </p:nvSpPr>
            <p:spPr bwMode="auto">
              <a:xfrm>
                <a:off x="4210" y="1941"/>
                <a:ext cx="324" cy="42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22" name="Group 23"/>
              <p:cNvGrpSpPr>
                <a:grpSpLocks/>
              </p:cNvGrpSpPr>
              <p:nvPr/>
            </p:nvGrpSpPr>
            <p:grpSpPr bwMode="auto">
              <a:xfrm>
                <a:off x="4132" y="1905"/>
                <a:ext cx="470" cy="432"/>
                <a:chOff x="4146" y="1998"/>
                <a:chExt cx="470" cy="432"/>
              </a:xfrm>
            </p:grpSpPr>
            <p:sp>
              <p:nvSpPr>
                <p:cNvPr id="23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4218" y="2004"/>
                  <a:ext cx="0" cy="42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4542" y="1998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" name="Rectangle 26"/>
                <p:cNvSpPr>
                  <a:spLocks noChangeArrowheads="1"/>
                </p:cNvSpPr>
                <p:nvPr/>
              </p:nvSpPr>
              <p:spPr bwMode="auto">
                <a:xfrm>
                  <a:off x="4542" y="2004"/>
                  <a:ext cx="74" cy="6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6" name="Rectangle 27"/>
                <p:cNvSpPr>
                  <a:spLocks noChangeArrowheads="1"/>
                </p:cNvSpPr>
                <p:nvPr/>
              </p:nvSpPr>
              <p:spPr bwMode="auto">
                <a:xfrm>
                  <a:off x="4146" y="2004"/>
                  <a:ext cx="74" cy="6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4324" y="1736"/>
              <a:ext cx="88" cy="63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7" name="Group 29"/>
          <p:cNvGrpSpPr>
            <a:grpSpLocks/>
          </p:cNvGrpSpPr>
          <p:nvPr/>
        </p:nvGrpSpPr>
        <p:grpSpPr bwMode="auto">
          <a:xfrm>
            <a:off x="6778625" y="1677988"/>
            <a:ext cx="1346200" cy="660400"/>
            <a:chOff x="4256" y="1272"/>
            <a:chExt cx="848" cy="416"/>
          </a:xfrm>
        </p:grpSpPr>
        <p:sp>
          <p:nvSpPr>
            <p:cNvPr id="28" name="Text Box 30"/>
            <p:cNvSpPr txBox="1">
              <a:spLocks noChangeArrowheads="1"/>
            </p:cNvSpPr>
            <p:nvPr/>
          </p:nvSpPr>
          <p:spPr bwMode="auto">
            <a:xfrm>
              <a:off x="4664" y="1272"/>
              <a:ext cx="4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800" b="1">
                  <a:solidFill>
                    <a:srgbClr val="FF6600"/>
                  </a:solidFill>
                  <a:latin typeface="Comic Sans MS" pitchFamily="66" charset="0"/>
                </a:rPr>
                <a:t>P</a:t>
              </a:r>
              <a:r>
                <a:rPr lang="fr-FR" sz="1400" b="1">
                  <a:solidFill>
                    <a:srgbClr val="FF6600"/>
                  </a:solidFill>
                  <a:latin typeface="Comic Sans MS" pitchFamily="66" charset="0"/>
                </a:rPr>
                <a:t>RF</a:t>
              </a:r>
              <a:endParaRPr lang="en-GB" sz="1400" b="1">
                <a:solidFill>
                  <a:srgbClr val="FF6600"/>
                </a:solidFill>
                <a:latin typeface="Comic Sans MS" pitchFamily="66" charset="0"/>
              </a:endParaRPr>
            </a:p>
          </p:txBody>
        </p:sp>
        <p:sp>
          <p:nvSpPr>
            <p:cNvPr id="29" name="AutoShape 31"/>
            <p:cNvSpPr>
              <a:spLocks noChangeArrowheads="1"/>
            </p:cNvSpPr>
            <p:nvPr/>
          </p:nvSpPr>
          <p:spPr bwMode="auto">
            <a:xfrm rot="10800000">
              <a:off x="4256" y="1384"/>
              <a:ext cx="384" cy="30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8332 h 21600"/>
                <a:gd name="T20" fmla="*/ 16706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176"/>
                  </a:lnTo>
                  <a:lnTo>
                    <a:pt x="14151" y="7176"/>
                  </a:lnTo>
                  <a:lnTo>
                    <a:pt x="14151" y="18297"/>
                  </a:lnTo>
                  <a:lnTo>
                    <a:pt x="0" y="18297"/>
                  </a:lnTo>
                  <a:lnTo>
                    <a:pt x="0" y="21600"/>
                  </a:lnTo>
                  <a:lnTo>
                    <a:pt x="16706" y="21600"/>
                  </a:lnTo>
                  <a:lnTo>
                    <a:pt x="16706" y="7176"/>
                  </a:lnTo>
                  <a:lnTo>
                    <a:pt x="21600" y="7176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0" name="Group 32"/>
          <p:cNvGrpSpPr>
            <a:grpSpLocks/>
          </p:cNvGrpSpPr>
          <p:nvPr/>
        </p:nvGrpSpPr>
        <p:grpSpPr bwMode="auto">
          <a:xfrm>
            <a:off x="796925" y="1906588"/>
            <a:ext cx="4540250" cy="304800"/>
            <a:chOff x="488" y="1416"/>
            <a:chExt cx="2860" cy="192"/>
          </a:xfrm>
        </p:grpSpPr>
        <p:sp>
          <p:nvSpPr>
            <p:cNvPr id="31" name="Line 33"/>
            <p:cNvSpPr>
              <a:spLocks noChangeShapeType="1"/>
            </p:cNvSpPr>
            <p:nvPr/>
          </p:nvSpPr>
          <p:spPr bwMode="auto">
            <a:xfrm>
              <a:off x="488" y="1510"/>
              <a:ext cx="40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912" y="1416"/>
              <a:ext cx="24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>
                  <a:solidFill>
                    <a:srgbClr val="FF0000"/>
                  </a:solidFill>
                  <a:latin typeface="Comic Sans MS" pitchFamily="66" charset="0"/>
                </a:rPr>
                <a:t>Electric field E</a:t>
              </a:r>
              <a:endParaRPr lang="en-GB" sz="14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33" name="Text Box 36"/>
          <p:cNvSpPr txBox="1">
            <a:spLocks noChangeArrowheads="1"/>
          </p:cNvSpPr>
          <p:nvPr/>
        </p:nvSpPr>
        <p:spPr bwMode="auto">
          <a:xfrm>
            <a:off x="717550" y="4945063"/>
            <a:ext cx="69246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>
                <a:solidFill>
                  <a:srgbClr val="FF3300"/>
                </a:solidFill>
                <a:latin typeface="Comic Sans MS" pitchFamily="66" charset="0"/>
              </a:rPr>
              <a:t>This E field is time and space dependant</a:t>
            </a:r>
          </a:p>
          <a:p>
            <a:pPr>
              <a:spcBef>
                <a:spcPct val="50000"/>
              </a:spcBef>
            </a:pPr>
            <a:r>
              <a:rPr lang="fr-FR" sz="1400">
                <a:solidFill>
                  <a:srgbClr val="FF3300"/>
                </a:solidFill>
                <a:latin typeface="Comic Sans MS" pitchFamily="66" charset="0"/>
              </a:rPr>
              <a:t>With f the cavity frequency, T = 1 / f</a:t>
            </a:r>
          </a:p>
          <a:p>
            <a:pPr>
              <a:spcBef>
                <a:spcPct val="50000"/>
              </a:spcBef>
            </a:pPr>
            <a:r>
              <a:rPr lang="fr-FR" sz="1400" i="1">
                <a:solidFill>
                  <a:srgbClr val="FF3300"/>
                </a:solidFill>
                <a:latin typeface="Comic Sans MS" pitchFamily="66" charset="0"/>
              </a:rPr>
              <a:t>Ex : f = 700 MHz </a:t>
            </a:r>
            <a:r>
              <a:rPr lang="fr-FR" sz="1400" i="1">
                <a:solidFill>
                  <a:srgbClr val="FF3300"/>
                </a:solidFill>
                <a:latin typeface="Comic Sans MS" pitchFamily="66" charset="0"/>
                <a:sym typeface="Symbol" pitchFamily="18" charset="2"/>
              </a:rPr>
              <a:t></a:t>
            </a:r>
            <a:r>
              <a:rPr lang="fr-FR" sz="1400" i="1">
                <a:solidFill>
                  <a:srgbClr val="FF3300"/>
                </a:solidFill>
                <a:latin typeface="Comic Sans MS" pitchFamily="66" charset="0"/>
              </a:rPr>
              <a:t> T = 1,43 ns</a:t>
            </a:r>
            <a:endParaRPr lang="en-GB" sz="1400" i="1">
              <a:solidFill>
                <a:srgbClr val="FF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552119" y="0"/>
            <a:ext cx="181821" cy="4022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Superconducting Cavities</a:t>
            </a:r>
            <a:endParaRPr lang="en-US" sz="32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grpSp>
        <p:nvGrpSpPr>
          <p:cNvPr id="38" name="Group 7"/>
          <p:cNvGrpSpPr>
            <a:grpSpLocks/>
          </p:cNvGrpSpPr>
          <p:nvPr/>
        </p:nvGrpSpPr>
        <p:grpSpPr bwMode="auto">
          <a:xfrm>
            <a:off x="638175" y="1262063"/>
            <a:ext cx="7969250" cy="4241800"/>
            <a:chOff x="402" y="1038"/>
            <a:chExt cx="5020" cy="2672"/>
          </a:xfrm>
        </p:grpSpPr>
        <p:grpSp>
          <p:nvGrpSpPr>
            <p:cNvPr id="39" name="Group 8"/>
            <p:cNvGrpSpPr>
              <a:grpSpLocks/>
            </p:cNvGrpSpPr>
            <p:nvPr/>
          </p:nvGrpSpPr>
          <p:grpSpPr bwMode="auto">
            <a:xfrm>
              <a:off x="402" y="1038"/>
              <a:ext cx="5020" cy="2672"/>
              <a:chOff x="402" y="1038"/>
              <a:chExt cx="5020" cy="2672"/>
            </a:xfrm>
          </p:grpSpPr>
          <p:grpSp>
            <p:nvGrpSpPr>
              <p:cNvPr id="45" name="Group 9"/>
              <p:cNvGrpSpPr>
                <a:grpSpLocks/>
              </p:cNvGrpSpPr>
              <p:nvPr/>
            </p:nvGrpSpPr>
            <p:grpSpPr bwMode="auto">
              <a:xfrm>
                <a:off x="564" y="1038"/>
                <a:ext cx="4858" cy="2672"/>
                <a:chOff x="402" y="1110"/>
                <a:chExt cx="4858" cy="2601"/>
              </a:xfrm>
            </p:grpSpPr>
            <p:grpSp>
              <p:nvGrpSpPr>
                <p:cNvPr id="47" name="Group 10"/>
                <p:cNvGrpSpPr>
                  <a:grpSpLocks/>
                </p:cNvGrpSpPr>
                <p:nvPr/>
              </p:nvGrpSpPr>
              <p:grpSpPr bwMode="auto">
                <a:xfrm>
                  <a:off x="402" y="1110"/>
                  <a:ext cx="4858" cy="2601"/>
                  <a:chOff x="402" y="966"/>
                  <a:chExt cx="4858" cy="2601"/>
                </a:xfrm>
              </p:grpSpPr>
              <p:pic>
                <p:nvPicPr>
                  <p:cNvPr id="57" name="Picture 11" descr="n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402" y="966"/>
                    <a:ext cx="4858" cy="260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58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1320" y="2045"/>
                    <a:ext cx="408" cy="447"/>
                    <a:chOff x="1392" y="2075"/>
                    <a:chExt cx="408" cy="447"/>
                  </a:xfrm>
                </p:grpSpPr>
                <p:sp>
                  <p:nvSpPr>
                    <p:cNvPr id="59" name="Text Box 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48" y="2297"/>
                      <a:ext cx="216" cy="2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fr-FR" sz="1800" b="1">
                          <a:solidFill>
                            <a:srgbClr val="FF3300"/>
                          </a:solidFill>
                          <a:latin typeface="Comic Sans MS" pitchFamily="66" charset="0"/>
                        </a:rPr>
                        <a:t>E</a:t>
                      </a:r>
                      <a:endParaRPr lang="en-GB" sz="1800" b="1">
                        <a:solidFill>
                          <a:srgbClr val="FF33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60" name="Text Box 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92" y="2075"/>
                      <a:ext cx="408" cy="18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fr-FR" sz="1400">
                          <a:solidFill>
                            <a:srgbClr val="339966"/>
                          </a:solidFill>
                          <a:latin typeface="Comic Sans MS" pitchFamily="66" charset="0"/>
                        </a:rPr>
                        <a:t>q </a:t>
                      </a:r>
                      <a:endParaRPr lang="en-GB" sz="1400" i="1">
                        <a:solidFill>
                          <a:srgbClr val="339966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</p:grpSp>
            <p:grpSp>
              <p:nvGrpSpPr>
                <p:cNvPr id="48" name="Group 15"/>
                <p:cNvGrpSpPr>
                  <a:grpSpLocks/>
                </p:cNvGrpSpPr>
                <p:nvPr/>
              </p:nvGrpSpPr>
              <p:grpSpPr bwMode="auto">
                <a:xfrm>
                  <a:off x="4122" y="1502"/>
                  <a:ext cx="470" cy="653"/>
                  <a:chOff x="4302" y="1418"/>
                  <a:chExt cx="470" cy="653"/>
                </a:xfrm>
              </p:grpSpPr>
              <p:grpSp>
                <p:nvGrpSpPr>
                  <p:cNvPr id="49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4302" y="1609"/>
                    <a:ext cx="470" cy="462"/>
                    <a:chOff x="4132" y="1905"/>
                    <a:chExt cx="470" cy="462"/>
                  </a:xfrm>
                </p:grpSpPr>
                <p:sp>
                  <p:nvSpPr>
                    <p:cNvPr id="51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10" y="1941"/>
                      <a:ext cx="324" cy="42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grpSp>
                  <p:nvGrpSpPr>
                    <p:cNvPr id="52" name="Group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32" y="1905"/>
                      <a:ext cx="470" cy="432"/>
                      <a:chOff x="4146" y="1998"/>
                      <a:chExt cx="470" cy="432"/>
                    </a:xfrm>
                  </p:grpSpPr>
                  <p:sp>
                    <p:nvSpPr>
                      <p:cNvPr id="53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218" y="2004"/>
                        <a:ext cx="0" cy="42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54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542" y="1998"/>
                        <a:ext cx="0" cy="43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55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42" y="2004"/>
                        <a:ext cx="74" cy="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56" name="Rectangle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46" y="2004"/>
                        <a:ext cx="74" cy="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</p:grpSp>
              <p:sp>
                <p:nvSpPr>
                  <p:cNvPr id="50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4492" y="1418"/>
                    <a:ext cx="88" cy="63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46" name="Text Box 24"/>
              <p:cNvSpPr txBox="1">
                <a:spLocks noChangeArrowheads="1"/>
              </p:cNvSpPr>
              <p:nvPr/>
            </p:nvSpPr>
            <p:spPr bwMode="auto">
              <a:xfrm>
                <a:off x="402" y="1748"/>
                <a:ext cx="1072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1400" dirty="0">
                    <a:solidFill>
                      <a:srgbClr val="339966"/>
                    </a:solidFill>
                    <a:latin typeface="Comic Sans MS" pitchFamily="66" charset="0"/>
                  </a:rPr>
                  <a:t>Proton case    q &gt; 0, </a:t>
                </a:r>
                <a:r>
                  <a:rPr lang="fr-FR" sz="1400" dirty="0" err="1" smtClean="0">
                    <a:solidFill>
                      <a:srgbClr val="339966"/>
                    </a:solidFill>
                    <a:latin typeface="Comic Sans MS" pitchFamily="66" charset="0"/>
                  </a:rPr>
                  <a:t>velocity</a:t>
                </a:r>
                <a:r>
                  <a:rPr lang="fr-FR" sz="1400" dirty="0" smtClean="0">
                    <a:solidFill>
                      <a:srgbClr val="339966"/>
                    </a:solidFill>
                    <a:latin typeface="Comic Sans MS" pitchFamily="66" charset="0"/>
                  </a:rPr>
                  <a:t> </a:t>
                </a:r>
                <a:r>
                  <a:rPr lang="fr-FR" sz="1400" dirty="0">
                    <a:solidFill>
                      <a:srgbClr val="339966"/>
                    </a:solidFill>
                    <a:latin typeface="Comic Sans MS" pitchFamily="66" charset="0"/>
                  </a:rPr>
                  <a:t>v</a:t>
                </a:r>
                <a:endParaRPr lang="en-GB" sz="1400" i="1" dirty="0">
                  <a:solidFill>
                    <a:srgbClr val="339966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40" name="Group 25"/>
            <p:cNvGrpSpPr>
              <a:grpSpLocks/>
            </p:cNvGrpSpPr>
            <p:nvPr/>
          </p:nvGrpSpPr>
          <p:grpSpPr bwMode="auto">
            <a:xfrm>
              <a:off x="432" y="1346"/>
              <a:ext cx="4548" cy="192"/>
              <a:chOff x="432" y="1398"/>
              <a:chExt cx="4548" cy="187"/>
            </a:xfrm>
          </p:grpSpPr>
          <p:sp>
            <p:nvSpPr>
              <p:cNvPr id="41" name="Text Box 26"/>
              <p:cNvSpPr txBox="1">
                <a:spLocks noChangeArrowheads="1"/>
              </p:cNvSpPr>
              <p:nvPr/>
            </p:nvSpPr>
            <p:spPr bwMode="auto">
              <a:xfrm>
                <a:off x="432" y="1398"/>
                <a:ext cx="4548" cy="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GB" sz="1400">
                  <a:solidFill>
                    <a:srgbClr val="FF33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42" name="Group 27"/>
              <p:cNvGrpSpPr>
                <a:grpSpLocks/>
              </p:cNvGrpSpPr>
              <p:nvPr/>
            </p:nvGrpSpPr>
            <p:grpSpPr bwMode="auto">
              <a:xfrm>
                <a:off x="2286" y="1404"/>
                <a:ext cx="432" cy="6"/>
                <a:chOff x="3144" y="1368"/>
                <a:chExt cx="432" cy="6"/>
              </a:xfrm>
            </p:grpSpPr>
            <p:sp>
              <p:nvSpPr>
                <p:cNvPr id="43" name="Line 28"/>
                <p:cNvSpPr>
                  <a:spLocks noChangeShapeType="1"/>
                </p:cNvSpPr>
                <p:nvPr/>
              </p:nvSpPr>
              <p:spPr bwMode="auto">
                <a:xfrm>
                  <a:off x="3144" y="137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 type="arrow" w="sm" len="sm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" name="Line 29"/>
                <p:cNvSpPr>
                  <a:spLocks noChangeShapeType="1"/>
                </p:cNvSpPr>
                <p:nvPr/>
              </p:nvSpPr>
              <p:spPr bwMode="auto">
                <a:xfrm>
                  <a:off x="3480" y="136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 type="arrow" w="sm" len="sm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61" name="Rectangle 30"/>
          <p:cNvSpPr>
            <a:spLocks noChangeArrowheads="1"/>
          </p:cNvSpPr>
          <p:nvPr/>
        </p:nvSpPr>
        <p:spPr bwMode="auto">
          <a:xfrm>
            <a:off x="609600" y="1663700"/>
            <a:ext cx="7753350" cy="4217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62" name="Group 32"/>
          <p:cNvGrpSpPr>
            <a:grpSpLocks/>
          </p:cNvGrpSpPr>
          <p:nvPr/>
        </p:nvGrpSpPr>
        <p:grpSpPr bwMode="auto">
          <a:xfrm>
            <a:off x="2800350" y="3014663"/>
            <a:ext cx="600075" cy="366712"/>
            <a:chOff x="1608" y="2316"/>
            <a:chExt cx="378" cy="231"/>
          </a:xfrm>
        </p:grpSpPr>
        <p:sp>
          <p:nvSpPr>
            <p:cNvPr id="63" name="Line 33"/>
            <p:cNvSpPr>
              <a:spLocks noChangeShapeType="1"/>
            </p:cNvSpPr>
            <p:nvPr/>
          </p:nvSpPr>
          <p:spPr bwMode="auto">
            <a:xfrm>
              <a:off x="1608" y="2532"/>
              <a:ext cx="37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Text Box 34"/>
            <p:cNvSpPr txBox="1">
              <a:spLocks noChangeArrowheads="1"/>
            </p:cNvSpPr>
            <p:nvPr/>
          </p:nvSpPr>
          <p:spPr bwMode="auto">
            <a:xfrm>
              <a:off x="1770" y="2316"/>
              <a:ext cx="2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800" b="1">
                  <a:latin typeface="Comic Sans MS" pitchFamily="66" charset="0"/>
                </a:rPr>
                <a:t>F</a:t>
              </a:r>
              <a:endParaRPr lang="en-GB" sz="1800" b="1">
                <a:latin typeface="Comic Sans MS" pitchFamily="66" charset="0"/>
              </a:endParaRPr>
            </a:p>
          </p:txBody>
        </p:sp>
      </p:grpSp>
      <p:sp>
        <p:nvSpPr>
          <p:cNvPr id="65" name="Text Box 35"/>
          <p:cNvSpPr txBox="1">
            <a:spLocks noChangeArrowheads="1"/>
          </p:cNvSpPr>
          <p:nvPr/>
        </p:nvSpPr>
        <p:spPr bwMode="auto">
          <a:xfrm>
            <a:off x="684213" y="908050"/>
            <a:ext cx="7862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arenBoth" startAt="2"/>
              <a:defRPr/>
            </a:pPr>
            <a:r>
              <a:rPr lang="fr-FR" sz="1800" b="1" u="sng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The charged particle enter the </a:t>
            </a:r>
            <a:r>
              <a:rPr lang="fr-FR" sz="1800" b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: for an efficient acceleration, the particle should be synchronized with the RF wave</a:t>
            </a:r>
            <a:endParaRPr lang="en-GB" sz="1800" b="1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66" name="Text Box 36"/>
          <p:cNvSpPr txBox="1">
            <a:spLocks noChangeArrowheads="1"/>
          </p:cNvSpPr>
          <p:nvPr/>
        </p:nvSpPr>
        <p:spPr bwMode="auto">
          <a:xfrm>
            <a:off x="1400175" y="4538663"/>
            <a:ext cx="6477000" cy="962025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Symbol" pitchFamily="18" charset="2"/>
              <a:buChar char="®"/>
            </a:pPr>
            <a:r>
              <a:rPr lang="fr-FR" sz="1400">
                <a:latin typeface="Comic Sans MS" pitchFamily="66" charset="0"/>
              </a:rPr>
              <a:t> The particle should arrive at the right time in the cell</a:t>
            </a:r>
          </a:p>
          <a:p>
            <a:pPr algn="ctr">
              <a:spcBef>
                <a:spcPct val="50000"/>
              </a:spcBef>
              <a:buFont typeface="Symbol" pitchFamily="18" charset="2"/>
              <a:buChar char="®"/>
            </a:pPr>
            <a:endParaRPr lang="fr-FR" sz="140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fr-FR" sz="1400">
                <a:latin typeface="Comic Sans MS" pitchFamily="66" charset="0"/>
                <a:sym typeface="Symbol" pitchFamily="18" charset="2"/>
              </a:rPr>
              <a:t>The cell length should be adjusted to the particle velocity</a:t>
            </a:r>
            <a:endParaRPr lang="fr-FR" sz="1400">
              <a:latin typeface="Comic Sans MS" pitchFamily="66" charset="0"/>
            </a:endParaRPr>
          </a:p>
        </p:txBody>
      </p:sp>
      <p:grpSp>
        <p:nvGrpSpPr>
          <p:cNvPr id="67" name="Group 37"/>
          <p:cNvGrpSpPr>
            <a:grpSpLocks/>
          </p:cNvGrpSpPr>
          <p:nvPr/>
        </p:nvGrpSpPr>
        <p:grpSpPr bwMode="auto">
          <a:xfrm>
            <a:off x="2809875" y="2128838"/>
            <a:ext cx="1252538" cy="357187"/>
            <a:chOff x="1770" y="1584"/>
            <a:chExt cx="789" cy="225"/>
          </a:xfrm>
        </p:grpSpPr>
        <p:sp>
          <p:nvSpPr>
            <p:cNvPr id="68" name="Line 38"/>
            <p:cNvSpPr>
              <a:spLocks noChangeShapeType="1"/>
            </p:cNvSpPr>
            <p:nvPr/>
          </p:nvSpPr>
          <p:spPr bwMode="auto">
            <a:xfrm>
              <a:off x="1770" y="1809"/>
              <a:ext cx="78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Text Box 39"/>
            <p:cNvSpPr txBox="1">
              <a:spLocks noChangeArrowheads="1"/>
            </p:cNvSpPr>
            <p:nvPr/>
          </p:nvSpPr>
          <p:spPr bwMode="auto">
            <a:xfrm>
              <a:off x="1856" y="1584"/>
              <a:ext cx="56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b="1" dirty="0">
                  <a:solidFill>
                    <a:srgbClr val="0000FF"/>
                  </a:solidFill>
                  <a:latin typeface="Comic Sans MS" pitchFamily="66" charset="0"/>
                  <a:sym typeface="Symbol" pitchFamily="18" charset="2"/>
                </a:rPr>
                <a:t> </a:t>
              </a:r>
              <a:r>
                <a:rPr lang="fr-FR" sz="1600" b="1" dirty="0" err="1" smtClean="0">
                  <a:solidFill>
                    <a:srgbClr val="0000FF"/>
                  </a:solidFill>
                  <a:latin typeface="Comic Sans MS" pitchFamily="66" charset="0"/>
                  <a:sym typeface="Symbol" pitchFamily="18" charset="2"/>
                </a:rPr>
                <a:t>L</a:t>
              </a:r>
              <a:r>
                <a:rPr lang="fr-FR" sz="1600" b="1" baseline="-25000" dirty="0" err="1" smtClean="0">
                  <a:solidFill>
                    <a:srgbClr val="0000FF"/>
                  </a:solidFill>
                  <a:latin typeface="Comic Sans MS" pitchFamily="66" charset="0"/>
                </a:rPr>
                <a:t>cell</a:t>
              </a:r>
              <a:endParaRPr lang="en-GB" sz="1600" b="1" baseline="-25000" dirty="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0" name="Group 40"/>
          <p:cNvGrpSpPr>
            <a:grpSpLocks/>
          </p:cNvGrpSpPr>
          <p:nvPr/>
        </p:nvGrpSpPr>
        <p:grpSpPr bwMode="auto">
          <a:xfrm>
            <a:off x="657225" y="3814763"/>
            <a:ext cx="7667625" cy="1403350"/>
            <a:chOff x="414" y="2646"/>
            <a:chExt cx="4830" cy="884"/>
          </a:xfrm>
        </p:grpSpPr>
        <p:sp>
          <p:nvSpPr>
            <p:cNvPr id="71" name="Text Box 41"/>
            <p:cNvSpPr txBox="1">
              <a:spLocks noChangeArrowheads="1"/>
            </p:cNvSpPr>
            <p:nvPr/>
          </p:nvSpPr>
          <p:spPr bwMode="auto">
            <a:xfrm>
              <a:off x="414" y="2646"/>
              <a:ext cx="4830" cy="884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u="sng">
                  <a:latin typeface="Comic Sans MS" pitchFamily="66" charset="0"/>
                </a:rPr>
                <a:t>Synchronism condition </a:t>
              </a:r>
              <a:r>
                <a:rPr lang="fr-FR" sz="1400">
                  <a:latin typeface="Comic Sans MS" pitchFamily="66" charset="0"/>
                </a:rPr>
                <a:t>: </a:t>
              </a:r>
            </a:p>
            <a:p>
              <a:pPr>
                <a:spcBef>
                  <a:spcPct val="50000"/>
                </a:spcBef>
              </a:pPr>
              <a:r>
                <a:rPr lang="fr-FR" sz="1400">
                  <a:latin typeface="Comic Sans MS" pitchFamily="66" charset="0"/>
                </a:rPr>
                <a:t>                           The time for the particle to cross one cell should be T</a:t>
              </a:r>
              <a:r>
                <a:rPr lang="fr-FR" sz="1400" baseline="-25000">
                  <a:latin typeface="Comic Sans MS" pitchFamily="66" charset="0"/>
                </a:rPr>
                <a:t>RF</a:t>
              </a:r>
              <a:r>
                <a:rPr lang="fr-FR" sz="1400">
                  <a:latin typeface="Comic Sans MS" pitchFamily="66" charset="0"/>
                </a:rPr>
                <a:t>/2</a:t>
              </a:r>
              <a:r>
                <a:rPr lang="fr-FR" sz="1400" baseline="-25000">
                  <a:latin typeface="Comic Sans MS" pitchFamily="66" charset="0"/>
                </a:rPr>
                <a:t>  </a:t>
              </a:r>
              <a:r>
                <a:rPr lang="fr-FR" sz="1400">
                  <a:latin typeface="Comic Sans MS" pitchFamily="66" charset="0"/>
                  <a:sym typeface="Symbol" pitchFamily="18" charset="2"/>
                </a:rPr>
                <a:t></a:t>
              </a:r>
              <a:endParaRPr lang="fr-FR" sz="1400">
                <a:latin typeface="Comic Sans MS" pitchFamily="66" charset="0"/>
              </a:endParaRPr>
            </a:p>
            <a:p>
              <a:endParaRPr lang="fr-FR" sz="800">
                <a:latin typeface="Comic Sans MS" pitchFamily="66" charset="0"/>
                <a:sym typeface="Symbol" pitchFamily="18" charset="2"/>
              </a:endParaRPr>
            </a:p>
            <a:p>
              <a:pPr>
                <a:spcBef>
                  <a:spcPct val="50000"/>
                </a:spcBef>
              </a:pPr>
              <a:r>
                <a:rPr lang="fr-FR" sz="1400">
                  <a:latin typeface="Comic Sans MS" pitchFamily="66" charset="0"/>
                  <a:sym typeface="Symbol" pitchFamily="18" charset="2"/>
                </a:rPr>
                <a:t>           The cell length should verify:		      or</a:t>
              </a:r>
            </a:p>
            <a:p>
              <a:pPr>
                <a:spcBef>
                  <a:spcPct val="50000"/>
                </a:spcBef>
              </a:pPr>
              <a:endParaRPr lang="fr-FR" sz="1400">
                <a:latin typeface="Comic Sans MS" pitchFamily="66" charset="0"/>
                <a:sym typeface="Symbol" pitchFamily="18" charset="2"/>
              </a:endParaRPr>
            </a:p>
          </p:txBody>
        </p:sp>
        <p:graphicFrame>
          <p:nvGraphicFramePr>
            <p:cNvPr id="72" name="Object 42"/>
            <p:cNvGraphicFramePr>
              <a:graphicFrameLocks noChangeAspect="1"/>
            </p:cNvGraphicFramePr>
            <p:nvPr/>
          </p:nvGraphicFramePr>
          <p:xfrm>
            <a:off x="4586" y="2781"/>
            <a:ext cx="462" cy="315"/>
          </p:xfrm>
          <a:graphic>
            <a:graphicData uri="http://schemas.openxmlformats.org/presentationml/2006/ole">
              <p:oleObj spid="_x0000_s1026" name="Equation" r:id="rId4" imgW="558720" imgH="380880" progId="Equation.3">
                <p:embed/>
              </p:oleObj>
            </a:graphicData>
          </a:graphic>
        </p:graphicFrame>
        <p:graphicFrame>
          <p:nvGraphicFramePr>
            <p:cNvPr id="73" name="Object 43"/>
            <p:cNvGraphicFramePr>
              <a:graphicFrameLocks noChangeAspect="1"/>
            </p:cNvGraphicFramePr>
            <p:nvPr/>
          </p:nvGraphicFramePr>
          <p:xfrm>
            <a:off x="2636" y="3030"/>
            <a:ext cx="756" cy="360"/>
          </p:xfrm>
          <a:graphic>
            <a:graphicData uri="http://schemas.openxmlformats.org/presentationml/2006/ole">
              <p:oleObj spid="_x0000_s1027" name="Equation" r:id="rId5" imgW="799920" imgH="380880" progId="Equation.3">
                <p:embed/>
              </p:oleObj>
            </a:graphicData>
          </a:graphic>
        </p:graphicFrame>
        <p:graphicFrame>
          <p:nvGraphicFramePr>
            <p:cNvPr id="74" name="Object 44"/>
            <p:cNvGraphicFramePr>
              <a:graphicFrameLocks noChangeAspect="1"/>
            </p:cNvGraphicFramePr>
            <p:nvPr/>
          </p:nvGraphicFramePr>
          <p:xfrm>
            <a:off x="3818" y="3062"/>
            <a:ext cx="447" cy="298"/>
          </p:xfrm>
          <a:graphic>
            <a:graphicData uri="http://schemas.openxmlformats.org/presentationml/2006/ole">
              <p:oleObj spid="_x0000_s1028" name="Equation" r:id="rId6" imgW="571320" imgH="380880" progId="Equation.3">
                <p:embed/>
              </p:oleObj>
            </a:graphicData>
          </a:graphic>
        </p:graphicFrame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552119" y="0"/>
            <a:ext cx="181821" cy="4022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Superconducting Cavities</a:t>
            </a:r>
            <a:endParaRPr lang="en-US" sz="32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" name="Rectangle 3" descr="Marbre vert"/>
          <p:cNvSpPr>
            <a:spLocks noChangeArrowheads="1"/>
          </p:cNvSpPr>
          <p:nvPr/>
        </p:nvSpPr>
        <p:spPr bwMode="auto">
          <a:xfrm>
            <a:off x="153988" y="595313"/>
            <a:ext cx="8839200" cy="650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063625" y="692150"/>
            <a:ext cx="7712075" cy="4129088"/>
            <a:chOff x="354" y="468"/>
            <a:chExt cx="4858" cy="2601"/>
          </a:xfrm>
        </p:grpSpPr>
        <p:pic>
          <p:nvPicPr>
            <p:cNvPr id="6" name="Picture 31" descr="animRFpart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4" y="468"/>
              <a:ext cx="4858" cy="2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4086" y="860"/>
              <a:ext cx="470" cy="653"/>
              <a:chOff x="4302" y="1418"/>
              <a:chExt cx="470" cy="653"/>
            </a:xfrm>
          </p:grpSpPr>
          <p:grpSp>
            <p:nvGrpSpPr>
              <p:cNvPr id="8" name="Group 33"/>
              <p:cNvGrpSpPr>
                <a:grpSpLocks/>
              </p:cNvGrpSpPr>
              <p:nvPr/>
            </p:nvGrpSpPr>
            <p:grpSpPr bwMode="auto">
              <a:xfrm>
                <a:off x="4302" y="1609"/>
                <a:ext cx="470" cy="462"/>
                <a:chOff x="4132" y="1905"/>
                <a:chExt cx="470" cy="462"/>
              </a:xfrm>
            </p:grpSpPr>
            <p:sp>
              <p:nvSpPr>
                <p:cNvPr id="10" name="Rectangle 34"/>
                <p:cNvSpPr>
                  <a:spLocks noChangeArrowheads="1"/>
                </p:cNvSpPr>
                <p:nvPr/>
              </p:nvSpPr>
              <p:spPr bwMode="auto">
                <a:xfrm>
                  <a:off x="4210" y="1941"/>
                  <a:ext cx="324" cy="42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11" name="Group 35"/>
                <p:cNvGrpSpPr>
                  <a:grpSpLocks/>
                </p:cNvGrpSpPr>
                <p:nvPr/>
              </p:nvGrpSpPr>
              <p:grpSpPr bwMode="auto">
                <a:xfrm>
                  <a:off x="4132" y="1905"/>
                  <a:ext cx="470" cy="432"/>
                  <a:chOff x="4146" y="1998"/>
                  <a:chExt cx="470" cy="432"/>
                </a:xfrm>
              </p:grpSpPr>
              <p:sp>
                <p:nvSpPr>
                  <p:cNvPr id="12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18" y="2004"/>
                    <a:ext cx="0" cy="42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4" name="Line 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42" y="1998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5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542" y="2004"/>
                    <a:ext cx="74" cy="62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6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4146" y="2004"/>
                    <a:ext cx="74" cy="62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9" name="Rectangle 40"/>
              <p:cNvSpPr>
                <a:spLocks noChangeArrowheads="1"/>
              </p:cNvSpPr>
              <p:nvPr/>
            </p:nvSpPr>
            <p:spPr bwMode="auto">
              <a:xfrm>
                <a:off x="4492" y="1418"/>
                <a:ext cx="88" cy="632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8" name="Group 42"/>
          <p:cNvGrpSpPr>
            <a:grpSpLocks/>
          </p:cNvGrpSpPr>
          <p:nvPr/>
        </p:nvGrpSpPr>
        <p:grpSpPr bwMode="auto">
          <a:xfrm>
            <a:off x="615950" y="3663950"/>
            <a:ext cx="8310563" cy="2557463"/>
            <a:chOff x="246" y="2502"/>
            <a:chExt cx="5235" cy="1611"/>
          </a:xfrm>
        </p:grpSpPr>
        <p:sp>
          <p:nvSpPr>
            <p:cNvPr id="19" name="Text Box 43"/>
            <p:cNvSpPr txBox="1">
              <a:spLocks noChangeArrowheads="1"/>
            </p:cNvSpPr>
            <p:nvPr/>
          </p:nvSpPr>
          <p:spPr bwMode="auto">
            <a:xfrm>
              <a:off x="246" y="2502"/>
              <a:ext cx="5235" cy="1611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>
                <a:spcBef>
                  <a:spcPct val="50000"/>
                </a:spcBef>
                <a:defRPr/>
              </a:pPr>
              <a:r>
                <a:rPr lang="fr-FR" sz="1400" u="sng" dirty="0" err="1">
                  <a:latin typeface="Comic Sans MS" pitchFamily="66" charset="0"/>
                  <a:sym typeface="Symbol" pitchFamily="18" charset="2"/>
                </a:rPr>
                <a:t>Energy</a:t>
              </a:r>
              <a:r>
                <a:rPr lang="fr-FR" sz="1400" u="sng" dirty="0">
                  <a:latin typeface="Comic Sans MS" pitchFamily="66" charset="0"/>
                  <a:sym typeface="Symbol" pitchFamily="18" charset="2"/>
                </a:rPr>
                <a:t> gain</a:t>
              </a:r>
              <a:r>
                <a:rPr lang="fr-FR" sz="1400" dirty="0">
                  <a:latin typeface="Comic Sans MS" pitchFamily="66" charset="0"/>
                  <a:sym typeface="Symbol" pitchFamily="18" charset="2"/>
                </a:rPr>
                <a:t> :</a:t>
              </a:r>
            </a:p>
            <a:p>
              <a:pPr marL="457200" indent="-457200">
                <a:spcBef>
                  <a:spcPct val="50000"/>
                </a:spcBef>
                <a:defRPr/>
              </a:pPr>
              <a:r>
                <a:rPr lang="fr-FR" sz="1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sym typeface="Symbol" pitchFamily="18" charset="2"/>
                </a:rPr>
                <a:t>						or</a:t>
              </a:r>
            </a:p>
            <a:p>
              <a:pPr marL="457200" indent="-457200">
                <a:spcBef>
                  <a:spcPct val="50000"/>
                </a:spcBef>
                <a:defRPr/>
              </a:pPr>
              <a:r>
                <a:rPr lang="fr-FR" sz="1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sym typeface="Symbol" pitchFamily="18" charset="2"/>
                </a:rPr>
                <a:t>			</a:t>
              </a:r>
            </a:p>
            <a:p>
              <a:pPr marL="457200" indent="-457200">
                <a:spcBef>
                  <a:spcPct val="50000"/>
                </a:spcBef>
                <a:defRPr/>
              </a:pPr>
              <a:r>
                <a:rPr lang="fr-FR" sz="1400" dirty="0">
                  <a:latin typeface="Comic Sans MS" pitchFamily="66" charset="0"/>
                  <a:sym typeface="Symbol" pitchFamily="18" charset="2"/>
                </a:rPr>
                <a:t>		</a:t>
              </a:r>
              <a:r>
                <a:rPr lang="fr-FR" sz="1400" dirty="0" err="1">
                  <a:latin typeface="Comic Sans MS" pitchFamily="66" charset="0"/>
                  <a:sym typeface="Symbol" pitchFamily="18" charset="2"/>
                </a:rPr>
                <a:t>E</a:t>
              </a:r>
              <a:r>
                <a:rPr lang="fr-FR" sz="1400" baseline="-25000" dirty="0" err="1">
                  <a:latin typeface="Comic Sans MS" pitchFamily="66" charset="0"/>
                  <a:sym typeface="Symbol" pitchFamily="18" charset="2"/>
                </a:rPr>
                <a:t>acc</a:t>
              </a:r>
              <a:r>
                <a:rPr lang="fr-FR" sz="1400" dirty="0">
                  <a:latin typeface="Comic Sans MS" pitchFamily="66" charset="0"/>
                  <a:sym typeface="Symbol" pitchFamily="18" charset="2"/>
                </a:rPr>
                <a:t>: </a:t>
              </a:r>
              <a:r>
                <a:rPr lang="fr-FR" sz="1400" dirty="0" err="1">
                  <a:latin typeface="Comic Sans MS" pitchFamily="66" charset="0"/>
                  <a:sym typeface="Symbol" pitchFamily="18" charset="2"/>
                </a:rPr>
                <a:t>accelerating</a:t>
              </a:r>
              <a:r>
                <a:rPr lang="fr-FR" sz="1400" dirty="0">
                  <a:latin typeface="Comic Sans MS" pitchFamily="66" charset="0"/>
                  <a:sym typeface="Symbol" pitchFamily="18" charset="2"/>
                </a:rPr>
                <a:t> </a:t>
              </a:r>
              <a:r>
                <a:rPr lang="fr-FR" sz="1400" dirty="0" err="1">
                  <a:latin typeface="Comic Sans MS" pitchFamily="66" charset="0"/>
                  <a:sym typeface="Symbol" pitchFamily="18" charset="2"/>
                </a:rPr>
                <a:t>field</a:t>
              </a:r>
              <a:r>
                <a:rPr lang="fr-FR" sz="1400" dirty="0">
                  <a:latin typeface="Comic Sans MS" pitchFamily="66" charset="0"/>
                  <a:sym typeface="Symbol" pitchFamily="18" charset="2"/>
                </a:rPr>
                <a:t> of the </a:t>
              </a:r>
              <a:r>
                <a:rPr lang="fr-FR" sz="1400" dirty="0" err="1">
                  <a:latin typeface="Comic Sans MS" pitchFamily="66" charset="0"/>
                  <a:sym typeface="Symbol" pitchFamily="18" charset="2"/>
                </a:rPr>
                <a:t>cavity</a:t>
              </a:r>
              <a:r>
                <a:rPr lang="fr-FR" sz="1400" dirty="0">
                  <a:latin typeface="Comic Sans MS" pitchFamily="66" charset="0"/>
                  <a:sym typeface="Symbol" pitchFamily="18" charset="2"/>
                </a:rPr>
                <a:t> (for a </a:t>
              </a:r>
              <a:r>
                <a:rPr lang="fr-FR" sz="1400" dirty="0" err="1">
                  <a:latin typeface="Comic Sans MS" pitchFamily="66" charset="0"/>
                  <a:sym typeface="Symbol" pitchFamily="18" charset="2"/>
                </a:rPr>
                <a:t>given</a:t>
              </a:r>
              <a:r>
                <a:rPr lang="fr-FR" sz="1400" dirty="0">
                  <a:latin typeface="Comic Sans MS" pitchFamily="66" charset="0"/>
                  <a:sym typeface="Symbol" pitchFamily="18" charset="2"/>
                </a:rPr>
                <a:t> </a:t>
              </a:r>
              <a:r>
                <a:rPr lang="fr-FR" sz="1400" dirty="0" err="1">
                  <a:latin typeface="Comic Sans MS" pitchFamily="66" charset="0"/>
                  <a:sym typeface="Symbol" pitchFamily="18" charset="2"/>
                </a:rPr>
                <a:t>particle</a:t>
              </a:r>
              <a:r>
                <a:rPr lang="fr-FR" sz="1400" dirty="0">
                  <a:latin typeface="Comic Sans MS" pitchFamily="66" charset="0"/>
                  <a:sym typeface="Symbol" pitchFamily="18" charset="2"/>
                </a:rPr>
                <a:t> </a:t>
              </a:r>
              <a:r>
                <a:rPr lang="fr-FR" sz="1400" dirty="0" err="1">
                  <a:latin typeface="Comic Sans MS" pitchFamily="66" charset="0"/>
                  <a:sym typeface="Symbol" pitchFamily="18" charset="2"/>
                </a:rPr>
                <a:t>velocity</a:t>
              </a:r>
              <a:r>
                <a:rPr lang="fr-FR" sz="1400" dirty="0">
                  <a:latin typeface="Comic Sans MS" pitchFamily="66" charset="0"/>
                  <a:sym typeface="Symbol" pitchFamily="18" charset="2"/>
                </a:rPr>
                <a:t>)</a:t>
              </a:r>
            </a:p>
            <a:p>
              <a:pPr marL="457200" indent="-457200">
                <a:spcBef>
                  <a:spcPct val="50000"/>
                </a:spcBef>
                <a:defRPr/>
              </a:pPr>
              <a:r>
                <a:rPr lang="fr-FR" sz="1400" dirty="0">
                  <a:latin typeface="Comic Sans MS" pitchFamily="66" charset="0"/>
                  <a:sym typeface="Symbol" pitchFamily="18" charset="2"/>
                </a:rPr>
                <a:t>		</a:t>
              </a:r>
              <a:r>
                <a:rPr lang="fr-FR" sz="1400" dirty="0" err="1">
                  <a:latin typeface="Comic Sans MS" pitchFamily="66" charset="0"/>
                  <a:sym typeface="Symbol" pitchFamily="18" charset="2"/>
                </a:rPr>
                <a:t>L</a:t>
              </a:r>
              <a:r>
                <a:rPr lang="fr-FR" sz="1400" baseline="-25000" dirty="0" err="1">
                  <a:latin typeface="Comic Sans MS" pitchFamily="66" charset="0"/>
                  <a:sym typeface="Symbol" pitchFamily="18" charset="2"/>
                </a:rPr>
                <a:t>acc</a:t>
              </a:r>
              <a:r>
                <a:rPr lang="fr-FR" sz="1400" dirty="0">
                  <a:latin typeface="Comic Sans MS" pitchFamily="66" charset="0"/>
                  <a:sym typeface="Symbol" pitchFamily="18" charset="2"/>
                </a:rPr>
                <a:t>: </a:t>
              </a:r>
              <a:r>
                <a:rPr lang="fr-FR" sz="1400" dirty="0" err="1">
                  <a:latin typeface="Comic Sans MS" pitchFamily="66" charset="0"/>
                  <a:sym typeface="Symbol" pitchFamily="18" charset="2"/>
                </a:rPr>
                <a:t>cavity</a:t>
              </a:r>
              <a:r>
                <a:rPr lang="fr-FR" sz="1400" dirty="0">
                  <a:latin typeface="Comic Sans MS" pitchFamily="66" charset="0"/>
                  <a:sym typeface="Symbol" pitchFamily="18" charset="2"/>
                </a:rPr>
                <a:t> </a:t>
              </a:r>
              <a:r>
                <a:rPr lang="fr-FR" sz="1400" dirty="0" err="1">
                  <a:latin typeface="Comic Sans MS" pitchFamily="66" charset="0"/>
                  <a:sym typeface="Symbol" pitchFamily="18" charset="2"/>
                </a:rPr>
                <a:t>accelerating</a:t>
              </a:r>
              <a:r>
                <a:rPr lang="fr-FR" sz="1400" dirty="0">
                  <a:latin typeface="Comic Sans MS" pitchFamily="66" charset="0"/>
                  <a:sym typeface="Symbol" pitchFamily="18" charset="2"/>
                </a:rPr>
                <a:t> </a:t>
              </a:r>
              <a:r>
                <a:rPr lang="fr-FR" sz="1400" dirty="0" err="1">
                  <a:latin typeface="Comic Sans MS" pitchFamily="66" charset="0"/>
                  <a:sym typeface="Symbol" pitchFamily="18" charset="2"/>
                </a:rPr>
                <a:t>length</a:t>
              </a:r>
              <a:endParaRPr lang="fr-FR" sz="1400" dirty="0">
                <a:latin typeface="Comic Sans MS" pitchFamily="66" charset="0"/>
                <a:sym typeface="Symbol" pitchFamily="18" charset="2"/>
              </a:endParaRPr>
            </a:p>
            <a:p>
              <a:pPr marL="457200" indent="-457200">
                <a:spcBef>
                  <a:spcPct val="50000"/>
                </a:spcBef>
                <a:defRPr/>
              </a:pPr>
              <a:r>
                <a:rPr lang="fr-FR" sz="1400" dirty="0">
                  <a:latin typeface="Comic Sans MS" pitchFamily="66" charset="0"/>
                  <a:sym typeface="Symbol" pitchFamily="18" charset="2"/>
                </a:rPr>
                <a:t>		 : particule phase </a:t>
              </a:r>
              <a:r>
                <a:rPr lang="fr-FR" sz="1400" dirty="0" err="1">
                  <a:latin typeface="Comic Sans MS" pitchFamily="66" charset="0"/>
                  <a:sym typeface="Symbol" pitchFamily="18" charset="2"/>
                </a:rPr>
                <a:t>with</a:t>
              </a:r>
              <a:r>
                <a:rPr lang="fr-FR" sz="1400" dirty="0">
                  <a:latin typeface="Comic Sans MS" pitchFamily="66" charset="0"/>
                  <a:sym typeface="Symbol" pitchFamily="18" charset="2"/>
                </a:rPr>
                <a:t> respect to the RF </a:t>
              </a:r>
              <a:r>
                <a:rPr lang="fr-FR" sz="1400" dirty="0" err="1">
                  <a:latin typeface="Comic Sans MS" pitchFamily="66" charset="0"/>
                  <a:sym typeface="Symbol" pitchFamily="18" charset="2"/>
                </a:rPr>
                <a:t>wave</a:t>
              </a:r>
              <a:endParaRPr lang="fr-FR" sz="1400" dirty="0">
                <a:latin typeface="Comic Sans MS" pitchFamily="66" charset="0"/>
                <a:sym typeface="Symbol" pitchFamily="18" charset="2"/>
              </a:endParaRPr>
            </a:p>
            <a:p>
              <a:pPr marL="457200" indent="-457200">
                <a:spcBef>
                  <a:spcPct val="50000"/>
                </a:spcBef>
                <a:defRPr/>
              </a:pPr>
              <a:r>
                <a:rPr lang="fr-FR" sz="1400" i="1" dirty="0">
                  <a:solidFill>
                    <a:srgbClr val="FF3300"/>
                  </a:solidFill>
                  <a:latin typeface="Comic Sans MS" pitchFamily="66" charset="0"/>
                  <a:sym typeface="Symbol" pitchFamily="18" charset="2"/>
                </a:rPr>
                <a:t>Ex : f = 700MHz ; 5-</a:t>
              </a:r>
              <a:r>
                <a:rPr lang="fr-FR" sz="1400" i="1" dirty="0" err="1">
                  <a:solidFill>
                    <a:srgbClr val="FF3300"/>
                  </a:solidFill>
                  <a:latin typeface="Comic Sans MS" pitchFamily="66" charset="0"/>
                  <a:sym typeface="Symbol" pitchFamily="18" charset="2"/>
                </a:rPr>
                <a:t>cell</a:t>
              </a:r>
              <a:r>
                <a:rPr lang="fr-FR" sz="1400" i="1" dirty="0">
                  <a:solidFill>
                    <a:srgbClr val="FF3300"/>
                  </a:solidFill>
                  <a:latin typeface="Comic Sans MS" pitchFamily="66" charset="0"/>
                  <a:sym typeface="Symbol" pitchFamily="18" charset="2"/>
                </a:rPr>
                <a:t> proton </a:t>
              </a:r>
              <a:r>
                <a:rPr lang="fr-FR" sz="1400" i="1" dirty="0" err="1">
                  <a:solidFill>
                    <a:srgbClr val="FF3300"/>
                  </a:solidFill>
                  <a:latin typeface="Comic Sans MS" pitchFamily="66" charset="0"/>
                  <a:sym typeface="Symbol" pitchFamily="18" charset="2"/>
                </a:rPr>
                <a:t>cavity</a:t>
              </a:r>
              <a:r>
                <a:rPr lang="fr-FR" sz="1400" i="1" dirty="0">
                  <a:solidFill>
                    <a:srgbClr val="FF3300"/>
                  </a:solidFill>
                  <a:latin typeface="Comic Sans MS" pitchFamily="66" charset="0"/>
                  <a:sym typeface="Symbol" pitchFamily="18" charset="2"/>
                </a:rPr>
                <a:t>  = 0,65 (</a:t>
              </a:r>
              <a:r>
                <a:rPr lang="fr-FR" sz="1400" i="1" dirty="0" err="1">
                  <a:solidFill>
                    <a:srgbClr val="FF3300"/>
                  </a:solidFill>
                  <a:latin typeface="Comic Sans MS" pitchFamily="66" charset="0"/>
                  <a:sym typeface="Symbol" pitchFamily="18" charset="2"/>
                </a:rPr>
                <a:t>L</a:t>
              </a:r>
              <a:r>
                <a:rPr lang="fr-FR" sz="1400" i="1" baseline="-25000" dirty="0" err="1">
                  <a:solidFill>
                    <a:srgbClr val="FF3300"/>
                  </a:solidFill>
                  <a:latin typeface="Comic Sans MS" pitchFamily="66" charset="0"/>
                  <a:sym typeface="Symbol" pitchFamily="18" charset="2"/>
                </a:rPr>
                <a:t>acc</a:t>
              </a:r>
              <a:r>
                <a:rPr lang="fr-FR" sz="1400" i="1" dirty="0">
                  <a:solidFill>
                    <a:srgbClr val="FF3300"/>
                  </a:solidFill>
                  <a:latin typeface="Comic Sans MS" pitchFamily="66" charset="0"/>
                  <a:sym typeface="Symbol" pitchFamily="18" charset="2"/>
                </a:rPr>
                <a:t>=514cm); </a:t>
              </a:r>
              <a:r>
                <a:rPr lang="fr-FR" sz="1400" i="1" dirty="0" err="1">
                  <a:solidFill>
                    <a:srgbClr val="FF3300"/>
                  </a:solidFill>
                  <a:latin typeface="Comic Sans MS" pitchFamily="66" charset="0"/>
                  <a:sym typeface="Symbol" pitchFamily="18" charset="2"/>
                </a:rPr>
                <a:t>E</a:t>
              </a:r>
              <a:r>
                <a:rPr lang="fr-FR" sz="1400" i="1" baseline="-25000" dirty="0" err="1">
                  <a:solidFill>
                    <a:srgbClr val="FF3300"/>
                  </a:solidFill>
                  <a:latin typeface="Comic Sans MS" pitchFamily="66" charset="0"/>
                  <a:sym typeface="Symbol" pitchFamily="18" charset="2"/>
                </a:rPr>
                <a:t>acc</a:t>
              </a:r>
              <a:r>
                <a:rPr lang="fr-FR" sz="1400" i="1" dirty="0">
                  <a:solidFill>
                    <a:srgbClr val="FF3300"/>
                  </a:solidFill>
                  <a:latin typeface="Comic Sans MS" pitchFamily="66" charset="0"/>
                  <a:sym typeface="Symbol" pitchFamily="18" charset="2"/>
                </a:rPr>
                <a:t>= 10MV/m ;  = 0°    </a:t>
              </a:r>
            </a:p>
            <a:p>
              <a:pPr marL="457200" indent="-457200">
                <a:spcBef>
                  <a:spcPct val="50000"/>
                </a:spcBef>
                <a:defRPr/>
              </a:pPr>
              <a:r>
                <a:rPr lang="fr-FR" sz="1400" b="1" i="1" dirty="0">
                  <a:solidFill>
                    <a:srgbClr val="FF3300"/>
                  </a:solidFill>
                  <a:latin typeface="Comic Sans MS" pitchFamily="66" charset="0"/>
                  <a:sym typeface="Symbol" pitchFamily="18" charset="2"/>
                </a:rPr>
                <a:t>	 	  </a:t>
              </a:r>
              <a:r>
                <a:rPr lang="fr-FR" sz="1400" i="1" u="sng" dirty="0" err="1">
                  <a:solidFill>
                    <a:srgbClr val="FF3300"/>
                  </a:solidFill>
                  <a:latin typeface="Comic Sans MS" pitchFamily="66" charset="0"/>
                  <a:sym typeface="Symbol" pitchFamily="18" charset="2"/>
                </a:rPr>
                <a:t>Energy</a:t>
              </a:r>
              <a:r>
                <a:rPr lang="fr-FR" sz="1400" i="1" u="sng" dirty="0">
                  <a:solidFill>
                    <a:srgbClr val="FF3300"/>
                  </a:solidFill>
                  <a:latin typeface="Comic Sans MS" pitchFamily="66" charset="0"/>
                  <a:sym typeface="Symbol" pitchFamily="18" charset="2"/>
                </a:rPr>
                <a:t> gain</a:t>
              </a:r>
              <a:r>
                <a:rPr lang="fr-FR" sz="1400" b="1" i="1" dirty="0">
                  <a:solidFill>
                    <a:srgbClr val="FF3300"/>
                  </a:solidFill>
                  <a:latin typeface="Comic Sans MS" pitchFamily="66" charset="0"/>
                  <a:sym typeface="Symbol" pitchFamily="18" charset="2"/>
                </a:rPr>
                <a:t> : U = </a:t>
              </a:r>
              <a:r>
                <a:rPr lang="fr-FR" sz="1400" i="1" dirty="0">
                  <a:solidFill>
                    <a:srgbClr val="FF3300"/>
                  </a:solidFill>
                  <a:latin typeface="Comic Sans MS" pitchFamily="66" charset="0"/>
                  <a:sym typeface="Symbol" pitchFamily="18" charset="2"/>
                </a:rPr>
                <a:t>1eV  10MV/m  0,7m  1 =</a:t>
              </a:r>
              <a:r>
                <a:rPr lang="fr-FR" sz="1400" b="1" i="1" dirty="0">
                  <a:solidFill>
                    <a:srgbClr val="FF3300"/>
                  </a:solidFill>
                  <a:latin typeface="Comic Sans MS" pitchFamily="66" charset="0"/>
                  <a:sym typeface="Symbol" pitchFamily="18" charset="2"/>
                </a:rPr>
                <a:t> 7 MeV</a:t>
              </a:r>
              <a:endParaRPr lang="en-GB" sz="1400" i="1" dirty="0">
                <a:solidFill>
                  <a:srgbClr val="FF3300"/>
                </a:solidFill>
                <a:latin typeface="Comic Sans MS" pitchFamily="66" charset="0"/>
                <a:sym typeface="Symbol" pitchFamily="18" charset="2"/>
              </a:endParaRPr>
            </a:p>
          </p:txBody>
        </p:sp>
        <p:graphicFrame>
          <p:nvGraphicFramePr>
            <p:cNvPr id="20" name="Object 44"/>
            <p:cNvGraphicFramePr>
              <a:graphicFrameLocks noChangeAspect="1"/>
            </p:cNvGraphicFramePr>
            <p:nvPr/>
          </p:nvGraphicFramePr>
          <p:xfrm>
            <a:off x="1975" y="2618"/>
            <a:ext cx="1058" cy="404"/>
          </p:xfrm>
          <a:graphic>
            <a:graphicData uri="http://schemas.openxmlformats.org/presentationml/2006/ole">
              <p:oleObj spid="_x0000_s106498" name="Equation" r:id="rId5" imgW="1130040" imgH="431640" progId="Equation.3">
                <p:embed/>
              </p:oleObj>
            </a:graphicData>
          </a:graphic>
        </p:graphicFrame>
        <p:graphicFrame>
          <p:nvGraphicFramePr>
            <p:cNvPr id="21" name="Object 45"/>
            <p:cNvGraphicFramePr>
              <a:graphicFrameLocks noChangeAspect="1"/>
            </p:cNvGraphicFramePr>
            <p:nvPr/>
          </p:nvGraphicFramePr>
          <p:xfrm>
            <a:off x="3434" y="2713"/>
            <a:ext cx="1487" cy="202"/>
          </p:xfrm>
          <a:graphic>
            <a:graphicData uri="http://schemas.openxmlformats.org/presentationml/2006/ole">
              <p:oleObj spid="_x0000_s106499" name="Equation" r:id="rId6" imgW="1587240" imgH="215640" progId="Equation.3">
                <p:embed/>
              </p:oleObj>
            </a:graphicData>
          </a:graphic>
        </p:graphicFrame>
      </p:grpSp>
      <p:grpSp>
        <p:nvGrpSpPr>
          <p:cNvPr id="22" name="Group 46"/>
          <p:cNvGrpSpPr>
            <a:grpSpLocks/>
          </p:cNvGrpSpPr>
          <p:nvPr/>
        </p:nvGrpSpPr>
        <p:grpSpPr bwMode="auto">
          <a:xfrm>
            <a:off x="2425700" y="2282825"/>
            <a:ext cx="4610100" cy="336550"/>
            <a:chOff x="1758" y="2586"/>
            <a:chExt cx="1524" cy="212"/>
          </a:xfrm>
        </p:grpSpPr>
        <p:sp>
          <p:nvSpPr>
            <p:cNvPr id="23" name="Line 47"/>
            <p:cNvSpPr>
              <a:spLocks noChangeShapeType="1"/>
            </p:cNvSpPr>
            <p:nvPr/>
          </p:nvSpPr>
          <p:spPr bwMode="auto">
            <a:xfrm>
              <a:off x="1758" y="2610"/>
              <a:ext cx="152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Text Box 48"/>
            <p:cNvSpPr txBox="1">
              <a:spLocks noChangeArrowheads="1"/>
            </p:cNvSpPr>
            <p:nvPr/>
          </p:nvSpPr>
          <p:spPr bwMode="auto">
            <a:xfrm>
              <a:off x="2138" y="2586"/>
              <a:ext cx="76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b="1">
                  <a:solidFill>
                    <a:srgbClr val="0000FF"/>
                  </a:solidFill>
                  <a:latin typeface="Comic Sans MS" pitchFamily="66" charset="0"/>
                </a:rPr>
                <a:t>L</a:t>
              </a:r>
              <a:r>
                <a:rPr lang="fr-FR" sz="1600" b="1" baseline="-25000">
                  <a:solidFill>
                    <a:srgbClr val="0000FF"/>
                  </a:solidFill>
                  <a:latin typeface="Comic Sans MS" pitchFamily="66" charset="0"/>
                </a:rPr>
                <a:t>acc</a:t>
              </a:r>
              <a:r>
                <a:rPr lang="fr-FR" sz="1600" b="1">
                  <a:solidFill>
                    <a:srgbClr val="0000FF"/>
                  </a:solidFill>
                  <a:latin typeface="Comic Sans MS" pitchFamily="66" charset="0"/>
                </a:rPr>
                <a:t>=N</a:t>
              </a:r>
              <a:r>
                <a:rPr lang="fr-FR" sz="1600" b="1" baseline="-25000">
                  <a:solidFill>
                    <a:srgbClr val="0000FF"/>
                  </a:solidFill>
                  <a:latin typeface="Comic Sans MS" pitchFamily="66" charset="0"/>
                </a:rPr>
                <a:t>cell</a:t>
              </a:r>
              <a:r>
                <a:rPr lang="fr-FR" sz="1600" b="1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fr-FR" sz="1600" b="1">
                  <a:solidFill>
                    <a:srgbClr val="0000FF"/>
                  </a:solidFill>
                  <a:latin typeface="Comic Sans MS" pitchFamily="66" charset="0"/>
                  <a:sym typeface="Symbol" pitchFamily="18" charset="2"/>
                </a:rPr>
                <a:t> </a:t>
              </a:r>
              <a:r>
                <a:rPr lang="fr-FR" sz="1600" b="1">
                  <a:solidFill>
                    <a:srgbClr val="0000FF"/>
                  </a:solidFill>
                  <a:latin typeface="Comic Sans MS" pitchFamily="66" charset="0"/>
                </a:rPr>
                <a:t>L</a:t>
              </a:r>
              <a:r>
                <a:rPr lang="fr-FR" sz="1600" b="1" baseline="-25000">
                  <a:solidFill>
                    <a:srgbClr val="0000FF"/>
                  </a:solidFill>
                  <a:latin typeface="Comic Sans MS" pitchFamily="66" charset="0"/>
                </a:rPr>
                <a:t>cell</a:t>
              </a:r>
              <a:endParaRPr lang="en-GB" sz="1600" b="1" baseline="-2500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</p:grpSp>
      <p:sp>
        <p:nvSpPr>
          <p:cNvPr id="25" name="Text Box 49"/>
          <p:cNvSpPr txBox="1">
            <a:spLocks noChangeArrowheads="1"/>
          </p:cNvSpPr>
          <p:nvPr/>
        </p:nvSpPr>
        <p:spPr bwMode="auto">
          <a:xfrm>
            <a:off x="922338" y="1557338"/>
            <a:ext cx="1633537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>
                <a:solidFill>
                  <a:srgbClr val="339966"/>
                </a:solidFill>
                <a:latin typeface="Comic Sans MS" pitchFamily="66" charset="0"/>
              </a:rPr>
              <a:t> Proton case   </a:t>
            </a:r>
          </a:p>
          <a:p>
            <a:pPr algn="ctr">
              <a:spcBef>
                <a:spcPct val="50000"/>
              </a:spcBef>
            </a:pPr>
            <a:r>
              <a:rPr lang="fr-FR" sz="1400">
                <a:solidFill>
                  <a:srgbClr val="339966"/>
                </a:solidFill>
                <a:latin typeface="Comic Sans MS" pitchFamily="66" charset="0"/>
              </a:rPr>
              <a:t>q &gt; 0, velocity v</a:t>
            </a:r>
            <a:endParaRPr lang="en-GB" sz="1400" i="1">
              <a:solidFill>
                <a:srgbClr val="3399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552119" y="0"/>
            <a:ext cx="181821" cy="4022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Superconducting Cavities</a:t>
            </a:r>
            <a:endParaRPr lang="en-US" sz="32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854075" y="1052513"/>
            <a:ext cx="7658100" cy="4100512"/>
            <a:chOff x="426" y="960"/>
            <a:chExt cx="4824" cy="2583"/>
          </a:xfrm>
        </p:grpSpPr>
        <p:pic>
          <p:nvPicPr>
            <p:cNvPr id="5" name="Picture 7" descr="animRFbeam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6" y="960"/>
              <a:ext cx="4824" cy="2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4134" y="1346"/>
              <a:ext cx="470" cy="653"/>
              <a:chOff x="4302" y="1418"/>
              <a:chExt cx="470" cy="653"/>
            </a:xfrm>
          </p:grpSpPr>
          <p:grpSp>
            <p:nvGrpSpPr>
              <p:cNvPr id="7" name="Group 9"/>
              <p:cNvGrpSpPr>
                <a:grpSpLocks/>
              </p:cNvGrpSpPr>
              <p:nvPr/>
            </p:nvGrpSpPr>
            <p:grpSpPr bwMode="auto">
              <a:xfrm>
                <a:off x="4302" y="1609"/>
                <a:ext cx="470" cy="462"/>
                <a:chOff x="4132" y="1905"/>
                <a:chExt cx="470" cy="462"/>
              </a:xfrm>
            </p:grpSpPr>
            <p:sp>
              <p:nvSpPr>
                <p:cNvPr id="9" name="Rectangle 10"/>
                <p:cNvSpPr>
                  <a:spLocks noChangeArrowheads="1"/>
                </p:cNvSpPr>
                <p:nvPr/>
              </p:nvSpPr>
              <p:spPr bwMode="auto">
                <a:xfrm>
                  <a:off x="4210" y="1941"/>
                  <a:ext cx="324" cy="42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10" name="Group 11"/>
                <p:cNvGrpSpPr>
                  <a:grpSpLocks/>
                </p:cNvGrpSpPr>
                <p:nvPr/>
              </p:nvGrpSpPr>
              <p:grpSpPr bwMode="auto">
                <a:xfrm>
                  <a:off x="4132" y="1905"/>
                  <a:ext cx="470" cy="432"/>
                  <a:chOff x="4146" y="1998"/>
                  <a:chExt cx="470" cy="432"/>
                </a:xfrm>
              </p:grpSpPr>
              <p:sp>
                <p:nvSpPr>
                  <p:cNvPr id="11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18" y="2004"/>
                    <a:ext cx="0" cy="42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2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42" y="1998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542" y="2004"/>
                    <a:ext cx="74" cy="62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5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146" y="2004"/>
                    <a:ext cx="74" cy="62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8" name="Rectangle 16"/>
              <p:cNvSpPr>
                <a:spLocks noChangeArrowheads="1"/>
              </p:cNvSpPr>
              <p:nvPr/>
            </p:nvSpPr>
            <p:spPr bwMode="auto">
              <a:xfrm>
                <a:off x="4492" y="1418"/>
                <a:ext cx="88" cy="632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815975" y="1081088"/>
            <a:ext cx="78628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fr-FR" sz="160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(3)	</a:t>
            </a:r>
            <a:r>
              <a:rPr lang="fr-FR" sz="1600" u="sng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Beam acceleration </a:t>
            </a:r>
            <a:r>
              <a:rPr lang="fr-FR" sz="160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: particles should be bunched and synchronized with the electromagnetic wave</a:t>
            </a:r>
            <a:endParaRPr lang="en-GB" sz="160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77850" y="4084638"/>
            <a:ext cx="8405813" cy="1919287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endParaRPr lang="fr-FR" sz="1400">
              <a:latin typeface="Comic Sans MS" pitchFamily="66" charset="0"/>
              <a:sym typeface="Symbol" pitchFamily="18" charset="2"/>
            </a:endParaRPr>
          </a:p>
          <a:p>
            <a:pPr marL="457200" indent="-457200" algn="ctr">
              <a:spcBef>
                <a:spcPct val="50000"/>
              </a:spcBef>
            </a:pPr>
            <a:r>
              <a:rPr lang="fr-FR" sz="1400">
                <a:latin typeface="Comic Sans MS" pitchFamily="66" charset="0"/>
                <a:sym typeface="Symbol" pitchFamily="18" charset="2"/>
              </a:rPr>
              <a:t>T</a:t>
            </a:r>
            <a:r>
              <a:rPr lang="fr-FR" sz="1400" baseline="-25000">
                <a:latin typeface="Comic Sans MS" pitchFamily="66" charset="0"/>
                <a:sym typeface="Symbol" pitchFamily="18" charset="2"/>
              </a:rPr>
              <a:t>beam</a:t>
            </a:r>
            <a:r>
              <a:rPr lang="fr-FR" sz="1400">
                <a:latin typeface="Comic Sans MS" pitchFamily="66" charset="0"/>
                <a:sym typeface="Symbol" pitchFamily="18" charset="2"/>
              </a:rPr>
              <a:t> = n T</a:t>
            </a:r>
            <a:r>
              <a:rPr lang="fr-FR" sz="1400" baseline="-25000">
                <a:latin typeface="Comic Sans MS" pitchFamily="66" charset="0"/>
                <a:sym typeface="Symbol" pitchFamily="18" charset="2"/>
              </a:rPr>
              <a:t>RF</a:t>
            </a:r>
            <a:r>
              <a:rPr lang="fr-FR" sz="1400">
                <a:latin typeface="Comic Sans MS" pitchFamily="66" charset="0"/>
                <a:sym typeface="Symbol" pitchFamily="18" charset="2"/>
              </a:rPr>
              <a:t> 	(n=1,2,3…)</a:t>
            </a:r>
          </a:p>
          <a:p>
            <a:pPr marL="457200" indent="-457200" algn="ctr">
              <a:spcBef>
                <a:spcPct val="50000"/>
              </a:spcBef>
            </a:pPr>
            <a:r>
              <a:rPr lang="fr-FR" sz="1400">
                <a:latin typeface="Comic Sans MS" pitchFamily="66" charset="0"/>
                <a:sym typeface="Symbol" pitchFamily="18" charset="2"/>
              </a:rPr>
              <a:t> </a:t>
            </a:r>
            <a:r>
              <a:rPr lang="fr-FR" sz="1400" b="1">
                <a:latin typeface="Comic Sans MS" pitchFamily="66" charset="0"/>
                <a:sym typeface="Symbol" pitchFamily="18" charset="2"/>
              </a:rPr>
              <a:t>« the cavity resonant frequency should be a multiple of the beam frequency that </a:t>
            </a:r>
          </a:p>
          <a:p>
            <a:pPr marL="457200" indent="-457200" algn="ctr">
              <a:spcBef>
                <a:spcPct val="50000"/>
              </a:spcBef>
            </a:pPr>
            <a:r>
              <a:rPr lang="fr-FR" sz="1400" b="1">
                <a:latin typeface="Comic Sans MS" pitchFamily="66" charset="0"/>
                <a:sym typeface="Symbol" pitchFamily="18" charset="2"/>
              </a:rPr>
              <a:t>it wants to accelerate»</a:t>
            </a:r>
            <a:endParaRPr lang="fr-FR" sz="1400" b="1" baseline="-25000">
              <a:latin typeface="Comic Sans MS" pitchFamily="66" charset="0"/>
              <a:sym typeface="Symbol" pitchFamily="18" charset="2"/>
            </a:endParaRPr>
          </a:p>
          <a:p>
            <a:pPr marL="457200" indent="-457200">
              <a:spcBef>
                <a:spcPct val="50000"/>
              </a:spcBef>
            </a:pPr>
            <a:r>
              <a:rPr lang="fr-FR" sz="1400" i="1">
                <a:solidFill>
                  <a:srgbClr val="FF3300"/>
                </a:solidFill>
                <a:latin typeface="Comic Sans MS" pitchFamily="66" charset="0"/>
                <a:sym typeface="Symbol" pitchFamily="18" charset="2"/>
              </a:rPr>
              <a:t>Ex: if f</a:t>
            </a:r>
            <a:r>
              <a:rPr lang="fr-FR" sz="1400" i="1" baseline="-25000">
                <a:solidFill>
                  <a:srgbClr val="FF3300"/>
                </a:solidFill>
                <a:latin typeface="Comic Sans MS" pitchFamily="66" charset="0"/>
                <a:sym typeface="Symbol" pitchFamily="18" charset="2"/>
              </a:rPr>
              <a:t>beam</a:t>
            </a:r>
            <a:r>
              <a:rPr lang="fr-FR" sz="1400" i="1">
                <a:solidFill>
                  <a:srgbClr val="FF3300"/>
                </a:solidFill>
                <a:latin typeface="Comic Sans MS" pitchFamily="66" charset="0"/>
                <a:sym typeface="Symbol" pitchFamily="18" charset="2"/>
              </a:rPr>
              <a:t>=350 MHz (T</a:t>
            </a:r>
            <a:r>
              <a:rPr lang="fr-FR" sz="1400" i="1" baseline="-25000">
                <a:solidFill>
                  <a:srgbClr val="FF3300"/>
                </a:solidFill>
                <a:latin typeface="Comic Sans MS" pitchFamily="66" charset="0"/>
                <a:sym typeface="Symbol" pitchFamily="18" charset="2"/>
              </a:rPr>
              <a:t>beam</a:t>
            </a:r>
            <a:r>
              <a:rPr lang="fr-FR" sz="1400" i="1">
                <a:solidFill>
                  <a:srgbClr val="FF3300"/>
                </a:solidFill>
                <a:latin typeface="Comic Sans MS" pitchFamily="66" charset="0"/>
                <a:sym typeface="Symbol" pitchFamily="18" charset="2"/>
              </a:rPr>
              <a:t>=2,86ns), then the cavity should resonate at :</a:t>
            </a:r>
          </a:p>
          <a:p>
            <a:pPr marL="457200" indent="-457200">
              <a:spcBef>
                <a:spcPct val="50000"/>
              </a:spcBef>
            </a:pPr>
            <a:r>
              <a:rPr lang="fr-FR" sz="1400" i="1">
                <a:solidFill>
                  <a:srgbClr val="FF3300"/>
                </a:solidFill>
                <a:latin typeface="Comic Sans MS" pitchFamily="66" charset="0"/>
                <a:sym typeface="Symbol" pitchFamily="18" charset="2"/>
              </a:rPr>
              <a:t>	f = 350 MHz (T</a:t>
            </a:r>
            <a:r>
              <a:rPr lang="fr-FR" sz="1400" i="1" baseline="-25000">
                <a:solidFill>
                  <a:srgbClr val="FF3300"/>
                </a:solidFill>
                <a:latin typeface="Comic Sans MS" pitchFamily="66" charset="0"/>
                <a:sym typeface="Symbol" pitchFamily="18" charset="2"/>
              </a:rPr>
              <a:t>RF</a:t>
            </a:r>
            <a:r>
              <a:rPr lang="fr-FR" sz="1400" i="1">
                <a:solidFill>
                  <a:srgbClr val="FF3300"/>
                </a:solidFill>
                <a:latin typeface="Comic Sans MS" pitchFamily="66" charset="0"/>
                <a:sym typeface="Symbol" pitchFamily="18" charset="2"/>
              </a:rPr>
              <a:t>=2,86ns), or f = 700 MHz (T</a:t>
            </a:r>
            <a:r>
              <a:rPr lang="fr-FR" sz="1400" i="1" baseline="-25000">
                <a:solidFill>
                  <a:srgbClr val="FF3300"/>
                </a:solidFill>
                <a:latin typeface="Comic Sans MS" pitchFamily="66" charset="0"/>
                <a:sym typeface="Symbol" pitchFamily="18" charset="2"/>
              </a:rPr>
              <a:t>RF</a:t>
            </a:r>
            <a:r>
              <a:rPr lang="fr-FR" sz="1400" i="1">
                <a:solidFill>
                  <a:srgbClr val="FF3300"/>
                </a:solidFill>
                <a:latin typeface="Comic Sans MS" pitchFamily="66" charset="0"/>
                <a:sym typeface="Symbol" pitchFamily="18" charset="2"/>
              </a:rPr>
              <a:t>=1,43ns), or f = 1050 MHz (T</a:t>
            </a:r>
            <a:r>
              <a:rPr lang="fr-FR" sz="1400" i="1" baseline="-25000">
                <a:solidFill>
                  <a:srgbClr val="FF3300"/>
                </a:solidFill>
                <a:latin typeface="Comic Sans MS" pitchFamily="66" charset="0"/>
                <a:sym typeface="Symbol" pitchFamily="18" charset="2"/>
              </a:rPr>
              <a:t>RF</a:t>
            </a:r>
            <a:r>
              <a:rPr lang="fr-FR" sz="1400" i="1">
                <a:solidFill>
                  <a:srgbClr val="FF3300"/>
                </a:solidFill>
                <a:latin typeface="Comic Sans MS" pitchFamily="66" charset="0"/>
                <a:sym typeface="Symbol" pitchFamily="18" charset="2"/>
              </a:rPr>
              <a:t>=0,95ns), etc.</a:t>
            </a:r>
            <a:endParaRPr lang="en-GB" sz="1400" i="1">
              <a:solidFill>
                <a:srgbClr val="FF3300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654050" y="1931988"/>
            <a:ext cx="14192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dirty="0" smtClean="0">
                <a:solidFill>
                  <a:srgbClr val="339966"/>
                </a:solidFill>
                <a:latin typeface="Comic Sans MS" pitchFamily="66" charset="0"/>
              </a:rPr>
              <a:t>Proton case</a:t>
            </a:r>
          </a:p>
          <a:p>
            <a:pPr algn="ctr">
              <a:spcBef>
                <a:spcPct val="50000"/>
              </a:spcBef>
            </a:pPr>
            <a:r>
              <a:rPr lang="fr-FR" sz="1400" dirty="0" smtClean="0">
                <a:solidFill>
                  <a:srgbClr val="339966"/>
                </a:solidFill>
                <a:latin typeface="Comic Sans MS" pitchFamily="66" charset="0"/>
              </a:rPr>
              <a:t>q </a:t>
            </a:r>
            <a:r>
              <a:rPr lang="fr-FR" sz="1400" dirty="0">
                <a:solidFill>
                  <a:srgbClr val="339966"/>
                </a:solidFill>
                <a:latin typeface="Comic Sans MS" pitchFamily="66" charset="0"/>
              </a:rPr>
              <a:t>&gt; 0</a:t>
            </a:r>
            <a:endParaRPr lang="en-GB" sz="1400" i="1" dirty="0">
              <a:solidFill>
                <a:srgbClr val="3399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17132</TotalTime>
  <Words>1838</Words>
  <Application>Microsoft Office PowerPoint</Application>
  <PresentationFormat>Affichage à l'écran (4:3)</PresentationFormat>
  <Paragraphs>313</Paragraphs>
  <Slides>28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0" baseType="lpstr">
      <vt:lpstr>Modèle par défaut</vt:lpstr>
      <vt:lpstr>Microsoft Equation 3.0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bousson</dc:creator>
  <cp:lastModifiedBy>SBousson</cp:lastModifiedBy>
  <cp:revision>310</cp:revision>
  <dcterms:created xsi:type="dcterms:W3CDTF">2010-09-15T22:47:19Z</dcterms:created>
  <dcterms:modified xsi:type="dcterms:W3CDTF">2015-11-12T12:19:10Z</dcterms:modified>
</cp:coreProperties>
</file>