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6" r:id="rId3"/>
    <p:sldId id="267" r:id="rId4"/>
    <p:sldId id="269" r:id="rId5"/>
    <p:sldId id="268" r:id="rId6"/>
    <p:sldId id="259" r:id="rId7"/>
    <p:sldId id="261" r:id="rId8"/>
    <p:sldId id="271" r:id="rId9"/>
    <p:sldId id="272" r:id="rId10"/>
    <p:sldId id="274" r:id="rId11"/>
    <p:sldId id="260" r:id="rId12"/>
    <p:sldId id="263" r:id="rId13"/>
    <p:sldId id="265" r:id="rId14"/>
    <p:sldId id="258" r:id="rId15"/>
    <p:sldId id="273" r:id="rId16"/>
    <p:sldId id="266" r:id="rId1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6E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96" autoAdjust="0"/>
    <p:restoredTop sz="93317" autoAdjust="0"/>
  </p:normalViewPr>
  <p:slideViewPr>
    <p:cSldViewPr>
      <p:cViewPr>
        <p:scale>
          <a:sx n="120" d="100"/>
          <a:sy n="120" d="100"/>
        </p:scale>
        <p:origin x="-1976" y="-1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4F8A3-8333-AB41-85B8-B79ECEEEC583}" type="datetimeFigureOut">
              <a:rPr lang="en-US" smtClean="0"/>
              <a:t>12/11/15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73FC1-422B-9D46-8E6F-77C5E709F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88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12/11/15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A8EA-CDBC-5146-BD43-804A34D388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72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lot of technical negotiations</a:t>
            </a:r>
            <a:r>
              <a:rPr lang="en-US" baseline="0" dirty="0" smtClean="0"/>
              <a:t> this </a:t>
            </a:r>
            <a:r>
              <a:rPr lang="en-US" baseline="0" smtClean="0"/>
              <a:t>unpressurized circulator </a:t>
            </a:r>
            <a:r>
              <a:rPr lang="en-US" baseline="0" dirty="0" smtClean="0"/>
              <a:t>in 6 inch coax was developed.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5003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Circulator tender</a:t>
            </a:r>
          </a:p>
          <a:p>
            <a:r>
              <a:rPr lang="en-US" dirty="0" err="1" smtClean="0"/>
              <a:t>Interetesting</a:t>
            </a:r>
            <a:r>
              <a:rPr lang="en-US" baseline="0" dirty="0" smtClean="0"/>
              <a:t> to think about coupler conditioning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9226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736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Isolator performance - a Magic or a Expected </a:t>
            </a:r>
            <a:r>
              <a:rPr lang="en-US" sz="4000" dirty="0" smtClean="0"/>
              <a:t>Performance ?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Rutambhara Yogi</a:t>
            </a:r>
            <a:endParaRPr lang="en-GB" sz="2000" noProof="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12 November 2015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Tests on Matched load: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	No problem.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Return loss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was poor </a:t>
            </a:r>
            <a:r>
              <a:rPr lang="en-US" sz="1800" dirty="0" smtClean="0">
                <a:solidFill>
                  <a:schemeClr val="tx1"/>
                </a:solidFill>
              </a:rPr>
              <a:t>(about 25 dB)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Tests with variable short: Difficult test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grpSp>
        <p:nvGrpSpPr>
          <p:cNvPr id="18" name="Group 17"/>
          <p:cNvGrpSpPr/>
          <p:nvPr/>
        </p:nvGrpSpPr>
        <p:grpSpPr>
          <a:xfrm>
            <a:off x="4572000" y="3861048"/>
            <a:ext cx="4059792" cy="1593468"/>
            <a:chOff x="3995936" y="1628800"/>
            <a:chExt cx="4059792" cy="1593468"/>
          </a:xfrm>
        </p:grpSpPr>
        <p:grpSp>
          <p:nvGrpSpPr>
            <p:cNvPr id="7" name="Group 6"/>
            <p:cNvGrpSpPr/>
            <p:nvPr/>
          </p:nvGrpSpPr>
          <p:grpSpPr>
            <a:xfrm>
              <a:off x="4860032" y="1628800"/>
              <a:ext cx="1152128" cy="1233428"/>
              <a:chOff x="3203848" y="2924944"/>
              <a:chExt cx="1152128" cy="123342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3203848" y="2924944"/>
                <a:ext cx="1152128" cy="122413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Curved Down Arrow 8"/>
              <p:cNvSpPr/>
              <p:nvPr/>
            </p:nvSpPr>
            <p:spPr>
              <a:xfrm>
                <a:off x="3563888" y="3284984"/>
                <a:ext cx="504056" cy="360040"/>
              </a:xfrm>
              <a:prstGeom prst="curvedDown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275856" y="3356992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995936" y="3356992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635896" y="3789040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228184" y="2060848"/>
              <a:ext cx="18275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Reflective short</a:t>
              </a:r>
            </a:p>
            <a:p>
              <a:r>
                <a:rPr lang="en-US" dirty="0"/>
                <a:t>t</a:t>
              </a:r>
              <a:r>
                <a:rPr lang="en-US" dirty="0" smtClean="0"/>
                <a:t>o simulate worst </a:t>
              </a:r>
            </a:p>
            <a:p>
              <a:r>
                <a:rPr lang="en-US" dirty="0" smtClean="0"/>
                <a:t>cavity behavior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60851" y="2852936"/>
              <a:ext cx="635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Load</a:t>
              </a:r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95936" y="1916832"/>
              <a:ext cx="720080" cy="720080"/>
              <a:chOff x="1691680" y="3284984"/>
              <a:chExt cx="720080" cy="720080"/>
            </a:xfrm>
          </p:grpSpPr>
          <p:sp>
            <p:nvSpPr>
              <p:cNvPr id="16" name="Isosceles Triangle 15"/>
              <p:cNvSpPr/>
              <p:nvPr/>
            </p:nvSpPr>
            <p:spPr>
              <a:xfrm>
                <a:off x="1763688" y="3284984"/>
                <a:ext cx="648072" cy="720080"/>
              </a:xfrm>
              <a:prstGeom prst="triangle">
                <a:avLst/>
              </a:prstGeom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691680" y="3419708"/>
                <a:ext cx="318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893990" y="1781200"/>
            <a:ext cx="2702346" cy="1513076"/>
            <a:chOff x="3995936" y="1628800"/>
            <a:chExt cx="2702346" cy="1513076"/>
          </a:xfrm>
        </p:grpSpPr>
        <p:grpSp>
          <p:nvGrpSpPr>
            <p:cNvPr id="20" name="Group 19"/>
            <p:cNvGrpSpPr/>
            <p:nvPr/>
          </p:nvGrpSpPr>
          <p:grpSpPr>
            <a:xfrm>
              <a:off x="4860032" y="1628800"/>
              <a:ext cx="1152128" cy="1233428"/>
              <a:chOff x="3203848" y="2924944"/>
              <a:chExt cx="1152128" cy="123342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203848" y="2924944"/>
                <a:ext cx="1152128" cy="1224136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Curved Down Arrow 26"/>
              <p:cNvSpPr/>
              <p:nvPr/>
            </p:nvSpPr>
            <p:spPr>
              <a:xfrm>
                <a:off x="3563888" y="3284984"/>
                <a:ext cx="504056" cy="360040"/>
              </a:xfrm>
              <a:prstGeom prst="curvedDown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275856" y="3356992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995936" y="3356992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635896" y="3789040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062997" y="2060848"/>
              <a:ext cx="635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Load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39680" y="2772544"/>
              <a:ext cx="635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Load</a:t>
              </a:r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995936" y="1916832"/>
              <a:ext cx="720080" cy="720080"/>
              <a:chOff x="1691680" y="3284984"/>
              <a:chExt cx="720080" cy="720080"/>
            </a:xfrm>
          </p:grpSpPr>
          <p:sp>
            <p:nvSpPr>
              <p:cNvPr id="24" name="Isosceles Triangle 23"/>
              <p:cNvSpPr/>
              <p:nvPr/>
            </p:nvSpPr>
            <p:spPr>
              <a:xfrm>
                <a:off x="1763688" y="3284984"/>
                <a:ext cx="648072" cy="720080"/>
              </a:xfrm>
              <a:prstGeom prst="triangle">
                <a:avLst/>
              </a:prstGeom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1680" y="3419708"/>
                <a:ext cx="318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720080" y="371703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Every time the Amplifier was tripping </a:t>
            </a:r>
          </a:p>
          <a:p>
            <a:r>
              <a:rPr lang="en-US" dirty="0"/>
              <a:t>due to high reflected power.</a:t>
            </a:r>
          </a:p>
          <a:p>
            <a:endParaRPr lang="en-US" dirty="0"/>
          </a:p>
          <a:p>
            <a:r>
              <a:rPr lang="en-US" dirty="0"/>
              <a:t>Trip level was set at 20 dB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Return loss of Isolator:</a:t>
            </a:r>
          </a:p>
          <a:p>
            <a:r>
              <a:rPr lang="en-US" dirty="0">
                <a:solidFill>
                  <a:srgbClr val="FF0000"/>
                </a:solidFill>
              </a:rPr>
              <a:t>	poor than 20 dB  why ??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Difference of a factor </a:t>
            </a:r>
            <a:r>
              <a:rPr lang="en-US" dirty="0"/>
              <a:t>of 10 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940152" y="5589240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At some locations, </a:t>
            </a:r>
          </a:p>
          <a:p>
            <a:r>
              <a:rPr lang="en-US" dirty="0" smtClean="0"/>
              <a:t>V</a:t>
            </a:r>
            <a:r>
              <a:rPr lang="en-US" baseline="-25000" dirty="0" smtClean="0"/>
              <a:t>T</a:t>
            </a:r>
            <a:r>
              <a:rPr lang="en-US" dirty="0" smtClean="0"/>
              <a:t> </a:t>
            </a:r>
            <a:r>
              <a:rPr lang="en-US" dirty="0"/>
              <a:t>= 2 </a:t>
            </a:r>
            <a:r>
              <a:rPr lang="en-US" dirty="0" smtClean="0"/>
              <a:t>V</a:t>
            </a:r>
            <a:r>
              <a:rPr lang="en-US" baseline="-25000" dirty="0" smtClean="0"/>
              <a:t>i  </a:t>
            </a:r>
            <a:r>
              <a:rPr lang="en-US" dirty="0" smtClean="0"/>
              <a:t>(depending on phase)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211960" y="5373216"/>
            <a:ext cx="1108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MAGIC ??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043608" y="476672"/>
            <a:ext cx="380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Problem faced at high power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1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Straight Connector 140"/>
          <p:cNvCxnSpPr/>
          <p:nvPr/>
        </p:nvCxnSpPr>
        <p:spPr>
          <a:xfrm flipV="1">
            <a:off x="2483768" y="3140968"/>
            <a:ext cx="1465690" cy="3839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211960" y="3429000"/>
            <a:ext cx="6679" cy="55033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635896" y="2276872"/>
            <a:ext cx="1368152" cy="136815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3995936" y="3717032"/>
            <a:ext cx="288032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V="1">
            <a:off x="2530246" y="2742538"/>
            <a:ext cx="1465690" cy="3839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547664" y="2924944"/>
            <a:ext cx="2232248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Model of Isolator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827584" y="2490611"/>
            <a:ext cx="21167" cy="938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7584" y="2488952"/>
            <a:ext cx="740833" cy="5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27584" y="2998611"/>
            <a:ext cx="762000" cy="430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422002" y="1844824"/>
            <a:ext cx="670278" cy="1389945"/>
            <a:chOff x="6342944" y="2187222"/>
            <a:chExt cx="670278" cy="1389945"/>
          </a:xfrm>
        </p:grpSpPr>
        <p:grpSp>
          <p:nvGrpSpPr>
            <p:cNvPr id="42" name="Group 41"/>
            <p:cNvGrpSpPr/>
            <p:nvPr/>
          </p:nvGrpSpPr>
          <p:grpSpPr>
            <a:xfrm>
              <a:off x="6438894" y="2452510"/>
              <a:ext cx="437444" cy="891844"/>
              <a:chOff x="6438894" y="2452510"/>
              <a:chExt cx="437444" cy="891844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6438894" y="2452510"/>
                <a:ext cx="437444" cy="2215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438894" y="2675470"/>
                <a:ext cx="437444" cy="2215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438894" y="2901262"/>
                <a:ext cx="437444" cy="2215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438894" y="3122808"/>
                <a:ext cx="437444" cy="22154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618111" y="2589389"/>
                <a:ext cx="98778" cy="6561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6342944" y="2187222"/>
              <a:ext cx="670278" cy="13899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 flipV="1">
            <a:off x="6395152" y="2879225"/>
            <a:ext cx="159455" cy="4571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4427984" y="3573016"/>
            <a:ext cx="1" cy="413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779912" y="3979336"/>
            <a:ext cx="938389" cy="41627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035635" y="4004025"/>
            <a:ext cx="63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</a:t>
            </a:r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3802068" y="2420888"/>
            <a:ext cx="1057964" cy="115212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912854" y="2564904"/>
            <a:ext cx="803162" cy="86409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211960" y="335699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4211960" y="2420888"/>
            <a:ext cx="288032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771800" y="2780928"/>
            <a:ext cx="288032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004048" y="2921146"/>
            <a:ext cx="1434728" cy="3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 flipV="1">
            <a:off x="4788024" y="292494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/>
          <p:nvPr/>
        </p:nvCxnSpPr>
        <p:spPr>
          <a:xfrm>
            <a:off x="4860032" y="2924944"/>
            <a:ext cx="3600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5076056" y="2924944"/>
            <a:ext cx="288032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5580112" y="2924944"/>
            <a:ext cx="288032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4644008" y="2996952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4499992" y="3356992"/>
            <a:ext cx="288032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  <a:scene3d>
            <a:camera prst="orthographicFront">
              <a:rot lat="0" lon="0" rev="139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4211960" y="3933056"/>
            <a:ext cx="288032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3851920" y="2996952"/>
            <a:ext cx="28803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499992" y="3068960"/>
            <a:ext cx="144016" cy="43204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9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 flipH="1">
            <a:off x="3923928" y="2924944"/>
            <a:ext cx="144016" cy="57606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86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139952" y="3429000"/>
            <a:ext cx="2160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Straight Arrow Connector 124"/>
          <p:cNvCxnSpPr/>
          <p:nvPr/>
        </p:nvCxnSpPr>
        <p:spPr>
          <a:xfrm>
            <a:off x="3275856" y="2924944"/>
            <a:ext cx="288032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>
            <a:off x="4139952" y="3284984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2454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3779912" y="2924944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3995936" y="2564904"/>
            <a:ext cx="288032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rved Down Arrow 10"/>
          <p:cNvSpPr/>
          <p:nvPr/>
        </p:nvSpPr>
        <p:spPr>
          <a:xfrm>
            <a:off x="4067944" y="2780928"/>
            <a:ext cx="532902" cy="342818"/>
          </a:xfrm>
          <a:prstGeom prst="curvedDown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1" name="Straight Arrow Connector 150"/>
          <p:cNvCxnSpPr/>
          <p:nvPr/>
        </p:nvCxnSpPr>
        <p:spPr>
          <a:xfrm>
            <a:off x="2924200" y="3140968"/>
            <a:ext cx="288032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>
            <a:off x="2771800" y="2933328"/>
            <a:ext cx="288032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Rectangle 153"/>
          <p:cNvSpPr/>
          <p:nvPr/>
        </p:nvSpPr>
        <p:spPr>
          <a:xfrm>
            <a:off x="3851920" y="278092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/>
          <p:cNvSpPr txBox="1"/>
          <p:nvPr/>
        </p:nvSpPr>
        <p:spPr>
          <a:xfrm>
            <a:off x="2195736" y="2348880"/>
            <a:ext cx="156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Finite Isolation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>
            <a:off x="2483768" y="3429000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Finite load</a:t>
            </a:r>
          </a:p>
          <a:p>
            <a:r>
              <a:rPr lang="en-US" dirty="0" smtClean="0"/>
              <a:t>Return loss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899592" y="2780928"/>
            <a:ext cx="35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</a:t>
            </a:r>
            <a:endParaRPr lang="en-US" sz="2000" b="1" dirty="0"/>
          </a:p>
        </p:txBody>
      </p:sp>
      <p:sp>
        <p:nvSpPr>
          <p:cNvPr id="162" name="TextBox 161"/>
          <p:cNvSpPr txBox="1"/>
          <p:nvPr/>
        </p:nvSpPr>
        <p:spPr>
          <a:xfrm>
            <a:off x="1835696" y="2420888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1907704" y="3059668"/>
            <a:ext cx="4209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1907704" y="3491716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172" name="TextBox 171"/>
          <p:cNvSpPr txBox="1"/>
          <p:nvPr/>
        </p:nvSpPr>
        <p:spPr>
          <a:xfrm>
            <a:off x="1331640" y="2420888"/>
            <a:ext cx="57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(V1)</a:t>
            </a:r>
            <a:endParaRPr lang="en-US" dirty="0"/>
          </a:p>
        </p:txBody>
      </p:sp>
      <p:sp>
        <p:nvSpPr>
          <p:cNvPr id="173" name="TextBox 172"/>
          <p:cNvSpPr txBox="1"/>
          <p:nvPr/>
        </p:nvSpPr>
        <p:spPr>
          <a:xfrm>
            <a:off x="1331640" y="3068960"/>
            <a:ext cx="57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(V2)</a:t>
            </a:r>
            <a:endParaRPr lang="en-US" dirty="0"/>
          </a:p>
        </p:txBody>
      </p:sp>
      <p:sp>
        <p:nvSpPr>
          <p:cNvPr id="175" name="TextBox 174"/>
          <p:cNvSpPr txBox="1"/>
          <p:nvPr/>
        </p:nvSpPr>
        <p:spPr>
          <a:xfrm>
            <a:off x="1335086" y="3491716"/>
            <a:ext cx="57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(V3)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27584" y="4725144"/>
            <a:ext cx="1777838" cy="369332"/>
            <a:chOff x="827584" y="4941168"/>
            <a:chExt cx="1777838" cy="369332"/>
          </a:xfrm>
        </p:grpSpPr>
        <p:sp>
          <p:nvSpPr>
            <p:cNvPr id="176" name="TextBox 175"/>
            <p:cNvSpPr txBox="1"/>
            <p:nvPr/>
          </p:nvSpPr>
          <p:spPr>
            <a:xfrm>
              <a:off x="827584" y="4941168"/>
              <a:ext cx="17778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VT = V1 + V2 +V3</a:t>
              </a:r>
              <a:endParaRPr lang="en-US" dirty="0"/>
            </a:p>
          </p:txBody>
        </p:sp>
        <p:cxnSp>
          <p:nvCxnSpPr>
            <p:cNvPr id="178" name="Straight Arrow Connector 177"/>
            <p:cNvCxnSpPr/>
            <p:nvPr/>
          </p:nvCxnSpPr>
          <p:spPr>
            <a:xfrm>
              <a:off x="899592" y="4941168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>
              <a:off x="1331640" y="4941168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>
              <a:off x="1763688" y="4941168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>
              <a:off x="2195736" y="4941168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TextBox 183"/>
          <p:cNvSpPr txBox="1"/>
          <p:nvPr/>
        </p:nvSpPr>
        <p:spPr>
          <a:xfrm>
            <a:off x="467544" y="5373216"/>
            <a:ext cx="7884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small program is written for effective return loss calculation</a:t>
            </a:r>
          </a:p>
          <a:p>
            <a:r>
              <a:rPr lang="en-US" sz="2400" dirty="0" smtClean="0"/>
              <a:t>(</a:t>
            </a:r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 smtClean="0">
                <a:solidFill>
                  <a:srgbClr val="FF0000"/>
                </a:solidFill>
              </a:rPr>
              <a:t>ef: ESS-0043091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3707904" y="3356992"/>
            <a:ext cx="288032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  <a:scene3d>
            <a:camera prst="orthographicFront">
              <a:rot lat="0" lon="0" rev="822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67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88840"/>
            <a:ext cx="5545829" cy="36710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/>
              <a:t>Rutambhara Yogi</a:t>
            </a:r>
            <a:endParaRPr lang="sv-SE" dirty="0"/>
          </a:p>
        </p:txBody>
      </p:sp>
      <p:sp>
        <p:nvSpPr>
          <p:cNvPr id="10" name="Oval 9"/>
          <p:cNvSpPr/>
          <p:nvPr/>
        </p:nvSpPr>
        <p:spPr>
          <a:xfrm>
            <a:off x="2123728" y="5013176"/>
            <a:ext cx="374636" cy="3882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charset="2"/>
              <a:buChar char="ü"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27584" y="4293096"/>
            <a:ext cx="374636" cy="3882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charset="2"/>
              <a:buChar char="ü"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28184" y="2132856"/>
            <a:ext cx="28191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Parameters of circulator 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SoW</a:t>
            </a:r>
            <a:r>
              <a:rPr lang="en-US" dirty="0" smtClean="0"/>
              <a:t>  used for simulation:</a:t>
            </a:r>
          </a:p>
          <a:p>
            <a:r>
              <a:rPr lang="en-US" dirty="0" smtClean="0"/>
              <a:t>S11= 30 dB</a:t>
            </a:r>
          </a:p>
          <a:p>
            <a:r>
              <a:rPr lang="en-US" dirty="0" smtClean="0"/>
              <a:t>S12 = 26 dB</a:t>
            </a:r>
          </a:p>
          <a:p>
            <a:r>
              <a:rPr lang="en-US" dirty="0" smtClean="0"/>
              <a:t>S21 = 0.5 dB</a:t>
            </a:r>
          </a:p>
          <a:p>
            <a:r>
              <a:rPr lang="en-US" dirty="0" smtClean="0"/>
              <a:t>NO higher order harmonics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339752" y="5373216"/>
            <a:ext cx="288032" cy="216024"/>
            <a:chOff x="2195736" y="5805264"/>
            <a:chExt cx="432048" cy="36004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195736" y="6021288"/>
              <a:ext cx="144016" cy="1440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339752" y="5805264"/>
              <a:ext cx="288032" cy="3600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7504" y="1484784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Variation of Effective return loss of Isolator with </a:t>
            </a:r>
            <a:r>
              <a:rPr lang="en-US" dirty="0" smtClean="0"/>
              <a:t>return loss of load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4535" y="3070701"/>
            <a:ext cx="13794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Amplifier</a:t>
            </a:r>
          </a:p>
          <a:p>
            <a:r>
              <a:rPr lang="en-US" dirty="0" smtClean="0"/>
              <a:t>Specification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259632" y="3789040"/>
            <a:ext cx="504056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56176" y="4365104"/>
            <a:ext cx="2704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should care about load </a:t>
            </a:r>
          </a:p>
          <a:p>
            <a:r>
              <a:rPr lang="en-US" dirty="0" smtClean="0"/>
              <a:t>return loss.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We need a GOOD LOAD: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Good return loss</a:t>
            </a:r>
          </a:p>
        </p:txBody>
      </p:sp>
    </p:spTree>
    <p:extLst>
      <p:ext uri="{BB962C8B-B14F-4D97-AF65-F5344CB8AC3E}">
        <p14:creationId xmlns:p14="http://schemas.microsoft.com/office/powerpoint/2010/main" val="2634477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1412776"/>
            <a:ext cx="5521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Variation of Effective return loss of Isolator with Phase of load return loss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44824"/>
            <a:ext cx="5641383" cy="35283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83567" y="1772816"/>
            <a:ext cx="29076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Circulator tests at low power</a:t>
            </a:r>
          </a:p>
          <a:p>
            <a:r>
              <a:rPr lang="en-US" dirty="0" smtClean="0"/>
              <a:t>S11 = 36 dB</a:t>
            </a:r>
          </a:p>
          <a:p>
            <a:r>
              <a:rPr lang="en-US" dirty="0" smtClean="0"/>
              <a:t>S12 = 34 dB</a:t>
            </a:r>
          </a:p>
          <a:p>
            <a:r>
              <a:rPr lang="en-US" dirty="0" smtClean="0"/>
              <a:t>S21= 0.05 dB</a:t>
            </a:r>
          </a:p>
          <a:p>
            <a:endParaRPr lang="en-US" dirty="0"/>
          </a:p>
          <a:p>
            <a:r>
              <a:rPr lang="en-US" dirty="0" smtClean="0"/>
              <a:t>Load </a:t>
            </a:r>
            <a:r>
              <a:rPr lang="en-US" dirty="0"/>
              <a:t>tests at low </a:t>
            </a:r>
            <a:r>
              <a:rPr lang="en-US" dirty="0" smtClean="0"/>
              <a:t>power:</a:t>
            </a:r>
          </a:p>
          <a:p>
            <a:r>
              <a:rPr lang="en-US" dirty="0" smtClean="0"/>
              <a:t>S11 = 38 dB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24128" y="3789040"/>
            <a:ext cx="2992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Explains poor return loss seen </a:t>
            </a:r>
          </a:p>
          <a:p>
            <a:r>
              <a:rPr lang="en-US" dirty="0" smtClean="0"/>
              <a:t>experimentally– </a:t>
            </a:r>
            <a:r>
              <a:rPr lang="en-US" dirty="0" smtClean="0">
                <a:solidFill>
                  <a:srgbClr val="FF0000"/>
                </a:solidFill>
              </a:rPr>
              <a:t>Expected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performance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2120" y="4831992"/>
            <a:ext cx="33393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Assumptions: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Amplifier is perfectly matched.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Uncertainties in S-parameter </a:t>
            </a:r>
          </a:p>
          <a:p>
            <a:r>
              <a:rPr lang="en-US" dirty="0"/>
              <a:t> </a:t>
            </a:r>
            <a:r>
              <a:rPr lang="en-US" dirty="0" smtClean="0"/>
              <a:t>     measurement not considered</a:t>
            </a:r>
          </a:p>
          <a:p>
            <a:r>
              <a:rPr lang="en-US" dirty="0" smtClean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5589240"/>
            <a:ext cx="2774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GOOD Load: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Phase </a:t>
            </a:r>
            <a:r>
              <a:rPr lang="en-US" dirty="0" smtClean="0">
                <a:solidFill>
                  <a:srgbClr val="FF0000"/>
                </a:solidFill>
              </a:rPr>
              <a:t>of </a:t>
            </a:r>
            <a:r>
              <a:rPr lang="en-US" dirty="0" smtClean="0">
                <a:solidFill>
                  <a:srgbClr val="FF0000"/>
                </a:solidFill>
              </a:rPr>
              <a:t>return </a:t>
            </a:r>
            <a:r>
              <a:rPr lang="en-US" dirty="0" smtClean="0">
                <a:solidFill>
                  <a:srgbClr val="FF0000"/>
                </a:solidFill>
              </a:rPr>
              <a:t>loss: stable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2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Testing of concept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14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148064" y="14847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/>
              <a:t>Rutambhara Yogi</a:t>
            </a:r>
            <a:endParaRPr lang="sv-SE" dirty="0"/>
          </a:p>
        </p:txBody>
      </p:sp>
      <p:sp>
        <p:nvSpPr>
          <p:cNvPr id="21" name="TextBox 20"/>
          <p:cNvSpPr txBox="1"/>
          <p:nvPr/>
        </p:nvSpPr>
        <p:spPr>
          <a:xfrm>
            <a:off x="251520" y="6093296"/>
            <a:ext cx="2016224" cy="2616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Courtesy: Magnus Jobs at FREIA</a:t>
            </a:r>
            <a:endParaRPr lang="en-US" sz="11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84783"/>
            <a:ext cx="3888432" cy="16782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31840" y="2564904"/>
            <a:ext cx="63521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Short</a:t>
            </a:r>
            <a:endParaRPr lang="en-US" sz="1600" dirty="0"/>
          </a:p>
        </p:txBody>
      </p:sp>
      <p:cxnSp>
        <p:nvCxnSpPr>
          <p:cNvPr id="26" name="Straight Arrow Connector 25"/>
          <p:cNvCxnSpPr>
            <a:stCxn id="17" idx="0"/>
          </p:cNvCxnSpPr>
          <p:nvPr/>
        </p:nvCxnSpPr>
        <p:spPr>
          <a:xfrm flipV="1">
            <a:off x="3449445" y="2204864"/>
            <a:ext cx="258459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31640" y="1556792"/>
            <a:ext cx="1313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Towards VNA</a:t>
            </a:r>
            <a:endParaRPr lang="en-US" sz="1600" dirty="0"/>
          </a:p>
        </p:txBody>
      </p:sp>
      <p:cxnSp>
        <p:nvCxnSpPr>
          <p:cNvPr id="31" name="Straight Arrow Connector 30"/>
          <p:cNvCxnSpPr>
            <a:stCxn id="29" idx="3"/>
          </p:cNvCxnSpPr>
          <p:nvPr/>
        </p:nvCxnSpPr>
        <p:spPr>
          <a:xfrm flipV="1">
            <a:off x="2644820" y="1556792"/>
            <a:ext cx="690988" cy="16927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115616" y="2564904"/>
            <a:ext cx="2699778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Load with </a:t>
            </a:r>
            <a:r>
              <a:rPr lang="en-US" sz="1600" dirty="0" smtClean="0"/>
              <a:t>phase of return </a:t>
            </a:r>
            <a:r>
              <a:rPr lang="en-US" sz="1600" dirty="0" smtClean="0"/>
              <a:t>loss</a:t>
            </a:r>
          </a:p>
          <a:p>
            <a:r>
              <a:rPr lang="en-US" sz="1600" dirty="0" smtClean="0"/>
              <a:t>variation</a:t>
            </a:r>
            <a:endParaRPr lang="en-US" sz="1600" dirty="0"/>
          </a:p>
        </p:txBody>
      </p:sp>
      <p:sp>
        <p:nvSpPr>
          <p:cNvPr id="34" name="Oval 33"/>
          <p:cNvSpPr/>
          <p:nvPr/>
        </p:nvSpPr>
        <p:spPr>
          <a:xfrm>
            <a:off x="683568" y="1988840"/>
            <a:ext cx="2448272" cy="504056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scene3d>
            <a:camera prst="orthographicFront">
              <a:rot lat="0" lon="0" rev="8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2483768" y="2348880"/>
            <a:ext cx="288032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483915"/>
            <a:ext cx="4716016" cy="3025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356992"/>
            <a:ext cx="3491999" cy="27741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83968" y="4581128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Trend of both the curves is same</a:t>
            </a:r>
          </a:p>
          <a:p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Good return loss when phase of load return loss</a:t>
            </a:r>
          </a:p>
          <a:p>
            <a:r>
              <a:rPr lang="en-US" dirty="0" smtClean="0"/>
              <a:t>	is 180 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484784"/>
            <a:ext cx="792088" cy="3894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4283968" y="5661248"/>
            <a:ext cx="4491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Further experimentation is planned with  high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Circulator and load in FREIA.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3501008"/>
            <a:ext cx="1264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Experiment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Usefulness for ESS 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grpSp>
        <p:nvGrpSpPr>
          <p:cNvPr id="7" name="Group 6"/>
          <p:cNvGrpSpPr/>
          <p:nvPr/>
        </p:nvGrpSpPr>
        <p:grpSpPr>
          <a:xfrm>
            <a:off x="177800" y="2005268"/>
            <a:ext cx="6375400" cy="4351082"/>
            <a:chOff x="177800" y="2005268"/>
            <a:chExt cx="6375400" cy="43510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800" y="2005268"/>
              <a:ext cx="6375400" cy="43510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83768" y="4470400"/>
              <a:ext cx="1172354" cy="3693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Circulator 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92622" y="3840665"/>
              <a:ext cx="698178" cy="3693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Load</a:t>
              </a:r>
              <a:endParaRPr lang="en-US" dirty="0"/>
            </a:p>
          </p:txBody>
        </p:sp>
        <p:cxnSp>
          <p:nvCxnSpPr>
            <p:cNvPr id="12" name="Straight Arrow Connector 11"/>
            <p:cNvCxnSpPr>
              <a:stCxn id="10" idx="3"/>
            </p:cNvCxnSpPr>
            <p:nvPr/>
          </p:nvCxnSpPr>
          <p:spPr>
            <a:xfrm>
              <a:off x="2590800" y="4025331"/>
              <a:ext cx="355600" cy="132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3060700" y="3840665"/>
              <a:ext cx="101600" cy="6297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763688" y="1484784"/>
            <a:ext cx="2807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Gallery layout for HB/MB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707904" y="2636912"/>
            <a:ext cx="2736304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By adjusting  phase </a:t>
            </a:r>
            <a:r>
              <a:rPr lang="en-US" dirty="0" smtClean="0"/>
              <a:t>of load return </a:t>
            </a:r>
            <a:r>
              <a:rPr lang="en-US" dirty="0" smtClean="0"/>
              <a:t>loss 180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± X,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Adjust distance between load and circulator accordingly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948264" y="4509120"/>
            <a:ext cx="1722181" cy="1440160"/>
            <a:chOff x="6804248" y="2780928"/>
            <a:chExt cx="1722181" cy="144016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4248" y="2780928"/>
              <a:ext cx="1722181" cy="1368152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7596336" y="3501008"/>
              <a:ext cx="720080" cy="720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660232" y="1628800"/>
            <a:ext cx="2560053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install a huge </a:t>
            </a:r>
          </a:p>
          <a:p>
            <a:r>
              <a:rPr lang="en-US" dirty="0"/>
              <a:t>n</a:t>
            </a:r>
            <a:r>
              <a:rPr lang="en-US" dirty="0" smtClean="0"/>
              <a:t>umber </a:t>
            </a:r>
            <a:r>
              <a:rPr lang="en-US" dirty="0"/>
              <a:t>o</a:t>
            </a:r>
            <a:r>
              <a:rPr lang="en-US" dirty="0" smtClean="0"/>
              <a:t>f Systems: 155</a:t>
            </a:r>
            <a:endParaRPr lang="en-US" dirty="0"/>
          </a:p>
          <a:p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ommissioning  becomes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efficient.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Easily good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Performance can be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achieved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6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3203848" y="3068960"/>
            <a:ext cx="2623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Thank you 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85416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4581128"/>
            <a:ext cx="998705" cy="536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484784"/>
            <a:ext cx="17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Suppliers: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14152" y="223764"/>
            <a:ext cx="3443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Many thanks </a:t>
            </a:r>
            <a:r>
              <a:rPr lang="en-US" sz="3600" dirty="0" smtClean="0"/>
              <a:t>to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-36512" y="2996952"/>
            <a:ext cx="835292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/>
              <a:t>Colleagues</a:t>
            </a:r>
            <a:r>
              <a:rPr lang="en-US" dirty="0" smtClean="0"/>
              <a:t>: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r>
              <a:rPr lang="en-US" dirty="0" smtClean="0"/>
              <a:t>ESS</a:t>
            </a:r>
            <a:r>
              <a:rPr lang="en-US" dirty="0"/>
              <a:t>: David McGinnis, Anders Sunnesson, Morten Jensen, </a:t>
            </a:r>
            <a:r>
              <a:rPr lang="en-US" dirty="0" smtClean="0"/>
              <a:t>A. Johansson</a:t>
            </a:r>
            <a:endParaRPr lang="en-US" dirty="0"/>
          </a:p>
          <a:p>
            <a:r>
              <a:rPr lang="en-US" dirty="0" smtClean="0"/>
              <a:t>         Carlos Martins,  </a:t>
            </a:r>
            <a:r>
              <a:rPr lang="en-US" dirty="0" err="1" smtClean="0"/>
              <a:t>Rihua</a:t>
            </a:r>
            <a:r>
              <a:rPr lang="en-US" dirty="0" smtClean="0"/>
              <a:t> </a:t>
            </a:r>
            <a:r>
              <a:rPr lang="en-US" dirty="0" err="1" smtClean="0"/>
              <a:t>Zeng</a:t>
            </a:r>
            <a:r>
              <a:rPr lang="en-US" dirty="0"/>
              <a:t>, Rafael </a:t>
            </a:r>
            <a:r>
              <a:rPr lang="en-US" dirty="0" smtClean="0"/>
              <a:t>Montano, Chiara </a:t>
            </a:r>
            <a:r>
              <a:rPr lang="en-US" dirty="0" err="1" smtClean="0"/>
              <a:t>Marrelli</a:t>
            </a:r>
            <a:r>
              <a:rPr lang="en-US" dirty="0" smtClean="0"/>
              <a:t>, </a:t>
            </a:r>
          </a:p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 err="1" smtClean="0"/>
              <a:t>Stevo</a:t>
            </a:r>
            <a:r>
              <a:rPr lang="en-US" dirty="0" smtClean="0"/>
              <a:t> </a:t>
            </a:r>
            <a:r>
              <a:rPr lang="en-US" dirty="0" err="1" smtClean="0"/>
              <a:t>Calic</a:t>
            </a:r>
            <a:r>
              <a:rPr lang="en-US" dirty="0" smtClean="0"/>
              <a:t>, </a:t>
            </a:r>
            <a:r>
              <a:rPr lang="en-US" dirty="0"/>
              <a:t>Bruno </a:t>
            </a:r>
            <a:r>
              <a:rPr lang="en-US" dirty="0" err="1" smtClean="0"/>
              <a:t>Lagoguez</a:t>
            </a:r>
            <a:r>
              <a:rPr lang="en-US" dirty="0"/>
              <a:t>, </a:t>
            </a:r>
            <a:r>
              <a:rPr lang="en-US" dirty="0" err="1"/>
              <a:t>Staffan</a:t>
            </a:r>
            <a:r>
              <a:rPr lang="en-US" dirty="0"/>
              <a:t> </a:t>
            </a:r>
            <a:r>
              <a:rPr lang="en-US" dirty="0" err="1" smtClean="0"/>
              <a:t>Ekström</a:t>
            </a:r>
            <a:r>
              <a:rPr lang="en-US" dirty="0" smtClean="0"/>
              <a:t>, Daniel </a:t>
            </a:r>
            <a:r>
              <a:rPr lang="en-US" dirty="0" smtClean="0"/>
              <a:t>Lundgreen, Carl </a:t>
            </a:r>
            <a:r>
              <a:rPr lang="en-US" dirty="0" smtClean="0"/>
              <a:t>Johan Hardh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FREIA: Rolf Wedberg, Lars </a:t>
            </a:r>
            <a:r>
              <a:rPr lang="en-US" dirty="0"/>
              <a:t>Hermansson, </a:t>
            </a:r>
            <a:r>
              <a:rPr lang="en-US" dirty="0" smtClean="0"/>
              <a:t>Roger </a:t>
            </a:r>
            <a:r>
              <a:rPr lang="en-US" dirty="0" smtClean="0"/>
              <a:t>Ruber, Magnus Jobs </a:t>
            </a:r>
            <a:r>
              <a:rPr lang="en-US" dirty="0" smtClean="0"/>
              <a:t>&amp; other colleagues</a:t>
            </a:r>
          </a:p>
          <a:p>
            <a:endParaRPr lang="en-US" sz="2000" dirty="0" smtClean="0"/>
          </a:p>
          <a:p>
            <a:r>
              <a:rPr lang="en-US" dirty="0" smtClean="0"/>
              <a:t>CERN: Eric Montesinos, Olivier Bruner</a:t>
            </a:r>
          </a:p>
          <a:p>
            <a:endParaRPr lang="en-US" dirty="0"/>
          </a:p>
          <a:p>
            <a:r>
              <a:rPr lang="en-US" dirty="0" smtClean="0"/>
              <a:t>SNS: </a:t>
            </a:r>
            <a:r>
              <a:rPr lang="en-US" dirty="0" err="1" smtClean="0"/>
              <a:t>Crofford</a:t>
            </a:r>
            <a:r>
              <a:rPr lang="en-US" dirty="0" smtClean="0"/>
              <a:t> Mark</a:t>
            </a:r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3356992"/>
            <a:ext cx="1335231" cy="709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5167551"/>
            <a:ext cx="648901" cy="637713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2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2132856"/>
            <a:ext cx="1467674" cy="6532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5404" y="2204864"/>
            <a:ext cx="2154788" cy="6532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728" y="2276872"/>
            <a:ext cx="1565082" cy="67719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452501" y="5775613"/>
            <a:ext cx="990875" cy="605715"/>
            <a:chOff x="3231027" y="5891948"/>
            <a:chExt cx="1058681" cy="7562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31027" y="5891948"/>
              <a:ext cx="1058681" cy="75620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flipV="1">
              <a:off x="4040523" y="6142915"/>
              <a:ext cx="249185" cy="482010"/>
            </a:xfrm>
            <a:prstGeom prst="rect">
              <a:avLst/>
            </a:prstGeom>
            <a:solidFill>
              <a:srgbClr val="28677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5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Circulator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132856"/>
            <a:ext cx="2562005" cy="1944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619508"/>
            <a:ext cx="348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 Circulator: Like a round about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496" y="4509120"/>
            <a:ext cx="4070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Can have either 3 ports or 4 ports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use coaxial line / waveguide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Direction – clockwise / anti-clockwise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84784"/>
            <a:ext cx="3874754" cy="1943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365" y="4437112"/>
            <a:ext cx="2072075" cy="17281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91880" y="2276872"/>
            <a:ext cx="1303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2.856 GHz</a:t>
            </a:r>
          </a:p>
          <a:p>
            <a:r>
              <a:rPr lang="en-US" sz="1600" dirty="0" smtClean="0"/>
              <a:t>P = 6 </a:t>
            </a:r>
            <a:r>
              <a:rPr lang="en-US" sz="1600" dirty="0" err="1" smtClean="0"/>
              <a:t>MWp</a:t>
            </a:r>
            <a:endParaRPr lang="en-US" sz="1600" dirty="0" smtClean="0"/>
          </a:p>
          <a:p>
            <a:r>
              <a:rPr lang="en-US" sz="1600" dirty="0" err="1" smtClean="0"/>
              <a:t>Pavg</a:t>
            </a:r>
            <a:r>
              <a:rPr lang="en-US" sz="1600" dirty="0" smtClean="0"/>
              <a:t> = 25 kW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139952" y="3356992"/>
            <a:ext cx="4984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Indigenous development done in SAMEER (India) in 1999 using OFHC plates. Design, brazing, plating </a:t>
            </a:r>
            <a:r>
              <a:rPr lang="en-US" sz="1600" dirty="0" err="1" smtClean="0"/>
              <a:t>etc</a:t>
            </a:r>
            <a:r>
              <a:rPr lang="en-US" sz="1600" dirty="0" smtClean="0"/>
              <a:t> was performed in house. Installed on medical linac.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9992" y="4437112"/>
            <a:ext cx="1443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352 MHz</a:t>
            </a:r>
          </a:p>
          <a:p>
            <a:r>
              <a:rPr lang="en-US" dirty="0" smtClean="0"/>
              <a:t>P = 400 kWp</a:t>
            </a:r>
          </a:p>
          <a:p>
            <a:r>
              <a:rPr lang="en-US" dirty="0" err="1" smtClean="0"/>
              <a:t>Pavg</a:t>
            </a:r>
            <a:r>
              <a:rPr lang="en-US" dirty="0" smtClean="0"/>
              <a:t> = 20 kW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018" y="1988840"/>
            <a:ext cx="494173" cy="360040"/>
          </a:xfrm>
          <a:prstGeom prst="rect">
            <a:avLst/>
          </a:prstGeom>
        </p:spPr>
      </p:pic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3419872" y="5445224"/>
            <a:ext cx="2787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Technology demonstrator </a:t>
            </a:r>
          </a:p>
          <a:p>
            <a:r>
              <a:rPr lang="en-US" dirty="0" smtClean="0"/>
              <a:t>for ESS spoke linac </a:t>
            </a:r>
            <a:r>
              <a:rPr lang="en-US" dirty="0" smtClean="0"/>
              <a:t>(without </a:t>
            </a:r>
            <a:endParaRPr lang="en-US" dirty="0" smtClean="0"/>
          </a:p>
          <a:p>
            <a:r>
              <a:rPr lang="en-US" dirty="0" smtClean="0"/>
              <a:t>Pressurization)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09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767" y="1916832"/>
            <a:ext cx="2906233" cy="2592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of  3-port Circulator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0" y="1772816"/>
            <a:ext cx="5840407" cy="38884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67944" y="4005064"/>
            <a:ext cx="93610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92280" y="1556792"/>
            <a:ext cx="87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Ferrite: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733256"/>
            <a:ext cx="1377212" cy="4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61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&amp; Practical Isolator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grpSp>
        <p:nvGrpSpPr>
          <p:cNvPr id="7" name="Group 6"/>
          <p:cNvGrpSpPr/>
          <p:nvPr/>
        </p:nvGrpSpPr>
        <p:grpSpPr>
          <a:xfrm>
            <a:off x="467544" y="2492896"/>
            <a:ext cx="3473287" cy="2265036"/>
            <a:chOff x="251520" y="4365104"/>
            <a:chExt cx="3473287" cy="22650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600" y="4869160"/>
              <a:ext cx="1549400" cy="1320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3568" y="514790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94076" y="436510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11760" y="580526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51520" y="5301208"/>
              <a:ext cx="720080" cy="720080"/>
              <a:chOff x="1691680" y="3284984"/>
              <a:chExt cx="720080" cy="720080"/>
            </a:xfrm>
          </p:grpSpPr>
          <p:sp>
            <p:nvSpPr>
              <p:cNvPr id="17" name="Isosceles Triangle 16"/>
              <p:cNvSpPr/>
              <p:nvPr/>
            </p:nvSpPr>
            <p:spPr>
              <a:xfrm>
                <a:off x="1763688" y="3284984"/>
                <a:ext cx="648072" cy="720080"/>
              </a:xfrm>
              <a:prstGeom prst="triangle">
                <a:avLst/>
              </a:prstGeom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1680" y="3419708"/>
                <a:ext cx="3182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1710" y="6165304"/>
              <a:ext cx="1080170" cy="46483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843808" y="5805264"/>
              <a:ext cx="635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Load</a:t>
              </a: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899592" y="4941168"/>
              <a:ext cx="2808312" cy="15841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0" lon="0" rev="88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3419873" y="5598532"/>
              <a:ext cx="304934" cy="1347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916832"/>
            <a:ext cx="643836" cy="115212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0" name="TextBox 19"/>
          <p:cNvSpPr txBox="1"/>
          <p:nvPr/>
        </p:nvSpPr>
        <p:spPr>
          <a:xfrm>
            <a:off x="3923928" y="3501008"/>
            <a:ext cx="89790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Isolator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7544" y="5518973"/>
            <a:ext cx="364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Amplifier is completely isolated from </a:t>
            </a:r>
          </a:p>
          <a:p>
            <a:r>
              <a:rPr lang="en-US" dirty="0" smtClean="0"/>
              <a:t>unwanted reflections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2924944"/>
            <a:ext cx="1711575" cy="172819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9552" y="1772816"/>
            <a:ext cx="228199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Ideal: Infinite Isolation 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12160" y="1916832"/>
            <a:ext cx="247405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Practical: Finite Isolation 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380312" y="3068960"/>
            <a:ext cx="21602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796136" y="3068960"/>
            <a:ext cx="288032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/>
          <p:cNvSpPr/>
          <p:nvPr/>
        </p:nvSpPr>
        <p:spPr>
          <a:xfrm>
            <a:off x="5148064" y="3933056"/>
            <a:ext cx="648072" cy="720080"/>
          </a:xfrm>
          <a:prstGeom prst="triangl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148064" y="407707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68344" y="3068960"/>
            <a:ext cx="1107996" cy="646331"/>
          </a:xfrm>
          <a:prstGeom prst="rect">
            <a:avLst/>
          </a:prstGeom>
          <a:solidFill>
            <a:srgbClr val="FF676E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1/1000 of </a:t>
            </a:r>
          </a:p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308304" y="2492896"/>
            <a:ext cx="1865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Isolation = </a:t>
            </a:r>
            <a:r>
              <a:rPr lang="en-US" dirty="0" smtClean="0"/>
              <a:t>- 30 </a:t>
            </a:r>
            <a:r>
              <a:rPr lang="en-US" dirty="0"/>
              <a:t>dB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56176" y="4797152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power = 400 kW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400 W will travel back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5616" y="4941168"/>
            <a:ext cx="404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– Dissipate RF power from amplifier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12160" y="5517232"/>
            <a:ext cx="2136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dB – logarithmic unit</a:t>
            </a:r>
          </a:p>
          <a:p>
            <a:r>
              <a:rPr lang="en-US" dirty="0" smtClean="0"/>
              <a:t>dB = 10 log(</a:t>
            </a:r>
            <a:r>
              <a:rPr lang="en-US" dirty="0" smtClean="0"/>
              <a:t>P2/P1)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539552" y="2636912"/>
            <a:ext cx="1512168" cy="1512168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grpSp>
        <p:nvGrpSpPr>
          <p:cNvPr id="51" name="Group 50"/>
          <p:cNvGrpSpPr/>
          <p:nvPr/>
        </p:nvGrpSpPr>
        <p:grpSpPr>
          <a:xfrm>
            <a:off x="2339752" y="4725144"/>
            <a:ext cx="936104" cy="504056"/>
            <a:chOff x="7380312" y="5517232"/>
            <a:chExt cx="1296144" cy="720080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7380312" y="5589240"/>
              <a:ext cx="1296144" cy="576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7452320" y="5517232"/>
              <a:ext cx="1008112" cy="7200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4788024" y="4653136"/>
            <a:ext cx="720080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88024" y="4685074"/>
            <a:ext cx="685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Load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99592" y="2924944"/>
            <a:ext cx="720080" cy="720080"/>
            <a:chOff x="1691680" y="3284984"/>
            <a:chExt cx="720080" cy="720080"/>
          </a:xfrm>
        </p:grpSpPr>
        <p:sp>
          <p:nvSpPr>
            <p:cNvPr id="20" name="Isosceles Triangle 19"/>
            <p:cNvSpPr/>
            <p:nvPr/>
          </p:nvSpPr>
          <p:spPr>
            <a:xfrm>
              <a:off x="1763688" y="3284984"/>
              <a:ext cx="648072" cy="720080"/>
            </a:xfrm>
            <a:prstGeom prst="triangle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91680" y="3419708"/>
              <a:ext cx="318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804248" y="2996952"/>
            <a:ext cx="864096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Cavity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851920" y="2636912"/>
            <a:ext cx="5760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4572000" y="2636912"/>
            <a:ext cx="1152128" cy="1233428"/>
            <a:chOff x="3203848" y="2924944"/>
            <a:chExt cx="1152128" cy="1233428"/>
          </a:xfrm>
        </p:grpSpPr>
        <p:sp>
          <p:nvSpPr>
            <p:cNvPr id="14" name="Oval 13"/>
            <p:cNvSpPr/>
            <p:nvPr/>
          </p:nvSpPr>
          <p:spPr>
            <a:xfrm>
              <a:off x="3203848" y="2924944"/>
              <a:ext cx="1152128" cy="122413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urved Down Arrow 14"/>
            <p:cNvSpPr/>
            <p:nvPr/>
          </p:nvSpPr>
          <p:spPr>
            <a:xfrm>
              <a:off x="3563888" y="3284984"/>
              <a:ext cx="504056" cy="360040"/>
            </a:xfrm>
            <a:prstGeom prst="curvedDown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75856" y="3356992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95936" y="3356992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35896" y="378904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419872" y="1844824"/>
            <a:ext cx="18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Isolation = - 30 dB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52120" y="4581128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return loss = - 20 dB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91880" y="5805264"/>
            <a:ext cx="392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Shouldn’t care about load return loss </a:t>
            </a:r>
            <a:r>
              <a:rPr lang="en-US" dirty="0" smtClean="0">
                <a:solidFill>
                  <a:srgbClr val="FF0000"/>
                </a:solidFill>
              </a:rPr>
              <a:t>??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54" name="Straight Connector 53"/>
          <p:cNvCxnSpPr>
            <a:endCxn id="14" idx="2"/>
          </p:cNvCxnSpPr>
          <p:nvPr/>
        </p:nvCxnSpPr>
        <p:spPr>
          <a:xfrm flipV="1">
            <a:off x="1619672" y="3248980"/>
            <a:ext cx="2952328" cy="360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779912" y="2276872"/>
            <a:ext cx="7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W</a:t>
            </a:r>
            <a:endParaRPr lang="en-US" dirty="0"/>
          </a:p>
        </p:txBody>
      </p:sp>
      <p:cxnSp>
        <p:nvCxnSpPr>
          <p:cNvPr id="68" name="Straight Connector 67"/>
          <p:cNvCxnSpPr>
            <a:stCxn id="38" idx="2"/>
          </p:cNvCxnSpPr>
          <p:nvPr/>
        </p:nvCxnSpPr>
        <p:spPr>
          <a:xfrm flipH="1">
            <a:off x="5148064" y="3870340"/>
            <a:ext cx="6814" cy="7827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5508104" y="4077072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652120" y="4077072"/>
            <a:ext cx="664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kW</a:t>
            </a:r>
            <a:endParaRPr lang="en-US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3851920" y="3861048"/>
            <a:ext cx="5760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3923928" y="3861048"/>
            <a:ext cx="559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4 W</a:t>
            </a:r>
            <a:endParaRPr lang="en-US" dirty="0"/>
          </a:p>
        </p:txBody>
      </p:sp>
      <p:cxnSp>
        <p:nvCxnSpPr>
          <p:cNvPr id="81" name="Straight Connector 80"/>
          <p:cNvCxnSpPr>
            <a:stCxn id="14" idx="6"/>
            <a:endCxn id="23" idx="1"/>
          </p:cNvCxnSpPr>
          <p:nvPr/>
        </p:nvCxnSpPr>
        <p:spPr>
          <a:xfrm>
            <a:off x="5724128" y="3248980"/>
            <a:ext cx="1080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444208" y="2564904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reflection from cavity</a:t>
            </a:r>
            <a:endParaRPr lang="en-US" dirty="0"/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3707904" y="3356992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2267744" y="335699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S11 = - 30 dB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3563888" y="3347700"/>
            <a:ext cx="7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W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5940152" y="148478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According to specifications that we write in </a:t>
            </a:r>
            <a:r>
              <a:rPr lang="en-US" dirty="0" err="1" smtClean="0"/>
              <a:t>SoW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1691680" y="548680"/>
            <a:ext cx="48928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Practical </a:t>
            </a:r>
            <a:r>
              <a:rPr lang="en-US" sz="3200" dirty="0" smtClean="0">
                <a:solidFill>
                  <a:schemeClr val="bg1"/>
                </a:solidFill>
              </a:rPr>
              <a:t>Isolator: 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Is it True ?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9552" y="4653136"/>
            <a:ext cx="188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reflected power </a:t>
            </a:r>
          </a:p>
          <a:p>
            <a:r>
              <a:rPr lang="en-US" dirty="0" smtClean="0"/>
              <a:t>804 W 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7308304" y="5733256"/>
            <a:ext cx="936104" cy="504056"/>
            <a:chOff x="7380312" y="5517232"/>
            <a:chExt cx="1296144" cy="720080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7380312" y="5589240"/>
              <a:ext cx="1296144" cy="5760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7452320" y="5517232"/>
              <a:ext cx="1008112" cy="7200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115616" y="220486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kW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99992" y="3851756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5301208"/>
            <a:ext cx="1099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Cost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38347" y="5292210"/>
            <a:ext cx="353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Lucida Grande"/>
                <a:ea typeface="Lucida Grande"/>
                <a:cs typeface="Lucida Grande"/>
              </a:rPr>
              <a:t>α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92080" y="5301208"/>
            <a:ext cx="195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Offered return loss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2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428513" y="1700808"/>
            <a:ext cx="14791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 = V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/ </a:t>
            </a:r>
            <a:r>
              <a:rPr lang="en-US" sz="2400" dirty="0" err="1" smtClean="0"/>
              <a:t>Zo</a:t>
            </a:r>
            <a:r>
              <a:rPr lang="en-US" sz="2400" dirty="0" smtClean="0"/>
              <a:t>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2276872"/>
            <a:ext cx="1551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= </a:t>
            </a:r>
            <a:r>
              <a:rPr lang="en-US" sz="2400" dirty="0"/>
              <a:t>V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+ V</a:t>
            </a:r>
            <a:r>
              <a:rPr lang="en-US" sz="2400" baseline="-25000" dirty="0" smtClean="0"/>
              <a:t>R</a:t>
            </a:r>
            <a:endParaRPr lang="en-US" sz="2400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15616" y="2348880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39552" y="2348880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619672" y="2348880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9512" y="3717032"/>
            <a:ext cx="50904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</a:t>
            </a:r>
            <a:r>
              <a:rPr lang="en-US" sz="2400" dirty="0"/>
              <a:t>V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 and V</a:t>
            </a:r>
            <a:r>
              <a:rPr lang="en-US" sz="2400" baseline="-25000" dirty="0" smtClean="0"/>
              <a:t>R </a:t>
            </a:r>
            <a:r>
              <a:rPr lang="en-US" sz="2400" dirty="0" smtClean="0"/>
              <a:t>add in phase, V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= 2 V</a:t>
            </a:r>
            <a:r>
              <a:rPr lang="en-US" sz="2400" baseline="-25000" dirty="0" smtClean="0"/>
              <a:t>i</a:t>
            </a:r>
          </a:p>
          <a:p>
            <a:endParaRPr lang="en-US" sz="2400" baseline="-25000" dirty="0" smtClean="0"/>
          </a:p>
          <a:p>
            <a:r>
              <a:rPr lang="en-US" sz="2400" dirty="0" smtClean="0"/>
              <a:t>P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= (V</a:t>
            </a:r>
            <a:r>
              <a:rPr lang="en-US" sz="2400" baseline="-25000" dirty="0" smtClean="0"/>
              <a:t>T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 </a:t>
            </a:r>
            <a:r>
              <a:rPr lang="en-US" sz="2400" dirty="0" err="1" smtClean="0"/>
              <a:t>Z</a:t>
            </a:r>
            <a:r>
              <a:rPr lang="en-US" sz="2400" baseline="-25000" dirty="0" err="1" smtClean="0"/>
              <a:t>o</a:t>
            </a:r>
            <a:r>
              <a:rPr lang="en-US" sz="2400" dirty="0" smtClean="0"/>
              <a:t>) 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= (</a:t>
            </a:r>
            <a:r>
              <a:rPr lang="en-US" sz="2400" dirty="0"/>
              <a:t>2 V</a:t>
            </a:r>
            <a:r>
              <a:rPr lang="en-US" sz="2400" dirty="0" smtClean="0"/>
              <a:t>i</a:t>
            </a:r>
            <a:r>
              <a:rPr lang="en-US" sz="2400" dirty="0"/>
              <a:t>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 </a:t>
            </a:r>
            <a:r>
              <a:rPr lang="en-US" sz="2400" dirty="0" err="1" smtClean="0"/>
              <a:t>Z</a:t>
            </a:r>
            <a:r>
              <a:rPr lang="en-US" sz="2400" baseline="-25000" dirty="0" err="1" smtClean="0"/>
              <a:t>o</a:t>
            </a:r>
            <a:r>
              <a:rPr lang="en-US" sz="2400" dirty="0" smtClean="0"/>
              <a:t> = 4 P</a:t>
            </a:r>
            <a:r>
              <a:rPr lang="en-US" sz="2400" baseline="-25000" dirty="0" smtClean="0"/>
              <a:t>i</a:t>
            </a:r>
            <a:endParaRPr lang="en-US" sz="2400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476672"/>
            <a:ext cx="428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Worst case Reflected Power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3212976"/>
            <a:ext cx="7955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100% reflection, when arcing occurs or during cavity </a:t>
            </a:r>
            <a:r>
              <a:rPr lang="en-US" sz="2400" dirty="0" smtClean="0"/>
              <a:t>filling 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/>
              <a:t>Rutambhara Yogi</a:t>
            </a:r>
            <a:endParaRPr lang="sv-SE" dirty="0"/>
          </a:p>
        </p:txBody>
      </p:sp>
      <p:sp>
        <p:nvSpPr>
          <p:cNvPr id="11" name="TextBox 10"/>
          <p:cNvSpPr txBox="1"/>
          <p:nvPr/>
        </p:nvSpPr>
        <p:spPr>
          <a:xfrm>
            <a:off x="4139952" y="4293096"/>
            <a:ext cx="141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&amp; </a:t>
            </a:r>
            <a:r>
              <a:rPr lang="en-US" sz="2400" dirty="0" smtClean="0">
                <a:solidFill>
                  <a:srgbClr val="FF0000"/>
                </a:solidFill>
              </a:rPr>
              <a:t>not</a:t>
            </a:r>
            <a:r>
              <a:rPr lang="en-US" sz="2400" dirty="0" smtClean="0"/>
              <a:t> </a:t>
            </a:r>
            <a:r>
              <a:rPr lang="en-US" sz="2400" dirty="0"/>
              <a:t>2 Pi </a:t>
            </a:r>
            <a:r>
              <a:rPr lang="en-US" sz="2400" dirty="0" smtClean="0"/>
              <a:t>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487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  <p:sp>
        <p:nvSpPr>
          <p:cNvPr id="46" name="TextBox 45"/>
          <p:cNvSpPr txBox="1"/>
          <p:nvPr/>
        </p:nvSpPr>
        <p:spPr>
          <a:xfrm>
            <a:off x="2339752" y="241484"/>
            <a:ext cx="4175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Factory Acceptance Testing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331640" y="980728"/>
            <a:ext cx="104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Amplifier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92080" y="980728"/>
            <a:ext cx="270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Isolator = Circulator + Load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15616" y="1412776"/>
            <a:ext cx="221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Don’t have circulator,</a:t>
            </a:r>
            <a:endParaRPr lang="en-US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2601016" cy="172819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51520" y="3429000"/>
            <a:ext cx="3561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Always tested with a very good load</a:t>
            </a:r>
          </a:p>
          <a:p>
            <a:r>
              <a:rPr lang="en-US" dirty="0" smtClean="0"/>
              <a:t>Load return loss &gt; 32 dB</a:t>
            </a: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77072"/>
            <a:ext cx="3168352" cy="205804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572000" y="42930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/>
              <a:t>Rutambhara Yogi</a:t>
            </a:r>
            <a:endParaRPr lang="sv-SE" dirty="0"/>
          </a:p>
        </p:txBody>
      </p:sp>
      <p:sp>
        <p:nvSpPr>
          <p:cNvPr id="14" name="Rectangle 13"/>
          <p:cNvSpPr/>
          <p:nvPr/>
        </p:nvSpPr>
        <p:spPr>
          <a:xfrm>
            <a:off x="4283968" y="1414517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Don’t have high power RF </a:t>
            </a:r>
            <a:r>
              <a:rPr lang="en-US" dirty="0" smtClean="0"/>
              <a:t>source. Simulation of high power test using low power.</a:t>
            </a:r>
            <a:endParaRPr lang="en-US" dirty="0"/>
          </a:p>
        </p:txBody>
      </p:sp>
      <p:pic>
        <p:nvPicPr>
          <p:cNvPr id="1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 t="12373" b="12373"/>
          <a:stretch>
            <a:fillRect/>
          </a:stretch>
        </p:blipFill>
        <p:spPr>
          <a:xfrm>
            <a:off x="4067944" y="2204864"/>
            <a:ext cx="3266828" cy="17966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02901" y="2492896"/>
            <a:ext cx="100540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Tin + 10 C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427984" y="2237963"/>
            <a:ext cx="90281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Tin – 2 C</a:t>
            </a:r>
          </a:p>
          <a:p>
            <a:r>
              <a:rPr lang="en-US" sz="1600" dirty="0" smtClean="0"/>
              <a:t>Tin</a:t>
            </a:r>
          </a:p>
          <a:p>
            <a:r>
              <a:rPr lang="en-US" sz="1600" dirty="0" smtClean="0"/>
              <a:t>Tin + </a:t>
            </a:r>
            <a:r>
              <a:rPr lang="en-US" sz="1600" dirty="0"/>
              <a:t>2</a:t>
            </a:r>
            <a:r>
              <a:rPr lang="en-US" sz="1600" dirty="0" smtClean="0"/>
              <a:t> C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228184" y="2852936"/>
            <a:ext cx="432048" cy="43204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76056" y="3068960"/>
            <a:ext cx="216024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452320" y="2132856"/>
            <a:ext cx="1468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Pin = 400 kW, </a:t>
            </a:r>
            <a:endParaRPr lang="en-US" dirty="0" smtClean="0"/>
          </a:p>
          <a:p>
            <a:r>
              <a:rPr lang="en-US" dirty="0" err="1" smtClean="0"/>
              <a:t>Pavg</a:t>
            </a:r>
            <a:r>
              <a:rPr lang="en-US" dirty="0" smtClean="0"/>
              <a:t> </a:t>
            </a:r>
            <a:r>
              <a:rPr lang="en-US" dirty="0"/>
              <a:t>≈ 20kW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32240" y="3284984"/>
            <a:ext cx="2232248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For </a:t>
            </a:r>
            <a:r>
              <a:rPr lang="en-US" sz="1600" dirty="0"/>
              <a:t>circulator : </a:t>
            </a:r>
            <a:r>
              <a:rPr lang="en-US" sz="1600" dirty="0" smtClean="0"/>
              <a:t>ΔT </a:t>
            </a:r>
            <a:r>
              <a:rPr lang="en-US" sz="1600" dirty="0"/>
              <a:t>= 2 C</a:t>
            </a:r>
          </a:p>
          <a:p>
            <a:r>
              <a:rPr lang="en-US" sz="1600" dirty="0"/>
              <a:t>For load          : </a:t>
            </a:r>
            <a:r>
              <a:rPr lang="en-US" sz="1600" dirty="0" smtClean="0"/>
              <a:t>ΔT </a:t>
            </a:r>
            <a:r>
              <a:rPr lang="en-US" sz="1600" dirty="0"/>
              <a:t>= 10 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499992" y="4077072"/>
            <a:ext cx="4104456" cy="2088232"/>
            <a:chOff x="4788024" y="2996952"/>
            <a:chExt cx="3800173" cy="194421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024" y="2996952"/>
              <a:ext cx="3800173" cy="194421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508104" y="3429000"/>
              <a:ext cx="19928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Return loss &gt; 30 dB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59832" y="4941168"/>
            <a:ext cx="94128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Tetrode 1</a:t>
            </a:r>
          </a:p>
          <a:p>
            <a:r>
              <a:rPr lang="en-US" sz="1200" dirty="0" smtClean="0"/>
              <a:t>Tetrode 2</a:t>
            </a:r>
          </a:p>
          <a:p>
            <a:r>
              <a:rPr lang="en-US" sz="1200" dirty="0" smtClean="0"/>
              <a:t>Total power  </a:t>
            </a:r>
            <a:endParaRPr lang="en-US" sz="12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3995936" y="1556792"/>
            <a:ext cx="0" cy="47525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368" y="5877272"/>
            <a:ext cx="1026418" cy="5046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899592" y="6165304"/>
            <a:ext cx="2016224" cy="2616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Courtesy: Magnus Jobs at FREIA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075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12/11/15 ESS-AD Retreat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Rutambhara Yogi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84784"/>
            <a:ext cx="4608512" cy="3951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844824"/>
            <a:ext cx="2520280" cy="16745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8144" y="1412776"/>
            <a:ext cx="3057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TH595 based RF Power Station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3211776"/>
            <a:ext cx="588269" cy="2892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3608" y="476672"/>
            <a:ext cx="222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High power Test 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076056" y="2276872"/>
            <a:ext cx="864096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04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S Core Powerpoint" id="{AE869264-04A2-C64B-9939-64E06F093EC5}" vid="{416C5B2E-5556-864A-A69F-9288FDD781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11113</TotalTime>
  <Words>1042</Words>
  <Application>Microsoft Macintosh PowerPoint</Application>
  <PresentationFormat>On-screen Show (4:3)</PresentationFormat>
  <Paragraphs>272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ESS Core Powerpoint</vt:lpstr>
      <vt:lpstr>Isolator performance - a Magic or a Expected Performance ?</vt:lpstr>
      <vt:lpstr>PowerPoint Presentation</vt:lpstr>
      <vt:lpstr>Circulator </vt:lpstr>
      <vt:lpstr>Construction of  3-port Circulator </vt:lpstr>
      <vt:lpstr>Ideal &amp; Practical Isolator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Power Model of Isolator</vt:lpstr>
      <vt:lpstr>PowerPoint Presentation</vt:lpstr>
      <vt:lpstr>PowerPoint Presentation</vt:lpstr>
      <vt:lpstr>Testing of concept</vt:lpstr>
      <vt:lpstr>Additional Usefulness for ESS ?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Rutambhara Yogi</cp:lastModifiedBy>
  <cp:revision>127</cp:revision>
  <dcterms:created xsi:type="dcterms:W3CDTF">2013-10-29T16:05:10Z</dcterms:created>
  <dcterms:modified xsi:type="dcterms:W3CDTF">2015-11-12T11:46:20Z</dcterms:modified>
</cp:coreProperties>
</file>