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1" r:id="rId3"/>
    <p:sldId id="262" r:id="rId4"/>
    <p:sldId id="281" r:id="rId5"/>
    <p:sldId id="265" r:id="rId6"/>
    <p:sldId id="271" r:id="rId7"/>
    <p:sldId id="273" r:id="rId8"/>
    <p:sldId id="270" r:id="rId9"/>
    <p:sldId id="274" r:id="rId10"/>
    <p:sldId id="275" r:id="rId11"/>
    <p:sldId id="276" r:id="rId12"/>
    <p:sldId id="278" r:id="rId13"/>
    <p:sldId id="259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0E5"/>
    <a:srgbClr val="D16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54776" autoAdjust="0"/>
  </p:normalViewPr>
  <p:slideViewPr>
    <p:cSldViewPr snapToGrid="0" snapToObjects="1">
      <p:cViewPr varScale="1">
        <p:scale>
          <a:sx n="63" d="100"/>
          <a:sy n="63" d="100"/>
        </p:scale>
        <p:origin x="22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5CDFA-092F-4ECB-95C9-3F9F06A29910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C5749-E9F4-4E07-80BF-1A7173302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38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5749-E9F4-4E07-80BF-1A71733023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572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000"/>
            </a:pPr>
            <a:r>
              <a:rPr lang="en-GB" sz="1200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Main Goals of the </a:t>
            </a:r>
            <a:r>
              <a:rPr lang="en-GB" sz="1200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Experiment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000"/>
            </a:pPr>
            <a:endParaRPr lang="en-GB" sz="12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GB" sz="12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Integrally test jaws for HL-LHC collimators (simulation of ultimate HL-LHC Injection Error and Asynchronous Beam Dump)</a:t>
            </a:r>
          </a:p>
          <a:p>
            <a:pPr marL="457200" indent="-45720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endParaRPr lang="en-GB" sz="1200" kern="12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GB" sz="12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Acquire </a:t>
            </a:r>
            <a:r>
              <a:rPr lang="en-GB" sz="12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online data about response of complete jaws to beam impact</a:t>
            </a:r>
          </a:p>
          <a:p>
            <a:pPr marL="457200" indent="-45720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endParaRPr lang="en-GB" sz="1200" kern="12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GB" sz="12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Assess </a:t>
            </a:r>
            <a:r>
              <a:rPr lang="en-GB" sz="12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impact consequences on jaws components after irradiation</a:t>
            </a:r>
          </a:p>
          <a:p>
            <a:pPr marL="457200" indent="-45720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endParaRPr lang="en-GB" sz="1200" kern="12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GB" sz="12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Assess </a:t>
            </a:r>
            <a:r>
              <a:rPr lang="en-GB" sz="12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impact consequences on jaws components after irradiation</a:t>
            </a:r>
          </a:p>
          <a:p>
            <a:pPr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95000"/>
            </a:pPr>
            <a:endParaRPr lang="en-GB" sz="14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95000"/>
            </a:pPr>
            <a:r>
              <a:rPr lang="en-GB" sz="1400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HRMT-23</a:t>
            </a:r>
            <a:r>
              <a:rPr lang="en-GB" sz="1400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: Test of Fully Assembled </a:t>
            </a:r>
            <a:r>
              <a:rPr lang="en-GB" sz="1400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Jaws</a:t>
            </a:r>
          </a:p>
          <a:p>
            <a:pPr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95000"/>
            </a:pPr>
            <a:endParaRPr lang="en-GB" sz="14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GB" sz="14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Main Features:</a:t>
            </a:r>
          </a:p>
          <a:p>
            <a:pPr marL="914400" lvl="1" indent="-45720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GB" sz="14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Three superposed jaws in one tank</a:t>
            </a:r>
            <a:r>
              <a:rPr lang="en-GB" sz="14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914400" lvl="1" indent="-45720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endParaRPr lang="en-GB" sz="1400" kern="12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914400" lvl="1" indent="-45720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GB" sz="14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Jaws </a:t>
            </a:r>
            <a:r>
              <a:rPr lang="en-GB" sz="14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equipped with set of strain gauges, temperature</a:t>
            </a:r>
            <a:r>
              <a:rPr lang="en-GB" sz="14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sensors, ultrasonic probes</a:t>
            </a:r>
            <a:r>
              <a:rPr lang="en-GB" sz="14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, … for online acquisition.</a:t>
            </a:r>
          </a:p>
          <a:p>
            <a:pPr marL="914400" lvl="1" indent="-45720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endParaRPr lang="en-GB" sz="1400" kern="12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914400" lvl="1" indent="-45720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GB" sz="14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Special </a:t>
            </a:r>
            <a:r>
              <a:rPr lang="en-GB" sz="14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tank equipped with viewports for optical acquisition, LDV, electric connections etc. and fast dismounting system for glove box post-irradiation observations.</a:t>
            </a:r>
          </a:p>
          <a:p>
            <a:pPr>
              <a:spcAft>
                <a:spcPts val="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5749-E9F4-4E07-80BF-1A717330231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689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5749-E9F4-4E07-80BF-1A717330231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883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5749-E9F4-4E07-80BF-1A717330231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04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5749-E9F4-4E07-80BF-1A717330231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6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5749-E9F4-4E07-80BF-1A71733023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421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5749-E9F4-4E07-80BF-1A71733023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62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GB" b="1" i="1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5749-E9F4-4E07-80BF-1A71733023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29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5749-E9F4-4E07-80BF-1A71733023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4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5749-E9F4-4E07-80BF-1A717330231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60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5749-E9F4-4E07-80BF-1A717330231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20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err="1" smtClean="0"/>
              <a:t>After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cavities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tuned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warm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will</a:t>
            </a:r>
            <a:r>
              <a:rPr lang="es-ES" baseline="0" dirty="0" smtClean="0"/>
              <a:t> be </a:t>
            </a:r>
            <a:r>
              <a:rPr lang="es-ES" baseline="0" dirty="0" err="1" smtClean="0"/>
              <a:t>put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service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cold</a:t>
            </a:r>
            <a:r>
              <a:rPr lang="es-ES" baseline="0" dirty="0" smtClean="0"/>
              <a:t>, and </a:t>
            </a:r>
            <a:r>
              <a:rPr lang="es-ES" baseline="0" dirty="0" err="1" smtClean="0"/>
              <a:t>then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will</a:t>
            </a:r>
            <a:r>
              <a:rPr lang="es-ES" baseline="0" dirty="0" smtClean="0"/>
              <a:t> “</a:t>
            </a:r>
            <a:r>
              <a:rPr lang="es-ES" baseline="0" dirty="0" err="1" smtClean="0"/>
              <a:t>detune</a:t>
            </a:r>
            <a:r>
              <a:rPr lang="es-ES" baseline="0" dirty="0" smtClean="0"/>
              <a:t>” </a:t>
            </a:r>
            <a:r>
              <a:rPr lang="es-ES" baseline="0" dirty="0" err="1" smtClean="0"/>
              <a:t>by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effect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temperature</a:t>
            </a:r>
            <a:r>
              <a:rPr lang="es-ES" baseline="0" dirty="0" smtClean="0"/>
              <a:t>, and </a:t>
            </a:r>
            <a:r>
              <a:rPr lang="es-ES" baseline="0" dirty="0" err="1" smtClean="0"/>
              <a:t>then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comes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need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“in-situ” </a:t>
            </a:r>
            <a:r>
              <a:rPr lang="es-ES" baseline="0" dirty="0" err="1" smtClean="0"/>
              <a:t>tuning</a:t>
            </a:r>
            <a:r>
              <a:rPr lang="es-ES" baseline="0" dirty="0" smtClean="0"/>
              <a:t>.</a:t>
            </a:r>
            <a:endParaRPr lang="es-ES" dirty="0" smtClean="0"/>
          </a:p>
          <a:p>
            <a:endParaRPr lang="es-ES" dirty="0" smtClean="0"/>
          </a:p>
          <a:p>
            <a:r>
              <a:rPr lang="es-ES" baseline="0" dirty="0" smtClean="0"/>
              <a:t>And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tuners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devices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allows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adapt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RF </a:t>
            </a:r>
            <a:r>
              <a:rPr lang="es-ES" baseline="0" dirty="0" err="1" smtClean="0"/>
              <a:t>behavoiur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cavities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whenever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are in </a:t>
            </a:r>
            <a:r>
              <a:rPr lang="es-ES" baseline="0" dirty="0" err="1" smtClean="0"/>
              <a:t>service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cryogenic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temperatures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according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needs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operation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accelerator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applying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forces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deform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cavities</a:t>
            </a:r>
            <a:r>
              <a:rPr lang="es-ES" baseline="0" dirty="0" smtClean="0"/>
              <a:t>.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Then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job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characterize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forces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exerted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over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cavity</a:t>
            </a:r>
            <a:r>
              <a:rPr lang="es-ES" baseline="0" dirty="0" smtClean="0"/>
              <a:t> as </a:t>
            </a:r>
            <a:r>
              <a:rPr lang="es-ES" baseline="0" dirty="0" err="1" smtClean="0"/>
              <a:t>well</a:t>
            </a:r>
            <a:r>
              <a:rPr lang="es-ES" baseline="0" dirty="0" smtClean="0"/>
              <a:t> as </a:t>
            </a:r>
            <a:r>
              <a:rPr lang="es-ES" baseline="0" dirty="0" err="1" smtClean="0"/>
              <a:t>deformations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imposed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tuner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order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allow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correlation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data to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RF </a:t>
            </a:r>
            <a:r>
              <a:rPr lang="es-ES" baseline="0" dirty="0" err="1" smtClean="0"/>
              <a:t>properties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system</a:t>
            </a:r>
            <a:r>
              <a:rPr lang="es-ES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5749-E9F4-4E07-80BF-1A717330231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31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5749-E9F4-4E07-80BF-1A717330231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3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5-01-13_CERN_ENdept 36% h32mm 300dpi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471818"/>
            <a:ext cx="3075535" cy="11521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1800" y="2121290"/>
            <a:ext cx="8265984" cy="1826363"/>
          </a:xfrm>
        </p:spPr>
        <p:txBody>
          <a:bodyPr tIns="0" bIns="0" anchor="b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buNone/>
              <a:defRPr kumimoji="0" lang="en-US" sz="4000" b="1" i="0" kern="1200" cap="none" spc="0" baseline="0" dirty="0">
                <a:ln w="12700">
                  <a:noFill/>
                  <a:prstDash val="solid"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Ubuntu"/>
              </a:defRPr>
            </a:lvl1pPr>
          </a:lstStyle>
          <a:p>
            <a:r>
              <a:rPr kumimoji="0" lang="x-none" dirty="0" smtClean="0"/>
              <a:t>Presentation Title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31800" y="4171952"/>
            <a:ext cx="8265984" cy="1066688"/>
          </a:xfrm>
        </p:spPr>
        <p:txBody>
          <a:bodyPr lIns="45720" tIns="0" rIns="4572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0" i="0">
                <a:solidFill>
                  <a:schemeClr val="accent4"/>
                </a:solidFill>
                <a:effectLst/>
                <a:latin typeface="+mn-lt"/>
                <a:cs typeface="Ubuntu Ligh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 dirty="0" smtClean="0"/>
              <a:t>Author and Affiliation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 smtClean="0"/>
              <a:t>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81FB-1FF3-4E3A-A688-58F82290CF42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Accelerator Retreat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200" y="1260000"/>
            <a:ext cx="8226425" cy="5016068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x-none" dirty="0" smtClean="0"/>
              <a:t>Slide text first level</a:t>
            </a:r>
          </a:p>
          <a:p>
            <a:pPr lvl="1"/>
            <a:r>
              <a:rPr lang="x-none" dirty="0" smtClean="0"/>
              <a:t>Slide text second level</a:t>
            </a:r>
          </a:p>
          <a:p>
            <a:pPr lvl="2"/>
            <a:r>
              <a:rPr lang="x-none" dirty="0" smtClean="0"/>
              <a:t>Slide text third level</a:t>
            </a:r>
          </a:p>
          <a:p>
            <a:pPr lvl="3"/>
            <a:r>
              <a:rPr lang="x-none" dirty="0" smtClean="0"/>
              <a:t>Slide text fourth level</a:t>
            </a:r>
          </a:p>
          <a:p>
            <a:pPr lvl="4"/>
            <a:r>
              <a:rPr lang="x-none" dirty="0" smtClean="0"/>
              <a:t>Slide text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 smtClean="0"/>
              <a:t>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59F0-5228-43B7-850E-566083678218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Accelerator Retreat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200" y="1245521"/>
            <a:ext cx="8226425" cy="5028279"/>
          </a:xfrm>
        </p:spPr>
        <p:txBody>
          <a:bodyPr/>
          <a:lstStyle>
            <a:lvl2pPr>
              <a:defRPr sz="2400" baseline="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x-none" dirty="0" smtClean="0"/>
              <a:t>Slide text first level</a:t>
            </a:r>
          </a:p>
          <a:p>
            <a:pPr lvl="1"/>
            <a:r>
              <a:rPr lang="x-none" dirty="0" smtClean="0"/>
              <a:t>Slide text second level</a:t>
            </a:r>
          </a:p>
          <a:p>
            <a:pPr lvl="2"/>
            <a:r>
              <a:rPr lang="x-none" dirty="0" smtClean="0"/>
              <a:t>Slide text third level</a:t>
            </a:r>
          </a:p>
          <a:p>
            <a:pPr lvl="3"/>
            <a:r>
              <a:rPr lang="x-none" dirty="0" smtClean="0"/>
              <a:t>Slide text fourth level</a:t>
            </a:r>
          </a:p>
          <a:p>
            <a:pPr lvl="4"/>
            <a:r>
              <a:rPr lang="x-none" dirty="0" smtClean="0"/>
              <a:t>Slide text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3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 smtClean="0"/>
              <a:t>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634C-AF1B-4541-8D53-34F902CEE7D3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Accelerator Retreat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7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CE97-FF40-46B4-A5B2-F84111F9B0E1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Accelerator Retreat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0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90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4450" y="4214813"/>
            <a:ext cx="6535738" cy="16097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2015-01-13_CERN_ENdept 36% h32mm 300dpi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00" y="2796780"/>
            <a:ext cx="3075535" cy="11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47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-01-13_CERN_ENdept 13% h12mm 300dpi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335170"/>
            <a:ext cx="1152182" cy="43283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295326" y="6356350"/>
            <a:ext cx="1371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29FCF"/>
                </a:solidFill>
                <a:latin typeface="+mn-lt"/>
                <a:cs typeface="Ubuntu Light"/>
              </a:defRPr>
            </a:lvl1pPr>
          </a:lstStyle>
          <a:p>
            <a:fld id="{2EB5941D-154E-4AD9-AA1E-AD4133529405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66434" y="6356350"/>
            <a:ext cx="4290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29FCF"/>
                </a:solidFill>
                <a:latin typeface="+mn-lt"/>
                <a:cs typeface="Ubuntu Light"/>
              </a:defRPr>
            </a:lvl1pPr>
          </a:lstStyle>
          <a:p>
            <a:r>
              <a:rPr lang="en-US" smtClean="0"/>
              <a:t>ESS Accelerator Retreat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56924" y="6356350"/>
            <a:ext cx="729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29FCF"/>
                </a:solidFill>
                <a:latin typeface="+mn-lt"/>
                <a:cs typeface="Ubuntu Light"/>
              </a:defRPr>
            </a:lvl1pPr>
          </a:lstStyle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260000"/>
            <a:ext cx="8226854" cy="502803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Slide text first level</a:t>
            </a:r>
          </a:p>
          <a:p>
            <a:pPr lvl="1" eaLnBrk="1" latinLnBrk="0" hangingPunct="1"/>
            <a:r>
              <a:rPr kumimoji="0" lang="fr-CH" dirty="0" smtClean="0"/>
              <a:t>Slide text second level</a:t>
            </a:r>
          </a:p>
          <a:p>
            <a:pPr lvl="2" eaLnBrk="1" latinLnBrk="0" hangingPunct="1"/>
            <a:r>
              <a:rPr kumimoji="0" lang="fr-CH" dirty="0" smtClean="0"/>
              <a:t>Slide text third level</a:t>
            </a:r>
          </a:p>
          <a:p>
            <a:pPr lvl="3" eaLnBrk="1" latinLnBrk="0" hangingPunct="1"/>
            <a:r>
              <a:rPr kumimoji="0" lang="fr-CH" dirty="0" smtClean="0"/>
              <a:t>Slide text fourth level</a:t>
            </a:r>
          </a:p>
          <a:p>
            <a:pPr lvl="4" eaLnBrk="1" latinLnBrk="0" hangingPunct="1"/>
            <a:r>
              <a:rPr kumimoji="0" lang="fr-CH" dirty="0" smtClean="0"/>
              <a:t>Slide text fifth level</a:t>
            </a:r>
            <a:endParaRPr kumimoji="0" lang="en-US" dirty="0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71584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GB" noProof="0" dirty="0" smtClean="0"/>
              <a:t>Slide Title</a:t>
            </a:r>
            <a:endParaRPr kumimoji="0" lang="en-GB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85763"/>
            <a:ext cx="8226854" cy="0"/>
          </a:xfrm>
          <a:prstGeom prst="line">
            <a:avLst/>
          </a:prstGeom>
          <a:ln w="6350" cmpd="sng">
            <a:solidFill>
              <a:srgbClr val="0C37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1" r:id="rId2"/>
    <p:sldLayoutId id="2147483685" r:id="rId3"/>
    <p:sldLayoutId id="2147483682" r:id="rId4"/>
    <p:sldLayoutId id="2147483684" r:id="rId5"/>
    <p:sldLayoutId id="2147483680" r:id="rId6"/>
    <p:sldLayoutId id="2147483676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b="0" i="0" kern="1200">
          <a:solidFill>
            <a:srgbClr val="0C377B"/>
          </a:solidFill>
          <a:latin typeface="+mj-lt"/>
          <a:ea typeface="+mj-ea"/>
          <a:cs typeface="Ubuntu Light"/>
        </a:defRPr>
      </a:lvl1pPr>
    </p:titleStyle>
    <p:bodyStyle>
      <a:lvl1pPr marL="225425" indent="-225425" algn="l" rtl="0" eaLnBrk="1" latinLnBrk="0" hangingPunct="1">
        <a:lnSpc>
          <a:spcPct val="100000"/>
        </a:lnSpc>
        <a:spcBef>
          <a:spcPts val="900"/>
        </a:spcBef>
        <a:buClr>
          <a:schemeClr val="accent1"/>
        </a:buClr>
        <a:buSzPct val="100000"/>
        <a:buFont typeface="Arial"/>
        <a:buChar char="•"/>
        <a:defRPr kumimoji="0" sz="3000" b="0" i="0" kern="1200">
          <a:solidFill>
            <a:srgbClr val="0C377B"/>
          </a:solidFill>
          <a:latin typeface="+mn-lt"/>
          <a:ea typeface="+mn-ea"/>
          <a:cs typeface="Ubuntu Light"/>
        </a:defRPr>
      </a:lvl1pPr>
      <a:lvl2pPr marL="460375" indent="-228600" algn="l" rtl="0" eaLnBrk="1" latinLnBrk="0" hangingPunct="1">
        <a:lnSpc>
          <a:spcPct val="100000"/>
        </a:lnSpc>
        <a:spcBef>
          <a:spcPts val="900"/>
        </a:spcBef>
        <a:buClr>
          <a:schemeClr val="bg2"/>
        </a:buClr>
        <a:buSzPct val="100000"/>
        <a:buFont typeface="Arial"/>
        <a:buChar char="•"/>
        <a:defRPr kumimoji="0" sz="3000" b="0" i="0" kern="1200">
          <a:solidFill>
            <a:srgbClr val="0C377B"/>
          </a:solidFill>
          <a:latin typeface="+mn-lt"/>
          <a:ea typeface="+mn-ea"/>
          <a:cs typeface="Ubuntu Light"/>
        </a:defRPr>
      </a:lvl2pPr>
      <a:lvl3pPr marL="685800" indent="-225425" algn="l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SzPct val="100000"/>
        <a:buFont typeface="Arial"/>
        <a:buChar char="•"/>
        <a:defRPr kumimoji="0" sz="3000" b="0" i="0" kern="1200">
          <a:solidFill>
            <a:srgbClr val="0C377B"/>
          </a:solidFill>
          <a:latin typeface="+mn-lt"/>
          <a:ea typeface="+mn-ea"/>
          <a:cs typeface="Ubuntu Light"/>
        </a:defRPr>
      </a:lvl3pPr>
      <a:lvl4pPr marL="909638" indent="-223838" algn="l" rtl="0" eaLnBrk="1" latinLnBrk="0" hangingPunct="1">
        <a:lnSpc>
          <a:spcPct val="100000"/>
        </a:lnSpc>
        <a:spcBef>
          <a:spcPts val="900"/>
        </a:spcBef>
        <a:buClr>
          <a:schemeClr val="accent3"/>
        </a:buClr>
        <a:buSzPct val="100000"/>
        <a:buFont typeface="Arial"/>
        <a:buChar char="•"/>
        <a:defRPr kumimoji="0" sz="3000" b="0" i="0" kern="1200">
          <a:solidFill>
            <a:srgbClr val="0C377B"/>
          </a:solidFill>
          <a:latin typeface="+mn-lt"/>
          <a:ea typeface="+mn-ea"/>
          <a:cs typeface="Ubuntu Light"/>
        </a:defRPr>
      </a:lvl4pPr>
      <a:lvl5pPr marL="1146175" indent="-236538" algn="l" rtl="0" eaLnBrk="1" latinLnBrk="0" hangingPunct="1">
        <a:lnSpc>
          <a:spcPct val="100000"/>
        </a:lnSpc>
        <a:spcBef>
          <a:spcPts val="900"/>
        </a:spcBef>
        <a:buClr>
          <a:schemeClr val="accent4"/>
        </a:buClr>
        <a:buSzPct val="100000"/>
        <a:buFont typeface="Arial"/>
        <a:buChar char="•"/>
        <a:defRPr kumimoji="0" sz="3000" b="0" i="0" kern="1200" baseline="0">
          <a:solidFill>
            <a:srgbClr val="0C377B"/>
          </a:solidFill>
          <a:latin typeface="+mn-lt"/>
          <a:ea typeface="+mn-ea"/>
          <a:cs typeface="Ubuntu Light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2038710/files/MAX_7562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4.jpeg"/><Relationship Id="rId7" Type="http://schemas.microsoft.com/office/2007/relationships/hdphoto" Target="../media/hdphoto3.wdp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microsoft.com/office/2007/relationships/hdphoto" Target="../media/hdphoto2.wdp"/><Relationship Id="rId10" Type="http://schemas.openxmlformats.org/officeDocument/2006/relationships/image" Target="../media/image29.png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052710"/>
            <a:ext cx="8265984" cy="1826363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</a:pPr>
            <a:r>
              <a:rPr lang="en-US" dirty="0" smtClean="0"/>
              <a:t>CERN Mechanical Measurement Laboratory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O.Sacristán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HiRadMat</a:t>
            </a:r>
            <a:r>
              <a:rPr lang="es-ES" dirty="0" smtClean="0"/>
              <a:t> 23 </a:t>
            </a:r>
            <a:r>
              <a:rPr lang="es-ES" dirty="0" err="1" smtClean="0"/>
              <a:t>Tests</a:t>
            </a:r>
            <a:r>
              <a:rPr lang="es-ES" dirty="0" smtClean="0"/>
              <a:t>: </a:t>
            </a:r>
            <a:r>
              <a:rPr lang="es-ES" dirty="0" err="1" smtClean="0"/>
              <a:t>Goals</a:t>
            </a:r>
            <a:endParaRPr lang="en-GB" dirty="0"/>
          </a:p>
        </p:txBody>
      </p:sp>
      <p:pic>
        <p:nvPicPr>
          <p:cNvPr id="6" name="Picture 5" descr="https://cds.cern.ch/record/2038710/files/MAX_7562.jpg?subformat=icon-1440">
            <a:hlinkClick r:id="rId3" tgtFrame="&quot;_blank&quot;"/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0" r="19456"/>
          <a:stretch/>
        </p:blipFill>
        <p:spPr bwMode="auto">
          <a:xfrm>
            <a:off x="5297432" y="1480813"/>
            <a:ext cx="3633679" cy="4448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3"/>
          <p:cNvSpPr/>
          <p:nvPr/>
        </p:nvSpPr>
        <p:spPr>
          <a:xfrm>
            <a:off x="351689" y="1712379"/>
            <a:ext cx="377714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 err="1" smtClean="0"/>
              <a:t>Goals</a:t>
            </a:r>
            <a:endParaRPr lang="en-GB" dirty="0"/>
          </a:p>
        </p:txBody>
      </p:sp>
      <p:sp>
        <p:nvSpPr>
          <p:cNvPr id="8" name="CuadroTexto 7"/>
          <p:cNvSpPr txBox="1"/>
          <p:nvPr/>
        </p:nvSpPr>
        <p:spPr>
          <a:xfrm>
            <a:off x="635808" y="2633273"/>
            <a:ext cx="31499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Rectángulo 2"/>
          <p:cNvSpPr/>
          <p:nvPr/>
        </p:nvSpPr>
        <p:spPr>
          <a:xfrm>
            <a:off x="53163" y="2335341"/>
            <a:ext cx="5244269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120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</a:rPr>
              <a:t>Integrally test jaws for HL-LHC collimators</a:t>
            </a:r>
          </a:p>
          <a:p>
            <a:pPr marL="457200" indent="-457200">
              <a:spcBef>
                <a:spcPts val="300"/>
              </a:spcBef>
              <a:spcAft>
                <a:spcPts val="120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</a:rPr>
              <a:t>Acquire online data about response of complete jaws to beam impact</a:t>
            </a:r>
          </a:p>
          <a:p>
            <a:pPr marL="457200" indent="-457200">
              <a:spcBef>
                <a:spcPts val="300"/>
              </a:spcBef>
              <a:spcAft>
                <a:spcPts val="120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</a:rPr>
              <a:t>Assess impact consequences on jaws components after irradiation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4CFE-AC85-46C5-B3C2-0BEAF93A02C6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Accelerator Retreat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HiRadMat</a:t>
            </a:r>
            <a:r>
              <a:rPr lang="es-ES" dirty="0" smtClean="0"/>
              <a:t> 23 </a:t>
            </a:r>
            <a:r>
              <a:rPr lang="es-ES" dirty="0" err="1" smtClean="0"/>
              <a:t>Tests</a:t>
            </a:r>
            <a:r>
              <a:rPr lang="es-ES" dirty="0" smtClean="0"/>
              <a:t>: </a:t>
            </a:r>
            <a:r>
              <a:rPr lang="es-ES" dirty="0" err="1" smtClean="0"/>
              <a:t>Instrumentation</a:t>
            </a:r>
            <a:endParaRPr lang="en-GB" dirty="0"/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55" y="1139963"/>
            <a:ext cx="4055517" cy="2362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23" y="3888380"/>
            <a:ext cx="3019368" cy="2264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7"/>
          <a:stretch/>
        </p:blipFill>
        <p:spPr>
          <a:xfrm>
            <a:off x="235755" y="3956297"/>
            <a:ext cx="4018779" cy="2169633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1" t="25393" r="15112" b="12983"/>
          <a:stretch/>
        </p:blipFill>
        <p:spPr>
          <a:xfrm>
            <a:off x="5330297" y="1139963"/>
            <a:ext cx="3037394" cy="223786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2DC5-5173-418A-857B-8D91C0F584D9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Accelerator Retreat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HiRadMat</a:t>
            </a:r>
            <a:r>
              <a:rPr lang="es-ES" dirty="0" smtClean="0"/>
              <a:t> 23: </a:t>
            </a:r>
            <a:r>
              <a:rPr lang="es-ES" dirty="0" err="1" smtClean="0"/>
              <a:t>Results</a:t>
            </a:r>
            <a:endParaRPr lang="en-GB" dirty="0"/>
          </a:p>
        </p:txBody>
      </p:sp>
      <p:pic>
        <p:nvPicPr>
          <p:cNvPr id="9" name="Shot 31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197"/>
                </p14:media>
              </p:ext>
            </p:extLst>
          </p:nvPr>
        </p:nvPicPr>
        <p:blipFill>
          <a:blip r:embed="rId5">
            <a:lum bright="-7000" contrast="-2000"/>
          </a:blip>
          <a:stretch>
            <a:fillRect/>
          </a:stretch>
        </p:blipFill>
        <p:spPr>
          <a:xfrm>
            <a:off x="558798" y="1055561"/>
            <a:ext cx="8006316" cy="498223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73311" y="1055561"/>
            <a:ext cx="3838353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GB" dirty="0" err="1" smtClean="0">
                <a:solidFill>
                  <a:srgbClr val="002060"/>
                </a:solidFill>
              </a:rPr>
              <a:t>CuCd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Jaw - </a:t>
            </a:r>
            <a:r>
              <a:rPr lang="en-GB" dirty="0" smtClean="0"/>
              <a:t>48b </a:t>
            </a:r>
            <a:r>
              <a:rPr lang="en-GB" dirty="0"/>
              <a:t>6.06E+12</a:t>
            </a:r>
            <a:r>
              <a:rPr lang="en-GB" dirty="0"/>
              <a:t> </a:t>
            </a:r>
            <a:endParaRPr lang="en-GB" dirty="0" smtClean="0">
              <a:solidFill>
                <a:srgbClr val="002060"/>
              </a:solidFill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2060"/>
                </a:solidFill>
              </a:rPr>
              <a:t>20000 fps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2060"/>
                </a:solidFill>
              </a:rPr>
              <a:t>Front propagation at 200 m/s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314-168F-4056-B45A-DDBE4C0C1DDB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Accelerator Retreat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3" b="44069"/>
          <a:stretch/>
        </p:blipFill>
        <p:spPr>
          <a:xfrm>
            <a:off x="1498243" y="2764562"/>
            <a:ext cx="6144768" cy="264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47006" y="4374833"/>
            <a:ext cx="6535738" cy="160972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ES" sz="3200" b="1" dirty="0" err="1" smtClean="0"/>
              <a:t>Questions</a:t>
            </a:r>
            <a:r>
              <a:rPr lang="es-ES" sz="3200" b="1" dirty="0"/>
              <a:t>?</a:t>
            </a:r>
            <a:endParaRPr lang="en-GB" dirty="0"/>
          </a:p>
          <a:p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1314450" y="1072069"/>
            <a:ext cx="6800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spcBef>
                <a:spcPts val="900"/>
              </a:spcBef>
              <a:buClr>
                <a:srgbClr val="0C377B"/>
              </a:buClr>
              <a:buSzPct val="100000"/>
            </a:pPr>
            <a:r>
              <a:rPr lang="es-ES" sz="3200" b="1" dirty="0" err="1">
                <a:solidFill>
                  <a:srgbClr val="5197CC"/>
                </a:solidFill>
              </a:rPr>
              <a:t>Thank</a:t>
            </a:r>
            <a:r>
              <a:rPr lang="es-ES" sz="3200" b="1" dirty="0">
                <a:solidFill>
                  <a:srgbClr val="5197CC"/>
                </a:solidFill>
              </a:rPr>
              <a:t> </a:t>
            </a:r>
            <a:r>
              <a:rPr lang="es-ES" sz="3200" b="1" dirty="0" err="1">
                <a:solidFill>
                  <a:srgbClr val="5197CC"/>
                </a:solidFill>
              </a:rPr>
              <a:t>you</a:t>
            </a:r>
            <a:r>
              <a:rPr lang="es-ES" sz="3200" b="1" dirty="0">
                <a:solidFill>
                  <a:srgbClr val="5197CC"/>
                </a:solidFill>
              </a:rPr>
              <a:t> </a:t>
            </a:r>
            <a:r>
              <a:rPr lang="es-ES" sz="3200" b="1" dirty="0" err="1">
                <a:solidFill>
                  <a:srgbClr val="5197CC"/>
                </a:solidFill>
              </a:rPr>
              <a:t>for</a:t>
            </a:r>
            <a:r>
              <a:rPr lang="es-ES" sz="3200" b="1" dirty="0">
                <a:solidFill>
                  <a:srgbClr val="5197CC"/>
                </a:solidFill>
              </a:rPr>
              <a:t> </a:t>
            </a:r>
            <a:r>
              <a:rPr lang="es-ES" sz="3200" b="1" dirty="0" err="1">
                <a:solidFill>
                  <a:srgbClr val="5197CC"/>
                </a:solidFill>
              </a:rPr>
              <a:t>your</a:t>
            </a:r>
            <a:r>
              <a:rPr lang="es-ES" sz="3200" b="1" dirty="0">
                <a:solidFill>
                  <a:srgbClr val="5197CC"/>
                </a:solidFill>
              </a:rPr>
              <a:t> </a:t>
            </a:r>
            <a:r>
              <a:rPr lang="es-ES" sz="3200" b="1" dirty="0" err="1">
                <a:solidFill>
                  <a:srgbClr val="5197CC"/>
                </a:solidFill>
              </a:rPr>
              <a:t>attention</a:t>
            </a:r>
            <a:endParaRPr lang="es-ES" sz="3200" b="1" dirty="0">
              <a:solidFill>
                <a:srgbClr val="5197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/>
              <a:t>MML </a:t>
            </a:r>
            <a:r>
              <a:rPr lang="es-ES" dirty="0" err="1" smtClean="0"/>
              <a:t>overview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dirty="0" err="1" smtClean="0"/>
              <a:t>Activities</a:t>
            </a:r>
            <a:r>
              <a:rPr lang="es-ES" dirty="0" smtClean="0"/>
              <a:t> </a:t>
            </a:r>
            <a:r>
              <a:rPr lang="es-ES" dirty="0" err="1" smtClean="0"/>
              <a:t>examples</a:t>
            </a:r>
            <a:endParaRPr lang="es-ES" dirty="0" smtClean="0"/>
          </a:p>
          <a:p>
            <a:pPr lvl="1">
              <a:lnSpc>
                <a:spcPct val="150000"/>
              </a:lnSpc>
            </a:pPr>
            <a:r>
              <a:rPr lang="es-ES" dirty="0" smtClean="0"/>
              <a:t>SPL </a:t>
            </a:r>
            <a:r>
              <a:rPr lang="es-ES" dirty="0" err="1" smtClean="0"/>
              <a:t>Cavities</a:t>
            </a:r>
            <a:endParaRPr lang="es-ES" dirty="0" smtClean="0"/>
          </a:p>
          <a:p>
            <a:pPr lvl="1">
              <a:lnSpc>
                <a:spcPct val="150000"/>
              </a:lnSpc>
            </a:pPr>
            <a:r>
              <a:rPr lang="es-ES" dirty="0" smtClean="0"/>
              <a:t>HRMT </a:t>
            </a:r>
            <a:r>
              <a:rPr lang="es-ES" dirty="0" smtClean="0"/>
              <a:t>23</a:t>
            </a:r>
            <a:endParaRPr lang="es-ES" dirty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Outline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6532-C265-41C0-86DB-423DF6914D61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Accelerator Retreat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Mechanical Measurements </a:t>
            </a:r>
            <a:r>
              <a:rPr lang="nb-NO" dirty="0" smtClean="0"/>
              <a:t>at </a:t>
            </a:r>
            <a:r>
              <a:rPr lang="nb-NO" dirty="0"/>
              <a:t>CERN</a:t>
            </a:r>
            <a:endParaRPr lang="en-GB" dirty="0"/>
          </a:p>
        </p:txBody>
      </p:sp>
      <p:pic>
        <p:nvPicPr>
          <p:cNvPr id="5" name="Picture 3" descr="\\cern.ch\dfs\Users\m\MGUINCHA\Desktop\Web site pictures\IMG_1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024" y="3043422"/>
            <a:ext cx="2855055" cy="2141509"/>
          </a:xfrm>
          <a:prstGeom prst="rect">
            <a:avLst/>
          </a:prstGeom>
          <a:noFill/>
        </p:spPr>
      </p:pic>
      <p:pic>
        <p:nvPicPr>
          <p:cNvPr id="6" name="Picture 2" descr="\\cern.ch\dfs\Users\m\MGUINCHA\Desktop\Web site pictures\PB200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930" y="1244203"/>
            <a:ext cx="1825477" cy="1369108"/>
          </a:xfrm>
          <a:prstGeom prst="rect">
            <a:avLst/>
          </a:prstGeom>
          <a:noFill/>
        </p:spPr>
      </p:pic>
      <p:pic>
        <p:nvPicPr>
          <p:cNvPr id="7" name="Picture 1" descr="\\cern.ch\dfs\Users\m\MGUINCHA\Desktop\Web site pictures\DSCN54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24" y="3354667"/>
            <a:ext cx="2738475" cy="2054553"/>
          </a:xfrm>
          <a:prstGeom prst="rect">
            <a:avLst/>
          </a:prstGeom>
          <a:noFill/>
        </p:spPr>
      </p:pic>
      <p:sp>
        <p:nvSpPr>
          <p:cNvPr id="8" name="Left Arrow 7"/>
          <p:cNvSpPr/>
          <p:nvPr/>
        </p:nvSpPr>
        <p:spPr>
          <a:xfrm rot="12592704">
            <a:off x="1575298" y="2586107"/>
            <a:ext cx="1347176" cy="52860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sp>
      <p:sp>
        <p:nvSpPr>
          <p:cNvPr id="12" name="Left Arrow 11"/>
          <p:cNvSpPr/>
          <p:nvPr/>
        </p:nvSpPr>
        <p:spPr>
          <a:xfrm rot="14975175">
            <a:off x="3519890" y="2018931"/>
            <a:ext cx="803759" cy="52860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sp>
      <p:sp>
        <p:nvSpPr>
          <p:cNvPr id="16" name="Left Arrow 15"/>
          <p:cNvSpPr/>
          <p:nvPr/>
        </p:nvSpPr>
        <p:spPr>
          <a:xfrm rot="19894580">
            <a:off x="6044952" y="2711820"/>
            <a:ext cx="1462611" cy="52860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sp>
      <p:grpSp>
        <p:nvGrpSpPr>
          <p:cNvPr id="20" name="Group 19"/>
          <p:cNvGrpSpPr/>
          <p:nvPr/>
        </p:nvGrpSpPr>
        <p:grpSpPr>
          <a:xfrm>
            <a:off x="2770408" y="2636912"/>
            <a:ext cx="3338766" cy="1572619"/>
            <a:chOff x="1978494" y="2226391"/>
            <a:chExt cx="3338766" cy="1572619"/>
          </a:xfrm>
        </p:grpSpPr>
        <p:sp>
          <p:nvSpPr>
            <p:cNvPr id="21" name="Oval 20"/>
            <p:cNvSpPr/>
            <p:nvPr/>
          </p:nvSpPr>
          <p:spPr>
            <a:xfrm>
              <a:off x="1978494" y="2226391"/>
              <a:ext cx="3338766" cy="15726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2467445" y="2456696"/>
              <a:ext cx="2550645" cy="11120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Why to perform mechanical measurements  ?</a:t>
              </a:r>
              <a:endParaRPr lang="en-US" sz="2500" kern="1200" dirty="0"/>
            </a:p>
          </p:txBody>
        </p:sp>
      </p:grpSp>
      <p:pic>
        <p:nvPicPr>
          <p:cNvPr id="23" name="Picture 2" descr="http://doc.cern.ch/archive/electronic/cern/others/PHO/photo-bul/bul-pho-2006-014.jpg"/>
          <p:cNvPicPr>
            <a:picLocks noChangeAspect="1" noChangeArrowheads="1"/>
          </p:cNvPicPr>
          <p:nvPr/>
        </p:nvPicPr>
        <p:blipFill>
          <a:blip r:embed="rId6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4439790" y="4459235"/>
            <a:ext cx="1935189" cy="145139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24" name="Rounded Rectangle 23"/>
          <p:cNvSpPr/>
          <p:nvPr/>
        </p:nvSpPr>
        <p:spPr>
          <a:xfrm>
            <a:off x="147101" y="1618069"/>
            <a:ext cx="2003174" cy="13352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err="1" smtClean="0">
                <a:solidFill>
                  <a:schemeClr val="tx1">
                    <a:lumMod val="75000"/>
                  </a:schemeClr>
                </a:solidFill>
              </a:rPr>
              <a:t>Propose</a:t>
            </a:r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1">
                    <a:lumMod val="75000"/>
                  </a:schemeClr>
                </a:solidFill>
              </a:rPr>
              <a:t>or</a:t>
            </a:r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1">
                    <a:lumMod val="75000"/>
                  </a:schemeClr>
                </a:solidFill>
              </a:rPr>
              <a:t>validate</a:t>
            </a:r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 a </a:t>
            </a:r>
            <a:r>
              <a:rPr lang="es-ES" b="1" dirty="0" err="1" smtClean="0">
                <a:solidFill>
                  <a:schemeClr val="tx1">
                    <a:lumMod val="75000"/>
                  </a:schemeClr>
                </a:solidFill>
              </a:rPr>
              <a:t>theory</a:t>
            </a:r>
            <a:endParaRPr lang="en-GB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944385" y="1063811"/>
            <a:ext cx="1590296" cy="9915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Input </a:t>
            </a:r>
            <a:r>
              <a:rPr lang="es-ES" b="1" dirty="0" err="1" smtClean="0">
                <a:solidFill>
                  <a:schemeClr val="tx1">
                    <a:lumMod val="75000"/>
                  </a:schemeClr>
                </a:solidFill>
              </a:rPr>
              <a:t>for</a:t>
            </a:r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1">
                    <a:lumMod val="75000"/>
                  </a:schemeClr>
                </a:solidFill>
              </a:rPr>
              <a:t>design</a:t>
            </a:r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1">
                    <a:lumMod val="75000"/>
                  </a:schemeClr>
                </a:solidFill>
              </a:rPr>
              <a:t>or</a:t>
            </a:r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1">
                    <a:lumMod val="75000"/>
                  </a:schemeClr>
                </a:solidFill>
              </a:rPr>
              <a:t>simulations</a:t>
            </a:r>
            <a:endParaRPr lang="en-GB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054879" y="1812709"/>
            <a:ext cx="1813199" cy="9915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err="1" smtClean="0">
                <a:solidFill>
                  <a:schemeClr val="tx1">
                    <a:lumMod val="75000"/>
                  </a:schemeClr>
                </a:solidFill>
              </a:rPr>
              <a:t>Maintenance</a:t>
            </a:r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 an</a:t>
            </a:r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d safety</a:t>
            </a:r>
            <a:endParaRPr lang="en-GB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8419-DDFC-4247-A869-F547B7072B0E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Accelerator Retreat 2015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t="5689" r="8425" b="3350"/>
          <a:stretch/>
        </p:blipFill>
        <p:spPr bwMode="auto">
          <a:xfrm>
            <a:off x="6553494" y="4456607"/>
            <a:ext cx="1424872" cy="177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Equipment</a:t>
            </a:r>
            <a:endParaRPr lang="en-GB" dirty="0"/>
          </a:p>
        </p:txBody>
      </p:sp>
      <p:sp>
        <p:nvSpPr>
          <p:cNvPr id="31" name="Rounded Rectangle 43"/>
          <p:cNvSpPr/>
          <p:nvPr/>
        </p:nvSpPr>
        <p:spPr>
          <a:xfrm>
            <a:off x="1984385" y="1366667"/>
            <a:ext cx="1445877" cy="807006"/>
          </a:xfrm>
          <a:prstGeom prst="roundRect">
            <a:avLst/>
          </a:prstGeom>
          <a:solidFill>
            <a:schemeClr val="bg1">
              <a:lumMod val="85000"/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err="1" smtClean="0">
                <a:solidFill>
                  <a:schemeClr val="tx1">
                    <a:lumMod val="75000"/>
                  </a:schemeClr>
                </a:solidFill>
              </a:rPr>
              <a:t>Optical</a:t>
            </a:r>
            <a:r>
              <a:rPr lang="es-ES" sz="14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1">
                    <a:lumMod val="75000"/>
                  </a:schemeClr>
                </a:solidFill>
              </a:rPr>
              <a:t>Vibrometers</a:t>
            </a:r>
            <a:endParaRPr lang="es-ES" sz="1400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5" name="Rounded Rectangle 43"/>
          <p:cNvSpPr/>
          <p:nvPr/>
        </p:nvSpPr>
        <p:spPr>
          <a:xfrm>
            <a:off x="3794599" y="1347600"/>
            <a:ext cx="1445877" cy="807006"/>
          </a:xfrm>
          <a:prstGeom prst="roundRect">
            <a:avLst/>
          </a:prstGeom>
          <a:solidFill>
            <a:schemeClr val="bg1">
              <a:lumMod val="85000"/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err="1" smtClean="0">
                <a:solidFill>
                  <a:schemeClr val="tx1">
                    <a:lumMod val="75000"/>
                  </a:schemeClr>
                </a:solidFill>
              </a:rPr>
              <a:t>Vibration</a:t>
            </a:r>
            <a:r>
              <a:rPr lang="es-ES" sz="14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1">
                    <a:lumMod val="75000"/>
                  </a:schemeClr>
                </a:solidFill>
              </a:rPr>
              <a:t>Sensors</a:t>
            </a:r>
            <a:endParaRPr lang="es-ES" sz="1400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6" name="Rounded Rectangle 43"/>
          <p:cNvSpPr/>
          <p:nvPr/>
        </p:nvSpPr>
        <p:spPr>
          <a:xfrm>
            <a:off x="5604813" y="1348589"/>
            <a:ext cx="1445877" cy="807006"/>
          </a:xfrm>
          <a:prstGeom prst="roundRect">
            <a:avLst/>
          </a:prstGeom>
          <a:solidFill>
            <a:schemeClr val="bg1">
              <a:lumMod val="85000"/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err="1" smtClean="0">
                <a:solidFill>
                  <a:schemeClr val="tx1">
                    <a:lumMod val="75000"/>
                  </a:schemeClr>
                </a:solidFill>
              </a:rPr>
              <a:t>Optical</a:t>
            </a:r>
            <a:r>
              <a:rPr lang="es-ES" sz="1400" b="1" dirty="0" smtClean="0">
                <a:solidFill>
                  <a:schemeClr val="tx1">
                    <a:lumMod val="75000"/>
                  </a:schemeClr>
                </a:solidFill>
              </a:rPr>
              <a:t> / Electric </a:t>
            </a:r>
            <a:r>
              <a:rPr lang="es-ES" sz="1400" b="1" dirty="0" err="1" smtClean="0">
                <a:solidFill>
                  <a:schemeClr val="tx1">
                    <a:lumMod val="75000"/>
                  </a:schemeClr>
                </a:solidFill>
              </a:rPr>
              <a:t>Strain</a:t>
            </a:r>
            <a:r>
              <a:rPr lang="es-ES" sz="14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1">
                    <a:lumMod val="75000"/>
                  </a:schemeClr>
                </a:solidFill>
              </a:rPr>
              <a:t>Gages</a:t>
            </a:r>
            <a:endParaRPr lang="es-ES" sz="1400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7" name="Rounded Rectangle 43"/>
          <p:cNvSpPr/>
          <p:nvPr/>
        </p:nvSpPr>
        <p:spPr>
          <a:xfrm>
            <a:off x="7415027" y="1309354"/>
            <a:ext cx="1445877" cy="826714"/>
          </a:xfrm>
          <a:prstGeom prst="roundRect">
            <a:avLst/>
          </a:prstGeom>
          <a:solidFill>
            <a:schemeClr val="bg1">
              <a:lumMod val="85000"/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err="1" smtClean="0">
                <a:solidFill>
                  <a:schemeClr val="tx1">
                    <a:lumMod val="75000"/>
                  </a:schemeClr>
                </a:solidFill>
              </a:rPr>
              <a:t>Temperature</a:t>
            </a:r>
            <a:r>
              <a:rPr lang="es-ES" sz="14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1">
                    <a:lumMod val="75000"/>
                  </a:schemeClr>
                </a:solidFill>
              </a:rPr>
              <a:t>Sensors</a:t>
            </a:r>
            <a:endParaRPr lang="es-ES" sz="1400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Rounded Rectangle 43"/>
          <p:cNvSpPr/>
          <p:nvPr/>
        </p:nvSpPr>
        <p:spPr>
          <a:xfrm>
            <a:off x="3596124" y="4162561"/>
            <a:ext cx="1834704" cy="807006"/>
          </a:xfrm>
          <a:prstGeom prst="roundRect">
            <a:avLst/>
          </a:prstGeom>
          <a:solidFill>
            <a:schemeClr val="bg1">
              <a:lumMod val="85000"/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err="1" smtClean="0">
                <a:solidFill>
                  <a:schemeClr val="tx1">
                    <a:lumMod val="75000"/>
                  </a:schemeClr>
                </a:solidFill>
              </a:rPr>
              <a:t>Static</a:t>
            </a:r>
            <a:r>
              <a:rPr lang="es-ES" sz="1400" b="1" dirty="0" smtClean="0">
                <a:solidFill>
                  <a:schemeClr val="tx1">
                    <a:lumMod val="75000"/>
                  </a:schemeClr>
                </a:solidFill>
              </a:rPr>
              <a:t> &amp; </a:t>
            </a:r>
            <a:r>
              <a:rPr lang="es-ES" sz="1400" b="1" dirty="0" err="1" smtClean="0">
                <a:solidFill>
                  <a:schemeClr val="tx1">
                    <a:lumMod val="75000"/>
                  </a:schemeClr>
                </a:solidFill>
              </a:rPr>
              <a:t>Dynamic</a:t>
            </a:r>
            <a:r>
              <a:rPr lang="es-ES" sz="14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1">
                    <a:lumMod val="75000"/>
                  </a:schemeClr>
                </a:solidFill>
              </a:rPr>
              <a:t>acquisition</a:t>
            </a:r>
            <a:r>
              <a:rPr lang="es-ES" sz="14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1">
                    <a:lumMod val="75000"/>
                  </a:schemeClr>
                </a:solidFill>
              </a:rPr>
              <a:t>system</a:t>
            </a:r>
            <a:endParaRPr lang="en-GB" sz="1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9" name="Rounded Rectangle 43"/>
          <p:cNvSpPr/>
          <p:nvPr/>
        </p:nvSpPr>
        <p:spPr>
          <a:xfrm>
            <a:off x="3593836" y="5320981"/>
            <a:ext cx="1834704" cy="807006"/>
          </a:xfrm>
          <a:prstGeom prst="roundRect">
            <a:avLst/>
          </a:prstGeom>
          <a:solidFill>
            <a:schemeClr val="bg1">
              <a:lumMod val="85000"/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>
                <a:solidFill>
                  <a:schemeClr val="tx1">
                    <a:lumMod val="75000"/>
                  </a:schemeClr>
                </a:solidFill>
              </a:rPr>
              <a:t>Post-</a:t>
            </a:r>
            <a:r>
              <a:rPr lang="es-ES" sz="1400" b="1" dirty="0" err="1" smtClean="0">
                <a:solidFill>
                  <a:schemeClr val="tx1">
                    <a:lumMod val="75000"/>
                  </a:schemeClr>
                </a:solidFill>
              </a:rPr>
              <a:t>Processing</a:t>
            </a:r>
            <a:r>
              <a:rPr lang="es-ES" sz="1400" b="1" dirty="0" smtClean="0">
                <a:solidFill>
                  <a:schemeClr val="tx1">
                    <a:lumMod val="75000"/>
                  </a:schemeClr>
                </a:solidFill>
              </a:rPr>
              <a:t> and </a:t>
            </a:r>
            <a:r>
              <a:rPr lang="es-ES" sz="1400" b="1" dirty="0" err="1" smtClean="0">
                <a:solidFill>
                  <a:schemeClr val="tx1">
                    <a:lumMod val="75000"/>
                  </a:schemeClr>
                </a:solidFill>
              </a:rPr>
              <a:t>Analysis</a:t>
            </a:r>
            <a:r>
              <a:rPr lang="es-ES" sz="14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1400" b="1" dirty="0">
                <a:solidFill>
                  <a:schemeClr val="tx1">
                    <a:lumMod val="75000"/>
                  </a:schemeClr>
                </a:solidFill>
              </a:rPr>
              <a:t>T</a:t>
            </a:r>
            <a:r>
              <a:rPr lang="es-ES" sz="1400" b="1" dirty="0" smtClean="0">
                <a:solidFill>
                  <a:schemeClr val="tx1">
                    <a:lumMod val="75000"/>
                  </a:schemeClr>
                </a:solidFill>
              </a:rPr>
              <a:t>ools</a:t>
            </a:r>
            <a:endParaRPr lang="en-GB" sz="1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0" name="Rounded Rectangle 43"/>
          <p:cNvSpPr/>
          <p:nvPr/>
        </p:nvSpPr>
        <p:spPr>
          <a:xfrm>
            <a:off x="3596124" y="3004141"/>
            <a:ext cx="1834704" cy="807006"/>
          </a:xfrm>
          <a:prstGeom prst="roundRect">
            <a:avLst/>
          </a:prstGeom>
          <a:solidFill>
            <a:schemeClr val="bg1">
              <a:lumMod val="85000"/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err="1" smtClean="0">
                <a:solidFill>
                  <a:schemeClr val="tx1">
                    <a:lumMod val="75000"/>
                  </a:schemeClr>
                </a:solidFill>
              </a:rPr>
              <a:t>Calibration</a:t>
            </a:r>
            <a:r>
              <a:rPr lang="es-ES" sz="1400" b="1" dirty="0" smtClean="0">
                <a:solidFill>
                  <a:schemeClr val="tx1">
                    <a:lumMod val="75000"/>
                  </a:schemeClr>
                </a:solidFill>
              </a:rPr>
              <a:t> Tools</a:t>
            </a:r>
            <a:endParaRPr lang="en-GB" sz="1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3" name="Conector recto 12"/>
          <p:cNvCxnSpPr>
            <a:stCxn id="37" idx="2"/>
          </p:cNvCxnSpPr>
          <p:nvPr/>
        </p:nvCxnSpPr>
        <p:spPr>
          <a:xfrm flipH="1">
            <a:off x="8137965" y="2136068"/>
            <a:ext cx="1" cy="4509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>
            <a:stCxn id="36" idx="2"/>
          </p:cNvCxnSpPr>
          <p:nvPr/>
        </p:nvCxnSpPr>
        <p:spPr>
          <a:xfrm>
            <a:off x="6327752" y="2155595"/>
            <a:ext cx="0" cy="431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897109" y="2206015"/>
            <a:ext cx="1" cy="3809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897110" y="2586987"/>
            <a:ext cx="72408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>
            <a:stCxn id="35" idx="2"/>
          </p:cNvCxnSpPr>
          <p:nvPr/>
        </p:nvCxnSpPr>
        <p:spPr>
          <a:xfrm flipH="1">
            <a:off x="4517537" y="2154606"/>
            <a:ext cx="1" cy="4323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>
            <a:stCxn id="31" idx="2"/>
          </p:cNvCxnSpPr>
          <p:nvPr/>
        </p:nvCxnSpPr>
        <p:spPr>
          <a:xfrm flipH="1">
            <a:off x="2707322" y="2173673"/>
            <a:ext cx="2" cy="413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4507308" y="2586987"/>
            <a:ext cx="0" cy="4171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3"/>
          <p:cNvSpPr/>
          <p:nvPr/>
        </p:nvSpPr>
        <p:spPr>
          <a:xfrm>
            <a:off x="6064921" y="2981651"/>
            <a:ext cx="2356302" cy="1343594"/>
          </a:xfrm>
          <a:prstGeom prst="roundRect">
            <a:avLst/>
          </a:prstGeom>
          <a:solidFill>
            <a:schemeClr val="bg1">
              <a:lumMod val="85000"/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err="1" smtClean="0">
                <a:solidFill>
                  <a:schemeClr val="tx1">
                    <a:lumMod val="75000"/>
                  </a:schemeClr>
                </a:solidFill>
              </a:rPr>
              <a:t>Thermophysical</a:t>
            </a:r>
            <a:r>
              <a:rPr lang="es-ES" sz="14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1">
                    <a:lumMod val="75000"/>
                  </a:schemeClr>
                </a:solidFill>
              </a:rPr>
              <a:t>analysis</a:t>
            </a:r>
            <a:r>
              <a:rPr lang="es-ES" sz="14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1">
                    <a:lumMod val="75000"/>
                  </a:schemeClr>
                </a:solidFill>
              </a:rPr>
              <a:t>devices</a:t>
            </a:r>
            <a:endParaRPr lang="en-GB" sz="1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5" name="Picture 8" descr="http://en-dep.web.cern.ch/en-dep/Groups/MME/DEO/MECHANICAL-LAB/Pictures/img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399" y="3177331"/>
            <a:ext cx="2751340" cy="1679598"/>
          </a:xfrm>
          <a:prstGeom prst="rect">
            <a:avLst/>
          </a:prstGeom>
          <a:noFill/>
        </p:spPr>
      </p:pic>
      <p:pic>
        <p:nvPicPr>
          <p:cNvPr id="46" name="Picture 6" descr="http://en-dep.web.cern.ch/en-dep/Groups/MME/DEO/MECHANICAL-LAB/Pictures/img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346" y="4160090"/>
            <a:ext cx="1847850" cy="1666875"/>
          </a:xfrm>
          <a:prstGeom prst="rect">
            <a:avLst/>
          </a:prstGeom>
          <a:noFill/>
        </p:spPr>
      </p:pic>
      <p:sp>
        <p:nvSpPr>
          <p:cNvPr id="42" name="CuadroTexto 41"/>
          <p:cNvSpPr txBox="1"/>
          <p:nvPr/>
        </p:nvSpPr>
        <p:spPr>
          <a:xfrm>
            <a:off x="256575" y="3013021"/>
            <a:ext cx="314991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 smtClean="0"/>
              <a:t>Force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 smtClean="0"/>
              <a:t>Strain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 smtClean="0"/>
              <a:t>Displacement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 smtClean="0"/>
              <a:t>Vibrations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 smtClean="0"/>
              <a:t>Temperature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 smtClean="0"/>
              <a:t>etc</a:t>
            </a: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8" name="CuadroTexto 47"/>
          <p:cNvSpPr txBox="1"/>
          <p:nvPr/>
        </p:nvSpPr>
        <p:spPr>
          <a:xfrm>
            <a:off x="6082526" y="4496771"/>
            <a:ext cx="2778377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err="1" smtClean="0"/>
              <a:t>Conductivity</a:t>
            </a:r>
            <a:endParaRPr lang="es-E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err="1" smtClean="0"/>
              <a:t>Difussivity</a:t>
            </a:r>
            <a:endParaRPr lang="es-E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err="1" smtClean="0"/>
              <a:t>Specific</a:t>
            </a:r>
            <a:r>
              <a:rPr lang="es-ES" sz="2000" dirty="0" smtClean="0"/>
              <a:t> </a:t>
            </a:r>
            <a:r>
              <a:rPr lang="es-ES" sz="2000" dirty="0" err="1" smtClean="0"/>
              <a:t>Heat</a:t>
            </a:r>
            <a:endParaRPr lang="es-E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CTE</a:t>
            </a:r>
          </a:p>
          <a:p>
            <a:r>
              <a:rPr lang="es-ES" sz="2000" dirty="0" smtClean="0"/>
              <a:t>FROM RT TO 2000 </a:t>
            </a:r>
            <a:r>
              <a:rPr lang="es-ES" sz="2000" dirty="0" err="1" smtClean="0"/>
              <a:t>ºC</a:t>
            </a:r>
            <a:endParaRPr lang="es-ES" sz="2000" dirty="0" smtClean="0"/>
          </a:p>
          <a:p>
            <a:endParaRPr lang="en-US" sz="1000" dirty="0"/>
          </a:p>
        </p:txBody>
      </p:sp>
      <p:sp>
        <p:nvSpPr>
          <p:cNvPr id="47" name="Left Arrow 15"/>
          <p:cNvSpPr/>
          <p:nvPr/>
        </p:nvSpPr>
        <p:spPr>
          <a:xfrm rot="16200000">
            <a:off x="6992996" y="4113950"/>
            <a:ext cx="507161" cy="52860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sp>
      <p:sp>
        <p:nvSpPr>
          <p:cNvPr id="50" name="Left Arrow 15"/>
          <p:cNvSpPr/>
          <p:nvPr/>
        </p:nvSpPr>
        <p:spPr>
          <a:xfrm rot="19367795">
            <a:off x="2381817" y="2830873"/>
            <a:ext cx="1473469" cy="52860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sp>
      <p:pic>
        <p:nvPicPr>
          <p:cNvPr id="51" name="Picture 11" descr="The radiation symbol warning of an ionizing radiation hazard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49" y="5667874"/>
            <a:ext cx="559183" cy="4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0.tqn.com/d/chemistry/1/0/G/h/magneticfieldsymbo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56" y="5684580"/>
            <a:ext cx="560153" cy="4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http://0.tqn.com/d/chemistry/1/0/9/h/lowtemperatur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918" y="5688485"/>
            <a:ext cx="605095" cy="4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Conector recto 29"/>
          <p:cNvCxnSpPr>
            <a:stCxn id="40" idx="2"/>
            <a:endCxn id="38" idx="0"/>
          </p:cNvCxnSpPr>
          <p:nvPr/>
        </p:nvCxnSpPr>
        <p:spPr>
          <a:xfrm>
            <a:off x="4513476" y="3811147"/>
            <a:ext cx="0" cy="3514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>
            <a:stCxn id="38" idx="2"/>
            <a:endCxn id="39" idx="0"/>
          </p:cNvCxnSpPr>
          <p:nvPr/>
        </p:nvCxnSpPr>
        <p:spPr>
          <a:xfrm flipH="1">
            <a:off x="4511188" y="4969567"/>
            <a:ext cx="2288" cy="3514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43"/>
          <p:cNvSpPr/>
          <p:nvPr/>
        </p:nvSpPr>
        <p:spPr>
          <a:xfrm>
            <a:off x="177242" y="1374459"/>
            <a:ext cx="1445877" cy="807006"/>
          </a:xfrm>
          <a:prstGeom prst="roundRect">
            <a:avLst/>
          </a:prstGeom>
          <a:solidFill>
            <a:schemeClr val="bg1">
              <a:lumMod val="85000"/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err="1" smtClean="0">
                <a:solidFill>
                  <a:schemeClr val="tx1">
                    <a:lumMod val="75000"/>
                  </a:schemeClr>
                </a:solidFill>
              </a:rPr>
              <a:t>Force</a:t>
            </a:r>
            <a:r>
              <a:rPr lang="es-ES" sz="1400" b="1" dirty="0" smtClean="0">
                <a:solidFill>
                  <a:schemeClr val="tx1">
                    <a:lumMod val="75000"/>
                  </a:schemeClr>
                </a:solidFill>
              </a:rPr>
              <a:t> and </a:t>
            </a:r>
            <a:r>
              <a:rPr lang="es-ES" sz="1400" b="1" dirty="0" err="1" smtClean="0">
                <a:solidFill>
                  <a:schemeClr val="tx1">
                    <a:lumMod val="75000"/>
                  </a:schemeClr>
                </a:solidFill>
              </a:rPr>
              <a:t>displacement</a:t>
            </a:r>
            <a:r>
              <a:rPr lang="es-ES" sz="14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1">
                    <a:lumMod val="75000"/>
                  </a:schemeClr>
                </a:solidFill>
              </a:rPr>
              <a:t>transducers</a:t>
            </a:r>
            <a:endParaRPr lang="es-ES" sz="1400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1D2B-53C0-4253-B87D-0774CC0EE3DF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Accelerator Retreat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4741" y="1048556"/>
            <a:ext cx="3985421" cy="233446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 smtClean="0">
                <a:solidFill>
                  <a:schemeClr val="tx1">
                    <a:lumMod val="75000"/>
                  </a:schemeClr>
                </a:solidFill>
              </a:rPr>
              <a:t>Experimental modal </a:t>
            </a:r>
            <a:r>
              <a:rPr lang="es-ES" sz="2000" b="1" dirty="0" err="1" smtClean="0">
                <a:solidFill>
                  <a:schemeClr val="tx1">
                    <a:lumMod val="75000"/>
                  </a:schemeClr>
                </a:solidFill>
              </a:rPr>
              <a:t>analysis</a:t>
            </a:r>
            <a:endParaRPr lang="en-GB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0" y="1048557"/>
            <a:ext cx="3984046" cy="233446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 err="1" smtClean="0">
                <a:solidFill>
                  <a:schemeClr val="tx1">
                    <a:lumMod val="75000"/>
                  </a:schemeClr>
                </a:solidFill>
              </a:rPr>
              <a:t>Mechanical</a:t>
            </a:r>
            <a:r>
              <a:rPr lang="es-ES" sz="20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tx1">
                    <a:lumMod val="75000"/>
                  </a:schemeClr>
                </a:solidFill>
              </a:rPr>
              <a:t>instrumentation</a:t>
            </a:r>
            <a:r>
              <a:rPr lang="es-ES" sz="2000" b="1" dirty="0" smtClean="0">
                <a:solidFill>
                  <a:schemeClr val="tx1">
                    <a:lumMod val="75000"/>
                  </a:schemeClr>
                </a:solidFill>
              </a:rPr>
              <a:t> and </a:t>
            </a:r>
            <a:r>
              <a:rPr lang="es-ES" sz="2000" b="1" dirty="0" err="1" smtClean="0">
                <a:solidFill>
                  <a:schemeClr val="tx1">
                    <a:lumMod val="75000"/>
                  </a:schemeClr>
                </a:solidFill>
              </a:rPr>
              <a:t>testing</a:t>
            </a:r>
            <a:endParaRPr lang="en-GB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740" y="3667972"/>
            <a:ext cx="3985421" cy="233446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 err="1" smtClean="0">
                <a:solidFill>
                  <a:schemeClr val="tx1">
                    <a:lumMod val="75000"/>
                  </a:schemeClr>
                </a:solidFill>
              </a:rPr>
              <a:t>Ground</a:t>
            </a:r>
            <a:r>
              <a:rPr lang="es-ES" sz="20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tx1">
                    <a:lumMod val="75000"/>
                  </a:schemeClr>
                </a:solidFill>
              </a:rPr>
              <a:t>motion</a:t>
            </a:r>
            <a:r>
              <a:rPr lang="es-ES" sz="2000" b="1" dirty="0" smtClean="0">
                <a:solidFill>
                  <a:schemeClr val="tx1">
                    <a:lumMod val="75000"/>
                  </a:schemeClr>
                </a:solidFill>
              </a:rPr>
              <a:t> and </a:t>
            </a:r>
            <a:r>
              <a:rPr lang="es-ES" sz="2000" b="1" dirty="0" err="1" smtClean="0">
                <a:solidFill>
                  <a:schemeClr val="tx1">
                    <a:lumMod val="75000"/>
                  </a:schemeClr>
                </a:solidFill>
              </a:rPr>
              <a:t>vibration</a:t>
            </a:r>
            <a:r>
              <a:rPr lang="es-ES" sz="20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tx1">
                    <a:lumMod val="75000"/>
                  </a:schemeClr>
                </a:solidFill>
              </a:rPr>
              <a:t>measurements</a:t>
            </a:r>
            <a:endParaRPr lang="en-GB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0626" y="3667972"/>
            <a:ext cx="3985421" cy="233446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 err="1" smtClean="0">
                <a:solidFill>
                  <a:schemeClr val="tx1">
                    <a:lumMod val="75000"/>
                  </a:schemeClr>
                </a:solidFill>
              </a:rPr>
              <a:t>Thermophysical</a:t>
            </a:r>
            <a:r>
              <a:rPr lang="es-ES" sz="20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tx1">
                    <a:lumMod val="75000"/>
                  </a:schemeClr>
                </a:solidFill>
              </a:rPr>
              <a:t>analysis</a:t>
            </a:r>
            <a:endParaRPr lang="en-GB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116" y="1907494"/>
            <a:ext cx="1353360" cy="1384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1" y="1799001"/>
            <a:ext cx="1778410" cy="134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72" y="1849438"/>
            <a:ext cx="1434267" cy="129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" t="29585" r="41663" b="19246"/>
          <a:stretch/>
        </p:blipFill>
        <p:spPr>
          <a:xfrm>
            <a:off x="570134" y="4552949"/>
            <a:ext cx="984073" cy="1308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14" descr="IMGP4802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009601" y="4552949"/>
            <a:ext cx="1815138" cy="126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Imagen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5" r="21515" b="22735"/>
          <a:stretch/>
        </p:blipFill>
        <p:spPr>
          <a:xfrm>
            <a:off x="5090225" y="4249710"/>
            <a:ext cx="2920999" cy="1633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2957-E978-4FE5-B76D-975D2E26D93B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Accelerator Retreat 2015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39" r="4684" b="4500"/>
          <a:stretch/>
        </p:blipFill>
        <p:spPr>
          <a:xfrm>
            <a:off x="6477758" y="1881436"/>
            <a:ext cx="1830006" cy="1384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932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SPL </a:t>
            </a:r>
            <a:r>
              <a:rPr lang="es-ES" dirty="0" err="1" smtClean="0"/>
              <a:t>Cavities</a:t>
            </a:r>
            <a:r>
              <a:rPr lang="es-ES" dirty="0" smtClean="0"/>
              <a:t> – </a:t>
            </a:r>
            <a:r>
              <a:rPr lang="es-ES" dirty="0" err="1" smtClean="0"/>
              <a:t>Mechanical</a:t>
            </a:r>
            <a:r>
              <a:rPr lang="es-ES" dirty="0" smtClean="0"/>
              <a:t> </a:t>
            </a:r>
            <a:r>
              <a:rPr lang="es-ES" dirty="0" err="1" smtClean="0"/>
              <a:t>tests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51689" y="1712379"/>
            <a:ext cx="3777147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 err="1" smtClean="0"/>
              <a:t>Half-Cell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Compression</a:t>
            </a:r>
            <a:r>
              <a:rPr lang="es-ES" sz="2400" b="1" dirty="0" smtClean="0"/>
              <a:t> </a:t>
            </a:r>
            <a:r>
              <a:rPr lang="es-ES" sz="2400" b="1" dirty="0" err="1"/>
              <a:t>T</a:t>
            </a:r>
            <a:r>
              <a:rPr lang="es-ES" sz="2400" b="1" dirty="0" err="1" smtClean="0"/>
              <a:t>ests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6106" y="1898114"/>
            <a:ext cx="4356164" cy="326712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51689" y="2947636"/>
            <a:ext cx="4218937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Determination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mechanical</a:t>
            </a:r>
            <a:r>
              <a:rPr lang="es-ES" sz="2400" dirty="0" smtClean="0"/>
              <a:t> </a:t>
            </a:r>
            <a:r>
              <a:rPr lang="es-ES" sz="2400" dirty="0" err="1" smtClean="0"/>
              <a:t>properties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system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 smtClean="0"/>
              <a:t>Rigidity</a:t>
            </a:r>
            <a:r>
              <a:rPr lang="es-ES" sz="2400" dirty="0" smtClean="0"/>
              <a:t> </a:t>
            </a:r>
            <a:r>
              <a:rPr lang="es-ES" sz="2400" dirty="0" err="1" smtClean="0"/>
              <a:t>determination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 smtClean="0"/>
              <a:t>Plastification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D492-30D4-4964-83F9-A57EBB54A28B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Accelerator Retreat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SPL </a:t>
            </a:r>
            <a:r>
              <a:rPr lang="es-ES" dirty="0" err="1" smtClean="0"/>
              <a:t>Cavities</a:t>
            </a:r>
            <a:r>
              <a:rPr lang="es-ES" dirty="0" smtClean="0"/>
              <a:t> – </a:t>
            </a:r>
            <a:r>
              <a:rPr lang="es-ES" dirty="0" err="1" smtClean="0"/>
              <a:t>Mechanical</a:t>
            </a:r>
            <a:r>
              <a:rPr lang="es-ES" dirty="0" smtClean="0"/>
              <a:t> </a:t>
            </a:r>
            <a:r>
              <a:rPr lang="es-ES" dirty="0" err="1" smtClean="0"/>
              <a:t>tests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51689" y="1247615"/>
            <a:ext cx="555562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 err="1" smtClean="0"/>
              <a:t>Instrumentation</a:t>
            </a:r>
            <a:r>
              <a:rPr lang="es-ES" sz="2400" b="1" dirty="0" smtClean="0"/>
              <a:t> of a </a:t>
            </a:r>
            <a:r>
              <a:rPr lang="es-ES" sz="2400" b="1" dirty="0" err="1" smtClean="0"/>
              <a:t>tuning</a:t>
            </a:r>
            <a:r>
              <a:rPr lang="es-ES" sz="2400" b="1" dirty="0" smtClean="0"/>
              <a:t> machine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77" y="2007562"/>
            <a:ext cx="5813137" cy="380325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07314" y="1970195"/>
            <a:ext cx="3236686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 smtClean="0"/>
              <a:t>Determination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forces</a:t>
            </a:r>
            <a:r>
              <a:rPr lang="es-ES" sz="2400" dirty="0" smtClean="0"/>
              <a:t> and </a:t>
            </a:r>
            <a:r>
              <a:rPr lang="es-ES" sz="2400" dirty="0" err="1" smtClean="0"/>
              <a:t>displacements</a:t>
            </a:r>
            <a:r>
              <a:rPr lang="es-ES" sz="2400" dirty="0" smtClean="0"/>
              <a:t> </a:t>
            </a:r>
            <a:r>
              <a:rPr lang="es-ES" sz="2400" dirty="0" err="1" smtClean="0"/>
              <a:t>imposed</a:t>
            </a:r>
            <a:r>
              <a:rPr lang="es-ES" sz="2400" dirty="0" smtClean="0"/>
              <a:t> to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cavity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 smtClean="0"/>
              <a:t>Deepen</a:t>
            </a:r>
            <a:r>
              <a:rPr lang="es-ES" sz="2400" dirty="0" smtClean="0"/>
              <a:t> </a:t>
            </a:r>
            <a:r>
              <a:rPr lang="es-ES" sz="2400" dirty="0" err="1" smtClean="0"/>
              <a:t>knowledge</a:t>
            </a:r>
            <a:r>
              <a:rPr lang="es-ES" sz="2400" dirty="0" smtClean="0"/>
              <a:t> of </a:t>
            </a:r>
            <a:r>
              <a:rPr lang="es-ES" sz="2400" dirty="0" err="1" smtClean="0"/>
              <a:t>mechanical</a:t>
            </a:r>
            <a:r>
              <a:rPr lang="es-ES" sz="2400" dirty="0" smtClean="0"/>
              <a:t> vs RF </a:t>
            </a:r>
            <a:r>
              <a:rPr lang="es-ES" sz="2400" dirty="0" err="1" smtClean="0"/>
              <a:t>properties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4E51-B7F8-4260-822D-A7F0E3EC2958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Accelerator Retreat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SPL </a:t>
            </a:r>
            <a:r>
              <a:rPr lang="es-ES" dirty="0" err="1" smtClean="0"/>
              <a:t>Cavities</a:t>
            </a:r>
            <a:r>
              <a:rPr lang="es-ES" dirty="0" smtClean="0"/>
              <a:t> – </a:t>
            </a:r>
            <a:r>
              <a:rPr lang="es-ES" dirty="0" err="1" smtClean="0"/>
              <a:t>Mechanical</a:t>
            </a:r>
            <a:r>
              <a:rPr lang="es-ES" dirty="0" smtClean="0"/>
              <a:t> </a:t>
            </a:r>
            <a:r>
              <a:rPr lang="es-ES" dirty="0" err="1" smtClean="0"/>
              <a:t>tests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99583" y="1019881"/>
            <a:ext cx="550888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 err="1" smtClean="0"/>
              <a:t>Validation</a:t>
            </a:r>
            <a:r>
              <a:rPr lang="es-ES" sz="2400" b="1" dirty="0" smtClean="0"/>
              <a:t> of </a:t>
            </a:r>
            <a:r>
              <a:rPr lang="es-ES" sz="2400" b="1" dirty="0" err="1" smtClean="0"/>
              <a:t>tuner</a:t>
            </a:r>
            <a:endParaRPr lang="en-GB" dirty="0"/>
          </a:p>
        </p:txBody>
      </p:sp>
      <p:sp>
        <p:nvSpPr>
          <p:cNvPr id="13" name="TextBox 9"/>
          <p:cNvSpPr txBox="1"/>
          <p:nvPr/>
        </p:nvSpPr>
        <p:spPr>
          <a:xfrm>
            <a:off x="315171" y="484062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Determination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forces</a:t>
            </a:r>
            <a:r>
              <a:rPr lang="es-ES" dirty="0"/>
              <a:t> and </a:t>
            </a:r>
            <a:r>
              <a:rPr lang="es-ES" dirty="0" err="1"/>
              <a:t>displacements</a:t>
            </a:r>
            <a:r>
              <a:rPr lang="es-ES" dirty="0"/>
              <a:t> </a:t>
            </a:r>
            <a:r>
              <a:rPr lang="es-ES" dirty="0" err="1"/>
              <a:t>imposed</a:t>
            </a:r>
            <a:r>
              <a:rPr lang="es-ES" dirty="0"/>
              <a:t> to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cavity</a:t>
            </a: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Correlation</a:t>
            </a:r>
            <a:r>
              <a:rPr lang="es-ES" dirty="0"/>
              <a:t> of </a:t>
            </a:r>
            <a:r>
              <a:rPr lang="es-ES" dirty="0" err="1"/>
              <a:t>mechanical</a:t>
            </a:r>
            <a:r>
              <a:rPr lang="es-ES" dirty="0"/>
              <a:t> to RF </a:t>
            </a:r>
            <a:r>
              <a:rPr lang="es-ES" dirty="0" err="1"/>
              <a:t>properties</a:t>
            </a:r>
            <a:endParaRPr lang="en-US" dirty="0"/>
          </a:p>
        </p:txBody>
      </p:sp>
      <p:pic>
        <p:nvPicPr>
          <p:cNvPr id="14" name="Picture 4" descr="G:\Workspaces\m\MechanicalMeasurement\Data\2013\EDMS_1269110\Pictures\November\P53109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3079" y="1923618"/>
            <a:ext cx="3271837" cy="2453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:\Workspaces\m\MechanicalMeasurement\Data\2013\EDMS_1269110\Pictures\November\P53109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77" y="1552094"/>
            <a:ext cx="4262626" cy="3196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743A-BD0C-4E46-8DD4-8EB2217635F8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Accelerator Retreat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From</a:t>
            </a:r>
            <a:r>
              <a:rPr lang="es-ES" dirty="0" smtClean="0"/>
              <a:t> TMA to </a:t>
            </a:r>
            <a:r>
              <a:rPr lang="es-ES" dirty="0" err="1" smtClean="0"/>
              <a:t>Mech</a:t>
            </a:r>
            <a:r>
              <a:rPr lang="es-ES" dirty="0" smtClean="0"/>
              <a:t> </a:t>
            </a:r>
            <a:r>
              <a:rPr lang="es-ES" dirty="0" err="1" smtClean="0"/>
              <a:t>Instrumentation</a:t>
            </a:r>
            <a:endParaRPr lang="en-GB" dirty="0"/>
          </a:p>
        </p:txBody>
      </p:sp>
      <p:pic>
        <p:nvPicPr>
          <p:cNvPr id="4" name="Picture 4" descr="FULL VIE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198612" y="1097990"/>
            <a:ext cx="2485442" cy="1901902"/>
          </a:xfrm>
          <a:prstGeom prst="rect">
            <a:avLst/>
          </a:prstGeom>
        </p:spPr>
      </p:pic>
      <p:sp>
        <p:nvSpPr>
          <p:cNvPr id="10" name="Right Arrow 22"/>
          <p:cNvSpPr/>
          <p:nvPr/>
        </p:nvSpPr>
        <p:spPr>
          <a:xfrm>
            <a:off x="5500405" y="2375535"/>
            <a:ext cx="1433293" cy="202466"/>
          </a:xfrm>
          <a:prstGeom prst="rightArrow">
            <a:avLst>
              <a:gd name="adj1" fmla="val 50000"/>
              <a:gd name="adj2" fmla="val 89149"/>
            </a:avLst>
          </a:prstGeom>
          <a:solidFill>
            <a:srgbClr val="FF0000"/>
          </a:solidFill>
          <a:ln w="0">
            <a:noFill/>
          </a:ln>
          <a:effectLst/>
          <a:scene3d>
            <a:camera prst="isometricRightUp"/>
            <a:lightRig rig="threePt" dir="t"/>
          </a:scene3d>
          <a:sp3d extrusionH="25400" prstMaterial="plastic">
            <a:bevelT w="63500" h="44450"/>
            <a:bevelB w="63500" h="44450"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/>
              <a:t>Particle Beam</a:t>
            </a:r>
            <a:endParaRPr lang="en-GB" sz="1600" dirty="0"/>
          </a:p>
        </p:txBody>
      </p:sp>
      <p:sp>
        <p:nvSpPr>
          <p:cNvPr id="13" name="Rectangle 3"/>
          <p:cNvSpPr/>
          <p:nvPr/>
        </p:nvSpPr>
        <p:spPr>
          <a:xfrm>
            <a:off x="457200" y="1250714"/>
            <a:ext cx="575134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 err="1" smtClean="0"/>
              <a:t>Collimators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Materials</a:t>
            </a:r>
            <a:r>
              <a:rPr lang="es-ES" sz="2400" b="1" dirty="0" smtClean="0"/>
              <a:t> R&amp;D </a:t>
            </a:r>
            <a:r>
              <a:rPr lang="es-ES" sz="2400" b="1" dirty="0" err="1" smtClean="0"/>
              <a:t>Program</a:t>
            </a:r>
            <a:endParaRPr lang="en-GB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35808" y="1929599"/>
            <a:ext cx="45974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 smtClean="0"/>
              <a:t>Candidate</a:t>
            </a:r>
            <a:r>
              <a:rPr lang="es-ES" sz="2400" dirty="0" smtClean="0"/>
              <a:t> </a:t>
            </a:r>
            <a:r>
              <a:rPr lang="es-ES" sz="2400" dirty="0" err="1" smtClean="0"/>
              <a:t>materials</a:t>
            </a:r>
            <a:endParaRPr lang="en-US" sz="2400" dirty="0"/>
          </a:p>
        </p:txBody>
      </p:sp>
      <p:sp>
        <p:nvSpPr>
          <p:cNvPr id="15" name="TextBox 24"/>
          <p:cNvSpPr txBox="1"/>
          <p:nvPr/>
        </p:nvSpPr>
        <p:spPr>
          <a:xfrm>
            <a:off x="814839" y="2515950"/>
            <a:ext cx="1098645" cy="341050"/>
          </a:xfrm>
          <a:prstGeom prst="rect">
            <a:avLst/>
          </a:prstGeom>
          <a:gradFill rotWithShape="1">
            <a:gsLst>
              <a:gs pos="0">
                <a:srgbClr val="A63212">
                  <a:tint val="100000"/>
                  <a:shade val="100000"/>
                  <a:satMod val="100000"/>
                  <a:lumMod val="90000"/>
                </a:srgbClr>
              </a:gs>
              <a:gs pos="100000">
                <a:srgbClr val="A63212">
                  <a:tint val="95000"/>
                  <a:shade val="100000"/>
                  <a:satMod val="110000"/>
                  <a:lumMod val="105000"/>
                </a:srgbClr>
              </a:gs>
            </a:gsLst>
            <a:path path="circle">
              <a:fillToRect l="40000" t="100000" r="40000" b="100000"/>
            </a:path>
          </a:gradFill>
          <a:ln w="9525" cap="flat" cmpd="sng" algn="ctr">
            <a:solidFill>
              <a:srgbClr val="A63212"/>
            </a:solidFill>
            <a:prstDash val="solid"/>
            <a:headEnd/>
            <a:tailEnd/>
          </a:ln>
          <a:effectLst>
            <a:outerShdw blurRad="50800" dist="50800" dir="5400000" rotWithShape="0">
              <a:srgbClr val="000000">
                <a:alpha val="37000"/>
              </a:srgbClr>
            </a:outerShdw>
          </a:effectLst>
        </p:spPr>
        <p:txBody>
          <a:bodyPr wrap="square" lIns="92075" tIns="18000" rIns="92075" bIns="1800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CuCD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17" name="Picture 2" descr="\\cern.ch\dfs\Departments\EN\Groups\MME_MechanicalEngineering\Alessandro.Bertarelli\Projects\Collimators\CollimationUpgrade\EuCARD\EuCARDMeetings\4thAnnualMeeting(2013)\Materials Pictures\CuCD\WP_20130606_0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315" y="2999892"/>
            <a:ext cx="2261694" cy="59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cern.ch\dfs\Departments\EN\Groups\MME_MechanicalEngineering\Alessandro.Bertarelli\Projects\Collimators\CollimationUpgrade\EuCARD\EuCARDMeetings\4thAnnualMeeting(2013)\Materials Pictures\MoGRCF\WP_20130606_01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9315" y="3816426"/>
            <a:ext cx="2261694" cy="100113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7"/>
          <p:cNvSpPr txBox="1"/>
          <p:nvPr/>
        </p:nvSpPr>
        <p:spPr>
          <a:xfrm>
            <a:off x="644783" y="3633514"/>
            <a:ext cx="1246326" cy="281039"/>
          </a:xfrm>
          <a:prstGeom prst="rect">
            <a:avLst/>
          </a:prstGeom>
          <a:gradFill rotWithShape="1">
            <a:gsLst>
              <a:gs pos="0">
                <a:srgbClr val="A63212">
                  <a:tint val="100000"/>
                  <a:shade val="100000"/>
                  <a:satMod val="100000"/>
                  <a:lumMod val="90000"/>
                </a:srgbClr>
              </a:gs>
              <a:gs pos="100000">
                <a:srgbClr val="A63212">
                  <a:tint val="95000"/>
                  <a:shade val="100000"/>
                  <a:satMod val="110000"/>
                  <a:lumMod val="105000"/>
                </a:srgbClr>
              </a:gs>
            </a:gsLst>
            <a:path path="circle">
              <a:fillToRect l="40000" t="100000" r="40000" b="100000"/>
            </a:path>
          </a:gradFill>
          <a:ln w="9525" cap="flat" cmpd="sng" algn="ctr">
            <a:solidFill>
              <a:srgbClr val="A63212"/>
            </a:solidFill>
            <a:prstDash val="solid"/>
            <a:headEnd/>
            <a:tailEnd/>
          </a:ln>
          <a:effectLst>
            <a:outerShdw blurRad="50800" dist="50800" dir="5400000" rotWithShape="0">
              <a:srgbClr val="000000">
                <a:alpha val="37000"/>
              </a:srgbClr>
            </a:outerShdw>
          </a:effectLst>
        </p:spPr>
        <p:txBody>
          <a:bodyPr wrap="square" lIns="92075" tIns="0" rIns="92075" bIns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 err="1" smtClean="0"/>
              <a:t>MoGr</a:t>
            </a:r>
            <a:endParaRPr lang="en-GB" dirty="0"/>
          </a:p>
        </p:txBody>
      </p:sp>
      <p:pic>
        <p:nvPicPr>
          <p:cNvPr id="20" name="Picture 2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2" t="28537" r="14726" b="20549"/>
          <a:stretch/>
        </p:blipFill>
        <p:spPr>
          <a:xfrm>
            <a:off x="814839" y="4997974"/>
            <a:ext cx="1722698" cy="1126380"/>
          </a:xfrm>
          <a:prstGeom prst="rect">
            <a:avLst/>
          </a:prstGeom>
        </p:spPr>
      </p:pic>
      <p:sp>
        <p:nvSpPr>
          <p:cNvPr id="21" name="TextBox 26"/>
          <p:cNvSpPr txBox="1"/>
          <p:nvPr/>
        </p:nvSpPr>
        <p:spPr>
          <a:xfrm>
            <a:off x="528165" y="4767250"/>
            <a:ext cx="1362944" cy="281039"/>
          </a:xfrm>
          <a:prstGeom prst="rect">
            <a:avLst/>
          </a:prstGeom>
          <a:gradFill rotWithShape="1">
            <a:gsLst>
              <a:gs pos="0">
                <a:srgbClr val="A63212">
                  <a:tint val="100000"/>
                  <a:shade val="100000"/>
                  <a:satMod val="100000"/>
                  <a:lumMod val="90000"/>
                </a:srgbClr>
              </a:gs>
              <a:gs pos="100000">
                <a:srgbClr val="A63212">
                  <a:tint val="95000"/>
                  <a:shade val="100000"/>
                  <a:satMod val="110000"/>
                  <a:lumMod val="105000"/>
                </a:srgbClr>
              </a:gs>
            </a:gsLst>
            <a:path path="circle">
              <a:fillToRect l="40000" t="100000" r="40000" b="100000"/>
            </a:path>
          </a:gradFill>
          <a:ln w="9525" cap="flat" cmpd="sng" algn="ctr">
            <a:solidFill>
              <a:srgbClr val="A63212"/>
            </a:solidFill>
            <a:prstDash val="solid"/>
            <a:headEnd/>
            <a:tailEnd/>
          </a:ln>
          <a:effectLst>
            <a:outerShdw blurRad="50800" dist="50800" dir="5400000" rotWithShape="0">
              <a:srgbClr val="000000">
                <a:alpha val="37000"/>
              </a:srgbClr>
            </a:outerShdw>
          </a:effectLst>
        </p:spPr>
        <p:txBody>
          <a:bodyPr wrap="square" lIns="92075" tIns="0" rIns="92075" bIns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</a:defRPr>
            </a:lvl1pPr>
          </a:lstStyle>
          <a:p>
            <a:r>
              <a:rPr lang="en-GB" dirty="0" err="1" smtClean="0"/>
              <a:t>NiGr</a:t>
            </a:r>
            <a:endParaRPr lang="en-GB" dirty="0"/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t="5689" r="8425" b="3350"/>
          <a:stretch/>
        </p:blipFill>
        <p:spPr bwMode="auto">
          <a:xfrm>
            <a:off x="3870482" y="3766087"/>
            <a:ext cx="86504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7" r="2437" b="8059"/>
          <a:stretch/>
        </p:blipFill>
        <p:spPr bwMode="auto">
          <a:xfrm>
            <a:off x="5016325" y="3977243"/>
            <a:ext cx="185837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http://www.speciation.net/md/000/002/647/th_4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788" y="376608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5" b="33190"/>
          <a:stretch/>
        </p:blipFill>
        <p:spPr bwMode="auto">
          <a:xfrm>
            <a:off x="3811102" y="5202994"/>
            <a:ext cx="190082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4" t="27632" r="18535" b="39330"/>
          <a:stretch/>
        </p:blipFill>
        <p:spPr bwMode="auto">
          <a:xfrm>
            <a:off x="7326945" y="5048289"/>
            <a:ext cx="89677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4230573" y="3105434"/>
            <a:ext cx="45974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 smtClean="0"/>
              <a:t>Characterisation</a:t>
            </a:r>
            <a:r>
              <a:rPr lang="es-ES" sz="2400" dirty="0" smtClean="0"/>
              <a:t> </a:t>
            </a:r>
            <a:r>
              <a:rPr lang="es-ES" sz="2400" dirty="0" err="1" smtClean="0"/>
              <a:t>campaign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2BDB-E76A-4513-8EC7-62507113B1D7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Accelerator Retreat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_ENdept_Presentation_ArialFont copy">
  <a:themeElements>
    <a:clrScheme name="CERN">
      <a:dk1>
        <a:srgbClr val="0C377B"/>
      </a:dk1>
      <a:lt1>
        <a:srgbClr val="FFFFFF"/>
      </a:lt1>
      <a:dk2>
        <a:srgbClr val="333333"/>
      </a:dk2>
      <a:lt2>
        <a:srgbClr val="999999"/>
      </a:lt2>
      <a:accent1>
        <a:srgbClr val="0C377B"/>
      </a:accent1>
      <a:accent2>
        <a:srgbClr val="A40000"/>
      </a:accent2>
      <a:accent3>
        <a:srgbClr val="4F9A06"/>
      </a:accent3>
      <a:accent4>
        <a:srgbClr val="5197CC"/>
      </a:accent4>
      <a:accent5>
        <a:srgbClr val="EF2929"/>
      </a:accent5>
      <a:accent6>
        <a:srgbClr val="8AE234"/>
      </a:accent6>
      <a:hlink>
        <a:srgbClr val="3465A4"/>
      </a:hlink>
      <a:folHlink>
        <a:srgbClr val="3465A4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CERN_ENdept_Presentation_ArialFont</Template>
  <TotalTime>7217</TotalTime>
  <Words>567</Words>
  <Application>Microsoft Office PowerPoint</Application>
  <PresentationFormat>On-screen Show (4:3)</PresentationFormat>
  <Paragraphs>144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Ubuntu</vt:lpstr>
      <vt:lpstr>Ubuntu Light</vt:lpstr>
      <vt:lpstr>Wingdings</vt:lpstr>
      <vt:lpstr>CERN_ENdept_Presentation_ArialFont copy</vt:lpstr>
      <vt:lpstr>CERN Mechanical Measurement Laboratory</vt:lpstr>
      <vt:lpstr>Outline</vt:lpstr>
      <vt:lpstr>Mechanical Measurements at CERN</vt:lpstr>
      <vt:lpstr>Equipment</vt:lpstr>
      <vt:lpstr>Activities</vt:lpstr>
      <vt:lpstr>SPL Cavities – Mechanical tests</vt:lpstr>
      <vt:lpstr>SPL Cavities – Mechanical tests</vt:lpstr>
      <vt:lpstr>SPL Cavities – Mechanical tests</vt:lpstr>
      <vt:lpstr>From TMA to Mech Instrumentation</vt:lpstr>
      <vt:lpstr>HiRadMat 23 Tests: Goals</vt:lpstr>
      <vt:lpstr>HiRadMat 23 Tests: Instrumentation</vt:lpstr>
      <vt:lpstr>HiRadMat 23: Results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Sacristan De Frutos</dc:creator>
  <cp:lastModifiedBy>Oscar Sacristan De Frutos</cp:lastModifiedBy>
  <cp:revision>81</cp:revision>
  <cp:lastPrinted>2015-11-11T13:21:38Z</cp:lastPrinted>
  <dcterms:created xsi:type="dcterms:W3CDTF">2015-08-24T08:08:09Z</dcterms:created>
  <dcterms:modified xsi:type="dcterms:W3CDTF">2015-11-11T16:14:12Z</dcterms:modified>
</cp:coreProperties>
</file>