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2" r:id="rId6"/>
    <p:sldId id="268" r:id="rId7"/>
    <p:sldId id="263" r:id="rId8"/>
    <p:sldId id="264" r:id="rId9"/>
    <p:sldId id="265" r:id="rId10"/>
    <p:sldId id="266" r:id="rId11"/>
    <p:sldId id="269" r:id="rId12"/>
    <p:sldId id="270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1" autoAdjust="0"/>
    <p:restoredTop sz="94656" autoAdjust="0"/>
  </p:normalViewPr>
  <p:slideViewPr>
    <p:cSldViewPr>
      <p:cViewPr varScale="1">
        <p:scale>
          <a:sx n="93" d="100"/>
          <a:sy n="93" d="100"/>
        </p:scale>
        <p:origin x="-16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12/11/15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12/11/15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12/11/15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12/11/15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12/11/15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12/11/15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The challenging step of getting a license for commissioning a proton accelerator in Sweden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smtClean="0">
                <a:solidFill>
                  <a:schemeClr val="bg1"/>
                </a:solidFill>
              </a:rPr>
              <a:t>Leif Spanier</a:t>
            </a:r>
          </a:p>
          <a:p>
            <a:r>
              <a:rPr lang="en-GB" sz="2000" noProof="0" dirty="0" smtClean="0">
                <a:solidFill>
                  <a:schemeClr val="bg1"/>
                </a:solidFill>
              </a:rPr>
              <a:t>Radiation safety engineer</a:t>
            </a:r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12</a:t>
            </a:r>
            <a:r>
              <a:rPr lang="sv-SE" sz="1400" baseline="30000" dirty="0" smtClean="0">
                <a:solidFill>
                  <a:srgbClr val="FFFFFF"/>
                </a:solidFill>
              </a:rPr>
              <a:t>th</a:t>
            </a:r>
            <a:r>
              <a:rPr lang="sv-SE" sz="1400" dirty="0" smtClean="0">
                <a:solidFill>
                  <a:srgbClr val="FFFFFF"/>
                </a:solidFill>
              </a:rPr>
              <a:t> November 2015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Application for </a:t>
            </a:r>
            <a:r>
              <a:rPr lang="en-US" b="1" dirty="0" smtClean="0">
                <a:solidFill>
                  <a:schemeClr val="tx1"/>
                </a:solidFill>
              </a:rPr>
              <a:t>installation</a:t>
            </a:r>
            <a:r>
              <a:rPr lang="en-US" dirty="0" smtClean="0">
                <a:solidFill>
                  <a:schemeClr val="tx1"/>
                </a:solidFill>
              </a:rPr>
              <a:t> of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All equipment that may produce ionizing radiation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All equipment that may be activated or contain radioactive material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All radiation safety systems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Application for </a:t>
            </a:r>
            <a:r>
              <a:rPr lang="en-US" b="1" dirty="0" smtClean="0">
                <a:solidFill>
                  <a:schemeClr val="tx1"/>
                </a:solidFill>
              </a:rPr>
              <a:t>commissioning</a:t>
            </a:r>
            <a:r>
              <a:rPr lang="en-US" dirty="0" smtClean="0">
                <a:solidFill>
                  <a:schemeClr val="tx1"/>
                </a:solidFill>
              </a:rPr>
              <a:t> of the low energy part of the accelerator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Ion Source to Drift Tube </a:t>
            </a:r>
            <a:r>
              <a:rPr lang="en-US" dirty="0" err="1" smtClean="0">
                <a:solidFill>
                  <a:schemeClr val="tx1"/>
                </a:solidFill>
              </a:rPr>
              <a:t>Linac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 DOE process may be applied for the accelerator as long as the requirements of SSM are fulfilled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378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2636912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Thank you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Questions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2828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for test stands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application for the test stands will be made according to a simplified procedure described in ESS-0027406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5021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Outline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Application process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Next application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Alternative application format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Application for commissioning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Summary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GB" noProof="0" dirty="0" err="1" smtClean="0"/>
              <a:t>ime</a:t>
            </a:r>
            <a:r>
              <a:rPr lang="en-GB" noProof="0" dirty="0" smtClean="0"/>
              <a:t> schedule and scope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Optimization of the time schedule for the SSM </a:t>
            </a:r>
            <a:r>
              <a:rPr lang="en-GB" dirty="0">
                <a:solidFill>
                  <a:schemeClr val="tx1"/>
                </a:solidFill>
              </a:rPr>
              <a:t>application 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When do we need the permission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Accelerator division first in line to install equipment that may produce ionizing radiation or radioactive material</a:t>
            </a:r>
          </a:p>
          <a:p>
            <a:pPr lvl="2"/>
            <a:r>
              <a:rPr lang="en-GB" dirty="0" smtClean="0">
                <a:solidFill>
                  <a:schemeClr val="tx1"/>
                </a:solidFill>
              </a:rPr>
              <a:t>Planned to September 2017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When do we have to send in the application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SSM needs one year to review the application</a:t>
            </a:r>
          </a:p>
          <a:p>
            <a:pPr lvl="2"/>
            <a:r>
              <a:rPr lang="en-GB" dirty="0" smtClean="0">
                <a:solidFill>
                  <a:schemeClr val="tx1"/>
                </a:solidFill>
              </a:rPr>
              <a:t>SSM review should start latest in September 2016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Need some margin for additional information requested by SSM</a:t>
            </a:r>
          </a:p>
          <a:p>
            <a:pPr lvl="2"/>
            <a:r>
              <a:rPr lang="en-GB" dirty="0" smtClean="0">
                <a:solidFill>
                  <a:schemeClr val="tx1"/>
                </a:solidFill>
              </a:rPr>
              <a:t>Planned to submit the application in April 2016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Accelerator division needs to do step wise installation and commissioning of the accelerator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ESS will also apply for commissioning (test operation) of the low energy part (warm part) of the accelerator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This combination will assure that the overall ESS time schedule is not compromised by the later date of the application. </a:t>
            </a:r>
          </a:p>
          <a:p>
            <a:pPr lvl="1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95247"/>
          </a:xfrm>
        </p:spPr>
        <p:txBody>
          <a:bodyPr/>
          <a:lstStyle/>
          <a:p>
            <a:r>
              <a:rPr lang="en-GB" dirty="0" smtClean="0">
                <a:solidFill>
                  <a:srgbClr val="FFFFFF"/>
                </a:solidFill>
              </a:rPr>
              <a:t>Graded approach</a:t>
            </a:r>
            <a:r>
              <a:rPr lang="en-GB" i="1" dirty="0" smtClean="0">
                <a:solidFill>
                  <a:srgbClr val="FFFFFF"/>
                </a:solidFill>
              </a:rPr>
              <a:t> </a:t>
            </a:r>
            <a:r>
              <a:rPr lang="en-GB" dirty="0" smtClean="0"/>
              <a:t>SSM – </a:t>
            </a:r>
            <a:r>
              <a:rPr lang="en-GB" b="1" u="sng" dirty="0" smtClean="0">
                <a:solidFill>
                  <a:srgbClr val="000000"/>
                </a:solidFill>
              </a:rPr>
              <a:t>Revised</a:t>
            </a:r>
            <a:r>
              <a:rPr lang="en-GB" dirty="0" smtClean="0"/>
              <a:t> Schedule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74465" y="2510406"/>
            <a:ext cx="1022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            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79512" y="1700808"/>
            <a:ext cx="8656454" cy="4970335"/>
            <a:chOff x="216438" y="944724"/>
            <a:chExt cx="8656454" cy="4970335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1858542" y="3058654"/>
              <a:ext cx="0" cy="63628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Multidocument 3"/>
            <p:cNvSpPr/>
            <p:nvPr/>
          </p:nvSpPr>
          <p:spPr>
            <a:xfrm>
              <a:off x="1318084" y="1725862"/>
              <a:ext cx="1144470" cy="1332792"/>
            </a:xfrm>
            <a:prstGeom prst="flowChartMultidocumen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noProof="1" smtClean="0">
                  <a:solidFill>
                    <a:schemeClr val="tx1"/>
                  </a:solidFill>
                </a:rPr>
                <a:t>General </a:t>
              </a:r>
              <a:r>
                <a:rPr lang="en-US" sz="1000" noProof="1">
                  <a:solidFill>
                    <a:schemeClr val="tx1"/>
                  </a:solidFill>
                </a:rPr>
                <a:t>and conceptual information, enabling SSM </a:t>
              </a:r>
              <a:r>
                <a:rPr lang="en-US" sz="1000" noProof="1" smtClean="0">
                  <a:solidFill>
                    <a:schemeClr val="tx1"/>
                  </a:solidFill>
                </a:rPr>
                <a:t>to set the requirements</a:t>
              </a:r>
            </a:p>
            <a:p>
              <a:endParaRPr lang="en-US" sz="1000" noProof="1" smtClean="0">
                <a:solidFill>
                  <a:schemeClr val="tx1"/>
                </a:solidFill>
              </a:endParaRPr>
            </a:p>
          </p:txBody>
        </p:sp>
        <p:sp>
          <p:nvSpPr>
            <p:cNvPr id="5" name="Document 4"/>
            <p:cNvSpPr/>
            <p:nvPr/>
          </p:nvSpPr>
          <p:spPr>
            <a:xfrm>
              <a:off x="1318084" y="3972908"/>
              <a:ext cx="1019050" cy="1285753"/>
            </a:xfrm>
            <a:prstGeom prst="flowChart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noProof="1" smtClean="0">
                  <a:solidFill>
                    <a:srgbClr val="000000"/>
                  </a:solidFill>
                </a:rPr>
                <a:t>Permit and conditions for building a spallation source</a:t>
              </a:r>
            </a:p>
            <a:p>
              <a:endParaRPr lang="en-US" sz="1000" noProof="1" smtClean="0">
                <a:solidFill>
                  <a:srgbClr val="000000"/>
                </a:solidFill>
              </a:endParaRPr>
            </a:p>
          </p:txBody>
        </p:sp>
        <p:sp>
          <p:nvSpPr>
            <p:cNvPr id="6" name="Document 5"/>
            <p:cNvSpPr/>
            <p:nvPr/>
          </p:nvSpPr>
          <p:spPr>
            <a:xfrm>
              <a:off x="2952742" y="3825044"/>
              <a:ext cx="1019050" cy="1500087"/>
            </a:xfrm>
            <a:prstGeom prst="flowChart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00" noProof="1" smtClean="0">
                <a:solidFill>
                  <a:srgbClr val="000000"/>
                </a:solidFill>
              </a:endParaRPr>
            </a:p>
            <a:p>
              <a:r>
                <a:rPr lang="en-US" sz="1000" noProof="1" smtClean="0">
                  <a:solidFill>
                    <a:srgbClr val="000000"/>
                  </a:solidFill>
                </a:rPr>
                <a:t>Permit for installation of equipment that can generate ionising radiation </a:t>
              </a:r>
              <a:r>
                <a:rPr lang="en-US" sz="1000" b="1" u="sng" noProof="1" smtClean="0">
                  <a:solidFill>
                    <a:schemeClr val="tx1"/>
                  </a:solidFill>
                </a:rPr>
                <a:t>and low energy test operation</a:t>
              </a:r>
            </a:p>
            <a:p>
              <a:endParaRPr lang="en-US" sz="1000" noProof="1" smtClean="0">
                <a:solidFill>
                  <a:srgbClr val="000000"/>
                </a:solidFill>
              </a:endParaRPr>
            </a:p>
          </p:txBody>
        </p:sp>
        <p:sp>
          <p:nvSpPr>
            <p:cNvPr id="7" name="Document 6"/>
            <p:cNvSpPr/>
            <p:nvPr/>
          </p:nvSpPr>
          <p:spPr>
            <a:xfrm>
              <a:off x="4549174" y="3972908"/>
              <a:ext cx="1019050" cy="1285753"/>
            </a:xfrm>
            <a:prstGeom prst="flowChart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noProof="1" smtClean="0">
                  <a:solidFill>
                    <a:srgbClr val="000000"/>
                  </a:solidFill>
                </a:rPr>
                <a:t>Permit for test operation</a:t>
              </a:r>
            </a:p>
            <a:p>
              <a:endParaRPr lang="en-US" sz="1000" noProof="1">
                <a:solidFill>
                  <a:srgbClr val="000000"/>
                </a:solidFill>
              </a:endParaRPr>
            </a:p>
            <a:p>
              <a:endParaRPr lang="en-US" sz="1000" noProof="1" smtClean="0">
                <a:solidFill>
                  <a:srgbClr val="000000"/>
                </a:solidFill>
              </a:endParaRPr>
            </a:p>
            <a:p>
              <a:endParaRPr lang="en-US" sz="1000" noProof="1">
                <a:solidFill>
                  <a:srgbClr val="000000"/>
                </a:solidFill>
              </a:endParaRPr>
            </a:p>
            <a:p>
              <a:endParaRPr lang="en-US" sz="1000" noProof="1">
                <a:solidFill>
                  <a:srgbClr val="000000"/>
                </a:solidFill>
              </a:endParaRPr>
            </a:p>
          </p:txBody>
        </p:sp>
        <p:sp>
          <p:nvSpPr>
            <p:cNvPr id="8" name="Document 7"/>
            <p:cNvSpPr/>
            <p:nvPr/>
          </p:nvSpPr>
          <p:spPr>
            <a:xfrm>
              <a:off x="6155385" y="3972908"/>
              <a:ext cx="1019050" cy="1285753"/>
            </a:xfrm>
            <a:prstGeom prst="flowChart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noProof="1" smtClean="0">
                  <a:solidFill>
                    <a:srgbClr val="000000"/>
                  </a:solidFill>
                </a:rPr>
                <a:t>Permit for permanent operation</a:t>
              </a:r>
            </a:p>
            <a:p>
              <a:endParaRPr lang="en-US" sz="1000" noProof="1">
                <a:solidFill>
                  <a:srgbClr val="000000"/>
                </a:solidFill>
              </a:endParaRPr>
            </a:p>
            <a:p>
              <a:endParaRPr lang="en-US" sz="1000" noProof="1" smtClean="0">
                <a:solidFill>
                  <a:srgbClr val="000000"/>
                </a:solidFill>
              </a:endParaRPr>
            </a:p>
            <a:p>
              <a:endParaRPr lang="en-US" sz="1000" noProof="1">
                <a:solidFill>
                  <a:srgbClr val="000000"/>
                </a:solidFill>
              </a:endParaRPr>
            </a:p>
          </p:txBody>
        </p:sp>
        <p:sp>
          <p:nvSpPr>
            <p:cNvPr id="9" name="Document 8"/>
            <p:cNvSpPr/>
            <p:nvPr/>
          </p:nvSpPr>
          <p:spPr>
            <a:xfrm>
              <a:off x="7728422" y="3972908"/>
              <a:ext cx="1019050" cy="1285753"/>
            </a:xfrm>
            <a:prstGeom prst="flowChart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noProof="1" smtClean="0">
                  <a:solidFill>
                    <a:srgbClr val="000000"/>
                  </a:solidFill>
                </a:rPr>
                <a:t>Permit for De-commissioning</a:t>
              </a:r>
            </a:p>
            <a:p>
              <a:endParaRPr lang="en-US" sz="1000" noProof="1">
                <a:solidFill>
                  <a:srgbClr val="000000"/>
                </a:solidFill>
              </a:endParaRPr>
            </a:p>
            <a:p>
              <a:endParaRPr lang="en-US" sz="1000" noProof="1" smtClean="0">
                <a:solidFill>
                  <a:srgbClr val="000000"/>
                </a:solidFill>
              </a:endParaRPr>
            </a:p>
            <a:p>
              <a:endParaRPr lang="en-US" sz="1000" noProof="1">
                <a:solidFill>
                  <a:srgbClr val="000000"/>
                </a:solidFill>
              </a:endParaRPr>
            </a:p>
            <a:p>
              <a:endParaRPr lang="en-US" sz="1000" noProof="1">
                <a:solidFill>
                  <a:srgbClr val="000000"/>
                </a:solidFill>
              </a:endParaRPr>
            </a:p>
          </p:txBody>
        </p:sp>
        <p:sp>
          <p:nvSpPr>
            <p:cNvPr id="10" name="Multidocument 9"/>
            <p:cNvSpPr/>
            <p:nvPr/>
          </p:nvSpPr>
          <p:spPr>
            <a:xfrm>
              <a:off x="2920671" y="1592796"/>
              <a:ext cx="1144470" cy="1944216"/>
            </a:xfrm>
            <a:prstGeom prst="flowChartMultidocumen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00" noProof="1" smtClean="0">
                <a:solidFill>
                  <a:schemeClr val="tx1"/>
                </a:solidFill>
              </a:endParaRPr>
            </a:p>
            <a:p>
              <a:r>
                <a:rPr lang="en-US" sz="1000" noProof="1" smtClean="0">
                  <a:solidFill>
                    <a:schemeClr val="tx1"/>
                  </a:solidFill>
                </a:rPr>
                <a:t>Reports and analyses showing that ESS </a:t>
              </a:r>
              <a:r>
                <a:rPr lang="en-US" sz="1000" noProof="1">
                  <a:solidFill>
                    <a:schemeClr val="tx1"/>
                  </a:solidFill>
                </a:rPr>
                <a:t>is expected to </a:t>
              </a:r>
              <a:r>
                <a:rPr lang="en-US" sz="1000" noProof="1" smtClean="0">
                  <a:solidFill>
                    <a:schemeClr val="tx1"/>
                  </a:solidFill>
                </a:rPr>
                <a:t>fulfill the requirements  </a:t>
              </a:r>
              <a:r>
                <a:rPr lang="en-US" sz="1000" b="1" u="sng" noProof="1" smtClean="0">
                  <a:solidFill>
                    <a:schemeClr val="tx1"/>
                  </a:solidFill>
                </a:rPr>
                <a:t>and are fulfilling the req. for test oper.</a:t>
              </a:r>
            </a:p>
            <a:p>
              <a:endParaRPr lang="en-US" sz="1000" noProof="1" smtClean="0">
                <a:solidFill>
                  <a:schemeClr val="tx1"/>
                </a:solidFill>
              </a:endParaRPr>
            </a:p>
          </p:txBody>
        </p:sp>
        <p:sp>
          <p:nvSpPr>
            <p:cNvPr id="11" name="Multidocument 10"/>
            <p:cNvSpPr/>
            <p:nvPr/>
          </p:nvSpPr>
          <p:spPr>
            <a:xfrm>
              <a:off x="6155385" y="1725862"/>
              <a:ext cx="1144470" cy="1332792"/>
            </a:xfrm>
            <a:prstGeom prst="flowChartMultidocumen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noProof="1">
                  <a:solidFill>
                    <a:schemeClr val="tx1"/>
                  </a:solidFill>
                </a:rPr>
                <a:t>Experience </a:t>
              </a:r>
              <a:r>
                <a:rPr lang="en-US" sz="1000" noProof="1" smtClean="0">
                  <a:solidFill>
                    <a:schemeClr val="tx1"/>
                  </a:solidFill>
                </a:rPr>
                <a:t>from test </a:t>
              </a:r>
              <a:r>
                <a:rPr lang="en-US" sz="1000" noProof="1">
                  <a:solidFill>
                    <a:schemeClr val="tx1"/>
                  </a:solidFill>
                </a:rPr>
                <a:t>operation and maintenance </a:t>
              </a:r>
              <a:r>
                <a:rPr lang="en-US" sz="1000" noProof="1" smtClean="0">
                  <a:solidFill>
                    <a:schemeClr val="tx1"/>
                  </a:solidFill>
                </a:rPr>
                <a:t>incorporated in verifying analyses</a:t>
              </a:r>
              <a:endParaRPr lang="en-US" sz="1000" noProof="1">
                <a:solidFill>
                  <a:schemeClr val="tx1"/>
                </a:solidFill>
              </a:endParaRPr>
            </a:p>
          </p:txBody>
        </p:sp>
        <p:sp>
          <p:nvSpPr>
            <p:cNvPr id="12" name="Multidocument 11"/>
            <p:cNvSpPr/>
            <p:nvPr/>
          </p:nvSpPr>
          <p:spPr>
            <a:xfrm>
              <a:off x="4549174" y="1725862"/>
              <a:ext cx="1144470" cy="1332792"/>
            </a:xfrm>
            <a:prstGeom prst="flowChartMultidocumen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noProof="1" smtClean="0">
                  <a:solidFill>
                    <a:srgbClr val="000000"/>
                  </a:solidFill>
                </a:rPr>
                <a:t>Reports and analyses verifying that ESS fulfills the requirements</a:t>
              </a:r>
            </a:p>
            <a:p>
              <a:endParaRPr lang="en-US" sz="1000" noProof="1" smtClean="0">
                <a:solidFill>
                  <a:srgbClr val="000000"/>
                </a:solidFill>
              </a:endParaRPr>
            </a:p>
            <a:p>
              <a:endParaRPr lang="en-US" sz="1000" noProof="1">
                <a:solidFill>
                  <a:srgbClr val="000000"/>
                </a:solidFill>
              </a:endParaRPr>
            </a:p>
          </p:txBody>
        </p:sp>
        <p:sp>
          <p:nvSpPr>
            <p:cNvPr id="13" name="Multidocument 12"/>
            <p:cNvSpPr/>
            <p:nvPr/>
          </p:nvSpPr>
          <p:spPr>
            <a:xfrm>
              <a:off x="7728422" y="1725862"/>
              <a:ext cx="1144470" cy="1332792"/>
            </a:xfrm>
            <a:prstGeom prst="flowChartMultidocumen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noProof="1">
                  <a:solidFill>
                    <a:schemeClr val="tx1"/>
                  </a:solidFill>
                </a:rPr>
                <a:t>Experience from operation </a:t>
              </a:r>
              <a:r>
                <a:rPr lang="en-US" sz="1000" noProof="1" smtClean="0">
                  <a:solidFill>
                    <a:schemeClr val="tx1"/>
                  </a:solidFill>
                </a:rPr>
                <a:t>incorporated in the de-commissioning plan</a:t>
              </a:r>
              <a:endParaRPr lang="en-US" sz="1100" noProof="1" smtClean="0">
                <a:solidFill>
                  <a:schemeClr val="tx1"/>
                </a:solidFill>
              </a:endParaRPr>
            </a:p>
            <a:p>
              <a:pPr algn="ctr"/>
              <a:endParaRPr lang="en-US" sz="1100" noProof="1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1654732" y="948867"/>
              <a:ext cx="407620" cy="4076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878516" y="944724"/>
              <a:ext cx="407620" cy="4076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3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525622" y="944724"/>
              <a:ext cx="407620" cy="4076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4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8024184" y="966463"/>
              <a:ext cx="407620" cy="4076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5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3220" y="2325740"/>
              <a:ext cx="5094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ESS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6438" y="4418402"/>
              <a:ext cx="594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SSM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5436" y="1000666"/>
              <a:ext cx="740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solidFill>
                    <a:srgbClr val="008000"/>
                  </a:solidFill>
                </a:rPr>
                <a:t>Phase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84590" y="3681028"/>
              <a:ext cx="4966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/>
                <a:t>2014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24750" y="1304764"/>
              <a:ext cx="10695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rgbClr val="FF0000"/>
                  </a:solidFill>
                </a:rPr>
                <a:t>PSAR 2016-04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36518" y="1376772"/>
              <a:ext cx="18274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/>
                <a:t>PSAR</a:t>
              </a:r>
              <a:r>
                <a:rPr lang="en-US" sz="1200" dirty="0"/>
                <a:t> </a:t>
              </a:r>
              <a:r>
                <a:rPr lang="en-US" sz="1200" dirty="0" smtClean="0"/>
                <a:t>2012 + amendments</a:t>
              </a:r>
              <a:endParaRPr lang="en-US" sz="12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52942" y="1376772"/>
              <a:ext cx="7747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/>
                <a:t>SAR 2017</a:t>
              </a:r>
            </a:p>
          </p:txBody>
        </p:sp>
        <p:sp>
          <p:nvSpPr>
            <p:cNvPr id="34" name="Pentagon 33"/>
            <p:cNvSpPr/>
            <p:nvPr/>
          </p:nvSpPr>
          <p:spPr>
            <a:xfrm>
              <a:off x="1313719" y="5354639"/>
              <a:ext cx="1019050" cy="544234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>
                  <a:solidFill>
                    <a:schemeClr val="tx1"/>
                  </a:solidFill>
                </a:rPr>
                <a:t>Ground break</a:t>
              </a:r>
              <a:br>
                <a:rPr lang="en-US" sz="1000" dirty="0" smtClean="0">
                  <a:solidFill>
                    <a:schemeClr val="tx1"/>
                  </a:solidFill>
                </a:rPr>
              </a:br>
              <a:r>
                <a:rPr lang="en-US" sz="1000" dirty="0" smtClean="0">
                  <a:solidFill>
                    <a:schemeClr val="tx1"/>
                  </a:solidFill>
                </a:rPr>
                <a:t>2014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Pentagon 34"/>
            <p:cNvSpPr/>
            <p:nvPr/>
          </p:nvSpPr>
          <p:spPr>
            <a:xfrm>
              <a:off x="2920671" y="5370825"/>
              <a:ext cx="1309962" cy="544234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>
                  <a:solidFill>
                    <a:schemeClr val="tx1"/>
                  </a:solidFill>
                </a:rPr>
                <a:t>Installation of Equipment </a:t>
              </a:r>
              <a:br>
                <a:rPr lang="en-US" sz="1000" dirty="0" smtClean="0">
                  <a:solidFill>
                    <a:schemeClr val="tx1"/>
                  </a:solidFill>
                </a:rPr>
              </a:br>
              <a:r>
                <a:rPr lang="en-US" sz="1000" dirty="0" smtClean="0">
                  <a:solidFill>
                    <a:schemeClr val="tx1"/>
                  </a:solidFill>
                </a:rPr>
                <a:t>and Test op. 2017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6" name="Pentagon 35"/>
            <p:cNvSpPr/>
            <p:nvPr/>
          </p:nvSpPr>
          <p:spPr>
            <a:xfrm>
              <a:off x="4549174" y="5354639"/>
              <a:ext cx="1357817" cy="544234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>
                  <a:solidFill>
                    <a:schemeClr val="tx1"/>
                  </a:solidFill>
                </a:rPr>
                <a:t>Commissioning</a:t>
              </a:r>
            </a:p>
            <a:p>
              <a:r>
                <a:rPr lang="en-US" sz="1000" dirty="0" smtClean="0">
                  <a:solidFill>
                    <a:schemeClr val="tx1"/>
                  </a:solidFill>
                </a:rPr>
                <a:t>-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Acc</a:t>
              </a:r>
              <a:r>
                <a:rPr lang="en-US" sz="1000" dirty="0" smtClean="0">
                  <a:solidFill>
                    <a:schemeClr val="tx1"/>
                  </a:solidFill>
                </a:rPr>
                <a:t>       2018</a:t>
              </a:r>
            </a:p>
            <a:p>
              <a:r>
                <a:rPr lang="en-US" sz="1000" dirty="0" smtClean="0">
                  <a:solidFill>
                    <a:schemeClr val="tx1"/>
                  </a:solidFill>
                </a:rPr>
                <a:t>- Target  2019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7" name="Pentagon 36"/>
            <p:cNvSpPr/>
            <p:nvPr/>
          </p:nvSpPr>
          <p:spPr>
            <a:xfrm>
              <a:off x="6155385" y="5354639"/>
              <a:ext cx="1357817" cy="544233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smtClean="0">
                  <a:solidFill>
                    <a:schemeClr val="tx1"/>
                  </a:solidFill>
                </a:rPr>
                <a:t>Operation</a:t>
              </a:r>
            </a:p>
            <a:p>
              <a:r>
                <a:rPr lang="en-US" sz="1000" dirty="0" smtClean="0">
                  <a:solidFill>
                    <a:schemeClr val="tx1"/>
                  </a:solidFill>
                </a:rPr>
                <a:t>2025 - 2065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8" name="Pentagon 37"/>
            <p:cNvSpPr/>
            <p:nvPr/>
          </p:nvSpPr>
          <p:spPr>
            <a:xfrm>
              <a:off x="7731636" y="5354640"/>
              <a:ext cx="1019050" cy="544233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 err="1" smtClean="0">
                  <a:solidFill>
                    <a:schemeClr val="tx1"/>
                  </a:solidFill>
                </a:rPr>
                <a:t>Decomm</a:t>
              </a:r>
              <a:r>
                <a:rPr lang="en-US" sz="1000" dirty="0" smtClean="0">
                  <a:solidFill>
                    <a:schemeClr val="tx1"/>
                  </a:solidFill>
                </a:rPr>
                <a:t>.</a:t>
              </a:r>
            </a:p>
            <a:p>
              <a:r>
                <a:rPr lang="en-US" sz="1000" dirty="0" smtClean="0">
                  <a:solidFill>
                    <a:schemeClr val="tx1"/>
                  </a:solidFill>
                </a:rPr>
                <a:t>2065-2070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10824" y="1382792"/>
              <a:ext cx="5052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/>
                <a:t>FSAR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168766" y="3537012"/>
              <a:ext cx="4966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rgbClr val="FF0000"/>
                  </a:solidFill>
                </a:rPr>
                <a:t>2017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700024" y="3648271"/>
              <a:ext cx="8680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/>
                <a:t>2018/2019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777278" y="1376772"/>
              <a:ext cx="10384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/>
                <a:t>SAR-</a:t>
              </a:r>
              <a:r>
                <a:rPr lang="en-US" sz="1200" dirty="0" err="1" smtClean="0"/>
                <a:t>Decomm</a:t>
              </a:r>
              <a:endParaRPr lang="en-US" sz="1200" dirty="0" smtClean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436592" y="3654005"/>
              <a:ext cx="4966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/>
                <a:t>2025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80518" y="3648271"/>
              <a:ext cx="4966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/>
                <a:t>2065</a:t>
              </a:r>
            </a:p>
          </p:txBody>
        </p:sp>
      </p:grpSp>
      <p:sp>
        <p:nvSpPr>
          <p:cNvPr id="45" name="Oval 44"/>
          <p:cNvSpPr/>
          <p:nvPr/>
        </p:nvSpPr>
        <p:spPr>
          <a:xfrm>
            <a:off x="3275856" y="1700808"/>
            <a:ext cx="407620" cy="4076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2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249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07904" y="1556792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5896" y="1628800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6480720" cy="1143000"/>
          </a:xfrm>
        </p:spPr>
        <p:txBody>
          <a:bodyPr>
            <a:normAutofit/>
          </a:bodyPr>
          <a:lstStyle/>
          <a:p>
            <a:r>
              <a:rPr lang="sv-SE" sz="2800" dirty="0" err="1" smtClean="0"/>
              <a:t>Structure</a:t>
            </a:r>
            <a:r>
              <a:rPr lang="sv-SE" sz="2800" dirty="0" smtClean="0"/>
              <a:t> </a:t>
            </a:r>
            <a:r>
              <a:rPr lang="sv-SE" sz="2800" dirty="0" err="1" smtClean="0"/>
              <a:t>of</a:t>
            </a:r>
            <a:r>
              <a:rPr lang="sv-SE" sz="2800" dirty="0" smtClean="0"/>
              <a:t> </a:t>
            </a:r>
            <a:r>
              <a:rPr lang="sv-SE" sz="2800" dirty="0" err="1" smtClean="0"/>
              <a:t>next</a:t>
            </a:r>
            <a:r>
              <a:rPr lang="sv-SE" sz="2800" dirty="0" smtClean="0"/>
              <a:t> </a:t>
            </a:r>
            <a:r>
              <a:rPr lang="sv-SE" sz="2800" dirty="0" err="1" smtClean="0"/>
              <a:t>Application</a:t>
            </a:r>
            <a:r>
              <a:rPr lang="sv-SE" sz="2800" dirty="0" smtClean="0"/>
              <a:t> ”Installation and </a:t>
            </a:r>
            <a:r>
              <a:rPr lang="sv-SE" sz="2800" dirty="0" err="1" smtClean="0"/>
              <a:t>limited</a:t>
            </a:r>
            <a:r>
              <a:rPr lang="sv-SE" sz="2800" dirty="0" smtClean="0"/>
              <a:t> </a:t>
            </a:r>
            <a:r>
              <a:rPr lang="sv-SE" sz="2800" dirty="0" err="1" smtClean="0"/>
              <a:t>commissioning</a:t>
            </a:r>
            <a:r>
              <a:rPr lang="sv-SE" sz="2800" dirty="0" smtClean="0"/>
              <a:t>”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475656" y="1700808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Official letter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1 page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63888" y="1700808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PSAR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Fulfillment of requirements</a:t>
            </a:r>
            <a:b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en-US" sz="12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Structure according to the Permit, app 1, chapter 1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7904" y="4221088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35896" y="4293096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63888" y="4365104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Status report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How we </a:t>
            </a:r>
            <a:r>
              <a:rPr lang="en-US" sz="1200" u="sng" dirty="0" smtClean="0">
                <a:solidFill>
                  <a:schemeClr val="bg1">
                    <a:lumMod val="65000"/>
                  </a:schemeClr>
                </a:solidFill>
              </a:rPr>
              <a:t>per topic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deal with review comments given in </a:t>
            </a:r>
            <a:r>
              <a:rPr lang="en-US" sz="1200" dirty="0" smtClean="0">
                <a:solidFill>
                  <a:srgbClr val="A6A6A6"/>
                </a:solidFill>
              </a:rPr>
              <a:t>Permit, app 4:</a:t>
            </a:r>
            <a:endParaRPr lang="en-US" dirty="0" smtClean="0">
              <a:solidFill>
                <a:srgbClr val="A6A6A6"/>
              </a:solidFill>
            </a:endParaRPr>
          </a:p>
          <a:p>
            <a:r>
              <a:rPr lang="en-US" sz="900" dirty="0" smtClean="0">
                <a:solidFill>
                  <a:srgbClr val="A6A6A6"/>
                </a:solidFill>
              </a:rPr>
              <a:t>- Building design</a:t>
            </a:r>
          </a:p>
          <a:p>
            <a:r>
              <a:rPr lang="en-US" sz="900" dirty="0" smtClean="0">
                <a:solidFill>
                  <a:srgbClr val="A6A6A6"/>
                </a:solidFill>
              </a:rPr>
              <a:t>- Facility design</a:t>
            </a:r>
          </a:p>
          <a:p>
            <a:r>
              <a:rPr lang="en-US" sz="900" dirty="0" smtClean="0">
                <a:solidFill>
                  <a:srgbClr val="A6A6A6"/>
                </a:solidFill>
              </a:rPr>
              <a:t>- Components in </a:t>
            </a:r>
            <a:r>
              <a:rPr lang="en-US" sz="900" dirty="0">
                <a:solidFill>
                  <a:srgbClr val="A6A6A6"/>
                </a:solidFill>
              </a:rPr>
              <a:t>beam </a:t>
            </a:r>
            <a:r>
              <a:rPr lang="en-US" sz="900" dirty="0" smtClean="0">
                <a:solidFill>
                  <a:srgbClr val="A6A6A6"/>
                </a:solidFill>
              </a:rPr>
              <a:t>line</a:t>
            </a:r>
            <a:endParaRPr lang="en-US" sz="900" dirty="0">
              <a:solidFill>
                <a:srgbClr val="A6A6A6"/>
              </a:solidFill>
            </a:endParaRPr>
          </a:p>
          <a:p>
            <a:r>
              <a:rPr lang="en-US" sz="900" dirty="0" smtClean="0">
                <a:solidFill>
                  <a:srgbClr val="A6A6A6"/>
                </a:solidFill>
              </a:rPr>
              <a:t>- Physical protection</a:t>
            </a:r>
          </a:p>
          <a:p>
            <a:r>
              <a:rPr lang="en-US" sz="900" dirty="0" smtClean="0">
                <a:solidFill>
                  <a:srgbClr val="A6A6A6"/>
                </a:solidFill>
              </a:rPr>
              <a:t>- Rad waste issues</a:t>
            </a:r>
          </a:p>
          <a:p>
            <a:r>
              <a:rPr lang="en-US" sz="900" dirty="0" smtClean="0">
                <a:solidFill>
                  <a:srgbClr val="A6A6A6"/>
                </a:solidFill>
              </a:rPr>
              <a:t>- Releases</a:t>
            </a:r>
          </a:p>
          <a:p>
            <a:r>
              <a:rPr lang="en-US" sz="900" dirty="0" smtClean="0">
                <a:solidFill>
                  <a:srgbClr val="A6A6A6"/>
                </a:solidFill>
              </a:rPr>
              <a:t>- </a:t>
            </a:r>
            <a:r>
              <a:rPr lang="en-US" sz="900" dirty="0" err="1" smtClean="0">
                <a:solidFill>
                  <a:srgbClr val="A6A6A6"/>
                </a:solidFill>
              </a:rPr>
              <a:t>etc</a:t>
            </a:r>
            <a:endParaRPr lang="en-US" sz="900" dirty="0">
              <a:solidFill>
                <a:srgbClr val="A6A6A6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12160" y="1556792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40152" y="1628800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68144" y="1700808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References</a:t>
            </a: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292080" y="270892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364088" y="3933056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475656" y="4365104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Safety review</a:t>
            </a:r>
          </a:p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eport describing how ESS have reviewed the content of the application.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/>
          </a:p>
        </p:txBody>
      </p:sp>
      <p:sp>
        <p:nvSpPr>
          <p:cNvPr id="12" name="Rectangle 11"/>
          <p:cNvSpPr/>
          <p:nvPr/>
        </p:nvSpPr>
        <p:spPr>
          <a:xfrm>
            <a:off x="5364088" y="3933056"/>
            <a:ext cx="43204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419872" y="1484784"/>
            <a:ext cx="4248472" cy="2448272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973395" y="3933056"/>
            <a:ext cx="18389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Described by ESS-0034327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652120" y="4365104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Structure of application is derived from the SSM Permit (ESS-0018828, ESS-0015358)</a:t>
            </a:r>
          </a:p>
          <a:p>
            <a:endParaRPr lang="en-US" sz="1200" dirty="0" smtClean="0"/>
          </a:p>
          <a:p>
            <a:r>
              <a:rPr lang="en-US" sz="1200" dirty="0" smtClean="0"/>
              <a:t>Structure and content of the PSAR is communicated internally and agreed at SAG, EPG and with CEO</a:t>
            </a:r>
          </a:p>
          <a:p>
            <a:endParaRPr lang="en-US" sz="1200" dirty="0"/>
          </a:p>
          <a:p>
            <a:r>
              <a:rPr lang="en-US" sz="1200" dirty="0" smtClean="0"/>
              <a:t>Accepted by SSM (ESS-0039660)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98135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the PSAR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Introduction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Site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Design rules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Description </a:t>
            </a:r>
            <a:r>
              <a:rPr lang="en-US" dirty="0">
                <a:solidFill>
                  <a:schemeClr val="tx1"/>
                </a:solidFill>
              </a:rPr>
              <a:t>of facility and </a:t>
            </a:r>
            <a:r>
              <a:rPr lang="en-US" dirty="0" smtClean="0">
                <a:solidFill>
                  <a:schemeClr val="tx1"/>
                </a:solidFill>
              </a:rPr>
              <a:t>function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Source terms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Emissions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Radioactive waste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Radiation protection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Operation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dirty="0" smtClean="0">
                <a:solidFill>
                  <a:schemeClr val="tx1"/>
                </a:solidFill>
              </a:rPr>
              <a:t>facility including limited commissioning of accelerator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Analysis </a:t>
            </a:r>
            <a:r>
              <a:rPr lang="en-US" dirty="0">
                <a:solidFill>
                  <a:schemeClr val="tx1"/>
                </a:solidFill>
              </a:rPr>
              <a:t>of operating </a:t>
            </a:r>
            <a:r>
              <a:rPr lang="en-US" dirty="0" smtClean="0">
                <a:solidFill>
                  <a:schemeClr val="tx1"/>
                </a:solidFill>
              </a:rPr>
              <a:t>conditions</a:t>
            </a:r>
          </a:p>
          <a:p>
            <a:pPr marL="514350" indent="-514350"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References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Drawings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6631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application format for the accelerator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ESHAC recommends to apply DOE approach for the accelerator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Linked to the 2013/59/Euratom directive, The Basic Safety Standard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DOE Order 420.2C - Safety of accelerator facilities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Parts that may be applicable for the accelerator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Safety Assessment Document, SAD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Description of the facility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Identification and analysis of hazards associated with its operation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Use the </a:t>
            </a:r>
            <a:r>
              <a:rPr lang="en-US" dirty="0" smtClean="0">
                <a:solidFill>
                  <a:schemeClr val="tx1"/>
                </a:solidFill>
              </a:rPr>
              <a:t>Hazard analysis process </a:t>
            </a:r>
            <a:r>
              <a:rPr lang="en-US" dirty="0">
                <a:solidFill>
                  <a:schemeClr val="tx1"/>
                </a:solidFill>
              </a:rPr>
              <a:t>to identify the safety systems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Accelerator Safety Envelope, ASE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High-level safety document defining physical and administrative bounding conditions and engineered credited controls to ensure safe operation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Based on the safety analysis of the SAD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DOE facilities shall have approved documents before commissioning starts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SSM have noted that this approach is acceptable for the accelerator if the conditions in the permit are fulfilled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If accelerator apply the DOE approach the documents should focus on radiation safety and accelerator specific issues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440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211960" y="2060848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SAD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95936" y="2492896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ASE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51920" y="2924944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Other Template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7904" y="3356992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SEMP Template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59632" y="2132856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Commissioning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608" y="2708920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600" y="2780928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6480720" cy="1143000"/>
          </a:xfrm>
        </p:spPr>
        <p:txBody>
          <a:bodyPr>
            <a:normAutofit fontScale="90000"/>
          </a:bodyPr>
          <a:lstStyle/>
          <a:p>
            <a:r>
              <a:rPr lang="sv-SE" sz="2800" dirty="0" err="1" smtClean="0"/>
              <a:t>Possible</a:t>
            </a:r>
            <a:r>
              <a:rPr lang="sv-SE" sz="2800" dirty="0" smtClean="0"/>
              <a:t> </a:t>
            </a:r>
            <a:r>
              <a:rPr lang="sv-SE" sz="2800" dirty="0" err="1" smtClean="0"/>
              <a:t>structure</a:t>
            </a:r>
            <a:r>
              <a:rPr lang="sv-SE" sz="2800" dirty="0" smtClean="0"/>
              <a:t> </a:t>
            </a:r>
            <a:r>
              <a:rPr lang="sv-SE" sz="2800" dirty="0" err="1" smtClean="0"/>
              <a:t>of</a:t>
            </a:r>
            <a:r>
              <a:rPr lang="sv-SE" sz="2800" dirty="0" smtClean="0"/>
              <a:t> the PSAR in </a:t>
            </a:r>
            <a:r>
              <a:rPr lang="sv-SE" sz="2800" dirty="0" err="1" smtClean="0"/>
              <a:t>next</a:t>
            </a:r>
            <a:r>
              <a:rPr lang="sv-SE" sz="2800" dirty="0" smtClean="0"/>
              <a:t> </a:t>
            </a:r>
            <a:r>
              <a:rPr lang="sv-SE" sz="2800" dirty="0" err="1" smtClean="0"/>
              <a:t>Application</a:t>
            </a:r>
            <a:r>
              <a:rPr lang="sv-SE" sz="2800" dirty="0" smtClean="0"/>
              <a:t> ”Installation and </a:t>
            </a:r>
            <a:r>
              <a:rPr lang="sv-SE" sz="2800" dirty="0" err="1" smtClean="0"/>
              <a:t>commissioning</a:t>
            </a:r>
            <a:r>
              <a:rPr lang="sv-SE" sz="2800" dirty="0" smtClean="0"/>
              <a:t>”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99592" y="2852936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PSAR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Fulfillment of requirements</a:t>
            </a:r>
            <a:b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en-US" sz="12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Structure according to the Permit, app 1, chapter 1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16216" y="1772816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>
                <a:solidFill>
                  <a:srgbClr val="000000"/>
                </a:solidFill>
              </a:rPr>
              <a:t>C</a:t>
            </a:r>
            <a:r>
              <a:rPr lang="en-US" sz="1600" dirty="0" smtClean="0">
                <a:solidFill>
                  <a:srgbClr val="000000"/>
                </a:solidFill>
              </a:rPr>
              <a:t>ommissioning program</a:t>
            </a:r>
          </a:p>
          <a:p>
            <a:endParaRPr lang="en-US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May be stepwise 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May be a </a:t>
            </a:r>
            <a:r>
              <a:rPr lang="en-US" sz="1200" dirty="0" smtClean="0">
                <a:solidFill>
                  <a:schemeClr val="tx1"/>
                </a:solidFill>
              </a:rPr>
              <a:t>separate </a:t>
            </a:r>
            <a:r>
              <a:rPr lang="en-US" sz="1200" dirty="0">
                <a:solidFill>
                  <a:schemeClr val="tx1"/>
                </a:solidFill>
              </a:rPr>
              <a:t>document </a:t>
            </a:r>
            <a:r>
              <a:rPr lang="en-US" sz="1200" dirty="0">
                <a:solidFill>
                  <a:schemeClr val="tx1"/>
                </a:solidFill>
              </a:rPr>
              <a:t>(preferred by SSM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600" dirty="0" smtClean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63888" y="3789040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91880" y="3861048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19872" y="3933056"/>
            <a:ext cx="1512168" cy="21602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References</a:t>
            </a: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55776" y="458112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483768" y="2780928"/>
            <a:ext cx="216024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/>
          </a:p>
        </p:txBody>
      </p:sp>
      <p:sp>
        <p:nvSpPr>
          <p:cNvPr id="3" name="Rectangle 2"/>
          <p:cNvSpPr/>
          <p:nvPr/>
        </p:nvSpPr>
        <p:spPr>
          <a:xfrm>
            <a:off x="683568" y="1556792"/>
            <a:ext cx="7992888" cy="4752528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483768" y="1988840"/>
            <a:ext cx="4104456" cy="576064"/>
          </a:xfrm>
          <a:prstGeom prst="bentConnector3">
            <a:avLst>
              <a:gd name="adj1" fmla="val 26175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940152" y="4221088"/>
            <a:ext cx="266429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SEMP Templates</a:t>
            </a:r>
          </a:p>
          <a:p>
            <a:endParaRPr lang="en-US" sz="1200" dirty="0" smtClean="0"/>
          </a:p>
          <a:p>
            <a:pPr marL="171450" indent="-171450">
              <a:buFont typeface="Arial"/>
              <a:buChar char="•"/>
            </a:pPr>
            <a:r>
              <a:rPr lang="en-US" sz="1200" dirty="0"/>
              <a:t>Concepts of </a:t>
            </a:r>
            <a:r>
              <a:rPr lang="en-US" sz="1200" dirty="0" smtClean="0"/>
              <a:t>Operation</a:t>
            </a:r>
            <a:endParaRPr lang="en-US" sz="1200" dirty="0"/>
          </a:p>
          <a:p>
            <a:pPr marL="171450" indent="-171450">
              <a:buFont typeface="Arial"/>
              <a:buChar char="•"/>
            </a:pPr>
            <a:r>
              <a:rPr lang="en-US" sz="1200" dirty="0"/>
              <a:t>System Requirement </a:t>
            </a:r>
            <a:r>
              <a:rPr lang="en-US" sz="1200" dirty="0" smtClean="0"/>
              <a:t>Specification</a:t>
            </a:r>
            <a:endParaRPr lang="en-US" sz="1200" dirty="0"/>
          </a:p>
          <a:p>
            <a:pPr marL="171450" indent="-171450">
              <a:buFont typeface="Arial"/>
              <a:buChar char="•"/>
            </a:pPr>
            <a:r>
              <a:rPr lang="en-US" sz="1200" dirty="0"/>
              <a:t>System Architecture </a:t>
            </a:r>
            <a:r>
              <a:rPr lang="en-US" sz="1200" dirty="0" smtClean="0"/>
              <a:t>Description</a:t>
            </a:r>
            <a:endParaRPr lang="en-US" sz="1200" dirty="0"/>
          </a:p>
          <a:p>
            <a:pPr marL="171450" indent="-171450">
              <a:buFont typeface="Arial"/>
              <a:buChar char="•"/>
            </a:pPr>
            <a:r>
              <a:rPr lang="en-US" sz="1200" dirty="0"/>
              <a:t>System Design </a:t>
            </a:r>
            <a:r>
              <a:rPr lang="en-US" sz="1200" dirty="0" smtClean="0"/>
              <a:t>Description</a:t>
            </a:r>
            <a:endParaRPr lang="en-US" sz="1200" dirty="0"/>
          </a:p>
          <a:p>
            <a:pPr marL="171450" indent="-171450">
              <a:buFont typeface="Arial"/>
              <a:buChar char="•"/>
            </a:pPr>
            <a:r>
              <a:rPr lang="en-US" sz="1200" dirty="0"/>
              <a:t>Interface </a:t>
            </a:r>
            <a:r>
              <a:rPr lang="en-US" sz="1200" dirty="0" smtClean="0"/>
              <a:t>Description</a:t>
            </a:r>
            <a:endParaRPr lang="en-US" sz="1200" dirty="0"/>
          </a:p>
          <a:p>
            <a:pPr marL="171450" indent="-171450">
              <a:buFont typeface="Arial"/>
              <a:buChar char="•"/>
            </a:pPr>
            <a:r>
              <a:rPr lang="en-US" sz="1200" dirty="0"/>
              <a:t>System Maintenance </a:t>
            </a:r>
            <a:r>
              <a:rPr lang="en-US" sz="1200" dirty="0" smtClean="0"/>
              <a:t>manual</a:t>
            </a:r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25943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ommissioning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commissioning program shall describe the commissioning of the accelerator low energy part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Examples of information that are relevant (some for each step)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Equipment to be commissioned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Commissioning procedure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Programme for verification of fulfillment of design requirements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Beam characteristics (e.g. energy, power, pulses)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Hazards and hazard analysis for commissioning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How to handle possible events and circumstances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Safety functions to be in operation (</a:t>
            </a:r>
            <a:r>
              <a:rPr lang="en-US" smtClean="0">
                <a:solidFill>
                  <a:schemeClr val="tx1"/>
                </a:solidFill>
              </a:rPr>
              <a:t>e.g. PSS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Administrative controls to be applied (e.g. instructions and procedures)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Physical and administrative bounding conditions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Radiation protection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Ionizing radiation characteristics (e.g. type, dose rate, max dose rate)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Produced radioactive material (e.g. beam dumps)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763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914</TotalTime>
  <Words>908</Words>
  <Application>Microsoft Macintosh PowerPoint</Application>
  <PresentationFormat>On-screen Show (4:3)</PresentationFormat>
  <Paragraphs>273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ESS Core Powerpoint</vt:lpstr>
      <vt:lpstr>The challenging step of getting a license for commissioning a proton accelerator in Sweden</vt:lpstr>
      <vt:lpstr>Outline</vt:lpstr>
      <vt:lpstr>Time schedule and scope</vt:lpstr>
      <vt:lpstr>Graded approach SSM – Revised Schedule</vt:lpstr>
      <vt:lpstr>Structure of next Application ”Installation and limited commissioning”</vt:lpstr>
      <vt:lpstr>Content of the PSAR</vt:lpstr>
      <vt:lpstr>Alternative application format for the accelerator</vt:lpstr>
      <vt:lpstr>Possible structure of the PSAR in next Application ”Installation and commissioning”</vt:lpstr>
      <vt:lpstr>Commissioning program</vt:lpstr>
      <vt:lpstr>Summary</vt:lpstr>
      <vt:lpstr>PowerPoint Presentation</vt:lpstr>
      <vt:lpstr>Applications for test stands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Leif Spanier</cp:lastModifiedBy>
  <cp:revision>105</cp:revision>
  <cp:lastPrinted>2015-11-11T15:22:10Z</cp:lastPrinted>
  <dcterms:created xsi:type="dcterms:W3CDTF">2013-10-29T16:05:10Z</dcterms:created>
  <dcterms:modified xsi:type="dcterms:W3CDTF">2015-11-12T07:08:00Z</dcterms:modified>
</cp:coreProperties>
</file>