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7" r:id="rId5"/>
    <p:sldId id="259" r:id="rId6"/>
    <p:sldId id="261" r:id="rId7"/>
    <p:sldId id="260" r:id="rId8"/>
    <p:sldId id="263" r:id="rId9"/>
    <p:sldId id="266" r:id="rId10"/>
    <p:sldId id="268" r:id="rId1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3" autoAdjust="0"/>
    <p:restoredTop sz="99452" autoAdjust="0"/>
  </p:normalViewPr>
  <p:slideViewPr>
    <p:cSldViewPr>
      <p:cViewPr>
        <p:scale>
          <a:sx n="147" d="100"/>
          <a:sy n="147" d="100"/>
        </p:scale>
        <p:origin x="-1440" y="-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10/11/15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10/11/15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10/11/15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10/11/15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10/11/15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10/11/15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VACUUM </a:t>
            </a:r>
            <a:r>
              <a:rPr lang="en-GB" sz="4000" noProof="0" dirty="0" smtClean="0"/>
              <a:t>for ESS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Simone Maria </a:t>
            </a:r>
            <a:r>
              <a:rPr lang="en-GB" sz="2000" dirty="0" err="1" smtClean="0">
                <a:solidFill>
                  <a:schemeClr val="bg1"/>
                </a:solidFill>
              </a:rPr>
              <a:t>Scolari</a:t>
            </a:r>
            <a:endParaRPr lang="en-GB" sz="2000" noProof="0" dirty="0" smtClean="0">
              <a:solidFill>
                <a:schemeClr val="bg1"/>
              </a:solidFill>
            </a:endParaRP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Vacuum System Engineer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10 November 2015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Thanks for your attention.</a:t>
            </a:r>
            <a:endParaRPr lang="en-GB" sz="4000" noProof="0" dirty="0"/>
          </a:p>
        </p:txBody>
      </p:sp>
    </p:spTree>
    <p:extLst>
      <p:ext uri="{BB962C8B-B14F-4D97-AF65-F5344CB8AC3E}">
        <p14:creationId xmlns:p14="http://schemas.microsoft.com/office/powerpoint/2010/main" val="356349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VACUUM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" y="1556792"/>
            <a:ext cx="8003232" cy="5760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sz="1600" dirty="0" smtClean="0">
                <a:solidFill>
                  <a:srgbClr val="000000"/>
                </a:solidFill>
              </a:rPr>
              <a:t>Vacuum: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state of a rarefied gas or the environment corresponding to such a state, associated with a pressure or a mass density below the prevailing atmospheric level (ISO 3529).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09141"/>
              </p:ext>
            </p:extLst>
          </p:nvPr>
        </p:nvGraphicFramePr>
        <p:xfrm>
          <a:off x="1691680" y="2204864"/>
          <a:ext cx="5447160" cy="2065428"/>
        </p:xfrm>
        <a:graphic>
          <a:graphicData uri="http://schemas.openxmlformats.org/drawingml/2006/table">
            <a:tbl>
              <a:tblPr/>
              <a:tblGrid>
                <a:gridCol w="1551745"/>
                <a:gridCol w="1305606"/>
                <a:gridCol w="1241396"/>
                <a:gridCol w="1348413"/>
              </a:tblGrid>
              <a:tr h="5136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Pressure Fractions of Atm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Pressure (Torr)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Density 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 Free (cm)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1/1,000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 x 10</a:t>
                      </a:r>
                      <a:r>
                        <a:rPr lang="fr-F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fr-F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0.0065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1/10,000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0.065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1/100,000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1/1,000,000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1/10,000,000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1/100,000,000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 x 10</a:t>
                      </a:r>
                      <a:r>
                        <a:rPr lang="fr-FR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</a:t>
                      </a:r>
                    </a:p>
                  </a:txBody>
                  <a:tcPr marL="10702" marR="10702" marT="10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97152"/>
            <a:ext cx="1656184" cy="165618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4797152"/>
            <a:ext cx="2059119" cy="158417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941168"/>
            <a:ext cx="2607251" cy="12241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552" y="450912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Rough vacuum: 10 </a:t>
            </a:r>
            <a:r>
              <a:rPr lang="en-US" sz="1200" dirty="0" err="1" smtClean="0"/>
              <a:t>torr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45264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 vacuum: 10</a:t>
            </a:r>
            <a:r>
              <a:rPr lang="en-US" sz="1200" baseline="30000" dirty="0" smtClean="0"/>
              <a:t>-5 </a:t>
            </a:r>
            <a:r>
              <a:rPr lang="en-US" sz="1200" dirty="0" smtClean="0"/>
              <a:t> – </a:t>
            </a:r>
            <a:r>
              <a:rPr lang="en-US" sz="1200" dirty="0"/>
              <a:t>10</a:t>
            </a:r>
            <a:r>
              <a:rPr lang="en-US" sz="1200" baseline="30000" dirty="0" smtClean="0"/>
              <a:t>-7 </a:t>
            </a:r>
            <a:r>
              <a:rPr lang="en-US" sz="1200" dirty="0" err="1"/>
              <a:t>torr</a:t>
            </a:r>
            <a:r>
              <a:rPr lang="en-US" sz="1200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8144" y="4678800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Ultra High vacuum:  lower than 10</a:t>
            </a:r>
            <a:r>
              <a:rPr lang="en-US" sz="1200" baseline="30000" dirty="0" smtClean="0"/>
              <a:t>-7 </a:t>
            </a:r>
            <a:r>
              <a:rPr lang="en-US" sz="1200" dirty="0" err="1" smtClean="0"/>
              <a:t>torr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VACUUM at ESS 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899592" y="45811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349448" y="1916832"/>
            <a:ext cx="8424936" cy="2448272"/>
            <a:chOff x="107504" y="1484784"/>
            <a:chExt cx="9269413" cy="274860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4200" y="3327400"/>
              <a:ext cx="355600" cy="2032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4200" y="3327400"/>
              <a:ext cx="355600" cy="2032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4" y="2348880"/>
              <a:ext cx="7345221" cy="84850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544074">
              <a:off x="6775821" y="1897536"/>
              <a:ext cx="2601096" cy="2335850"/>
            </a:xfrm>
            <a:prstGeom prst="rect">
              <a:avLst/>
            </a:prstGeom>
          </p:spPr>
        </p:pic>
        <p:sp>
          <p:nvSpPr>
            <p:cNvPr id="62" name="Left Brace 61"/>
            <p:cNvSpPr/>
            <p:nvPr/>
          </p:nvSpPr>
          <p:spPr>
            <a:xfrm rot="5400000">
              <a:off x="1475656" y="836712"/>
              <a:ext cx="288032" cy="3024336"/>
            </a:xfrm>
            <a:prstGeom prst="leftBrace">
              <a:avLst>
                <a:gd name="adj1" fmla="val 8333"/>
                <a:gd name="adj2" fmla="val 44401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Left Brace 62"/>
            <p:cNvSpPr/>
            <p:nvPr/>
          </p:nvSpPr>
          <p:spPr>
            <a:xfrm rot="5400000">
              <a:off x="4860032" y="620688"/>
              <a:ext cx="288032" cy="3456384"/>
            </a:xfrm>
            <a:prstGeom prst="leftBrace">
              <a:avLst>
                <a:gd name="adj1" fmla="val 8333"/>
                <a:gd name="adj2" fmla="val 44401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668344" y="2564904"/>
              <a:ext cx="288032" cy="288032"/>
            </a:xfrm>
            <a:prstGeom prst="ellipse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39041" y="1763116"/>
              <a:ext cx="1757570" cy="41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Warm LINAC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44492" y="1772816"/>
              <a:ext cx="1715112" cy="41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Cold LINAC</a:t>
              </a:r>
              <a:endParaRPr lang="en-US" dirty="0"/>
            </a:p>
          </p:txBody>
        </p:sp>
        <p:cxnSp>
          <p:nvCxnSpPr>
            <p:cNvPr id="67" name="Straight Arrow Connector 66"/>
            <p:cNvCxnSpPr>
              <a:endCxn id="64" idx="2"/>
            </p:cNvCxnSpPr>
            <p:nvPr/>
          </p:nvCxnSpPr>
          <p:spPr>
            <a:xfrm>
              <a:off x="6444208" y="1844824"/>
              <a:ext cx="1224136" cy="86409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6084168" y="1484784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Target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 rot="19871510">
              <a:off x="7923924" y="3573016"/>
              <a:ext cx="1324536" cy="576064"/>
            </a:xfrm>
            <a:prstGeom prst="ellipse">
              <a:avLst/>
            </a:prstGeom>
            <a:noFill/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380312" y="2204864"/>
              <a:ext cx="504056" cy="360040"/>
            </a:xfrm>
            <a:prstGeom prst="ellipse">
              <a:avLst/>
            </a:prstGeom>
            <a:noFill/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8100392" y="2060848"/>
              <a:ext cx="504056" cy="432048"/>
            </a:xfrm>
            <a:prstGeom prst="ellipse">
              <a:avLst/>
            </a:prstGeom>
            <a:noFill/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7308304" y="2780928"/>
              <a:ext cx="432048" cy="360040"/>
            </a:xfrm>
            <a:prstGeom prst="ellipse">
              <a:avLst/>
            </a:prstGeom>
            <a:noFill/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6876256" y="3861048"/>
              <a:ext cx="1080120" cy="28803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endCxn id="72" idx="3"/>
            </p:cNvCxnSpPr>
            <p:nvPr/>
          </p:nvCxnSpPr>
          <p:spPr>
            <a:xfrm flipV="1">
              <a:off x="6876256" y="3088241"/>
              <a:ext cx="495320" cy="77280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6876256" y="2492896"/>
              <a:ext cx="1368152" cy="136815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6876256" y="2564904"/>
              <a:ext cx="576064" cy="129614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4932040" y="3573016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Neutron Beam lines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95536" y="5355936"/>
            <a:ext cx="144016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10E-05 mbar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2915816" y="5373216"/>
            <a:ext cx="2232248" cy="369332"/>
          </a:xfrm>
          <a:prstGeom prst="rect">
            <a:avLst/>
          </a:prstGeom>
          <a:noFill/>
          <a:ln w="2222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10E-07 - 10E-08 mbar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5940152" y="5373216"/>
            <a:ext cx="2520280" cy="369332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Lower than 10E-09 mbar</a:t>
            </a:r>
            <a:endParaRPr lang="en-US" dirty="0"/>
          </a:p>
        </p:txBody>
      </p:sp>
      <p:cxnSp>
        <p:nvCxnSpPr>
          <p:cNvPr id="83" name="Straight Arrow Connector 82"/>
          <p:cNvCxnSpPr>
            <a:stCxn id="79" idx="0"/>
          </p:cNvCxnSpPr>
          <p:nvPr/>
        </p:nvCxnSpPr>
        <p:spPr>
          <a:xfrm flipH="1" flipV="1">
            <a:off x="971600" y="3123688"/>
            <a:ext cx="144016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79" idx="0"/>
          </p:cNvCxnSpPr>
          <p:nvPr/>
        </p:nvCxnSpPr>
        <p:spPr>
          <a:xfrm flipV="1">
            <a:off x="1115616" y="3123688"/>
            <a:ext cx="2952328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3491880" y="3140968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3491880" y="3140968"/>
            <a:ext cx="1512168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79" idx="0"/>
            <a:endCxn id="72" idx="7"/>
          </p:cNvCxnSpPr>
          <p:nvPr/>
        </p:nvCxnSpPr>
        <p:spPr>
          <a:xfrm flipV="1">
            <a:off x="1115616" y="3118316"/>
            <a:ext cx="6113792" cy="2237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80" idx="0"/>
          </p:cNvCxnSpPr>
          <p:nvPr/>
        </p:nvCxnSpPr>
        <p:spPr>
          <a:xfrm flipH="1" flipV="1">
            <a:off x="1763688" y="3140968"/>
            <a:ext cx="2268252" cy="22322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2267744" y="3140968"/>
            <a:ext cx="72008" cy="50405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2267744" y="3140968"/>
            <a:ext cx="576064" cy="50405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81" idx="0"/>
          </p:cNvCxnSpPr>
          <p:nvPr/>
        </p:nvCxnSpPr>
        <p:spPr>
          <a:xfrm flipH="1" flipV="1">
            <a:off x="5652120" y="2780928"/>
            <a:ext cx="1548172" cy="25922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/>
          <p:nvPr/>
        </p:nvCxnSpPr>
        <p:spPr>
          <a:xfrm rot="10800000" flipV="1">
            <a:off x="3491880" y="2780928"/>
            <a:ext cx="2160240" cy="144016"/>
          </a:xfrm>
          <a:prstGeom prst="bentConnector3">
            <a:avLst>
              <a:gd name="adj1" fmla="val 100392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4139952" y="2780928"/>
            <a:ext cx="0" cy="14401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5004048" y="2780928"/>
            <a:ext cx="0" cy="14401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72200" y="594928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grpSp>
        <p:nvGrpSpPr>
          <p:cNvPr id="14" name="Group 13"/>
          <p:cNvGrpSpPr/>
          <p:nvPr/>
        </p:nvGrpSpPr>
        <p:grpSpPr>
          <a:xfrm>
            <a:off x="683568" y="1628801"/>
            <a:ext cx="4752528" cy="5038818"/>
            <a:chOff x="683568" y="1628801"/>
            <a:chExt cx="4752528" cy="5038818"/>
          </a:xfrm>
        </p:grpSpPr>
        <p:sp>
          <p:nvSpPr>
            <p:cNvPr id="5" name="Oval 4"/>
            <p:cNvSpPr/>
            <p:nvPr/>
          </p:nvSpPr>
          <p:spPr>
            <a:xfrm>
              <a:off x="683568" y="2348881"/>
              <a:ext cx="3672408" cy="35283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Striped Right Arrow 5"/>
            <p:cNvSpPr/>
            <p:nvPr/>
          </p:nvSpPr>
          <p:spPr>
            <a:xfrm rot="16200000">
              <a:off x="2015716" y="1376773"/>
              <a:ext cx="936104" cy="1440160"/>
            </a:xfrm>
            <a:prstGeom prst="stripedRightArrow">
              <a:avLst/>
            </a:prstGeom>
            <a:solidFill>
              <a:srgbClr val="3366FF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9" name="Striped Right Arrow 8"/>
            <p:cNvSpPr/>
            <p:nvPr/>
          </p:nvSpPr>
          <p:spPr>
            <a:xfrm rot="16200000">
              <a:off x="2015716" y="5193196"/>
              <a:ext cx="936104" cy="1440160"/>
            </a:xfrm>
            <a:prstGeom prst="stripedRightArrow">
              <a:avLst/>
            </a:prstGeom>
            <a:solidFill>
              <a:srgbClr val="3366FF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91680" y="3841884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VACUUM</a:t>
              </a:r>
              <a:endParaRPr lang="en-US" sz="2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47864" y="2060848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GAS OUT: PUMPING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5856" y="6021288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GAS LOAD: OUTGASSING, LEAK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88024" y="3933056"/>
            <a:ext cx="414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=  GAS LOAD / PUMPING SPEED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1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CHAMBER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10" name="Content Placeholder 9" descr="WP_20151111_0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r="5111"/>
          <a:stretch>
            <a:fillRect/>
          </a:stretch>
        </p:blipFill>
        <p:spPr>
          <a:xfrm>
            <a:off x="872024" y="1700808"/>
            <a:ext cx="7372384" cy="4609107"/>
          </a:xfrm>
        </p:spPr>
      </p:pic>
    </p:spTree>
    <p:extLst>
      <p:ext uri="{BB962C8B-B14F-4D97-AF65-F5344CB8AC3E}">
        <p14:creationId xmlns:p14="http://schemas.microsoft.com/office/powerpoint/2010/main" val="193433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CHAMBER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6" name="Picture 5" descr="Screen Shot 2015-11-11 at 10.17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49" y="1672786"/>
            <a:ext cx="3400347" cy="4708542"/>
          </a:xfrm>
          <a:prstGeom prst="rect">
            <a:avLst/>
          </a:prstGeom>
        </p:spPr>
      </p:pic>
      <p:pic>
        <p:nvPicPr>
          <p:cNvPr id="8" name="Picture 7" descr="Screen Shot 2015-11-11 at 11.24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2671265" cy="165618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933056"/>
            <a:ext cx="2148758" cy="2304256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592" y="4385889"/>
            <a:ext cx="1353417" cy="1585909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843808" y="240936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Spinning rotor gauge</a:t>
            </a:r>
          </a:p>
          <a:p>
            <a:r>
              <a:rPr lang="en-US" dirty="0" smtClean="0"/>
              <a:t>Range: 5E-07 - 5E-05 [mbar]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53008" y="468938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Hot cathode gauge</a:t>
            </a:r>
          </a:p>
          <a:p>
            <a:r>
              <a:rPr lang="en-US" dirty="0" smtClean="0"/>
              <a:t>Range: 1E-10 - 7E-05 [mbar]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4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OUTGASSING CHAMBER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6" name="Picture 5" descr="WP_20151111_00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r="1891"/>
          <a:stretch/>
        </p:blipFill>
        <p:spPr>
          <a:xfrm>
            <a:off x="755576" y="1700808"/>
            <a:ext cx="7558382" cy="4684899"/>
          </a:xfrm>
          <a:prstGeom prst="rect">
            <a:avLst/>
          </a:prstGeom>
        </p:spPr>
      </p:pic>
      <p:pic>
        <p:nvPicPr>
          <p:cNvPr id="5" name="Content Placeholder 4" descr="WP_20151111_00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008"/>
          <a:stretch>
            <a:fillRect/>
          </a:stretch>
        </p:blipFill>
        <p:spPr>
          <a:xfrm>
            <a:off x="5490824" y="4836865"/>
            <a:ext cx="2808312" cy="1544463"/>
          </a:xfrm>
          <a:ln w="22225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99910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Cleanroom and Cleanliness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5" name="Picture 4" descr="WP_20151111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2" y="1864992"/>
            <a:ext cx="7825918" cy="4392488"/>
          </a:xfrm>
          <a:prstGeom prst="rect">
            <a:avLst/>
          </a:prstGeom>
        </p:spPr>
      </p:pic>
      <p:pic>
        <p:nvPicPr>
          <p:cNvPr id="7" name="Picture 6" descr="Screen Shot 2015-11-11 at 10.49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19104"/>
            <a:ext cx="1139786" cy="2625578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6889" y="4797152"/>
            <a:ext cx="1455794" cy="144593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44208" y="19888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ESS Cleanroom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92280" y="470786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Ultrasonic bath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061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MOLFLOW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grpSp>
        <p:nvGrpSpPr>
          <p:cNvPr id="9" name="Group 8"/>
          <p:cNvGrpSpPr/>
          <p:nvPr/>
        </p:nvGrpSpPr>
        <p:grpSpPr>
          <a:xfrm>
            <a:off x="179512" y="1729497"/>
            <a:ext cx="4680520" cy="4723839"/>
            <a:chOff x="179512" y="1729497"/>
            <a:chExt cx="4680520" cy="4723839"/>
          </a:xfrm>
        </p:grpSpPr>
        <p:pic>
          <p:nvPicPr>
            <p:cNvPr id="5" name="Picture 4" descr="Screen Shot 2015-11-11 at 11.05.4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33" y="1729497"/>
              <a:ext cx="4665799" cy="2203559"/>
            </a:xfrm>
            <a:prstGeom prst="rect">
              <a:avLst/>
            </a:prstGeom>
          </p:spPr>
        </p:pic>
        <p:pic>
          <p:nvPicPr>
            <p:cNvPr id="6" name="Picture 5" descr="Screen Shot 2015-11-11 at 11.06.3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256525"/>
              <a:ext cx="4680520" cy="21968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87824" y="177281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Molecules hits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11760" y="435581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Molecules trajectories</a:t>
              </a:r>
              <a:endParaRPr lang="en-US" dirty="0"/>
            </a:p>
          </p:txBody>
        </p:sp>
      </p:grpSp>
      <p:pic>
        <p:nvPicPr>
          <p:cNvPr id="11" name="Picture 10" descr="Screen Shot 2015-11-11 at 11.14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80" y="2348880"/>
            <a:ext cx="4119790" cy="25342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Picture 11" descr="Screen Shot 2015-07-08 at 17.18.1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r="1076"/>
          <a:stretch/>
        </p:blipFill>
        <p:spPr>
          <a:xfrm>
            <a:off x="5220072" y="5013176"/>
            <a:ext cx="3778252" cy="1080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2160" y="19075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RFQ pressure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0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1483</TotalTime>
  <Words>271</Words>
  <Application>Microsoft Macintosh PowerPoint</Application>
  <PresentationFormat>On-screen Show (4:3)</PresentationFormat>
  <Paragraphs>74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ESS Core Powerpoint</vt:lpstr>
      <vt:lpstr>VACUUM for ESS</vt:lpstr>
      <vt:lpstr>WHAT IS VACUUM</vt:lpstr>
      <vt:lpstr>VACUUM at ESS </vt:lpstr>
      <vt:lpstr>Vacuum Generation</vt:lpstr>
      <vt:lpstr>INTEGRATION CHAMBER</vt:lpstr>
      <vt:lpstr>CALIBRATION CHAMBER</vt:lpstr>
      <vt:lpstr>OUTGASSING CHAMBER</vt:lpstr>
      <vt:lpstr>Cleanroom and Cleanliness</vt:lpstr>
      <vt:lpstr>MOLFLOW Analysis</vt:lpstr>
      <vt:lpstr>Thanks for your attention.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Simone Scolaris</cp:lastModifiedBy>
  <cp:revision>34</cp:revision>
  <dcterms:created xsi:type="dcterms:W3CDTF">2013-10-29T16:05:10Z</dcterms:created>
  <dcterms:modified xsi:type="dcterms:W3CDTF">2015-11-11T13:17:50Z</dcterms:modified>
</cp:coreProperties>
</file>