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2" r:id="rId2"/>
    <p:sldId id="267" r:id="rId3"/>
    <p:sldId id="781" r:id="rId4"/>
    <p:sldId id="269" r:id="rId5"/>
    <p:sldId id="4159" r:id="rId6"/>
    <p:sldId id="306" r:id="rId7"/>
    <p:sldId id="278" r:id="rId8"/>
    <p:sldId id="280" r:id="rId9"/>
    <p:sldId id="302" r:id="rId10"/>
    <p:sldId id="313" r:id="rId11"/>
    <p:sldId id="284" r:id="rId12"/>
    <p:sldId id="782" r:id="rId13"/>
    <p:sldId id="4158" r:id="rId14"/>
    <p:sldId id="293" r:id="rId15"/>
    <p:sldId id="315" r:id="rId16"/>
    <p:sldId id="314" r:id="rId17"/>
    <p:sldId id="4157" r:id="rId18"/>
    <p:sldId id="268" r:id="rId19"/>
    <p:sldId id="275" r:id="rId20"/>
    <p:sldId id="4160" r:id="rId21"/>
    <p:sldId id="277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37" autoAdjust="0"/>
    <p:restoredTop sz="94681" autoAdjust="0"/>
  </p:normalViewPr>
  <p:slideViewPr>
    <p:cSldViewPr snapToGrid="0" snapToObjects="1">
      <p:cViewPr varScale="1">
        <p:scale>
          <a:sx n="129" d="100"/>
          <a:sy n="129" d="100"/>
        </p:scale>
        <p:origin x="208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F8FDC5-AA3E-B547-9AB5-50C649CFC791}" type="doc">
      <dgm:prSet loTypeId="urn:microsoft.com/office/officeart/2005/8/layout/chevron1" loCatId="" qsTypeId="urn:microsoft.com/office/officeart/2005/8/quickstyle/simple2" qsCatId="simple" csTypeId="urn:microsoft.com/office/officeart/2005/8/colors/accent1_3" csCatId="accent1" phldr="1"/>
      <dgm:spPr/>
    </dgm:pt>
    <dgm:pt modelId="{4A584895-B70F-5045-94A4-3EA1D22FA42B}">
      <dgm:prSet phldrT="[Text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1200" dirty="0">
              <a:solidFill>
                <a:schemeClr val="accent1"/>
              </a:solidFill>
            </a:rPr>
            <a:t>Stream events &amp; meta data</a:t>
          </a:r>
        </a:p>
      </dgm:t>
    </dgm:pt>
    <dgm:pt modelId="{76E7C571-1075-424D-8FE3-D14113B16FF7}" type="parTrans" cxnId="{AF49B971-7E77-E742-9964-EECC50E6DDA5}">
      <dgm:prSet/>
      <dgm:spPr/>
      <dgm:t>
        <a:bodyPr/>
        <a:lstStyle/>
        <a:p>
          <a:endParaRPr lang="en-US" sz="1200"/>
        </a:p>
      </dgm:t>
    </dgm:pt>
    <dgm:pt modelId="{03F80C85-A5BD-5C4C-BA36-720A42F56882}" type="sibTrans" cxnId="{AF49B971-7E77-E742-9964-EECC50E6DDA5}">
      <dgm:prSet/>
      <dgm:spPr/>
      <dgm:t>
        <a:bodyPr/>
        <a:lstStyle/>
        <a:p>
          <a:endParaRPr lang="en-US" sz="1200"/>
        </a:p>
      </dgm:t>
    </dgm:pt>
    <dgm:pt modelId="{27A21D84-EEC3-AB4E-B4DE-7F6B5992C973}">
      <dgm:prSet phldrT="[Text]" custT="1"/>
      <dgm:spPr/>
      <dgm:t>
        <a:bodyPr/>
        <a:lstStyle/>
        <a:p>
          <a:r>
            <a:rPr lang="en-US" sz="1200" dirty="0"/>
            <a:t>Data reduction &amp; visualization</a:t>
          </a:r>
        </a:p>
      </dgm:t>
    </dgm:pt>
    <dgm:pt modelId="{01AEA811-5A65-A44D-9925-564232774D75}" type="parTrans" cxnId="{1D79E4FD-96C4-7D46-8470-F31A10DCC6E2}">
      <dgm:prSet/>
      <dgm:spPr/>
      <dgm:t>
        <a:bodyPr/>
        <a:lstStyle/>
        <a:p>
          <a:endParaRPr lang="en-US" sz="1200"/>
        </a:p>
      </dgm:t>
    </dgm:pt>
    <dgm:pt modelId="{5D1E1FC4-BE58-3544-8BB6-BCEFF647BA75}" type="sibTrans" cxnId="{1D79E4FD-96C4-7D46-8470-F31A10DCC6E2}">
      <dgm:prSet/>
      <dgm:spPr/>
      <dgm:t>
        <a:bodyPr/>
        <a:lstStyle/>
        <a:p>
          <a:endParaRPr lang="en-US" sz="1200"/>
        </a:p>
      </dgm:t>
    </dgm:pt>
    <dgm:pt modelId="{95280BC6-EC0A-5C4E-94EB-4D79C05D8A6F}">
      <dgm:prSet phldrT="[Text]" custT="1"/>
      <dgm:spPr/>
      <dgm:t>
        <a:bodyPr/>
        <a:lstStyle/>
        <a:p>
          <a:r>
            <a:rPr lang="en-US" sz="1200" dirty="0"/>
            <a:t>Data analysis</a:t>
          </a:r>
        </a:p>
      </dgm:t>
    </dgm:pt>
    <dgm:pt modelId="{ED8927A6-F36B-ED45-94C1-F72CD318B696}" type="parTrans" cxnId="{7CD07249-A648-4746-9B00-E2E9F36C40C4}">
      <dgm:prSet/>
      <dgm:spPr/>
      <dgm:t>
        <a:bodyPr/>
        <a:lstStyle/>
        <a:p>
          <a:endParaRPr lang="en-US" sz="1200"/>
        </a:p>
      </dgm:t>
    </dgm:pt>
    <dgm:pt modelId="{E1938823-9372-A84E-842E-D2DC35786EF2}" type="sibTrans" cxnId="{7CD07249-A648-4746-9B00-E2E9F36C40C4}">
      <dgm:prSet/>
      <dgm:spPr/>
      <dgm:t>
        <a:bodyPr/>
        <a:lstStyle/>
        <a:p>
          <a:endParaRPr lang="en-US" sz="1200"/>
        </a:p>
      </dgm:t>
    </dgm:pt>
    <dgm:pt modelId="{546E991D-DFF7-654B-833E-9EF02AF04138}">
      <dgm:prSet phldrT="[Text]" custT="1"/>
      <dgm:spPr/>
      <dgm:t>
        <a:bodyPr/>
        <a:lstStyle/>
        <a:p>
          <a:r>
            <a:rPr lang="en-US" sz="1200" u="sng" dirty="0"/>
            <a:t>FAIR</a:t>
          </a:r>
          <a:r>
            <a:rPr lang="en-US" sz="1200" dirty="0"/>
            <a:t> Data management</a:t>
          </a:r>
        </a:p>
      </dgm:t>
    </dgm:pt>
    <dgm:pt modelId="{13229D96-92EF-DD44-8E3B-CB563F36E10E}" type="parTrans" cxnId="{49349D2C-CFCF-8D43-A8DB-4FAFBEB95D32}">
      <dgm:prSet/>
      <dgm:spPr/>
      <dgm:t>
        <a:bodyPr/>
        <a:lstStyle/>
        <a:p>
          <a:endParaRPr lang="en-US" sz="1200"/>
        </a:p>
      </dgm:t>
    </dgm:pt>
    <dgm:pt modelId="{726720C4-5E89-594B-9177-C175614EB066}" type="sibTrans" cxnId="{49349D2C-CFCF-8D43-A8DB-4FAFBEB95D32}">
      <dgm:prSet/>
      <dgm:spPr/>
      <dgm:t>
        <a:bodyPr/>
        <a:lstStyle/>
        <a:p>
          <a:endParaRPr lang="en-US" sz="1200"/>
        </a:p>
      </dgm:t>
    </dgm:pt>
    <dgm:pt modelId="{29016B58-0E7E-3345-B6CE-AF682FED78D8}">
      <dgm:prSet phldrT="[Text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1200" dirty="0">
              <a:solidFill>
                <a:schemeClr val="accent1"/>
              </a:solidFill>
            </a:rPr>
            <a:t>Experiment control</a:t>
          </a:r>
        </a:p>
      </dgm:t>
    </dgm:pt>
    <dgm:pt modelId="{3E15FD49-50ED-1747-A66B-269E42424823}" type="sibTrans" cxnId="{07ED0B55-9B6E-A140-B89E-B8E11C19CB97}">
      <dgm:prSet/>
      <dgm:spPr/>
      <dgm:t>
        <a:bodyPr/>
        <a:lstStyle/>
        <a:p>
          <a:endParaRPr lang="en-US" sz="1200"/>
        </a:p>
      </dgm:t>
    </dgm:pt>
    <dgm:pt modelId="{B7BC8A69-EC57-E842-90AD-65D44A58056F}" type="parTrans" cxnId="{07ED0B55-9B6E-A140-B89E-B8E11C19CB97}">
      <dgm:prSet/>
      <dgm:spPr/>
      <dgm:t>
        <a:bodyPr/>
        <a:lstStyle/>
        <a:p>
          <a:endParaRPr lang="en-US" sz="1200"/>
        </a:p>
      </dgm:t>
    </dgm:pt>
    <dgm:pt modelId="{DBFA6706-70BD-CA4F-8200-37CDDCF3C464}">
      <dgm:prSet phldrT="[Text]" custT="1"/>
      <dgm:spPr/>
      <dgm:t>
        <a:bodyPr/>
        <a:lstStyle/>
        <a:p>
          <a:r>
            <a:rPr lang="en-US" sz="1200" dirty="0"/>
            <a:t>User </a:t>
          </a:r>
          <a:r>
            <a:rPr lang="en-US" sz="1200"/>
            <a:t>office software</a:t>
          </a:r>
          <a:endParaRPr lang="en-US" sz="1200" dirty="0"/>
        </a:p>
      </dgm:t>
    </dgm:pt>
    <dgm:pt modelId="{68D58E81-60AE-A24E-AADF-17E7119AA38F}" type="parTrans" cxnId="{6235DF4C-6AEB-444D-9F0A-F8257F0C0564}">
      <dgm:prSet/>
      <dgm:spPr/>
      <dgm:t>
        <a:bodyPr/>
        <a:lstStyle/>
        <a:p>
          <a:endParaRPr lang="en-US"/>
        </a:p>
      </dgm:t>
    </dgm:pt>
    <dgm:pt modelId="{D973BB90-B079-4749-9CB7-9F1EC9E4C63E}" type="sibTrans" cxnId="{6235DF4C-6AEB-444D-9F0A-F8257F0C0564}">
      <dgm:prSet/>
      <dgm:spPr/>
      <dgm:t>
        <a:bodyPr/>
        <a:lstStyle/>
        <a:p>
          <a:endParaRPr lang="en-US"/>
        </a:p>
      </dgm:t>
    </dgm:pt>
    <dgm:pt modelId="{C58AD629-5553-E54A-94A2-D6C69799E4A5}" type="pres">
      <dgm:prSet presAssocID="{79F8FDC5-AA3E-B547-9AB5-50C649CFC791}" presName="Name0" presStyleCnt="0">
        <dgm:presLayoutVars>
          <dgm:dir/>
          <dgm:animLvl val="lvl"/>
          <dgm:resizeHandles val="exact"/>
        </dgm:presLayoutVars>
      </dgm:prSet>
      <dgm:spPr/>
    </dgm:pt>
    <dgm:pt modelId="{EC4D3C77-974C-8849-AC4F-0ABDC0FD3BB3}" type="pres">
      <dgm:prSet presAssocID="{DBFA6706-70BD-CA4F-8200-37CDDCF3C464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E494377-A1F4-694B-9D63-FDB12ACFE9B5}" type="pres">
      <dgm:prSet presAssocID="{D973BB90-B079-4749-9CB7-9F1EC9E4C63E}" presName="parTxOnlySpace" presStyleCnt="0"/>
      <dgm:spPr/>
    </dgm:pt>
    <dgm:pt modelId="{5D4A3405-702D-854D-BCAD-9BC68DB6596C}" type="pres">
      <dgm:prSet presAssocID="{29016B58-0E7E-3345-B6CE-AF682FED78D8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D2AD4A24-2035-944A-9D2A-8981493C724D}" type="pres">
      <dgm:prSet presAssocID="{3E15FD49-50ED-1747-A66B-269E42424823}" presName="parTxOnlySpace" presStyleCnt="0"/>
      <dgm:spPr/>
    </dgm:pt>
    <dgm:pt modelId="{33D538C9-4794-0547-8260-8BE0D1E909E6}" type="pres">
      <dgm:prSet presAssocID="{4A584895-B70F-5045-94A4-3EA1D22FA42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CCAF1DBC-FB34-6140-8B14-AE8FAD444EB5}" type="pres">
      <dgm:prSet presAssocID="{03F80C85-A5BD-5C4C-BA36-720A42F56882}" presName="parTxOnlySpace" presStyleCnt="0"/>
      <dgm:spPr/>
    </dgm:pt>
    <dgm:pt modelId="{E8C6DF36-B2D5-944B-BF83-26BC27AC9104}" type="pres">
      <dgm:prSet presAssocID="{27A21D84-EEC3-AB4E-B4DE-7F6B5992C973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262EBD8F-A4A4-344C-93DA-200ADF6D9F4C}" type="pres">
      <dgm:prSet presAssocID="{5D1E1FC4-BE58-3544-8BB6-BCEFF647BA75}" presName="parTxOnlySpace" presStyleCnt="0"/>
      <dgm:spPr/>
    </dgm:pt>
    <dgm:pt modelId="{3326B2B2-0DBD-6F44-891E-B30CE48A3FF4}" type="pres">
      <dgm:prSet presAssocID="{95280BC6-EC0A-5C4E-94EB-4D79C05D8A6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D31E8419-9385-5149-B7A6-43AA9DD3C1FB}" type="pres">
      <dgm:prSet presAssocID="{E1938823-9372-A84E-842E-D2DC35786EF2}" presName="parTxOnlySpace" presStyleCnt="0"/>
      <dgm:spPr/>
    </dgm:pt>
    <dgm:pt modelId="{9DE3E9A0-072E-FF47-9561-1470CAC4D05C}" type="pres">
      <dgm:prSet presAssocID="{546E991D-DFF7-654B-833E-9EF02AF04138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9349D2C-CFCF-8D43-A8DB-4FAFBEB95D32}" srcId="{79F8FDC5-AA3E-B547-9AB5-50C649CFC791}" destId="{546E991D-DFF7-654B-833E-9EF02AF04138}" srcOrd="5" destOrd="0" parTransId="{13229D96-92EF-DD44-8E3B-CB563F36E10E}" sibTransId="{726720C4-5E89-594B-9177-C175614EB066}"/>
    <dgm:cxn modelId="{B168623E-C93E-974A-93B3-783045EFA2E5}" type="presOf" srcId="{546E991D-DFF7-654B-833E-9EF02AF04138}" destId="{9DE3E9A0-072E-FF47-9561-1470CAC4D05C}" srcOrd="0" destOrd="0" presId="urn:microsoft.com/office/officeart/2005/8/layout/chevron1"/>
    <dgm:cxn modelId="{7CD07249-A648-4746-9B00-E2E9F36C40C4}" srcId="{79F8FDC5-AA3E-B547-9AB5-50C649CFC791}" destId="{95280BC6-EC0A-5C4E-94EB-4D79C05D8A6F}" srcOrd="4" destOrd="0" parTransId="{ED8927A6-F36B-ED45-94C1-F72CD318B696}" sibTransId="{E1938823-9372-A84E-842E-D2DC35786EF2}"/>
    <dgm:cxn modelId="{6235DF4C-6AEB-444D-9F0A-F8257F0C0564}" srcId="{79F8FDC5-AA3E-B547-9AB5-50C649CFC791}" destId="{DBFA6706-70BD-CA4F-8200-37CDDCF3C464}" srcOrd="0" destOrd="0" parTransId="{68D58E81-60AE-A24E-AADF-17E7119AA38F}" sibTransId="{D973BB90-B079-4749-9CB7-9F1EC9E4C63E}"/>
    <dgm:cxn modelId="{07ED0B55-9B6E-A140-B89E-B8E11C19CB97}" srcId="{79F8FDC5-AA3E-B547-9AB5-50C649CFC791}" destId="{29016B58-0E7E-3345-B6CE-AF682FED78D8}" srcOrd="1" destOrd="0" parTransId="{B7BC8A69-EC57-E842-90AD-65D44A58056F}" sibTransId="{3E15FD49-50ED-1747-A66B-269E42424823}"/>
    <dgm:cxn modelId="{A2585D5A-D722-0D4D-9D04-4F67A7750738}" type="presOf" srcId="{79F8FDC5-AA3E-B547-9AB5-50C649CFC791}" destId="{C58AD629-5553-E54A-94A2-D6C69799E4A5}" srcOrd="0" destOrd="0" presId="urn:microsoft.com/office/officeart/2005/8/layout/chevron1"/>
    <dgm:cxn modelId="{AF49B971-7E77-E742-9964-EECC50E6DDA5}" srcId="{79F8FDC5-AA3E-B547-9AB5-50C649CFC791}" destId="{4A584895-B70F-5045-94A4-3EA1D22FA42B}" srcOrd="2" destOrd="0" parTransId="{76E7C571-1075-424D-8FE3-D14113B16FF7}" sibTransId="{03F80C85-A5BD-5C4C-BA36-720A42F56882}"/>
    <dgm:cxn modelId="{1573047D-48EC-F146-AFE8-823A678292DE}" type="presOf" srcId="{95280BC6-EC0A-5C4E-94EB-4D79C05D8A6F}" destId="{3326B2B2-0DBD-6F44-891E-B30CE48A3FF4}" srcOrd="0" destOrd="0" presId="urn:microsoft.com/office/officeart/2005/8/layout/chevron1"/>
    <dgm:cxn modelId="{E3B9F1A4-0D6A-6A44-856A-402E1E759CA3}" type="presOf" srcId="{27A21D84-EEC3-AB4E-B4DE-7F6B5992C973}" destId="{E8C6DF36-B2D5-944B-BF83-26BC27AC9104}" srcOrd="0" destOrd="0" presId="urn:microsoft.com/office/officeart/2005/8/layout/chevron1"/>
    <dgm:cxn modelId="{69C35EAC-4B6D-5643-8353-CDAFD1A2B9C8}" type="presOf" srcId="{DBFA6706-70BD-CA4F-8200-37CDDCF3C464}" destId="{EC4D3C77-974C-8849-AC4F-0ABDC0FD3BB3}" srcOrd="0" destOrd="0" presId="urn:microsoft.com/office/officeart/2005/8/layout/chevron1"/>
    <dgm:cxn modelId="{35AAB0C3-9D10-8447-8D59-7710ACC0E5BF}" type="presOf" srcId="{4A584895-B70F-5045-94A4-3EA1D22FA42B}" destId="{33D538C9-4794-0547-8260-8BE0D1E909E6}" srcOrd="0" destOrd="0" presId="urn:microsoft.com/office/officeart/2005/8/layout/chevron1"/>
    <dgm:cxn modelId="{D5BB1EFB-BB8B-6644-8B6D-C51568195794}" type="presOf" srcId="{29016B58-0E7E-3345-B6CE-AF682FED78D8}" destId="{5D4A3405-702D-854D-BCAD-9BC68DB6596C}" srcOrd="0" destOrd="0" presId="urn:microsoft.com/office/officeart/2005/8/layout/chevron1"/>
    <dgm:cxn modelId="{1D79E4FD-96C4-7D46-8470-F31A10DCC6E2}" srcId="{79F8FDC5-AA3E-B547-9AB5-50C649CFC791}" destId="{27A21D84-EEC3-AB4E-B4DE-7F6B5992C973}" srcOrd="3" destOrd="0" parTransId="{01AEA811-5A65-A44D-9925-564232774D75}" sibTransId="{5D1E1FC4-BE58-3544-8BB6-BCEFF647BA75}"/>
    <dgm:cxn modelId="{BCA9D10A-548D-5148-BFC4-2615127BF1F7}" type="presParOf" srcId="{C58AD629-5553-E54A-94A2-D6C69799E4A5}" destId="{EC4D3C77-974C-8849-AC4F-0ABDC0FD3BB3}" srcOrd="0" destOrd="0" presId="urn:microsoft.com/office/officeart/2005/8/layout/chevron1"/>
    <dgm:cxn modelId="{69753B72-41FE-3544-A07A-4190CABC35D7}" type="presParOf" srcId="{C58AD629-5553-E54A-94A2-D6C69799E4A5}" destId="{BE494377-A1F4-694B-9D63-FDB12ACFE9B5}" srcOrd="1" destOrd="0" presId="urn:microsoft.com/office/officeart/2005/8/layout/chevron1"/>
    <dgm:cxn modelId="{0C018199-5EE8-394D-B115-F04712033868}" type="presParOf" srcId="{C58AD629-5553-E54A-94A2-D6C69799E4A5}" destId="{5D4A3405-702D-854D-BCAD-9BC68DB6596C}" srcOrd="2" destOrd="0" presId="urn:microsoft.com/office/officeart/2005/8/layout/chevron1"/>
    <dgm:cxn modelId="{A2558BDB-DD5C-C347-ADC0-85C122228CBF}" type="presParOf" srcId="{C58AD629-5553-E54A-94A2-D6C69799E4A5}" destId="{D2AD4A24-2035-944A-9D2A-8981493C724D}" srcOrd="3" destOrd="0" presId="urn:microsoft.com/office/officeart/2005/8/layout/chevron1"/>
    <dgm:cxn modelId="{E84CD08B-D5E6-D346-8C6D-72D081C341B7}" type="presParOf" srcId="{C58AD629-5553-E54A-94A2-D6C69799E4A5}" destId="{33D538C9-4794-0547-8260-8BE0D1E909E6}" srcOrd="4" destOrd="0" presId="urn:microsoft.com/office/officeart/2005/8/layout/chevron1"/>
    <dgm:cxn modelId="{04C3DB03-AFD4-F74B-B0AE-F72D2BE64701}" type="presParOf" srcId="{C58AD629-5553-E54A-94A2-D6C69799E4A5}" destId="{CCAF1DBC-FB34-6140-8B14-AE8FAD444EB5}" srcOrd="5" destOrd="0" presId="urn:microsoft.com/office/officeart/2005/8/layout/chevron1"/>
    <dgm:cxn modelId="{DED27BBD-7E14-044F-B6A1-34F2DD47E03C}" type="presParOf" srcId="{C58AD629-5553-E54A-94A2-D6C69799E4A5}" destId="{E8C6DF36-B2D5-944B-BF83-26BC27AC9104}" srcOrd="6" destOrd="0" presId="urn:microsoft.com/office/officeart/2005/8/layout/chevron1"/>
    <dgm:cxn modelId="{2B7FDC32-1DAF-B240-BC62-60A3C56DE42C}" type="presParOf" srcId="{C58AD629-5553-E54A-94A2-D6C69799E4A5}" destId="{262EBD8F-A4A4-344C-93DA-200ADF6D9F4C}" srcOrd="7" destOrd="0" presId="urn:microsoft.com/office/officeart/2005/8/layout/chevron1"/>
    <dgm:cxn modelId="{9BBCB094-BFC7-C543-9D22-08CB17F5F02F}" type="presParOf" srcId="{C58AD629-5553-E54A-94A2-D6C69799E4A5}" destId="{3326B2B2-0DBD-6F44-891E-B30CE48A3FF4}" srcOrd="8" destOrd="0" presId="urn:microsoft.com/office/officeart/2005/8/layout/chevron1"/>
    <dgm:cxn modelId="{FD583470-B9E2-B94D-9913-10D7B86A454F}" type="presParOf" srcId="{C58AD629-5553-E54A-94A2-D6C69799E4A5}" destId="{D31E8419-9385-5149-B7A6-43AA9DD3C1FB}" srcOrd="9" destOrd="0" presId="urn:microsoft.com/office/officeart/2005/8/layout/chevron1"/>
    <dgm:cxn modelId="{D41A8C33-BEFA-C241-BD6A-CFA9389E8B71}" type="presParOf" srcId="{C58AD629-5553-E54A-94A2-D6C69799E4A5}" destId="{9DE3E9A0-072E-FF47-9561-1470CAC4D05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5F1114-BC9D-3944-85C3-4232A13691D7}" type="doc">
      <dgm:prSet loTypeId="urn:microsoft.com/office/officeart/2005/8/layout/chevron2" loCatId="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53A6308C-5BBE-7D4C-ABEB-B9CFF0024F0C}">
      <dgm:prSet phldrT="[Text]"/>
      <dgm:spPr/>
      <dgm:t>
        <a:bodyPr/>
        <a:lstStyle/>
        <a:p>
          <a:r>
            <a:rPr lang="en-GB" dirty="0"/>
            <a:t>Instrument simulation</a:t>
          </a:r>
        </a:p>
      </dgm:t>
    </dgm:pt>
    <dgm:pt modelId="{D5F6441B-1906-DF42-90DF-6436C64630AD}" type="parTrans" cxnId="{6DAE9C01-4E20-E143-9001-7DB6B3B73170}">
      <dgm:prSet/>
      <dgm:spPr/>
      <dgm:t>
        <a:bodyPr/>
        <a:lstStyle/>
        <a:p>
          <a:endParaRPr lang="en-GB"/>
        </a:p>
      </dgm:t>
    </dgm:pt>
    <dgm:pt modelId="{FC1E1D9C-228E-1046-92F6-C3ADF20BB8D9}" type="sibTrans" cxnId="{6DAE9C01-4E20-E143-9001-7DB6B3B73170}">
      <dgm:prSet/>
      <dgm:spPr/>
      <dgm:t>
        <a:bodyPr/>
        <a:lstStyle/>
        <a:p>
          <a:endParaRPr lang="en-GB"/>
        </a:p>
      </dgm:t>
    </dgm:pt>
    <dgm:pt modelId="{E58C1109-4923-DB40-A4DF-967E5EA90FBE}">
      <dgm:prSet phldrT="[Text]"/>
      <dgm:spPr/>
      <dgm:t>
        <a:bodyPr/>
        <a:lstStyle/>
        <a:p>
          <a:r>
            <a:rPr lang="en-GB" dirty="0"/>
            <a:t>HPC cluster, VISA for frontend, Some storage capacity</a:t>
          </a:r>
        </a:p>
      </dgm:t>
    </dgm:pt>
    <dgm:pt modelId="{91455DCF-886C-1546-9611-9DAABBBDFE24}" type="parTrans" cxnId="{2AF65053-E127-EF41-B3C8-26A2BD72A2CE}">
      <dgm:prSet/>
      <dgm:spPr/>
      <dgm:t>
        <a:bodyPr/>
        <a:lstStyle/>
        <a:p>
          <a:endParaRPr lang="en-GB"/>
        </a:p>
      </dgm:t>
    </dgm:pt>
    <dgm:pt modelId="{742C13D0-6DF2-DF49-BBF8-F1CC79CE44D8}" type="sibTrans" cxnId="{2AF65053-E127-EF41-B3C8-26A2BD72A2CE}">
      <dgm:prSet/>
      <dgm:spPr/>
      <dgm:t>
        <a:bodyPr/>
        <a:lstStyle/>
        <a:p>
          <a:endParaRPr lang="en-GB"/>
        </a:p>
      </dgm:t>
    </dgm:pt>
    <dgm:pt modelId="{DB690943-6540-7743-85EE-EEFE27E30CCF}">
      <dgm:prSet phldrT="[Text]"/>
      <dgm:spPr/>
      <dgm:t>
        <a:bodyPr/>
        <a:lstStyle/>
        <a:p>
          <a:r>
            <a:rPr lang="en-GB" dirty="0">
              <a:solidFill>
                <a:srgbClr val="92D050"/>
              </a:solidFill>
            </a:rPr>
            <a:t>All in place and being improved continuously.</a:t>
          </a:r>
        </a:p>
      </dgm:t>
    </dgm:pt>
    <dgm:pt modelId="{339B1E4E-5D42-4D4E-94CD-B129ACB860A3}" type="parTrans" cxnId="{802EE0FB-3995-3949-B13F-546B85D4135E}">
      <dgm:prSet/>
      <dgm:spPr/>
      <dgm:t>
        <a:bodyPr/>
        <a:lstStyle/>
        <a:p>
          <a:endParaRPr lang="en-GB"/>
        </a:p>
      </dgm:t>
    </dgm:pt>
    <dgm:pt modelId="{7E9CF27E-D542-2D49-B39C-1F94620E4439}" type="sibTrans" cxnId="{802EE0FB-3995-3949-B13F-546B85D4135E}">
      <dgm:prSet/>
      <dgm:spPr/>
      <dgm:t>
        <a:bodyPr/>
        <a:lstStyle/>
        <a:p>
          <a:endParaRPr lang="en-GB"/>
        </a:p>
      </dgm:t>
    </dgm:pt>
    <dgm:pt modelId="{855589F5-3F60-8341-AF00-42D9870A71EE}">
      <dgm:prSet phldrT="[Text]"/>
      <dgm:spPr/>
      <dgm:t>
        <a:bodyPr/>
        <a:lstStyle/>
        <a:p>
          <a:r>
            <a:rPr lang="en-GB" dirty="0"/>
            <a:t>Data analysis</a:t>
          </a:r>
        </a:p>
      </dgm:t>
    </dgm:pt>
    <dgm:pt modelId="{33C134D0-6F6C-624A-A75E-D6EFB0B344F1}" type="parTrans" cxnId="{EB49BF30-D497-2447-ACA5-9BDDF96DB3F0}">
      <dgm:prSet/>
      <dgm:spPr/>
      <dgm:t>
        <a:bodyPr/>
        <a:lstStyle/>
        <a:p>
          <a:endParaRPr lang="en-GB"/>
        </a:p>
      </dgm:t>
    </dgm:pt>
    <dgm:pt modelId="{E580B6F8-9ABB-3C49-AFE9-A94EFECE8B6C}" type="sibTrans" cxnId="{EB49BF30-D497-2447-ACA5-9BDDF96DB3F0}">
      <dgm:prSet/>
      <dgm:spPr/>
      <dgm:t>
        <a:bodyPr/>
        <a:lstStyle/>
        <a:p>
          <a:endParaRPr lang="en-GB"/>
        </a:p>
      </dgm:t>
    </dgm:pt>
    <dgm:pt modelId="{02400883-49F8-A24C-932F-A858D4FD76FE}">
      <dgm:prSet phldrT="[Text]"/>
      <dgm:spPr/>
      <dgm:t>
        <a:bodyPr/>
        <a:lstStyle/>
        <a:p>
          <a:r>
            <a:rPr lang="en-GB" dirty="0"/>
            <a:t>HPC, large VMs = OpenStack, DAQ hardware, Performant storage.</a:t>
          </a:r>
        </a:p>
      </dgm:t>
    </dgm:pt>
    <dgm:pt modelId="{7662400C-B9B2-5249-B7B5-F035FFFA9013}" type="parTrans" cxnId="{5E2BCB8E-281E-9448-B1D6-B1C2A1C0B96E}">
      <dgm:prSet/>
      <dgm:spPr/>
      <dgm:t>
        <a:bodyPr/>
        <a:lstStyle/>
        <a:p>
          <a:endParaRPr lang="en-GB"/>
        </a:p>
      </dgm:t>
    </dgm:pt>
    <dgm:pt modelId="{63A56CBA-0452-C944-B34D-0D2E4AE8696E}" type="sibTrans" cxnId="{5E2BCB8E-281E-9448-B1D6-B1C2A1C0B96E}">
      <dgm:prSet/>
      <dgm:spPr/>
      <dgm:t>
        <a:bodyPr/>
        <a:lstStyle/>
        <a:p>
          <a:endParaRPr lang="en-GB"/>
        </a:p>
      </dgm:t>
    </dgm:pt>
    <dgm:pt modelId="{DE2FACBF-27D8-BA41-AA16-2E1432F9A983}">
      <dgm:prSet phldrT="[Text]"/>
      <dgm:spPr/>
      <dgm:t>
        <a:bodyPr/>
        <a:lstStyle/>
        <a:p>
          <a:r>
            <a:rPr lang="en-GB" dirty="0">
              <a:solidFill>
                <a:srgbClr val="92D050"/>
              </a:solidFill>
            </a:rPr>
            <a:t>All parts in place but needs to be scaled as instruments comes online.</a:t>
          </a:r>
          <a:endParaRPr lang="en-GB" dirty="0"/>
        </a:p>
      </dgm:t>
    </dgm:pt>
    <dgm:pt modelId="{CA267EA9-6DE5-6D4E-92B1-8E2A2D0A469B}" type="parTrans" cxnId="{517B0D9B-7314-8147-BC21-29B20E172DCC}">
      <dgm:prSet/>
      <dgm:spPr/>
      <dgm:t>
        <a:bodyPr/>
        <a:lstStyle/>
        <a:p>
          <a:endParaRPr lang="en-GB"/>
        </a:p>
      </dgm:t>
    </dgm:pt>
    <dgm:pt modelId="{27EF7047-4DB6-9F43-8F65-153AA81A5973}" type="sibTrans" cxnId="{517B0D9B-7314-8147-BC21-29B20E172DCC}">
      <dgm:prSet/>
      <dgm:spPr/>
      <dgm:t>
        <a:bodyPr/>
        <a:lstStyle/>
        <a:p>
          <a:endParaRPr lang="en-GB"/>
        </a:p>
      </dgm:t>
    </dgm:pt>
    <dgm:pt modelId="{B698CA43-7D3E-6941-B406-BD1D4D4124A6}">
      <dgm:prSet phldrT="[Text]"/>
      <dgm:spPr/>
      <dgm:t>
        <a:bodyPr/>
        <a:lstStyle/>
        <a:p>
          <a:r>
            <a:rPr lang="en-GB" dirty="0"/>
            <a:t>Data archiving</a:t>
          </a:r>
        </a:p>
      </dgm:t>
    </dgm:pt>
    <dgm:pt modelId="{86446A68-7DF3-1349-A891-ACC230DDF917}" type="parTrans" cxnId="{F85061AB-5B1D-D344-A45D-BAEB23C7ADEE}">
      <dgm:prSet/>
      <dgm:spPr/>
      <dgm:t>
        <a:bodyPr/>
        <a:lstStyle/>
        <a:p>
          <a:endParaRPr lang="en-GB"/>
        </a:p>
      </dgm:t>
    </dgm:pt>
    <dgm:pt modelId="{CBC8F978-6AAA-EF4E-B3C3-6E70C2DD5405}" type="sibTrans" cxnId="{F85061AB-5B1D-D344-A45D-BAEB23C7ADEE}">
      <dgm:prSet/>
      <dgm:spPr/>
      <dgm:t>
        <a:bodyPr/>
        <a:lstStyle/>
        <a:p>
          <a:endParaRPr lang="en-GB"/>
        </a:p>
      </dgm:t>
    </dgm:pt>
    <dgm:pt modelId="{9D54DDDE-A48C-3642-BA73-E290E91BE633}">
      <dgm:prSet phldrT="[Text]"/>
      <dgm:spPr/>
      <dgm:t>
        <a:bodyPr/>
        <a:lstStyle/>
        <a:p>
          <a:r>
            <a:rPr lang="en-GB" dirty="0"/>
            <a:t>Integration between DST core infrastructure and UO, Archive storage system</a:t>
          </a:r>
        </a:p>
      </dgm:t>
    </dgm:pt>
    <dgm:pt modelId="{5FD3455C-7747-7A43-9686-81B2247E9C4D}" type="parTrans" cxnId="{480EA451-25DB-2E4D-9C8F-EAC226F479BC}">
      <dgm:prSet/>
      <dgm:spPr/>
      <dgm:t>
        <a:bodyPr/>
        <a:lstStyle/>
        <a:p>
          <a:endParaRPr lang="en-GB"/>
        </a:p>
      </dgm:t>
    </dgm:pt>
    <dgm:pt modelId="{9B2B1D32-F4C8-2341-8047-41E9060F3225}" type="sibTrans" cxnId="{480EA451-25DB-2E4D-9C8F-EAC226F479BC}">
      <dgm:prSet/>
      <dgm:spPr/>
      <dgm:t>
        <a:bodyPr/>
        <a:lstStyle/>
        <a:p>
          <a:endParaRPr lang="en-GB"/>
        </a:p>
      </dgm:t>
    </dgm:pt>
    <dgm:pt modelId="{FE6D214F-9C2B-D846-AC2E-F25D5D8F2BBB}">
      <dgm:prSet phldrT="[Text]"/>
      <dgm:spPr/>
      <dgm:t>
        <a:bodyPr/>
        <a:lstStyle/>
        <a:p>
          <a:r>
            <a:rPr lang="en-GB" dirty="0">
              <a:solidFill>
                <a:srgbClr val="92D050"/>
              </a:solidFill>
            </a:rPr>
            <a:t>All parts in place but needs to be scaled as instruments comes online.</a:t>
          </a:r>
          <a:endParaRPr lang="en-GB" dirty="0">
            <a:solidFill>
              <a:srgbClr val="FFC000"/>
            </a:solidFill>
          </a:endParaRPr>
        </a:p>
      </dgm:t>
    </dgm:pt>
    <dgm:pt modelId="{740949BF-5914-D049-A53D-607386C8DD51}" type="parTrans" cxnId="{75ADEEFE-3F5D-0D4E-92B9-14E3AB529409}">
      <dgm:prSet/>
      <dgm:spPr/>
      <dgm:t>
        <a:bodyPr/>
        <a:lstStyle/>
        <a:p>
          <a:endParaRPr lang="en-GB"/>
        </a:p>
      </dgm:t>
    </dgm:pt>
    <dgm:pt modelId="{1712E74C-B479-7E4D-8C75-0A66BA2E750F}" type="sibTrans" cxnId="{75ADEEFE-3F5D-0D4E-92B9-14E3AB529409}">
      <dgm:prSet/>
      <dgm:spPr/>
      <dgm:t>
        <a:bodyPr/>
        <a:lstStyle/>
        <a:p>
          <a:endParaRPr lang="en-GB"/>
        </a:p>
      </dgm:t>
    </dgm:pt>
    <dgm:pt modelId="{CE542905-90B2-9048-99C1-5C84064EEAC4}">
      <dgm:prSet/>
      <dgm:spPr/>
      <dgm:t>
        <a:bodyPr/>
        <a:lstStyle/>
        <a:p>
          <a:r>
            <a:rPr lang="en-GB" dirty="0"/>
            <a:t>Data reduction</a:t>
          </a:r>
        </a:p>
      </dgm:t>
    </dgm:pt>
    <dgm:pt modelId="{BD8FAD8F-E779-EC46-B106-866D35506A88}" type="parTrans" cxnId="{5944B884-B937-9F4C-A918-7E7DDC6D41B2}">
      <dgm:prSet/>
      <dgm:spPr/>
      <dgm:t>
        <a:bodyPr/>
        <a:lstStyle/>
        <a:p>
          <a:endParaRPr lang="en-GB"/>
        </a:p>
      </dgm:t>
    </dgm:pt>
    <dgm:pt modelId="{A3E6BB32-79C6-674B-9584-6C3F844AB6A5}" type="sibTrans" cxnId="{5944B884-B937-9F4C-A918-7E7DDC6D41B2}">
      <dgm:prSet/>
      <dgm:spPr/>
      <dgm:t>
        <a:bodyPr/>
        <a:lstStyle/>
        <a:p>
          <a:endParaRPr lang="en-GB"/>
        </a:p>
      </dgm:t>
    </dgm:pt>
    <dgm:pt modelId="{5B80D337-FC4E-8E47-8974-6DA68ACEC1A1}">
      <dgm:prSet/>
      <dgm:spPr/>
      <dgm:t>
        <a:bodyPr anchor="t"/>
        <a:lstStyle/>
        <a:p>
          <a:r>
            <a:rPr lang="en-GB" dirty="0"/>
            <a:t>HPC, large VMs = OpenStack, DAQ hardware, Performant storage.</a:t>
          </a:r>
        </a:p>
      </dgm:t>
    </dgm:pt>
    <dgm:pt modelId="{2F663A1D-6D08-EA44-99F8-A8A44FAA3DD1}" type="parTrans" cxnId="{D8C4F959-63DD-AF46-8B31-EF5D78968D33}">
      <dgm:prSet/>
      <dgm:spPr/>
      <dgm:t>
        <a:bodyPr/>
        <a:lstStyle/>
        <a:p>
          <a:endParaRPr lang="en-GB"/>
        </a:p>
      </dgm:t>
    </dgm:pt>
    <dgm:pt modelId="{14E3050D-B807-2C44-A379-343EEAB3F4AD}" type="sibTrans" cxnId="{D8C4F959-63DD-AF46-8B31-EF5D78968D33}">
      <dgm:prSet/>
      <dgm:spPr/>
      <dgm:t>
        <a:bodyPr/>
        <a:lstStyle/>
        <a:p>
          <a:endParaRPr lang="en-GB"/>
        </a:p>
      </dgm:t>
    </dgm:pt>
    <dgm:pt modelId="{DE52D479-6A50-EA43-A48F-FAA82350CEFF}">
      <dgm:prSet/>
      <dgm:spPr/>
      <dgm:t>
        <a:bodyPr anchor="t"/>
        <a:lstStyle/>
        <a:p>
          <a:r>
            <a:rPr lang="en-GB" dirty="0">
              <a:solidFill>
                <a:srgbClr val="92D050"/>
              </a:solidFill>
            </a:rPr>
            <a:t>All parts in place but needs to be scaled as instruments comes online.</a:t>
          </a:r>
        </a:p>
      </dgm:t>
    </dgm:pt>
    <dgm:pt modelId="{A0C33AD8-D2EB-EB4C-8EA9-2BD9E3220232}" type="parTrans" cxnId="{662C3EFD-BFCE-484B-B65E-24B706CEB6E4}">
      <dgm:prSet/>
      <dgm:spPr/>
      <dgm:t>
        <a:bodyPr/>
        <a:lstStyle/>
        <a:p>
          <a:endParaRPr lang="en-GB"/>
        </a:p>
      </dgm:t>
    </dgm:pt>
    <dgm:pt modelId="{A2631562-5002-7540-ABF7-E21820DCEF0D}" type="sibTrans" cxnId="{662C3EFD-BFCE-484B-B65E-24B706CEB6E4}">
      <dgm:prSet/>
      <dgm:spPr/>
      <dgm:t>
        <a:bodyPr/>
        <a:lstStyle/>
        <a:p>
          <a:endParaRPr lang="en-GB"/>
        </a:p>
      </dgm:t>
    </dgm:pt>
    <dgm:pt modelId="{371128A4-F56E-664B-A39D-B20B1685BABF}">
      <dgm:prSet phldrT="[Text]"/>
      <dgm:spPr/>
      <dgm:t>
        <a:bodyPr/>
        <a:lstStyle/>
        <a:p>
          <a:r>
            <a:rPr lang="en-GB" dirty="0">
              <a:solidFill>
                <a:srgbClr val="FFC000"/>
              </a:solidFill>
            </a:rPr>
            <a:t>Performance tuning and improved utilization of GPU resources. Also VISA will be continuously improved. </a:t>
          </a:r>
          <a:endParaRPr lang="en-GB" dirty="0"/>
        </a:p>
      </dgm:t>
    </dgm:pt>
    <dgm:pt modelId="{33ACF19B-48A6-BE47-9F53-991292A3F957}" type="parTrans" cxnId="{566D1634-D91F-BB4D-8807-335E517E9509}">
      <dgm:prSet/>
      <dgm:spPr/>
      <dgm:t>
        <a:bodyPr/>
        <a:lstStyle/>
        <a:p>
          <a:endParaRPr lang="en-GB"/>
        </a:p>
      </dgm:t>
    </dgm:pt>
    <dgm:pt modelId="{2BFBCCA4-A934-6449-9257-4720C9CFB5BF}" type="sibTrans" cxnId="{566D1634-D91F-BB4D-8807-335E517E9509}">
      <dgm:prSet/>
      <dgm:spPr/>
      <dgm:t>
        <a:bodyPr/>
        <a:lstStyle/>
        <a:p>
          <a:endParaRPr lang="en-GB"/>
        </a:p>
      </dgm:t>
    </dgm:pt>
    <dgm:pt modelId="{D888AB4D-BAD0-2A4C-8457-14F70FAFC4B9}">
      <dgm:prSet/>
      <dgm:spPr/>
      <dgm:t>
        <a:bodyPr/>
        <a:lstStyle/>
        <a:p>
          <a:r>
            <a:rPr lang="en-GB" dirty="0"/>
            <a:t>Data acquisition</a:t>
          </a:r>
        </a:p>
      </dgm:t>
    </dgm:pt>
    <dgm:pt modelId="{D8064B6D-4D62-A048-9DE2-0E3D2D08FD6E}" type="parTrans" cxnId="{3F67F0C0-473E-7749-9B80-8D0B5732B2B6}">
      <dgm:prSet/>
      <dgm:spPr/>
      <dgm:t>
        <a:bodyPr/>
        <a:lstStyle/>
        <a:p>
          <a:endParaRPr lang="en-GB"/>
        </a:p>
      </dgm:t>
    </dgm:pt>
    <dgm:pt modelId="{9E65E280-C88F-C840-BACF-BFAD00473963}" type="sibTrans" cxnId="{3F67F0C0-473E-7749-9B80-8D0B5732B2B6}">
      <dgm:prSet/>
      <dgm:spPr/>
      <dgm:t>
        <a:bodyPr/>
        <a:lstStyle/>
        <a:p>
          <a:endParaRPr lang="en-GB"/>
        </a:p>
      </dgm:t>
    </dgm:pt>
    <dgm:pt modelId="{10F0DF61-B6F5-9149-B161-64657916F932}">
      <dgm:prSet/>
      <dgm:spPr/>
      <dgm:t>
        <a:bodyPr/>
        <a:lstStyle/>
        <a:p>
          <a:r>
            <a:rPr lang="en-GB" dirty="0">
              <a:solidFill>
                <a:srgbClr val="92D050"/>
              </a:solidFill>
            </a:rPr>
            <a:t>All in place but needs to be scaled up and  legacy hardware replaced. </a:t>
          </a:r>
        </a:p>
      </dgm:t>
    </dgm:pt>
    <dgm:pt modelId="{A2A9B4DE-A855-D245-81B2-7A2F4AD572FF}" type="parTrans" cxnId="{0D9408D6-2905-4E40-95A3-606B308E96A9}">
      <dgm:prSet/>
      <dgm:spPr/>
      <dgm:t>
        <a:bodyPr/>
        <a:lstStyle/>
        <a:p>
          <a:endParaRPr lang="en-GB"/>
        </a:p>
      </dgm:t>
    </dgm:pt>
    <dgm:pt modelId="{4C409076-6938-084B-B23D-4D936AF11C40}" type="sibTrans" cxnId="{0D9408D6-2905-4E40-95A3-606B308E96A9}">
      <dgm:prSet/>
      <dgm:spPr/>
      <dgm:t>
        <a:bodyPr/>
        <a:lstStyle/>
        <a:p>
          <a:endParaRPr lang="en-GB"/>
        </a:p>
      </dgm:t>
    </dgm:pt>
    <dgm:pt modelId="{C0D6D0B0-68FF-BA4C-819A-F874C9FC9DEB}">
      <dgm:prSet/>
      <dgm:spPr/>
      <dgm:t>
        <a:bodyPr/>
        <a:lstStyle/>
        <a:p>
          <a:r>
            <a:rPr lang="en-GB" dirty="0"/>
            <a:t>Servers (EFU, </a:t>
          </a:r>
          <a:r>
            <a:rPr lang="en-GB" dirty="0" err="1"/>
            <a:t>Filewriters</a:t>
          </a:r>
          <a:r>
            <a:rPr lang="en-GB" dirty="0"/>
            <a:t> and KAFKA), storage and high-speed networks (100GBE and InfiniBand)</a:t>
          </a:r>
        </a:p>
      </dgm:t>
    </dgm:pt>
    <dgm:pt modelId="{E25286E5-5EED-314E-BC00-51CCE3B0218E}" type="parTrans" cxnId="{57F9CE0C-DDC6-0E4E-A545-DB4130A773D0}">
      <dgm:prSet/>
      <dgm:spPr/>
      <dgm:t>
        <a:bodyPr/>
        <a:lstStyle/>
        <a:p>
          <a:endParaRPr lang="en-GB"/>
        </a:p>
      </dgm:t>
    </dgm:pt>
    <dgm:pt modelId="{FF385866-A58C-934F-A70F-DABEF42A2F73}" type="sibTrans" cxnId="{57F9CE0C-DDC6-0E4E-A545-DB4130A773D0}">
      <dgm:prSet/>
      <dgm:spPr/>
      <dgm:t>
        <a:bodyPr/>
        <a:lstStyle/>
        <a:p>
          <a:endParaRPr lang="en-GB"/>
        </a:p>
      </dgm:t>
    </dgm:pt>
    <dgm:pt modelId="{59D10C8E-B1D2-E745-8504-9C24DFACAC02}">
      <dgm:prSet/>
      <dgm:spPr/>
      <dgm:t>
        <a:bodyPr/>
        <a:lstStyle/>
        <a:p>
          <a:r>
            <a:rPr lang="en-GB" dirty="0">
              <a:solidFill>
                <a:srgbClr val="FFC000"/>
              </a:solidFill>
            </a:rPr>
            <a:t>We are cycling old hardware, and this will be an ongoing activity from here on.</a:t>
          </a:r>
        </a:p>
      </dgm:t>
    </dgm:pt>
    <dgm:pt modelId="{CE1A02DA-9371-1940-83F6-E45D21C9E1AD}" type="parTrans" cxnId="{CA6A60A2-E109-3C47-9426-342877B15A85}">
      <dgm:prSet/>
      <dgm:spPr/>
      <dgm:t>
        <a:bodyPr/>
        <a:lstStyle/>
        <a:p>
          <a:endParaRPr lang="en-GB"/>
        </a:p>
      </dgm:t>
    </dgm:pt>
    <dgm:pt modelId="{E41AAA24-0318-CE40-90B7-51FB54BF097C}" type="sibTrans" cxnId="{CA6A60A2-E109-3C47-9426-342877B15A85}">
      <dgm:prSet/>
      <dgm:spPr/>
      <dgm:t>
        <a:bodyPr/>
        <a:lstStyle/>
        <a:p>
          <a:endParaRPr lang="en-GB"/>
        </a:p>
      </dgm:t>
    </dgm:pt>
    <dgm:pt modelId="{7C954954-8DC7-B440-B103-201E38DD1441}" type="pres">
      <dgm:prSet presAssocID="{415F1114-BC9D-3944-85C3-4232A13691D7}" presName="linearFlow" presStyleCnt="0">
        <dgm:presLayoutVars>
          <dgm:dir/>
          <dgm:animLvl val="lvl"/>
          <dgm:resizeHandles val="exact"/>
        </dgm:presLayoutVars>
      </dgm:prSet>
      <dgm:spPr/>
    </dgm:pt>
    <dgm:pt modelId="{F61792DA-B2B8-CD4D-BA7A-ED53130A4764}" type="pres">
      <dgm:prSet presAssocID="{53A6308C-5BBE-7D4C-ABEB-B9CFF0024F0C}" presName="composite" presStyleCnt="0"/>
      <dgm:spPr/>
    </dgm:pt>
    <dgm:pt modelId="{F33A6266-AD88-0347-98F9-8EF9DCA1F0E2}" type="pres">
      <dgm:prSet presAssocID="{53A6308C-5BBE-7D4C-ABEB-B9CFF0024F0C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E93650A2-04DF-C448-905E-DAF5CE11E0D1}" type="pres">
      <dgm:prSet presAssocID="{53A6308C-5BBE-7D4C-ABEB-B9CFF0024F0C}" presName="descendantText" presStyleLbl="alignAcc1" presStyleIdx="0" presStyleCnt="5">
        <dgm:presLayoutVars>
          <dgm:bulletEnabled val="1"/>
        </dgm:presLayoutVars>
      </dgm:prSet>
      <dgm:spPr/>
    </dgm:pt>
    <dgm:pt modelId="{1E7CFF6E-CCAB-4A4D-B30C-70FD3909AD04}" type="pres">
      <dgm:prSet presAssocID="{FC1E1D9C-228E-1046-92F6-C3ADF20BB8D9}" presName="sp" presStyleCnt="0"/>
      <dgm:spPr/>
    </dgm:pt>
    <dgm:pt modelId="{6346D122-2370-544B-99DF-1DDD11FAD7F5}" type="pres">
      <dgm:prSet presAssocID="{D888AB4D-BAD0-2A4C-8457-14F70FAFC4B9}" presName="composite" presStyleCnt="0"/>
      <dgm:spPr/>
    </dgm:pt>
    <dgm:pt modelId="{7C1C988E-1514-3542-986F-370128242877}" type="pres">
      <dgm:prSet presAssocID="{D888AB4D-BAD0-2A4C-8457-14F70FAFC4B9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AD1F0D20-EE3E-0846-A1B4-906E8B69913E}" type="pres">
      <dgm:prSet presAssocID="{D888AB4D-BAD0-2A4C-8457-14F70FAFC4B9}" presName="descendantText" presStyleLbl="alignAcc1" presStyleIdx="1" presStyleCnt="5">
        <dgm:presLayoutVars>
          <dgm:bulletEnabled val="1"/>
        </dgm:presLayoutVars>
      </dgm:prSet>
      <dgm:spPr/>
    </dgm:pt>
    <dgm:pt modelId="{EA4CB3FD-5150-D44D-BBBD-C16347722255}" type="pres">
      <dgm:prSet presAssocID="{9E65E280-C88F-C840-BACF-BFAD00473963}" presName="sp" presStyleCnt="0"/>
      <dgm:spPr/>
    </dgm:pt>
    <dgm:pt modelId="{2BBFEEA1-AFCA-AF44-8BBD-8593A0FA9CAB}" type="pres">
      <dgm:prSet presAssocID="{CE542905-90B2-9048-99C1-5C84064EEAC4}" presName="composite" presStyleCnt="0"/>
      <dgm:spPr/>
    </dgm:pt>
    <dgm:pt modelId="{4BDD4A3F-8424-2D47-8844-7936BBA5C5BC}" type="pres">
      <dgm:prSet presAssocID="{CE542905-90B2-9048-99C1-5C84064EEAC4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8699D228-7E1D-4C49-9CFC-57852FFF778A}" type="pres">
      <dgm:prSet presAssocID="{CE542905-90B2-9048-99C1-5C84064EEAC4}" presName="descendantText" presStyleLbl="alignAcc1" presStyleIdx="2" presStyleCnt="5" custLinFactNeighborX="-74" custLinFactNeighborY="-1307">
        <dgm:presLayoutVars>
          <dgm:bulletEnabled val="1"/>
        </dgm:presLayoutVars>
      </dgm:prSet>
      <dgm:spPr/>
    </dgm:pt>
    <dgm:pt modelId="{6BA9B32A-53C5-B646-B5D2-085BF0C8A008}" type="pres">
      <dgm:prSet presAssocID="{A3E6BB32-79C6-674B-9584-6C3F844AB6A5}" presName="sp" presStyleCnt="0"/>
      <dgm:spPr/>
    </dgm:pt>
    <dgm:pt modelId="{D52C40DA-0844-8C4C-A6E2-F254FB1BFF71}" type="pres">
      <dgm:prSet presAssocID="{855589F5-3F60-8341-AF00-42D9870A71EE}" presName="composite" presStyleCnt="0"/>
      <dgm:spPr/>
    </dgm:pt>
    <dgm:pt modelId="{9B9009D8-8B3F-4645-9C3A-A54233BC2A32}" type="pres">
      <dgm:prSet presAssocID="{855589F5-3F60-8341-AF00-42D9870A71EE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5340E4A1-3B47-4C49-BC5B-3538DE08AA35}" type="pres">
      <dgm:prSet presAssocID="{855589F5-3F60-8341-AF00-42D9870A71EE}" presName="descendantText" presStyleLbl="alignAcc1" presStyleIdx="3" presStyleCnt="5" custLinFactNeighborX="43" custLinFactNeighborY="-4782">
        <dgm:presLayoutVars>
          <dgm:bulletEnabled val="1"/>
        </dgm:presLayoutVars>
      </dgm:prSet>
      <dgm:spPr/>
    </dgm:pt>
    <dgm:pt modelId="{FD74DB87-DA7A-034C-A78C-D594109DBD00}" type="pres">
      <dgm:prSet presAssocID="{E580B6F8-9ABB-3C49-AFE9-A94EFECE8B6C}" presName="sp" presStyleCnt="0"/>
      <dgm:spPr/>
    </dgm:pt>
    <dgm:pt modelId="{04DFB961-4C8F-2A4A-8E01-1281E94EE201}" type="pres">
      <dgm:prSet presAssocID="{B698CA43-7D3E-6941-B406-BD1D4D4124A6}" presName="composite" presStyleCnt="0"/>
      <dgm:spPr/>
    </dgm:pt>
    <dgm:pt modelId="{94EC8ED1-1861-D444-B59C-9AE456E3E6E0}" type="pres">
      <dgm:prSet presAssocID="{B698CA43-7D3E-6941-B406-BD1D4D4124A6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94136F08-04B5-5E4D-B01F-5A7AE5EB7B68}" type="pres">
      <dgm:prSet presAssocID="{B698CA43-7D3E-6941-B406-BD1D4D4124A6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6DAE9C01-4E20-E143-9001-7DB6B3B73170}" srcId="{415F1114-BC9D-3944-85C3-4232A13691D7}" destId="{53A6308C-5BBE-7D4C-ABEB-B9CFF0024F0C}" srcOrd="0" destOrd="0" parTransId="{D5F6441B-1906-DF42-90DF-6436C64630AD}" sibTransId="{FC1E1D9C-228E-1046-92F6-C3ADF20BB8D9}"/>
    <dgm:cxn modelId="{004F3D02-AE54-2049-B10B-0A32AFACFE2D}" type="presOf" srcId="{855589F5-3F60-8341-AF00-42D9870A71EE}" destId="{9B9009D8-8B3F-4645-9C3A-A54233BC2A32}" srcOrd="0" destOrd="0" presId="urn:microsoft.com/office/officeart/2005/8/layout/chevron2"/>
    <dgm:cxn modelId="{057CBF02-23C2-D142-96A0-95F39D5EB3AF}" type="presOf" srcId="{5B80D337-FC4E-8E47-8974-6DA68ACEC1A1}" destId="{8699D228-7E1D-4C49-9CFC-57852FFF778A}" srcOrd="0" destOrd="0" presId="urn:microsoft.com/office/officeart/2005/8/layout/chevron2"/>
    <dgm:cxn modelId="{57F9CE0C-DDC6-0E4E-A545-DB4130A773D0}" srcId="{D888AB4D-BAD0-2A4C-8457-14F70FAFC4B9}" destId="{C0D6D0B0-68FF-BA4C-819A-F874C9FC9DEB}" srcOrd="0" destOrd="0" parTransId="{E25286E5-5EED-314E-BC00-51CCE3B0218E}" sibTransId="{FF385866-A58C-934F-A70F-DABEF42A2F73}"/>
    <dgm:cxn modelId="{EB49BF30-D497-2447-ACA5-9BDDF96DB3F0}" srcId="{415F1114-BC9D-3944-85C3-4232A13691D7}" destId="{855589F5-3F60-8341-AF00-42D9870A71EE}" srcOrd="3" destOrd="0" parTransId="{33C134D0-6F6C-624A-A75E-D6EFB0B344F1}" sibTransId="{E580B6F8-9ABB-3C49-AFE9-A94EFECE8B6C}"/>
    <dgm:cxn modelId="{40D12F32-D305-4646-A902-44FF8A81F480}" type="presOf" srcId="{371128A4-F56E-664B-A39D-B20B1685BABF}" destId="{5340E4A1-3B47-4C49-BC5B-3538DE08AA35}" srcOrd="0" destOrd="2" presId="urn:microsoft.com/office/officeart/2005/8/layout/chevron2"/>
    <dgm:cxn modelId="{566D1634-D91F-BB4D-8807-335E517E9509}" srcId="{855589F5-3F60-8341-AF00-42D9870A71EE}" destId="{371128A4-F56E-664B-A39D-B20B1685BABF}" srcOrd="2" destOrd="0" parTransId="{33ACF19B-48A6-BE47-9F53-991292A3F957}" sibTransId="{2BFBCCA4-A934-6449-9257-4720C9CFB5BF}"/>
    <dgm:cxn modelId="{B76FFD44-791F-864F-BDDB-8565BCA6DE71}" type="presOf" srcId="{FE6D214F-9C2B-D846-AC2E-F25D5D8F2BBB}" destId="{94136F08-04B5-5E4D-B01F-5A7AE5EB7B68}" srcOrd="0" destOrd="1" presId="urn:microsoft.com/office/officeart/2005/8/layout/chevron2"/>
    <dgm:cxn modelId="{924E6549-E9F3-F948-88CB-20FD23A9684E}" type="presOf" srcId="{E58C1109-4923-DB40-A4DF-967E5EA90FBE}" destId="{E93650A2-04DF-C448-905E-DAF5CE11E0D1}" srcOrd="0" destOrd="0" presId="urn:microsoft.com/office/officeart/2005/8/layout/chevron2"/>
    <dgm:cxn modelId="{F870954B-FAE4-6C40-8AE8-E911689A52EF}" type="presOf" srcId="{DE52D479-6A50-EA43-A48F-FAA82350CEFF}" destId="{8699D228-7E1D-4C49-9CFC-57852FFF778A}" srcOrd="0" destOrd="1" presId="urn:microsoft.com/office/officeart/2005/8/layout/chevron2"/>
    <dgm:cxn modelId="{0025D54C-9516-C34F-8D44-FC0D30AD7CDD}" type="presOf" srcId="{53A6308C-5BBE-7D4C-ABEB-B9CFF0024F0C}" destId="{F33A6266-AD88-0347-98F9-8EF9DCA1F0E2}" srcOrd="0" destOrd="0" presId="urn:microsoft.com/office/officeart/2005/8/layout/chevron2"/>
    <dgm:cxn modelId="{480EA451-25DB-2E4D-9C8F-EAC226F479BC}" srcId="{B698CA43-7D3E-6941-B406-BD1D4D4124A6}" destId="{9D54DDDE-A48C-3642-BA73-E290E91BE633}" srcOrd="0" destOrd="0" parTransId="{5FD3455C-7747-7A43-9686-81B2247E9C4D}" sibTransId="{9B2B1D32-F4C8-2341-8047-41E9060F3225}"/>
    <dgm:cxn modelId="{2AF65053-E127-EF41-B3C8-26A2BD72A2CE}" srcId="{53A6308C-5BBE-7D4C-ABEB-B9CFF0024F0C}" destId="{E58C1109-4923-DB40-A4DF-967E5EA90FBE}" srcOrd="0" destOrd="0" parTransId="{91455DCF-886C-1546-9611-9DAABBBDFE24}" sibTransId="{742C13D0-6DF2-DF49-BBF8-F1CC79CE44D8}"/>
    <dgm:cxn modelId="{B06F3057-9B54-464A-ACDF-DA8D4F368808}" type="presOf" srcId="{CE542905-90B2-9048-99C1-5C84064EEAC4}" destId="{4BDD4A3F-8424-2D47-8844-7936BBA5C5BC}" srcOrd="0" destOrd="0" presId="urn:microsoft.com/office/officeart/2005/8/layout/chevron2"/>
    <dgm:cxn modelId="{D8C4F959-63DD-AF46-8B31-EF5D78968D33}" srcId="{CE542905-90B2-9048-99C1-5C84064EEAC4}" destId="{5B80D337-FC4E-8E47-8974-6DA68ACEC1A1}" srcOrd="0" destOrd="0" parTransId="{2F663A1D-6D08-EA44-99F8-A8A44FAA3DD1}" sibTransId="{14E3050D-B807-2C44-A379-343EEAB3F4AD}"/>
    <dgm:cxn modelId="{E19D805C-35E6-A840-A724-31757D5621D8}" type="presOf" srcId="{DB690943-6540-7743-85EE-EEFE27E30CCF}" destId="{E93650A2-04DF-C448-905E-DAF5CE11E0D1}" srcOrd="0" destOrd="1" presId="urn:microsoft.com/office/officeart/2005/8/layout/chevron2"/>
    <dgm:cxn modelId="{147C5060-583F-664C-89FF-C454E59FAAE4}" type="presOf" srcId="{B698CA43-7D3E-6941-B406-BD1D4D4124A6}" destId="{94EC8ED1-1861-D444-B59C-9AE456E3E6E0}" srcOrd="0" destOrd="0" presId="urn:microsoft.com/office/officeart/2005/8/layout/chevron2"/>
    <dgm:cxn modelId="{5944B884-B937-9F4C-A918-7E7DDC6D41B2}" srcId="{415F1114-BC9D-3944-85C3-4232A13691D7}" destId="{CE542905-90B2-9048-99C1-5C84064EEAC4}" srcOrd="2" destOrd="0" parTransId="{BD8FAD8F-E779-EC46-B106-866D35506A88}" sibTransId="{A3E6BB32-79C6-674B-9584-6C3F844AB6A5}"/>
    <dgm:cxn modelId="{5E2BCB8E-281E-9448-B1D6-B1C2A1C0B96E}" srcId="{855589F5-3F60-8341-AF00-42D9870A71EE}" destId="{02400883-49F8-A24C-932F-A858D4FD76FE}" srcOrd="0" destOrd="0" parTransId="{7662400C-B9B2-5249-B7B5-F035FFFA9013}" sibTransId="{63A56CBA-0452-C944-B34D-0D2E4AE8696E}"/>
    <dgm:cxn modelId="{3897A591-E971-0245-8D57-624767E94B38}" type="presOf" srcId="{02400883-49F8-A24C-932F-A858D4FD76FE}" destId="{5340E4A1-3B47-4C49-BC5B-3538DE08AA35}" srcOrd="0" destOrd="0" presId="urn:microsoft.com/office/officeart/2005/8/layout/chevron2"/>
    <dgm:cxn modelId="{517B0D9B-7314-8147-BC21-29B20E172DCC}" srcId="{855589F5-3F60-8341-AF00-42D9870A71EE}" destId="{DE2FACBF-27D8-BA41-AA16-2E1432F9A983}" srcOrd="1" destOrd="0" parTransId="{CA267EA9-6DE5-6D4E-92B1-8E2A2D0A469B}" sibTransId="{27EF7047-4DB6-9F43-8F65-153AA81A5973}"/>
    <dgm:cxn modelId="{CA6A60A2-E109-3C47-9426-342877B15A85}" srcId="{D888AB4D-BAD0-2A4C-8457-14F70FAFC4B9}" destId="{59D10C8E-B1D2-E745-8504-9C24DFACAC02}" srcOrd="2" destOrd="0" parTransId="{CE1A02DA-9371-1940-83F6-E45D21C9E1AD}" sibTransId="{E41AAA24-0318-CE40-90B7-51FB54BF097C}"/>
    <dgm:cxn modelId="{F85061AB-5B1D-D344-A45D-BAEB23C7ADEE}" srcId="{415F1114-BC9D-3944-85C3-4232A13691D7}" destId="{B698CA43-7D3E-6941-B406-BD1D4D4124A6}" srcOrd="4" destOrd="0" parTransId="{86446A68-7DF3-1349-A891-ACC230DDF917}" sibTransId="{CBC8F978-6AAA-EF4E-B3C3-6E70C2DD5405}"/>
    <dgm:cxn modelId="{3F67F0C0-473E-7749-9B80-8D0B5732B2B6}" srcId="{415F1114-BC9D-3944-85C3-4232A13691D7}" destId="{D888AB4D-BAD0-2A4C-8457-14F70FAFC4B9}" srcOrd="1" destOrd="0" parTransId="{D8064B6D-4D62-A048-9DE2-0E3D2D08FD6E}" sibTransId="{9E65E280-C88F-C840-BACF-BFAD00473963}"/>
    <dgm:cxn modelId="{09B3FEC1-6B74-C341-A965-04FAEF7E8248}" type="presOf" srcId="{D888AB4D-BAD0-2A4C-8457-14F70FAFC4B9}" destId="{7C1C988E-1514-3542-986F-370128242877}" srcOrd="0" destOrd="0" presId="urn:microsoft.com/office/officeart/2005/8/layout/chevron2"/>
    <dgm:cxn modelId="{782C3BC7-3754-124B-85C8-571CE5F7FC68}" type="presOf" srcId="{DE2FACBF-27D8-BA41-AA16-2E1432F9A983}" destId="{5340E4A1-3B47-4C49-BC5B-3538DE08AA35}" srcOrd="0" destOrd="1" presId="urn:microsoft.com/office/officeart/2005/8/layout/chevron2"/>
    <dgm:cxn modelId="{31822BCD-9ED7-E745-B55F-E8A33929616D}" type="presOf" srcId="{9D54DDDE-A48C-3642-BA73-E290E91BE633}" destId="{94136F08-04B5-5E4D-B01F-5A7AE5EB7B68}" srcOrd="0" destOrd="0" presId="urn:microsoft.com/office/officeart/2005/8/layout/chevron2"/>
    <dgm:cxn modelId="{72AAE2D4-DBCA-4244-AE3A-3CC11E713855}" type="presOf" srcId="{10F0DF61-B6F5-9149-B161-64657916F932}" destId="{AD1F0D20-EE3E-0846-A1B4-906E8B69913E}" srcOrd="0" destOrd="1" presId="urn:microsoft.com/office/officeart/2005/8/layout/chevron2"/>
    <dgm:cxn modelId="{022172D5-82D3-CA41-9C78-D32C7445BAF3}" type="presOf" srcId="{415F1114-BC9D-3944-85C3-4232A13691D7}" destId="{7C954954-8DC7-B440-B103-201E38DD1441}" srcOrd="0" destOrd="0" presId="urn:microsoft.com/office/officeart/2005/8/layout/chevron2"/>
    <dgm:cxn modelId="{0D9408D6-2905-4E40-95A3-606B308E96A9}" srcId="{D888AB4D-BAD0-2A4C-8457-14F70FAFC4B9}" destId="{10F0DF61-B6F5-9149-B161-64657916F932}" srcOrd="1" destOrd="0" parTransId="{A2A9B4DE-A855-D245-81B2-7A2F4AD572FF}" sibTransId="{4C409076-6938-084B-B23D-4D936AF11C40}"/>
    <dgm:cxn modelId="{2E3558D8-0B19-9B4F-9F04-395C52554A21}" type="presOf" srcId="{59D10C8E-B1D2-E745-8504-9C24DFACAC02}" destId="{AD1F0D20-EE3E-0846-A1B4-906E8B69913E}" srcOrd="0" destOrd="2" presId="urn:microsoft.com/office/officeart/2005/8/layout/chevron2"/>
    <dgm:cxn modelId="{802EE0FB-3995-3949-B13F-546B85D4135E}" srcId="{53A6308C-5BBE-7D4C-ABEB-B9CFF0024F0C}" destId="{DB690943-6540-7743-85EE-EEFE27E30CCF}" srcOrd="1" destOrd="0" parTransId="{339B1E4E-5D42-4D4E-94CD-B129ACB860A3}" sibTransId="{7E9CF27E-D542-2D49-B39C-1F94620E4439}"/>
    <dgm:cxn modelId="{662C3EFD-BFCE-484B-B65E-24B706CEB6E4}" srcId="{CE542905-90B2-9048-99C1-5C84064EEAC4}" destId="{DE52D479-6A50-EA43-A48F-FAA82350CEFF}" srcOrd="1" destOrd="0" parTransId="{A0C33AD8-D2EB-EB4C-8EA9-2BD9E3220232}" sibTransId="{A2631562-5002-7540-ABF7-E21820DCEF0D}"/>
    <dgm:cxn modelId="{FEABFAFD-34FE-BF41-841E-AB74295EB68E}" type="presOf" srcId="{C0D6D0B0-68FF-BA4C-819A-F874C9FC9DEB}" destId="{AD1F0D20-EE3E-0846-A1B4-906E8B69913E}" srcOrd="0" destOrd="0" presId="urn:microsoft.com/office/officeart/2005/8/layout/chevron2"/>
    <dgm:cxn modelId="{75ADEEFE-3F5D-0D4E-92B9-14E3AB529409}" srcId="{B698CA43-7D3E-6941-B406-BD1D4D4124A6}" destId="{FE6D214F-9C2B-D846-AC2E-F25D5D8F2BBB}" srcOrd="1" destOrd="0" parTransId="{740949BF-5914-D049-A53D-607386C8DD51}" sibTransId="{1712E74C-B479-7E4D-8C75-0A66BA2E750F}"/>
    <dgm:cxn modelId="{6D2DEFE1-65F6-D24E-B54B-4C9B34DAB17E}" type="presParOf" srcId="{7C954954-8DC7-B440-B103-201E38DD1441}" destId="{F61792DA-B2B8-CD4D-BA7A-ED53130A4764}" srcOrd="0" destOrd="0" presId="urn:microsoft.com/office/officeart/2005/8/layout/chevron2"/>
    <dgm:cxn modelId="{12C11882-4266-9746-B2B8-64949486213F}" type="presParOf" srcId="{F61792DA-B2B8-CD4D-BA7A-ED53130A4764}" destId="{F33A6266-AD88-0347-98F9-8EF9DCA1F0E2}" srcOrd="0" destOrd="0" presId="urn:microsoft.com/office/officeart/2005/8/layout/chevron2"/>
    <dgm:cxn modelId="{68537660-7318-2A46-81D5-6D29D75077D9}" type="presParOf" srcId="{F61792DA-B2B8-CD4D-BA7A-ED53130A4764}" destId="{E93650A2-04DF-C448-905E-DAF5CE11E0D1}" srcOrd="1" destOrd="0" presId="urn:microsoft.com/office/officeart/2005/8/layout/chevron2"/>
    <dgm:cxn modelId="{36DC1440-C662-534A-96C9-C1EEB0649F4C}" type="presParOf" srcId="{7C954954-8DC7-B440-B103-201E38DD1441}" destId="{1E7CFF6E-CCAB-4A4D-B30C-70FD3909AD04}" srcOrd="1" destOrd="0" presId="urn:microsoft.com/office/officeart/2005/8/layout/chevron2"/>
    <dgm:cxn modelId="{36262DE8-6A85-A443-A632-C30269F19912}" type="presParOf" srcId="{7C954954-8DC7-B440-B103-201E38DD1441}" destId="{6346D122-2370-544B-99DF-1DDD11FAD7F5}" srcOrd="2" destOrd="0" presId="urn:microsoft.com/office/officeart/2005/8/layout/chevron2"/>
    <dgm:cxn modelId="{B8B20C5C-3AEB-DC42-90F5-166258A61185}" type="presParOf" srcId="{6346D122-2370-544B-99DF-1DDD11FAD7F5}" destId="{7C1C988E-1514-3542-986F-370128242877}" srcOrd="0" destOrd="0" presId="urn:microsoft.com/office/officeart/2005/8/layout/chevron2"/>
    <dgm:cxn modelId="{01BAAFAB-158A-E140-AD34-B769DE5E29E7}" type="presParOf" srcId="{6346D122-2370-544B-99DF-1DDD11FAD7F5}" destId="{AD1F0D20-EE3E-0846-A1B4-906E8B69913E}" srcOrd="1" destOrd="0" presId="urn:microsoft.com/office/officeart/2005/8/layout/chevron2"/>
    <dgm:cxn modelId="{CA85F368-2586-EA4C-AE89-DF62E94CECC5}" type="presParOf" srcId="{7C954954-8DC7-B440-B103-201E38DD1441}" destId="{EA4CB3FD-5150-D44D-BBBD-C16347722255}" srcOrd="3" destOrd="0" presId="urn:microsoft.com/office/officeart/2005/8/layout/chevron2"/>
    <dgm:cxn modelId="{7A904C89-4AD6-8645-A459-54E198D02513}" type="presParOf" srcId="{7C954954-8DC7-B440-B103-201E38DD1441}" destId="{2BBFEEA1-AFCA-AF44-8BBD-8593A0FA9CAB}" srcOrd="4" destOrd="0" presId="urn:microsoft.com/office/officeart/2005/8/layout/chevron2"/>
    <dgm:cxn modelId="{D4C57B42-0E35-8F42-9462-6BBA0630501A}" type="presParOf" srcId="{2BBFEEA1-AFCA-AF44-8BBD-8593A0FA9CAB}" destId="{4BDD4A3F-8424-2D47-8844-7936BBA5C5BC}" srcOrd="0" destOrd="0" presId="urn:microsoft.com/office/officeart/2005/8/layout/chevron2"/>
    <dgm:cxn modelId="{24E6E49A-A977-C148-BFD5-5904656489D8}" type="presParOf" srcId="{2BBFEEA1-AFCA-AF44-8BBD-8593A0FA9CAB}" destId="{8699D228-7E1D-4C49-9CFC-57852FFF778A}" srcOrd="1" destOrd="0" presId="urn:microsoft.com/office/officeart/2005/8/layout/chevron2"/>
    <dgm:cxn modelId="{54208D02-14F2-6F4B-B0B1-4CD153545064}" type="presParOf" srcId="{7C954954-8DC7-B440-B103-201E38DD1441}" destId="{6BA9B32A-53C5-B646-B5D2-085BF0C8A008}" srcOrd="5" destOrd="0" presId="urn:microsoft.com/office/officeart/2005/8/layout/chevron2"/>
    <dgm:cxn modelId="{2C829FB4-6DC6-7E4B-9F92-E9CF61C0BE31}" type="presParOf" srcId="{7C954954-8DC7-B440-B103-201E38DD1441}" destId="{D52C40DA-0844-8C4C-A6E2-F254FB1BFF71}" srcOrd="6" destOrd="0" presId="urn:microsoft.com/office/officeart/2005/8/layout/chevron2"/>
    <dgm:cxn modelId="{B1CA5F2C-C7D2-F341-8C34-A5B1DEE6ADA1}" type="presParOf" srcId="{D52C40DA-0844-8C4C-A6E2-F254FB1BFF71}" destId="{9B9009D8-8B3F-4645-9C3A-A54233BC2A32}" srcOrd="0" destOrd="0" presId="urn:microsoft.com/office/officeart/2005/8/layout/chevron2"/>
    <dgm:cxn modelId="{5ECA7059-F692-0E4B-AC0E-2B0532154117}" type="presParOf" srcId="{D52C40DA-0844-8C4C-A6E2-F254FB1BFF71}" destId="{5340E4A1-3B47-4C49-BC5B-3538DE08AA35}" srcOrd="1" destOrd="0" presId="urn:microsoft.com/office/officeart/2005/8/layout/chevron2"/>
    <dgm:cxn modelId="{41783E9A-B57F-9B40-B8BC-F811B0A09442}" type="presParOf" srcId="{7C954954-8DC7-B440-B103-201E38DD1441}" destId="{FD74DB87-DA7A-034C-A78C-D594109DBD00}" srcOrd="7" destOrd="0" presId="urn:microsoft.com/office/officeart/2005/8/layout/chevron2"/>
    <dgm:cxn modelId="{AA706170-AFCB-024A-B189-3A113183A6D4}" type="presParOf" srcId="{7C954954-8DC7-B440-B103-201E38DD1441}" destId="{04DFB961-4C8F-2A4A-8E01-1281E94EE201}" srcOrd="8" destOrd="0" presId="urn:microsoft.com/office/officeart/2005/8/layout/chevron2"/>
    <dgm:cxn modelId="{1ECF5C0E-E12E-E34A-8054-22C03A5C537A}" type="presParOf" srcId="{04DFB961-4C8F-2A4A-8E01-1281E94EE201}" destId="{94EC8ED1-1861-D444-B59C-9AE456E3E6E0}" srcOrd="0" destOrd="0" presId="urn:microsoft.com/office/officeart/2005/8/layout/chevron2"/>
    <dgm:cxn modelId="{F25DB6E9-5F55-CE45-A701-C127B2CE87D8}" type="presParOf" srcId="{04DFB961-4C8F-2A4A-8E01-1281E94EE201}" destId="{94136F08-04B5-5E4D-B01F-5A7AE5EB7B6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D3C77-974C-8849-AC4F-0ABDC0FD3BB3}">
      <dsp:nvSpPr>
        <dsp:cNvPr id="0" name=""/>
        <dsp:cNvSpPr/>
      </dsp:nvSpPr>
      <dsp:spPr>
        <a:xfrm>
          <a:off x="4392" y="21757"/>
          <a:ext cx="1633958" cy="653583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User </a:t>
          </a:r>
          <a:r>
            <a:rPr lang="en-US" sz="1200" kern="1200"/>
            <a:t>office software</a:t>
          </a:r>
          <a:endParaRPr lang="en-US" sz="1200" kern="1200" dirty="0"/>
        </a:p>
      </dsp:txBody>
      <dsp:txXfrm>
        <a:off x="331184" y="21757"/>
        <a:ext cx="980375" cy="653583"/>
      </dsp:txXfrm>
    </dsp:sp>
    <dsp:sp modelId="{5D4A3405-702D-854D-BCAD-9BC68DB6596C}">
      <dsp:nvSpPr>
        <dsp:cNvPr id="0" name=""/>
        <dsp:cNvSpPr/>
      </dsp:nvSpPr>
      <dsp:spPr>
        <a:xfrm>
          <a:off x="1474954" y="21757"/>
          <a:ext cx="1633958" cy="653583"/>
        </a:xfrm>
        <a:prstGeom prst="chevron">
          <a:avLst/>
        </a:prstGeom>
        <a:solidFill>
          <a:schemeClr val="bg1"/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1"/>
              </a:solidFill>
            </a:rPr>
            <a:t>Experiment control</a:t>
          </a:r>
        </a:p>
      </dsp:txBody>
      <dsp:txXfrm>
        <a:off x="1801746" y="21757"/>
        <a:ext cx="980375" cy="653583"/>
      </dsp:txXfrm>
    </dsp:sp>
    <dsp:sp modelId="{33D538C9-4794-0547-8260-8BE0D1E909E6}">
      <dsp:nvSpPr>
        <dsp:cNvPr id="0" name=""/>
        <dsp:cNvSpPr/>
      </dsp:nvSpPr>
      <dsp:spPr>
        <a:xfrm>
          <a:off x="2945517" y="21757"/>
          <a:ext cx="1633958" cy="653583"/>
        </a:xfrm>
        <a:prstGeom prst="chevron">
          <a:avLst/>
        </a:prstGeom>
        <a:solidFill>
          <a:schemeClr val="bg1"/>
        </a:solidFill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1"/>
              </a:solidFill>
            </a:rPr>
            <a:t>Stream events &amp; meta data</a:t>
          </a:r>
        </a:p>
      </dsp:txBody>
      <dsp:txXfrm>
        <a:off x="3272309" y="21757"/>
        <a:ext cx="980375" cy="653583"/>
      </dsp:txXfrm>
    </dsp:sp>
    <dsp:sp modelId="{E8C6DF36-B2D5-944B-BF83-26BC27AC9104}">
      <dsp:nvSpPr>
        <dsp:cNvPr id="0" name=""/>
        <dsp:cNvSpPr/>
      </dsp:nvSpPr>
      <dsp:spPr>
        <a:xfrm>
          <a:off x="4416080" y="21757"/>
          <a:ext cx="1633958" cy="653583"/>
        </a:xfrm>
        <a:prstGeom prst="chevron">
          <a:avLst/>
        </a:prstGeom>
        <a:solidFill>
          <a:schemeClr val="accent1">
            <a:shade val="80000"/>
            <a:hueOff val="384864"/>
            <a:satOff val="-21952"/>
            <a:lumOff val="2128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reduction &amp; visualization</a:t>
          </a:r>
        </a:p>
      </dsp:txBody>
      <dsp:txXfrm>
        <a:off x="4742872" y="21757"/>
        <a:ext cx="980375" cy="653583"/>
      </dsp:txXfrm>
    </dsp:sp>
    <dsp:sp modelId="{3326B2B2-0DBD-6F44-891E-B30CE48A3FF4}">
      <dsp:nvSpPr>
        <dsp:cNvPr id="0" name=""/>
        <dsp:cNvSpPr/>
      </dsp:nvSpPr>
      <dsp:spPr>
        <a:xfrm>
          <a:off x="5886642" y="21757"/>
          <a:ext cx="1633958" cy="653583"/>
        </a:xfrm>
        <a:prstGeom prst="chevron">
          <a:avLst/>
        </a:prstGeom>
        <a:solidFill>
          <a:schemeClr val="accent1">
            <a:shade val="80000"/>
            <a:hueOff val="513152"/>
            <a:satOff val="-29270"/>
            <a:lumOff val="283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 analysis</a:t>
          </a:r>
        </a:p>
      </dsp:txBody>
      <dsp:txXfrm>
        <a:off x="6213434" y="21757"/>
        <a:ext cx="980375" cy="653583"/>
      </dsp:txXfrm>
    </dsp:sp>
    <dsp:sp modelId="{9DE3E9A0-072E-FF47-9561-1470CAC4D05C}">
      <dsp:nvSpPr>
        <dsp:cNvPr id="0" name=""/>
        <dsp:cNvSpPr/>
      </dsp:nvSpPr>
      <dsp:spPr>
        <a:xfrm>
          <a:off x="7357205" y="21757"/>
          <a:ext cx="1633958" cy="653583"/>
        </a:xfrm>
        <a:prstGeom prst="chevron">
          <a:avLst/>
        </a:prstGeom>
        <a:solidFill>
          <a:schemeClr val="accent1">
            <a:shade val="80000"/>
            <a:hueOff val="641440"/>
            <a:satOff val="-36587"/>
            <a:lumOff val="354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u="sng" kern="1200" dirty="0"/>
            <a:t>FAIR</a:t>
          </a:r>
          <a:r>
            <a:rPr lang="en-US" sz="1200" kern="1200" dirty="0"/>
            <a:t> Data management</a:t>
          </a:r>
        </a:p>
      </dsp:txBody>
      <dsp:txXfrm>
        <a:off x="7683997" y="21757"/>
        <a:ext cx="980375" cy="6535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A6266-AD88-0347-98F9-8EF9DCA1F0E2}">
      <dsp:nvSpPr>
        <dsp:cNvPr id="0" name=""/>
        <dsp:cNvSpPr/>
      </dsp:nvSpPr>
      <dsp:spPr>
        <a:xfrm rot="5400000">
          <a:off x="-165729" y="168459"/>
          <a:ext cx="1104860" cy="773402"/>
        </a:xfrm>
        <a:prstGeom prst="chevr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Instrument simulation</a:t>
          </a:r>
        </a:p>
      </dsp:txBody>
      <dsp:txXfrm rot="-5400000">
        <a:off x="0" y="389431"/>
        <a:ext cx="773402" cy="331458"/>
      </dsp:txXfrm>
    </dsp:sp>
    <dsp:sp modelId="{E93650A2-04DF-C448-905E-DAF5CE11E0D1}">
      <dsp:nvSpPr>
        <dsp:cNvPr id="0" name=""/>
        <dsp:cNvSpPr/>
      </dsp:nvSpPr>
      <dsp:spPr>
        <a:xfrm rot="5400000">
          <a:off x="4710746" y="-3934613"/>
          <a:ext cx="718159" cy="85928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HPC cluster, VISA for frontend, Some storage capacity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rgbClr val="92D050"/>
              </a:solidFill>
            </a:rPr>
            <a:t>All in place and being improved continuously.</a:t>
          </a:r>
        </a:p>
      </dsp:txBody>
      <dsp:txXfrm rot="-5400000">
        <a:off x="773402" y="37789"/>
        <a:ext cx="8557789" cy="648043"/>
      </dsp:txXfrm>
    </dsp:sp>
    <dsp:sp modelId="{7C1C988E-1514-3542-986F-370128242877}">
      <dsp:nvSpPr>
        <dsp:cNvPr id="0" name=""/>
        <dsp:cNvSpPr/>
      </dsp:nvSpPr>
      <dsp:spPr>
        <a:xfrm rot="5400000">
          <a:off x="-165729" y="1156401"/>
          <a:ext cx="1104860" cy="773402"/>
        </a:xfrm>
        <a:prstGeom prst="chevron">
          <a:avLst/>
        </a:prstGeom>
        <a:solidFill>
          <a:schemeClr val="accent1">
            <a:shade val="50000"/>
            <a:hueOff val="285506"/>
            <a:satOff val="-15571"/>
            <a:lumOff val="19934"/>
            <a:alphaOff val="0"/>
          </a:schemeClr>
        </a:solidFill>
        <a:ln w="12700" cap="flat" cmpd="sng" algn="ctr">
          <a:solidFill>
            <a:schemeClr val="accent1">
              <a:shade val="50000"/>
              <a:hueOff val="285506"/>
              <a:satOff val="-15571"/>
              <a:lumOff val="199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Data acquisition</a:t>
          </a:r>
        </a:p>
      </dsp:txBody>
      <dsp:txXfrm rot="-5400000">
        <a:off x="0" y="1377373"/>
        <a:ext cx="773402" cy="331458"/>
      </dsp:txXfrm>
    </dsp:sp>
    <dsp:sp modelId="{AD1F0D20-EE3E-0846-A1B4-906E8B69913E}">
      <dsp:nvSpPr>
        <dsp:cNvPr id="0" name=""/>
        <dsp:cNvSpPr/>
      </dsp:nvSpPr>
      <dsp:spPr>
        <a:xfrm rot="5400000">
          <a:off x="4710746" y="-2946671"/>
          <a:ext cx="718159" cy="85928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85506"/>
              <a:satOff val="-15571"/>
              <a:lumOff val="199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Servers (EFU, </a:t>
          </a:r>
          <a:r>
            <a:rPr lang="en-GB" sz="1200" kern="1200" dirty="0" err="1"/>
            <a:t>Filewriters</a:t>
          </a:r>
          <a:r>
            <a:rPr lang="en-GB" sz="1200" kern="1200" dirty="0"/>
            <a:t> and KAFKA), storage and high-speed networks (100GBE and InfiniBand)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rgbClr val="92D050"/>
              </a:solidFill>
            </a:rPr>
            <a:t>All in place but needs to be scaled up and  legacy hardware replaced.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rgbClr val="FFC000"/>
              </a:solidFill>
            </a:rPr>
            <a:t>We are cycling old hardware, and this will be an ongoing activity from here on.</a:t>
          </a:r>
        </a:p>
      </dsp:txBody>
      <dsp:txXfrm rot="-5400000">
        <a:off x="773402" y="1025731"/>
        <a:ext cx="8557789" cy="648043"/>
      </dsp:txXfrm>
    </dsp:sp>
    <dsp:sp modelId="{4BDD4A3F-8424-2D47-8844-7936BBA5C5BC}">
      <dsp:nvSpPr>
        <dsp:cNvPr id="0" name=""/>
        <dsp:cNvSpPr/>
      </dsp:nvSpPr>
      <dsp:spPr>
        <a:xfrm rot="5400000">
          <a:off x="-165729" y="2144343"/>
          <a:ext cx="1104860" cy="773402"/>
        </a:xfrm>
        <a:prstGeom prst="chevron">
          <a:avLst/>
        </a:prstGeom>
        <a:solidFill>
          <a:schemeClr val="accent1">
            <a:shade val="50000"/>
            <a:hueOff val="571011"/>
            <a:satOff val="-31142"/>
            <a:lumOff val="39868"/>
            <a:alphaOff val="0"/>
          </a:schemeClr>
        </a:solidFill>
        <a:ln w="12700" cap="flat" cmpd="sng" algn="ctr">
          <a:solidFill>
            <a:schemeClr val="accent1">
              <a:shade val="50000"/>
              <a:hueOff val="571011"/>
              <a:satOff val="-31142"/>
              <a:lumOff val="398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Data reduction</a:t>
          </a:r>
        </a:p>
      </dsp:txBody>
      <dsp:txXfrm rot="-5400000">
        <a:off x="0" y="2365315"/>
        <a:ext cx="773402" cy="331458"/>
      </dsp:txXfrm>
    </dsp:sp>
    <dsp:sp modelId="{8699D228-7E1D-4C49-9CFC-57852FFF778A}">
      <dsp:nvSpPr>
        <dsp:cNvPr id="0" name=""/>
        <dsp:cNvSpPr/>
      </dsp:nvSpPr>
      <dsp:spPr>
        <a:xfrm rot="5400000">
          <a:off x="4704387" y="-1968116"/>
          <a:ext cx="718159" cy="85928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571011"/>
              <a:satOff val="-31142"/>
              <a:lumOff val="398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HPC, large VMs = OpenStack, DAQ hardware, Performant storage.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rgbClr val="92D050"/>
              </a:solidFill>
            </a:rPr>
            <a:t>All parts in place but needs to be scaled as instruments comes online.</a:t>
          </a:r>
        </a:p>
      </dsp:txBody>
      <dsp:txXfrm rot="-5400000">
        <a:off x="767043" y="2004286"/>
        <a:ext cx="8557789" cy="648043"/>
      </dsp:txXfrm>
    </dsp:sp>
    <dsp:sp modelId="{9B9009D8-8B3F-4645-9C3A-A54233BC2A32}">
      <dsp:nvSpPr>
        <dsp:cNvPr id="0" name=""/>
        <dsp:cNvSpPr/>
      </dsp:nvSpPr>
      <dsp:spPr>
        <a:xfrm rot="5400000">
          <a:off x="-165729" y="3132285"/>
          <a:ext cx="1104860" cy="773402"/>
        </a:xfrm>
        <a:prstGeom prst="chevron">
          <a:avLst/>
        </a:prstGeom>
        <a:solidFill>
          <a:schemeClr val="accent1">
            <a:shade val="50000"/>
            <a:hueOff val="571011"/>
            <a:satOff val="-31142"/>
            <a:lumOff val="39868"/>
            <a:alphaOff val="0"/>
          </a:schemeClr>
        </a:solidFill>
        <a:ln w="12700" cap="flat" cmpd="sng" algn="ctr">
          <a:solidFill>
            <a:schemeClr val="accent1">
              <a:shade val="50000"/>
              <a:hueOff val="571011"/>
              <a:satOff val="-31142"/>
              <a:lumOff val="398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Data analysis</a:t>
          </a:r>
        </a:p>
      </dsp:txBody>
      <dsp:txXfrm rot="-5400000">
        <a:off x="0" y="3353257"/>
        <a:ext cx="773402" cy="331458"/>
      </dsp:txXfrm>
    </dsp:sp>
    <dsp:sp modelId="{5340E4A1-3B47-4C49-BC5B-3538DE08AA35}">
      <dsp:nvSpPr>
        <dsp:cNvPr id="0" name=""/>
        <dsp:cNvSpPr/>
      </dsp:nvSpPr>
      <dsp:spPr>
        <a:xfrm rot="5400000">
          <a:off x="4710746" y="-1005130"/>
          <a:ext cx="718159" cy="85928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571011"/>
              <a:satOff val="-31142"/>
              <a:lumOff val="398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HPC, large VMs = OpenStack, DAQ hardware, Performant storage.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rgbClr val="92D050"/>
              </a:solidFill>
            </a:rPr>
            <a:t>All parts in place but needs to be scaled as instruments comes online.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rgbClr val="FFC000"/>
              </a:solidFill>
            </a:rPr>
            <a:t>Performance tuning and improved utilization of GPU resources. Also VISA will be continuously improved. </a:t>
          </a:r>
          <a:endParaRPr lang="en-GB" sz="1200" kern="1200" dirty="0"/>
        </a:p>
      </dsp:txBody>
      <dsp:txXfrm rot="-5400000">
        <a:off x="773402" y="2967272"/>
        <a:ext cx="8557789" cy="648043"/>
      </dsp:txXfrm>
    </dsp:sp>
    <dsp:sp modelId="{94EC8ED1-1861-D444-B59C-9AE456E3E6E0}">
      <dsp:nvSpPr>
        <dsp:cNvPr id="0" name=""/>
        <dsp:cNvSpPr/>
      </dsp:nvSpPr>
      <dsp:spPr>
        <a:xfrm rot="5400000">
          <a:off x="-165729" y="4120227"/>
          <a:ext cx="1104860" cy="773402"/>
        </a:xfrm>
        <a:prstGeom prst="chevron">
          <a:avLst/>
        </a:prstGeom>
        <a:solidFill>
          <a:schemeClr val="accent1">
            <a:shade val="50000"/>
            <a:hueOff val="285506"/>
            <a:satOff val="-15571"/>
            <a:lumOff val="19934"/>
            <a:alphaOff val="0"/>
          </a:schemeClr>
        </a:solidFill>
        <a:ln w="12700" cap="flat" cmpd="sng" algn="ctr">
          <a:solidFill>
            <a:schemeClr val="accent1">
              <a:shade val="50000"/>
              <a:hueOff val="285506"/>
              <a:satOff val="-15571"/>
              <a:lumOff val="199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Data archiving</a:t>
          </a:r>
        </a:p>
      </dsp:txBody>
      <dsp:txXfrm rot="-5400000">
        <a:off x="0" y="4341199"/>
        <a:ext cx="773402" cy="331458"/>
      </dsp:txXfrm>
    </dsp:sp>
    <dsp:sp modelId="{94136F08-04B5-5E4D-B01F-5A7AE5EB7B68}">
      <dsp:nvSpPr>
        <dsp:cNvPr id="0" name=""/>
        <dsp:cNvSpPr/>
      </dsp:nvSpPr>
      <dsp:spPr>
        <a:xfrm rot="5400000">
          <a:off x="4710746" y="17153"/>
          <a:ext cx="718159" cy="85928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85506"/>
              <a:satOff val="-15571"/>
              <a:lumOff val="199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/>
            <a:t>Integration between DST core infrastructure and UO, Archive storage system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solidFill>
                <a:srgbClr val="92D050"/>
              </a:solidFill>
            </a:rPr>
            <a:t>All parts in place but needs to be scaled as instruments comes online.</a:t>
          </a:r>
          <a:endParaRPr lang="en-GB" sz="1200" kern="1200" dirty="0">
            <a:solidFill>
              <a:srgbClr val="FFC000"/>
            </a:solidFill>
          </a:endParaRPr>
        </a:p>
      </dsp:txBody>
      <dsp:txXfrm rot="-5400000">
        <a:off x="773402" y="3989555"/>
        <a:ext cx="8557789" cy="6480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2026-04-07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*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4239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7632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29497-816A-4B5C-A194-EFB4196F1B46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0843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639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832AF-6FDC-A68C-DC2E-0A68248AE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A16D6AB-CECD-2CFC-AAA2-B9221AEACE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B565DB6-54CC-0878-5ED6-43B64CE080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FE21443-4199-117F-7320-245DE3D14A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6833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2026-04-07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 </a:t>
            </a:r>
            <a:r>
              <a:rPr lang="sv-SE" err="1"/>
              <a:t>TITLe</a:t>
            </a:r>
            <a:r>
              <a:rPr lang="sv-SE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2026-04-07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tiff"/><Relationship Id="rId1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2.jpeg"/><Relationship Id="rId10" Type="http://schemas.openxmlformats.org/officeDocument/2006/relationships/image" Target="../media/image7.gif"/><Relationship Id="rId19" Type="http://schemas.openxmlformats.org/officeDocument/2006/relationships/image" Target="../media/image1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F403-8502-3749-9046-7FBB15C91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systems and Technologies	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6F500-5C05-7A47-8B18-CA5A17839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62029-BB5B-4843-B342-FD7B0A4C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88A9E2-433B-C04F-9684-3F5B3F5718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Distribution of resources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1F6A4A0-1F26-084C-A2BC-5701F64C1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46DEA05-7DFE-7CDE-505F-539A62F31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713722"/>
              </p:ext>
            </p:extLst>
          </p:nvPr>
        </p:nvGraphicFramePr>
        <p:xfrm>
          <a:off x="565326" y="1306597"/>
          <a:ext cx="10913166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8986">
                  <a:extLst>
                    <a:ext uri="{9D8B030D-6E8A-4147-A177-3AD203B41FA5}">
                      <a16:colId xmlns:a16="http://schemas.microsoft.com/office/drawing/2014/main" val="1313011309"/>
                    </a:ext>
                  </a:extLst>
                </a:gridCol>
                <a:gridCol w="976160">
                  <a:extLst>
                    <a:ext uri="{9D8B030D-6E8A-4147-A177-3AD203B41FA5}">
                      <a16:colId xmlns:a16="http://schemas.microsoft.com/office/drawing/2014/main" val="3679306747"/>
                    </a:ext>
                  </a:extLst>
                </a:gridCol>
                <a:gridCol w="1034141">
                  <a:extLst>
                    <a:ext uri="{9D8B030D-6E8A-4147-A177-3AD203B41FA5}">
                      <a16:colId xmlns:a16="http://schemas.microsoft.com/office/drawing/2014/main" val="1248535838"/>
                    </a:ext>
                  </a:extLst>
                </a:gridCol>
                <a:gridCol w="1391004">
                  <a:extLst>
                    <a:ext uri="{9D8B030D-6E8A-4147-A177-3AD203B41FA5}">
                      <a16:colId xmlns:a16="http://schemas.microsoft.com/office/drawing/2014/main" val="2677184887"/>
                    </a:ext>
                  </a:extLst>
                </a:gridCol>
                <a:gridCol w="1212575">
                  <a:extLst>
                    <a:ext uri="{9D8B030D-6E8A-4147-A177-3AD203B41FA5}">
                      <a16:colId xmlns:a16="http://schemas.microsoft.com/office/drawing/2014/main" val="2520360433"/>
                    </a:ext>
                  </a:extLst>
                </a:gridCol>
                <a:gridCol w="1212575">
                  <a:extLst>
                    <a:ext uri="{9D8B030D-6E8A-4147-A177-3AD203B41FA5}">
                      <a16:colId xmlns:a16="http://schemas.microsoft.com/office/drawing/2014/main" val="2192710755"/>
                    </a:ext>
                  </a:extLst>
                </a:gridCol>
                <a:gridCol w="1212575">
                  <a:extLst>
                    <a:ext uri="{9D8B030D-6E8A-4147-A177-3AD203B41FA5}">
                      <a16:colId xmlns:a16="http://schemas.microsoft.com/office/drawing/2014/main" val="4047833802"/>
                    </a:ext>
                  </a:extLst>
                </a:gridCol>
                <a:gridCol w="1212575">
                  <a:extLst>
                    <a:ext uri="{9D8B030D-6E8A-4147-A177-3AD203B41FA5}">
                      <a16:colId xmlns:a16="http://schemas.microsoft.com/office/drawing/2014/main" val="1751164786"/>
                    </a:ext>
                  </a:extLst>
                </a:gridCol>
                <a:gridCol w="1212575">
                  <a:extLst>
                    <a:ext uri="{9D8B030D-6E8A-4147-A177-3AD203B41FA5}">
                      <a16:colId xmlns:a16="http://schemas.microsoft.com/office/drawing/2014/main" val="33825754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Subject / 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Jesper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Tilde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Alexandre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Farshid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Lottie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Kareem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Kashis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960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190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Storage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892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976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OpenStack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572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969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Containers (</a:t>
                      </a:r>
                      <a:r>
                        <a:rPr lang="en-US" dirty="0" err="1"/>
                        <a:t>AppTainer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919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INFOSEC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988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Infrastructure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780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Web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186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Legacy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814730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93CAD964-9A6F-F351-F1E7-7195E9C83E38}"/>
              </a:ext>
            </a:extLst>
          </p:cNvPr>
          <p:cNvSpPr/>
          <p:nvPr/>
        </p:nvSpPr>
        <p:spPr>
          <a:xfrm>
            <a:off x="4578057" y="3996026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DB991D-2C8F-8A8B-57BF-84595DB19FCB}"/>
              </a:ext>
            </a:extLst>
          </p:cNvPr>
          <p:cNvSpPr/>
          <p:nvPr/>
        </p:nvSpPr>
        <p:spPr>
          <a:xfrm>
            <a:off x="3335088" y="2803209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63E7AF-056F-FAC4-BD1D-49E41B6AFF82}"/>
              </a:ext>
            </a:extLst>
          </p:cNvPr>
          <p:cNvSpPr/>
          <p:nvPr/>
        </p:nvSpPr>
        <p:spPr>
          <a:xfrm>
            <a:off x="9490665" y="3509752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6680D8-189A-9854-4264-DF676C289F14}"/>
              </a:ext>
            </a:extLst>
          </p:cNvPr>
          <p:cNvSpPr/>
          <p:nvPr/>
        </p:nvSpPr>
        <p:spPr>
          <a:xfrm>
            <a:off x="5868065" y="2032579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00EA27-5551-30A8-CCD9-40E0D87215D9}"/>
              </a:ext>
            </a:extLst>
          </p:cNvPr>
          <p:cNvSpPr/>
          <p:nvPr/>
        </p:nvSpPr>
        <p:spPr>
          <a:xfrm>
            <a:off x="5867428" y="5057832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B90494-FF1D-C23F-42E5-54B7573E6BDB}"/>
              </a:ext>
            </a:extLst>
          </p:cNvPr>
          <p:cNvSpPr/>
          <p:nvPr/>
        </p:nvSpPr>
        <p:spPr>
          <a:xfrm>
            <a:off x="8346705" y="2029093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F38E33A-6751-6AB1-B18B-9160017CB557}"/>
              </a:ext>
            </a:extLst>
          </p:cNvPr>
          <p:cNvSpPr/>
          <p:nvPr/>
        </p:nvSpPr>
        <p:spPr>
          <a:xfrm>
            <a:off x="10753602" y="6299116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1C17395-E1C3-8D90-A6A9-6B9C7D49B90B}"/>
              </a:ext>
            </a:extLst>
          </p:cNvPr>
          <p:cNvSpPr/>
          <p:nvPr/>
        </p:nvSpPr>
        <p:spPr>
          <a:xfrm>
            <a:off x="3335088" y="3499827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8C0CEE-F199-A907-706F-ADA71C8F8A1D}"/>
              </a:ext>
            </a:extLst>
          </p:cNvPr>
          <p:cNvSpPr/>
          <p:nvPr/>
        </p:nvSpPr>
        <p:spPr>
          <a:xfrm>
            <a:off x="8346706" y="2796510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FA1543-B843-C5D3-D95D-EA13D20F36A1}"/>
              </a:ext>
            </a:extLst>
          </p:cNvPr>
          <p:cNvSpPr/>
          <p:nvPr/>
        </p:nvSpPr>
        <p:spPr>
          <a:xfrm>
            <a:off x="3335086" y="4516430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8B5D99-6FB6-3871-1F51-4350756B1763}"/>
              </a:ext>
            </a:extLst>
          </p:cNvPr>
          <p:cNvSpPr/>
          <p:nvPr/>
        </p:nvSpPr>
        <p:spPr>
          <a:xfrm>
            <a:off x="7081640" y="5010151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825E35-3567-C12D-ACBE-65959AE8BC70}"/>
              </a:ext>
            </a:extLst>
          </p:cNvPr>
          <p:cNvSpPr/>
          <p:nvPr/>
        </p:nvSpPr>
        <p:spPr>
          <a:xfrm>
            <a:off x="5867428" y="6351929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A36D9C-F0DD-7AB4-3A6E-84FEEF5E11CE}"/>
              </a:ext>
            </a:extLst>
          </p:cNvPr>
          <p:cNvSpPr/>
          <p:nvPr/>
        </p:nvSpPr>
        <p:spPr>
          <a:xfrm>
            <a:off x="7081641" y="5689824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778B021-870C-BAF3-C226-62802B7CA3D6}"/>
              </a:ext>
            </a:extLst>
          </p:cNvPr>
          <p:cNvSpPr/>
          <p:nvPr/>
        </p:nvSpPr>
        <p:spPr>
          <a:xfrm>
            <a:off x="10755724" y="2389957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3E1ACA9-2119-A3B8-53D3-4A4EA1324C61}"/>
              </a:ext>
            </a:extLst>
          </p:cNvPr>
          <p:cNvSpPr/>
          <p:nvPr/>
        </p:nvSpPr>
        <p:spPr>
          <a:xfrm>
            <a:off x="2345757" y="2778668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E6C1EF-7058-50FF-261C-6D3E6E147549}"/>
              </a:ext>
            </a:extLst>
          </p:cNvPr>
          <p:cNvSpPr/>
          <p:nvPr/>
        </p:nvSpPr>
        <p:spPr>
          <a:xfrm>
            <a:off x="9490665" y="2041812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EAAF12A-94A7-6B1C-AF7E-805D7E98E129}"/>
              </a:ext>
            </a:extLst>
          </p:cNvPr>
          <p:cNvSpPr/>
          <p:nvPr/>
        </p:nvSpPr>
        <p:spPr>
          <a:xfrm>
            <a:off x="4578058" y="3132712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0E05E41-588C-241C-0974-71CA3A8A0613}"/>
              </a:ext>
            </a:extLst>
          </p:cNvPr>
          <p:cNvSpPr/>
          <p:nvPr/>
        </p:nvSpPr>
        <p:spPr>
          <a:xfrm>
            <a:off x="8346705" y="3159890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D0AB70B-54C3-872C-A4CB-0D0F74AFC764}"/>
              </a:ext>
            </a:extLst>
          </p:cNvPr>
          <p:cNvSpPr/>
          <p:nvPr/>
        </p:nvSpPr>
        <p:spPr>
          <a:xfrm>
            <a:off x="4578059" y="3509753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A0C9468-9CC1-3B3C-4F96-99CA1F96D04D}"/>
              </a:ext>
            </a:extLst>
          </p:cNvPr>
          <p:cNvSpPr/>
          <p:nvPr/>
        </p:nvSpPr>
        <p:spPr>
          <a:xfrm>
            <a:off x="5867428" y="5678474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30A475-6D6F-882E-11D2-1A2D62428BDF}"/>
              </a:ext>
            </a:extLst>
          </p:cNvPr>
          <p:cNvSpPr/>
          <p:nvPr/>
        </p:nvSpPr>
        <p:spPr>
          <a:xfrm>
            <a:off x="3335087" y="2389957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6A541F5-3F50-02F1-2A89-E2AC34AF409E}"/>
              </a:ext>
            </a:extLst>
          </p:cNvPr>
          <p:cNvSpPr/>
          <p:nvPr/>
        </p:nvSpPr>
        <p:spPr>
          <a:xfrm>
            <a:off x="9491869" y="5024068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992C416-84E8-73DB-FC9E-49DE3B359FC0}"/>
              </a:ext>
            </a:extLst>
          </p:cNvPr>
          <p:cNvSpPr/>
          <p:nvPr/>
        </p:nvSpPr>
        <p:spPr>
          <a:xfrm>
            <a:off x="2345758" y="6299116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5385C41-B732-0AF3-B499-EA3F51B8AE79}"/>
              </a:ext>
            </a:extLst>
          </p:cNvPr>
          <p:cNvSpPr/>
          <p:nvPr/>
        </p:nvSpPr>
        <p:spPr>
          <a:xfrm>
            <a:off x="7139909" y="3518193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5B95B63-500A-9004-FBA9-A0461DA23AA3}"/>
              </a:ext>
            </a:extLst>
          </p:cNvPr>
          <p:cNvSpPr/>
          <p:nvPr/>
        </p:nvSpPr>
        <p:spPr>
          <a:xfrm>
            <a:off x="9490664" y="4516429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F08B772-38F1-77A0-40E1-2F0DF27A17C1}"/>
              </a:ext>
            </a:extLst>
          </p:cNvPr>
          <p:cNvSpPr/>
          <p:nvPr/>
        </p:nvSpPr>
        <p:spPr>
          <a:xfrm>
            <a:off x="10753601" y="3985206"/>
            <a:ext cx="194553" cy="176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2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D0A99-353C-DBFF-B57D-2F3904A69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pipeline 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3F7F4-7DE7-1BC6-E904-8C2931FB6D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Infrastructure requirements and status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F126116-808B-E211-DE55-200F000565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340633"/>
              </p:ext>
            </p:extLst>
          </p:nvPr>
        </p:nvGraphicFramePr>
        <p:xfrm>
          <a:off x="1103709" y="1438101"/>
          <a:ext cx="9366250" cy="5062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90CA07-27E7-88C8-650A-27AF417CC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2024-04-17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716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5FC3D-5051-387D-187F-C165F9E1E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and weak points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544E2-26AE-9D5C-6F9F-90AEB2465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287EB3-A4E2-EEE5-119D-161BADD45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CBDAB2-5F96-6C2C-ED57-99B06E806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keeps us awake at night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52F7D1-BA90-59EE-5458-AB8C214F2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The recent developments on the IT markets for memory and GPU poses significant risk on the DST budget and ability to obtain hardware.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The potential need for on-prem AI capacity hooks into the volatile market for relevant components.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The new data hosting solution for DST comes with some level of risk even though most risks are cleared by now.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The updated schedule for BOT and HC presents some opportunities but also risk to hardware being EOL in an earlier stage of the project than expected.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INFOSEC risks remain on a high level since 2022.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BEC6A0-2BBC-1705-AA23-D37A70F1E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621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97DDD-1106-1FDB-35B5-B8600317E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AEF2A-15C1-9478-84ED-6A0C21352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the new ESS schedule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D347A5-9224-01F8-597D-185F0561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0406A-5C01-D2EE-C7B4-014FDF32A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EAD04-B72A-A4CD-3F19-4DFD899274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BOT: 27</a:t>
            </a:r>
            <a:r>
              <a:rPr lang="en-US" baseline="30000" dirty="0"/>
              <a:t>th</a:t>
            </a:r>
            <a:r>
              <a:rPr lang="en-US" dirty="0"/>
              <a:t> January 2027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1EB69D-C693-DE12-75E2-2BBA4C509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Pros: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More time for testing edge cases etc.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More time for the market for memory and GPU to stabilize.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The schedule for moving to new data center fits better with the plan for HC.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Cons: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Hardware procured against an earlier BOT date will be out of service in an earlier stage of the ESS project than expected.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Migration to the new data center could clash with the now very compressed got commissioning schedule.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DB610A-862E-77B7-C52B-AC1917C3E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63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Status report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14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What has been accomplished since the October 2025 STAP:</a:t>
            </a:r>
          </a:p>
          <a:p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7D116-9B3B-8933-15C7-7ABFC4CB0D34}"/>
              </a:ext>
            </a:extLst>
          </p:cNvPr>
          <p:cNvSpPr txBox="1"/>
          <p:nvPr/>
        </p:nvSpPr>
        <p:spPr>
          <a:xfrm>
            <a:off x="1309963" y="1276111"/>
            <a:ext cx="1000976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Team fully staffed.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66666"/>
                </a:solidFill>
              </a:rPr>
              <a:t>Installed additional workstation in the hutches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66666"/>
                </a:solidFill>
              </a:rPr>
              <a:t>LOKI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666666"/>
                </a:solidFill>
              </a:rPr>
              <a:t>ESTIA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66666"/>
                </a:solidFill>
              </a:rPr>
              <a:t>DREAM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66666"/>
                </a:solidFill>
              </a:rPr>
              <a:t>ODIN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66666"/>
                </a:solidFill>
              </a:rPr>
              <a:t>TBL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66666"/>
                </a:solidFill>
              </a:rPr>
              <a:t>BIFROST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66666"/>
                </a:solidFill>
              </a:rPr>
              <a:t>NMX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Installation of additional virtualization equipment in both datacenters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Pressure tests of the integration of VISA with UO and </a:t>
            </a:r>
            <a:r>
              <a:rPr lang="en-US" dirty="0" err="1">
                <a:solidFill>
                  <a:srgbClr val="666666"/>
                </a:solidFill>
              </a:rPr>
              <a:t>SciCat</a:t>
            </a: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Integration of DMSC systems with Lund based IT systems Especially the IAM system.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DST continues to move from CentOS to </a:t>
            </a:r>
            <a:r>
              <a:rPr lang="en-US" dirty="0" err="1">
                <a:solidFill>
                  <a:srgbClr val="666666"/>
                </a:solidFill>
              </a:rPr>
              <a:t>AlmaLinux</a:t>
            </a:r>
            <a:r>
              <a:rPr lang="en-US" dirty="0">
                <a:solidFill>
                  <a:srgbClr val="666666"/>
                </a:solidFill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Engaged in the post-</a:t>
            </a:r>
            <a:r>
              <a:rPr lang="en-US" dirty="0" err="1">
                <a:solidFill>
                  <a:srgbClr val="666666"/>
                </a:solidFill>
              </a:rPr>
              <a:t>PaNOSC</a:t>
            </a:r>
            <a:r>
              <a:rPr lang="en-US" dirty="0">
                <a:solidFill>
                  <a:srgbClr val="666666"/>
                </a:solidFill>
              </a:rPr>
              <a:t> VISA ecosystem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Continues to work with VISA and software packages for reduction and analysis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Installed and commissioned new GPFS based storage system + tape robot.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66666"/>
                </a:solidFill>
              </a:rPr>
              <a:t>Considerable effort has gone into the future data center solution.</a:t>
            </a:r>
            <a:br>
              <a:rPr lang="en-US" b="1" dirty="0">
                <a:solidFill>
                  <a:srgbClr val="666666"/>
                </a:solidFill>
              </a:rPr>
            </a:b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11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E04DF-AC1F-F96E-116D-360A12111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the rest of 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459CC0-001A-19D3-8960-31C8C42F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0385B-C6C3-658A-7E96-461C2D1A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516180-359F-A0E9-8BD5-A1775B1AC6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Major activities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A4C01FB-5692-954C-C18E-75C87EA7B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7ACABC-ECC6-600B-BC74-F394996C4BDD}"/>
              </a:ext>
            </a:extLst>
          </p:cNvPr>
          <p:cNvSpPr txBox="1"/>
          <p:nvPr/>
        </p:nvSpPr>
        <p:spPr>
          <a:xfrm>
            <a:off x="1195647" y="1718268"/>
            <a:ext cx="74116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Migration to new storage system (already in place)</a:t>
            </a:r>
            <a:br>
              <a:rPr lang="en-US" dirty="0">
                <a:solidFill>
                  <a:srgbClr val="666666"/>
                </a:solidFill>
              </a:rPr>
            </a:b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Procuring, installing and deploying a new HPC queue</a:t>
            </a:r>
            <a:br>
              <a:rPr lang="en-US" dirty="0">
                <a:solidFill>
                  <a:srgbClr val="666666"/>
                </a:solidFill>
              </a:rPr>
            </a:b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Upgrading and expanding VISA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Procuring, installing and commissioning an expansion of new HPC and VISA capacity</a:t>
            </a:r>
            <a:br>
              <a:rPr lang="en-US" dirty="0">
                <a:solidFill>
                  <a:srgbClr val="666666"/>
                </a:solidFill>
              </a:rPr>
            </a:b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Tracking the construction project for the new hosting facility</a:t>
            </a:r>
            <a:br>
              <a:rPr lang="en-US" dirty="0">
                <a:solidFill>
                  <a:srgbClr val="666666"/>
                </a:solidFill>
              </a:rPr>
            </a:b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Detailed planning of the migration of data centers.</a:t>
            </a:r>
            <a:br>
              <a:rPr lang="en-US" dirty="0">
                <a:solidFill>
                  <a:srgbClr val="666666"/>
                </a:solidFill>
              </a:rPr>
            </a:b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Handing over hutch workstations to IT</a:t>
            </a:r>
            <a:br>
              <a:rPr lang="en-US" dirty="0">
                <a:solidFill>
                  <a:srgbClr val="666666"/>
                </a:solidFill>
              </a:rPr>
            </a:br>
            <a:endParaRPr lang="en-US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86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6B36A-7B17-8A46-DB16-99AF2DB4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722" y="300521"/>
            <a:ext cx="9360000" cy="657339"/>
          </a:xfrm>
        </p:spPr>
        <p:txBody>
          <a:bodyPr/>
          <a:lstStyle/>
          <a:p>
            <a:r>
              <a:rPr lang="en-US" dirty="0"/>
              <a:t>Plans for the rest of 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A4E052-350E-C730-B5AC-5FB736307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6995F-FBA8-0D13-4DE3-251771E05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972394-428C-4B8A-36E9-F2DB9881E3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center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9A5EEB3-98D8-672E-1E72-0964C9E16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22B949-4E28-416C-EFEE-6C0A58563BB2}"/>
              </a:ext>
            </a:extLst>
          </p:cNvPr>
          <p:cNvSpPr txBox="1"/>
          <p:nvPr/>
        </p:nvSpPr>
        <p:spPr>
          <a:xfrm>
            <a:off x="1103709" y="1788607"/>
            <a:ext cx="79699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66666"/>
                </a:solidFill>
              </a:rPr>
              <a:t>A common solution for histing with DTU has been approved: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Joint infrastructure for power, cooling and conventional facilities with DTU and </a:t>
            </a:r>
            <a:r>
              <a:rPr lang="en-US" dirty="0" err="1">
                <a:solidFill>
                  <a:srgbClr val="666666"/>
                </a:solidFill>
              </a:rPr>
              <a:t>DeiC</a:t>
            </a:r>
            <a:r>
              <a:rPr lang="en-US" dirty="0">
                <a:solidFill>
                  <a:srgbClr val="666666"/>
                </a:solidFill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A modular data center has been ordered with the capacity of 1MW IT load and 30 racks.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Civil construction has started.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666666"/>
                </a:solidFill>
              </a:rPr>
              <a:t>Risks: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We are still needing an approval from the Danish parliament sub committee for finance.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Some procurements for are still outstanding and the market for all relevant components are under a lot of pressure.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Risks concerned to civil engineering. </a:t>
            </a:r>
          </a:p>
          <a:p>
            <a:pPr algn="l"/>
            <a:endParaRPr lang="en-US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8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717EC-6DA6-7C2D-5739-686E4B7F9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4352-3598-DD90-830C-40432C9A6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sz="3200" dirty="0"/>
              <a:t>Project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E118F-9F68-4C7A-5173-BBEAEEF22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Copenhagen </a:t>
            </a:r>
            <a:r>
              <a:rPr lang="en-SE"/>
              <a:t>data center</a:t>
            </a:r>
            <a:endParaRPr lang="en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E8AC-EBD4-FA2D-8FF5-BB7CF3D06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98771"/>
            <a:ext cx="9365782" cy="4768062"/>
          </a:xfrm>
        </p:spPr>
        <p:txBody>
          <a:bodyPr/>
          <a:lstStyle/>
          <a:p>
            <a:endParaRPr lang="en-SE" dirty="0"/>
          </a:p>
          <a:p>
            <a:r>
              <a:rPr lang="en-SE" dirty="0"/>
              <a:t> </a:t>
            </a:r>
          </a:p>
          <a:p>
            <a:endParaRPr lang="en-S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9DFC90-B176-389E-6BE5-156CF629F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2025-10-15</a:t>
            </a:r>
            <a:endParaRPr lang="sv-SE" dirty="0"/>
          </a:p>
        </p:txBody>
      </p:sp>
      <p:pic>
        <p:nvPicPr>
          <p:cNvPr id="8" name="Content Placeholder 17" descr="Aerial view of a building&#10;&#10;AI-generated content may be incorrect.">
            <a:extLst>
              <a:ext uri="{FF2B5EF4-FFF2-40B4-BE49-F238E27FC236}">
                <a16:creationId xmlns:a16="http://schemas.microsoft.com/office/drawing/2014/main" id="{3FA85F39-B96D-0A4E-E8AE-25DA8B6C5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15" b="12164"/>
          <a:stretch>
            <a:fillRect/>
          </a:stretch>
        </p:blipFill>
        <p:spPr>
          <a:xfrm>
            <a:off x="6525164" y="3672972"/>
            <a:ext cx="5220805" cy="2861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FC184-B347-2273-3B41-173CFD7C1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8114" y="1243742"/>
            <a:ext cx="3340100" cy="2108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3151B8-C9EF-6CE1-4AF2-F17C78EEE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314" y="1328057"/>
            <a:ext cx="2590800" cy="218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7EA4DA-E3D3-ED1E-E20E-A62BEBB03002}"/>
              </a:ext>
            </a:extLst>
          </p:cNvPr>
          <p:cNvSpPr txBox="1"/>
          <p:nvPr/>
        </p:nvSpPr>
        <p:spPr>
          <a:xfrm>
            <a:off x="1195647" y="1502688"/>
            <a:ext cx="452198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Common project with DTU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30 racks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Total capacity: 1MW IT load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Redundant power and cooling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Early access is October 2026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Full capacity and full redundancy is July 2027.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The project is tracked in P6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A plan for migrating the existing data center to the new one is being developed in ESS-5938067 (P)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Total cost estimated around 100MSEK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r>
              <a:rPr lang="en-US" b="1" dirty="0">
                <a:solidFill>
                  <a:srgbClr val="666666"/>
                </a:solidFill>
              </a:rPr>
              <a:t>Some risk does exist on the timeline for this project. In case of significant delays, DMSC could run out of hosting space for high density systems.</a:t>
            </a:r>
          </a:p>
          <a:p>
            <a:pPr algn="l"/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1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center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project status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Work is in progress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 dirty="0"/>
          </a:p>
        </p:txBody>
      </p:sp>
      <p:pic>
        <p:nvPicPr>
          <p:cNvPr id="12" name="Picture 11" descr="A fenced off area with construction equipment and trees&#10;&#10;AI-generated content may be incorrect.">
            <a:extLst>
              <a:ext uri="{FF2B5EF4-FFF2-40B4-BE49-F238E27FC236}">
                <a16:creationId xmlns:a16="http://schemas.microsoft.com/office/drawing/2014/main" id="{5524FA6A-34DB-AB67-0127-38223C2B9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141" y="1446416"/>
            <a:ext cx="4889351" cy="36670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A40F1BF-9925-8D3F-7A87-39B28BBB5BE4}"/>
              </a:ext>
            </a:extLst>
          </p:cNvPr>
          <p:cNvSpPr txBox="1"/>
          <p:nvPr/>
        </p:nvSpPr>
        <p:spPr>
          <a:xfrm>
            <a:off x="914400" y="1678193"/>
            <a:ext cx="5181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666666"/>
                </a:solidFill>
              </a:rPr>
              <a:t>Progress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Civil engineering has started – see picture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Tender for non-data center construction is in progress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Tender for data center modules is completed – final contract signature pending approval from Danish parliament which is delayed due to election in Denmark.</a:t>
            </a:r>
          </a:p>
          <a:p>
            <a:pPr algn="l"/>
            <a:endParaRPr lang="en-US" dirty="0">
              <a:solidFill>
                <a:srgbClr val="666666"/>
              </a:solidFill>
            </a:endParaRPr>
          </a:p>
          <a:p>
            <a:pPr algn="l"/>
            <a:r>
              <a:rPr lang="en-US" b="1" dirty="0">
                <a:solidFill>
                  <a:srgbClr val="666666"/>
                </a:solidFill>
              </a:rPr>
              <a:t>Pending work: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Final approval of the project is pending approval from the Danish Parliament – delayed due to election in Denmark.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Some re-design work is in progress due to rising prices on electrical components and steel.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center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project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P6 status</a:t>
            </a:r>
          </a:p>
          <a:p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7C01368-CD87-9E99-7572-45066B2FE2D7}"/>
              </a:ext>
            </a:extLst>
          </p:cNvPr>
          <p:cNvGraphicFramePr>
            <a:graphicFrameLocks noGrp="1"/>
          </p:cNvGraphicFramePr>
          <p:nvPr/>
        </p:nvGraphicFramePr>
        <p:xfrm>
          <a:off x="1195646" y="1603921"/>
          <a:ext cx="9947976" cy="431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6994">
                  <a:extLst>
                    <a:ext uri="{9D8B030D-6E8A-4147-A177-3AD203B41FA5}">
                      <a16:colId xmlns:a16="http://schemas.microsoft.com/office/drawing/2014/main" val="2164667258"/>
                    </a:ext>
                  </a:extLst>
                </a:gridCol>
                <a:gridCol w="3231856">
                  <a:extLst>
                    <a:ext uri="{9D8B030D-6E8A-4147-A177-3AD203B41FA5}">
                      <a16:colId xmlns:a16="http://schemas.microsoft.com/office/drawing/2014/main" val="336818657"/>
                    </a:ext>
                  </a:extLst>
                </a:gridCol>
                <a:gridCol w="1742132">
                  <a:extLst>
                    <a:ext uri="{9D8B030D-6E8A-4147-A177-3AD203B41FA5}">
                      <a16:colId xmlns:a16="http://schemas.microsoft.com/office/drawing/2014/main" val="2231896640"/>
                    </a:ext>
                  </a:extLst>
                </a:gridCol>
                <a:gridCol w="2486994">
                  <a:extLst>
                    <a:ext uri="{9D8B030D-6E8A-4147-A177-3AD203B41FA5}">
                      <a16:colId xmlns:a16="http://schemas.microsoft.com/office/drawing/2014/main" val="7965635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P6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P6 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Due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802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SCI-A2146968670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Data Center Hosting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12.10.2027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Started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031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SCI-A2146968700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Construction started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01.06.2027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612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SCI-A2146968710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Procurement of modules started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01.10.2025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141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SCI-A2146969030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Order placed for 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01.06.2026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Pending approval from parliament.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2748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SCI-A2146969040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Data center modules delivered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01.10.2026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started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730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SCI-A2146969050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Construction completed - early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01.09.2026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started 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830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SCI-A2146969180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 capacity of 1MW is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01.07.2027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started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756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07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Data Systems and Technologies (DST)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STAP presentation April 2026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</a:t>
            </a:r>
            <a:r>
              <a:rPr lang="en-GB" dirty="0" err="1"/>
              <a:t>Jesper</a:t>
            </a:r>
            <a:r>
              <a:rPr lang="en-GB"/>
              <a:t> Rude </a:t>
            </a:r>
            <a:r>
              <a:rPr lang="en-GB" err="1"/>
              <a:t>selknæs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2026-04-07</a:t>
            </a:fld>
            <a:endParaRPr lang="en-GB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EC3EF-D9F1-D13B-E582-F3EEDD4C4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42327E-B467-D296-F4D6-77897B42C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Advise to the DST group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454E5B4-3004-F5BE-1829-53DCC6817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BDCDF27-B37D-BD78-5691-B29B58FE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E3E963FB-F822-9C4A-FEA8-62C8558FFB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Are  we on the right track?</a:t>
            </a:r>
          </a:p>
          <a:p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7D0C9991-1FA1-5A9A-C271-CE48C3E9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0B50D7-24B0-1020-440E-7925758351A8}"/>
              </a:ext>
            </a:extLst>
          </p:cNvPr>
          <p:cNvSpPr txBox="1"/>
          <p:nvPr/>
        </p:nvSpPr>
        <p:spPr>
          <a:xfrm>
            <a:off x="1026681" y="1828800"/>
            <a:ext cx="95485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Does the data center solution looks reasonable?</a:t>
            </a:r>
            <a:br>
              <a:rPr lang="en-US" dirty="0">
                <a:solidFill>
                  <a:srgbClr val="666666"/>
                </a:solidFill>
              </a:rPr>
            </a:b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Any advise on handling the volatile market situation for IT components?</a:t>
            </a:r>
            <a:br>
              <a:rPr lang="en-US" dirty="0">
                <a:solidFill>
                  <a:srgbClr val="666666"/>
                </a:solidFill>
              </a:rPr>
            </a:b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Any other advice?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5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6AA6A-82FE-344A-B1CB-58BD6704D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Data </a:t>
            </a:r>
            <a:r>
              <a:rPr lang="da-DK" dirty="0" err="1"/>
              <a:t>workflow</a:t>
            </a:r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036C4-41A7-734B-8BE0-65F53E387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63451-4B7F-0D45-83C0-4424C8C31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3D013B-B23D-674B-857F-6DB1E3D776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DMSC (+ECDC) </a:t>
            </a:r>
            <a:r>
              <a:rPr lang="da-DK" dirty="0" err="1"/>
              <a:t>deliverable</a:t>
            </a:r>
            <a:r>
              <a:rPr lang="da-DK" dirty="0"/>
              <a:t> to instruments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CD5DD8-0A55-5446-8930-2BE39C4F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22F857-CA5A-844F-9663-5A4F1E9C7DF7}"/>
              </a:ext>
            </a:extLst>
          </p:cNvPr>
          <p:cNvCxnSpPr/>
          <p:nvPr/>
        </p:nvCxnSpPr>
        <p:spPr>
          <a:xfrm>
            <a:off x="-2979283" y="3861048"/>
            <a:ext cx="0" cy="4649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23335F7-E478-D0ED-D345-E2BA31709BB9}"/>
              </a:ext>
            </a:extLst>
          </p:cNvPr>
          <p:cNvSpPr/>
          <p:nvPr/>
        </p:nvSpPr>
        <p:spPr>
          <a:xfrm>
            <a:off x="8062509" y="2774303"/>
            <a:ext cx="1317141" cy="423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ontent Placeholder 4">
            <a:extLst>
              <a:ext uri="{FF2B5EF4-FFF2-40B4-BE49-F238E27FC236}">
                <a16:creationId xmlns:a16="http://schemas.microsoft.com/office/drawing/2014/main" id="{DFE4B504-668A-46AF-227E-5098091176C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85931" y="3381912"/>
          <a:ext cx="8995556" cy="697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D3414EB3-5BD5-9F35-9150-3FAF2D70FA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9949" y="2991071"/>
            <a:ext cx="1113891" cy="3306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7D8371-F4FD-243E-4D07-1580A5B0A8E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766" y="2987951"/>
            <a:ext cx="784220" cy="320110"/>
          </a:xfrm>
          <a:prstGeom prst="rect">
            <a:avLst/>
          </a:prstGeom>
        </p:spPr>
      </p:pic>
      <p:pic>
        <p:nvPicPr>
          <p:cNvPr id="25" name="Picture 10" descr="PICS Home">
            <a:extLst>
              <a:ext uri="{FF2B5EF4-FFF2-40B4-BE49-F238E27FC236}">
                <a16:creationId xmlns:a16="http://schemas.microsoft.com/office/drawing/2014/main" id="{98BBA6C8-FE1E-5C84-7360-2DB74820A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5728" y="2921840"/>
            <a:ext cx="426151" cy="42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6E1E2F0-4488-4819-CCD7-F4894B0FA0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766" y="3035096"/>
            <a:ext cx="815349" cy="272965"/>
          </a:xfrm>
          <a:prstGeom prst="rect">
            <a:avLst/>
          </a:prstGeom>
        </p:spPr>
      </p:pic>
      <p:pic>
        <p:nvPicPr>
          <p:cNvPr id="27" name="Screen Shot 2017-10-30 at 14.07.55.png" descr="Screen Shot 2017-10-30 at 14.07.55.png">
            <a:extLst>
              <a:ext uri="{FF2B5EF4-FFF2-40B4-BE49-F238E27FC236}">
                <a16:creationId xmlns:a16="http://schemas.microsoft.com/office/drawing/2014/main" id="{F81D20F2-2745-19A1-1A4F-59FC6C5B4F9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AFBFC"/>
              </a:clrFrom>
              <a:clrTo>
                <a:srgbClr val="FAFB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66" b="-1"/>
          <a:stretch/>
        </p:blipFill>
        <p:spPr>
          <a:xfrm>
            <a:off x="8434852" y="2819739"/>
            <a:ext cx="608519" cy="57539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1BD1A0E-F555-B16D-B393-3B9EBADF8729}"/>
              </a:ext>
            </a:extLst>
          </p:cNvPr>
          <p:cNvSpPr txBox="1"/>
          <p:nvPr/>
        </p:nvSpPr>
        <p:spPr>
          <a:xfrm>
            <a:off x="7138346" y="2586993"/>
            <a:ext cx="1382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600" dirty="0" err="1">
                <a:solidFill>
                  <a:srgbClr val="666666"/>
                </a:solidFill>
              </a:rPr>
              <a:t>Technique</a:t>
            </a:r>
            <a:endParaRPr lang="sv-SE" sz="1600" dirty="0">
              <a:solidFill>
                <a:srgbClr val="666666"/>
              </a:solidFill>
            </a:endParaRPr>
          </a:p>
          <a:p>
            <a:pPr algn="l"/>
            <a:r>
              <a:rPr lang="sv-SE" sz="1600" dirty="0" err="1">
                <a:solidFill>
                  <a:srgbClr val="666666"/>
                </a:solidFill>
              </a:rPr>
              <a:t>specific</a:t>
            </a:r>
            <a:endParaRPr lang="sv-SE" sz="1600" dirty="0">
              <a:solidFill>
                <a:srgbClr val="666666"/>
              </a:solidFill>
            </a:endParaRPr>
          </a:p>
          <a:p>
            <a:pPr algn="l"/>
            <a:r>
              <a:rPr lang="sv-SE" sz="1600" dirty="0">
                <a:solidFill>
                  <a:srgbClr val="666666"/>
                </a:solidFill>
              </a:rPr>
              <a:t>(</a:t>
            </a:r>
            <a:r>
              <a:rPr lang="sv-SE" sz="1600" dirty="0" err="1">
                <a:solidFill>
                  <a:srgbClr val="666666"/>
                </a:solidFill>
              </a:rPr>
              <a:t>EasyScience</a:t>
            </a:r>
            <a:r>
              <a:rPr lang="sv-SE" sz="1600" dirty="0">
                <a:solidFill>
                  <a:srgbClr val="666666"/>
                </a:solidFill>
              </a:rPr>
              <a:t>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848D28D-898E-2A9C-33F2-60A057D093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77647" y="2953735"/>
            <a:ext cx="1317903" cy="3912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3E3E9D6-C864-1790-B9DB-D9785EB96D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15705" y="2898856"/>
            <a:ext cx="425199" cy="468724"/>
          </a:xfrm>
          <a:prstGeom prst="rect">
            <a:avLst/>
          </a:prstGeom>
        </p:spPr>
      </p:pic>
      <p:pic>
        <p:nvPicPr>
          <p:cNvPr id="52" name="Picture Placeholder 7">
            <a:extLst>
              <a:ext uri="{FF2B5EF4-FFF2-40B4-BE49-F238E27FC236}">
                <a16:creationId xmlns:a16="http://schemas.microsoft.com/office/drawing/2014/main" id="{312684DC-FA1B-9313-BF40-D3F8CF02F0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17835" y="4453171"/>
            <a:ext cx="1855292" cy="1771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6666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ADB00E9-6650-0F62-7E12-44693D40EA7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4317" t="12112" r="38864" b="65121"/>
          <a:stretch/>
        </p:blipFill>
        <p:spPr>
          <a:xfrm>
            <a:off x="1230862" y="4973703"/>
            <a:ext cx="1376021" cy="1215315"/>
          </a:xfrm>
          <a:prstGeom prst="rect">
            <a:avLst/>
          </a:prstGeom>
        </p:spPr>
      </p:pic>
      <p:pic>
        <p:nvPicPr>
          <p:cNvPr id="54" name="Picture 2" descr="Jupyter notebooks over SSH for remote deep learning on a GPU • RC">
            <a:extLst>
              <a:ext uri="{FF2B5EF4-FFF2-40B4-BE49-F238E27FC236}">
                <a16:creationId xmlns:a16="http://schemas.microsoft.com/office/drawing/2014/main" id="{2E4F964F-6C4A-4FDF-229E-3F699739D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753" y="4984403"/>
            <a:ext cx="1030026" cy="11939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3831B15-6E05-18F9-9DC2-E44737269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782" y="1629362"/>
            <a:ext cx="1363974" cy="80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EE00FA-2C90-E56B-93DE-E300E4639628}"/>
              </a:ext>
            </a:extLst>
          </p:cNvPr>
          <p:cNvSpPr txBox="1"/>
          <p:nvPr/>
        </p:nvSpPr>
        <p:spPr>
          <a:xfrm>
            <a:off x="1195647" y="4457824"/>
            <a:ext cx="1903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solidFill>
                  <a:srgbClr val="666666"/>
                </a:solidFill>
              </a:rPr>
              <a:t>Remote access: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45A506-E6DC-A3D0-161A-683D3D29D926}"/>
              </a:ext>
            </a:extLst>
          </p:cNvPr>
          <p:cNvSpPr txBox="1"/>
          <p:nvPr/>
        </p:nvSpPr>
        <p:spPr>
          <a:xfrm>
            <a:off x="6151179" y="4415616"/>
            <a:ext cx="2101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Data centres in Lund &amp; Copenhagen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F9D8201-B3A3-6E9F-9979-9D73BAB8C90B}"/>
              </a:ext>
            </a:extLst>
          </p:cNvPr>
          <p:cNvGrpSpPr/>
          <p:nvPr/>
        </p:nvGrpSpPr>
        <p:grpSpPr>
          <a:xfrm>
            <a:off x="2695498" y="1314944"/>
            <a:ext cx="7674877" cy="1485395"/>
            <a:chOff x="2695498" y="1314944"/>
            <a:chExt cx="7674877" cy="1485395"/>
          </a:xfrm>
        </p:grpSpPr>
        <p:pic>
          <p:nvPicPr>
            <p:cNvPr id="1032" name="Picture 8" descr="Python - Logos Download">
              <a:extLst>
                <a:ext uri="{FF2B5EF4-FFF2-40B4-BE49-F238E27FC236}">
                  <a16:creationId xmlns:a16="http://schemas.microsoft.com/office/drawing/2014/main" id="{CB9060F6-6ECB-C1DD-5D0D-ED579D050E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9776" y="1314944"/>
              <a:ext cx="2330152" cy="676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556BCE0C-9B9F-4E89-A99D-ED32E1320947}"/>
                </a:ext>
              </a:extLst>
            </p:cNvPr>
            <p:cNvSpPr/>
            <p:nvPr/>
          </p:nvSpPr>
          <p:spPr>
            <a:xfrm rot="16200000">
              <a:off x="6241660" y="-1328376"/>
              <a:ext cx="582553" cy="7674877"/>
            </a:xfrm>
            <a:prstGeom prst="rightBrace">
              <a:avLst>
                <a:gd name="adj1" fmla="val 37879"/>
                <a:gd name="adj2" fmla="val 63316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DBF0955-54ED-D568-AAC9-2AA8F6448E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4372" y="1629362"/>
              <a:ext cx="1363974" cy="2518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695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ESS data pipeline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F2C8D0-2448-45AB-9FE2-D6C1EBCE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From detectors to publication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BB34899-7799-E191-068C-0CDF361C8B98}"/>
              </a:ext>
            </a:extLst>
          </p:cNvPr>
          <p:cNvGrpSpPr/>
          <p:nvPr/>
        </p:nvGrpSpPr>
        <p:grpSpPr>
          <a:xfrm>
            <a:off x="2646497" y="1082715"/>
            <a:ext cx="8029212" cy="2804116"/>
            <a:chOff x="1043608" y="237051"/>
            <a:chExt cx="8199568" cy="323755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91DFEFA-DE6D-8630-51E7-2FEDD0696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75061">
              <a:off x="7270565" y="237051"/>
              <a:ext cx="1972611" cy="1415881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349CFD2-A8FD-D0AE-F672-3628C5D14AF1}"/>
                </a:ext>
              </a:extLst>
            </p:cNvPr>
            <p:cNvGrpSpPr/>
            <p:nvPr/>
          </p:nvGrpSpPr>
          <p:grpSpPr>
            <a:xfrm>
              <a:off x="1043608" y="584999"/>
              <a:ext cx="7065545" cy="2889611"/>
              <a:chOff x="1043608" y="584999"/>
              <a:chExt cx="7065545" cy="2889611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C8B69DC-51CB-CE9D-7AC8-F5940B505116}"/>
                  </a:ext>
                </a:extLst>
              </p:cNvPr>
              <p:cNvSpPr txBox="1"/>
              <p:nvPr/>
            </p:nvSpPr>
            <p:spPr>
              <a:xfrm>
                <a:off x="3662300" y="1002506"/>
                <a:ext cx="3265894" cy="6463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spPr>
            <p:txBody>
              <a:bodyPr wrap="none" rtlCol="0">
                <a:spAutoFit/>
              </a:bodyPr>
              <a:lstStyle/>
              <a:p>
                <a:r>
                  <a:rPr lang="en-GB" sz="3600" dirty="0"/>
                  <a:t>Site server room</a:t>
                </a: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67BB0DC-5CC0-88F1-3A46-4C1EADAF6D62}"/>
                  </a:ext>
                </a:extLst>
              </p:cNvPr>
              <p:cNvSpPr/>
              <p:nvPr/>
            </p:nvSpPr>
            <p:spPr>
              <a:xfrm>
                <a:off x="1043608" y="584999"/>
                <a:ext cx="7065545" cy="2889611"/>
              </a:xfrm>
              <a:prstGeom prst="ellipse">
                <a:avLst/>
              </a:prstGeom>
              <a:solidFill>
                <a:schemeClr val="accent5">
                  <a:alpha val="28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402B8F1-4203-EEBC-466E-08677D9792A3}"/>
              </a:ext>
            </a:extLst>
          </p:cNvPr>
          <p:cNvGrpSpPr/>
          <p:nvPr/>
        </p:nvGrpSpPr>
        <p:grpSpPr>
          <a:xfrm>
            <a:off x="1495313" y="2426585"/>
            <a:ext cx="7861348" cy="3860463"/>
            <a:chOff x="-204898" y="1023754"/>
            <a:chExt cx="8116318" cy="4851073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4594120-C250-34E0-B4AE-64B0BD0F2A28}"/>
                </a:ext>
              </a:extLst>
            </p:cNvPr>
            <p:cNvGrpSpPr/>
            <p:nvPr/>
          </p:nvGrpSpPr>
          <p:grpSpPr>
            <a:xfrm>
              <a:off x="-204898" y="1023754"/>
              <a:ext cx="8116318" cy="4851073"/>
              <a:chOff x="-204898" y="1023754"/>
              <a:chExt cx="8116318" cy="4851073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EB12009-DC58-5D9A-C4B4-8E09DCA65B43}"/>
                  </a:ext>
                </a:extLst>
              </p:cNvPr>
              <p:cNvGrpSpPr/>
              <p:nvPr/>
            </p:nvGrpSpPr>
            <p:grpSpPr>
              <a:xfrm>
                <a:off x="-204898" y="1023754"/>
                <a:ext cx="8116318" cy="4851073"/>
                <a:chOff x="-204898" y="1023754"/>
                <a:chExt cx="8116318" cy="4851073"/>
              </a:xfrm>
            </p:grpSpPr>
            <p:cxnSp>
              <p:nvCxnSpPr>
                <p:cNvPr id="60" name="Elbow Connector 59">
                  <a:extLst>
                    <a:ext uri="{FF2B5EF4-FFF2-40B4-BE49-F238E27FC236}">
                      <a16:creationId xmlns:a16="http://schemas.microsoft.com/office/drawing/2014/main" id="{56E2A896-DF45-9B06-B5DA-55195711462B}"/>
                    </a:ext>
                  </a:extLst>
                </p:cNvPr>
                <p:cNvCxnSpPr>
                  <a:cxnSpLocks/>
                  <a:endCxn id="62" idx="4"/>
                </p:cNvCxnSpPr>
                <p:nvPr/>
              </p:nvCxnSpPr>
              <p:spPr>
                <a:xfrm rot="5400000">
                  <a:off x="6619220" y="2469230"/>
                  <a:ext cx="474022" cy="279794"/>
                </a:xfrm>
                <a:prstGeom prst="bentConnector2">
                  <a:avLst/>
                </a:prstGeom>
                <a:ln w="50800">
                  <a:solidFill>
                    <a:schemeClr val="accent5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3C437CF8-375E-FB00-19AC-E837EA1CE7EF}"/>
                    </a:ext>
                  </a:extLst>
                </p:cNvPr>
                <p:cNvGrpSpPr/>
                <p:nvPr/>
              </p:nvGrpSpPr>
              <p:grpSpPr>
                <a:xfrm>
                  <a:off x="-204898" y="1023754"/>
                  <a:ext cx="8116318" cy="4851073"/>
                  <a:chOff x="-204898" y="1023754"/>
                  <a:chExt cx="8116318" cy="4851073"/>
                </a:xfrm>
              </p:grpSpPr>
              <p:sp>
                <p:nvSpPr>
                  <p:cNvPr id="65" name="Right Arrow 64">
                    <a:extLst>
                      <a:ext uri="{FF2B5EF4-FFF2-40B4-BE49-F238E27FC236}">
                        <a16:creationId xmlns:a16="http://schemas.microsoft.com/office/drawing/2014/main" id="{303D2D13-C143-C01E-DD9C-6635DFF496AC}"/>
                      </a:ext>
                    </a:extLst>
                  </p:cNvPr>
                  <p:cNvSpPr/>
                  <p:nvPr/>
                </p:nvSpPr>
                <p:spPr>
                  <a:xfrm flipV="1">
                    <a:off x="915227" y="1989489"/>
                    <a:ext cx="342884" cy="61349"/>
                  </a:xfrm>
                  <a:prstGeom prst="rightArrow">
                    <a:avLst/>
                  </a:prstGeom>
                  <a:solidFill>
                    <a:schemeClr val="accent4">
                      <a:alpha val="60000"/>
                    </a:schemeClr>
                  </a:solidFill>
                  <a:ln w="16192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A93BE994-871E-5C66-A685-FABE89A52AD8}"/>
                      </a:ext>
                    </a:extLst>
                  </p:cNvPr>
                  <p:cNvSpPr/>
                  <p:nvPr/>
                </p:nvSpPr>
                <p:spPr>
                  <a:xfrm>
                    <a:off x="-204898" y="1023754"/>
                    <a:ext cx="1039180" cy="1992817"/>
                  </a:xfrm>
                  <a:prstGeom prst="ellipse">
                    <a:avLst/>
                  </a:prstGeom>
                  <a:solidFill>
                    <a:schemeClr val="accent4">
                      <a:alpha val="60000"/>
                    </a:schemeClr>
                  </a:solidFill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dirty="0"/>
                      <a:t>Beamlines</a:t>
                    </a:r>
                  </a:p>
                </p:txBody>
              </p: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4B59EDF1-E278-2CD1-9D5B-53598425CF13}"/>
                      </a:ext>
                    </a:extLst>
                  </p:cNvPr>
                  <p:cNvGrpSpPr/>
                  <p:nvPr/>
                </p:nvGrpSpPr>
                <p:grpSpPr>
                  <a:xfrm>
                    <a:off x="1003442" y="1416012"/>
                    <a:ext cx="6907978" cy="4458815"/>
                    <a:chOff x="0" y="-244870"/>
                    <a:chExt cx="5635855" cy="3866910"/>
                  </a:xfrm>
                </p:grpSpPr>
                <p:sp>
                  <p:nvSpPr>
                    <p:cNvPr id="68" name="Can 67">
                      <a:extLst>
                        <a:ext uri="{FF2B5EF4-FFF2-40B4-BE49-F238E27FC236}">
                          <a16:creationId xmlns:a16="http://schemas.microsoft.com/office/drawing/2014/main" id="{73EC3540-7AE8-33C1-8EFB-202ECADDB0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82671" y="1483360"/>
                      <a:ext cx="1141095" cy="1010920"/>
                    </a:xfrm>
                    <a:prstGeom prst="can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12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Raw data</a:t>
                      </a:r>
                      <a:br>
                        <a:rPr lang="en-GB" sz="12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(read-only)</a:t>
                      </a:r>
                      <a:endParaRPr lang="da-DK" sz="12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69" name="Can 68">
                      <a:extLst>
                        <a:ext uri="{FF2B5EF4-FFF2-40B4-BE49-F238E27FC236}">
                          <a16:creationId xmlns:a16="http://schemas.microsoft.com/office/drawing/2014/main" id="{DE394DDD-1095-C517-BD54-201FF84552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7284" y="1483360"/>
                      <a:ext cx="1136015" cy="1010920"/>
                    </a:xfrm>
                    <a:prstGeom prst="can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12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Derived data</a:t>
                      </a:r>
                      <a:br>
                        <a:rPr lang="en-GB" sz="12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(read/write)</a:t>
                      </a:r>
                      <a:endParaRPr lang="da-DK" sz="12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70" name="Rounded Rectangle 69">
                      <a:extLst>
                        <a:ext uri="{FF2B5EF4-FFF2-40B4-BE49-F238E27FC236}">
                          <a16:creationId xmlns:a16="http://schemas.microsoft.com/office/drawing/2014/main" id="{E87E7E8D-90C4-48DA-4872-1FBE80527C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9418" y="-244870"/>
                      <a:ext cx="904240" cy="1117600"/>
                    </a:xfrm>
                    <a:prstGeom prst="roundRect">
                      <a:avLst/>
                    </a:prstGeom>
                    <a:solidFill>
                      <a:schemeClr val="accent5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12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Detector readout and EPICS Bridge</a:t>
                      </a:r>
                      <a:endParaRPr lang="da-DK" sz="12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71" name="Rounded Rectangle 70">
                      <a:extLst>
                        <a:ext uri="{FF2B5EF4-FFF2-40B4-BE49-F238E27FC236}">
                          <a16:creationId xmlns:a16="http://schemas.microsoft.com/office/drawing/2014/main" id="{F4A64B09-CD36-32E0-F002-7BF79DC79B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3045" y="40509"/>
                      <a:ext cx="747496" cy="546192"/>
                    </a:xfrm>
                    <a:prstGeom prst="roundRect">
                      <a:avLst/>
                    </a:prstGeom>
                    <a:solidFill>
                      <a:schemeClr val="accent5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DAQ</a:t>
                      </a:r>
                      <a:endParaRPr lang="da-DK" sz="12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72" name="Rounded Rectangle 71">
                      <a:extLst>
                        <a:ext uri="{FF2B5EF4-FFF2-40B4-BE49-F238E27FC236}">
                          <a16:creationId xmlns:a16="http://schemas.microsoft.com/office/drawing/2014/main" id="{9B0BA084-EA21-9A5E-FE0E-2E721A1373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77032" y="45252"/>
                      <a:ext cx="1958823" cy="538431"/>
                    </a:xfrm>
                    <a:prstGeom prst="roundRect">
                      <a:avLst/>
                    </a:prstGeom>
                    <a:solidFill>
                      <a:schemeClr val="accent5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12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Online Data reduction and analysis</a:t>
                      </a:r>
                      <a:endParaRPr lang="da-DK" sz="12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73" name="Can 72">
                      <a:extLst>
                        <a:ext uri="{FF2B5EF4-FFF2-40B4-BE49-F238E27FC236}">
                          <a16:creationId xmlns:a16="http://schemas.microsoft.com/office/drawing/2014/main" id="{C7C0F170-F8D4-5AFF-F57E-39BBFECC0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73290" y="712634"/>
                      <a:ext cx="1146114" cy="576734"/>
                    </a:xfrm>
                    <a:prstGeom prst="can">
                      <a:avLst/>
                    </a:prstGeom>
                    <a:solidFill>
                      <a:schemeClr val="accent5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12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Online</a:t>
                      </a:r>
                      <a:br>
                        <a:rPr lang="en-GB" sz="12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storage - raw</a:t>
                      </a:r>
                      <a:endParaRPr lang="da-DK" sz="12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74" name="Triangle 73">
                      <a:extLst>
                        <a:ext uri="{FF2B5EF4-FFF2-40B4-BE49-F238E27FC236}">
                          <a16:creationId xmlns:a16="http://schemas.microsoft.com/office/drawing/2014/main" id="{2592A6DD-86C9-C07E-BC36-C2DD16FC77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400" y="2702560"/>
                      <a:ext cx="1257935" cy="919480"/>
                    </a:xfrm>
                    <a:prstGeom prst="triangl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120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Portal</a:t>
                      </a:r>
                      <a:endParaRPr lang="da-DK" sz="12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75" name="Oval 74">
                      <a:extLst>
                        <a:ext uri="{FF2B5EF4-FFF2-40B4-BE49-F238E27FC236}">
                          <a16:creationId xmlns:a16="http://schemas.microsoft.com/office/drawing/2014/main" id="{233B1F3C-979C-2E98-65D8-4D91F388E9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1595120"/>
                      <a:ext cx="1146175" cy="68326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12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External</a:t>
                      </a:r>
                      <a:br>
                        <a:rPr lang="en-GB" sz="12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2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Archive</a:t>
                      </a:r>
                      <a:endParaRPr lang="da-DK" sz="12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76" name="Cube 75">
                      <a:extLst>
                        <a:ext uri="{FF2B5EF4-FFF2-40B4-BE49-F238E27FC236}">
                          <a16:creationId xmlns:a16="http://schemas.microsoft.com/office/drawing/2014/main" id="{5216043A-267E-B96C-6CBA-DBBB94FA50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5840" y="2926080"/>
                      <a:ext cx="1828800" cy="688340"/>
                    </a:xfrm>
                    <a:prstGeom prst="cub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1200" dirty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Offline environment</a:t>
                      </a:r>
                      <a:endParaRPr lang="da-DK" sz="12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77" name="Straight Arrow Connector 76">
                      <a:extLst>
                        <a:ext uri="{FF2B5EF4-FFF2-40B4-BE49-F238E27FC236}">
                          <a16:creationId xmlns:a16="http://schemas.microsoft.com/office/drawing/2014/main" id="{8696E91A-4A79-5BDB-EC93-1366C7B61674}"/>
                        </a:ext>
                      </a:extLst>
                    </p:cNvPr>
                    <p:cNvCxnSpPr>
                      <a:cxnSpLocks/>
                      <a:stCxn id="68" idx="2"/>
                      <a:endCxn id="75" idx="6"/>
                    </p:cNvCxnSpPr>
                    <p:nvPr/>
                  </p:nvCxnSpPr>
                  <p:spPr>
                    <a:xfrm flipH="1" flipV="1">
                      <a:off x="1146175" y="1936750"/>
                      <a:ext cx="1236496" cy="52071"/>
                    </a:xfrm>
                    <a:prstGeom prst="straightConnector1">
                      <a:avLst/>
                    </a:prstGeom>
                    <a:ln w="50800"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Arrow Connector 77">
                      <a:extLst>
                        <a:ext uri="{FF2B5EF4-FFF2-40B4-BE49-F238E27FC236}">
                          <a16:creationId xmlns:a16="http://schemas.microsoft.com/office/drawing/2014/main" id="{9EF7E33B-67F0-A159-6C3B-7292A513FDE3}"/>
                        </a:ext>
                      </a:extLst>
                    </p:cNvPr>
                    <p:cNvCxnSpPr>
                      <a:cxnSpLocks/>
                      <a:endCxn id="74" idx="5"/>
                    </p:cNvCxnSpPr>
                    <p:nvPr/>
                  </p:nvCxnSpPr>
                  <p:spPr>
                    <a:xfrm flipH="1">
                      <a:off x="1857851" y="2448195"/>
                      <a:ext cx="1641022" cy="714105"/>
                    </a:xfrm>
                    <a:prstGeom prst="straightConnector1">
                      <a:avLst/>
                    </a:prstGeom>
                    <a:ln w="50800"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" name="Straight Arrow Connector 78">
                      <a:extLst>
                        <a:ext uri="{FF2B5EF4-FFF2-40B4-BE49-F238E27FC236}">
                          <a16:creationId xmlns:a16="http://schemas.microsoft.com/office/drawing/2014/main" id="{F6CD7574-1105-998E-0ACD-1377CDBE91FF}"/>
                        </a:ext>
                      </a:extLst>
                    </p:cNvPr>
                    <p:cNvCxnSpPr>
                      <a:stCxn id="75" idx="4"/>
                      <a:endCxn id="74" idx="1"/>
                    </p:cNvCxnSpPr>
                    <p:nvPr/>
                  </p:nvCxnSpPr>
                  <p:spPr>
                    <a:xfrm>
                      <a:off x="573088" y="2278380"/>
                      <a:ext cx="655796" cy="883920"/>
                    </a:xfrm>
                    <a:prstGeom prst="straightConnector1">
                      <a:avLst/>
                    </a:prstGeom>
                    <a:ln w="50800"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" name="Straight Arrow Connector 79">
                      <a:extLst>
                        <a:ext uri="{FF2B5EF4-FFF2-40B4-BE49-F238E27FC236}">
                          <a16:creationId xmlns:a16="http://schemas.microsoft.com/office/drawing/2014/main" id="{D29B1026-4F96-5184-DE56-27867639AB04}"/>
                        </a:ext>
                      </a:extLst>
                    </p:cNvPr>
                    <p:cNvCxnSpPr>
                      <a:stCxn id="74" idx="5"/>
                      <a:endCxn id="76" idx="2"/>
                    </p:cNvCxnSpPr>
                    <p:nvPr/>
                  </p:nvCxnSpPr>
                  <p:spPr>
                    <a:xfrm>
                      <a:off x="1857851" y="3162300"/>
                      <a:ext cx="1687989" cy="193993"/>
                    </a:xfrm>
                    <a:prstGeom prst="straightConnector1">
                      <a:avLst/>
                    </a:prstGeom>
                    <a:ln w="50800"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1" name="Elbow Connector 80">
                      <a:extLst>
                        <a:ext uri="{FF2B5EF4-FFF2-40B4-BE49-F238E27FC236}">
                          <a16:creationId xmlns:a16="http://schemas.microsoft.com/office/drawing/2014/main" id="{208AD31E-94BD-36FC-8739-3BE55AEA3CED}"/>
                        </a:ext>
                      </a:extLst>
                    </p:cNvPr>
                    <p:cNvCxnSpPr>
                      <a:cxnSpLocks/>
                      <a:stCxn id="70" idx="3"/>
                      <a:endCxn id="71" idx="1"/>
                    </p:cNvCxnSpPr>
                    <p:nvPr/>
                  </p:nvCxnSpPr>
                  <p:spPr>
                    <a:xfrm flipV="1">
                      <a:off x="1213658" y="313606"/>
                      <a:ext cx="369386" cy="324"/>
                    </a:xfrm>
                    <a:prstGeom prst="bentConnector3">
                      <a:avLst/>
                    </a:prstGeom>
                    <a:ln w="50800">
                      <a:solidFill>
                        <a:schemeClr val="accent5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Straight Arrow Connector 81">
                      <a:extLst>
                        <a:ext uri="{FF2B5EF4-FFF2-40B4-BE49-F238E27FC236}">
                          <a16:creationId xmlns:a16="http://schemas.microsoft.com/office/drawing/2014/main" id="{D6145627-35B2-0942-AD15-A319A1B2183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523767" y="2438570"/>
                      <a:ext cx="712953" cy="533231"/>
                    </a:xfrm>
                    <a:prstGeom prst="straightConnector1">
                      <a:avLst/>
                    </a:prstGeom>
                    <a:ln w="50800"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62" name="Can 61">
                  <a:extLst>
                    <a:ext uri="{FF2B5EF4-FFF2-40B4-BE49-F238E27FC236}">
                      <a16:creationId xmlns:a16="http://schemas.microsoft.com/office/drawing/2014/main" id="{0D45D1CF-4729-5DEF-D34F-CE8FA374A4A1}"/>
                    </a:ext>
                  </a:extLst>
                </p:cNvPr>
                <p:cNvSpPr/>
                <p:nvPr/>
              </p:nvSpPr>
              <p:spPr>
                <a:xfrm>
                  <a:off x="5315336" y="2516711"/>
                  <a:ext cx="1400998" cy="658853"/>
                </a:xfrm>
                <a:prstGeom prst="can">
                  <a:avLst/>
                </a:prstGeom>
                <a:solidFill>
                  <a:schemeClr val="accent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ts val="1400"/>
                    </a:lnSpc>
                    <a:spcAft>
                      <a:spcPts val="1200"/>
                    </a:spcAft>
                  </a:pPr>
                  <a:r>
                    <a:rPr lang="en-GB" sz="1200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Online</a:t>
                  </a:r>
                  <a:br>
                    <a:rPr lang="en-GB" sz="1200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GB" sz="1200" dirty="0"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storage - derived</a:t>
                  </a:r>
                  <a:endParaRPr lang="da-DK" sz="12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91395AAC-7EF9-1EDA-563F-BB28449500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12160" y="3169752"/>
                  <a:ext cx="8730" cy="326468"/>
                </a:xfrm>
                <a:prstGeom prst="straightConnector1">
                  <a:avLst/>
                </a:prstGeom>
                <a:ln w="50800">
                  <a:gradFill flip="none" rotWithShape="1">
                    <a:gsLst>
                      <a:gs pos="1000">
                        <a:schemeClr val="accent1">
                          <a:lumMod val="40000"/>
                          <a:lumOff val="60000"/>
                        </a:schemeClr>
                      </a:gs>
                      <a:gs pos="45000">
                        <a:schemeClr val="accent1">
                          <a:lumMod val="95000"/>
                          <a:lumOff val="5000"/>
                        </a:schemeClr>
                      </a:gs>
                      <a:gs pos="100000">
                        <a:schemeClr val="accent1">
                          <a:lumMod val="60000"/>
                        </a:schemeClr>
                      </a:gs>
                    </a:gsLst>
                    <a:lin ang="2700000" scaled="1"/>
                    <a:tileRect/>
                  </a:gra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id="{294BB4B8-8661-548B-69FA-8150C8C132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35278" y="3175564"/>
                  <a:ext cx="8730" cy="326468"/>
                </a:xfrm>
                <a:prstGeom prst="straightConnector1">
                  <a:avLst/>
                </a:prstGeom>
                <a:ln w="50800">
                  <a:gradFill flip="none" rotWithShape="1">
                    <a:gsLst>
                      <a:gs pos="1000">
                        <a:schemeClr val="accent1">
                          <a:lumMod val="40000"/>
                          <a:lumOff val="60000"/>
                        </a:schemeClr>
                      </a:gs>
                      <a:gs pos="45000">
                        <a:schemeClr val="accent1">
                          <a:lumMod val="95000"/>
                          <a:lumOff val="5000"/>
                        </a:schemeClr>
                      </a:gs>
                      <a:gs pos="100000">
                        <a:schemeClr val="accent1">
                          <a:lumMod val="60000"/>
                        </a:schemeClr>
                      </a:gs>
                    </a:gsLst>
                    <a:lin ang="2700000" scaled="1"/>
                    <a:tileRect/>
                  </a:gra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Elbow Connector 58">
                <a:extLst>
                  <a:ext uri="{FF2B5EF4-FFF2-40B4-BE49-F238E27FC236}">
                    <a16:creationId xmlns:a16="http://schemas.microsoft.com/office/drawing/2014/main" id="{336CDF40-C204-11E6-5CC2-7BF66A39898B}"/>
                  </a:ext>
                </a:extLst>
              </p:cNvPr>
              <p:cNvCxnSpPr>
                <a:cxnSpLocks/>
                <a:stCxn id="71" idx="2"/>
                <a:endCxn id="73" idx="2"/>
              </p:cNvCxnSpPr>
              <p:nvPr/>
            </p:nvCxnSpPr>
            <p:spPr>
              <a:xfrm rot="16200000" flipH="1">
                <a:off x="3418318" y="2358475"/>
                <a:ext cx="477716" cy="510508"/>
              </a:xfrm>
              <a:prstGeom prst="bentConnector2">
                <a:avLst/>
              </a:prstGeom>
              <a:ln w="508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F3152F23-6232-2FD1-9E36-3ED5AC439EA8}"/>
                </a:ext>
              </a:extLst>
            </p:cNvPr>
            <p:cNvCxnSpPr>
              <a:cxnSpLocks/>
              <a:endCxn id="72" idx="1"/>
            </p:cNvCxnSpPr>
            <p:nvPr/>
          </p:nvCxnSpPr>
          <p:spPr>
            <a:xfrm>
              <a:off x="3872344" y="2060347"/>
              <a:ext cx="1638108" cy="620"/>
            </a:xfrm>
            <a:prstGeom prst="straightConnector1">
              <a:avLst/>
            </a:prstGeom>
            <a:ln w="508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B7B983F-BA23-DA8F-EDDE-818F66747E52}"/>
              </a:ext>
            </a:extLst>
          </p:cNvPr>
          <p:cNvGrpSpPr/>
          <p:nvPr/>
        </p:nvGrpSpPr>
        <p:grpSpPr>
          <a:xfrm>
            <a:off x="1594656" y="3030877"/>
            <a:ext cx="8513750" cy="3809518"/>
            <a:chOff x="-8233" y="2029805"/>
            <a:chExt cx="8694386" cy="4398369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DBF787B-E107-2F42-74AF-1C1AEACF73C3}"/>
                </a:ext>
              </a:extLst>
            </p:cNvPr>
            <p:cNvGrpSpPr/>
            <p:nvPr/>
          </p:nvGrpSpPr>
          <p:grpSpPr>
            <a:xfrm>
              <a:off x="1929091" y="3316040"/>
              <a:ext cx="6622565" cy="3112134"/>
              <a:chOff x="1929091" y="3316040"/>
              <a:chExt cx="6622565" cy="3112134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DD40043C-8EBC-71E7-4823-60F3DB07A22B}"/>
                  </a:ext>
                </a:extLst>
              </p:cNvPr>
              <p:cNvSpPr/>
              <p:nvPr/>
            </p:nvSpPr>
            <p:spPr>
              <a:xfrm>
                <a:off x="1929091" y="3316040"/>
                <a:ext cx="6622565" cy="3112134"/>
              </a:xfrm>
              <a:prstGeom prst="ellipse">
                <a:avLst/>
              </a:prstGeom>
              <a:solidFill>
                <a:schemeClr val="accent1">
                  <a:alpha val="1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E7A004A9-628F-2B9B-B2C5-2EEE720D8F4C}"/>
                  </a:ext>
                </a:extLst>
              </p:cNvPr>
              <p:cNvSpPr txBox="1"/>
              <p:nvPr/>
            </p:nvSpPr>
            <p:spPr>
              <a:xfrm>
                <a:off x="2821626" y="4222829"/>
                <a:ext cx="4922886" cy="6463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alpha val="0"/>
                      <a:lumMod val="0"/>
                      <a:lumOff val="10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p:spPr>
            <p:txBody>
              <a:bodyPr wrap="none" rtlCol="0">
                <a:spAutoFit/>
              </a:bodyPr>
              <a:lstStyle/>
              <a:p>
                <a:r>
                  <a:rPr lang="en-GB" sz="3600" dirty="0"/>
                  <a:t>Copenhagen server room</a:t>
                </a:r>
              </a:p>
            </p:txBody>
          </p:sp>
        </p:grpSp>
        <p:cxnSp>
          <p:nvCxnSpPr>
            <p:cNvPr id="85" name="Curved Connector 84">
              <a:extLst>
                <a:ext uri="{FF2B5EF4-FFF2-40B4-BE49-F238E27FC236}">
                  <a16:creationId xmlns:a16="http://schemas.microsoft.com/office/drawing/2014/main" id="{B2919D87-68C9-A871-AE8C-8CE8B2BA79ED}"/>
                </a:ext>
              </a:extLst>
            </p:cNvPr>
            <p:cNvCxnSpPr>
              <a:cxnSpLocks/>
            </p:cNvCxnSpPr>
            <p:nvPr/>
          </p:nvCxnSpPr>
          <p:spPr>
            <a:xfrm>
              <a:off x="8109153" y="2029805"/>
              <a:ext cx="442503" cy="2842302"/>
            </a:xfrm>
            <a:prstGeom prst="curvedConnector3">
              <a:avLst>
                <a:gd name="adj1" fmla="val 151661"/>
              </a:avLst>
            </a:prstGeom>
            <a:ln w="79375">
              <a:gradFill flip="none" rotWithShape="1">
                <a:gsLst>
                  <a:gs pos="24000">
                    <a:schemeClr val="accent5"/>
                  </a:gs>
                  <a:gs pos="85000">
                    <a:schemeClr val="accent1">
                      <a:lumMod val="89000"/>
                    </a:schemeClr>
                  </a:gs>
                  <a:gs pos="97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lin ang="2700000" scaled="1"/>
                <a:tileRect/>
              </a:gra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7FDD820-6334-98C8-E639-17683EDE98FE}"/>
                </a:ext>
              </a:extLst>
            </p:cNvPr>
            <p:cNvSpPr txBox="1"/>
            <p:nvPr/>
          </p:nvSpPr>
          <p:spPr>
            <a:xfrm>
              <a:off x="7493289" y="2975999"/>
              <a:ext cx="1192864" cy="74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Service Failover</a:t>
              </a: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801D13E6-1902-7D82-C243-4DE07A3B3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4323">
              <a:off x="-8233" y="4432954"/>
              <a:ext cx="2532688" cy="1828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4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88CD-E407-8B4E-A1A4-095A6FF03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DMSC data center consists of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A69096-A611-E64E-9C39-F95FA9CD7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E39C-10A6-044A-8748-0A211EE6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2B8FB8-7116-A748-AF6D-73876294C3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Hardware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96525FF-FC6A-7549-94B1-E215DE94A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1796AB-BA7E-4445-A62C-21DFFC1BA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98295"/>
            <a:ext cx="10972800" cy="52652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The Datacenter consists of:</a:t>
            </a:r>
          </a:p>
          <a:p>
            <a:pPr lvl="1">
              <a:buFont typeface="Arial"/>
              <a:buChar char="•"/>
            </a:pPr>
            <a:r>
              <a:rPr lang="en-US" dirty="0"/>
              <a:t>A HPC cluster consisting of 4192 cores+ 2x Nvidia A100 GPU cards.	</a:t>
            </a:r>
          </a:p>
          <a:p>
            <a:pPr>
              <a:buFont typeface="Arial"/>
              <a:buChar char="•"/>
            </a:pPr>
            <a:r>
              <a:rPr lang="en-US" dirty="0"/>
              <a:t> Storage systems:</a:t>
            </a:r>
          </a:p>
          <a:p>
            <a:pPr lvl="1">
              <a:buFont typeface="Arial"/>
              <a:buChar char="•"/>
            </a:pPr>
            <a:r>
              <a:rPr lang="en-US" dirty="0"/>
              <a:t>ZFS based home directories – 80TB total</a:t>
            </a:r>
          </a:p>
          <a:p>
            <a:pPr lvl="1">
              <a:buFont typeface="Arial"/>
              <a:buChar char="•"/>
            </a:pPr>
            <a:r>
              <a:rPr lang="en-US" dirty="0"/>
              <a:t>ZFS based storage for project data – 320TB total.</a:t>
            </a:r>
          </a:p>
          <a:p>
            <a:pPr lvl="1">
              <a:buFont typeface="Arial"/>
              <a:buChar char="•"/>
            </a:pPr>
            <a:r>
              <a:rPr lang="en-US" dirty="0"/>
              <a:t>Lenovo based GPFS </a:t>
            </a:r>
            <a:r>
              <a:rPr lang="en-US" dirty="0" err="1"/>
              <a:t>SpectrumScale</a:t>
            </a:r>
            <a:r>
              <a:rPr lang="en-US" dirty="0"/>
              <a:t> 2 x 850TB</a:t>
            </a:r>
          </a:p>
          <a:p>
            <a:pPr lvl="1">
              <a:buFont typeface="Arial"/>
              <a:buChar char="•"/>
            </a:pPr>
            <a:r>
              <a:rPr lang="en-US" dirty="0"/>
              <a:t>IBM based GPPS </a:t>
            </a:r>
            <a:r>
              <a:rPr lang="en-US" dirty="0" err="1"/>
              <a:t>SpectrumScale</a:t>
            </a:r>
            <a:r>
              <a:rPr lang="en-US" dirty="0"/>
              <a:t> 2 </a:t>
            </a:r>
          </a:p>
          <a:p>
            <a:pPr lvl="1">
              <a:buFont typeface="Arial"/>
              <a:buChar char="•"/>
            </a:pPr>
            <a:r>
              <a:rPr lang="en-US" dirty="0"/>
              <a:t>A 120TB ZFS based backup system at I2 (</a:t>
            </a:r>
            <a:r>
              <a:rPr lang="en-US" dirty="0" err="1"/>
              <a:t>DeIC</a:t>
            </a:r>
            <a:r>
              <a:rPr lang="en-US" dirty="0"/>
              <a:t>) in Lyngby DK. To be sunset in 2022.</a:t>
            </a:r>
          </a:p>
          <a:p>
            <a:pPr>
              <a:buFont typeface="Arial"/>
              <a:buChar char="•"/>
            </a:pPr>
            <a:r>
              <a:rPr lang="en-US" dirty="0"/>
              <a:t>A 3 host 1.1TB RAM virtualization system. Including 2 x 10TB SAS based storage systems</a:t>
            </a:r>
          </a:p>
          <a:p>
            <a:pPr>
              <a:buFont typeface="Arial"/>
              <a:buChar char="•"/>
            </a:pPr>
            <a:r>
              <a:rPr lang="en-US" dirty="0"/>
              <a:t>10 nodes (32 to 96 cores each) for virtualization being deployed on OpenStack in both sites.</a:t>
            </a:r>
          </a:p>
          <a:p>
            <a:pPr>
              <a:buFont typeface="Arial"/>
              <a:buChar char="•"/>
            </a:pPr>
            <a:r>
              <a:rPr lang="en-US" dirty="0"/>
              <a:t>Mac OSX servers (1 </a:t>
            </a:r>
            <a:r>
              <a:rPr lang="en-US" dirty="0" err="1"/>
              <a:t>MacPro</a:t>
            </a:r>
            <a:r>
              <a:rPr lang="en-US" dirty="0"/>
              <a:t> server and 10 Mac Minis)</a:t>
            </a:r>
          </a:p>
          <a:p>
            <a:pPr>
              <a:buFont typeface="Arial"/>
              <a:buChar char="•"/>
            </a:pPr>
            <a:r>
              <a:rPr lang="en-US" dirty="0"/>
              <a:t>1GBE, 10GBE and 100GBE Ethernet </a:t>
            </a:r>
          </a:p>
          <a:p>
            <a:pPr>
              <a:buFont typeface="Arial"/>
              <a:buChar char="•"/>
            </a:pPr>
            <a:r>
              <a:rPr lang="en-US" dirty="0"/>
              <a:t>QDR and HDR InfiniBand for cluster- and storage interconnect. QDR to be sunset.</a:t>
            </a:r>
          </a:p>
          <a:p>
            <a:pPr>
              <a:buFont typeface="Arial"/>
              <a:buChar char="•"/>
            </a:pPr>
            <a:r>
              <a:rPr lang="en-US" dirty="0"/>
              <a:t>Total of 50 servers in Lund for event formation, KAFKA cluster and </a:t>
            </a:r>
            <a:r>
              <a:rPr lang="en-US" dirty="0" err="1"/>
              <a:t>filewriters</a:t>
            </a:r>
            <a:r>
              <a:rPr lang="en-US" dirty="0"/>
              <a:t>.</a:t>
            </a:r>
          </a:p>
          <a:p>
            <a:pPr>
              <a:buFont typeface="Arial"/>
              <a:buChar char="•"/>
            </a:pPr>
            <a:r>
              <a:rPr lang="en-US" dirty="0"/>
              <a:t>10GBE MPLS based site-to-site link connecting COBIS and H01</a:t>
            </a:r>
          </a:p>
        </p:txBody>
      </p:sp>
      <p:pic>
        <p:nvPicPr>
          <p:cNvPr id="10" name="Picture 6" descr="ArcaStream Ngenea HSM High Performance Tiering for IBM Spectrum Scale">
            <a:extLst>
              <a:ext uri="{FF2B5EF4-FFF2-40B4-BE49-F238E27FC236}">
                <a16:creationId xmlns:a16="http://schemas.microsoft.com/office/drawing/2014/main" id="{DF8F6555-A4AB-6743-828A-A5501278A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121" y="1600203"/>
            <a:ext cx="2269371" cy="54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Openstack: What is it, and why is it the future? - NetNerd">
            <a:extLst>
              <a:ext uri="{FF2B5EF4-FFF2-40B4-BE49-F238E27FC236}">
                <a16:creationId xmlns:a16="http://schemas.microsoft.com/office/drawing/2014/main" id="{D68E62ED-B79E-A541-A554-F16F32FAB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859" y="2309740"/>
            <a:ext cx="1723425" cy="4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Debug Foreman with RubyMine. Just a quick tutorial teaching how to… | by  Kevin Martins | Medium">
            <a:extLst>
              <a:ext uri="{FF2B5EF4-FFF2-40B4-BE49-F238E27FC236}">
                <a16:creationId xmlns:a16="http://schemas.microsoft.com/office/drawing/2014/main" id="{D40D6E2A-D892-834E-B730-DAE0D8F6C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779" y="2959872"/>
            <a:ext cx="1948104" cy="78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Logo puppet | Zend by Perforce">
            <a:extLst>
              <a:ext uri="{FF2B5EF4-FFF2-40B4-BE49-F238E27FC236}">
                <a16:creationId xmlns:a16="http://schemas.microsoft.com/office/drawing/2014/main" id="{785475A5-26F3-3F45-8AA9-3E9BE9508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994" y="3881673"/>
            <a:ext cx="1483304" cy="98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Nvidia Logo, PNG, Symbol, History, Meaning">
            <a:extLst>
              <a:ext uri="{FF2B5EF4-FFF2-40B4-BE49-F238E27FC236}">
                <a16:creationId xmlns:a16="http://schemas.microsoft.com/office/drawing/2014/main" id="{4A9E495D-22D0-0145-8286-548EA5D16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994" y="5004667"/>
            <a:ext cx="1757406" cy="98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ellanox Technologies Logo Download - AI - All Vector Logo">
            <a:extLst>
              <a:ext uri="{FF2B5EF4-FFF2-40B4-BE49-F238E27FC236}">
                <a16:creationId xmlns:a16="http://schemas.microsoft.com/office/drawing/2014/main" id="{C5A8A79A-4349-1C43-9AD3-3B3BB0D82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447" y="5999686"/>
            <a:ext cx="1386823" cy="75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07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88CD-E407-8B4E-A1A4-095A6FF03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DMSC data center consists of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A69096-A611-E64E-9C39-F95FA9CD7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E39C-10A6-044A-8748-0A211EE6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2B8FB8-7116-A748-AF6D-73876294C3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Software and services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96525FF-FC6A-7549-94B1-E215DE94A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1796AB-BA7E-4445-A62C-21DFFC1BA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16424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DST is managing the following systems and services: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8A2C82-F3CB-BE49-939B-8049246A7D31}"/>
              </a:ext>
            </a:extLst>
          </p:cNvPr>
          <p:cNvSpPr txBox="1"/>
          <p:nvPr/>
        </p:nvSpPr>
        <p:spPr>
          <a:xfrm>
            <a:off x="609600" y="1673956"/>
            <a:ext cx="651641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Gitlab Community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Jenkins CI/CD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SLURM for cluster management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666666"/>
                </a:solidFill>
              </a:rPr>
              <a:t>Jupyter</a:t>
            </a:r>
            <a:r>
              <a:rPr lang="en-US" dirty="0">
                <a:solidFill>
                  <a:srgbClr val="666666"/>
                </a:solidFill>
              </a:rPr>
              <a:t> notebooks and </a:t>
            </a:r>
            <a:r>
              <a:rPr lang="en-US" dirty="0" err="1">
                <a:solidFill>
                  <a:srgbClr val="666666"/>
                </a:solidFill>
              </a:rPr>
              <a:t>Jupyter</a:t>
            </a:r>
            <a:r>
              <a:rPr lang="en-US" dirty="0">
                <a:solidFill>
                  <a:srgbClr val="666666"/>
                </a:solidFill>
              </a:rPr>
              <a:t> hub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666666"/>
                </a:solidFill>
              </a:rPr>
              <a:t>Mediawiki</a:t>
            </a:r>
            <a:r>
              <a:rPr lang="en-US" dirty="0">
                <a:solidFill>
                  <a:srgbClr val="666666"/>
                </a:solidFill>
              </a:rPr>
              <a:t> servers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666666"/>
                </a:solidFill>
              </a:rPr>
              <a:t>NextCloud</a:t>
            </a:r>
            <a:r>
              <a:rPr lang="en-US" dirty="0">
                <a:solidFill>
                  <a:srgbClr val="666666"/>
                </a:solidFill>
              </a:rPr>
              <a:t> available for ESS as a whole – 17TB data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Foreman/Puppet allowing dev. Teams to spin up machines for dev and test.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VISA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Build servers for software projects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Kubernetes</a:t>
            </a:r>
          </a:p>
          <a:p>
            <a:pPr algn="l"/>
            <a:r>
              <a:rPr lang="en-US" b="1" dirty="0">
                <a:solidFill>
                  <a:srgbClr val="666666"/>
                </a:solidFill>
              </a:rPr>
              <a:t>Infrastructure systems: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666666"/>
                </a:solidFill>
              </a:rPr>
              <a:t>OpenLDAP</a:t>
            </a:r>
            <a:endParaRPr lang="en-US" dirty="0">
              <a:solidFill>
                <a:srgbClr val="666666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DNS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OSSEC, </a:t>
            </a:r>
            <a:r>
              <a:rPr lang="en-US" dirty="0" err="1">
                <a:solidFill>
                  <a:srgbClr val="666666"/>
                </a:solidFill>
              </a:rPr>
              <a:t>Icinga</a:t>
            </a:r>
            <a:r>
              <a:rPr lang="en-US" dirty="0">
                <a:solidFill>
                  <a:srgbClr val="666666"/>
                </a:solidFill>
              </a:rPr>
              <a:t>, </a:t>
            </a:r>
            <a:r>
              <a:rPr lang="en-US" dirty="0" err="1">
                <a:solidFill>
                  <a:srgbClr val="666666"/>
                </a:solidFill>
              </a:rPr>
              <a:t>Graylog</a:t>
            </a:r>
            <a:r>
              <a:rPr lang="en-US" dirty="0">
                <a:solidFill>
                  <a:srgbClr val="666666"/>
                </a:solidFill>
              </a:rPr>
              <a:t>, GLPI for monitoring and asset management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Yum and apt repository servers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Etc.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33C982-5B63-5144-B1F4-6803EA009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628" y="966925"/>
            <a:ext cx="1575238" cy="15752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614B98-F780-E043-9260-68ACCEF05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4328" y="2124830"/>
            <a:ext cx="1211586" cy="11097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7EB77B-26B1-3B4D-82C8-5C70ED813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268" y="3698070"/>
            <a:ext cx="1893957" cy="9884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62E34D-7F61-2B41-B197-0FAFEF93C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292" y="2044688"/>
            <a:ext cx="1270000" cy="127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23C7FB-6B16-3E46-87D9-8B73C5AF33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3709" y="3864948"/>
            <a:ext cx="1320220" cy="15292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78790E-9D47-A74F-B8F5-6EACD48EEC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0317" y="5253296"/>
            <a:ext cx="2743857" cy="12194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7663E0-C685-7C46-8794-C1F64B515C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3324" y="5454286"/>
            <a:ext cx="662590" cy="7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59B2B-61B2-1006-4E09-AC9F3C86F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VISA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29AC17-CD4F-F8FC-DF27-81BE3F13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4745589" cy="365125"/>
          </a:xfrm>
        </p:spPr>
        <p:txBody>
          <a:bodyPr/>
          <a:lstStyle/>
          <a:p>
            <a:r>
              <a:rPr lang="en-GB" dirty="0"/>
              <a:t>Computational infrastructure for the scientific user program at 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BFBCD-7F6B-F503-D1A7-643437102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63BDBA-D4E3-C755-D22F-48C514BCF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634246"/>
            <a:ext cx="4993785" cy="4696215"/>
          </a:xfrm>
        </p:spPr>
        <p:txBody>
          <a:bodyPr/>
          <a:lstStyle/>
          <a:p>
            <a:pPr lvl="1"/>
            <a:endParaRPr lang="en-GB" dirty="0"/>
          </a:p>
          <a:p>
            <a:pPr lvl="1"/>
            <a:r>
              <a:rPr lang="en-GB" b="1" dirty="0"/>
              <a:t>On-demand</a:t>
            </a:r>
            <a:r>
              <a:rPr lang="en-GB" dirty="0"/>
              <a:t> desktop and </a:t>
            </a:r>
            <a:r>
              <a:rPr lang="en-GB" dirty="0" err="1"/>
              <a:t>JupyterLab</a:t>
            </a:r>
            <a:r>
              <a:rPr lang="en-GB" dirty="0"/>
              <a:t> environment for experiment users</a:t>
            </a:r>
          </a:p>
          <a:p>
            <a:pPr lvl="1"/>
            <a:r>
              <a:rPr lang="en-US" sz="2000" dirty="0"/>
              <a:t>Available for users both </a:t>
            </a:r>
            <a:r>
              <a:rPr lang="en-US" sz="2000" b="1" dirty="0"/>
              <a:t>before</a:t>
            </a:r>
            <a:r>
              <a:rPr lang="en-US" sz="2000" dirty="0"/>
              <a:t>, </a:t>
            </a:r>
            <a:r>
              <a:rPr lang="en-US" sz="2000" b="1" dirty="0"/>
              <a:t>during</a:t>
            </a:r>
            <a:r>
              <a:rPr lang="en-US" sz="2000" dirty="0"/>
              <a:t> and </a:t>
            </a:r>
            <a:r>
              <a:rPr lang="en-US" sz="2000" b="1" dirty="0"/>
              <a:t>after</a:t>
            </a:r>
            <a:r>
              <a:rPr lang="en-US" sz="2000" dirty="0"/>
              <a:t> the experiment</a:t>
            </a:r>
            <a:endParaRPr lang="en-DK" sz="2000" dirty="0"/>
          </a:p>
          <a:p>
            <a:pPr lvl="1"/>
            <a:r>
              <a:rPr lang="en-US" sz="2000" dirty="0"/>
              <a:t>Sessions can be </a:t>
            </a:r>
            <a:r>
              <a:rPr lang="en-US" sz="2000" b="1" dirty="0"/>
              <a:t>shared</a:t>
            </a:r>
            <a:r>
              <a:rPr lang="en-US" sz="2000" dirty="0"/>
              <a:t> with collaborators (and local contacts / support)</a:t>
            </a:r>
          </a:p>
          <a:p>
            <a:pPr lvl="1"/>
            <a:r>
              <a:rPr lang="en-US" sz="2000" b="1" dirty="0"/>
              <a:t>Compute resources</a:t>
            </a:r>
            <a:r>
              <a:rPr lang="en-US" sz="2000" dirty="0"/>
              <a:t> are allocated based on experiment and instrument</a:t>
            </a:r>
            <a:endParaRPr lang="en-DK" sz="2000" dirty="0"/>
          </a:p>
          <a:p>
            <a:pPr lvl="1"/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BB1B16-9B7C-81BD-9DF1-B4FEF9D328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V</a:t>
            </a:r>
            <a:r>
              <a:rPr lang="en-US" dirty="0"/>
              <a:t>irtual </a:t>
            </a:r>
            <a:r>
              <a:rPr lang="en-US" b="1" dirty="0"/>
              <a:t>I</a:t>
            </a:r>
            <a:r>
              <a:rPr lang="en-US" dirty="0"/>
              <a:t>nfrastructure for </a:t>
            </a:r>
            <a:r>
              <a:rPr lang="en-US" b="1" dirty="0"/>
              <a:t>S</a:t>
            </a:r>
            <a:r>
              <a:rPr lang="en-US" dirty="0"/>
              <a:t>cientific </a:t>
            </a:r>
            <a:r>
              <a:rPr lang="en-US" b="1" dirty="0"/>
              <a:t>A</a:t>
            </a:r>
            <a:r>
              <a:rPr lang="en-US" dirty="0"/>
              <a:t>nalysis</a:t>
            </a:r>
          </a:p>
          <a:p>
            <a:r>
              <a:rPr lang="en-US" sz="2000" dirty="0"/>
              <a:t> - developed at ILL – funded by PANOSC</a:t>
            </a:r>
            <a:endParaRPr lang="en-GB" sz="200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76BDA68-5704-D5C6-517E-CE5F47D96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AE4D-F933-3B4E-AFFA-82981E317C4C}" type="datetime1">
              <a:rPr lang="da-DK" smtClean="0"/>
              <a:t>07.04.2026</a:t>
            </a:fld>
            <a:endParaRPr lang="sv-SE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0341A46-5C77-C0AC-0947-CC1B70FDA54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373692" y="2438791"/>
            <a:ext cx="4994275" cy="34874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508505-9706-4819-9478-E0D63AADD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913" y="10144"/>
            <a:ext cx="1653773" cy="16537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045290-2610-899D-21C7-E99FDF612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4402" y="1178627"/>
            <a:ext cx="1547778" cy="154777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873CC00-C308-A3D0-DEDB-A8B151050A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5574" y="1207804"/>
            <a:ext cx="1016946" cy="11710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232718-5065-1F9A-75D6-E99176F90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5236" y="103924"/>
            <a:ext cx="1856366" cy="12245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C5BC60-F627-FF7A-79E4-56231A78B5EE}"/>
              </a:ext>
            </a:extLst>
          </p:cNvPr>
          <p:cNvSpPr txBox="1"/>
          <p:nvPr/>
        </p:nvSpPr>
        <p:spPr>
          <a:xfrm>
            <a:off x="1094400" y="5775214"/>
            <a:ext cx="2071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noProof="1">
                <a:solidFill>
                  <a:schemeClr val="accent1">
                    <a:lumMod val="60000"/>
                    <a:lumOff val="40000"/>
                  </a:schemeClr>
                </a:solidFill>
              </a:rPr>
              <a:t>https://visa.ess.eu/</a:t>
            </a:r>
          </a:p>
        </p:txBody>
      </p:sp>
      <p:pic>
        <p:nvPicPr>
          <p:cNvPr id="13" name="Picture 12" descr="A blue logo with white text&#10;&#10;AI-generated content may be incorrect.">
            <a:extLst>
              <a:ext uri="{FF2B5EF4-FFF2-40B4-BE49-F238E27FC236}">
                <a16:creationId xmlns:a16="http://schemas.microsoft.com/office/drawing/2014/main" id="{F042E787-E55E-AB90-8021-9CC4D06AC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1165" y="5597766"/>
            <a:ext cx="228997" cy="2289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5F9297-1DE8-1D87-BDF9-D120AFB6C681}"/>
              </a:ext>
            </a:extLst>
          </p:cNvPr>
          <p:cNvSpPr txBox="1"/>
          <p:nvPr/>
        </p:nvSpPr>
        <p:spPr>
          <a:xfrm>
            <a:off x="10314402" y="2324568"/>
            <a:ext cx="1748644" cy="7848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000000"/>
                </a:solidFill>
              </a:rPr>
              <a:t>PaNOSC has received funding from the European Union’s Horizon 2020 Research and Innovation programme under grant agreement no. 823852</a:t>
            </a:r>
            <a:endParaRPr lang="en-DK" sz="9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7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8">
            <a:extLst>
              <a:ext uri="{FF2B5EF4-FFF2-40B4-BE49-F238E27FC236}">
                <a16:creationId xmlns:a16="http://schemas.microsoft.com/office/drawing/2014/main" id="{03F9D9D0-0B0A-0B34-DB75-40E4F751214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t="611" r="11443" b="24752"/>
          <a:stretch/>
        </p:blipFill>
        <p:spPr>
          <a:xfrm>
            <a:off x="6302781" y="3558209"/>
            <a:ext cx="4994275" cy="2404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DFFE09-0864-0D10-D6B7-4580AAFCA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VISA at 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C2D032-6716-5C40-E8B3-7A92F2972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3" y="6475270"/>
            <a:ext cx="4745589" cy="365125"/>
          </a:xfrm>
        </p:spPr>
        <p:txBody>
          <a:bodyPr/>
          <a:lstStyle/>
          <a:p>
            <a:r>
              <a:rPr lang="en-GB" dirty="0"/>
              <a:t>Computational infrastructure for the scientific user program at 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C7CC9-BB37-185E-675F-5C617929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08B6D2-F573-45DF-DBE5-F55C18B8D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dirty="0"/>
              <a:t>Scientific applications (apps) in VISA will be made available through </a:t>
            </a:r>
            <a:r>
              <a:rPr lang="en-US" sz="2000" b="1" dirty="0" err="1"/>
              <a:t>apptainer</a:t>
            </a:r>
            <a:r>
              <a:rPr lang="en-US" sz="2000" b="1" dirty="0"/>
              <a:t> containers</a:t>
            </a:r>
            <a:br>
              <a:rPr lang="en-US" sz="2000" b="1" dirty="0"/>
            </a:br>
            <a:endParaRPr lang="en-DK" sz="2000" b="1" dirty="0"/>
          </a:p>
          <a:p>
            <a:pPr lvl="1"/>
            <a:r>
              <a:rPr lang="en-US" sz="2000" dirty="0"/>
              <a:t>Containers allow for each app to </a:t>
            </a:r>
            <a:r>
              <a:rPr lang="en-US" sz="2000" b="1" dirty="0"/>
              <a:t>have its own environment </a:t>
            </a:r>
            <a:r>
              <a:rPr lang="en-US" sz="2000" dirty="0"/>
              <a:t>(which mitigates conflicts between different apps and versions)</a:t>
            </a:r>
            <a:br>
              <a:rPr lang="en-US" sz="2000" dirty="0"/>
            </a:br>
            <a:endParaRPr lang="en-DK" sz="2000" dirty="0"/>
          </a:p>
          <a:p>
            <a:pPr lvl="1"/>
            <a:r>
              <a:rPr lang="en-US" sz="2000" b="1" dirty="0"/>
              <a:t>Live updates to apps</a:t>
            </a:r>
            <a:r>
              <a:rPr lang="en-US" sz="2000" dirty="0"/>
              <a:t> (incl. hot-fixes in a support-situation) without the user needing to restart their instance</a:t>
            </a:r>
            <a:endParaRPr lang="en-DK" sz="2000" dirty="0"/>
          </a:p>
          <a:p>
            <a:endParaRPr lang="en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20741A-8B08-E61D-EAF8-44C2C3F9F1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DK" dirty="0"/>
              <a:t>Scientific Applications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3B58A10-DFF5-9E8E-C7BE-5D6757428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27F3F-F047-4445-AFA3-7B5E26086EA2}" type="datetime1">
              <a:rPr lang="da-DK" smtClean="0"/>
              <a:t>07.04.2026</a:t>
            </a:fld>
            <a:endParaRPr lang="sv-S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3C38C7-3ACE-3D91-6924-8A3E32969B55}"/>
              </a:ext>
            </a:extLst>
          </p:cNvPr>
          <p:cNvSpPr txBox="1"/>
          <p:nvPr/>
        </p:nvSpPr>
        <p:spPr>
          <a:xfrm>
            <a:off x="7013643" y="1345000"/>
            <a:ext cx="4283413" cy="20621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400" dirty="0" err="1">
                <a:solidFill>
                  <a:srgbClr val="666666"/>
                </a:solidFill>
              </a:rPr>
              <a:t>Apptainer</a:t>
            </a:r>
            <a:br>
              <a:rPr lang="en-GB" sz="2400" dirty="0">
                <a:solidFill>
                  <a:srgbClr val="666666"/>
                </a:solidFill>
              </a:rPr>
            </a:br>
            <a:r>
              <a:rPr lang="en-GB" sz="1400" dirty="0">
                <a:solidFill>
                  <a:srgbClr val="666666"/>
                </a:solidFill>
              </a:rPr>
              <a:t>(formerly singularity project)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 - docker-like containers without (most) of the security issues of docker.</a:t>
            </a:r>
            <a:br>
              <a:rPr lang="en-GB" dirty="0">
                <a:solidFill>
                  <a:srgbClr val="666666"/>
                </a:solidFill>
              </a:rPr>
            </a:br>
            <a:r>
              <a:rPr lang="en-GB" dirty="0">
                <a:solidFill>
                  <a:srgbClr val="666666"/>
                </a:solidFill>
              </a:rPr>
              <a:t>Provides a self-contained environment that can run independently of the host system and environment.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848FB8C-9793-2A4D-202A-2353ED108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21" y="1502"/>
            <a:ext cx="1371886" cy="132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52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The DST team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2026-04-07</a:t>
            </a:fld>
            <a:endParaRPr lang="sv-S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A11D5C-1C22-F646-BCEA-5498A7A9F26B}"/>
              </a:ext>
            </a:extLst>
          </p:cNvPr>
          <p:cNvSpPr txBox="1"/>
          <p:nvPr/>
        </p:nvSpPr>
        <p:spPr>
          <a:xfrm>
            <a:off x="656438" y="3325733"/>
            <a:ext cx="2376264" cy="3444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da-DK" sz="2000" dirty="0"/>
              <a:t>Brian Lindgren Jensen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18B924-7934-0D49-A363-859593E9A3D0}"/>
              </a:ext>
            </a:extLst>
          </p:cNvPr>
          <p:cNvSpPr txBox="1"/>
          <p:nvPr/>
        </p:nvSpPr>
        <p:spPr>
          <a:xfrm>
            <a:off x="642958" y="2064159"/>
            <a:ext cx="2376264" cy="3444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da-DK" sz="2000" dirty="0"/>
              <a:t>Jesper Rude </a:t>
            </a:r>
            <a:r>
              <a:rPr lang="da-DK" sz="2000" dirty="0" err="1"/>
              <a:t>Selknæs</a:t>
            </a:r>
            <a:endParaRPr lang="da-DK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FB263F-FC3B-5647-BC01-A1EA730F76F4}"/>
              </a:ext>
            </a:extLst>
          </p:cNvPr>
          <p:cNvSpPr txBox="1"/>
          <p:nvPr/>
        </p:nvSpPr>
        <p:spPr>
          <a:xfrm>
            <a:off x="4921624" y="2055701"/>
            <a:ext cx="2376264" cy="3444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da-DK" sz="2000" dirty="0"/>
              <a:t>Alexandre </a:t>
            </a:r>
            <a:r>
              <a:rPr lang="da-DK" sz="2000" dirty="0" err="1"/>
              <a:t>Stefanov</a:t>
            </a:r>
            <a:endParaRPr lang="da-DK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88A05-7CD7-6122-C7A8-908AE4210F97}"/>
              </a:ext>
            </a:extLst>
          </p:cNvPr>
          <p:cNvSpPr txBox="1"/>
          <p:nvPr/>
        </p:nvSpPr>
        <p:spPr>
          <a:xfrm>
            <a:off x="4921624" y="4682692"/>
            <a:ext cx="2904136" cy="85624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da-DK" sz="2000" dirty="0"/>
              <a:t>Kareem </a:t>
            </a:r>
            <a:r>
              <a:rPr lang="da-DK" sz="2000" dirty="0" err="1"/>
              <a:t>Galal</a:t>
            </a:r>
            <a:br>
              <a:rPr lang="da-DK" sz="2000" dirty="0"/>
            </a:br>
            <a:endParaRPr lang="da-DK" sz="1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8D8165-9454-8B69-0452-ACA47B9E4C17}"/>
              </a:ext>
            </a:extLst>
          </p:cNvPr>
          <p:cNvSpPr txBox="1"/>
          <p:nvPr/>
        </p:nvSpPr>
        <p:spPr>
          <a:xfrm>
            <a:off x="4921624" y="3216325"/>
            <a:ext cx="2904136" cy="85624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da-DK" sz="2000" dirty="0" err="1"/>
              <a:t>Farshid</a:t>
            </a:r>
            <a:r>
              <a:rPr lang="da-DK" sz="2000" dirty="0"/>
              <a:t> </a:t>
            </a:r>
            <a:r>
              <a:rPr lang="da-DK" sz="2000" dirty="0" err="1"/>
              <a:t>Farjad</a:t>
            </a:r>
            <a:endParaRPr lang="da-DK" sz="1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FFBD03-77C2-1DEC-3D5A-E348F28169A5}"/>
              </a:ext>
            </a:extLst>
          </p:cNvPr>
          <p:cNvSpPr txBox="1"/>
          <p:nvPr/>
        </p:nvSpPr>
        <p:spPr>
          <a:xfrm>
            <a:off x="656438" y="4411570"/>
            <a:ext cx="2904136" cy="85624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l"/>
            <a:r>
              <a:rPr lang="da-DK" sz="2000" dirty="0"/>
              <a:t>Tilde </a:t>
            </a:r>
            <a:r>
              <a:rPr lang="da-DK" sz="2000" dirty="0" err="1"/>
              <a:t>Bonnevier</a:t>
            </a:r>
            <a:r>
              <a:rPr lang="da-DK" sz="2000" dirty="0"/>
              <a:t> </a:t>
            </a:r>
            <a:r>
              <a:rPr lang="da-DK" sz="2000" dirty="0" err="1"/>
              <a:t>Walstedt</a:t>
            </a:r>
            <a:br>
              <a:rPr lang="da-DK" sz="2000" dirty="0"/>
            </a:br>
            <a:endParaRPr lang="da-DK" sz="15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42B16-CF6C-8727-0204-E36A45A718C1}"/>
              </a:ext>
            </a:extLst>
          </p:cNvPr>
          <p:cNvSpPr txBox="1"/>
          <p:nvPr/>
        </p:nvSpPr>
        <p:spPr>
          <a:xfrm>
            <a:off x="4954171" y="5527800"/>
            <a:ext cx="2904136" cy="85624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da-DK" sz="2000" dirty="0"/>
              <a:t>Carl Hjort</a:t>
            </a:r>
            <a:br>
              <a:rPr lang="da-DK" sz="2000" dirty="0"/>
            </a:br>
            <a:r>
              <a:rPr lang="da-DK" sz="1500" dirty="0" err="1"/>
              <a:t>Studentworker</a:t>
            </a:r>
            <a:r>
              <a:rPr lang="da-DK" sz="1500" dirty="0"/>
              <a:t> 10h per </a:t>
            </a:r>
            <a:r>
              <a:rPr lang="da-DK" sz="1500" dirty="0" err="1"/>
              <a:t>week</a:t>
            </a:r>
            <a:endParaRPr lang="da-DK" sz="1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937CFD-E69D-10A3-3CB4-63EFF0C190F5}"/>
              </a:ext>
            </a:extLst>
          </p:cNvPr>
          <p:cNvSpPr txBox="1"/>
          <p:nvPr/>
        </p:nvSpPr>
        <p:spPr>
          <a:xfrm>
            <a:off x="642958" y="5556510"/>
            <a:ext cx="2904136" cy="85624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da-DK" sz="2000" dirty="0"/>
              <a:t>Lottie </a:t>
            </a:r>
            <a:r>
              <a:rPr lang="da-DK" sz="2000" dirty="0" err="1"/>
              <a:t>Greenwood</a:t>
            </a:r>
            <a:endParaRPr lang="da-DK" sz="15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D2F025-75E7-2EB5-FD98-F84C958F280B}"/>
              </a:ext>
            </a:extLst>
          </p:cNvPr>
          <p:cNvSpPr txBox="1"/>
          <p:nvPr/>
        </p:nvSpPr>
        <p:spPr>
          <a:xfrm>
            <a:off x="4954171" y="3870714"/>
            <a:ext cx="2904136" cy="85624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da-DK" sz="2000" dirty="0" err="1"/>
              <a:t>Kashis</a:t>
            </a:r>
            <a:r>
              <a:rPr lang="da-DK" sz="2000" dirty="0"/>
              <a:t> </a:t>
            </a:r>
            <a:r>
              <a:rPr lang="da-DK" sz="2000" dirty="0" err="1"/>
              <a:t>Verma</a:t>
            </a:r>
            <a:br>
              <a:rPr lang="da-DK" sz="2000" dirty="0"/>
            </a:br>
            <a:endParaRPr lang="da-DK" sz="1500" dirty="0"/>
          </a:p>
        </p:txBody>
      </p:sp>
    </p:spTree>
    <p:extLst>
      <p:ext uri="{BB962C8B-B14F-4D97-AF65-F5344CB8AC3E}">
        <p14:creationId xmlns:p14="http://schemas.microsoft.com/office/powerpoint/2010/main" val="14883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33099</TotalTime>
  <Words>1710</Words>
  <Application>Microsoft Macintosh PowerPoint</Application>
  <PresentationFormat>Widescreen</PresentationFormat>
  <Paragraphs>312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PowerPoint Presentation</vt:lpstr>
      <vt:lpstr>Data Systems and Technologies (DST)</vt:lpstr>
      <vt:lpstr>Data workflow</vt:lpstr>
      <vt:lpstr>The ESS data pipeline</vt:lpstr>
      <vt:lpstr>DMSC data center consists of</vt:lpstr>
      <vt:lpstr>DMSC data center consists of</vt:lpstr>
      <vt:lpstr>VISA</vt:lpstr>
      <vt:lpstr>VISA at ESS</vt:lpstr>
      <vt:lpstr>The DST team</vt:lpstr>
      <vt:lpstr>Data systems and Technologies </vt:lpstr>
      <vt:lpstr>Data pipeline </vt:lpstr>
      <vt:lpstr>Risks and weak points</vt:lpstr>
      <vt:lpstr>Effect of the new ESS schedule</vt:lpstr>
      <vt:lpstr>Status report</vt:lpstr>
      <vt:lpstr>Plans for the rest of 2026</vt:lpstr>
      <vt:lpstr>Plans for the rest of 2026</vt:lpstr>
      <vt:lpstr>Project overview</vt:lpstr>
      <vt:lpstr>Data center project status</vt:lpstr>
      <vt:lpstr>Data center project </vt:lpstr>
      <vt:lpstr>Advise to the DST group</vt:lpstr>
      <vt:lpstr>Thanks for your attention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Jesper Rude Selknaes</cp:lastModifiedBy>
  <cp:revision>374</cp:revision>
  <cp:lastPrinted>2026-04-07T11:48:55Z</cp:lastPrinted>
  <dcterms:created xsi:type="dcterms:W3CDTF">2020-04-19T18:56:46Z</dcterms:created>
  <dcterms:modified xsi:type="dcterms:W3CDTF">2026-04-07T11:52:10Z</dcterms:modified>
  <cp:category/>
</cp:coreProperties>
</file>