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7"/>
  </p:notesMasterIdLst>
  <p:sldIdLst>
    <p:sldId id="262" r:id="rId2"/>
    <p:sldId id="267" r:id="rId3"/>
    <p:sldId id="272" r:id="rId4"/>
    <p:sldId id="274" r:id="rId5"/>
    <p:sldId id="268" r:id="rId6"/>
    <p:sldId id="275" r:id="rId7"/>
    <p:sldId id="278" r:id="rId8"/>
    <p:sldId id="279" r:id="rId9"/>
    <p:sldId id="280" r:id="rId10"/>
    <p:sldId id="281" r:id="rId11"/>
    <p:sldId id="282" r:id="rId12"/>
    <p:sldId id="277" r:id="rId13"/>
    <p:sldId id="259" r:id="rId14"/>
    <p:sldId id="276" r:id="rId15"/>
    <p:sldId id="273" r:id="rId16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6AC2339A-ADDF-DE46-AFE1-80D4B702DCE6}">
          <p14:sldIdLst>
            <p14:sldId id="262"/>
            <p14:sldId id="267"/>
            <p14:sldId id="272"/>
          </p14:sldIdLst>
        </p14:section>
        <p14:section name="Miracles" id="{36498696-1E16-9146-A60C-9227D7E573A0}">
          <p14:sldIdLst>
            <p14:sldId id="274"/>
            <p14:sldId id="268"/>
            <p14:sldId id="275"/>
            <p14:sldId id="278"/>
          </p14:sldIdLst>
        </p14:section>
        <p14:section name="CSPEC" id="{995BB673-3EAC-CF4D-AF75-3ABA93F82795}">
          <p14:sldIdLst>
            <p14:sldId id="279"/>
            <p14:sldId id="280"/>
            <p14:sldId id="281"/>
            <p14:sldId id="282"/>
            <p14:sldId id="277"/>
            <p14:sldId id="259"/>
            <p14:sldId id="276"/>
            <p14:sldId id="273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CCCC"/>
    <a:srgbClr val="666666"/>
    <a:srgbClr val="FECC99"/>
    <a:srgbClr val="FEE6CC"/>
    <a:srgbClr val="CCDFDB"/>
    <a:srgbClr val="E5F0EC"/>
    <a:srgbClr val="D7E59A"/>
    <a:srgbClr val="EBF1CB"/>
    <a:srgbClr val="CDD5E0"/>
    <a:srgbClr val="E6EB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164" autoAdjust="0"/>
    <p:restoredTop sz="94749" autoAdjust="0"/>
  </p:normalViewPr>
  <p:slideViewPr>
    <p:cSldViewPr snapToGrid="0" snapToObjects="1">
      <p:cViewPr varScale="1">
        <p:scale>
          <a:sx n="107" d="100"/>
          <a:sy n="107" d="100"/>
        </p:scale>
        <p:origin x="168" y="8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 showGuides="1">
      <p:cViewPr varScale="1">
        <p:scale>
          <a:sx n="159" d="100"/>
          <a:sy n="159" d="100"/>
        </p:scale>
        <p:origin x="5616" y="19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Blad1!$B$1</c:f>
              <c:strCache>
                <c:ptCount val="1"/>
                <c:pt idx="0">
                  <c:v>Värden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chemeClr val="accent1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86D7-47CF-8345-02B9169123C1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86D7-47CF-8345-02B9169123C1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86D7-47CF-8345-02B9169123C1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86D7-47CF-8345-02B9169123C1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86D7-47CF-8345-02B9169123C1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86D7-47CF-8345-02B9169123C1}"/>
              </c:ext>
            </c:extLst>
          </c:dPt>
          <c:cat>
            <c:strRef>
              <c:f>Blad1!$A$2:$A$7</c:f>
              <c:strCache>
                <c:ptCount val="6"/>
                <c:pt idx="0">
                  <c:v>Index 1</c:v>
                </c:pt>
                <c:pt idx="1">
                  <c:v>Index 2</c:v>
                </c:pt>
                <c:pt idx="2">
                  <c:v>Index 3</c:v>
                </c:pt>
                <c:pt idx="3">
                  <c:v>Index 4</c:v>
                </c:pt>
                <c:pt idx="4">
                  <c:v>Index 5</c:v>
                </c:pt>
                <c:pt idx="5">
                  <c:v>Index 6</c:v>
                </c:pt>
              </c:strCache>
            </c:strRef>
          </c:cat>
          <c:val>
            <c:numRef>
              <c:f>Blad1!$B$2:$B$7</c:f>
              <c:numCache>
                <c:formatCode>General</c:formatCode>
                <c:ptCount val="6"/>
                <c:pt idx="0">
                  <c:v>3</c:v>
                </c:pt>
                <c:pt idx="1">
                  <c:v>5</c:v>
                </c:pt>
                <c:pt idx="2">
                  <c:v>6</c:v>
                </c:pt>
                <c:pt idx="3">
                  <c:v>4</c:v>
                </c:pt>
                <c:pt idx="4">
                  <c:v>3</c:v>
                </c:pt>
                <c:pt idx="5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BDA-6A47-9696-9C76E62A3B7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r"/>
      <c:legendEntry>
        <c:idx val="0"/>
        <c:txPr>
          <a:bodyPr rot="0" spcFirstLastPara="1" vertOverflow="ellipsis" vert="horz" wrap="square" anchor="ctr" anchorCtr="0"/>
          <a:lstStyle/>
          <a:p>
            <a:pPr>
              <a:defRPr sz="1600" b="0" i="0" u="none" strike="noStrike" kern="1200" baseline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pPr>
            <a:endParaRPr lang="sv-SE"/>
          </a:p>
        </c:txPr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0"/>
        <a:lstStyle/>
        <a:p>
          <a:pPr>
            <a:defRPr sz="1600" b="0" i="0" u="none" strike="noStrike" kern="1200" baseline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defRPr>
          </a:pPr>
          <a:endParaRPr lang="sv-SE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sv-SE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4263147866560927E-2"/>
          <c:y val="4.163529512692752E-2"/>
          <c:w val="0.83065228042348349"/>
          <c:h val="0.8612325564914176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Blad1!$B$1</c:f>
              <c:strCache>
                <c:ptCount val="1"/>
                <c:pt idx="0">
                  <c:v>Value 1</c:v>
                </c:pt>
              </c:strCache>
            </c:strRef>
          </c:tx>
          <c:spPr>
            <a:solidFill>
              <a:schemeClr val="accent1"/>
            </a:solidFill>
            <a:ln w="19050">
              <a:noFill/>
            </a:ln>
            <a:effectLst/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86D7-47CF-8345-02B9169123C1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86D7-47CF-8345-02B9169123C1}"/>
              </c:ext>
            </c:extLst>
          </c:dPt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5-86D7-47CF-8345-02B9169123C1}"/>
              </c:ext>
            </c:extLst>
          </c:dPt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7-86D7-47CF-8345-02B9169123C1}"/>
              </c:ext>
            </c:extLst>
          </c:dPt>
          <c:dPt>
            <c:idx val="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9-86D7-47CF-8345-02B9169123C1}"/>
              </c:ext>
            </c:extLst>
          </c:dPt>
          <c:cat>
            <c:strRef>
              <c:f>Blad1!$A$2:$A$6</c:f>
              <c:strCache>
                <c:ptCount val="5"/>
                <c:pt idx="0">
                  <c:v>Index 1</c:v>
                </c:pt>
                <c:pt idx="1">
                  <c:v>Index 2</c:v>
                </c:pt>
                <c:pt idx="2">
                  <c:v>Index 3</c:v>
                </c:pt>
                <c:pt idx="3">
                  <c:v>Index 4</c:v>
                </c:pt>
                <c:pt idx="4">
                  <c:v>Index 5</c:v>
                </c:pt>
              </c:strCache>
            </c:strRef>
          </c:cat>
          <c:val>
            <c:numRef>
              <c:f>Blad1!$B$2:$B$6</c:f>
              <c:numCache>
                <c:formatCode>General</c:formatCode>
                <c:ptCount val="5"/>
                <c:pt idx="0">
                  <c:v>0.16500000000000001</c:v>
                </c:pt>
                <c:pt idx="1">
                  <c:v>0.65</c:v>
                </c:pt>
                <c:pt idx="2">
                  <c:v>0.9</c:v>
                </c:pt>
                <c:pt idx="3">
                  <c:v>0.33</c:v>
                </c:pt>
                <c:pt idx="4">
                  <c:v>0.5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BDA-6A47-9696-9C76E62A3B71}"/>
            </c:ext>
          </c:extLst>
        </c:ser>
        <c:ser>
          <c:idx val="1"/>
          <c:order val="1"/>
          <c:tx>
            <c:strRef>
              <c:f>Blad1!$C$1</c:f>
              <c:strCache>
                <c:ptCount val="1"/>
                <c:pt idx="0">
                  <c:v>Value 2</c:v>
                </c:pt>
              </c:strCache>
            </c:strRef>
          </c:tx>
          <c:spPr>
            <a:solidFill>
              <a:schemeClr val="accent2"/>
            </a:solidFill>
            <a:ln w="19050">
              <a:noFill/>
            </a:ln>
            <a:effectLst/>
          </c:spPr>
          <c:invertIfNegative val="0"/>
          <c:cat>
            <c:strRef>
              <c:f>Blad1!$A$2:$A$6</c:f>
              <c:strCache>
                <c:ptCount val="5"/>
                <c:pt idx="0">
                  <c:v>Index 1</c:v>
                </c:pt>
                <c:pt idx="1">
                  <c:v>Index 2</c:v>
                </c:pt>
                <c:pt idx="2">
                  <c:v>Index 3</c:v>
                </c:pt>
                <c:pt idx="3">
                  <c:v>Index 4</c:v>
                </c:pt>
                <c:pt idx="4">
                  <c:v>Index 5</c:v>
                </c:pt>
              </c:strCache>
            </c:strRef>
          </c:cat>
          <c:val>
            <c:numRef>
              <c:f>Blad1!$C$2:$C$6</c:f>
              <c:numCache>
                <c:formatCode>General</c:formatCode>
                <c:ptCount val="5"/>
                <c:pt idx="0">
                  <c:v>0.2</c:v>
                </c:pt>
                <c:pt idx="1">
                  <c:v>0.55000000000000004</c:v>
                </c:pt>
                <c:pt idx="2">
                  <c:v>0.8</c:v>
                </c:pt>
                <c:pt idx="3">
                  <c:v>0.15</c:v>
                </c:pt>
                <c:pt idx="4">
                  <c:v>0.6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856-6648-98C2-CF1C51DD3269}"/>
            </c:ext>
          </c:extLst>
        </c:ser>
        <c:ser>
          <c:idx val="2"/>
          <c:order val="2"/>
          <c:tx>
            <c:strRef>
              <c:f>Blad1!$D$1</c:f>
              <c:strCache>
                <c:ptCount val="1"/>
                <c:pt idx="0">
                  <c:v>Value 3</c:v>
                </c:pt>
              </c:strCache>
            </c:strRef>
          </c:tx>
          <c:spPr>
            <a:solidFill>
              <a:schemeClr val="accent3"/>
            </a:solidFill>
            <a:ln w="19050">
              <a:noFill/>
            </a:ln>
            <a:effectLst/>
          </c:spPr>
          <c:invertIfNegative val="0"/>
          <c:cat>
            <c:strRef>
              <c:f>Blad1!$A$2:$A$6</c:f>
              <c:strCache>
                <c:ptCount val="5"/>
                <c:pt idx="0">
                  <c:v>Index 1</c:v>
                </c:pt>
                <c:pt idx="1">
                  <c:v>Index 2</c:v>
                </c:pt>
                <c:pt idx="2">
                  <c:v>Index 3</c:v>
                </c:pt>
                <c:pt idx="3">
                  <c:v>Index 4</c:v>
                </c:pt>
                <c:pt idx="4">
                  <c:v>Index 5</c:v>
                </c:pt>
              </c:strCache>
            </c:strRef>
          </c:cat>
          <c:val>
            <c:numRef>
              <c:f>Blad1!$D$2:$D$6</c:f>
              <c:numCache>
                <c:formatCode>General</c:formatCode>
                <c:ptCount val="5"/>
                <c:pt idx="0">
                  <c:v>0.25</c:v>
                </c:pt>
                <c:pt idx="1">
                  <c:v>0.6</c:v>
                </c:pt>
                <c:pt idx="2">
                  <c:v>0.6</c:v>
                </c:pt>
                <c:pt idx="3">
                  <c:v>0.25</c:v>
                </c:pt>
                <c:pt idx="4">
                  <c:v>0.7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856-6648-98C2-CF1C51DD3269}"/>
            </c:ext>
          </c:extLst>
        </c:ser>
        <c:ser>
          <c:idx val="3"/>
          <c:order val="3"/>
          <c:tx>
            <c:strRef>
              <c:f>Blad1!$E$1</c:f>
              <c:strCache>
                <c:ptCount val="1"/>
                <c:pt idx="0">
                  <c:v>Value 4</c:v>
                </c:pt>
              </c:strCache>
            </c:strRef>
          </c:tx>
          <c:spPr>
            <a:solidFill>
              <a:schemeClr val="accent4"/>
            </a:solidFill>
            <a:ln w="19050">
              <a:noFill/>
            </a:ln>
            <a:effectLst/>
          </c:spPr>
          <c:invertIfNegative val="0"/>
          <c:cat>
            <c:strRef>
              <c:f>Blad1!$A$2:$A$6</c:f>
              <c:strCache>
                <c:ptCount val="5"/>
                <c:pt idx="0">
                  <c:v>Index 1</c:v>
                </c:pt>
                <c:pt idx="1">
                  <c:v>Index 2</c:v>
                </c:pt>
                <c:pt idx="2">
                  <c:v>Index 3</c:v>
                </c:pt>
                <c:pt idx="3">
                  <c:v>Index 4</c:v>
                </c:pt>
                <c:pt idx="4">
                  <c:v>Index 5</c:v>
                </c:pt>
              </c:strCache>
            </c:strRef>
          </c:cat>
          <c:val>
            <c:numRef>
              <c:f>Blad1!$E$2:$E$6</c:f>
              <c:numCache>
                <c:formatCode>General</c:formatCode>
                <c:ptCount val="5"/>
                <c:pt idx="0">
                  <c:v>0.35</c:v>
                </c:pt>
                <c:pt idx="1">
                  <c:v>0.5</c:v>
                </c:pt>
                <c:pt idx="2">
                  <c:v>0.75</c:v>
                </c:pt>
                <c:pt idx="3">
                  <c:v>0.3</c:v>
                </c:pt>
                <c:pt idx="4">
                  <c:v>0.6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856-6648-98C2-CF1C51DD326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10"/>
        <c:axId val="1976414079"/>
        <c:axId val="2048791439"/>
      </c:barChart>
      <c:valAx>
        <c:axId val="204879143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v-SE"/>
          </a:p>
        </c:txPr>
        <c:crossAx val="1976414079"/>
        <c:crosses val="autoZero"/>
        <c:crossBetween val="between"/>
      </c:valAx>
      <c:catAx>
        <c:axId val="1976414079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v-SE"/>
          </a:p>
        </c:txPr>
        <c:crossAx val="2048791439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87643357465993921"/>
          <c:y val="2.0648201285127468E-2"/>
          <c:w val="0.12356648448084719"/>
          <c:h val="0.3428889311616501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0"/>
        <a:lstStyle/>
        <a:p>
          <a:pPr>
            <a:defRPr sz="1600" b="0" i="0" u="none" strike="noStrike" kern="1200" baseline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defRPr>
          </a:pPr>
          <a:endParaRPr lang="sv-SE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sv-S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216F17-FF12-814E-936A-620B3383A43B}" type="datetimeFigureOut">
              <a:rPr lang="sv-SE" smtClean="0"/>
              <a:t>2026-04-17</a:t>
            </a:fld>
            <a:endParaRPr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E5A434-646A-2746-9BDC-885B2382B33E}" type="slidenum">
              <a:rPr lang="sv-SE" smtClean="0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318227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E5A434-646A-2746-9BDC-885B2382B33E}" type="slidenum">
              <a:rPr lang="sv-SE" smtClean="0"/>
              <a:t>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588624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E5A434-646A-2746-9BDC-885B2382B33E}" type="slidenum">
              <a:rPr lang="sv-SE" smtClean="0"/>
              <a:t>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38297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PWD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Pulse-shaping / width definition chopper 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PS Pulse-selection 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 frame overlap chopper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E5A434-646A-2746-9BDC-885B2382B33E}" type="slidenum">
              <a:rPr lang="sv-SE" smtClean="0"/>
              <a:t>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716626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E5A434-646A-2746-9BDC-885B2382B33E}" type="slidenum">
              <a:rPr lang="sv-SE" smtClean="0"/>
              <a:t>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986393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D602C7-1CE2-A2D9-C18B-5CDD900CF7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A4BA953E-298D-7E28-B420-82F8C839D4E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7C73D458-BC66-9D88-05B8-8E02BA39F78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4D0C71BC-95DF-FF27-0D2C-6564576B8A7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E5A434-646A-2746-9BDC-885B2382B33E}" type="slidenum">
              <a:rPr lang="sv-SE" smtClean="0"/>
              <a:t>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393739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E5A434-646A-2746-9BDC-885B2382B33E}" type="slidenum">
              <a:rPr lang="sv-SE" smtClean="0"/>
              <a:t>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986597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F72959-C90A-CE1E-31D5-7E00923BB7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0959D39F-3FE8-DE9A-937C-DC7B144AC0C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C24CC974-1C5A-A2D8-6C4E-6F6F02E742D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1573FBCB-19DB-7FA6-DCBF-D9C2E8A6EB4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E5A434-646A-2746-9BDC-885B2382B33E}" type="slidenum">
              <a:rPr lang="sv-SE" smtClean="0"/>
              <a:t>10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123147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D91DE6-CDDB-C8A4-FB84-D44A305EE9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965AF514-160E-C80A-08D7-1A3BBB86919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4373881C-47DB-417D-C40F-F6B136EEEC8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BC0A5181-2A89-F6E9-76D3-1DA58F320BC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E5A434-646A-2746-9BDC-885B2382B33E}" type="slidenum">
              <a:rPr lang="sv-SE" smtClean="0"/>
              <a:t>11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032867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Fir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>
            <a:extLst>
              <a:ext uri="{FF2B5EF4-FFF2-40B4-BE49-F238E27FC236}">
                <a16:creationId xmlns:a16="http://schemas.microsoft.com/office/drawing/2014/main" id="{5105BBA5-0B01-43EB-96EC-725AF28E5A8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BB3141B3-566C-47FF-8C29-67289995D2FA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B965145F-CDA4-4965-A7C5-ACBA5939346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03069" y="1048935"/>
            <a:ext cx="8872165" cy="4760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485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96A591D-7BEE-2A48-BD08-DCDF3D90DE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2026-04-17</a:t>
            </a:fld>
            <a:endParaRPr lang="sv-SE" dirty="0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/>
              <a:t>PRESENTATION TITLE / 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6DD4ACE8-21C9-474B-A84B-6E399CB9FB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7" name="Platshållare för diagram 6">
            <a:extLst>
              <a:ext uri="{FF2B5EF4-FFF2-40B4-BE49-F238E27FC236}">
                <a16:creationId xmlns:a16="http://schemas.microsoft.com/office/drawing/2014/main" id="{FA784AEE-BB11-4271-AB33-DE0774105604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1103313" y="1657350"/>
            <a:ext cx="7767637" cy="4445000"/>
          </a:xfrm>
        </p:spPr>
        <p:txBody>
          <a:bodyPr/>
          <a:lstStyle>
            <a:lvl1pPr algn="ctr">
              <a:defRPr sz="800" cap="all" baseline="0"/>
            </a:lvl1pPr>
          </a:lstStyle>
          <a:p>
            <a:r>
              <a:rPr lang="en-US"/>
              <a:t>Click icon to add chart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17552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 dirty="0"/>
              <a:t>PRESENTATION TITLE/FOOTER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6DD4ACE8-21C9-474B-A84B-6E399CB9FB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8" name="Platshållare för tabell 7">
            <a:extLst>
              <a:ext uri="{FF2B5EF4-FFF2-40B4-BE49-F238E27FC236}">
                <a16:creationId xmlns:a16="http://schemas.microsoft.com/office/drawing/2014/main" id="{489D1BD7-202A-4115-BE6C-1B053CFFDE1E}"/>
              </a:ext>
            </a:extLst>
          </p:cNvPr>
          <p:cNvSpPr>
            <a:spLocks noGrp="1"/>
          </p:cNvSpPr>
          <p:nvPr>
            <p:ph type="tbl" sz="quarter" idx="15"/>
          </p:nvPr>
        </p:nvSpPr>
        <p:spPr>
          <a:xfrm>
            <a:off x="1103313" y="1614488"/>
            <a:ext cx="9359900" cy="4406900"/>
          </a:xfrm>
        </p:spPr>
        <p:txBody>
          <a:bodyPr/>
          <a:lstStyle>
            <a:lvl1pPr algn="ctr">
              <a:defRPr sz="800" cap="all" baseline="0"/>
            </a:lvl1pPr>
          </a:lstStyle>
          <a:p>
            <a:r>
              <a:rPr lang="en-US"/>
              <a:t>Click icon to add table</a:t>
            </a:r>
            <a:endParaRPr lang="sv-SE"/>
          </a:p>
        </p:txBody>
      </p:sp>
      <p:sp>
        <p:nvSpPr>
          <p:cNvPr id="12" name="Platshållare för datum 3">
            <a:extLst>
              <a:ext uri="{FF2B5EF4-FFF2-40B4-BE49-F238E27FC236}">
                <a16:creationId xmlns:a16="http://schemas.microsoft.com/office/drawing/2014/main" id="{EF177138-95E5-674B-B010-143A8CD1453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2026-04-17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225189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BE7B1DDB-F4AA-4E8D-BD07-905FE45A5555}"/>
              </a:ext>
            </a:extLst>
          </p:cNvPr>
          <p:cNvSpPr/>
          <p:nvPr userDrawn="1"/>
        </p:nvSpPr>
        <p:spPr>
          <a:xfrm>
            <a:off x="0" y="388593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34780BC8-191C-6D4B-93F3-54A06FD4FE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30395" y="1153621"/>
            <a:ext cx="8640000" cy="238760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42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sv-SE" dirty="0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EC66F586-F662-4573-A59B-7D4EDD05A153}"/>
              </a:ext>
            </a:extLst>
          </p:cNvPr>
          <p:cNvSpPr/>
          <p:nvPr userDrawn="1"/>
        </p:nvSpPr>
        <p:spPr>
          <a:xfrm>
            <a:off x="-2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3193CED5-E020-4279-918D-055F43A9188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24611" y="417443"/>
            <a:ext cx="826395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796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BE7B1DDB-F4AA-4E8D-BD07-905FE45A5555}"/>
              </a:ext>
            </a:extLst>
          </p:cNvPr>
          <p:cNvSpPr/>
          <p:nvPr userDrawn="1"/>
        </p:nvSpPr>
        <p:spPr>
          <a:xfrm>
            <a:off x="-2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34780BC8-191C-6D4B-93F3-54A06FD4FE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30395" y="1153621"/>
            <a:ext cx="8640000" cy="238760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42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sv-SE" dirty="0"/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81DF3056-F3A8-2949-876C-528413E342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30395" y="3883393"/>
            <a:ext cx="8640000" cy="921363"/>
          </a:xfrm>
          <a:prstGeom prst="rect">
            <a:avLst/>
          </a:prstGeom>
        </p:spPr>
        <p:txBody>
          <a:bodyPr lIns="9000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sv-SE" dirty="0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EC66F586-F662-4573-A59B-7D4EDD05A153}"/>
              </a:ext>
            </a:extLst>
          </p:cNvPr>
          <p:cNvSpPr/>
          <p:nvPr userDrawn="1"/>
        </p:nvSpPr>
        <p:spPr>
          <a:xfrm>
            <a:off x="-2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3193CED5-E020-4279-918D-055F43A9188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24611" y="417443"/>
            <a:ext cx="826395" cy="800100"/>
          </a:xfrm>
          <a:prstGeom prst="rect">
            <a:avLst/>
          </a:prstGeom>
        </p:spPr>
      </p:pic>
      <p:sp>
        <p:nvSpPr>
          <p:cNvPr id="15" name="Platshållare för text 14">
            <a:extLst>
              <a:ext uri="{FF2B5EF4-FFF2-40B4-BE49-F238E27FC236}">
                <a16:creationId xmlns:a16="http://schemas.microsoft.com/office/drawing/2014/main" id="{EA5DA2EE-60AD-41D0-96B0-DDF02E0AE5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30395" y="5605695"/>
            <a:ext cx="6290892" cy="459883"/>
          </a:xfrm>
          <a:prstGeom prst="rect">
            <a:avLst/>
          </a:prstGeom>
        </p:spPr>
        <p:txBody>
          <a:bodyPr lIns="90000" tIns="18000" bIns="3600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 b="1" strike="noStrike" cap="all" spc="12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sv-SE"/>
              <a:t>presented by &lt;name nameson&gt;</a:t>
            </a: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5CE429DE-35D4-F144-9881-2C3DD8ABB6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930395" y="6096663"/>
            <a:ext cx="1241068" cy="365125"/>
          </a:xfrm>
        </p:spPr>
        <p:txBody>
          <a:bodyPr/>
          <a:lstStyle>
            <a:lvl1pPr>
              <a:defRPr sz="1200"/>
            </a:lvl1pPr>
          </a:lstStyle>
          <a:p>
            <a:fld id="{18896B66-0B3A-474C-9C9C-E4F07B1F5DAD}" type="datetime1">
              <a:rPr lang="sv-SE" smtClean="0"/>
              <a:pPr/>
              <a:t>2026-04-17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401384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>
            <a:extLst>
              <a:ext uri="{FF2B5EF4-FFF2-40B4-BE49-F238E27FC236}">
                <a16:creationId xmlns:a16="http://schemas.microsoft.com/office/drawing/2014/main" id="{9BCCEAFE-E21B-43CF-80C4-FF01C3F9D479}"/>
              </a:ext>
            </a:extLst>
          </p:cNvPr>
          <p:cNvSpPr/>
          <p:nvPr userDrawn="1"/>
        </p:nvSpPr>
        <p:spPr>
          <a:xfrm>
            <a:off x="0" y="16274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PRESENTATION </a:t>
            </a:r>
            <a:r>
              <a:rPr lang="sv-SE" dirty="0" err="1"/>
              <a:t>TITLe</a:t>
            </a:r>
            <a:r>
              <a:rPr lang="sv-SE" dirty="0"/>
              <a:t>/ 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7283078-D760-1647-8B80-66BA8B52336D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2" name="Bildobjekt 11">
            <a:extLst>
              <a:ext uri="{FF2B5EF4-FFF2-40B4-BE49-F238E27FC236}">
                <a16:creationId xmlns:a16="http://schemas.microsoft.com/office/drawing/2014/main" id="{6426DF26-09C3-4DAE-B43E-0C11D6A635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24611" y="417443"/>
            <a:ext cx="826395" cy="800100"/>
          </a:xfrm>
          <a:prstGeom prst="rect">
            <a:avLst/>
          </a:prstGeom>
        </p:spPr>
      </p:pic>
      <p:sp>
        <p:nvSpPr>
          <p:cNvPr id="11" name="Platshållare för text 10">
            <a:extLst>
              <a:ext uri="{FF2B5EF4-FFF2-40B4-BE49-F238E27FC236}">
                <a16:creationId xmlns:a16="http://schemas.microsoft.com/office/drawing/2014/main" id="{5C48DF05-1B09-4DA6-AC56-07304871CCD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95647" y="1640719"/>
            <a:ext cx="10042073" cy="4375520"/>
          </a:xfrm>
        </p:spPr>
        <p:txBody>
          <a:bodyPr>
            <a:noAutofit/>
          </a:bodyPr>
          <a:lstStyle>
            <a:lvl1pPr marL="457200" indent="-457200">
              <a:buClr>
                <a:schemeClr val="bg1"/>
              </a:buClr>
              <a:buFont typeface="+mj-lt"/>
              <a:buAutoNum type="arabicPeriod"/>
              <a:defRPr>
                <a:solidFill>
                  <a:schemeClr val="bg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Platshållare för datum 3">
            <a:extLst>
              <a:ext uri="{FF2B5EF4-FFF2-40B4-BE49-F238E27FC236}">
                <a16:creationId xmlns:a16="http://schemas.microsoft.com/office/drawing/2014/main" id="{04D3287D-3E21-D845-8766-C307E67653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2026-04-17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539884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/br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250D024A-8F85-4618-9506-0F493B263A92}"/>
              </a:ext>
            </a:extLst>
          </p:cNvPr>
          <p:cNvSpPr/>
          <p:nvPr userDrawn="1"/>
        </p:nvSpPr>
        <p:spPr>
          <a:xfrm>
            <a:off x="0" y="0"/>
            <a:ext cx="6477712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628E18C2-A66E-436E-89DA-1C5D481CB4B4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3" name="Platshållare för bild 12">
            <a:extLst>
              <a:ext uri="{FF2B5EF4-FFF2-40B4-BE49-F238E27FC236}">
                <a16:creationId xmlns:a16="http://schemas.microsoft.com/office/drawing/2014/main" id="{4FD00856-A3E1-48A7-B9CD-D7B89BD6A06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477712" y="0"/>
            <a:ext cx="5714288" cy="6858000"/>
          </a:xfrm>
          <a:solidFill>
            <a:srgbClr val="ECECEC"/>
          </a:solidFill>
        </p:spPr>
        <p:txBody>
          <a:bodyPr>
            <a:normAutofit/>
          </a:bodyPr>
          <a:lstStyle>
            <a:lvl1pPr algn="ctr">
              <a:defRPr sz="800"/>
            </a:lvl1pPr>
          </a:lstStyle>
          <a:p>
            <a:r>
              <a:rPr lang="sv-SE"/>
              <a:t>INSERT IMAGE</a:t>
            </a:r>
          </a:p>
        </p:txBody>
      </p:sp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A8D8C0FE-DA05-418D-9F18-A5A81125AD3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924611" y="417443"/>
            <a:ext cx="828000" cy="7992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1848DA8D-03CE-4CA5-A851-F6ABAE67A9B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447675"/>
            <a:ext cx="292100" cy="6410325"/>
          </a:xfrm>
          <a:solidFill>
            <a:schemeClr val="bg1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F55DE042-7DE8-4583-986C-40823753078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30491" y="1051132"/>
            <a:ext cx="4255909" cy="829149"/>
          </a:xfrm>
        </p:spPr>
        <p:txBody>
          <a:bodyPr rIns="18000" anchor="b" anchorCtr="0"/>
          <a:lstStyle>
            <a:lvl1pPr marL="0" indent="0">
              <a:buFontTx/>
              <a:buNone/>
              <a:defRPr sz="4800">
                <a:solidFill>
                  <a:schemeClr val="bg1"/>
                </a:solidFill>
                <a:latin typeface="+mn-lt"/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# (chapter)</a:t>
            </a:r>
          </a:p>
        </p:txBody>
      </p:sp>
      <p:sp>
        <p:nvSpPr>
          <p:cNvPr id="11" name="Platshållare för text 2">
            <a:extLst>
              <a:ext uri="{FF2B5EF4-FFF2-40B4-BE49-F238E27FC236}">
                <a16:creationId xmlns:a16="http://schemas.microsoft.com/office/drawing/2014/main" id="{1DC53C5B-9DC3-4646-B6B3-DD59404D44D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30491" y="2169209"/>
            <a:ext cx="4255909" cy="2462613"/>
          </a:xfrm>
        </p:spPr>
        <p:txBody>
          <a:bodyPr rIns="18000" anchor="t" anchorCtr="0"/>
          <a:lstStyle>
            <a:lvl1pPr marL="0" indent="0">
              <a:spcBef>
                <a:spcPts val="0"/>
              </a:spcBef>
              <a:buFontTx/>
              <a:buNone/>
              <a:defRPr sz="42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3254649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 dirty="0"/>
              <a:t>PRESENTATION TITLE/FOOTER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6DD4ACE8-21C9-474B-A84B-6E399CB9FB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12" name="Platshållare för innehåll 2">
            <a:extLst>
              <a:ext uri="{FF2B5EF4-FFF2-40B4-BE49-F238E27FC236}">
                <a16:creationId xmlns:a16="http://schemas.microsoft.com/office/drawing/2014/main" id="{5917406D-4BE3-3B4C-BCFF-41B4F0FAB4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9365782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13" name="Platshållare för datum 3">
            <a:extLst>
              <a:ext uri="{FF2B5EF4-FFF2-40B4-BE49-F238E27FC236}">
                <a16:creationId xmlns:a16="http://schemas.microsoft.com/office/drawing/2014/main" id="{3E8E36C4-8565-B94E-A90D-FF5DD7F86A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2026-04-17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280082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n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 dirty="0"/>
              <a:t>PRESENTATION TITLE/FOOTER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9" name="Platshållare för innehåll 2">
            <a:extLst>
              <a:ext uri="{FF2B5EF4-FFF2-40B4-BE49-F238E27FC236}">
                <a16:creationId xmlns:a16="http://schemas.microsoft.com/office/drawing/2014/main" id="{590CF35B-F516-4A5B-A8AB-7A0A283629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4993785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58775" indent="-215900">
              <a:lnSpc>
                <a:spcPct val="100000"/>
              </a:lnSpc>
              <a:tabLst/>
              <a:defRPr/>
            </a:lvl2pPr>
            <a:lvl3pPr marL="449263" indent="-196850">
              <a:lnSpc>
                <a:spcPct val="100000"/>
              </a:lnSpc>
              <a:tabLst/>
              <a:defRPr/>
            </a:lvl3pPr>
            <a:lvl4pPr marL="541338" indent="-180000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sv-SE" dirty="0"/>
          </a:p>
        </p:txBody>
      </p:sp>
      <p:sp>
        <p:nvSpPr>
          <p:cNvPr id="12" name="Platshållare för innehåll 2">
            <a:extLst>
              <a:ext uri="{FF2B5EF4-FFF2-40B4-BE49-F238E27FC236}">
                <a16:creationId xmlns:a16="http://schemas.microsoft.com/office/drawing/2014/main" id="{BA21051E-3C35-41FB-8E6B-797DB8F26971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373692" y="1562400"/>
            <a:ext cx="4993785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50000" indent="-198000">
              <a:lnSpc>
                <a:spcPct val="100000"/>
              </a:lnSpc>
              <a:tabLst/>
              <a:defRPr/>
            </a:lvl3pPr>
            <a:lvl4pPr marL="540000" indent="-180000">
              <a:lnSpc>
                <a:spcPct val="100000"/>
              </a:lnSpc>
              <a:tabLst/>
              <a:defRPr/>
            </a:lvl4pPr>
            <a:lvl5pPr marL="62865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sv-SE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87E2C692-2C39-4CA8-AA87-45E0F36B6A0E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6" name="Bildobjekt 15">
            <a:extLst>
              <a:ext uri="{FF2B5EF4-FFF2-40B4-BE49-F238E27FC236}">
                <a16:creationId xmlns:a16="http://schemas.microsoft.com/office/drawing/2014/main" id="{E327627C-4BB8-4965-8107-0E7E741F830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11" name="Platshållare för datum 3">
            <a:extLst>
              <a:ext uri="{FF2B5EF4-FFF2-40B4-BE49-F238E27FC236}">
                <a16:creationId xmlns:a16="http://schemas.microsoft.com/office/drawing/2014/main" id="{154C1432-4F85-1F42-8016-9B83B89CC8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2026-04-17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135108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n 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 dirty="0"/>
              <a:t>PRESENTATION TITLE/FOOTER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9" name="Platshållare för innehåll 2">
            <a:extLst>
              <a:ext uri="{FF2B5EF4-FFF2-40B4-BE49-F238E27FC236}">
                <a16:creationId xmlns:a16="http://schemas.microsoft.com/office/drawing/2014/main" id="{590CF35B-F516-4A5B-A8AB-7A0A283629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3255409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49263" indent="-196850">
              <a:lnSpc>
                <a:spcPct val="100000"/>
              </a:lnSpc>
              <a:tabLst/>
              <a:defRPr/>
            </a:lvl3pPr>
            <a:lvl4pPr marL="541338" indent="-180975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sv-SE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87E2C692-2C39-4CA8-AA87-45E0F36B6A0E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6" name="Bildobjekt 15">
            <a:extLst>
              <a:ext uri="{FF2B5EF4-FFF2-40B4-BE49-F238E27FC236}">
                <a16:creationId xmlns:a16="http://schemas.microsoft.com/office/drawing/2014/main" id="{E327627C-4BB8-4965-8107-0E7E741F830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13" name="Platshållare för innehåll 2">
            <a:extLst>
              <a:ext uri="{FF2B5EF4-FFF2-40B4-BE49-F238E27FC236}">
                <a16:creationId xmlns:a16="http://schemas.microsoft.com/office/drawing/2014/main" id="{B2D0E559-A900-41F3-93C5-387A7764A152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4605297" y="1562400"/>
            <a:ext cx="3255409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50000" indent="-198000">
              <a:lnSpc>
                <a:spcPct val="100000"/>
              </a:lnSpc>
              <a:tabLst/>
              <a:defRPr/>
            </a:lvl3pPr>
            <a:lvl4pPr marL="539750" indent="-196850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sv-SE" dirty="0"/>
          </a:p>
        </p:txBody>
      </p:sp>
      <p:sp>
        <p:nvSpPr>
          <p:cNvPr id="17" name="Platshållare för innehåll 2">
            <a:extLst>
              <a:ext uri="{FF2B5EF4-FFF2-40B4-BE49-F238E27FC236}">
                <a16:creationId xmlns:a16="http://schemas.microsoft.com/office/drawing/2014/main" id="{E4E99B3B-ADB3-4D1A-9A7F-AA1B8528E6C7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8116194" y="1562400"/>
            <a:ext cx="3255409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50000" indent="-198000">
              <a:lnSpc>
                <a:spcPct val="100000"/>
              </a:lnSpc>
              <a:tabLst/>
              <a:defRPr/>
            </a:lvl3pPr>
            <a:lvl4pPr marL="540000" indent="-180000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sv-SE" dirty="0"/>
          </a:p>
        </p:txBody>
      </p:sp>
      <p:sp>
        <p:nvSpPr>
          <p:cNvPr id="12" name="Platshållare för datum 3">
            <a:extLst>
              <a:ext uri="{FF2B5EF4-FFF2-40B4-BE49-F238E27FC236}">
                <a16:creationId xmlns:a16="http://schemas.microsoft.com/office/drawing/2014/main" id="{F91A8E7B-C629-D343-8A83-7EB0ADF608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2026-04-17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667666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bild 6">
            <a:extLst>
              <a:ext uri="{FF2B5EF4-FFF2-40B4-BE49-F238E27FC236}">
                <a16:creationId xmlns:a16="http://schemas.microsoft.com/office/drawing/2014/main" id="{16B191E2-1C71-4B4C-B562-DD793673C24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373813" y="1562100"/>
            <a:ext cx="4994275" cy="4768850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 algn="ctr">
              <a:buFontTx/>
              <a:buNone/>
              <a:defRPr sz="800">
                <a:solidFill>
                  <a:srgbClr val="666666"/>
                </a:solidFill>
              </a:defRPr>
            </a:lvl1pPr>
          </a:lstStyle>
          <a:p>
            <a:r>
              <a:rPr lang="sv-SE"/>
              <a:t>INSERT IMAGE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 dirty="0"/>
              <a:t>PRESENTATION TITL  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9" name="Platshållare för innehåll 2">
            <a:extLst>
              <a:ext uri="{FF2B5EF4-FFF2-40B4-BE49-F238E27FC236}">
                <a16:creationId xmlns:a16="http://schemas.microsoft.com/office/drawing/2014/main" id="{590CF35B-F516-4A5B-A8AB-7A0A283629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4993785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50000" indent="-198000">
              <a:lnSpc>
                <a:spcPct val="100000"/>
              </a:lnSpc>
              <a:tabLst/>
              <a:defRPr/>
            </a:lvl3pPr>
            <a:lvl4pPr marL="540000" indent="-180000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sv-SE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BC4F3A85-66E6-412A-97CD-99D922EFBEE2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3" name="Bildobjekt 12">
            <a:extLst>
              <a:ext uri="{FF2B5EF4-FFF2-40B4-BE49-F238E27FC236}">
                <a16:creationId xmlns:a16="http://schemas.microsoft.com/office/drawing/2014/main" id="{506E76ED-0FF0-4A03-8EB9-06B57B12EC1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12" name="Platshållare för datum 3">
            <a:extLst>
              <a:ext uri="{FF2B5EF4-FFF2-40B4-BE49-F238E27FC236}">
                <a16:creationId xmlns:a16="http://schemas.microsoft.com/office/drawing/2014/main" id="{5D496E45-863B-704B-B14F-5E0F58578D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2026-04-17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066558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. Full widt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tshållare för bild 12">
            <a:extLst>
              <a:ext uri="{FF2B5EF4-FFF2-40B4-BE49-F238E27FC236}">
                <a16:creationId xmlns:a16="http://schemas.microsoft.com/office/drawing/2014/main" id="{4FD00856-A3E1-48A7-B9CD-D7B89BD6A06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algn="ctr">
              <a:defRPr sz="800"/>
            </a:lvl1pPr>
          </a:lstStyle>
          <a:p>
            <a:r>
              <a:rPr lang="sv-SE" dirty="0"/>
              <a:t>INSERT IMAGE</a:t>
            </a:r>
          </a:p>
        </p:txBody>
      </p:sp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A8D8C0FE-DA05-418D-9F18-A5A81125AD3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924611" y="417443"/>
            <a:ext cx="828000" cy="7992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1848DA8D-03CE-4CA5-A851-F6ABAE67A9B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447675"/>
            <a:ext cx="292100" cy="6410325"/>
          </a:xfrm>
          <a:solidFill>
            <a:schemeClr val="bg1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ubrik 1">
            <a:extLst>
              <a:ext uri="{FF2B5EF4-FFF2-40B4-BE49-F238E27FC236}">
                <a16:creationId xmlns:a16="http://schemas.microsoft.com/office/drawing/2014/main" id="{8F5BB748-C0D0-CB4F-BA93-7488E4BA70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Image </a:t>
            </a:r>
            <a:r>
              <a:rPr lang="sv-SE" dirty="0" err="1"/>
              <a:t>title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532865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81532B06-EA3A-AA45-A1FA-C8E1873FD0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709" y="281999"/>
            <a:ext cx="9478393" cy="657340"/>
          </a:xfrm>
          <a:prstGeom prst="rect">
            <a:avLst/>
          </a:prstGeom>
        </p:spPr>
        <p:txBody>
          <a:bodyPr vert="horz" lIns="90000" tIns="45720" rIns="91440" bIns="45720" rtlCol="0" anchor="t" anchorCtr="0">
            <a:no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66E4D6F2-5CFB-9D4E-AED8-120937FE25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5647" y="6483583"/>
            <a:ext cx="8326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spc="80" baseline="0">
                <a:solidFill>
                  <a:srgbClr val="CCCCCC"/>
                </a:solidFill>
              </a:defRPr>
            </a:lvl1pPr>
          </a:lstStyle>
          <a:p>
            <a:fld id="{926FFDD8-E9D5-414B-9D01-E73C6B8A8FCA}" type="datetime1">
              <a:rPr lang="sv-SE" smtClean="0"/>
              <a:t>2026-04-17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515FD9D7-4C35-3343-B008-A413FF500A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53244" y="648358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spc="80" baseline="0">
                <a:solidFill>
                  <a:srgbClr val="CCCCCC"/>
                </a:solidFill>
              </a:defRPr>
            </a:lvl1pPr>
          </a:lstStyle>
          <a:p>
            <a:r>
              <a:rPr lang="sv-SE"/>
              <a:t>PRESENTATION TITLE / 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AF6B396D-270A-E047-8DAD-6D51B53CAD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5292" y="648358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1">
                <a:solidFill>
                  <a:schemeClr val="accent1"/>
                </a:solidFill>
              </a:defRPr>
            </a:lvl1pPr>
          </a:lstStyle>
          <a:p>
            <a:fld id="{F7283078-D760-1647-8B80-66BA8B52336D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1" name="Platshållare för text 2">
            <a:extLst>
              <a:ext uri="{FF2B5EF4-FFF2-40B4-BE49-F238E27FC236}">
                <a16:creationId xmlns:a16="http://schemas.microsoft.com/office/drawing/2014/main" id="{CD0A89FF-22DC-4B6A-B9ED-60B2F32ED8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95894" y="1561865"/>
            <a:ext cx="9561022" cy="4565397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825848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49" r:id="rId2"/>
    <p:sldLayoutId id="2147483665" r:id="rId3"/>
    <p:sldLayoutId id="2147483667" r:id="rId4"/>
    <p:sldLayoutId id="2147483669" r:id="rId5"/>
    <p:sldLayoutId id="2147483650" r:id="rId6"/>
    <p:sldLayoutId id="2147483668" r:id="rId7"/>
    <p:sldLayoutId id="2147483662" r:id="rId8"/>
    <p:sldLayoutId id="2147483664" r:id="rId9"/>
    <p:sldLayoutId id="2147483663" r:id="rId10"/>
    <p:sldLayoutId id="2147483666" r:id="rId11"/>
    <p:sldLayoutId id="2147483670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200" kern="1200">
          <a:solidFill>
            <a:srgbClr val="666666"/>
          </a:solidFill>
          <a:latin typeface="+mj-lt"/>
          <a:ea typeface="+mj-ea"/>
          <a:cs typeface="+mj-cs"/>
        </a:defRPr>
      </a:lvl1pPr>
    </p:titleStyle>
    <p:bodyStyle>
      <a:lvl1pPr marL="101600" indent="-101600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Segoe UI" panose="020B0502040204020203" pitchFamily="34" charset="0"/>
        <a:buChar char=" "/>
        <a:defRPr sz="2000" kern="1200">
          <a:solidFill>
            <a:srgbClr val="666666"/>
          </a:solidFill>
          <a:latin typeface="+mn-lt"/>
          <a:ea typeface="+mn-ea"/>
          <a:cs typeface="+mn-cs"/>
        </a:defRPr>
      </a:lvl1pPr>
      <a:lvl2pPr marL="315913" indent="-233363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Wingdings" panose="05000000000000000000" pitchFamily="2" charset="2"/>
        <a:buChar char=""/>
        <a:defRPr sz="2000" kern="1200">
          <a:solidFill>
            <a:srgbClr val="666666"/>
          </a:solidFill>
          <a:latin typeface="+mn-lt"/>
          <a:ea typeface="+mn-ea"/>
          <a:cs typeface="+mn-cs"/>
        </a:defRPr>
      </a:lvl2pPr>
      <a:lvl3pPr marL="582613" indent="-250825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Arial" panose="020B0604020202020204" pitchFamily="34" charset="0"/>
        <a:buChar char="−"/>
        <a:defRPr sz="1800" kern="1200">
          <a:solidFill>
            <a:srgbClr val="666666"/>
          </a:solidFill>
          <a:latin typeface="+mn-lt"/>
          <a:ea typeface="+mn-ea"/>
          <a:cs typeface="+mn-cs"/>
        </a:defRPr>
      </a:lvl3pPr>
      <a:lvl4pPr marL="839788" indent="-233363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Arial" panose="020B0604020202020204" pitchFamily="34" charset="0"/>
        <a:buChar char="−"/>
        <a:defRPr sz="1600" kern="1200">
          <a:solidFill>
            <a:srgbClr val="666666"/>
          </a:solidFill>
          <a:latin typeface="+mn-lt"/>
          <a:ea typeface="+mn-ea"/>
          <a:cs typeface="+mn-cs"/>
        </a:defRPr>
      </a:lvl4pPr>
      <a:lvl5pPr marL="1055688" indent="-200025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Arial" panose="020B0604020202020204" pitchFamily="34" charset="0"/>
        <a:buChar char="−"/>
        <a:defRPr sz="1400" kern="1200">
          <a:solidFill>
            <a:srgbClr val="666666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3" Type="http://schemas.openxmlformats.org/officeDocument/2006/relationships/slide" Target="slide4.xml"/><Relationship Id="rId7" Type="http://schemas.openxmlformats.org/officeDocument/2006/relationships/slide" Target="slide8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slide" Target="slide7.xml"/><Relationship Id="rId11" Type="http://schemas.microsoft.com/office/2007/relationships/hdphoto" Target="../media/hdphoto2.wdp"/><Relationship Id="rId5" Type="http://schemas.openxmlformats.org/officeDocument/2006/relationships/slide" Target="slide6.xml"/><Relationship Id="rId10" Type="http://schemas.openxmlformats.org/officeDocument/2006/relationships/image" Target="../media/image6.png"/><Relationship Id="rId4" Type="http://schemas.openxmlformats.org/officeDocument/2006/relationships/slide" Target="slide5.xml"/><Relationship Id="rId9" Type="http://schemas.openxmlformats.org/officeDocument/2006/relationships/slide" Target="slide1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10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emf"/><Relationship Id="rId5" Type="http://schemas.openxmlformats.org/officeDocument/2006/relationships/image" Target="../media/image14.emf"/><Relationship Id="rId4" Type="http://schemas.openxmlformats.org/officeDocument/2006/relationships/image" Target="../media/image13.e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png"/><Relationship Id="rId5" Type="http://schemas.openxmlformats.org/officeDocument/2006/relationships/image" Target="../media/image8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77644BE-A6CB-2564-0ED1-A47F00F8AD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-9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64640" y="889447"/>
            <a:ext cx="9164320" cy="5136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677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7D964B-5F5F-2FD7-513B-9F6C829768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37A340DD-527B-035A-DBE5-726D74DB0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10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12" name="Platshållare för sidfot 3">
            <a:extLst>
              <a:ext uri="{FF2B5EF4-FFF2-40B4-BE49-F238E27FC236}">
                <a16:creationId xmlns:a16="http://schemas.microsoft.com/office/drawing/2014/main" id="{8D4BC20C-0336-8052-CE18-24943519B1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en-US" dirty="0"/>
              <a:t>Instrument presentation - MIRACLES + CSPEC</a:t>
            </a:r>
            <a:endParaRPr lang="en-GB" dirty="0"/>
          </a:p>
        </p:txBody>
      </p:sp>
      <p:sp>
        <p:nvSpPr>
          <p:cNvPr id="13" name="Platshållare för datum 3">
            <a:extLst>
              <a:ext uri="{FF2B5EF4-FFF2-40B4-BE49-F238E27FC236}">
                <a16:creationId xmlns:a16="http://schemas.microsoft.com/office/drawing/2014/main" id="{FD57EB60-6A65-5E09-48E5-19E0BA1DE8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973122" cy="365125"/>
          </a:xfrm>
        </p:spPr>
        <p:txBody>
          <a:bodyPr/>
          <a:lstStyle/>
          <a:p>
            <a:r>
              <a:rPr lang="sv-SE" dirty="0"/>
              <a:t>22 April 2026</a:t>
            </a:r>
          </a:p>
        </p:txBody>
      </p:sp>
      <p:sp>
        <p:nvSpPr>
          <p:cNvPr id="18" name="Rubrik 1">
            <a:extLst>
              <a:ext uri="{FF2B5EF4-FFF2-40B4-BE49-F238E27FC236}">
                <a16:creationId xmlns:a16="http://schemas.microsoft.com/office/drawing/2014/main" id="{9D4041E5-48D4-F121-1464-1CA5ED4C79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098" y="241310"/>
            <a:ext cx="10374783" cy="657339"/>
          </a:xfrm>
        </p:spPr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CSPEC: Current Status</a:t>
            </a:r>
          </a:p>
        </p:txBody>
      </p:sp>
      <p:sp>
        <p:nvSpPr>
          <p:cNvPr id="4" name="Platshållare för innehåll 5">
            <a:extLst>
              <a:ext uri="{FF2B5EF4-FFF2-40B4-BE49-F238E27FC236}">
                <a16:creationId xmlns:a16="http://schemas.microsoft.com/office/drawing/2014/main" id="{99743301-EC8F-F833-DB8F-460155A4EF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6273" y="2891779"/>
            <a:ext cx="5217910" cy="1402315"/>
          </a:xfrm>
        </p:spPr>
        <p:txBody>
          <a:bodyPr/>
          <a:lstStyle/>
          <a:p>
            <a:pPr lvl="1"/>
            <a:r>
              <a:rPr lang="en-US" dirty="0"/>
              <a:t>Discussions started for :</a:t>
            </a:r>
          </a:p>
          <a:p>
            <a:pPr lvl="2"/>
            <a:r>
              <a:rPr lang="en-US" dirty="0" err="1"/>
              <a:t>McStas</a:t>
            </a:r>
            <a:r>
              <a:rPr lang="en-US" dirty="0"/>
              <a:t> simulations</a:t>
            </a:r>
          </a:p>
          <a:p>
            <a:pPr lvl="2"/>
            <a:r>
              <a:rPr lang="en-US" dirty="0"/>
              <a:t>Data reduction workflow</a:t>
            </a:r>
          </a:p>
          <a:p>
            <a:pPr lvl="1"/>
            <a:endParaRPr lang="sv-SE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819EE58-7FCA-1639-7FC7-51B0FF570D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649814"/>
            <a:ext cx="5002630" cy="3558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352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83315D-D84F-FA29-3549-A0DAD8619C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6EDF97F5-C19E-21E6-C2EB-49C530653B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11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12" name="Platshållare för sidfot 3">
            <a:extLst>
              <a:ext uri="{FF2B5EF4-FFF2-40B4-BE49-F238E27FC236}">
                <a16:creationId xmlns:a16="http://schemas.microsoft.com/office/drawing/2014/main" id="{9027F7AA-A6CB-0BC7-F6A9-0C0524F902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en-US" dirty="0"/>
              <a:t>Instrument presentation - MIRACLES + CSPEC</a:t>
            </a:r>
            <a:endParaRPr lang="en-GB" dirty="0"/>
          </a:p>
        </p:txBody>
      </p:sp>
      <p:sp>
        <p:nvSpPr>
          <p:cNvPr id="13" name="Platshållare för datum 3">
            <a:extLst>
              <a:ext uri="{FF2B5EF4-FFF2-40B4-BE49-F238E27FC236}">
                <a16:creationId xmlns:a16="http://schemas.microsoft.com/office/drawing/2014/main" id="{2DE48B00-A743-D7F3-D19B-21D414876A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973122" cy="365125"/>
          </a:xfrm>
        </p:spPr>
        <p:txBody>
          <a:bodyPr/>
          <a:lstStyle/>
          <a:p>
            <a:r>
              <a:rPr lang="sv-SE" dirty="0"/>
              <a:t>22 April 2026</a:t>
            </a:r>
          </a:p>
        </p:txBody>
      </p:sp>
      <p:sp>
        <p:nvSpPr>
          <p:cNvPr id="14" name="Rubrik 1">
            <a:extLst>
              <a:ext uri="{FF2B5EF4-FFF2-40B4-BE49-F238E27FC236}">
                <a16:creationId xmlns:a16="http://schemas.microsoft.com/office/drawing/2014/main" id="{4A0AAA46-78B3-B5D0-71D6-29F11D3199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098" y="241310"/>
            <a:ext cx="10374783" cy="657339"/>
          </a:xfrm>
        </p:spPr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CSPEC: Next Steps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4E1B2DA-64CD-9FF8-B86B-56456937EA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8316" y="2277420"/>
            <a:ext cx="4554232" cy="5127231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 err="1"/>
              <a:t>McStas</a:t>
            </a:r>
            <a:r>
              <a:rPr lang="en-US" dirty="0"/>
              <a:t> simulations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Creation of simulated data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Data reduction workflow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Define operation modes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Repetition rate multiplication (RRM)</a:t>
            </a:r>
          </a:p>
        </p:txBody>
      </p:sp>
      <p:sp>
        <p:nvSpPr>
          <p:cNvPr id="3" name="Content Placeholder 6">
            <a:extLst>
              <a:ext uri="{FF2B5EF4-FFF2-40B4-BE49-F238E27FC236}">
                <a16:creationId xmlns:a16="http://schemas.microsoft.com/office/drawing/2014/main" id="{5BF235C7-0188-8785-A814-F68134FEB45E}"/>
              </a:ext>
            </a:extLst>
          </p:cNvPr>
          <p:cNvSpPr txBox="1">
            <a:spLocks/>
          </p:cNvSpPr>
          <p:nvPr/>
        </p:nvSpPr>
        <p:spPr>
          <a:xfrm>
            <a:off x="5677489" y="2277419"/>
            <a:ext cx="4554232" cy="5127231"/>
          </a:xfrm>
          <a:prstGeom prst="rect">
            <a:avLst/>
          </a:prstGeom>
        </p:spPr>
        <p:txBody>
          <a:bodyPr vert="horz" lIns="0" tIns="45720" rIns="18000" bIns="45720" rtlCol="0">
            <a:noAutofit/>
          </a:bodyPr>
          <a:lstStyle>
            <a:lvl1pPr marL="101600" indent="-101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Segoe UI" panose="020B0502040204020203" pitchFamily="34" charset="0"/>
              <a:buChar char=" "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1pPr>
            <a:lvl2pPr marL="360000" indent="-216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Wingdings" panose="05000000000000000000" pitchFamily="2" charset="2"/>
              <a:buChar char=""/>
              <a:tabLst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449263" indent="-19685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8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541338" indent="-180975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630000" indent="-162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4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Visualization tools</a:t>
            </a:r>
          </a:p>
          <a:p>
            <a:pPr lvl="1"/>
            <a:r>
              <a:rPr lang="en-US" dirty="0"/>
              <a:t>HC tools</a:t>
            </a:r>
          </a:p>
          <a:p>
            <a:pPr lvl="2"/>
            <a:r>
              <a:rPr lang="en-US" dirty="0"/>
              <a:t>Visualization of monitors</a:t>
            </a:r>
          </a:p>
          <a:p>
            <a:pPr lvl="2"/>
            <a:r>
              <a:rPr lang="en-US" dirty="0"/>
              <a:t>Instrument control</a:t>
            </a:r>
          </a:p>
          <a:p>
            <a:pPr lvl="2"/>
            <a:r>
              <a:rPr lang="en-US" dirty="0"/>
              <a:t>Possibility to easily compare to </a:t>
            </a:r>
            <a:r>
              <a:rPr lang="en-US" dirty="0" err="1"/>
              <a:t>Mcstas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1102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3145CF3-C12C-4347-8E68-43E7983404D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Thank you for your attention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3565F1E-0CE5-E645-E1DD-8B840A0E8D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brightnessContrast bright="-1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925435" y="408843"/>
            <a:ext cx="916032" cy="845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966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ubrik 18">
            <a:extLst>
              <a:ext uri="{FF2B5EF4-FFF2-40B4-BE49-F238E27FC236}">
                <a16:creationId xmlns:a16="http://schemas.microsoft.com/office/drawing/2014/main" id="{0452FAA5-FC34-4228-A2D3-B27D03D2DC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Example with chart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FC4C838D-0A5E-487E-BAD3-9D49788F1F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pPr/>
              <a:t>13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20" name="Platshållare för text 19">
            <a:extLst>
              <a:ext uri="{FF2B5EF4-FFF2-40B4-BE49-F238E27FC236}">
                <a16:creationId xmlns:a16="http://schemas.microsoft.com/office/drawing/2014/main" id="{FBD1C61F-64BC-4E57-AD04-948DF858B65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Sub-headline to strengthen the headline above</a:t>
            </a:r>
          </a:p>
        </p:txBody>
      </p:sp>
      <p:graphicFrame>
        <p:nvGraphicFramePr>
          <p:cNvPr id="13" name="Diagram 12">
            <a:extLst>
              <a:ext uri="{FF2B5EF4-FFF2-40B4-BE49-F238E27FC236}">
                <a16:creationId xmlns:a16="http://schemas.microsoft.com/office/drawing/2014/main" id="{B52E02DE-3A52-CB46-94EC-8998D1152EE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2774752"/>
              </p:ext>
            </p:extLst>
          </p:nvPr>
        </p:nvGraphicFramePr>
        <p:xfrm>
          <a:off x="1323341" y="2076932"/>
          <a:ext cx="5667247" cy="37534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Platshållare för sidfot 3">
            <a:extLst>
              <a:ext uri="{FF2B5EF4-FFF2-40B4-BE49-F238E27FC236}">
                <a16:creationId xmlns:a16="http://schemas.microsoft.com/office/drawing/2014/main" id="{7E34C33B-E57A-203A-B498-3AEBBA966E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en-US" dirty="0"/>
              <a:t>Instrument presentation - MIRACLES + CSPEC</a:t>
            </a:r>
            <a:endParaRPr lang="en-GB" dirty="0"/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67651C2D-7E6F-32C3-00D5-DFA5BE32C9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973122" cy="365125"/>
          </a:xfrm>
        </p:spPr>
        <p:txBody>
          <a:bodyPr/>
          <a:lstStyle/>
          <a:p>
            <a:r>
              <a:rPr lang="sv-SE" dirty="0"/>
              <a:t>22 April 2026</a:t>
            </a:r>
          </a:p>
        </p:txBody>
      </p:sp>
    </p:spTree>
    <p:extLst>
      <p:ext uri="{BB962C8B-B14F-4D97-AF65-F5344CB8AC3E}">
        <p14:creationId xmlns:p14="http://schemas.microsoft.com/office/powerpoint/2010/main" val="1127081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ubrik 18">
            <a:extLst>
              <a:ext uri="{FF2B5EF4-FFF2-40B4-BE49-F238E27FC236}">
                <a16:creationId xmlns:a16="http://schemas.microsoft.com/office/drawing/2014/main" id="{0452FAA5-FC34-4228-A2D3-B27D03D2DC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Example with chart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FC4C838D-0A5E-487E-BAD3-9D49788F1F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pPr/>
              <a:t>14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20" name="Platshållare för text 19">
            <a:extLst>
              <a:ext uri="{FF2B5EF4-FFF2-40B4-BE49-F238E27FC236}">
                <a16:creationId xmlns:a16="http://schemas.microsoft.com/office/drawing/2014/main" id="{FBD1C61F-64BC-4E57-AD04-948DF858B65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Sub-headline to strengthen the headline above</a:t>
            </a:r>
          </a:p>
        </p:txBody>
      </p:sp>
      <p:graphicFrame>
        <p:nvGraphicFramePr>
          <p:cNvPr id="13" name="Diagram 12">
            <a:extLst>
              <a:ext uri="{FF2B5EF4-FFF2-40B4-BE49-F238E27FC236}">
                <a16:creationId xmlns:a16="http://schemas.microsoft.com/office/drawing/2014/main" id="{B52E02DE-3A52-CB46-94EC-8998D1152EE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2044014"/>
              </p:ext>
            </p:extLst>
          </p:nvPr>
        </p:nvGraphicFramePr>
        <p:xfrm>
          <a:off x="1323340" y="2076932"/>
          <a:ext cx="7820660" cy="37534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Platshållare för sidfot 3">
            <a:extLst>
              <a:ext uri="{FF2B5EF4-FFF2-40B4-BE49-F238E27FC236}">
                <a16:creationId xmlns:a16="http://schemas.microsoft.com/office/drawing/2014/main" id="{3775798F-DB5B-F8CF-9585-DA5A4565E7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en-US" dirty="0"/>
              <a:t>Instrument presentation - MIRACLES + CSPEC</a:t>
            </a:r>
            <a:endParaRPr lang="en-GB" dirty="0"/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032138B5-385E-78B9-EB68-9EFDF6FDA7C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973122" cy="365125"/>
          </a:xfrm>
        </p:spPr>
        <p:txBody>
          <a:bodyPr/>
          <a:lstStyle/>
          <a:p>
            <a:r>
              <a:rPr lang="sv-SE" dirty="0"/>
              <a:t>22 April 2026</a:t>
            </a:r>
          </a:p>
        </p:txBody>
      </p:sp>
    </p:spTree>
    <p:extLst>
      <p:ext uri="{BB962C8B-B14F-4D97-AF65-F5344CB8AC3E}">
        <p14:creationId xmlns:p14="http://schemas.microsoft.com/office/powerpoint/2010/main" val="3071477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ubrik 14">
            <a:extLst>
              <a:ext uri="{FF2B5EF4-FFF2-40B4-BE49-F238E27FC236}">
                <a16:creationId xmlns:a16="http://schemas.microsoft.com/office/drawing/2014/main" id="{EFA1F079-F15E-4F9B-A759-1B706219B2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Example with coloured table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AAC66BAE-0193-47F8-91A2-86B1881653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15</a:t>
            </a:fld>
            <a:endParaRPr lang="sv-SE" dirty="0">
              <a:solidFill>
                <a:srgbClr val="CCCCCC"/>
              </a:solidFill>
            </a:endParaRPr>
          </a:p>
        </p:txBody>
      </p:sp>
      <p:graphicFrame>
        <p:nvGraphicFramePr>
          <p:cNvPr id="18" name="Tabell 18">
            <a:extLst>
              <a:ext uri="{FF2B5EF4-FFF2-40B4-BE49-F238E27FC236}">
                <a16:creationId xmlns:a16="http://schemas.microsoft.com/office/drawing/2014/main" id="{01B4C7FE-EF74-4AD0-A644-F784B19F326F}"/>
              </a:ext>
            </a:extLst>
          </p:cNvPr>
          <p:cNvGraphicFramePr>
            <a:graphicFrameLocks noGrp="1"/>
          </p:cNvGraphicFramePr>
          <p:nvPr>
            <p:ph type="tbl" sz="quarter" idx="15"/>
            <p:extLst>
              <p:ext uri="{D42A27DB-BD31-4B8C-83A1-F6EECF244321}">
                <p14:modId xmlns:p14="http://schemas.microsoft.com/office/powerpoint/2010/main" val="197925792"/>
              </p:ext>
            </p:extLst>
          </p:nvPr>
        </p:nvGraphicFramePr>
        <p:xfrm>
          <a:off x="1190262" y="1649744"/>
          <a:ext cx="10245500" cy="3708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49100">
                  <a:extLst>
                    <a:ext uri="{9D8B030D-6E8A-4147-A177-3AD203B41FA5}">
                      <a16:colId xmlns:a16="http://schemas.microsoft.com/office/drawing/2014/main" val="870520717"/>
                    </a:ext>
                  </a:extLst>
                </a:gridCol>
                <a:gridCol w="2049100">
                  <a:extLst>
                    <a:ext uri="{9D8B030D-6E8A-4147-A177-3AD203B41FA5}">
                      <a16:colId xmlns:a16="http://schemas.microsoft.com/office/drawing/2014/main" val="2133746209"/>
                    </a:ext>
                  </a:extLst>
                </a:gridCol>
                <a:gridCol w="2049100">
                  <a:extLst>
                    <a:ext uri="{9D8B030D-6E8A-4147-A177-3AD203B41FA5}">
                      <a16:colId xmlns:a16="http://schemas.microsoft.com/office/drawing/2014/main" val="219410381"/>
                    </a:ext>
                  </a:extLst>
                </a:gridCol>
                <a:gridCol w="2049100">
                  <a:extLst>
                    <a:ext uri="{9D8B030D-6E8A-4147-A177-3AD203B41FA5}">
                      <a16:colId xmlns:a16="http://schemas.microsoft.com/office/drawing/2014/main" val="3177196646"/>
                    </a:ext>
                  </a:extLst>
                </a:gridCol>
                <a:gridCol w="2049100">
                  <a:extLst>
                    <a:ext uri="{9D8B030D-6E8A-4147-A177-3AD203B41FA5}">
                      <a16:colId xmlns:a16="http://schemas.microsoft.com/office/drawing/2014/main" val="121249381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noProof="0"/>
                        <a:t>Column A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noProof="0"/>
                        <a:t>Column B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noProof="0"/>
                        <a:t>Column C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noProof="0"/>
                        <a:t>Column D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noProof="0"/>
                        <a:t>Column E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66695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600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Row 1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EA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Data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B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noProof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Data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C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noProof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Data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0E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noProof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Data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6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68643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600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Row 2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D5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Data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5E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Data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59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noProof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Data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FD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noProof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Data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CC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45029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600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Row 3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EA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noProof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Data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B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Data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C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Data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0E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noProof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Data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6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65700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600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Row 4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D5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noProof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Data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5E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noProof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Data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59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Data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FD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noProof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Data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CC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6062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600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Row 5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EA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noProof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Data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B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noProof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Data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C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Data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0E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noProof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Data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6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54775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600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Row 6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D5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noProof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Data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5E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noProof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Data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59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noProof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Data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FD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Data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CC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20526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600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Row 7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EA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noProof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Data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B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noProof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Data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C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noProof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Data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0E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Data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6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49079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600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Row 8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D5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noProof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Data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5E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noProof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Data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59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noProof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Data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FD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Data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CC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24625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600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Row 9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EA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noProof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Data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B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noProof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Data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C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noProof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Data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0E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Data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6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9005465"/>
                  </a:ext>
                </a:extLst>
              </a:tr>
            </a:tbl>
          </a:graphicData>
        </a:graphic>
      </p:graphicFrame>
      <p:sp>
        <p:nvSpPr>
          <p:cNvPr id="21" name="Platshållare för text 20">
            <a:extLst>
              <a:ext uri="{FF2B5EF4-FFF2-40B4-BE49-F238E27FC236}">
                <a16:creationId xmlns:a16="http://schemas.microsoft.com/office/drawing/2014/main" id="{AA5A267D-0531-4EAB-BF41-0CF5E50FD4F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Sub-headline to strengthen the headline above</a:t>
            </a:r>
          </a:p>
        </p:txBody>
      </p:sp>
      <p:sp>
        <p:nvSpPr>
          <p:cNvPr id="2" name="Platshållare för sidfot 3">
            <a:extLst>
              <a:ext uri="{FF2B5EF4-FFF2-40B4-BE49-F238E27FC236}">
                <a16:creationId xmlns:a16="http://schemas.microsoft.com/office/drawing/2014/main" id="{44748261-853B-E330-E401-C7BBAA0953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en-US" dirty="0"/>
              <a:t>Instrument presentation - MIRACLES + CSPEC</a:t>
            </a:r>
            <a:endParaRPr lang="en-GB" dirty="0"/>
          </a:p>
        </p:txBody>
      </p:sp>
      <p:sp>
        <p:nvSpPr>
          <p:cNvPr id="3" name="Platshållare för datum 3">
            <a:extLst>
              <a:ext uri="{FF2B5EF4-FFF2-40B4-BE49-F238E27FC236}">
                <a16:creationId xmlns:a16="http://schemas.microsoft.com/office/drawing/2014/main" id="{9A75E4FD-A7C2-1C6D-8B57-56882F044F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973122" cy="365125"/>
          </a:xfrm>
        </p:spPr>
        <p:txBody>
          <a:bodyPr/>
          <a:lstStyle/>
          <a:p>
            <a:r>
              <a:rPr lang="sv-SE" dirty="0"/>
              <a:t>22 April 2026</a:t>
            </a:r>
          </a:p>
        </p:txBody>
      </p:sp>
    </p:spTree>
    <p:extLst>
      <p:ext uri="{BB962C8B-B14F-4D97-AF65-F5344CB8AC3E}">
        <p14:creationId xmlns:p14="http://schemas.microsoft.com/office/powerpoint/2010/main" val="736847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3145CF3-C12C-4347-8E68-43E7983404D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Instrument presentation  MIRACLES + CSPEC</a:t>
            </a:r>
            <a:endParaRPr lang="en-GB" dirty="0"/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9D51EF2D-F832-4781-89C3-3F5E4843BF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30395" y="4317147"/>
            <a:ext cx="8640000" cy="921363"/>
          </a:xfrm>
        </p:spPr>
        <p:txBody>
          <a:bodyPr/>
          <a:lstStyle/>
          <a:p>
            <a:r>
              <a:rPr lang="en-GB" dirty="0"/>
              <a:t>DMSC STAP 2026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D26DA0E2-82BB-493E-9B68-2D93A245C5B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Christian Beck, Instrument Data Scientist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30E777A6-9513-43F3-BB24-ED0539ADDD88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1930395" y="6117873"/>
            <a:ext cx="3215183" cy="459883"/>
          </a:xfrm>
        </p:spPr>
        <p:txBody>
          <a:bodyPr/>
          <a:lstStyle/>
          <a:p>
            <a:r>
              <a:rPr lang="sv-SE" sz="1200" b="1" dirty="0">
                <a:solidFill>
                  <a:schemeClr val="bg1"/>
                </a:solidFill>
              </a:rPr>
              <a:t>22 April 2026</a:t>
            </a:r>
            <a:endParaRPr lang="en-GB" sz="1200" b="1" dirty="0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80E77A5-CDE2-3DEE-2F5E-DCC7C85EF8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  <a14:imgEffect>
                      <a14:brightnessContrast bright="-1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920269" y="408843"/>
            <a:ext cx="916032" cy="845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996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3515B4B-3ADD-418D-A61D-2099706C28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Agenda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134CE1B4-62B3-438D-AEBF-F359667A07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pPr/>
              <a:t>3</a:t>
            </a:fld>
            <a:endParaRPr lang="sv-SE"/>
          </a:p>
        </p:txBody>
      </p:sp>
      <p:graphicFrame>
        <p:nvGraphicFramePr>
          <p:cNvPr id="8" name="Tabell 8">
            <a:extLst>
              <a:ext uri="{FF2B5EF4-FFF2-40B4-BE49-F238E27FC236}">
                <a16:creationId xmlns:a16="http://schemas.microsoft.com/office/drawing/2014/main" id="{6785EE1E-4A1C-4346-83D0-84014F8F230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1063605"/>
              </p:ext>
            </p:extLst>
          </p:nvPr>
        </p:nvGraphicFramePr>
        <p:xfrm>
          <a:off x="1195647" y="1633447"/>
          <a:ext cx="10134600" cy="4269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34600">
                  <a:extLst>
                    <a:ext uri="{9D8B030D-6E8A-4147-A177-3AD203B41FA5}">
                      <a16:colId xmlns:a16="http://schemas.microsoft.com/office/drawing/2014/main" val="1887023439"/>
                    </a:ext>
                  </a:extLst>
                </a:gridCol>
              </a:tblGrid>
              <a:tr h="533640">
                <a:tc>
                  <a:txBody>
                    <a:bodyPr/>
                    <a:lstStyle/>
                    <a:p>
                      <a:pPr>
                        <a:tabLst>
                          <a:tab pos="357188" algn="l"/>
                        </a:tabLst>
                      </a:pPr>
                      <a:r>
                        <a:rPr lang="en-GB" sz="2000" b="0" u="none" noProof="0" dirty="0">
                          <a:solidFill>
                            <a:schemeClr val="bg2"/>
                          </a:solidFill>
                          <a:hlinkClick r:id="rId3" action="ppaction://hlinksldjump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1.	MIRACLES</a:t>
                      </a:r>
                      <a:endParaRPr lang="en-GB" sz="2000" b="0" u="none" noProof="0" dirty="0">
                        <a:solidFill>
                          <a:schemeClr val="bg2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65739561"/>
                  </a:ext>
                </a:extLst>
              </a:tr>
              <a:tr h="533640">
                <a:tc>
                  <a:txBody>
                    <a:bodyPr/>
                    <a:lstStyle/>
                    <a:p>
                      <a:pPr lvl="1">
                        <a:tabLst>
                          <a:tab pos="357188" algn="l"/>
                        </a:tabLst>
                      </a:pPr>
                      <a:r>
                        <a:rPr lang="en-GB" sz="2000" b="0" noProof="0" dirty="0">
                          <a:solidFill>
                            <a:schemeClr val="bg2"/>
                          </a:solidFill>
                          <a:hlinkClick r:id="rId4" action="ppaction://hlinksldjump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1.1.	Instrument Description and Timeline</a:t>
                      </a:r>
                      <a:endParaRPr lang="en-GB" sz="2000" b="0" noProof="0" dirty="0">
                        <a:solidFill>
                          <a:schemeClr val="bg2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22991455"/>
                  </a:ext>
                </a:extLst>
              </a:tr>
              <a:tr h="533640">
                <a:tc>
                  <a:txBody>
                    <a:bodyPr/>
                    <a:lstStyle/>
                    <a:p>
                      <a:pPr lvl="1">
                        <a:tabLst>
                          <a:tab pos="357188" algn="l"/>
                        </a:tabLst>
                      </a:pPr>
                      <a:r>
                        <a:rPr lang="en-GB" sz="2000" b="0" noProof="0" dirty="0">
                          <a:solidFill>
                            <a:schemeClr val="bg2"/>
                          </a:solidFill>
                          <a:hlinkClick r:id="rId5" action="ppaction://hlinksldjump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1.2.	Current Status</a:t>
                      </a:r>
                      <a:endParaRPr lang="en-GB" sz="2000" b="0" noProof="0" dirty="0">
                        <a:solidFill>
                          <a:schemeClr val="bg2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78378964"/>
                  </a:ext>
                </a:extLst>
              </a:tr>
              <a:tr h="533640">
                <a:tc>
                  <a:txBody>
                    <a:bodyPr/>
                    <a:lstStyle/>
                    <a:p>
                      <a:pPr lvl="1">
                        <a:tabLst>
                          <a:tab pos="357188" algn="l"/>
                        </a:tabLst>
                      </a:pPr>
                      <a:r>
                        <a:rPr lang="en-GB" sz="2000" b="0" noProof="0" dirty="0">
                          <a:solidFill>
                            <a:schemeClr val="bg2"/>
                          </a:solidFill>
                          <a:hlinkClick r:id="rId6" action="ppaction://hlinksldjump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1.3.	Next Steps</a:t>
                      </a:r>
                      <a:endParaRPr lang="en-GB" sz="2000" b="0" noProof="0" dirty="0">
                        <a:solidFill>
                          <a:schemeClr val="bg2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95913222"/>
                  </a:ext>
                </a:extLst>
              </a:tr>
              <a:tr h="533640">
                <a:tc>
                  <a:txBody>
                    <a:bodyPr/>
                    <a:lstStyle/>
                    <a:p>
                      <a:pPr marL="0" indent="4763">
                        <a:tabLst>
                          <a:tab pos="357188" algn="l"/>
                        </a:tabLst>
                      </a:pPr>
                      <a:r>
                        <a:rPr lang="en-GB" sz="2000" b="0" noProof="0" dirty="0">
                          <a:solidFill>
                            <a:schemeClr val="bg2"/>
                          </a:solidFill>
                          <a:hlinkClick r:id="rId7" action="ppaction://hlinksldjump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2.	CSPEC</a:t>
                      </a:r>
                      <a:endParaRPr lang="en-GB" sz="2000" b="0" noProof="0" dirty="0">
                        <a:solidFill>
                          <a:schemeClr val="bg2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86532126"/>
                  </a:ext>
                </a:extLst>
              </a:tr>
              <a:tr h="533640">
                <a:tc>
                  <a:txBody>
                    <a:bodyPr/>
                    <a:lstStyle/>
                    <a:p>
                      <a:pPr lvl="1">
                        <a:tabLst>
                          <a:tab pos="357188" algn="l"/>
                        </a:tabLst>
                      </a:pPr>
                      <a:r>
                        <a:rPr lang="en-GB" sz="2000" b="0" noProof="0" dirty="0">
                          <a:solidFill>
                            <a:schemeClr val="bg2"/>
                          </a:solidFill>
                          <a:hlinkClick r:id="rId8" action="ppaction://hlinksldjump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2.1.	Instrument Description and Timeline</a:t>
                      </a:r>
                      <a:endParaRPr lang="en-GB" sz="2000" b="0" noProof="0" dirty="0">
                        <a:solidFill>
                          <a:schemeClr val="bg2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80096166"/>
                  </a:ext>
                </a:extLst>
              </a:tr>
              <a:tr h="533640">
                <a:tc>
                  <a:txBody>
                    <a:bodyPr/>
                    <a:lstStyle/>
                    <a:p>
                      <a:pPr lvl="1">
                        <a:tabLst>
                          <a:tab pos="357188" algn="l"/>
                        </a:tabLst>
                      </a:pPr>
                      <a:r>
                        <a:rPr lang="en-GB" sz="2000" b="0" noProof="0" dirty="0">
                          <a:solidFill>
                            <a:schemeClr val="bg2"/>
                          </a:solidFill>
                          <a:hlinkClick r:id="rId5" action="ppaction://hlinksldjump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2.2.	Current Status</a:t>
                      </a:r>
                      <a:endParaRPr lang="en-GB" sz="2000" b="0" noProof="0" dirty="0">
                        <a:solidFill>
                          <a:schemeClr val="bg2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39522269"/>
                  </a:ext>
                </a:extLst>
              </a:tr>
              <a:tr h="533640">
                <a:tc>
                  <a:txBody>
                    <a:bodyPr/>
                    <a:lstStyle/>
                    <a:p>
                      <a:pPr marL="45720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357188" algn="l"/>
                        </a:tabLst>
                        <a:defRPr/>
                      </a:pPr>
                      <a:r>
                        <a:rPr lang="en-GB" sz="2000" b="0" noProof="0" dirty="0">
                          <a:solidFill>
                            <a:schemeClr val="bg2"/>
                          </a:solidFill>
                          <a:hlinkClick r:id="rId9" action="ppaction://hlinksldjump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2.3.	Next Steps</a:t>
                      </a:r>
                      <a:endParaRPr lang="en-GB" sz="2000" b="0" noProof="0" dirty="0">
                        <a:solidFill>
                          <a:schemeClr val="bg2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01648496"/>
                  </a:ext>
                </a:extLst>
              </a:tr>
            </a:tbl>
          </a:graphicData>
        </a:graphic>
      </p:graphicFrame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8A59AED1-4BAA-47FE-A233-9C2F413DB6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Instrument presentation - MIRACLES + CSPEC</a:t>
            </a:r>
            <a:endParaRPr lang="en-GB" dirty="0"/>
          </a:p>
        </p:txBody>
      </p:sp>
      <p:sp>
        <p:nvSpPr>
          <p:cNvPr id="7" name="Platshållare för datum 3">
            <a:extLst>
              <a:ext uri="{FF2B5EF4-FFF2-40B4-BE49-F238E27FC236}">
                <a16:creationId xmlns:a16="http://schemas.microsoft.com/office/drawing/2014/main" id="{78972905-E434-5D47-AFD2-FA25DA38A1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6" y="6475270"/>
            <a:ext cx="937953" cy="365125"/>
          </a:xfrm>
        </p:spPr>
        <p:txBody>
          <a:bodyPr/>
          <a:lstStyle/>
          <a:p>
            <a:r>
              <a:rPr lang="sv-SE" dirty="0">
                <a:solidFill>
                  <a:schemeClr val="bg1"/>
                </a:solidFill>
              </a:rPr>
              <a:t>22 April 2026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8401B07-4280-DBD3-B527-87E06A52DBA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5900"/>
                    </a14:imgEffect>
                    <a14:imgEffect>
                      <a14:brightnessContrast bright="-1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925435" y="408843"/>
            <a:ext cx="916032" cy="845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436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9F361A0A-2528-42EB-8E6A-DA01C6577F4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8EE8596B-CFC4-494E-833A-CBBEC30781C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2" name="Picture Placeholder 1">
            <a:extLst>
              <a:ext uri="{FF2B5EF4-FFF2-40B4-BE49-F238E27FC236}">
                <a16:creationId xmlns:a16="http://schemas.microsoft.com/office/drawing/2014/main" id="{B0FF3FA4-A9D0-E497-FBF8-7CEE40235D8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 l="522" r="43186"/>
          <a:stretch>
            <a:fillRect/>
          </a:stretch>
        </p:blipFill>
        <p:spPr>
          <a:xfrm>
            <a:off x="6477712" y="0"/>
            <a:ext cx="5714288" cy="6858000"/>
          </a:xfrm>
          <a:prstGeom prst="rect">
            <a:avLst/>
          </a:prstGeom>
        </p:spPr>
      </p:pic>
      <p:sp>
        <p:nvSpPr>
          <p:cNvPr id="12" name="Platshållare för text 11">
            <a:extLst>
              <a:ext uri="{FF2B5EF4-FFF2-40B4-BE49-F238E27FC236}">
                <a16:creationId xmlns:a16="http://schemas.microsoft.com/office/drawing/2014/main" id="{D11693FE-8633-4CDA-ABA8-92FAAA0C73F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30491" y="2169209"/>
            <a:ext cx="4748278" cy="2462613"/>
          </a:xfrm>
        </p:spPr>
        <p:txBody>
          <a:bodyPr/>
          <a:lstStyle/>
          <a:p>
            <a:r>
              <a:rPr lang="en-GB"/>
              <a:t>MIRACLES</a:t>
            </a:r>
          </a:p>
          <a:p>
            <a:endParaRPr lang="en-GB"/>
          </a:p>
          <a:p>
            <a:r>
              <a:rPr lang="en-US" sz="2800"/>
              <a:t>time-of-flight backscattering spectrometer</a:t>
            </a:r>
            <a:endParaRPr lang="en-GB" sz="2800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F2049D6-33EF-411A-8631-A29E5420839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sv-SE"/>
              <a:t>1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700340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D0FB8EB-1974-4F1B-9F83-4FDD9AB6C8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098" y="241310"/>
            <a:ext cx="10374783" cy="657339"/>
          </a:xfrm>
        </p:spPr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MIRACLES: Instrument Description &amp; Timeline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BCE7790D-E878-42AC-AA2D-8A369B3D7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Instrument presentation - MIRACLES + CSPEC</a:t>
            </a:r>
            <a:endParaRPr lang="en-GB" dirty="0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4B78B478-BF6B-4F13-BEDC-210D18337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5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38A5AF1C-CD2B-3242-88CF-04FA26AED5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973122" cy="365125"/>
          </a:xfrm>
        </p:spPr>
        <p:txBody>
          <a:bodyPr/>
          <a:lstStyle/>
          <a:p>
            <a:r>
              <a:rPr lang="sv-SE" dirty="0"/>
              <a:t>22 April 2026</a:t>
            </a:r>
          </a:p>
        </p:txBody>
      </p:sp>
      <p:pic>
        <p:nvPicPr>
          <p:cNvPr id="16" name="Content Placeholder 15">
            <a:extLst>
              <a:ext uri="{FF2B5EF4-FFF2-40B4-BE49-F238E27FC236}">
                <a16:creationId xmlns:a16="http://schemas.microsoft.com/office/drawing/2014/main" id="{D31F15EB-F713-B7C7-8A18-E2BC871413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l="5309" t="17972" r="2872"/>
          <a:stretch>
            <a:fillRect/>
          </a:stretch>
        </p:blipFill>
        <p:spPr>
          <a:xfrm>
            <a:off x="6563785" y="1896610"/>
            <a:ext cx="5290381" cy="2606378"/>
          </a:xfrm>
          <a:prstGeom prst="rect">
            <a:avLst/>
          </a:prstGeom>
        </p:spPr>
      </p:pic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73202407-0F9D-E722-6C2E-71FE1A670DB1}"/>
              </a:ext>
            </a:extLst>
          </p:cNvPr>
          <p:cNvSpPr/>
          <p:nvPr/>
        </p:nvSpPr>
        <p:spPr>
          <a:xfrm>
            <a:off x="6563785" y="3981863"/>
            <a:ext cx="4588260" cy="70916"/>
          </a:xfrm>
          <a:prstGeom prst="roundRect">
            <a:avLst/>
          </a:prstGeom>
          <a:noFill/>
          <a:ln w="25400"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AAD3841-3382-6C40-4B4F-E449503160AB}"/>
              </a:ext>
            </a:extLst>
          </p:cNvPr>
          <p:cNvGrpSpPr/>
          <p:nvPr/>
        </p:nvGrpSpPr>
        <p:grpSpPr>
          <a:xfrm>
            <a:off x="8269994" y="1060273"/>
            <a:ext cx="2500440" cy="674712"/>
            <a:chOff x="490098" y="2311400"/>
            <a:chExt cx="8641202" cy="2331720"/>
          </a:xfrm>
        </p:grpSpPr>
        <p:pic>
          <p:nvPicPr>
            <p:cNvPr id="1032" name="Picture 8">
              <a:extLst>
                <a:ext uri="{FF2B5EF4-FFF2-40B4-BE49-F238E27FC236}">
                  <a16:creationId xmlns:a16="http://schemas.microsoft.com/office/drawing/2014/main" id="{C9EDF1CC-9E01-E39A-5416-99197B36B26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02000" y="2311400"/>
              <a:ext cx="5829300" cy="23317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4" name="Picture 10">
              <a:extLst>
                <a:ext uri="{FF2B5EF4-FFF2-40B4-BE49-F238E27FC236}">
                  <a16:creationId xmlns:a16="http://schemas.microsoft.com/office/drawing/2014/main" id="{87C6F7B8-C023-2859-EB2C-96115809844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0098" y="2311400"/>
              <a:ext cx="2336578" cy="23317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36" name="Picture 12" descr="Schematic drawing of ESS MIRACLES instrument. ">
            <a:extLst>
              <a:ext uri="{FF2B5EF4-FFF2-40B4-BE49-F238E27FC236}">
                <a16:creationId xmlns:a16="http://schemas.microsoft.com/office/drawing/2014/main" id="{C33DEDA7-8A2D-AB37-E009-84254D614E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528" y="4017321"/>
            <a:ext cx="5401456" cy="2056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>
            <a:extLst>
              <a:ext uri="{FF2B5EF4-FFF2-40B4-BE49-F238E27FC236}">
                <a16:creationId xmlns:a16="http://schemas.microsoft.com/office/drawing/2014/main" id="{D264E808-05A8-6A9A-2D41-C5489DECCE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2011" y="2114535"/>
            <a:ext cx="2366973" cy="1657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EFA6B07F-F1AA-8EFE-CB2B-2514089869E2}"/>
              </a:ext>
            </a:extLst>
          </p:cNvPr>
          <p:cNvSpPr txBox="1"/>
          <p:nvPr/>
        </p:nvSpPr>
        <p:spPr>
          <a:xfrm>
            <a:off x="547528" y="1181041"/>
            <a:ext cx="540145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b="1" dirty="0">
                <a:solidFill>
                  <a:srgbClr val="666666"/>
                </a:solidFill>
              </a:rPr>
              <a:t>Near backscattering spectrometer</a:t>
            </a:r>
          </a:p>
          <a:p>
            <a:pPr algn="l"/>
            <a:r>
              <a:rPr lang="en-US" dirty="0">
                <a:solidFill>
                  <a:srgbClr val="666666"/>
                </a:solidFill>
              </a:rPr>
              <a:t>Primary Spectrometer</a:t>
            </a:r>
          </a:p>
          <a:p>
            <a:pPr marL="285750" indent="-285750" algn="l">
              <a:buFontTx/>
              <a:buChar char="-"/>
            </a:pPr>
            <a:r>
              <a:rPr lang="en-US" dirty="0">
                <a:solidFill>
                  <a:srgbClr val="666666"/>
                </a:solidFill>
              </a:rPr>
              <a:t>2 Counterrotating PWD Choppers (max 308 Hz)</a:t>
            </a:r>
          </a:p>
          <a:p>
            <a:pPr marL="285750" indent="-285750" algn="l">
              <a:buFontTx/>
              <a:buChar char="-"/>
            </a:pPr>
            <a:r>
              <a:rPr lang="en-US" dirty="0">
                <a:solidFill>
                  <a:srgbClr val="666666"/>
                </a:solidFill>
              </a:rPr>
              <a:t>PS Chopper (max  42 Hz)</a:t>
            </a:r>
          </a:p>
          <a:p>
            <a:pPr marL="285750" indent="-285750" algn="l">
              <a:buFontTx/>
              <a:buChar char="-"/>
            </a:pPr>
            <a:r>
              <a:rPr lang="en-US" dirty="0">
                <a:solidFill>
                  <a:srgbClr val="666666"/>
                </a:solidFill>
              </a:rPr>
              <a:t>FO Chopper (max 98 Hz)</a:t>
            </a:r>
          </a:p>
          <a:p>
            <a:pPr algn="l"/>
            <a:endParaRPr lang="en-US" dirty="0">
              <a:solidFill>
                <a:srgbClr val="666666"/>
              </a:solidFill>
            </a:endParaRPr>
          </a:p>
          <a:p>
            <a:pPr algn="l"/>
            <a:r>
              <a:rPr lang="en-US" dirty="0">
                <a:solidFill>
                  <a:srgbClr val="666666"/>
                </a:solidFill>
              </a:rPr>
              <a:t>Secondary Spectrometer</a:t>
            </a:r>
          </a:p>
          <a:p>
            <a:pPr marL="285750" indent="-285750" algn="l">
              <a:buFontTx/>
              <a:buChar char="-"/>
            </a:pPr>
            <a:r>
              <a:rPr lang="en-US" dirty="0">
                <a:solidFill>
                  <a:srgbClr val="666666"/>
                </a:solidFill>
              </a:rPr>
              <a:t>Si111 analyzer crystals</a:t>
            </a:r>
          </a:p>
          <a:p>
            <a:pPr marL="285750" indent="-285750" algn="l">
              <a:buFontTx/>
              <a:buChar char="-"/>
            </a:pPr>
            <a:r>
              <a:rPr lang="en-US" dirty="0">
                <a:solidFill>
                  <a:srgbClr val="666666"/>
                </a:solidFill>
              </a:rPr>
              <a:t>Two detector banks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2D6E051-1953-2EBC-6FB9-2DD7A3B7DBAA}"/>
              </a:ext>
            </a:extLst>
          </p:cNvPr>
          <p:cNvSpPr txBox="1"/>
          <p:nvPr/>
        </p:nvSpPr>
        <p:spPr>
          <a:xfrm>
            <a:off x="6563785" y="4502988"/>
            <a:ext cx="546582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Tx/>
              <a:buChar char="-"/>
            </a:pPr>
            <a:r>
              <a:rPr lang="en-US" dirty="0">
                <a:solidFill>
                  <a:srgbClr val="666666"/>
                </a:solidFill>
              </a:rPr>
              <a:t>ESS Instrument with highest energy resolution </a:t>
            </a:r>
            <a:r>
              <a:rPr lang="en-US" dirty="0" err="1">
                <a:solidFill>
                  <a:srgbClr val="666666"/>
                </a:solidFill>
              </a:rPr>
              <a:t>δE</a:t>
            </a:r>
            <a:endParaRPr lang="en-US" dirty="0">
              <a:solidFill>
                <a:srgbClr val="666666"/>
              </a:solidFill>
            </a:endParaRPr>
          </a:p>
          <a:p>
            <a:pPr marL="285750" indent="-285750" algn="l">
              <a:buFontTx/>
              <a:buChar char="-"/>
            </a:pPr>
            <a:r>
              <a:rPr lang="en-US" dirty="0">
                <a:solidFill>
                  <a:srgbClr val="666666"/>
                </a:solidFill>
              </a:rPr>
              <a:t>Wide dynamic range ΔE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666666"/>
                </a:solidFill>
              </a:rPr>
              <a:t>Q-range dependent on analyzers </a:t>
            </a:r>
            <a:br>
              <a:rPr lang="en-US" dirty="0">
                <a:solidFill>
                  <a:srgbClr val="666666"/>
                </a:solidFill>
              </a:rPr>
            </a:br>
            <a:r>
              <a:rPr lang="en-US" dirty="0">
                <a:solidFill>
                  <a:srgbClr val="666666"/>
                </a:solidFill>
              </a:rPr>
              <a:t>(Si111: 0.2 Å</a:t>
            </a:r>
            <a:r>
              <a:rPr lang="en-US" baseline="30000" dirty="0">
                <a:solidFill>
                  <a:srgbClr val="666666"/>
                </a:solidFill>
              </a:rPr>
              <a:t>-1</a:t>
            </a:r>
            <a:r>
              <a:rPr lang="en-US" dirty="0">
                <a:solidFill>
                  <a:srgbClr val="666666"/>
                </a:solidFill>
              </a:rPr>
              <a:t> &lt;q&lt;2.0 Å</a:t>
            </a:r>
            <a:r>
              <a:rPr lang="en-US" baseline="30000" dirty="0">
                <a:solidFill>
                  <a:srgbClr val="666666"/>
                </a:solidFill>
              </a:rPr>
              <a:t>-1</a:t>
            </a:r>
            <a:r>
              <a:rPr lang="en-US" dirty="0">
                <a:solidFill>
                  <a:srgbClr val="666666"/>
                </a:solidFill>
              </a:rPr>
              <a:t>)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666666"/>
                </a:solidFill>
              </a:rPr>
              <a:t>Chopper settings allow tuning of flux, </a:t>
            </a:r>
            <a:r>
              <a:rPr lang="en-US" dirty="0" err="1">
                <a:solidFill>
                  <a:srgbClr val="666666"/>
                </a:solidFill>
              </a:rPr>
              <a:t>δE</a:t>
            </a:r>
            <a:r>
              <a:rPr lang="en-US" dirty="0">
                <a:solidFill>
                  <a:srgbClr val="666666"/>
                </a:solidFill>
              </a:rPr>
              <a:t> and ΔE to match experimental requirements.</a:t>
            </a:r>
          </a:p>
          <a:p>
            <a:pPr marL="285750" indent="-285750" algn="l">
              <a:buFontTx/>
              <a:buChar char="-"/>
            </a:pPr>
            <a:endParaRPr lang="en-US" dirty="0">
              <a:solidFill>
                <a:srgbClr val="66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4535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20756E12-8A7A-4F8A-8D1C-AE175B1133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6</a:t>
            </a:fld>
            <a:endParaRPr lang="sv-SE" dirty="0">
              <a:solidFill>
                <a:srgbClr val="CCCCCC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Platshållare för innehåll 5">
                <a:extLst>
                  <a:ext uri="{FF2B5EF4-FFF2-40B4-BE49-F238E27FC236}">
                    <a16:creationId xmlns:a16="http://schemas.microsoft.com/office/drawing/2014/main" id="{D108556F-5D32-452D-B384-98CCF3F446E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90098" y="1562400"/>
                <a:ext cx="3432630" cy="4768062"/>
              </a:xfrm>
            </p:spPr>
            <p:txBody>
              <a:bodyPr/>
              <a:lstStyle/>
              <a:p>
                <a:pPr marL="230188" indent="-223838" algn="just">
                  <a:spcBef>
                    <a:spcPts val="600"/>
                  </a:spcBef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GB" dirty="0" err="1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McStas</a:t>
                </a:r>
                <a:r>
                  <a:rPr lang="en-GB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 Simulations of Instruments with event data as output</a:t>
                </a:r>
              </a:p>
              <a:p>
                <a:pPr marL="230188" indent="-223838" algn="just">
                  <a:spcBef>
                    <a:spcPts val="600"/>
                  </a:spcBef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GB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First version for data reduction workflow in </a:t>
                </a:r>
                <a:r>
                  <a:rPr lang="en-GB" dirty="0" err="1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scipp</a:t>
                </a:r>
                <a:r>
                  <a:rPr lang="en-GB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 resulting in S(q,</a:t>
                </a:r>
                <a:r>
                  <a:rPr lang="en-GB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GB" i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𝜔</m:t>
                    </m:r>
                  </m:oMath>
                </a14:m>
                <a:r>
                  <a:rPr lang="en-GB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) with continuous </a:t>
                </a:r>
                <a14:m>
                  <m:oMath xmlns:m="http://schemas.openxmlformats.org/officeDocument/2006/math">
                    <m:r>
                      <a:rPr lang="en-GB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ℏ</m:t>
                    </m:r>
                    <m:r>
                      <a:rPr lang="en-GB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𝜔</m:t>
                    </m:r>
                  </m:oMath>
                </a14:m>
                <a:r>
                  <a:rPr lang="en-GB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 and q based on user-defined binning</a:t>
                </a:r>
              </a:p>
              <a:p>
                <a:pPr marL="230188" indent="-223838" algn="just">
                  <a:spcBef>
                    <a:spcPts val="600"/>
                  </a:spcBef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GB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Characterization of different operation modes with different chopper settings</a:t>
                </a:r>
              </a:p>
            </p:txBody>
          </p:sp>
        </mc:Choice>
        <mc:Fallback xmlns="">
          <p:sp>
            <p:nvSpPr>
              <p:cNvPr id="6" name="Platshållare för innehåll 5">
                <a:extLst>
                  <a:ext uri="{FF2B5EF4-FFF2-40B4-BE49-F238E27FC236}">
                    <a16:creationId xmlns:a16="http://schemas.microsoft.com/office/drawing/2014/main" id="{D108556F-5D32-452D-B384-98CCF3F446E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90098" y="1562400"/>
                <a:ext cx="3432630" cy="4768062"/>
              </a:xfrm>
              <a:blipFill>
                <a:blip r:embed="rId3"/>
                <a:stretch>
                  <a:fillRect l="-4059" t="-531" r="-40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Platshållare för sidfot 3">
            <a:extLst>
              <a:ext uri="{FF2B5EF4-FFF2-40B4-BE49-F238E27FC236}">
                <a16:creationId xmlns:a16="http://schemas.microsoft.com/office/drawing/2014/main" id="{AEB1A2E8-F502-9B74-A9BE-77F24F0842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en-US" dirty="0"/>
              <a:t>Instrument presentation - MIRACLES + CSPEC</a:t>
            </a:r>
            <a:endParaRPr lang="en-GB" dirty="0"/>
          </a:p>
        </p:txBody>
      </p:sp>
      <p:sp>
        <p:nvSpPr>
          <p:cNvPr id="13" name="Platshållare för datum 3">
            <a:extLst>
              <a:ext uri="{FF2B5EF4-FFF2-40B4-BE49-F238E27FC236}">
                <a16:creationId xmlns:a16="http://schemas.microsoft.com/office/drawing/2014/main" id="{320E8408-48DF-E5D1-BAE6-01DB91DFD7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973122" cy="365125"/>
          </a:xfrm>
        </p:spPr>
        <p:txBody>
          <a:bodyPr/>
          <a:lstStyle/>
          <a:p>
            <a:r>
              <a:rPr lang="sv-SE" dirty="0"/>
              <a:t>22 April 2026</a:t>
            </a:r>
          </a:p>
        </p:txBody>
      </p:sp>
      <p:sp>
        <p:nvSpPr>
          <p:cNvPr id="18" name="Rubrik 1">
            <a:extLst>
              <a:ext uri="{FF2B5EF4-FFF2-40B4-BE49-F238E27FC236}">
                <a16:creationId xmlns:a16="http://schemas.microsoft.com/office/drawing/2014/main" id="{9B6EFD52-EC04-CFCB-A665-B175C30667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098" y="241310"/>
            <a:ext cx="10374783" cy="657339"/>
          </a:xfrm>
        </p:spPr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MIRACLES: Current Status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B5373B5-1209-A9E7-FFBA-887966DB82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77399" y="4894138"/>
            <a:ext cx="4470613" cy="167648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FA571A3-1F40-402C-7411-DEE82BA5A0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26359" y="383723"/>
            <a:ext cx="3159283" cy="292771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0B5DA1F-186F-1A8B-6034-841E717F6C3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03741" y="3156222"/>
            <a:ext cx="2604518" cy="173634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CF997D6-7392-2CC0-1218-4674BB7D393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59913" y="1311877"/>
            <a:ext cx="3216973" cy="187957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B0FF6D4-DBBF-95F2-0359-297E3D6FC89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59912" y="3311435"/>
            <a:ext cx="3216973" cy="2243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759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0470A7-2A5E-7439-1844-095BA02DED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ubrik 1">
            <a:extLst>
              <a:ext uri="{FF2B5EF4-FFF2-40B4-BE49-F238E27FC236}">
                <a16:creationId xmlns:a16="http://schemas.microsoft.com/office/drawing/2014/main" id="{0F0090AC-A0CC-C5D5-7E87-E101F6BE63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MIRACLES: Next Steps</a:t>
            </a:r>
          </a:p>
        </p:txBody>
      </p:sp>
      <p:sp>
        <p:nvSpPr>
          <p:cNvPr id="12" name="Platshållare för sidfot 3">
            <a:extLst>
              <a:ext uri="{FF2B5EF4-FFF2-40B4-BE49-F238E27FC236}">
                <a16:creationId xmlns:a16="http://schemas.microsoft.com/office/drawing/2014/main" id="{9FD546B7-A00D-7B35-4FD5-75C2189CEB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Instrument presentation - MIRACLES + CSPEC</a:t>
            </a:r>
            <a:endParaRPr lang="en-GB" dirty="0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D78B8C1A-295B-196A-B0D1-94A3CD6313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7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6081B42C-A582-F35B-E769-F2419AFD48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2251515"/>
            <a:ext cx="4993785" cy="4768062"/>
          </a:xfrm>
        </p:spPr>
        <p:txBody>
          <a:bodyPr/>
          <a:lstStyle/>
          <a:p>
            <a:pPr lvl="1"/>
            <a:r>
              <a:rPr lang="en-US" dirty="0"/>
              <a:t>Data reduction</a:t>
            </a:r>
          </a:p>
          <a:p>
            <a:pPr lvl="2"/>
            <a:r>
              <a:rPr lang="en-US" dirty="0"/>
              <a:t>Normalization</a:t>
            </a:r>
          </a:p>
          <a:p>
            <a:pPr lvl="2"/>
            <a:r>
              <a:rPr lang="en-US" dirty="0"/>
              <a:t>Masking</a:t>
            </a:r>
          </a:p>
          <a:p>
            <a:pPr lvl="2"/>
            <a:r>
              <a:rPr lang="en-US" dirty="0"/>
              <a:t>Integration into </a:t>
            </a:r>
            <a:r>
              <a:rPr lang="en-US" dirty="0" err="1"/>
              <a:t>essspectroscopy</a:t>
            </a:r>
            <a:endParaRPr lang="en-US" dirty="0"/>
          </a:p>
          <a:p>
            <a:pPr lvl="1"/>
            <a:r>
              <a:rPr lang="en-US" dirty="0"/>
              <a:t>Data workflow</a:t>
            </a:r>
          </a:p>
          <a:p>
            <a:pPr lvl="2"/>
            <a:r>
              <a:rPr lang="en-US" dirty="0"/>
              <a:t>File format</a:t>
            </a:r>
          </a:p>
          <a:p>
            <a:pPr lvl="2"/>
            <a:r>
              <a:rPr lang="en-US" dirty="0"/>
              <a:t>Setting up data pipeline</a:t>
            </a:r>
          </a:p>
          <a:p>
            <a:pPr lvl="2"/>
            <a:endParaRPr lang="en-US" dirty="0"/>
          </a:p>
          <a:p>
            <a:pPr lvl="1"/>
            <a:endParaRPr lang="sv-SE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FCD1182-3535-EA43-C2F5-5FB6F45F5124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373692" y="2251515"/>
            <a:ext cx="4993785" cy="4768062"/>
          </a:xfrm>
        </p:spPr>
        <p:txBody>
          <a:bodyPr/>
          <a:lstStyle/>
          <a:p>
            <a:pPr lvl="1"/>
            <a:r>
              <a:rPr lang="en-US" dirty="0"/>
              <a:t>HC tools</a:t>
            </a:r>
          </a:p>
          <a:p>
            <a:pPr lvl="2"/>
            <a:r>
              <a:rPr lang="en-US" dirty="0"/>
              <a:t>Visualization of monitors</a:t>
            </a:r>
          </a:p>
          <a:p>
            <a:pPr lvl="2"/>
            <a:r>
              <a:rPr lang="en-US" dirty="0"/>
              <a:t>Instrument control</a:t>
            </a:r>
          </a:p>
          <a:p>
            <a:pPr lvl="2"/>
            <a:r>
              <a:rPr lang="en-US" dirty="0"/>
              <a:t>Possibility to easily compare to </a:t>
            </a:r>
            <a:r>
              <a:rPr lang="en-US" dirty="0" err="1"/>
              <a:t>Mcstas</a:t>
            </a:r>
            <a:endParaRPr lang="en-US" dirty="0"/>
          </a:p>
          <a:p>
            <a:endParaRPr lang="en-US" dirty="0"/>
          </a:p>
        </p:txBody>
      </p:sp>
      <p:sp>
        <p:nvSpPr>
          <p:cNvPr id="13" name="Platshållare för datum 3">
            <a:extLst>
              <a:ext uri="{FF2B5EF4-FFF2-40B4-BE49-F238E27FC236}">
                <a16:creationId xmlns:a16="http://schemas.microsoft.com/office/drawing/2014/main" id="{27CCC8D2-FFE4-0F5F-87AA-60BA163332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 dirty="0"/>
              <a:t>22 April 2026</a:t>
            </a:r>
          </a:p>
        </p:txBody>
      </p:sp>
    </p:spTree>
    <p:extLst>
      <p:ext uri="{BB962C8B-B14F-4D97-AF65-F5344CB8AC3E}">
        <p14:creationId xmlns:p14="http://schemas.microsoft.com/office/powerpoint/2010/main" val="3767672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F7C8DC-6E7F-5792-26E2-81E9F2FB27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81956A0F-AC4F-869E-430C-1693E3470BD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481E791C-37B3-4992-D449-14176B0D2EF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2" name="Picture Placeholder 1">
            <a:extLst>
              <a:ext uri="{FF2B5EF4-FFF2-40B4-BE49-F238E27FC236}">
                <a16:creationId xmlns:a16="http://schemas.microsoft.com/office/drawing/2014/main" id="{E5F64496-6FF5-5081-B509-EE344E076AF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 t="5000" b="5000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12" name="Platshållare för text 11">
            <a:extLst>
              <a:ext uri="{FF2B5EF4-FFF2-40B4-BE49-F238E27FC236}">
                <a16:creationId xmlns:a16="http://schemas.microsoft.com/office/drawing/2014/main" id="{20F3CC43-DEB1-B717-4C72-CB53644E0D0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30491" y="2169209"/>
            <a:ext cx="4748278" cy="2462613"/>
          </a:xfrm>
        </p:spPr>
        <p:txBody>
          <a:bodyPr/>
          <a:lstStyle/>
          <a:p>
            <a:r>
              <a:rPr lang="en-GB" dirty="0"/>
              <a:t>CSPEC</a:t>
            </a:r>
          </a:p>
          <a:p>
            <a:endParaRPr lang="en-GB" dirty="0"/>
          </a:p>
          <a:p>
            <a:r>
              <a:rPr lang="en-US" sz="2800" dirty="0"/>
              <a:t>direct geometry time of flight spectrometer</a:t>
            </a:r>
            <a:endParaRPr lang="en-GB" sz="2800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875D8B1A-0CB9-07CE-CC2C-526D867D301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sv-SE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308130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CB12BB-B59F-3D36-4AAD-AD81579ED6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CC0D3C6-DA33-A429-B276-206D166F6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098" y="241310"/>
            <a:ext cx="10374783" cy="657339"/>
          </a:xfrm>
        </p:spPr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CSPEC: Instrument Description &amp; Timeline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D5D1F842-2959-330D-7810-E8A421185D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Instrument presentation - MIRACLES + CSPEC</a:t>
            </a:r>
            <a:endParaRPr lang="en-GB" dirty="0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2B108051-CF5A-0EBA-A330-84ADC43214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9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6DF446EF-CF4E-3C58-A915-200A1F308E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973122" cy="365125"/>
          </a:xfrm>
        </p:spPr>
        <p:txBody>
          <a:bodyPr/>
          <a:lstStyle/>
          <a:p>
            <a:r>
              <a:rPr lang="sv-SE" dirty="0"/>
              <a:t>22 April 2026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157647C-4E2B-58B0-7912-A48962978F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098" y="1242819"/>
            <a:ext cx="5896592" cy="2186181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824A4F69-5277-E0CD-8F07-561064DCE3C2}"/>
              </a:ext>
            </a:extLst>
          </p:cNvPr>
          <p:cNvSpPr txBox="1"/>
          <p:nvPr/>
        </p:nvSpPr>
        <p:spPr>
          <a:xfrm>
            <a:off x="490098" y="896546"/>
            <a:ext cx="777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cold chopper spectrometer </a:t>
            </a:r>
            <a:endParaRPr lang="en-US" dirty="0">
              <a:solidFill>
                <a:srgbClr val="666666"/>
              </a:solidFill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E76F4DE0-D606-24A9-B943-6CE217D5CA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9206" y="3736013"/>
            <a:ext cx="5456000" cy="2101016"/>
          </a:xfrm>
          <a:prstGeom prst="rect">
            <a:avLst/>
          </a:prstGeom>
        </p:spPr>
      </p:pic>
      <p:pic>
        <p:nvPicPr>
          <p:cNvPr id="22" name="Content Placeholder 15">
            <a:extLst>
              <a:ext uri="{FF2B5EF4-FFF2-40B4-BE49-F238E27FC236}">
                <a16:creationId xmlns:a16="http://schemas.microsoft.com/office/drawing/2014/main" id="{FD730FA5-7CC2-422F-BD5E-D58747E55B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rcRect l="5309" t="17972" r="2872"/>
          <a:stretch>
            <a:fillRect/>
          </a:stretch>
        </p:blipFill>
        <p:spPr>
          <a:xfrm>
            <a:off x="6462413" y="3617893"/>
            <a:ext cx="5290381" cy="2606378"/>
          </a:xfrm>
          <a:prstGeom prst="rect">
            <a:avLst/>
          </a:prstGeom>
        </p:spPr>
      </p:pic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5C9EBADE-EF09-D5A3-C98C-133248314C15}"/>
              </a:ext>
            </a:extLst>
          </p:cNvPr>
          <p:cNvSpPr/>
          <p:nvPr/>
        </p:nvSpPr>
        <p:spPr>
          <a:xfrm>
            <a:off x="6462413" y="5801571"/>
            <a:ext cx="4588260" cy="70916"/>
          </a:xfrm>
          <a:prstGeom prst="roundRect">
            <a:avLst/>
          </a:prstGeom>
          <a:noFill/>
          <a:ln w="25400"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D43678F5-015F-8FD5-549C-6CC5AD33098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80751" y="1689026"/>
            <a:ext cx="1138490" cy="113849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5870575B-B4DD-43A1-1767-9046A1FBBB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84094" y="1689026"/>
            <a:ext cx="1968976" cy="1052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43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3" grpId="0" animBg="1"/>
    </p:bldLst>
  </p:timing>
</p:sld>
</file>

<file path=ppt/theme/theme1.xml><?xml version="1.0" encoding="utf-8"?>
<a:theme xmlns:a="http://schemas.openxmlformats.org/drawingml/2006/main" name="Office-tema">
  <a:themeElements>
    <a:clrScheme name="ESS 1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0099DC"/>
      </a:accent1>
      <a:accent2>
        <a:srgbClr val="003366"/>
      </a:accent2>
      <a:accent3>
        <a:srgbClr val="99BE00"/>
      </a:accent3>
      <a:accent4>
        <a:srgbClr val="006646"/>
      </a:accent4>
      <a:accent5>
        <a:srgbClr val="FF7D00"/>
      </a:accent5>
      <a:accent6>
        <a:srgbClr val="821482"/>
      </a:accent6>
      <a:hlink>
        <a:srgbClr val="0099DC"/>
      </a:hlink>
      <a:folHlink>
        <a:srgbClr val="0099DC"/>
      </a:folHlink>
    </a:clrScheme>
    <a:fontScheme name="ESS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mtClean="0">
            <a:solidFill>
              <a:srgbClr val="666666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ESS0013_ESS_191217" id="{25A5AE2A-28F6-4104-8C72-7304B1F48254}" vid="{320E9B42-7F55-4E52-AA64-0C45CA88F265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Office-tema</Template>
  <TotalTime>3033</TotalTime>
  <Words>513</Words>
  <Application>Microsoft Macintosh PowerPoint</Application>
  <PresentationFormat>Widescreen</PresentationFormat>
  <Paragraphs>166</Paragraphs>
  <Slides>15</Slides>
  <Notes>8</Notes>
  <HiddenSlides>3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Arial</vt:lpstr>
      <vt:lpstr>Calibri</vt:lpstr>
      <vt:lpstr>Cambria Math</vt:lpstr>
      <vt:lpstr>Segoe UI</vt:lpstr>
      <vt:lpstr>Segoe UI Light</vt:lpstr>
      <vt:lpstr>Segoe UI Semibold</vt:lpstr>
      <vt:lpstr>Wingdings</vt:lpstr>
      <vt:lpstr>Office-tema</vt:lpstr>
      <vt:lpstr>PowerPoint Presentation</vt:lpstr>
      <vt:lpstr>Instrument presentation  MIRACLES + CSPEC</vt:lpstr>
      <vt:lpstr>Agenda</vt:lpstr>
      <vt:lpstr>PowerPoint Presentation</vt:lpstr>
      <vt:lpstr>MIRACLES: Instrument Description &amp; Timeline</vt:lpstr>
      <vt:lpstr>MIRACLES: Current Status</vt:lpstr>
      <vt:lpstr>MIRACLES: Next Steps</vt:lpstr>
      <vt:lpstr>PowerPoint Presentation</vt:lpstr>
      <vt:lpstr>CSPEC: Instrument Description &amp; Timeline</vt:lpstr>
      <vt:lpstr>CSPEC: Current Status</vt:lpstr>
      <vt:lpstr>CSPEC: Next Steps</vt:lpstr>
      <vt:lpstr>Thank you for your attention</vt:lpstr>
      <vt:lpstr>Example with chart</vt:lpstr>
      <vt:lpstr>Example with chart</vt:lpstr>
      <vt:lpstr>Example with coloured table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martin.sjostrand@esss.se</dc:creator>
  <cp:lastModifiedBy>Christian Beck</cp:lastModifiedBy>
  <cp:revision>25</cp:revision>
  <cp:lastPrinted>2019-03-08T10:27:30Z</cp:lastPrinted>
  <dcterms:created xsi:type="dcterms:W3CDTF">2020-01-21T09:56:49Z</dcterms:created>
  <dcterms:modified xsi:type="dcterms:W3CDTF">2026-04-17T08:38:44Z</dcterms:modified>
</cp:coreProperties>
</file>