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media/media1.mov" ContentType="video/unknown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535353"/>
        </a:solidFill>
        <a:effectLst/>
        <a:uFillTx/>
        <a:latin typeface="Segoe UI"/>
        <a:ea typeface="Segoe UI"/>
        <a:cs typeface="Segoe UI"/>
        <a:sym typeface="Segoe U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535353"/>
        </a:solidFill>
        <a:effectLst/>
        <a:uFillTx/>
        <a:latin typeface="Segoe UI"/>
        <a:ea typeface="Segoe UI"/>
        <a:cs typeface="Segoe UI"/>
        <a:sym typeface="Segoe U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535353"/>
        </a:solidFill>
        <a:effectLst/>
        <a:uFillTx/>
        <a:latin typeface="Segoe UI"/>
        <a:ea typeface="Segoe UI"/>
        <a:cs typeface="Segoe UI"/>
        <a:sym typeface="Segoe U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535353"/>
        </a:solidFill>
        <a:effectLst/>
        <a:uFillTx/>
        <a:latin typeface="Segoe UI"/>
        <a:ea typeface="Segoe UI"/>
        <a:cs typeface="Segoe UI"/>
        <a:sym typeface="Segoe U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535353"/>
        </a:solidFill>
        <a:effectLst/>
        <a:uFillTx/>
        <a:latin typeface="Segoe UI"/>
        <a:ea typeface="Segoe UI"/>
        <a:cs typeface="Segoe UI"/>
        <a:sym typeface="Segoe U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535353"/>
        </a:solidFill>
        <a:effectLst/>
        <a:uFillTx/>
        <a:latin typeface="Segoe UI"/>
        <a:ea typeface="Segoe UI"/>
        <a:cs typeface="Segoe UI"/>
        <a:sym typeface="Segoe U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535353"/>
        </a:solidFill>
        <a:effectLst/>
        <a:uFillTx/>
        <a:latin typeface="Segoe UI"/>
        <a:ea typeface="Segoe UI"/>
        <a:cs typeface="Segoe UI"/>
        <a:sym typeface="Segoe U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535353"/>
        </a:solidFill>
        <a:effectLst/>
        <a:uFillTx/>
        <a:latin typeface="Segoe UI"/>
        <a:ea typeface="Segoe UI"/>
        <a:cs typeface="Segoe UI"/>
        <a:sym typeface="Segoe U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535353"/>
        </a:solidFill>
        <a:effectLst/>
        <a:uFillTx/>
        <a:latin typeface="Segoe UI"/>
        <a:ea typeface="Segoe UI"/>
        <a:cs typeface="Segoe UI"/>
        <a:sym typeface="Segoe UI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DF2"/>
          </a:solidFill>
        </a:fill>
      </a:tcStyle>
    </a:wholeTbl>
    <a:band2H>
      <a:tcTxStyle b="def" i="def"/>
      <a:tcStyle>
        <a:tcBdr/>
        <a:fill>
          <a:solidFill>
            <a:srgbClr val="E6EFF8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DE8CA"/>
          </a:solidFill>
        </a:fill>
      </a:tcStyle>
    </a:wholeTbl>
    <a:band2H>
      <a:tcTxStyle b="def" i="def"/>
      <a:tcStyle>
        <a:tcBdr/>
        <a:fill>
          <a:solidFill>
            <a:srgbClr val="EFF4E6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8CAD8"/>
          </a:solidFill>
        </a:fill>
      </a:tcStyle>
    </a:wholeTbl>
    <a:band2H>
      <a:tcTxStyle b="def" i="def"/>
      <a:tcStyle>
        <a:tcBdr/>
        <a:fill>
          <a:solidFill>
            <a:srgbClr val="ECE7EC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Segoe UI"/>
          <a:ea typeface="Segoe UI"/>
          <a:cs typeface="Segoe U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52" name="Shape 15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Headline"/>
          <p:cNvSpPr txBox="1"/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/>
          <a:p>
            <a:pPr/>
            <a:r>
              <a:t>Headline</a:t>
            </a:r>
          </a:p>
        </p:txBody>
      </p:sp>
      <p:sp>
        <p:nvSpPr>
          <p:cNvPr id="120" name="Slide Number"/>
          <p:cNvSpPr txBox="1"/>
          <p:nvPr>
            <p:ph type="sldNum" sz="quarter" idx="2"/>
          </p:nvPr>
        </p:nvSpPr>
        <p:spPr>
          <a:xfrm>
            <a:off x="11229889" y="6548612"/>
            <a:ext cx="248603" cy="2184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21" name="Body Level One…"/>
          <p:cNvSpPr txBox="1"/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35353"/>
                </a:solidFill>
              </a:defRPr>
            </a:lvl1pPr>
            <a:lvl2pPr marL="0" indent="82550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35353"/>
                </a:solidFill>
              </a:defRPr>
            </a:lvl2pPr>
            <a:lvl3pPr marL="638351" indent="-306563">
              <a:lnSpc>
                <a:spcPct val="120000"/>
              </a:lnSpc>
              <a:spcBef>
                <a:spcPts val="0"/>
              </a:spcBef>
              <a:buClrTx/>
              <a:buFontTx/>
              <a:defRPr sz="2200">
                <a:solidFill>
                  <a:srgbClr val="535353"/>
                </a:solidFill>
              </a:defRPr>
            </a:lvl3pPr>
            <a:lvl4pPr marL="927299" indent="-320874">
              <a:lnSpc>
                <a:spcPct val="120000"/>
              </a:lnSpc>
              <a:spcBef>
                <a:spcPts val="0"/>
              </a:spcBef>
              <a:buClrTx/>
              <a:buFontTx/>
              <a:defRPr sz="2200">
                <a:solidFill>
                  <a:srgbClr val="535353"/>
                </a:solidFill>
              </a:defRPr>
            </a:lvl4pPr>
            <a:lvl5pPr marL="1169987" indent="-314325">
              <a:lnSpc>
                <a:spcPct val="120000"/>
              </a:lnSpc>
              <a:spcBef>
                <a:spcPts val="0"/>
              </a:spcBef>
              <a:buClrTx/>
              <a:buFontTx/>
              <a:defRPr sz="2200">
                <a:solidFill>
                  <a:srgbClr val="535353"/>
                </a:solidFill>
              </a:defRPr>
            </a:lvl5pPr>
          </a:lstStyle>
          <a:p>
            <a:pPr/>
            <a:r>
              <a:t>Sub-headline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22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23" name="Bildobjekt 10" descr="Bildobjekt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Headline"/>
          <p:cNvSpPr txBox="1"/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/>
          <a:p>
            <a:pPr/>
            <a:r>
              <a:t>Headline</a:t>
            </a:r>
          </a:p>
        </p:txBody>
      </p:sp>
      <p:sp>
        <p:nvSpPr>
          <p:cNvPr id="131" name="Slide Number"/>
          <p:cNvSpPr txBox="1"/>
          <p:nvPr>
            <p:ph type="sldNum" sz="quarter" idx="2"/>
          </p:nvPr>
        </p:nvSpPr>
        <p:spPr>
          <a:xfrm>
            <a:off x="11229889" y="6548612"/>
            <a:ext cx="248603" cy="2184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32" name="Body Level One…"/>
          <p:cNvSpPr txBox="1"/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35353"/>
                </a:solidFill>
              </a:defRPr>
            </a:lvl1pPr>
            <a:lvl2pPr marL="0" indent="82550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35353"/>
                </a:solidFill>
              </a:defRPr>
            </a:lvl2pPr>
            <a:lvl3pPr marL="638351" indent="-306563">
              <a:lnSpc>
                <a:spcPct val="120000"/>
              </a:lnSpc>
              <a:spcBef>
                <a:spcPts val="0"/>
              </a:spcBef>
              <a:buClrTx/>
              <a:buFontTx/>
              <a:defRPr sz="2200">
                <a:solidFill>
                  <a:srgbClr val="535353"/>
                </a:solidFill>
              </a:defRPr>
            </a:lvl3pPr>
            <a:lvl4pPr marL="927299" indent="-320874">
              <a:lnSpc>
                <a:spcPct val="120000"/>
              </a:lnSpc>
              <a:spcBef>
                <a:spcPts val="0"/>
              </a:spcBef>
              <a:buClrTx/>
              <a:buFontTx/>
              <a:defRPr sz="2200">
                <a:solidFill>
                  <a:srgbClr val="535353"/>
                </a:solidFill>
              </a:defRPr>
            </a:lvl4pPr>
            <a:lvl5pPr marL="1169987" indent="-314325">
              <a:lnSpc>
                <a:spcPct val="120000"/>
              </a:lnSpc>
              <a:spcBef>
                <a:spcPts val="0"/>
              </a:spcBef>
              <a:buClrTx/>
              <a:buFontTx/>
              <a:defRPr sz="2200">
                <a:solidFill>
                  <a:srgbClr val="535353"/>
                </a:solidFill>
              </a:defRPr>
            </a:lvl5pPr>
          </a:lstStyle>
          <a:p>
            <a:pPr/>
            <a:r>
              <a:t>Sub-headline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33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34" name="Bildobjekt 10" descr="Bildobjekt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Rektangel 6"/>
          <p:cNvSpPr/>
          <p:nvPr/>
        </p:nvSpPr>
        <p:spPr>
          <a:xfrm>
            <a:off x="0" y="388592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142" name="Title Text"/>
          <p:cNvSpPr txBox="1"/>
          <p:nvPr>
            <p:ph type="title"/>
          </p:nvPr>
        </p:nvSpPr>
        <p:spPr>
          <a:xfrm>
            <a:off x="1930394" y="1153620"/>
            <a:ext cx="8640001" cy="23876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lnSpc>
                <a:spcPct val="100000"/>
              </a:lnSpc>
              <a:defRPr b="1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43" name="Rektangel 7"/>
          <p:cNvSpPr/>
          <p:nvPr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44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4610" y="417442"/>
            <a:ext cx="826396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1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6"/>
          <p:cNvSpPr/>
          <p:nvPr/>
        </p:nvSpPr>
        <p:spPr>
          <a:xfrm>
            <a:off x="-3" y="0"/>
            <a:ext cx="12192001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22" name="Title Text"/>
          <p:cNvSpPr txBox="1"/>
          <p:nvPr>
            <p:ph type="title"/>
          </p:nvPr>
        </p:nvSpPr>
        <p:spPr>
          <a:xfrm>
            <a:off x="1930394" y="1153620"/>
            <a:ext cx="8640001" cy="2387601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>
              <a:lnSpc>
                <a:spcPct val="100000"/>
              </a:lnSpc>
              <a:defRPr b="1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3" name="Body Level One…"/>
          <p:cNvSpPr txBox="1"/>
          <p:nvPr>
            <p:ph type="body" sz="quarter" idx="1"/>
          </p:nvPr>
        </p:nvSpPr>
        <p:spPr>
          <a:xfrm>
            <a:off x="1930394" y="3883392"/>
            <a:ext cx="8640001" cy="921364"/>
          </a:xfrm>
          <a:prstGeom prst="rect">
            <a:avLst/>
          </a:prstGeom>
        </p:spPr>
        <p:txBody>
          <a:bodyPr lIns="45719" tIns="45719" rIns="45719" bIns="45719">
            <a:normAutofit fontScale="100000" lnSpcReduction="0"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1pPr>
            <a:lvl2pPr marL="0" indent="4572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2pPr>
            <a:lvl3pPr marL="0" indent="9144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3pPr>
            <a:lvl4pPr marL="0" indent="13716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4pPr>
            <a:lvl5pPr marL="0" indent="1828800">
              <a:spcBef>
                <a:spcPts val="0"/>
              </a:spcBef>
              <a:buClrTx/>
              <a:buSzTx/>
              <a:buFontTx/>
              <a:buNone/>
              <a:defRPr sz="2800"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Rektangel 7"/>
          <p:cNvSpPr/>
          <p:nvPr/>
        </p:nvSpPr>
        <p:spPr>
          <a:xfrm>
            <a:off x="-2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25" name="Bildobjekt 8" descr="Bildobjekt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4610" y="417442"/>
            <a:ext cx="826396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Platshållare för text 14"/>
          <p:cNvSpPr/>
          <p:nvPr>
            <p:ph type="body" sz="quarter" idx="21" hasCustomPrompt="1"/>
          </p:nvPr>
        </p:nvSpPr>
        <p:spPr>
          <a:xfrm>
            <a:off x="1930394" y="5605695"/>
            <a:ext cx="6290893" cy="459884"/>
          </a:xfrm>
          <a:prstGeom prst="rect">
            <a:avLst/>
          </a:prstGeom>
        </p:spPr>
        <p:txBody>
          <a:bodyPr lIns="18000" tIns="18000" rIns="18000" bIns="18000" anchor="b">
            <a:normAutofit fontScale="100000" lnSpcReduction="0"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b="1" cap="all" spc="100" sz="1200">
                <a:solidFill>
                  <a:srgbClr val="FFFFFF"/>
                </a:solidFill>
              </a:defRPr>
            </a:lvl1pPr>
          </a:lstStyle>
          <a:p>
            <a:pPr/>
            <a:r>
              <a:t>presented by &lt;name nameson&gt;</a:t>
            </a:r>
          </a:p>
        </p:txBody>
      </p:sp>
      <p:sp>
        <p:nvSpPr>
          <p:cNvPr id="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ktangel 8"/>
          <p:cNvSpPr/>
          <p:nvPr/>
        </p:nvSpPr>
        <p:spPr>
          <a:xfrm>
            <a:off x="0" y="16274"/>
            <a:ext cx="12192000" cy="68580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5" name="Headline"/>
          <p:cNvSpPr txBox="1"/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Headline</a:t>
            </a:r>
          </a:p>
        </p:txBody>
      </p:sp>
      <p:sp>
        <p:nvSpPr>
          <p:cNvPr id="36" name="Slide Number"/>
          <p:cNvSpPr txBox="1"/>
          <p:nvPr>
            <p:ph type="sldNum" sz="quarter" idx="2"/>
          </p:nvPr>
        </p:nvSpPr>
        <p:spPr>
          <a:xfrm>
            <a:off x="11229889" y="6548612"/>
            <a:ext cx="248603" cy="21844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  <p:sp>
        <p:nvSpPr>
          <p:cNvPr id="37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38" name="Bildobjekt 11" descr="Bildobjekt 11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4610" y="417442"/>
            <a:ext cx="826396" cy="800101"/>
          </a:xfrm>
          <a:prstGeom prst="rect">
            <a:avLst/>
          </a:prstGeom>
          <a:ln w="12700">
            <a:miter lim="400000"/>
          </a:ln>
        </p:spPr>
      </p:pic>
      <p:sp>
        <p:nvSpPr>
          <p:cNvPr id="39" name="Body Level One…"/>
          <p:cNvSpPr txBox="1"/>
          <p:nvPr>
            <p:ph type="body" idx="1"/>
          </p:nvPr>
        </p:nvSpPr>
        <p:spPr>
          <a:xfrm>
            <a:off x="1195646" y="1640719"/>
            <a:ext cx="10042075" cy="437552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457200" indent="-457200">
              <a:buClr>
                <a:srgbClr val="FFFFFF"/>
              </a:buClr>
              <a:buFontTx/>
              <a:buAutoNum type="arabicPeriod" startAt="1"/>
              <a:defRPr>
                <a:solidFill>
                  <a:srgbClr val="FFFFFF"/>
                </a:solidFill>
              </a:defRPr>
            </a:lvl1pPr>
            <a:lvl2pPr marL="0" indent="82550">
              <a:buClr>
                <a:srgbClr val="FFFFFF"/>
              </a:buClr>
              <a:buSzTx/>
              <a:buFontTx/>
              <a:buNone/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buFontTx/>
              <a:defRPr>
                <a:solidFill>
                  <a:srgbClr val="FFFFFF"/>
                </a:solidFill>
              </a:defRPr>
            </a:lvl3pPr>
            <a:lvl4pPr>
              <a:buClr>
                <a:srgbClr val="FFFFFF"/>
              </a:buClr>
              <a:buFontTx/>
              <a:defRPr>
                <a:solidFill>
                  <a:srgbClr val="FFFFFF"/>
                </a:solidFill>
              </a:defRPr>
            </a:lvl4pPr>
            <a:lvl5pPr>
              <a:buClr>
                <a:srgbClr val="FFFFFF"/>
              </a:buClr>
              <a:buFontTx/>
              <a:defRPr>
                <a:solidFill>
                  <a:srgbClr val="FFFFFF"/>
                </a:solidFill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hapter/break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ktangel 5"/>
          <p:cNvSpPr/>
          <p:nvPr/>
        </p:nvSpPr>
        <p:spPr>
          <a:xfrm>
            <a:off x="0" y="0"/>
            <a:ext cx="6477712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7" name="Rektangel 7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48" name="Platshållare för bild 12"/>
          <p:cNvSpPr/>
          <p:nvPr>
            <p:ph type="pic" idx="21"/>
          </p:nvPr>
        </p:nvSpPr>
        <p:spPr>
          <a:xfrm>
            <a:off x="6477711" y="0"/>
            <a:ext cx="5714289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49" name="Body Level One…"/>
          <p:cNvSpPr txBox="1"/>
          <p:nvPr>
            <p:ph type="body" sz="quarter" idx="1"/>
          </p:nvPr>
        </p:nvSpPr>
        <p:spPr>
          <a:xfrm>
            <a:off x="10924610" y="417442"/>
            <a:ext cx="828001" cy="7992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 fontScale="100000" lnSpcReduction="0"/>
          </a:bodyPr>
          <a:lstStyle>
            <a:lvl1pPr marL="0" indent="0">
              <a:buClrTx/>
              <a:buSzTx/>
              <a:buFontTx/>
              <a:buNone/>
              <a:defRPr sz="100">
                <a:noFill/>
              </a:defRPr>
            </a:lvl1pPr>
            <a:lvl2pPr marL="94218" indent="-11668">
              <a:buClrTx/>
              <a:buFontTx/>
              <a:defRPr sz="100">
                <a:noFill/>
              </a:defRPr>
            </a:lvl2pPr>
            <a:lvl3pPr marL="345722" indent="-13934">
              <a:buClrTx/>
              <a:buFontTx/>
              <a:defRPr sz="100">
                <a:noFill/>
              </a:defRPr>
            </a:lvl3pPr>
            <a:lvl4pPr marL="621010" indent="-14585">
              <a:buClrTx/>
              <a:buFontTx/>
              <a:defRPr sz="100">
                <a:noFill/>
              </a:defRPr>
            </a:lvl4pPr>
            <a:lvl5pPr marL="869950" indent="-14287">
              <a:buClrTx/>
              <a:buFontTx/>
              <a:defRPr sz="100">
                <a:noFill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0" name="Platshållare för text 6"/>
          <p:cNvSpPr/>
          <p:nvPr>
            <p:ph type="body" sz="quarter" idx="22"/>
          </p:nvPr>
        </p:nvSpPr>
        <p:spPr>
          <a:xfrm>
            <a:off x="0" y="447675"/>
            <a:ext cx="292100" cy="6410325"/>
          </a:xfrm>
          <a:prstGeom prst="rect">
            <a:avLst/>
          </a:prstGeom>
          <a:solidFill>
            <a:srgbClr val="FFFFFF"/>
          </a:solidFill>
        </p:spPr>
        <p:txBody>
          <a:bodyPr>
            <a:normAutofit fontScale="100000" lnSpcReduction="0"/>
          </a:bodyPr>
          <a:lstStyle/>
          <a:p>
            <a:pPr marL="0" indent="0">
              <a:buClrTx/>
              <a:buSzTx/>
              <a:buFontTx/>
              <a:buNone/>
              <a:defRPr sz="100">
                <a:noFill/>
              </a:defRPr>
            </a:pPr>
          </a:p>
        </p:txBody>
      </p:sp>
      <p:sp>
        <p:nvSpPr>
          <p:cNvPr id="51" name="Platshållare för text 2"/>
          <p:cNvSpPr/>
          <p:nvPr>
            <p:ph type="body" sz="quarter" idx="23" hasCustomPrompt="1"/>
          </p:nvPr>
        </p:nvSpPr>
        <p:spPr>
          <a:xfrm>
            <a:off x="1230491" y="1051131"/>
            <a:ext cx="4255909" cy="829150"/>
          </a:xfrm>
          <a:prstGeom prst="rect">
            <a:avLst/>
          </a:prstGeom>
        </p:spPr>
        <p:txBody>
          <a:bodyPr anchor="b">
            <a:normAutofit fontScale="100000" lnSpcReduction="0"/>
          </a:bodyPr>
          <a:lstStyle>
            <a:lvl1pPr marL="0" indent="0">
              <a:buClrTx/>
              <a:buSzTx/>
              <a:buFontTx/>
              <a:buNone/>
              <a:defRPr sz="4800">
                <a:solidFill>
                  <a:srgbClr val="FFFFFF"/>
                </a:solidFill>
              </a:defRPr>
            </a:lvl1pPr>
          </a:lstStyle>
          <a:p>
            <a:pPr/>
            <a:r>
              <a:t># (chapter)</a:t>
            </a:r>
          </a:p>
        </p:txBody>
      </p:sp>
      <p:sp>
        <p:nvSpPr>
          <p:cNvPr id="52" name="Platshållare för text 2"/>
          <p:cNvSpPr/>
          <p:nvPr>
            <p:ph type="body" sz="quarter" idx="24" hasCustomPrompt="1"/>
          </p:nvPr>
        </p:nvSpPr>
        <p:spPr>
          <a:xfrm>
            <a:off x="1230491" y="2169209"/>
            <a:ext cx="4255909" cy="246261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b="1" sz="4200">
                <a:solidFill>
                  <a:srgbClr val="FFFFFF"/>
                </a:solidFill>
                <a:latin typeface="Segoe UI Semibold"/>
                <a:ea typeface="Segoe UI Semibold"/>
                <a:cs typeface="Segoe UI Semibold"/>
                <a:sym typeface="Segoe UI Semibold"/>
              </a:defRPr>
            </a:lvl1pPr>
          </a:lstStyle>
          <a:p>
            <a:pPr/>
            <a:r>
              <a:t>Headline</a:t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Headline"/>
          <p:cNvSpPr txBox="1"/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/>
          <a:p>
            <a:pPr/>
            <a:r>
              <a:t>Headline</a:t>
            </a:r>
          </a:p>
        </p:txBody>
      </p:sp>
      <p:sp>
        <p:nvSpPr>
          <p:cNvPr id="61" name="Slide Number"/>
          <p:cNvSpPr txBox="1"/>
          <p:nvPr>
            <p:ph type="sldNum" sz="quarter" idx="2"/>
          </p:nvPr>
        </p:nvSpPr>
        <p:spPr>
          <a:xfrm>
            <a:off x="11229889" y="6548612"/>
            <a:ext cx="248603" cy="2184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62" name="Body Level One…"/>
          <p:cNvSpPr txBox="1"/>
          <p:nvPr>
            <p:ph type="body" sz="quarter" idx="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35353"/>
                </a:solidFill>
              </a:defRPr>
            </a:lvl1pPr>
            <a:lvl2pPr marL="0" indent="82550">
              <a:lnSpc>
                <a:spcPct val="120000"/>
              </a:lnSpc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rgbClr val="535353"/>
                </a:solidFill>
              </a:defRPr>
            </a:lvl2pPr>
            <a:lvl3pPr marL="638351" indent="-306563">
              <a:lnSpc>
                <a:spcPct val="120000"/>
              </a:lnSpc>
              <a:spcBef>
                <a:spcPts val="0"/>
              </a:spcBef>
              <a:buClrTx/>
              <a:buFontTx/>
              <a:defRPr sz="2200">
                <a:solidFill>
                  <a:srgbClr val="535353"/>
                </a:solidFill>
              </a:defRPr>
            </a:lvl3pPr>
            <a:lvl4pPr marL="927299" indent="-320874">
              <a:lnSpc>
                <a:spcPct val="120000"/>
              </a:lnSpc>
              <a:spcBef>
                <a:spcPts val="0"/>
              </a:spcBef>
              <a:buClrTx/>
              <a:buFontTx/>
              <a:defRPr sz="2200">
                <a:solidFill>
                  <a:srgbClr val="535353"/>
                </a:solidFill>
              </a:defRPr>
            </a:lvl4pPr>
            <a:lvl5pPr marL="1169987" indent="-314325">
              <a:lnSpc>
                <a:spcPct val="120000"/>
              </a:lnSpc>
              <a:spcBef>
                <a:spcPts val="0"/>
              </a:spcBef>
              <a:buClrTx/>
              <a:buFontTx/>
              <a:defRPr sz="2200">
                <a:solidFill>
                  <a:srgbClr val="535353"/>
                </a:solidFill>
              </a:defRPr>
            </a:lvl5pPr>
          </a:lstStyle>
          <a:p>
            <a:pPr/>
            <a:r>
              <a:t>Sub-headline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3" name="Rektangel 9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64" name="Bildobjekt 10" descr="Bildobjekt 10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in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Headline"/>
          <p:cNvSpPr txBox="1"/>
          <p:nvPr>
            <p:ph type="title" hasCustomPrompt="1"/>
          </p:nvPr>
        </p:nvSpPr>
        <p:spPr>
          <a:xfrm>
            <a:off x="605789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/>
          <a:p>
            <a:pPr/>
            <a:r>
              <a:t>Headline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1229889" y="6548612"/>
            <a:ext cx="248603" cy="2184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73" name="Body Level One…"/>
          <p:cNvSpPr txBox="1"/>
          <p:nvPr>
            <p:ph type="body" sz="half" idx="1"/>
          </p:nvPr>
        </p:nvSpPr>
        <p:spPr>
          <a:xfrm>
            <a:off x="1094399" y="1562399"/>
            <a:ext cx="4993787" cy="47680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2pPr marL="358775" indent="-215900"/>
            <a:lvl3pPr marL="471135" indent="-218722"/>
            <a:lvl4pPr marL="586337" indent="-225000"/>
            <a:lvl5pPr marL="699428" indent="-231428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4" name="Platshållare för text 13"/>
          <p:cNvSpPr/>
          <p:nvPr>
            <p:ph type="body" sz="quarter" idx="2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/>
            <a:r>
              <a:t>Sub-headline</a:t>
            </a:r>
          </a:p>
        </p:txBody>
      </p:sp>
      <p:sp>
        <p:nvSpPr>
          <p:cNvPr id="75" name="Rektangel 14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76" name="Bildobjekt 15" descr="Bildobjekt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in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Headline"/>
          <p:cNvSpPr txBox="1"/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/>
          <a:p>
            <a:pPr/>
            <a:r>
              <a:t>Headline</a:t>
            </a:r>
          </a:p>
        </p:txBody>
      </p:sp>
      <p:sp>
        <p:nvSpPr>
          <p:cNvPr id="84" name="Slide Number"/>
          <p:cNvSpPr txBox="1"/>
          <p:nvPr>
            <p:ph type="sldNum" sz="quarter" idx="2"/>
          </p:nvPr>
        </p:nvSpPr>
        <p:spPr>
          <a:xfrm>
            <a:off x="11229889" y="6548612"/>
            <a:ext cx="248603" cy="2184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85" name="Body Level One…"/>
          <p:cNvSpPr txBox="1"/>
          <p:nvPr>
            <p:ph type="body" sz="quarter" idx="1"/>
          </p:nvPr>
        </p:nvSpPr>
        <p:spPr>
          <a:xfrm>
            <a:off x="1094399" y="1562399"/>
            <a:ext cx="3255411" cy="47680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2pPr marL="359999" indent="-215999"/>
            <a:lvl3pPr marL="471135" indent="-218722"/>
            <a:lvl4pPr marL="586581" indent="-226218"/>
            <a:lvl5pPr marL="699428" indent="-231428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Platshållare för text 13"/>
          <p:cNvSpPr/>
          <p:nvPr>
            <p:ph type="body" sz="quarter" idx="21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/>
            <a:r>
              <a:t>Sub-headline</a:t>
            </a:r>
          </a:p>
        </p:txBody>
      </p:sp>
      <p:sp>
        <p:nvSpPr>
          <p:cNvPr id="87" name="Rektangel 14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88" name="Bildobjekt 15" descr="Bildobjekt 1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ex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tshållare för bild 6"/>
          <p:cNvSpPr/>
          <p:nvPr>
            <p:ph type="pic" sz="half" idx="21"/>
          </p:nvPr>
        </p:nvSpPr>
        <p:spPr>
          <a:xfrm>
            <a:off x="6373812" y="1562100"/>
            <a:ext cx="4994276" cy="476885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96" name="Headline"/>
          <p:cNvSpPr txBox="1"/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/>
          <a:p>
            <a:pPr/>
            <a:r>
              <a:t>Headline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xfrm>
            <a:off x="11229889" y="6548612"/>
            <a:ext cx="248603" cy="218441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98" name="Body Level One…"/>
          <p:cNvSpPr txBox="1"/>
          <p:nvPr>
            <p:ph type="body" sz="half" idx="1"/>
          </p:nvPr>
        </p:nvSpPr>
        <p:spPr>
          <a:xfrm>
            <a:off x="1094399" y="1562399"/>
            <a:ext cx="4993787" cy="4768064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2pPr marL="359999" indent="-215999"/>
            <a:lvl3pPr marL="471999" indent="-219999"/>
            <a:lvl4pPr marL="584999" indent="-225000"/>
            <a:lvl5pPr marL="699428" indent="-231428"/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9" name="Platshållare för text 13"/>
          <p:cNvSpPr/>
          <p:nvPr>
            <p:ph type="body" sz="quarter" idx="22" hasCustomPrompt="1"/>
          </p:nvPr>
        </p:nvSpPr>
        <p:spPr>
          <a:xfrm>
            <a:off x="1103708" y="931026"/>
            <a:ext cx="9360001" cy="507076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>
            <a:lvl1pPr marL="0" indent="0">
              <a:spcBef>
                <a:spcPts val="0"/>
              </a:spcBef>
              <a:buClrTx/>
              <a:buSzTx/>
              <a:buFontTx/>
              <a:buNone/>
              <a:defRPr sz="2200">
                <a:solidFill>
                  <a:schemeClr val="accent1"/>
                </a:solidFill>
              </a:defRPr>
            </a:lvl1pPr>
          </a:lstStyle>
          <a:p>
            <a:pPr/>
            <a:r>
              <a:t>Sub-headline</a:t>
            </a:r>
          </a:p>
        </p:txBody>
      </p:sp>
      <p:sp>
        <p:nvSpPr>
          <p:cNvPr id="100" name="Rektangel 10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101" name="Bildobjekt 12" descr="Bildobjekt 12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924610" y="417442"/>
            <a:ext cx="826395" cy="8001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Image.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tshållare för bild 12"/>
          <p:cNvSpPr/>
          <p:nvPr>
            <p:ph type="pic" idx="2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 lIns="91439" tIns="45719" rIns="91439" bIns="45719"/>
          <a:lstStyle/>
          <a:p>
            <a:pPr/>
          </a:p>
        </p:txBody>
      </p:sp>
      <p:sp>
        <p:nvSpPr>
          <p:cNvPr id="109" name="Body Level One…"/>
          <p:cNvSpPr txBox="1"/>
          <p:nvPr>
            <p:ph type="body" sz="quarter" idx="1"/>
          </p:nvPr>
        </p:nvSpPr>
        <p:spPr>
          <a:xfrm>
            <a:off x="10924610" y="417442"/>
            <a:ext cx="828001" cy="799201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>
            <a:normAutofit fontScale="100000" lnSpcReduction="0"/>
          </a:bodyPr>
          <a:lstStyle>
            <a:lvl1pPr marL="0" indent="0">
              <a:buClrTx/>
              <a:buSzTx/>
              <a:buFontTx/>
              <a:buNone/>
              <a:defRPr sz="100">
                <a:noFill/>
              </a:defRPr>
            </a:lvl1pPr>
            <a:lvl2pPr marL="94218" indent="-11668">
              <a:buClrTx/>
              <a:buFontTx/>
              <a:defRPr sz="100">
                <a:noFill/>
              </a:defRPr>
            </a:lvl2pPr>
            <a:lvl3pPr marL="345722" indent="-13934">
              <a:buClrTx/>
              <a:buFontTx/>
              <a:defRPr sz="100">
                <a:noFill/>
              </a:defRPr>
            </a:lvl3pPr>
            <a:lvl4pPr marL="621010" indent="-14585">
              <a:buClrTx/>
              <a:buFontTx/>
              <a:defRPr sz="100">
                <a:noFill/>
              </a:defRPr>
            </a:lvl4pPr>
            <a:lvl5pPr marL="869950" indent="-14287">
              <a:buClrTx/>
              <a:buFontTx/>
              <a:defRPr sz="100">
                <a:noFill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0" name="Platshållare för text 6"/>
          <p:cNvSpPr/>
          <p:nvPr>
            <p:ph type="body" sz="quarter" idx="22"/>
          </p:nvPr>
        </p:nvSpPr>
        <p:spPr>
          <a:xfrm>
            <a:off x="0" y="447675"/>
            <a:ext cx="292100" cy="6410325"/>
          </a:xfrm>
          <a:prstGeom prst="rect">
            <a:avLst/>
          </a:prstGeom>
          <a:solidFill>
            <a:srgbClr val="FFFFFF"/>
          </a:solidFill>
        </p:spPr>
        <p:txBody>
          <a:bodyPr>
            <a:normAutofit fontScale="100000" lnSpcReduction="0"/>
          </a:bodyPr>
          <a:lstStyle/>
          <a:p>
            <a:pPr marL="0" indent="0">
              <a:buClrTx/>
              <a:buSzTx/>
              <a:buFontTx/>
              <a:buNone/>
              <a:defRPr sz="100">
                <a:noFill/>
              </a:defRPr>
            </a:pPr>
          </a:p>
        </p:txBody>
      </p:sp>
      <p:sp>
        <p:nvSpPr>
          <p:cNvPr id="111" name="Image title"/>
          <p:cNvSpPr txBox="1"/>
          <p:nvPr>
            <p:ph type="title" hasCustomPrompt="1"/>
          </p:nvPr>
        </p:nvSpPr>
        <p:spPr>
          <a:xfrm>
            <a:off x="1103708" y="265372"/>
            <a:ext cx="9360001" cy="657340"/>
          </a:xfrm>
          <a:prstGeom prst="rect">
            <a:avLst/>
          </a:prstGeom>
        </p:spPr>
        <p:txBody>
          <a:bodyPr lIns="18000" tIns="18000" rIns="18000" bIns="18000">
            <a:normAutofit fontScale="100000" lnSpcReduction="0"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r>
              <a:t>Image title</a:t>
            </a:r>
          </a:p>
        </p:txBody>
      </p:sp>
      <p:sp>
        <p:nvSpPr>
          <p:cNvPr id="11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pn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sp>
        <p:nvSpPr>
          <p:cNvPr id="3" name="Rektangel 5"/>
          <p:cNvSpPr/>
          <p:nvPr/>
        </p:nvSpPr>
        <p:spPr>
          <a:xfrm>
            <a:off x="0" y="447675"/>
            <a:ext cx="292101" cy="64103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</a:p>
        </p:txBody>
      </p:sp>
      <p:pic>
        <p:nvPicPr>
          <p:cNvPr id="4" name="Bildobjekt 6" descr="Bildobjekt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03068" y="1048935"/>
            <a:ext cx="8872166" cy="4760129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le Text"/>
          <p:cNvSpPr txBox="1"/>
          <p:nvPr>
            <p:ph type="title"/>
          </p:nvPr>
        </p:nvSpPr>
        <p:spPr>
          <a:xfrm>
            <a:off x="609600" y="274637"/>
            <a:ext cx="109728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/>
            <a:r>
              <a:t>Title Text</a:t>
            </a:r>
          </a:p>
        </p:txBody>
      </p:sp>
      <p:sp>
        <p:nvSpPr>
          <p:cNvPr id="6" name="Body Level One…"/>
          <p:cNvSpPr txBox="1"/>
          <p:nvPr>
            <p:ph type="body" idx="1"/>
          </p:nvPr>
        </p:nvSpPr>
        <p:spPr>
          <a:xfrm>
            <a:off x="609600" y="1600200"/>
            <a:ext cx="10972800" cy="5257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" name="Slide Number"/>
          <p:cNvSpPr txBox="1"/>
          <p:nvPr>
            <p:ph type="sldNum" sz="quarter" idx="2"/>
          </p:nvPr>
        </p:nvSpPr>
        <p:spPr>
          <a:xfrm>
            <a:off x="5892800" y="6172200"/>
            <a:ext cx="2844800" cy="36830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b="1" sz="800">
                <a:solidFill>
                  <a:schemeClr val="accent1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200" u="none">
          <a:solidFill>
            <a:srgbClr val="666666"/>
          </a:solidFill>
          <a:uFillTx/>
          <a:latin typeface="Segoe UI Light"/>
          <a:ea typeface="Segoe UI Light"/>
          <a:cs typeface="Segoe UI Light"/>
          <a:sym typeface="Segoe UI Light"/>
        </a:defRPr>
      </a:lvl9pPr>
    </p:titleStyle>
    <p:bodyStyle>
      <a:lvl1pPr marL="101600" marR="0" indent="-1016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 "/>
        <a:tabLst/>
        <a:defRPr b="0" baseline="0" cap="none" i="0" spc="0" strike="noStrike" sz="2000" u="none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1pPr>
      <a:lvl2pPr marL="315913" marR="0" indent="-233363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▪"/>
        <a:tabLst/>
        <a:defRPr b="0" baseline="0" cap="none" i="0" spc="0" strike="noStrike" sz="2000" u="none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2pPr>
      <a:lvl3pPr marL="610482" marR="0" indent="-278694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−"/>
        <a:tabLst/>
        <a:defRPr b="0" baseline="0" cap="none" i="0" spc="0" strike="noStrike" sz="2000" u="none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3pPr>
      <a:lvl4pPr marL="898128" marR="0" indent="-291703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−"/>
        <a:tabLst/>
        <a:defRPr b="0" baseline="0" cap="none" i="0" spc="0" strike="noStrike" sz="2000" u="none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4pPr>
      <a:lvl5pPr marL="1141412" marR="0" indent="-28575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−"/>
        <a:tabLst/>
        <a:defRPr b="0" baseline="0" cap="none" i="0" spc="0" strike="noStrike" sz="2000" u="none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5pPr>
      <a:lvl6pPr marL="25400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•"/>
        <a:tabLst/>
        <a:defRPr b="0" baseline="0" cap="none" i="0" spc="0" strike="noStrike" sz="2000" u="none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6pPr>
      <a:lvl7pPr marL="29972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•"/>
        <a:tabLst/>
        <a:defRPr b="0" baseline="0" cap="none" i="0" spc="0" strike="noStrike" sz="2000" u="none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7pPr>
      <a:lvl8pPr marL="34544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•"/>
        <a:tabLst/>
        <a:defRPr b="0" baseline="0" cap="none" i="0" spc="0" strike="noStrike" sz="2000" u="none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8pPr>
      <a:lvl9pPr marL="3911600" marR="0" indent="-254000" algn="l" defTabSz="914400" rtl="0" latinLnBrk="0">
        <a:lnSpc>
          <a:spcPct val="100000"/>
        </a:lnSpc>
        <a:spcBef>
          <a:spcPts val="1000"/>
        </a:spcBef>
        <a:spcAft>
          <a:spcPts val="0"/>
        </a:spcAft>
        <a:buClr>
          <a:srgbClr val="666666"/>
        </a:buClr>
        <a:buSzPct val="100000"/>
        <a:buFont typeface="Verdana"/>
        <a:buChar char="•"/>
        <a:tabLst/>
        <a:defRPr b="0" baseline="0" cap="none" i="0" spc="0" strike="noStrike" sz="2000" u="none">
          <a:solidFill>
            <a:srgbClr val="666666"/>
          </a:solidFill>
          <a:uFillTx/>
          <a:latin typeface="Segoe UI"/>
          <a:ea typeface="Segoe UI"/>
          <a:cs typeface="Segoe UI"/>
          <a:sym typeface="Segoe U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" u="none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" u="none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" u="none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" u="none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" u="none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" u="none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" u="none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" u="none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0" strike="noStrike" sz="800" u="none">
          <a:solidFill>
            <a:schemeClr val="tx1"/>
          </a:solidFill>
          <a:uFillTx/>
          <a:latin typeface="+mn-lt"/>
          <a:ea typeface="+mn-ea"/>
          <a:cs typeface="+mn-cs"/>
          <a:sym typeface="Segoe U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pn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6.pn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7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png"/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png"/><Relationship Id="rId7" Type="http://schemas.openxmlformats.org/officeDocument/2006/relationships/image" Target="../media/image13.png"/><Relationship Id="rId8" Type="http://schemas.openxmlformats.org/officeDocument/2006/relationships/image" Target="../media/image14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5.png"/><Relationship Id="rId3" Type="http://schemas.openxmlformats.org/officeDocument/2006/relationships/image" Target="../media/image9.png"/><Relationship Id="rId4" Type="http://schemas.openxmlformats.org/officeDocument/2006/relationships/image" Target="../media/image16.png"/><Relationship Id="rId5" Type="http://schemas.openxmlformats.org/officeDocument/2006/relationships/image" Target="../media/image12.png"/><Relationship Id="rId6" Type="http://schemas.openxmlformats.org/officeDocument/2006/relationships/image" Target="../media/image1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7.pn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video" Target="../media/media1.mov"/><Relationship Id="rId5" Type="http://schemas.microsoft.com/office/2007/relationships/media" Target="../media/media1.mov"/><Relationship Id="rId6" Type="http://schemas.openxmlformats.org/officeDocument/2006/relationships/image" Target="../media/image20.pn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6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ubrik 1"/>
          <p:cNvSpPr txBox="1"/>
          <p:nvPr>
            <p:ph type="title"/>
          </p:nvPr>
        </p:nvSpPr>
        <p:spPr>
          <a:xfrm>
            <a:off x="1212559" y="1425449"/>
            <a:ext cx="9087559" cy="2387601"/>
          </a:xfrm>
          <a:prstGeom prst="rect">
            <a:avLst/>
          </a:prstGeom>
        </p:spPr>
        <p:txBody>
          <a:bodyPr/>
          <a:lstStyle/>
          <a:p>
            <a:pPr/>
            <a:r>
              <a:t>Update on DMSC Readiness for Hot Commissioning of T-REX</a:t>
            </a:r>
          </a:p>
        </p:txBody>
      </p:sp>
      <p:sp>
        <p:nvSpPr>
          <p:cNvPr id="155" name="Platshållare för text 3"/>
          <p:cNvSpPr/>
          <p:nvPr>
            <p:ph type="body" idx="21"/>
          </p:nvPr>
        </p:nvSpPr>
        <p:spPr>
          <a:xfrm>
            <a:off x="1329963" y="5379045"/>
            <a:ext cx="9087559" cy="686534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>
            <a:lvl1pPr>
              <a:defRPr cap="none" spc="116" sz="1400"/>
            </a:lvl1pPr>
          </a:lstStyle>
          <a:p>
            <a:pPr/>
            <a:r>
              <a:t>Bing Li, computational instrument scientist for T-REX (started 1 Dec. 2025)</a:t>
            </a:r>
          </a:p>
        </p:txBody>
      </p:sp>
      <p:sp>
        <p:nvSpPr>
          <p:cNvPr id="156" name="Platshållare för datum 4"/>
          <p:cNvSpPr txBox="1"/>
          <p:nvPr/>
        </p:nvSpPr>
        <p:spPr>
          <a:xfrm>
            <a:off x="1302459" y="6208789"/>
            <a:ext cx="3123744" cy="307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>
              <a:defRPr b="1" spc="93" sz="1400">
                <a:solidFill>
                  <a:srgbClr val="FFFFFF"/>
                </a:solidFill>
              </a:defRPr>
            </a:lvl1pPr>
          </a:lstStyle>
          <a:p>
            <a:pPr/>
            <a:r>
              <a:t>2026-04-22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Need to implement DgsReduction &amp; MDNorm using Scipp…"/>
          <p:cNvSpPr txBox="1"/>
          <p:nvPr/>
        </p:nvSpPr>
        <p:spPr>
          <a:xfrm>
            <a:off x="861447" y="1311787"/>
            <a:ext cx="10469106" cy="48955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000" tIns="18000" rIns="18000" bIns="18000">
            <a:normAutofit fontScale="100000" lnSpcReduction="0"/>
          </a:bodyPr>
          <a:lstStyle/>
          <a:p>
            <a:pPr defTabSz="841247">
              <a:lnSpc>
                <a:spcPct val="150000"/>
              </a:lnSpc>
              <a:defRPr sz="2024"/>
            </a:pPr>
            <a:r>
              <a:t>Need to implement </a:t>
            </a:r>
            <a:r>
              <a:rPr b="1" i="1"/>
              <a:t>DgsReduction</a:t>
            </a:r>
            <a:r>
              <a:t> &amp; </a:t>
            </a:r>
            <a:r>
              <a:rPr b="1" i="1"/>
              <a:t>MDNorm</a:t>
            </a:r>
            <a:r>
              <a:t> using </a:t>
            </a:r>
            <a:r>
              <a:rPr i="1"/>
              <a:t>Scipp</a:t>
            </a:r>
            <a:r>
              <a:t> </a:t>
            </a:r>
          </a:p>
          <a:p>
            <a:pPr defTabSz="841247">
              <a:lnSpc>
                <a:spcPct val="150000"/>
              </a:lnSpc>
              <a:defRPr sz="2024"/>
            </a:pPr>
          </a:p>
          <a:p>
            <a:pPr defTabSz="841247">
              <a:lnSpc>
                <a:spcPct val="150000"/>
              </a:lnSpc>
              <a:defRPr b="1" sz="2024"/>
            </a:pPr>
            <a:r>
              <a:t>Tasks</a:t>
            </a:r>
          </a:p>
          <a:p>
            <a:pPr lvl="1" marL="553452" indent="-202932" defTabSz="841247">
              <a:lnSpc>
                <a:spcPct val="120000"/>
              </a:lnSpc>
              <a:buSzPct val="100000"/>
              <a:buChar char="•"/>
              <a:defRPr sz="2024"/>
            </a:pPr>
            <a:r>
              <a:t>Time to energy conversion</a:t>
            </a:r>
          </a:p>
          <a:p>
            <a:pPr lvl="1" marL="553452" indent="-202932" defTabSz="841247">
              <a:lnSpc>
                <a:spcPct val="120000"/>
              </a:lnSpc>
              <a:buSzPct val="100000"/>
              <a:buChar char="•"/>
              <a:defRPr sz="2024"/>
            </a:pPr>
            <a:r>
              <a:t>Pixel to momentum conversion &amp; UB algorithm</a:t>
            </a:r>
          </a:p>
          <a:p>
            <a:pPr lvl="1" marL="553452" indent="-202932" defTabSz="841247">
              <a:lnSpc>
                <a:spcPct val="120000"/>
              </a:lnSpc>
              <a:buSzPct val="100000"/>
              <a:buChar char="•"/>
              <a:defRPr sz="2024"/>
            </a:pPr>
            <a:r>
              <a:t>Apply symmetry operations</a:t>
            </a:r>
          </a:p>
          <a:p>
            <a:pPr lvl="1" marL="553452" indent="-202932" defTabSz="841247">
              <a:lnSpc>
                <a:spcPct val="120000"/>
              </a:lnSpc>
              <a:buSzPct val="100000"/>
              <a:buChar char="•"/>
              <a:defRPr sz="2024"/>
            </a:pPr>
            <a:r>
              <a:t>Apply corrections, e.g. monitor efficiency</a:t>
            </a:r>
          </a:p>
          <a:p>
            <a:pPr lvl="1" marL="553452" indent="-202932" defTabSz="841247">
              <a:lnSpc>
                <a:spcPct val="120000"/>
              </a:lnSpc>
              <a:buSzPct val="100000"/>
              <a:buChar char="•"/>
              <a:defRPr sz="2024"/>
            </a:pPr>
            <a:r>
              <a:t>Normalization of intensity</a:t>
            </a:r>
          </a:p>
          <a:p>
            <a:pPr lvl="1" marL="553452" indent="-202932" defTabSz="841247">
              <a:lnSpc>
                <a:spcPct val="120000"/>
              </a:lnSpc>
              <a:buSzPct val="100000"/>
              <a:buChar char="•"/>
              <a:defRPr sz="2024"/>
            </a:pPr>
          </a:p>
          <a:p>
            <a:pPr defTabSz="841247">
              <a:lnSpc>
                <a:spcPct val="150000"/>
              </a:lnSpc>
              <a:defRPr b="1" sz="2024"/>
            </a:pPr>
            <a:r>
              <a:t>Issues/Challenges</a:t>
            </a:r>
          </a:p>
          <a:p>
            <a:pPr lvl="1" marL="553452" indent="-202932" defTabSz="841247">
              <a:lnSpc>
                <a:spcPct val="120000"/>
              </a:lnSpc>
              <a:buSzPct val="100000"/>
              <a:buChar char="•"/>
              <a:defRPr sz="2024"/>
            </a:pPr>
            <a:r>
              <a:t>Are we allowed to measure Vanadium with a white beam?</a:t>
            </a:r>
          </a:p>
          <a:p>
            <a:pPr lvl="1" marL="553452" indent="-202932" defTabSz="841247">
              <a:lnSpc>
                <a:spcPct val="120000"/>
              </a:lnSpc>
              <a:buSzPct val="100000"/>
              <a:buChar char="•"/>
              <a:defRPr sz="2024"/>
            </a:pPr>
            <a:r>
              <a:t>How should we treat data taken with RRM?</a:t>
            </a:r>
          </a:p>
        </p:txBody>
      </p:sp>
      <p:sp>
        <p:nvSpPr>
          <p:cNvPr id="277" name="3. Data Reduc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96111">
              <a:defRPr sz="4116"/>
            </a:lvl1pPr>
          </a:lstStyle>
          <a:p>
            <a:pPr/>
            <a:r>
              <a:t>3. Data Reduction</a:t>
            </a:r>
          </a:p>
        </p:txBody>
      </p:sp>
      <p:sp>
        <p:nvSpPr>
          <p:cNvPr id="278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79" name="ei_ef_ratio_0.png" descr="ei_ef_ratio_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045850" y="2256279"/>
            <a:ext cx="3724155" cy="27931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4. Data Acquisition and Visualiz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96111">
              <a:defRPr sz="4116"/>
            </a:lvl1pPr>
          </a:lstStyle>
          <a:p>
            <a:pPr/>
            <a:r>
              <a:t>4. Data Acquisition and Visualization</a:t>
            </a:r>
          </a:p>
        </p:txBody>
      </p:sp>
      <p:sp>
        <p:nvSpPr>
          <p:cNvPr id="28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83" name="Tasks:…"/>
          <p:cNvSpPr txBox="1"/>
          <p:nvPr>
            <p:ph type="body" idx="1"/>
          </p:nvPr>
        </p:nvSpPr>
        <p:spPr>
          <a:xfrm>
            <a:off x="1103708" y="1372311"/>
            <a:ext cx="7150151" cy="5274378"/>
          </a:xfrm>
          <a:prstGeom prst="rect">
            <a:avLst/>
          </a:prstGeom>
        </p:spPr>
        <p:txBody>
          <a:bodyPr/>
          <a:lstStyle/>
          <a:p>
            <a:pPr>
              <a:lnSpc>
                <a:spcPct val="150000"/>
              </a:lnSpc>
              <a:defRPr b="1"/>
            </a:pPr>
            <a:r>
              <a:t>Tasks:</a:t>
            </a:r>
          </a:p>
          <a:p>
            <a:pPr lvl="1" marL="601578" indent="-220578">
              <a:buSzPct val="100000"/>
              <a:buChar char="•"/>
            </a:pPr>
            <a:r>
              <a:t>Decision: continuous rotation vs. stop &amp; count </a:t>
            </a:r>
          </a:p>
          <a:p>
            <a:pPr lvl="1" marL="601578" indent="-220578">
              <a:buSzPct val="100000"/>
              <a:buChar char="•"/>
            </a:pPr>
            <a:r>
              <a:t>Define Nexus scheme for data files</a:t>
            </a:r>
          </a:p>
          <a:p>
            <a:pPr lvl="1" marL="601578" indent="-220578">
              <a:buSzPct val="100000"/>
              <a:buChar char="•"/>
            </a:pPr>
            <a:r>
              <a:t>File format convertor for .nxspe, .sqw, etc.?</a:t>
            </a:r>
          </a:p>
          <a:p>
            <a:pPr lvl="1" marL="601578" indent="-220578">
              <a:buSzPct val="100000"/>
              <a:buChar char="•"/>
            </a:pPr>
            <a:r>
              <a:t>Live data visualization?</a:t>
            </a:r>
          </a:p>
          <a:p>
            <a:pPr>
              <a:lnSpc>
                <a:spcPct val="150000"/>
              </a:lnSpc>
            </a:pPr>
          </a:p>
          <a:p>
            <a:pPr>
              <a:lnSpc>
                <a:spcPct val="150000"/>
              </a:lnSpc>
              <a:defRPr b="1"/>
            </a:pPr>
            <a:r>
              <a:t>Issues/Challenges:</a:t>
            </a:r>
          </a:p>
          <a:p>
            <a:pPr lvl="1" marL="601578" indent="-220578">
              <a:buSzPct val="100000"/>
              <a:buChar char="•"/>
            </a:pPr>
            <a:r>
              <a:t>Too many pixels…</a:t>
            </a:r>
          </a:p>
          <a:p>
            <a:pPr lvl="1" marL="601578" indent="-220578">
              <a:buSzPct val="100000"/>
              <a:buChar char="•"/>
            </a:pPr>
            <a:r>
              <a:t>Script/JupyterNotebook/GUI? </a:t>
            </a:r>
          </a:p>
        </p:txBody>
      </p:sp>
      <p:grpSp>
        <p:nvGrpSpPr>
          <p:cNvPr id="286" name="Group"/>
          <p:cNvGrpSpPr/>
          <p:nvPr/>
        </p:nvGrpSpPr>
        <p:grpSpPr>
          <a:xfrm>
            <a:off x="6438747" y="3630990"/>
            <a:ext cx="4352276" cy="3877108"/>
            <a:chOff x="0" y="0"/>
            <a:chExt cx="4352275" cy="3877106"/>
          </a:xfrm>
        </p:grpSpPr>
        <p:pic>
          <p:nvPicPr>
            <p:cNvPr id="284" name="pasted-movie.png" descr="pasted-movie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4352276" cy="250942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85" name="https://neutrons.github.io/Shiver/"/>
            <p:cNvSpPr/>
            <p:nvPr/>
          </p:nvSpPr>
          <p:spPr>
            <a:xfrm>
              <a:off x="151946" y="2607106"/>
              <a:ext cx="1270001" cy="1270001"/>
            </a:xfrm>
            <a:prstGeom prst="line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https://neutrons.github.io/Shiver/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5. Data Analysis Software on VIS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defTabSz="896111">
              <a:defRPr sz="4116"/>
            </a:pPr>
            <a:r>
              <a:t>5. Data </a:t>
            </a:r>
            <a:r>
              <a:rPr>
                <a:solidFill>
                  <a:srgbClr val="535353"/>
                </a:solidFill>
              </a:rPr>
              <a:t>Analysis</a:t>
            </a:r>
            <a:r>
              <a:t> Software on </a:t>
            </a:r>
            <a:r>
              <a:rPr b="1" i="1"/>
              <a:t>VISA</a:t>
            </a:r>
          </a:p>
        </p:txBody>
      </p:sp>
      <p:sp>
        <p:nvSpPr>
          <p:cNvPr id="28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0" name="Phonons…"/>
          <p:cNvSpPr txBox="1"/>
          <p:nvPr>
            <p:ph type="body" idx="1"/>
          </p:nvPr>
        </p:nvSpPr>
        <p:spPr>
          <a:xfrm>
            <a:off x="486172" y="1074212"/>
            <a:ext cx="11575810" cy="5509925"/>
          </a:xfrm>
          <a:prstGeom prst="rect">
            <a:avLst/>
          </a:prstGeom>
        </p:spPr>
        <p:txBody>
          <a:bodyPr/>
          <a:lstStyle/>
          <a:p>
            <a:pPr defTabSz="722376">
              <a:lnSpc>
                <a:spcPct val="150000"/>
              </a:lnSpc>
              <a:defRPr sz="1738"/>
            </a:pPr>
            <a:r>
              <a:t>Phonons</a:t>
            </a:r>
          </a:p>
          <a:p>
            <a:pPr lvl="1" marL="475247" indent="-174257" defTabSz="722376">
              <a:buSzPct val="100000"/>
              <a:buChar char="•"/>
              <a:defRPr sz="1738"/>
            </a:pPr>
            <a:r>
              <a:rPr b="1"/>
              <a:t>Phononpy</a:t>
            </a:r>
            <a:r>
              <a:t> (https://github.com/phonopy/phonopy)</a:t>
            </a:r>
          </a:p>
          <a:p>
            <a:pPr lvl="1" marL="475247" indent="-174257" defTabSz="722376">
              <a:buSzPct val="100000"/>
              <a:buChar char="•"/>
              <a:defRPr sz="1738"/>
            </a:pPr>
            <a:r>
              <a:rPr b="1"/>
              <a:t>Euphonic</a:t>
            </a:r>
            <a:r>
              <a:t> (https://github.com/pace-neutrons/euphonic)</a:t>
            </a:r>
          </a:p>
          <a:p>
            <a:pPr lvl="1" marL="475247" indent="-174257" defTabSz="722376">
              <a:buSzPct val="100000"/>
              <a:buChar char="•"/>
              <a:defRPr sz="1738"/>
            </a:pPr>
            <a:r>
              <a:rPr b="1"/>
              <a:t>Inspired</a:t>
            </a:r>
            <a:r>
              <a:t> (https://github.com/neutrons/inspired)</a:t>
            </a:r>
          </a:p>
          <a:p>
            <a:pPr defTabSz="722376">
              <a:defRPr sz="1738"/>
            </a:pPr>
          </a:p>
          <a:p>
            <a:pPr defTabSz="722376">
              <a:lnSpc>
                <a:spcPct val="150000"/>
              </a:lnSpc>
              <a:defRPr sz="1738"/>
            </a:pPr>
            <a:r>
              <a:t>Magnetism</a:t>
            </a:r>
          </a:p>
          <a:p>
            <a:pPr lvl="1" marL="475247" indent="-174257" defTabSz="722376">
              <a:buSzPct val="100000"/>
              <a:buChar char="•"/>
              <a:defRPr sz="1738"/>
            </a:pPr>
            <a:r>
              <a:rPr b="1"/>
              <a:t>SpinW</a:t>
            </a:r>
            <a:r>
              <a:t> (https://github.com/spinw/spinw)</a:t>
            </a:r>
          </a:p>
          <a:p>
            <a:pPr lvl="1" marL="475247" indent="-174257" defTabSz="722376">
              <a:buSzPct val="100000"/>
              <a:buChar char="•"/>
              <a:defRPr sz="1738"/>
            </a:pPr>
            <a:r>
              <a:rPr b="1"/>
              <a:t>Sunny</a:t>
            </a:r>
            <a:r>
              <a:t> (https://github.com/SunnySuite/Sunny.jl)</a:t>
            </a:r>
          </a:p>
          <a:p>
            <a:pPr lvl="1" marL="475247" indent="-174257" defTabSz="722376">
              <a:buSzPct val="100000"/>
              <a:buChar char="•"/>
              <a:defRPr sz="1738"/>
            </a:pPr>
            <a:r>
              <a:rPr b="1"/>
              <a:t>PyCrysalField</a:t>
            </a:r>
            <a:r>
              <a:t> (https://github.com/asche1/PyCrystalField)</a:t>
            </a:r>
          </a:p>
          <a:p>
            <a:pPr defTabSz="722376">
              <a:defRPr sz="1738"/>
            </a:pPr>
          </a:p>
          <a:p>
            <a:pPr defTabSz="722376">
              <a:lnSpc>
                <a:spcPct val="150000"/>
              </a:lnSpc>
              <a:defRPr sz="1738"/>
            </a:pPr>
            <a:r>
              <a:t>Utilities</a:t>
            </a:r>
          </a:p>
          <a:p>
            <a:pPr lvl="1" marL="475247" indent="-174257" defTabSz="722376">
              <a:buSzPct val="100000"/>
              <a:buChar char="•"/>
              <a:defRPr sz="1738"/>
            </a:pPr>
            <a:r>
              <a:rPr b="1"/>
              <a:t>FullProf</a:t>
            </a:r>
            <a:r>
              <a:t> (https://www.ill.eu/sites/fullprof/index.html)</a:t>
            </a:r>
          </a:p>
          <a:p>
            <a:pPr lvl="1" marL="475247" indent="-174257" defTabSz="722376">
              <a:buSzPct val="100000"/>
              <a:buChar char="•"/>
              <a:defRPr sz="1738"/>
            </a:pPr>
            <a:r>
              <a:rPr b="1"/>
              <a:t>Mag2Pol</a:t>
            </a:r>
            <a:r>
              <a:t> (https://www.ill.eu/for-ill-users/instruments/instruments-list/d3/software)</a:t>
            </a:r>
          </a:p>
          <a:p>
            <a:pPr lvl="1" marL="475247" indent="-174257" defTabSz="722376">
              <a:buSzPct val="100000"/>
              <a:buChar char="•"/>
              <a:defRPr sz="1738"/>
            </a:pPr>
            <a:r>
              <a:rPr b="1"/>
              <a:t>VESTA</a:t>
            </a:r>
            <a:r>
              <a:t> (https://jp-minerals.org/vesta/en/download.html)</a:t>
            </a:r>
          </a:p>
          <a:p>
            <a:pPr lvl="1" marL="475247" indent="-174257" defTabSz="722376">
              <a:buSzPct val="100000"/>
              <a:buChar char="•"/>
              <a:defRPr sz="1738"/>
            </a:pPr>
            <a:r>
              <a:rPr b="1"/>
              <a:t>ISOTROPY</a:t>
            </a:r>
            <a:r>
              <a:t> Suite (https://iso.byu.edu/isotropy.php)</a:t>
            </a:r>
          </a:p>
          <a:p>
            <a:pPr lvl="1" marL="475247" indent="-174257" defTabSz="722376">
              <a:buSzPct val="100000"/>
              <a:buChar char="•"/>
              <a:defRPr sz="1738"/>
            </a:pPr>
            <a:r>
              <a:rPr b="1"/>
              <a:t>Mantid</a:t>
            </a:r>
            <a:r>
              <a:t> (https://github.com/mantidproject/mantid)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93" name="Timeline: ~20 months to make it happe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86968">
              <a:defRPr sz="4074"/>
            </a:lvl1pPr>
          </a:lstStyle>
          <a:p>
            <a:pPr/>
            <a:r>
              <a:t>Timeline: ~20 months to make it happen</a:t>
            </a:r>
          </a:p>
        </p:txBody>
      </p:sp>
      <p:pic>
        <p:nvPicPr>
          <p:cNvPr id="294" name="Screenshot 2026-02-27 at 13.01.12.png" descr="Screenshot 2026-02-27 at 13.01.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8432" y="1270428"/>
            <a:ext cx="9101429" cy="50192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Rubrik 1"/>
          <p:cNvSpPr txBox="1"/>
          <p:nvPr>
            <p:ph type="title"/>
          </p:nvPr>
        </p:nvSpPr>
        <p:spPr>
          <a:xfrm>
            <a:off x="1930395" y="1153620"/>
            <a:ext cx="8640000" cy="23876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/>
            <a:r>
              <a:t>Thank you for your attention!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Operational Parameter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96111">
              <a:defRPr sz="4116"/>
            </a:lvl1pPr>
          </a:lstStyle>
          <a:p>
            <a:pPr/>
            <a:r>
              <a:t>Operational Parameters </a:t>
            </a:r>
          </a:p>
        </p:txBody>
      </p:sp>
      <p:sp>
        <p:nvSpPr>
          <p:cNvPr id="2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300" name="ToF.png" descr="To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06121" y="1349326"/>
            <a:ext cx="12192001" cy="4876801"/>
          </a:xfrm>
          <a:prstGeom prst="rect">
            <a:avLst/>
          </a:prstGeom>
          <a:ln w="12700">
            <a:miter lim="400000"/>
          </a:ln>
        </p:spPr>
      </p:pic>
      <p:sp>
        <p:nvSpPr>
          <p:cNvPr id="301" name="User input:…"/>
          <p:cNvSpPr txBox="1"/>
          <p:nvPr>
            <p:ph type="body" sz="quarter" idx="1"/>
          </p:nvPr>
        </p:nvSpPr>
        <p:spPr>
          <a:xfrm>
            <a:off x="5681997" y="2690892"/>
            <a:ext cx="4542932" cy="2744993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lvl="1" indent="438911" defTabSz="877823">
              <a:lnSpc>
                <a:spcPct val="100000"/>
              </a:lnSpc>
              <a:defRPr sz="1727"/>
            </a:pPr>
          </a:p>
          <a:p>
            <a:pPr lvl="1" indent="438911" defTabSz="877823">
              <a:lnSpc>
                <a:spcPct val="100000"/>
              </a:lnSpc>
              <a:defRPr sz="1727"/>
            </a:pPr>
            <a:r>
              <a:t>User input:</a:t>
            </a:r>
          </a:p>
          <a:p>
            <a:pPr lvl="2" marL="904774" indent="-173254" defTabSz="877823">
              <a:lnSpc>
                <a:spcPct val="100000"/>
              </a:lnSpc>
              <a:buChar char="-"/>
              <a:defRPr sz="1727"/>
            </a:pPr>
            <a:r>
              <a:t>Central wavelength = 1.5 Å</a:t>
            </a:r>
          </a:p>
          <a:p>
            <a:pPr lvl="2" marL="904774" indent="-173254" defTabSz="877823">
              <a:lnSpc>
                <a:spcPct val="100000"/>
              </a:lnSpc>
              <a:buChar char="-"/>
              <a:defRPr sz="1727"/>
            </a:pPr>
            <a:r>
              <a:t>RRM = 12 (getting 9 instead)</a:t>
            </a:r>
          </a:p>
          <a:p>
            <a:pPr lvl="2" marL="904774" indent="-173254" defTabSz="877823">
              <a:lnSpc>
                <a:spcPct val="100000"/>
              </a:lnSpc>
              <a:buChar char="-"/>
              <a:defRPr sz="1727"/>
            </a:pPr>
            <a:r>
              <a:t>High resolution/flux mode</a:t>
            </a:r>
          </a:p>
          <a:p>
            <a:pPr lvl="1" indent="219455" defTabSz="877823">
              <a:lnSpc>
                <a:spcPct val="100000"/>
              </a:lnSpc>
              <a:defRPr sz="1727"/>
            </a:pPr>
          </a:p>
          <a:p>
            <a:pPr lvl="2" marL="0" indent="438911" defTabSz="877823">
              <a:lnSpc>
                <a:spcPct val="100000"/>
              </a:lnSpc>
              <a:buSzTx/>
              <a:buNone/>
              <a:defRPr sz="1727"/>
            </a:pPr>
            <a:r>
              <a:t>Chopper frequencies:</a:t>
            </a:r>
          </a:p>
          <a:p>
            <a:pPr lvl="2" marL="904774" indent="-173254" defTabSz="877823">
              <a:lnSpc>
                <a:spcPct val="100000"/>
              </a:lnSpc>
              <a:buChar char="-"/>
              <a:defRPr sz="1727"/>
            </a:pPr>
            <a:r>
              <a:t>BW: 14 Hz</a:t>
            </a:r>
          </a:p>
          <a:p>
            <a:pPr lvl="2" marL="904774" indent="-173254" defTabSz="877823">
              <a:lnSpc>
                <a:spcPct val="100000"/>
              </a:lnSpc>
              <a:buChar char="-"/>
              <a:defRPr sz="1727"/>
            </a:pPr>
            <a:r>
              <a:t>Mono: 14 * RRM</a:t>
            </a:r>
          </a:p>
          <a:p>
            <a:pPr lvl="2" marL="904774" indent="-173254" defTabSz="877823">
              <a:lnSpc>
                <a:spcPct val="100000"/>
              </a:lnSpc>
              <a:buChar char="-"/>
              <a:defRPr sz="1727"/>
            </a:pPr>
            <a:r>
              <a:t>Pulse Shaping: 14 * RRM *3/4</a:t>
            </a:r>
          </a:p>
        </p:txBody>
      </p:sp>
      <p:sp>
        <p:nvSpPr>
          <p:cNvPr id="302" name="RRM can to be 2N, even though the period is not 1/14 s, PS has two sets of openings"/>
          <p:cNvSpPr txBox="1"/>
          <p:nvPr/>
        </p:nvSpPr>
        <p:spPr>
          <a:xfrm>
            <a:off x="826999" y="6088131"/>
            <a:ext cx="10843175" cy="5070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8000" tIns="18000" rIns="18000" bIns="18000">
            <a:normAutofit fontScale="100000" lnSpcReduction="0"/>
          </a:bodyPr>
          <a:lstStyle>
            <a:lvl1pPr defTabSz="813816">
              <a:lnSpc>
                <a:spcPct val="120000"/>
              </a:lnSpc>
              <a:defRPr sz="1958"/>
            </a:lvl1pPr>
          </a:lstStyle>
          <a:p>
            <a:pPr/>
            <a:r>
              <a:t>RRM can to be 2N, even though the period is not 1/14 s, PS has two sets of openings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Rubrik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896111">
              <a:defRPr sz="4116"/>
            </a:lvl1pPr>
          </a:lstStyle>
          <a:p>
            <a:pPr/>
            <a:r>
              <a:t>Contents</a:t>
            </a:r>
          </a:p>
        </p:txBody>
      </p:sp>
      <p:sp>
        <p:nvSpPr>
          <p:cNvPr id="159" name="Platshållare för bildnummer 4"/>
          <p:cNvSpPr txBox="1"/>
          <p:nvPr>
            <p:ph type="sldNum" sz="quarter" idx="2"/>
          </p:nvPr>
        </p:nvSpPr>
        <p:spPr>
          <a:xfrm>
            <a:off x="11302120" y="6548612"/>
            <a:ext cx="176372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aphicFrame>
        <p:nvGraphicFramePr>
          <p:cNvPr id="160" name="Tabell 8"/>
          <p:cNvGraphicFramePr/>
          <p:nvPr/>
        </p:nvGraphicFramePr>
        <p:xfrm>
          <a:off x="1195646" y="1633447"/>
          <a:ext cx="9813407" cy="4314068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1" rtl="0">
                <a:tableStyleId>{4C3C2611-4C71-4FC5-86AE-919BDF0F9419}</a:tableStyleId>
              </a:tblPr>
              <a:tblGrid>
                <a:gridCol w="9800706"/>
              </a:tblGrid>
              <a:tr h="860590">
                <a:tc>
                  <a:txBody>
                    <a:bodyPr/>
                    <a:lstStyle/>
                    <a:p>
                      <a:pPr algn="l">
                        <a:tabLst>
                          <a:tab pos="355600" algn="l"/>
                        </a:tabLst>
                        <a:defRPr b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1	Overview of T-REX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>
                      <a:solidFill>
                        <a:srgbClr val="51CAFF"/>
                      </a:solidFill>
                    </a:lnB>
                    <a:noFill/>
                  </a:tcPr>
                </a:tc>
              </a:tr>
              <a:tr h="860590">
                <a:tc>
                  <a:txBody>
                    <a:bodyPr/>
                    <a:lstStyle/>
                    <a:p>
                      <a:pPr algn="l">
                        <a:tabLst>
                          <a:tab pos="3556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2	Planning Tool/Prototyping 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>
                      <a:solidFill>
                        <a:srgbClr val="51CAFF"/>
                      </a:solidFill>
                    </a:lnT>
                    <a:lnB>
                      <a:solidFill>
                        <a:srgbClr val="51CAFF"/>
                      </a:solidFill>
                    </a:lnB>
                    <a:noFill/>
                  </a:tcPr>
                </a:tc>
              </a:tr>
              <a:tr h="860590">
                <a:tc>
                  <a:txBody>
                    <a:bodyPr/>
                    <a:lstStyle/>
                    <a:p>
                      <a:pPr algn="l">
                        <a:tabLst>
                          <a:tab pos="3556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3	Data Reduction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>
                      <a:solidFill>
                        <a:srgbClr val="51CAFF"/>
                      </a:solidFill>
                    </a:lnT>
                    <a:lnB>
                      <a:solidFill>
                        <a:srgbClr val="51CAFF"/>
                      </a:solidFill>
                    </a:lnB>
                    <a:noFill/>
                  </a:tcPr>
                </a:tc>
              </a:tr>
              <a:tr h="860590">
                <a:tc>
                  <a:txBody>
                    <a:bodyPr/>
                    <a:lstStyle/>
                    <a:p>
                      <a:pPr algn="l">
                        <a:tabLst>
                          <a:tab pos="3556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4	Data Acquisition and Visualization  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>
                      <a:solidFill>
                        <a:srgbClr val="51CAFF"/>
                      </a:solidFill>
                    </a:lnT>
                    <a:lnB>
                      <a:solidFill>
                        <a:srgbClr val="51CAFF"/>
                      </a:solidFill>
                    </a:lnB>
                    <a:noFill/>
                  </a:tcPr>
                </a:tc>
              </a:tr>
              <a:tr h="860590">
                <a:tc>
                  <a:txBody>
                    <a:bodyPr/>
                    <a:lstStyle/>
                    <a:p>
                      <a:pPr algn="l">
                        <a:tabLst>
                          <a:tab pos="355600" algn="l"/>
                        </a:tabLst>
                        <a:defRPr sz="1800"/>
                      </a:pPr>
                      <a:r>
                        <a:rPr sz="2000">
                          <a:solidFill>
                            <a:srgbClr val="FFFFFF"/>
                          </a:solidFill>
                        </a:rPr>
                        <a:t>5	Data Analysis</a:t>
                      </a:r>
                    </a:p>
                  </a:txBody>
                  <a:tcPr marL="45720" marR="45720" marT="45720" marB="4572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>
                      <a:solidFill>
                        <a:srgbClr val="51CAFF"/>
                      </a:solidFill>
                    </a:lnT>
                    <a:lnB>
                      <a:solidFill>
                        <a:srgbClr val="51CAFF"/>
                      </a:solidFill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lide Number"/>
          <p:cNvSpPr txBox="1"/>
          <p:nvPr>
            <p:ph type="sldNum" sz="quarter" idx="2"/>
          </p:nvPr>
        </p:nvSpPr>
        <p:spPr>
          <a:xfrm>
            <a:off x="11302120" y="6548612"/>
            <a:ext cx="176372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163" name="Bispectral…"/>
          <p:cNvSpPr txBox="1"/>
          <p:nvPr>
            <p:ph type="body" sz="quarter" idx="1"/>
          </p:nvPr>
        </p:nvSpPr>
        <p:spPr>
          <a:xfrm>
            <a:off x="869155" y="5401769"/>
            <a:ext cx="7908888" cy="1179430"/>
          </a:xfrm>
          <a:prstGeom prst="rect">
            <a:avLst/>
          </a:prstGeom>
        </p:spPr>
        <p:txBody>
          <a:bodyPr numCol="2" spcCol="395444"/>
          <a:lstStyle/>
          <a:p>
            <a:pPr marL="180473" indent="-180473" defTabSz="822959">
              <a:spcBef>
                <a:spcPts val="900"/>
              </a:spcBef>
              <a:buClrTx/>
              <a:buFontTx/>
              <a:buChar char="•"/>
              <a:defRPr sz="1800"/>
            </a:pPr>
            <a:r>
              <a:t>Bispectral </a:t>
            </a:r>
          </a:p>
          <a:p>
            <a:pPr marL="180473" indent="-180473" defTabSz="822959">
              <a:spcBef>
                <a:spcPts val="900"/>
              </a:spcBef>
              <a:buClrTx/>
              <a:buFontTx/>
              <a:buChar char="•"/>
              <a:defRPr sz="1800"/>
            </a:pPr>
            <a:r>
              <a:t>Direct Geometry Spectrometer </a:t>
            </a:r>
          </a:p>
          <a:p>
            <a:pPr marL="180473" indent="-180473" defTabSz="822959">
              <a:spcBef>
                <a:spcPts val="900"/>
              </a:spcBef>
              <a:buClrTx/>
              <a:buFontTx/>
              <a:buChar char="•"/>
              <a:defRPr sz="1800"/>
            </a:pPr>
            <a:r>
              <a:t>Polarization Analysis </a:t>
            </a:r>
          </a:p>
          <a:p>
            <a:pPr marL="180473" indent="-180473" defTabSz="822959">
              <a:spcBef>
                <a:spcPts val="900"/>
              </a:spcBef>
              <a:buClrTx/>
              <a:buFontTx/>
              <a:buChar char="•"/>
              <a:defRPr sz="1800"/>
            </a:pPr>
            <a:r>
              <a:t>Repetition Rate Multiplication (RRM)</a:t>
            </a:r>
          </a:p>
          <a:p>
            <a:pPr marL="180473" indent="-180473" defTabSz="822959">
              <a:spcBef>
                <a:spcPts val="900"/>
              </a:spcBef>
              <a:buClrTx/>
              <a:buFontTx/>
              <a:buChar char="•"/>
              <a:defRPr sz="1800"/>
            </a:pPr>
            <a:r>
              <a:t>Fan Chopper Excluded</a:t>
            </a:r>
          </a:p>
        </p:txBody>
      </p:sp>
      <p:pic>
        <p:nvPicPr>
          <p:cNvPr id="164" name="ToF.png" descr="To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257" y="1007824"/>
            <a:ext cx="10735836" cy="4294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127525" y="2602658"/>
            <a:ext cx="5516674" cy="2100359"/>
          </a:xfrm>
          <a:prstGeom prst="rect">
            <a:avLst/>
          </a:prstGeom>
          <a:ln w="12700">
            <a:miter lim="400000"/>
          </a:ln>
        </p:spPr>
      </p:pic>
      <p:sp>
        <p:nvSpPr>
          <p:cNvPr id="166" name="1. Overview of T-REX: Time-of-flight Reciprocal space EXplorer"/>
          <p:cNvSpPr txBox="1"/>
          <p:nvPr>
            <p:ph type="title"/>
          </p:nvPr>
        </p:nvSpPr>
        <p:spPr>
          <a:xfrm>
            <a:off x="435681" y="265372"/>
            <a:ext cx="11320638" cy="889686"/>
          </a:xfrm>
          <a:prstGeom prst="rect">
            <a:avLst/>
          </a:prstGeom>
        </p:spPr>
        <p:txBody>
          <a:bodyPr/>
          <a:lstStyle/>
          <a:p>
            <a:pPr defTabSz="685800">
              <a:defRPr sz="3150"/>
            </a:pPr>
            <a:r>
              <a:t>1. Overview of T-REX: </a:t>
            </a:r>
            <a:r>
              <a:rPr b="1"/>
              <a:t>T</a:t>
            </a:r>
            <a:r>
              <a:t>ime-of-flight </a:t>
            </a:r>
            <a:r>
              <a:rPr b="1"/>
              <a:t>R</a:t>
            </a:r>
            <a:r>
              <a:t>eciprocal space </a:t>
            </a:r>
            <a:r>
              <a:rPr b="1"/>
              <a:t>EX</a:t>
            </a:r>
            <a:r>
              <a:t>plorer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advClick="1" p14:dur="10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11302120" y="6548612"/>
            <a:ext cx="176372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169" name="ToF.png" descr="ToF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86257" y="1007824"/>
            <a:ext cx="10735836" cy="429433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0" name="pasted-movie.png" descr="pasted-movi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8127525" y="2602658"/>
            <a:ext cx="5516674" cy="21003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" name="Group"/>
          <p:cNvGrpSpPr/>
          <p:nvPr/>
        </p:nvGrpSpPr>
        <p:grpSpPr>
          <a:xfrm>
            <a:off x="944664" y="1489421"/>
            <a:ext cx="7549560" cy="3866367"/>
            <a:chOff x="0" y="0"/>
            <a:chExt cx="7549559" cy="3866365"/>
          </a:xfrm>
        </p:grpSpPr>
        <p:pic>
          <p:nvPicPr>
            <p:cNvPr id="171" name="ToF zoom.png" descr="ToF zoom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765" t="0" r="8056" b="0"/>
            <a:stretch>
              <a:fillRect/>
            </a:stretch>
          </p:blipFill>
          <p:spPr>
            <a:xfrm>
              <a:off x="3832335" y="980923"/>
              <a:ext cx="3717225" cy="28854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72" name="Rectangle"/>
            <p:cNvSpPr/>
            <p:nvPr/>
          </p:nvSpPr>
          <p:spPr>
            <a:xfrm>
              <a:off x="10243" y="0"/>
              <a:ext cx="4431914" cy="419715"/>
            </a:xfrm>
            <a:prstGeom prst="rect">
              <a:avLst/>
            </a:prstGeom>
            <a:noFill/>
            <a:ln w="508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Line"/>
            <p:cNvSpPr/>
            <p:nvPr/>
          </p:nvSpPr>
          <p:spPr>
            <a:xfrm flipH="1" flipV="1">
              <a:off x="4458077" y="1515"/>
              <a:ext cx="2537872" cy="1099135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Line"/>
            <p:cNvSpPr/>
            <p:nvPr/>
          </p:nvSpPr>
          <p:spPr>
            <a:xfrm flipH="1" flipV="1">
              <a:off x="0" y="436058"/>
              <a:ext cx="3963889" cy="2913243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800000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76" name="1. Overview of T-REX: Time-of-flight Reciprocal space EXplorer"/>
          <p:cNvSpPr txBox="1"/>
          <p:nvPr>
            <p:ph type="title"/>
          </p:nvPr>
        </p:nvSpPr>
        <p:spPr>
          <a:xfrm>
            <a:off x="435681" y="265372"/>
            <a:ext cx="11320638" cy="889686"/>
          </a:xfrm>
          <a:prstGeom prst="rect">
            <a:avLst/>
          </a:prstGeom>
        </p:spPr>
        <p:txBody>
          <a:bodyPr/>
          <a:lstStyle/>
          <a:p>
            <a:pPr defTabSz="685800">
              <a:defRPr sz="3150"/>
            </a:pPr>
            <a:r>
              <a:t>1. Overview of T-REX: </a:t>
            </a:r>
            <a:r>
              <a:rPr b="1"/>
              <a:t>T</a:t>
            </a:r>
            <a:r>
              <a:t>ime-of-flight </a:t>
            </a:r>
            <a:r>
              <a:rPr b="1"/>
              <a:t>R</a:t>
            </a:r>
            <a:r>
              <a:t>eciprocal space </a:t>
            </a:r>
            <a:r>
              <a:rPr b="1"/>
              <a:t>EX</a:t>
            </a:r>
            <a:r>
              <a:t>plorer</a:t>
            </a:r>
          </a:p>
        </p:txBody>
      </p:sp>
      <p:sp>
        <p:nvSpPr>
          <p:cNvPr id="177" name="Bispectral…"/>
          <p:cNvSpPr txBox="1"/>
          <p:nvPr>
            <p:ph type="body" sz="quarter" idx="1"/>
          </p:nvPr>
        </p:nvSpPr>
        <p:spPr>
          <a:xfrm>
            <a:off x="869155" y="5401769"/>
            <a:ext cx="7908888" cy="1179430"/>
          </a:xfrm>
          <a:prstGeom prst="rect">
            <a:avLst/>
          </a:prstGeom>
        </p:spPr>
        <p:txBody>
          <a:bodyPr numCol="2" spcCol="395444"/>
          <a:lstStyle/>
          <a:p>
            <a:pPr marL="180473" indent="-180473" defTabSz="822959">
              <a:spcBef>
                <a:spcPts val="900"/>
              </a:spcBef>
              <a:buClrTx/>
              <a:buFontTx/>
              <a:buChar char="•"/>
              <a:defRPr sz="1800"/>
            </a:pPr>
            <a:r>
              <a:t>Bispectral </a:t>
            </a:r>
          </a:p>
          <a:p>
            <a:pPr marL="180473" indent="-180473" defTabSz="822959">
              <a:spcBef>
                <a:spcPts val="900"/>
              </a:spcBef>
              <a:buClrTx/>
              <a:buFontTx/>
              <a:buChar char="•"/>
              <a:defRPr sz="1800"/>
            </a:pPr>
            <a:r>
              <a:t>Direct Geometry Spectrometer </a:t>
            </a:r>
          </a:p>
          <a:p>
            <a:pPr marL="180473" indent="-180473" defTabSz="822959">
              <a:spcBef>
                <a:spcPts val="900"/>
              </a:spcBef>
              <a:buClrTx/>
              <a:buFontTx/>
              <a:buChar char="•"/>
              <a:defRPr sz="1800"/>
            </a:pPr>
            <a:r>
              <a:t>Polarization Analysis </a:t>
            </a:r>
          </a:p>
          <a:p>
            <a:pPr marL="180473" indent="-180473" defTabSz="822959">
              <a:spcBef>
                <a:spcPts val="900"/>
              </a:spcBef>
              <a:buClrTx/>
              <a:buFontTx/>
              <a:buChar char="•"/>
              <a:defRPr sz="1800"/>
            </a:pPr>
            <a:r>
              <a:t>Repetition Rate Multiplication (RRM)</a:t>
            </a:r>
          </a:p>
          <a:p>
            <a:pPr marL="180473" indent="-180473" defTabSz="822959">
              <a:spcBef>
                <a:spcPts val="900"/>
              </a:spcBef>
              <a:buClrTx/>
              <a:buFontTx/>
              <a:buChar char="•"/>
              <a:defRPr sz="1800"/>
            </a:pPr>
            <a:r>
              <a:t>Fan Chopper Excluded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2.1. Planning Tool: drtrex (based on ToF &amp; Scipp)"/>
          <p:cNvSpPr txBox="1"/>
          <p:nvPr>
            <p:ph type="title"/>
          </p:nvPr>
        </p:nvSpPr>
        <p:spPr>
          <a:xfrm>
            <a:off x="679013" y="162860"/>
            <a:ext cx="10162655" cy="657340"/>
          </a:xfrm>
          <a:prstGeom prst="rect">
            <a:avLst/>
          </a:prstGeom>
        </p:spPr>
        <p:txBody>
          <a:bodyPr/>
          <a:lstStyle/>
          <a:p>
            <a:pPr defTabSz="777240">
              <a:defRPr sz="3570"/>
            </a:pPr>
            <a:r>
              <a:t>2.1. Planning Tool: drtrex (based on </a:t>
            </a:r>
            <a:r>
              <a:rPr b="1" i="1"/>
              <a:t>ToF</a:t>
            </a:r>
            <a:r>
              <a:t> &amp; </a:t>
            </a:r>
            <a:r>
              <a:rPr b="1" i="1"/>
              <a:t>Scipp</a:t>
            </a:r>
            <a:r>
              <a:t>)</a:t>
            </a:r>
          </a:p>
        </p:txBody>
      </p:sp>
      <p:sp>
        <p:nvSpPr>
          <p:cNvPr id="180" name="Slide Number"/>
          <p:cNvSpPr txBox="1"/>
          <p:nvPr>
            <p:ph type="sldNum" sz="quarter" idx="2"/>
          </p:nvPr>
        </p:nvSpPr>
        <p:spPr>
          <a:xfrm>
            <a:off x="11302120" y="6548612"/>
            <a:ext cx="176372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05" name="Group"/>
          <p:cNvGrpSpPr/>
          <p:nvPr/>
        </p:nvGrpSpPr>
        <p:grpSpPr>
          <a:xfrm>
            <a:off x="313458" y="1398350"/>
            <a:ext cx="3724155" cy="4891210"/>
            <a:chOff x="0" y="0"/>
            <a:chExt cx="3724154" cy="4891209"/>
          </a:xfrm>
        </p:grpSpPr>
        <p:grpSp>
          <p:nvGrpSpPr>
            <p:cNvPr id="203" name="Group"/>
            <p:cNvGrpSpPr/>
            <p:nvPr/>
          </p:nvGrpSpPr>
          <p:grpSpPr>
            <a:xfrm>
              <a:off x="0" y="424456"/>
              <a:ext cx="3724155" cy="4466754"/>
              <a:chOff x="0" y="0"/>
              <a:chExt cx="3724154" cy="4466753"/>
            </a:xfrm>
          </p:grpSpPr>
          <p:pic>
            <p:nvPicPr>
              <p:cNvPr id="181" name="Group" descr="Group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tretch>
                <a:fillRect/>
              </a:stretch>
            </p:blipFill>
            <p:spPr>
              <a:xfrm>
                <a:off x="0" y="0"/>
                <a:ext cx="3724155" cy="27931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grpSp>
            <p:nvGrpSpPr>
              <p:cNvPr id="202" name="Group"/>
              <p:cNvGrpSpPr/>
              <p:nvPr/>
            </p:nvGrpSpPr>
            <p:grpSpPr>
              <a:xfrm>
                <a:off x="31331" y="2876236"/>
                <a:ext cx="3661492" cy="1590518"/>
                <a:chOff x="0" y="0"/>
                <a:chExt cx="3661490" cy="1590517"/>
              </a:xfrm>
            </p:grpSpPr>
            <p:grpSp>
              <p:nvGrpSpPr>
                <p:cNvPr id="189" name="Group"/>
                <p:cNvGrpSpPr/>
                <p:nvPr/>
              </p:nvGrpSpPr>
              <p:grpSpPr>
                <a:xfrm>
                  <a:off x="-1" y="340723"/>
                  <a:ext cx="3661492" cy="1249795"/>
                  <a:chOff x="0" y="125867"/>
                  <a:chExt cx="3661490" cy="1249793"/>
                </a:xfrm>
              </p:grpSpPr>
              <p:grpSp>
                <p:nvGrpSpPr>
                  <p:cNvPr id="185" name="Group"/>
                  <p:cNvGrpSpPr/>
                  <p:nvPr/>
                </p:nvGrpSpPr>
                <p:grpSpPr>
                  <a:xfrm>
                    <a:off x="265081" y="165097"/>
                    <a:ext cx="3240254" cy="1210564"/>
                    <a:chOff x="0" y="165097"/>
                    <a:chExt cx="3240253" cy="1210563"/>
                  </a:xfrm>
                </p:grpSpPr>
                <p:sp>
                  <p:nvSpPr>
                    <p:cNvPr id="182" name="Line"/>
                    <p:cNvSpPr/>
                    <p:nvPr/>
                  </p:nvSpPr>
                  <p:spPr>
                    <a:xfrm flipV="1">
                      <a:off x="846272" y="165463"/>
                      <a:ext cx="983595" cy="1210177"/>
                    </a:xfrm>
                    <a:prstGeom prst="line">
                      <a:avLst/>
                    </a:prstGeom>
                    <a:noFill/>
                    <a:ln w="38100" cap="flat">
                      <a:solidFill>
                        <a:srgbClr val="FF9300"/>
                      </a:solidFill>
                      <a:prstDash val="solid"/>
                      <a:miter lim="800000"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183" name="Line"/>
                    <p:cNvSpPr/>
                    <p:nvPr/>
                  </p:nvSpPr>
                  <p:spPr>
                    <a:xfrm flipV="1">
                      <a:off x="1837655" y="165097"/>
                      <a:ext cx="1402599" cy="1210564"/>
                    </a:xfrm>
                    <a:prstGeom prst="line">
                      <a:avLst/>
                    </a:prstGeom>
                    <a:noFill/>
                    <a:ln w="38100" cap="flat">
                      <a:solidFill>
                        <a:schemeClr val="accent1"/>
                      </a:solidFill>
                      <a:prstDash val="solid"/>
                      <a:miter lim="800000"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184" name="Line"/>
                    <p:cNvSpPr/>
                    <p:nvPr/>
                  </p:nvSpPr>
                  <p:spPr>
                    <a:xfrm flipV="1">
                      <a:off x="-1" y="166037"/>
                      <a:ext cx="503893" cy="1209600"/>
                    </a:xfrm>
                    <a:prstGeom prst="line">
                      <a:avLst/>
                    </a:prstGeom>
                    <a:noFill/>
                    <a:ln w="38100" cap="flat">
                      <a:solidFill>
                        <a:srgbClr val="FF2600"/>
                      </a:solidFill>
                      <a:prstDash val="solid"/>
                      <a:miter lim="800000"/>
                      <a:tailEnd type="triangle" w="med" len="med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</p:grpSp>
              <p:grpSp>
                <p:nvGrpSpPr>
                  <p:cNvPr id="188" name="Group"/>
                  <p:cNvGrpSpPr/>
                  <p:nvPr/>
                </p:nvGrpSpPr>
                <p:grpSpPr>
                  <a:xfrm>
                    <a:off x="-1" y="125867"/>
                    <a:ext cx="3661492" cy="857731"/>
                    <a:chOff x="0" y="0"/>
                    <a:chExt cx="3661490" cy="857729"/>
                  </a:xfrm>
                </p:grpSpPr>
                <p:sp>
                  <p:nvSpPr>
                    <p:cNvPr id="186" name="Line"/>
                    <p:cNvSpPr/>
                    <p:nvPr/>
                  </p:nvSpPr>
                  <p:spPr>
                    <a:xfrm>
                      <a:off x="0" y="857729"/>
                      <a:ext cx="3661491" cy="1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187" name="Line"/>
                    <p:cNvSpPr/>
                    <p:nvPr/>
                  </p:nvSpPr>
                  <p:spPr>
                    <a:xfrm>
                      <a:off x="8704" y="0"/>
                      <a:ext cx="3612045" cy="0"/>
                    </a:xfrm>
                    <a:prstGeom prst="line">
                      <a:avLst/>
                    </a:prstGeom>
                    <a:noFill/>
                    <a:ln w="12700" cap="flat">
                      <a:solidFill>
                        <a:schemeClr val="accent1"/>
                      </a:solidFill>
                      <a:prstDash val="solid"/>
                      <a:miter lim="800000"/>
                    </a:ln>
                    <a:effectLst/>
                  </p:spPr>
                  <p:txBody>
                    <a:bodyPr wrap="square" lIns="45719" tIns="45719" rIns="45719" bIns="45719" numCol="1" anchor="t">
                      <a:noAutofit/>
                    </a:bodyPr>
                    <a:lstStyle/>
                    <a:p>
                      <a:pPr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</p:grpSp>
            </p:grpSp>
            <p:sp>
              <p:nvSpPr>
                <p:cNvPr id="190" name="Line"/>
                <p:cNvSpPr/>
                <p:nvPr/>
              </p:nvSpPr>
              <p:spPr>
                <a:xfrm flipV="1">
                  <a:off x="1425982" y="186750"/>
                  <a:ext cx="2" cy="1004987"/>
                </a:xfrm>
                <a:prstGeom prst="line">
                  <a:avLst/>
                </a:prstGeom>
                <a:noFill/>
                <a:ln w="12700" cap="flat">
                  <a:solidFill>
                    <a:srgbClr val="FF93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1" name="Line"/>
                <p:cNvSpPr/>
                <p:nvPr/>
              </p:nvSpPr>
              <p:spPr>
                <a:xfrm flipV="1">
                  <a:off x="2554557" y="196135"/>
                  <a:ext cx="1" cy="995602"/>
                </a:xfrm>
                <a:prstGeom prst="line">
                  <a:avLst/>
                </a:prstGeom>
                <a:noFill/>
                <a:ln w="12700" cap="flat">
                  <a:solidFill>
                    <a:schemeClr val="accent1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2" name="Line"/>
                <p:cNvSpPr/>
                <p:nvPr/>
              </p:nvSpPr>
              <p:spPr>
                <a:xfrm flipH="1" flipV="1">
                  <a:off x="423048" y="156436"/>
                  <a:ext cx="1" cy="1035301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3" name="Line"/>
                <p:cNvSpPr/>
                <p:nvPr/>
              </p:nvSpPr>
              <p:spPr>
                <a:xfrm flipV="1">
                  <a:off x="1422106" y="246668"/>
                  <a:ext cx="1243709" cy="966823"/>
                </a:xfrm>
                <a:prstGeom prst="line">
                  <a:avLst/>
                </a:prstGeom>
                <a:noFill/>
                <a:ln w="12700" cap="flat">
                  <a:solidFill>
                    <a:srgbClr val="FF93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4" name="Line"/>
                <p:cNvSpPr/>
                <p:nvPr/>
              </p:nvSpPr>
              <p:spPr>
                <a:xfrm flipV="1">
                  <a:off x="405216" y="227278"/>
                  <a:ext cx="1168733" cy="981946"/>
                </a:xfrm>
                <a:prstGeom prst="line">
                  <a:avLst/>
                </a:prstGeom>
                <a:noFill/>
                <a:ln w="12700" cap="flat">
                  <a:solidFill>
                    <a:srgbClr val="FF2600"/>
                  </a:solidFill>
                  <a:prstDash val="solid"/>
                  <a:miter lim="800000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5" name="Line"/>
                <p:cNvSpPr/>
                <p:nvPr/>
              </p:nvSpPr>
              <p:spPr>
                <a:xfrm>
                  <a:off x="427861" y="278569"/>
                  <a:ext cx="955013" cy="1"/>
                </a:xfrm>
                <a:prstGeom prst="line">
                  <a:avLst/>
                </a:prstGeom>
                <a:noFill/>
                <a:ln w="25400" cap="flat">
                  <a:solidFill>
                    <a:srgbClr val="FF2600"/>
                  </a:solidFill>
                  <a:prstDash val="solid"/>
                  <a:miter lim="800000"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6" name="Line"/>
                <p:cNvSpPr/>
                <p:nvPr/>
              </p:nvSpPr>
              <p:spPr>
                <a:xfrm>
                  <a:off x="1468329" y="278569"/>
                  <a:ext cx="1046397" cy="1"/>
                </a:xfrm>
                <a:prstGeom prst="line">
                  <a:avLst/>
                </a:prstGeom>
                <a:noFill/>
                <a:ln w="25400" cap="flat">
                  <a:solidFill>
                    <a:srgbClr val="FF9300"/>
                  </a:solidFill>
                  <a:prstDash val="solid"/>
                  <a:miter lim="800000"/>
                  <a:headEnd type="triangle" w="med" len="med"/>
                  <a:tail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7" name="Line"/>
                <p:cNvSpPr/>
                <p:nvPr/>
              </p:nvSpPr>
              <p:spPr>
                <a:xfrm>
                  <a:off x="2600181" y="278569"/>
                  <a:ext cx="949243" cy="1"/>
                </a:xfrm>
                <a:prstGeom prst="line">
                  <a:avLst/>
                </a:prstGeom>
                <a:noFill/>
                <a:ln w="25400" cap="flat">
                  <a:solidFill>
                    <a:schemeClr val="accent1"/>
                  </a:solidFill>
                  <a:prstDash val="solid"/>
                  <a:miter lim="800000"/>
                  <a:head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8" name="Line"/>
                <p:cNvSpPr/>
                <p:nvPr/>
              </p:nvSpPr>
              <p:spPr>
                <a:xfrm flipH="1" flipV="1">
                  <a:off x="26341" y="278569"/>
                  <a:ext cx="297220" cy="1"/>
                </a:xfrm>
                <a:prstGeom prst="line">
                  <a:avLst/>
                </a:prstGeom>
                <a:noFill/>
                <a:ln w="25400" cap="flat">
                  <a:solidFill>
                    <a:schemeClr val="accent1"/>
                  </a:solidFill>
                  <a:prstDash val="solid"/>
                  <a:miter lim="800000"/>
                  <a:headEnd type="triangle" w="med" len="med"/>
                </a:ln>
                <a:effectLst/>
              </p:spPr>
              <p:txBody>
                <a:bodyPr wrap="square" lIns="45719" tIns="45719" rIns="45719" bIns="45719" numCol="1" anchor="t">
                  <a:noAutofit/>
                </a:bodyPr>
                <a:lstStyle/>
                <a:p>
                  <a:pPr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99" name="INS window"/>
                <p:cNvSpPr txBox="1"/>
                <p:nvPr/>
              </p:nvSpPr>
              <p:spPr>
                <a:xfrm>
                  <a:off x="519432" y="3931"/>
                  <a:ext cx="863442" cy="218703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>
                    <a:defRPr sz="1000">
                      <a:solidFill>
                        <a:srgbClr val="FF2600"/>
                      </a:solidFill>
                    </a:defRPr>
                  </a:lvl1pPr>
                </a:lstStyle>
                <a:p>
                  <a:pPr/>
                  <a:r>
                    <a:t>INS window</a:t>
                  </a:r>
                </a:p>
              </p:txBody>
            </p:sp>
            <p:sp>
              <p:nvSpPr>
                <p:cNvPr id="200" name="INS window"/>
                <p:cNvSpPr txBox="1"/>
                <p:nvPr/>
              </p:nvSpPr>
              <p:spPr>
                <a:xfrm>
                  <a:off x="1613929" y="0"/>
                  <a:ext cx="900797" cy="226565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>
                    <a:defRPr sz="1000">
                      <a:solidFill>
                        <a:schemeClr val="accent5"/>
                      </a:solidFill>
                    </a:defRPr>
                  </a:lvl1pPr>
                </a:lstStyle>
                <a:p>
                  <a:pPr/>
                  <a:r>
                    <a:t>INS window</a:t>
                  </a:r>
                </a:p>
              </p:txBody>
            </p:sp>
            <p:sp>
              <p:nvSpPr>
                <p:cNvPr id="201" name="INS window"/>
                <p:cNvSpPr txBox="1"/>
                <p:nvPr/>
              </p:nvSpPr>
              <p:spPr>
                <a:xfrm>
                  <a:off x="2696464" y="6805"/>
                  <a:ext cx="885466" cy="255894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45719" tIns="45719" rIns="45719" bIns="45719" numCol="1" anchor="t">
                  <a:noAutofit/>
                </a:bodyPr>
                <a:lstStyle>
                  <a:lvl1pPr>
                    <a:defRPr sz="1000">
                      <a:solidFill>
                        <a:schemeClr val="accent1"/>
                      </a:solidFill>
                    </a:defRPr>
                  </a:lvl1pPr>
                </a:lstStyle>
                <a:p>
                  <a:pPr/>
                  <a:r>
                    <a:t>INS window</a:t>
                  </a:r>
                </a:p>
              </p:txBody>
            </p:sp>
          </p:grpSp>
        </p:grpSp>
        <p:sp>
          <p:nvSpPr>
            <p:cNvPr id="204" name="Estimation of Q,E-coverage"/>
            <p:cNvSpPr txBox="1"/>
            <p:nvPr/>
          </p:nvSpPr>
          <p:spPr>
            <a:xfrm>
              <a:off x="370218" y="0"/>
              <a:ext cx="3239466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Estimation of Q,E-coverage</a:t>
              </a:r>
            </a:p>
          </p:txBody>
        </p:sp>
      </p:grpSp>
      <p:grpSp>
        <p:nvGrpSpPr>
          <p:cNvPr id="217" name="Group"/>
          <p:cNvGrpSpPr/>
          <p:nvPr/>
        </p:nvGrpSpPr>
        <p:grpSpPr>
          <a:xfrm>
            <a:off x="4029681" y="1222614"/>
            <a:ext cx="3852406" cy="5195233"/>
            <a:chOff x="0" y="0"/>
            <a:chExt cx="3852405" cy="5195232"/>
          </a:xfrm>
        </p:grpSpPr>
        <p:grpSp>
          <p:nvGrpSpPr>
            <p:cNvPr id="215" name="Group"/>
            <p:cNvGrpSpPr/>
            <p:nvPr/>
          </p:nvGrpSpPr>
          <p:grpSpPr>
            <a:xfrm>
              <a:off x="-1" y="637003"/>
              <a:ext cx="3852407" cy="4558230"/>
              <a:chOff x="0" y="0"/>
              <a:chExt cx="3852405" cy="4558228"/>
            </a:xfrm>
          </p:grpSpPr>
          <p:grpSp>
            <p:nvGrpSpPr>
              <p:cNvPr id="210" name="Group"/>
              <p:cNvGrpSpPr/>
              <p:nvPr/>
            </p:nvGrpSpPr>
            <p:grpSpPr>
              <a:xfrm>
                <a:off x="-1" y="-1"/>
                <a:ext cx="3852407" cy="4558230"/>
                <a:chOff x="0" y="0"/>
                <a:chExt cx="3852405" cy="4558228"/>
              </a:xfrm>
            </p:grpSpPr>
            <p:pic>
              <p:nvPicPr>
                <p:cNvPr id="206" name="Group" descr="Group"/>
                <p:cNvPicPr>
                  <a:picLocks noChangeAspect="1"/>
                </p:cNvPicPr>
                <p:nvPr/>
              </p:nvPicPr>
              <p:blipFill>
                <a:blip r:embed="rId3">
                  <a:extLst/>
                </a:blip>
                <a:stretch>
                  <a:fillRect/>
                </a:stretch>
              </p:blipFill>
              <p:spPr>
                <a:xfrm>
                  <a:off x="0" y="3023950"/>
                  <a:ext cx="3835695" cy="153427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grpSp>
              <p:nvGrpSpPr>
                <p:cNvPr id="209" name="Group"/>
                <p:cNvGrpSpPr/>
                <p:nvPr/>
              </p:nvGrpSpPr>
              <p:grpSpPr>
                <a:xfrm>
                  <a:off x="15617" y="0"/>
                  <a:ext cx="3836789" cy="3045776"/>
                  <a:chOff x="0" y="0"/>
                  <a:chExt cx="3836787" cy="3045775"/>
                </a:xfrm>
              </p:grpSpPr>
              <p:pic>
                <p:nvPicPr>
                  <p:cNvPr id="207" name="elastic_HF.png" descr="elastic_HF.png"/>
                  <p:cNvPicPr>
                    <a:picLocks noChangeAspect="1"/>
                  </p:cNvPicPr>
                  <p:nvPr/>
                </p:nvPicPr>
                <p:blipFill>
                  <a:blip r:embed="rId4">
                    <a:extLst/>
                  </a:blip>
                  <a:stretch>
                    <a:fillRect/>
                  </a:stretch>
                </p:blipFill>
                <p:spPr>
                  <a:xfrm>
                    <a:off x="0" y="1511060"/>
                    <a:ext cx="3836788" cy="153471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08" name="elastic_HR.png" descr="elastic_HR.png"/>
                  <p:cNvPicPr>
                    <a:picLocks noChangeAspect="1"/>
                  </p:cNvPicPr>
                  <p:nvPr/>
                </p:nvPicPr>
                <p:blipFill>
                  <a:blip r:embed="rId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0" y="0"/>
                    <a:ext cx="3836788" cy="1534716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</p:grpSp>
          <p:grpSp>
            <p:nvGrpSpPr>
              <p:cNvPr id="214" name="Group"/>
              <p:cNvGrpSpPr/>
              <p:nvPr/>
            </p:nvGrpSpPr>
            <p:grpSpPr>
              <a:xfrm>
                <a:off x="1435600" y="220166"/>
                <a:ext cx="1272533" cy="4302545"/>
                <a:chOff x="0" y="0"/>
                <a:chExt cx="1272531" cy="4302543"/>
              </a:xfrm>
            </p:grpSpPr>
            <p:sp>
              <p:nvSpPr>
                <p:cNvPr id="211" name="RRM=16, HR"/>
                <p:cNvSpPr/>
                <p:nvPr/>
              </p:nvSpPr>
              <p:spPr>
                <a:xfrm>
                  <a:off x="2531" y="0"/>
                  <a:ext cx="1270001" cy="1270000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/>
                <a:p>
                  <a:pPr/>
                  <a:r>
                    <a:t>RRM=16, HR</a:t>
                  </a:r>
                </a:p>
              </p:txBody>
            </p:sp>
            <p:sp>
              <p:nvSpPr>
                <p:cNvPr id="212" name="RRM=16, HF"/>
                <p:cNvSpPr/>
                <p:nvPr/>
              </p:nvSpPr>
              <p:spPr>
                <a:xfrm>
                  <a:off x="2531" y="1527912"/>
                  <a:ext cx="1270001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/>
                <a:p>
                  <a:pPr/>
                  <a:r>
                    <a:t>RRM=16, HF</a:t>
                  </a:r>
                </a:p>
              </p:txBody>
            </p:sp>
            <p:sp>
              <p:nvSpPr>
                <p:cNvPr id="213" name="RRM=8, HR"/>
                <p:cNvSpPr/>
                <p:nvPr/>
              </p:nvSpPr>
              <p:spPr>
                <a:xfrm>
                  <a:off x="0" y="3032543"/>
                  <a:ext cx="1270000" cy="1270001"/>
                </a:xfrm>
                <a:prstGeom prst="line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45719" tIns="45719" rIns="45719" bIns="45719" numCol="1" anchor="t">
                  <a:spAutoFit/>
                </a:bodyPr>
                <a:lstStyle/>
                <a:p>
                  <a:pPr/>
                  <a:r>
                    <a:t>RRM=8, HR</a:t>
                  </a:r>
                </a:p>
              </p:txBody>
            </p:sp>
          </p:grpSp>
        </p:grpSp>
        <p:sp>
          <p:nvSpPr>
            <p:cNvPr id="216" name="Elastic resolution &amp; flux in different mode"/>
            <p:cNvSpPr/>
            <p:nvPr/>
          </p:nvSpPr>
          <p:spPr>
            <a:xfrm>
              <a:off x="790812" y="0"/>
              <a:ext cx="2832911" cy="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>
              <a:lvl1pPr algn="ctr"/>
            </a:lstStyle>
            <a:p>
              <a:pPr/>
              <a:r>
                <a:t>Elastic resolution &amp; flux in different mode</a:t>
              </a:r>
            </a:p>
          </p:txBody>
        </p:sp>
      </p:grpSp>
      <p:grpSp>
        <p:nvGrpSpPr>
          <p:cNvPr id="226" name="Group"/>
          <p:cNvGrpSpPr/>
          <p:nvPr/>
        </p:nvGrpSpPr>
        <p:grpSpPr>
          <a:xfrm>
            <a:off x="7876827" y="1246780"/>
            <a:ext cx="4791384" cy="5654228"/>
            <a:chOff x="0" y="0"/>
            <a:chExt cx="4791382" cy="5654226"/>
          </a:xfrm>
        </p:grpSpPr>
        <p:grpSp>
          <p:nvGrpSpPr>
            <p:cNvPr id="224" name="Group"/>
            <p:cNvGrpSpPr/>
            <p:nvPr/>
          </p:nvGrpSpPr>
          <p:grpSpPr>
            <a:xfrm>
              <a:off x="0" y="-1"/>
              <a:ext cx="4791383" cy="5654228"/>
              <a:chOff x="0" y="0"/>
              <a:chExt cx="4791382" cy="5654226"/>
            </a:xfrm>
          </p:grpSpPr>
          <p:grpSp>
            <p:nvGrpSpPr>
              <p:cNvPr id="222" name="Group"/>
              <p:cNvGrpSpPr/>
              <p:nvPr/>
            </p:nvGrpSpPr>
            <p:grpSpPr>
              <a:xfrm>
                <a:off x="0" y="665619"/>
                <a:ext cx="4791383" cy="4988608"/>
                <a:chOff x="0" y="0"/>
                <a:chExt cx="4791382" cy="4988607"/>
              </a:xfrm>
            </p:grpSpPr>
            <p:grpSp>
              <p:nvGrpSpPr>
                <p:cNvPr id="220" name="Group"/>
                <p:cNvGrpSpPr/>
                <p:nvPr/>
              </p:nvGrpSpPr>
              <p:grpSpPr>
                <a:xfrm>
                  <a:off x="102513" y="0"/>
                  <a:ext cx="4688870" cy="1875548"/>
                  <a:chOff x="0" y="0"/>
                  <a:chExt cx="4688869" cy="1875547"/>
                </a:xfrm>
              </p:grpSpPr>
              <p:pic>
                <p:nvPicPr>
                  <p:cNvPr id="218" name="LT_ins_fo.png" descr="LT_ins_fo.png"/>
                  <p:cNvPicPr>
                    <a:picLocks noChangeAspect="1"/>
                  </p:cNvPicPr>
                  <p:nvPr/>
                </p:nvPicPr>
                <p:blipFill>
                  <a:blip r:embed="rId6">
                    <a:extLst/>
                  </a:blip>
                  <a:stretch>
                    <a:fillRect/>
                  </a:stretch>
                </p:blipFill>
                <p:spPr>
                  <a:xfrm>
                    <a:off x="0" y="0"/>
                    <a:ext cx="4688870" cy="1875548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pic>
                <p:nvPicPr>
                  <p:cNvPr id="219" name="Screenshot 2026-03-17 at 17.23.12.png" descr="Screenshot 2026-03-17 at 17.23.12.png"/>
                  <p:cNvPicPr>
                    <a:picLocks noChangeAspect="1"/>
                  </p:cNvPicPr>
                  <p:nvPr/>
                </p:nvPicPr>
                <p:blipFill>
                  <a:blip r:embed="rId7">
                    <a:extLst/>
                  </a:blip>
                  <a:stretch>
                    <a:fillRect/>
                  </a:stretch>
                </p:blipFill>
                <p:spPr>
                  <a:xfrm>
                    <a:off x="1027884" y="237061"/>
                    <a:ext cx="577612" cy="131546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</p:grpSp>
            <p:pic>
              <p:nvPicPr>
                <p:cNvPr id="221" name="ins_fo.png" descr="ins_fo.png"/>
                <p:cNvPicPr>
                  <a:picLocks noChangeAspect="1"/>
                </p:cNvPicPr>
                <p:nvPr/>
              </p:nvPicPr>
              <p:blipFill>
                <a:blip r:embed="rId8">
                  <a:extLst/>
                </a:blip>
                <a:stretch>
                  <a:fillRect/>
                </a:stretch>
              </p:blipFill>
              <p:spPr>
                <a:xfrm>
                  <a:off x="0" y="1958257"/>
                  <a:ext cx="4040467" cy="303035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</p:grpSp>
          <p:sp>
            <p:nvSpPr>
              <p:cNvPr id="223" name="Contamination due to frame overlapping"/>
              <p:cNvSpPr txBox="1"/>
              <p:nvPr/>
            </p:nvSpPr>
            <p:spPr>
              <a:xfrm>
                <a:off x="970770" y="0"/>
                <a:ext cx="2600083" cy="650240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45719" tIns="45719" rIns="45719" bIns="45719" numCol="1" anchor="t">
                <a:spAutoFit/>
              </a:bodyPr>
              <a:lstStyle>
                <a:lvl1pPr algn="ctr"/>
              </a:lstStyle>
              <a:p>
                <a:pPr/>
                <a:r>
                  <a:t>Contamination due to frame overlapping</a:t>
                </a:r>
              </a:p>
            </p:txBody>
          </p:sp>
        </p:grpSp>
        <p:sp>
          <p:nvSpPr>
            <p:cNvPr id="225" name="S(E)=45±5 meV"/>
            <p:cNvSpPr txBox="1"/>
            <p:nvPr/>
          </p:nvSpPr>
          <p:spPr>
            <a:xfrm>
              <a:off x="2544036" y="2787612"/>
              <a:ext cx="1392671" cy="294641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chemeClr val="accent1"/>
              </a:solidFill>
              <a:prstDash val="solid"/>
              <a:miter lim="8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>
                <a:defRPr sz="1200">
                  <a:solidFill>
                    <a:srgbClr val="000000"/>
                  </a:solidFill>
                </a:defRPr>
              </a:pPr>
              <a:r>
                <a:rPr i="1"/>
                <a:t>S(E)</a:t>
              </a:r>
              <a:r>
                <a:t>=</a:t>
              </a:r>
              <a:r>
                <a:rPr i="1"/>
                <a:t>45±5</a:t>
              </a:r>
              <a:r>
                <a:t> meV</a:t>
              </a:r>
            </a:p>
          </p:txBody>
        </p:sp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7" grpId="1"/>
      <p:bldP build="whole" bldLvl="1" animBg="1" rev="0" advAuto="0" spid="226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Slide Number"/>
          <p:cNvSpPr txBox="1"/>
          <p:nvPr>
            <p:ph type="sldNum" sz="quarter" idx="2"/>
          </p:nvPr>
        </p:nvSpPr>
        <p:spPr>
          <a:xfrm>
            <a:off x="11302120" y="6548612"/>
            <a:ext cx="176372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sp>
        <p:nvSpPr>
          <p:cNvPr id="229" name="2.1. Challenges in Optimizing the Instrument Operational Parameters"/>
          <p:cNvSpPr txBox="1"/>
          <p:nvPr>
            <p:ph type="title"/>
          </p:nvPr>
        </p:nvSpPr>
        <p:spPr>
          <a:xfrm>
            <a:off x="483907" y="206794"/>
            <a:ext cx="10833974" cy="800101"/>
          </a:xfrm>
          <a:prstGeom prst="rect">
            <a:avLst/>
          </a:prstGeom>
        </p:spPr>
        <p:txBody>
          <a:bodyPr/>
          <a:lstStyle>
            <a:lvl1pPr defTabSz="594359">
              <a:defRPr sz="2730"/>
            </a:lvl1pPr>
          </a:lstStyle>
          <a:p>
            <a:pPr/>
            <a:r>
              <a:t>2.1. Challenges in Optimizing the Instrument Operational Parameters </a:t>
            </a:r>
          </a:p>
        </p:txBody>
      </p:sp>
      <p:grpSp>
        <p:nvGrpSpPr>
          <p:cNvPr id="243" name="Group"/>
          <p:cNvGrpSpPr/>
          <p:nvPr/>
        </p:nvGrpSpPr>
        <p:grpSpPr>
          <a:xfrm>
            <a:off x="3716883" y="1230227"/>
            <a:ext cx="5751160" cy="3665312"/>
            <a:chOff x="0" y="0"/>
            <a:chExt cx="5751158" cy="3665310"/>
          </a:xfrm>
        </p:grpSpPr>
        <p:grpSp>
          <p:nvGrpSpPr>
            <p:cNvPr id="233" name="Group"/>
            <p:cNvGrpSpPr/>
            <p:nvPr/>
          </p:nvGrpSpPr>
          <p:grpSpPr>
            <a:xfrm>
              <a:off x="784100" y="1105741"/>
              <a:ext cx="3447649" cy="1723824"/>
              <a:chOff x="0" y="0"/>
              <a:chExt cx="3447647" cy="1723823"/>
            </a:xfrm>
          </p:grpSpPr>
          <p:sp>
            <p:nvSpPr>
              <p:cNvPr id="230" name="Terminator"/>
              <p:cNvSpPr/>
              <p:nvPr/>
            </p:nvSpPr>
            <p:spPr>
              <a:xfrm>
                <a:off x="0" y="0"/>
                <a:ext cx="3447648" cy="17238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5400" y="0"/>
                    </a:moveTo>
                    <a:cubicBezTo>
                      <a:pt x="2418" y="0"/>
                      <a:pt x="0" y="4835"/>
                      <a:pt x="0" y="10800"/>
                    </a:cubicBezTo>
                    <a:cubicBezTo>
                      <a:pt x="0" y="16765"/>
                      <a:pt x="2418" y="21600"/>
                      <a:pt x="5400" y="21600"/>
                    </a:cubicBezTo>
                    <a:lnTo>
                      <a:pt x="16200" y="21600"/>
                    </a:lnTo>
                    <a:cubicBezTo>
                      <a:pt x="19182" y="21600"/>
                      <a:pt x="21600" y="16765"/>
                      <a:pt x="21600" y="10800"/>
                    </a:cubicBezTo>
                    <a:cubicBezTo>
                      <a:pt x="21600" y="4835"/>
                      <a:pt x="19182" y="0"/>
                      <a:pt x="16200" y="0"/>
                    </a:cubicBezTo>
                    <a:lnTo>
                      <a:pt x="5400" y="0"/>
                    </a:lnTo>
                    <a:close/>
                  </a:path>
                </a:pathLst>
              </a:custGeom>
              <a:solidFill>
                <a:srgbClr val="FFFFFF"/>
              </a:solidFill>
              <a:ln w="381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1" name="Line"/>
              <p:cNvSpPr/>
              <p:nvPr/>
            </p:nvSpPr>
            <p:spPr>
              <a:xfrm>
                <a:off x="184949" y="724275"/>
                <a:ext cx="3077749" cy="1"/>
              </a:xfrm>
              <a:prstGeom prst="line">
                <a:avLst/>
              </a:prstGeom>
              <a:noFill/>
              <a:ln w="381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32" name="Line"/>
              <p:cNvSpPr/>
              <p:nvPr/>
            </p:nvSpPr>
            <p:spPr>
              <a:xfrm flipV="1">
                <a:off x="1723823" y="712926"/>
                <a:ext cx="1" cy="941863"/>
              </a:xfrm>
              <a:prstGeom prst="line">
                <a:avLst/>
              </a:prstGeom>
              <a:noFill/>
              <a:ln w="38100" cap="flat">
                <a:solidFill>
                  <a:schemeClr val="accent1"/>
                </a:solidFill>
                <a:prstDash val="solid"/>
                <a:miter lim="800000"/>
              </a:ln>
              <a:effectLst/>
            </p:spPr>
            <p:txBody>
              <a:bodyPr wrap="square" lIns="45719" tIns="45719" rIns="45719" bIns="45719" numCol="1" anchor="t">
                <a:noAutofit/>
              </a:bodyPr>
              <a:lstStyle/>
              <a:p>
                <a:pPr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34" name="Faster Spinning Choppers"/>
            <p:cNvSpPr txBox="1"/>
            <p:nvPr/>
          </p:nvSpPr>
          <p:spPr>
            <a:xfrm>
              <a:off x="984632" y="1357537"/>
              <a:ext cx="304658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/>
            <a:p>
              <a:pPr/>
              <a:r>
                <a:t>Faster Spinning Choppers</a:t>
              </a:r>
            </a:p>
          </p:txBody>
        </p:sp>
        <p:sp>
          <p:nvSpPr>
            <p:cNvPr id="235" name="Smaller Opening Time"/>
            <p:cNvSpPr txBox="1"/>
            <p:nvPr/>
          </p:nvSpPr>
          <p:spPr>
            <a:xfrm>
              <a:off x="1264197" y="1854305"/>
              <a:ext cx="1122530" cy="9296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/>
              <a:r>
                <a:t>Smaller Opening Time</a:t>
              </a:r>
            </a:p>
          </p:txBody>
        </p:sp>
        <p:sp>
          <p:nvSpPr>
            <p:cNvPr id="236" name="Larger RRM"/>
            <p:cNvSpPr txBox="1"/>
            <p:nvPr/>
          </p:nvSpPr>
          <p:spPr>
            <a:xfrm>
              <a:off x="2839133" y="1994005"/>
              <a:ext cx="1122530" cy="6502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/>
              <a:r>
                <a:t>Larger RRM</a:t>
              </a:r>
            </a:p>
          </p:txBody>
        </p:sp>
        <p:sp>
          <p:nvSpPr>
            <p:cNvPr id="237" name="Line"/>
            <p:cNvSpPr/>
            <p:nvPr/>
          </p:nvSpPr>
          <p:spPr>
            <a:xfrm flipV="1">
              <a:off x="2507924" y="473820"/>
              <a:ext cx="1" cy="520687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High Resolution"/>
            <p:cNvSpPr txBox="1"/>
            <p:nvPr/>
          </p:nvSpPr>
          <p:spPr>
            <a:xfrm>
              <a:off x="1559369" y="0"/>
              <a:ext cx="2140780" cy="37084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/>
              </a:lvl1pPr>
            </a:lstStyle>
            <a:p>
              <a:pPr/>
              <a:r>
                <a:t>High Resolution</a:t>
              </a:r>
            </a:p>
          </p:txBody>
        </p:sp>
        <p:sp>
          <p:nvSpPr>
            <p:cNvPr id="239" name="Line"/>
            <p:cNvSpPr/>
            <p:nvPr/>
          </p:nvSpPr>
          <p:spPr>
            <a:xfrm flipH="1">
              <a:off x="645977" y="2839311"/>
              <a:ext cx="357370" cy="357370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Low Flux"/>
            <p:cNvSpPr txBox="1"/>
            <p:nvPr/>
          </p:nvSpPr>
          <p:spPr>
            <a:xfrm>
              <a:off x="0" y="3294470"/>
              <a:ext cx="1251382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/>
              </a:lvl1pPr>
            </a:lstStyle>
            <a:p>
              <a:pPr/>
              <a:r>
                <a:t>Low Flux</a:t>
              </a:r>
            </a:p>
          </p:txBody>
        </p:sp>
        <p:sp>
          <p:nvSpPr>
            <p:cNvPr id="241" name="Line"/>
            <p:cNvSpPr/>
            <p:nvPr/>
          </p:nvSpPr>
          <p:spPr>
            <a:xfrm>
              <a:off x="3994806" y="2839311"/>
              <a:ext cx="357371" cy="357370"/>
            </a:xfrm>
            <a:prstGeom prst="line">
              <a:avLst/>
            </a:prstGeom>
            <a:noFill/>
            <a:ln w="38100" cap="flat">
              <a:solidFill>
                <a:schemeClr val="accent1"/>
              </a:solidFill>
              <a:prstDash val="solid"/>
              <a:miter lim="800000"/>
              <a:tailEnd type="triangle" w="med" len="med"/>
            </a:ln>
            <a:effectLst/>
          </p:spPr>
          <p:txBody>
            <a:bodyPr wrap="square" lIns="45719" tIns="45719" rIns="45719" bIns="45719" numCol="1" anchor="t">
              <a:noAutofit/>
            </a:bodyPr>
            <a:lstStyle/>
            <a:p>
              <a:pPr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Frame-Overlap"/>
            <p:cNvSpPr txBox="1"/>
            <p:nvPr/>
          </p:nvSpPr>
          <p:spPr>
            <a:xfrm>
              <a:off x="3729591" y="3294470"/>
              <a:ext cx="2021568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 b="1"/>
              </a:lvl1pPr>
            </a:lstStyle>
            <a:p>
              <a:pPr/>
              <a:r>
                <a:t>Frame-Overlap</a:t>
              </a:r>
            </a:p>
          </p:txBody>
        </p:sp>
      </p:grpSp>
      <p:sp>
        <p:nvSpPr>
          <p:cNvPr id="244" name="Experimental planning tool needs to be available for instrument scientists and users to find the optimized operating parameters"/>
          <p:cNvSpPr txBox="1"/>
          <p:nvPr>
            <p:ph type="body" sz="quarter" idx="1"/>
          </p:nvPr>
        </p:nvSpPr>
        <p:spPr>
          <a:xfrm>
            <a:off x="686477" y="5412168"/>
            <a:ext cx="10428834" cy="800101"/>
          </a:xfrm>
          <a:prstGeom prst="rect">
            <a:avLst/>
          </a:prstGeom>
        </p:spPr>
        <p:txBody>
          <a:bodyPr/>
          <a:lstStyle/>
          <a:p>
            <a:pPr/>
            <a:r>
              <a:t>Experimental planning tool needs to be available for instrument scientists and users to find the optimized operating parameters </a:t>
            </a:r>
          </a:p>
        </p:txBody>
      </p:sp>
      <p:grpSp>
        <p:nvGrpSpPr>
          <p:cNvPr id="247" name="Group"/>
          <p:cNvGrpSpPr/>
          <p:nvPr/>
        </p:nvGrpSpPr>
        <p:grpSpPr>
          <a:xfrm>
            <a:off x="497320" y="1613651"/>
            <a:ext cx="3522816" cy="2664149"/>
            <a:chOff x="-2" y="0"/>
            <a:chExt cx="3522815" cy="2664147"/>
          </a:xfrm>
        </p:grpSpPr>
        <p:pic>
          <p:nvPicPr>
            <p:cNvPr id="245" name="rrm16.png" descr="rrm1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0" y="0"/>
              <a:ext cx="3522814" cy="1409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6" name="rrm8.png" descr="rrm8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3" y="1255022"/>
              <a:ext cx="3522815" cy="1409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2" name="Group"/>
          <p:cNvGrpSpPr/>
          <p:nvPr/>
        </p:nvGrpSpPr>
        <p:grpSpPr>
          <a:xfrm>
            <a:off x="8486850" y="1446138"/>
            <a:ext cx="3874791" cy="2999175"/>
            <a:chOff x="0" y="0"/>
            <a:chExt cx="3874789" cy="2999174"/>
          </a:xfrm>
        </p:grpSpPr>
        <p:pic>
          <p:nvPicPr>
            <p:cNvPr id="248" name="1.png" descr="1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1449258"/>
              <a:ext cx="3874790" cy="1549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1" name="Group"/>
            <p:cNvGrpSpPr/>
            <p:nvPr/>
          </p:nvGrpSpPr>
          <p:grpSpPr>
            <a:xfrm>
              <a:off x="0" y="0"/>
              <a:ext cx="3874790" cy="1549916"/>
              <a:chOff x="0" y="0"/>
              <a:chExt cx="3874789" cy="1549915"/>
            </a:xfrm>
          </p:grpSpPr>
          <p:pic>
            <p:nvPicPr>
              <p:cNvPr id="249" name="LT_ins_fo.png" descr="LT_ins_fo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tretch>
                <a:fillRect/>
              </a:stretch>
            </p:blipFill>
            <p:spPr>
              <a:xfrm>
                <a:off x="0" y="0"/>
                <a:ext cx="3874790" cy="1549916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0" name="Screenshot 2026-03-17 at 17.23.12.png" descr="Screenshot 2026-03-17 at 17.23.12.png"/>
              <p:cNvPicPr>
                <a:picLocks noChangeAspect="1"/>
              </p:cNvPicPr>
              <p:nvPr/>
            </p:nvPicPr>
            <p:blipFill>
              <a:blip r:embed="rId6">
                <a:extLst/>
              </a:blip>
              <a:stretch>
                <a:fillRect/>
              </a:stretch>
            </p:blipFill>
            <p:spPr>
              <a:xfrm>
                <a:off x="849423" y="195903"/>
                <a:ext cx="477327" cy="1087072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2.2. Prototyping of Multigrid Detector in McStas"/>
          <p:cNvSpPr txBox="1"/>
          <p:nvPr>
            <p:ph type="title"/>
          </p:nvPr>
        </p:nvSpPr>
        <p:spPr>
          <a:xfrm>
            <a:off x="576500" y="265372"/>
            <a:ext cx="9360001" cy="657340"/>
          </a:xfrm>
          <a:prstGeom prst="rect">
            <a:avLst/>
          </a:prstGeom>
        </p:spPr>
        <p:txBody>
          <a:bodyPr/>
          <a:lstStyle/>
          <a:p>
            <a:pPr defTabSz="749808">
              <a:defRPr sz="3443"/>
            </a:pPr>
            <a:r>
              <a:t>2.2. Prototyping of Multigrid Detector in </a:t>
            </a:r>
            <a:r>
              <a:rPr b="1" i="1"/>
              <a:t>McStas</a:t>
            </a:r>
          </a:p>
        </p:txBody>
      </p:sp>
      <p:sp>
        <p:nvSpPr>
          <p:cNvPr id="255" name="Slide Number"/>
          <p:cNvSpPr txBox="1"/>
          <p:nvPr>
            <p:ph type="sldNum" sz="quarter" idx="2"/>
          </p:nvPr>
        </p:nvSpPr>
        <p:spPr>
          <a:xfrm>
            <a:off x="11302120" y="6548612"/>
            <a:ext cx="176372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56" name="pasted-movie.png" descr="pasted-movie.png"/>
          <p:cNvPicPr>
            <a:picLocks noChangeAspect="1"/>
          </p:cNvPicPr>
          <p:nvPr/>
        </p:nvPicPr>
        <p:blipFill>
          <a:blip r:embed="rId2">
            <a:extLst/>
          </a:blip>
          <a:srcRect l="0" t="0" r="0" b="6608"/>
          <a:stretch>
            <a:fillRect/>
          </a:stretch>
        </p:blipFill>
        <p:spPr>
          <a:xfrm>
            <a:off x="1295400" y="1244441"/>
            <a:ext cx="9601366" cy="4241266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6*20*88*6*4 =253,440 voxels (4 boxes) on Day One.…"/>
          <p:cNvSpPr txBox="1"/>
          <p:nvPr>
            <p:ph type="body" sz="quarter" idx="1"/>
          </p:nvPr>
        </p:nvSpPr>
        <p:spPr>
          <a:xfrm>
            <a:off x="825460" y="5807574"/>
            <a:ext cx="10428834" cy="800101"/>
          </a:xfrm>
          <a:prstGeom prst="rect">
            <a:avLst/>
          </a:prstGeom>
        </p:spPr>
        <p:txBody>
          <a:bodyPr/>
          <a:lstStyle/>
          <a:p>
            <a:pPr/>
            <a:r>
              <a:t>6*20*88*6*4 =</a:t>
            </a:r>
            <a:r>
              <a:rPr b="1"/>
              <a:t>253,440 voxels </a:t>
            </a:r>
            <a:r>
              <a:t>(4 boxes) on Day One. </a:t>
            </a:r>
          </a:p>
          <a:p>
            <a:pPr/>
            <a:r>
              <a:rPr b="1"/>
              <a:t>633,600 voxels</a:t>
            </a:r>
            <a:r>
              <a:t> (10 boxes) eventually.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lide Number"/>
          <p:cNvSpPr txBox="1"/>
          <p:nvPr>
            <p:ph type="sldNum" sz="quarter" idx="2"/>
          </p:nvPr>
        </p:nvSpPr>
        <p:spPr>
          <a:xfrm>
            <a:off x="11302120" y="6548612"/>
            <a:ext cx="176372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60" name="overview.png" descr="overview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59953" y="1164926"/>
            <a:ext cx="4251912" cy="2406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261" name="dspacings.png" descr="dspacings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4441" y="3683391"/>
            <a:ext cx="4534811" cy="2708524"/>
          </a:xfrm>
          <a:prstGeom prst="rect">
            <a:avLst/>
          </a:prstGeom>
          <a:ln w="12700">
            <a:miter lim="400000"/>
          </a:ln>
        </p:spPr>
      </p:pic>
      <p:pic>
        <p:nvPicPr>
          <p:cNvPr id="262" name="y_th_time_scan.mov" descr="y_th_time_scan.mov"/>
          <p:cNvPicPr>
            <a:picLocks noChangeAspect="0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6">
            <a:extLst/>
          </a:blip>
          <a:stretch>
            <a:fillRect/>
          </a:stretch>
        </p:blipFill>
        <p:spPr>
          <a:xfrm>
            <a:off x="5461938" y="1338871"/>
            <a:ext cx="6305621" cy="4602174"/>
          </a:xfrm>
          <a:prstGeom prst="rect">
            <a:avLst/>
          </a:prstGeom>
          <a:ln w="12700">
            <a:miter lim="400000"/>
          </a:ln>
        </p:spPr>
      </p:pic>
      <p:sp>
        <p:nvSpPr>
          <p:cNvPr id="263" name="2.2. Prototyping of Multigrid Detector in McStas"/>
          <p:cNvSpPr txBox="1"/>
          <p:nvPr>
            <p:ph type="title"/>
          </p:nvPr>
        </p:nvSpPr>
        <p:spPr>
          <a:xfrm>
            <a:off x="584200" y="265372"/>
            <a:ext cx="9360000" cy="657340"/>
          </a:xfrm>
          <a:prstGeom prst="rect">
            <a:avLst/>
          </a:prstGeom>
        </p:spPr>
        <p:txBody>
          <a:bodyPr/>
          <a:lstStyle/>
          <a:p>
            <a:pPr defTabSz="749808">
              <a:defRPr sz="3443"/>
            </a:pPr>
            <a:r>
              <a:t>2.2. Prototyping of Multigrid Detector in </a:t>
            </a:r>
            <a:r>
              <a:rPr b="1" i="1"/>
              <a:t>McStas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mediacall" nodeType="afterEffect" presetSubtype="0" presetID="1" grpId="1" fill="hold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816" fill="hold"/>
                                        <p:tgtEl>
                                          <p:spTgt spid="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video fullScrn="0">
              <p:cMediaNode mute="0" showWhenStopped="1" numSld="1" vol="0">
                <p:cTn id="7" fill="hold" display="0">
                  <p:stCondLst>
                    <p:cond delay="indefinite"/>
                  </p:stCondLst>
                </p:cTn>
                <p:tgtEl>
                  <p:spTgt spid="262"/>
                </p:tgtEl>
              </p:cMediaNode>
            </p:video>
            <p:seq concurrent="1" prevAc="none" nextAc="seek">
              <p:cTn id="8" evtFilter="cancelBubble" nodeType="interactiveSeq" restart="whenNotActive" fill="hold">
                <p:stCondLst>
                  <p:cond delay="0" evt="onClick">
                    <p:tgtEl>
                      <p:spTgt spid="262"/>
                    </p:tgtEl>
                  </p:cond>
                </p:stCondLst>
                <p:endSync delay="0" evt="end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mediacall" nodeType="clickEffect" presetSubtype="0" presetID="2" fill="hold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delay="0" evt="onClick">
                  <p:tgtEl>
                    <p:spTgt spid="26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Slide Number"/>
          <p:cNvSpPr txBox="1"/>
          <p:nvPr>
            <p:ph type="sldNum" sz="quarter" idx="2"/>
          </p:nvPr>
        </p:nvSpPr>
        <p:spPr>
          <a:xfrm>
            <a:off x="11302120" y="6548612"/>
            <a:ext cx="176372" cy="2184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grpSp>
        <p:nvGrpSpPr>
          <p:cNvPr id="272" name="Group"/>
          <p:cNvGrpSpPr/>
          <p:nvPr/>
        </p:nvGrpSpPr>
        <p:grpSpPr>
          <a:xfrm>
            <a:off x="1159845" y="1122861"/>
            <a:ext cx="9594061" cy="4272931"/>
            <a:chOff x="0" y="-117157"/>
            <a:chExt cx="9594060" cy="4272929"/>
          </a:xfrm>
        </p:grpSpPr>
        <p:grpSp>
          <p:nvGrpSpPr>
            <p:cNvPr id="270" name="Group"/>
            <p:cNvGrpSpPr/>
            <p:nvPr/>
          </p:nvGrpSpPr>
          <p:grpSpPr>
            <a:xfrm>
              <a:off x="0" y="2307944"/>
              <a:ext cx="9594061" cy="1847828"/>
              <a:chOff x="0" y="0"/>
              <a:chExt cx="9594060" cy="1847827"/>
            </a:xfrm>
          </p:grpSpPr>
          <p:pic>
            <p:nvPicPr>
              <p:cNvPr id="266" name="m2.png" descr="m2.png"/>
              <p:cNvPicPr>
                <a:picLocks noChangeAspect="1"/>
              </p:cNvPicPr>
              <p:nvPr/>
            </p:nvPicPr>
            <p:blipFill>
              <a:blip r:embed="rId2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2297401" y="0"/>
                <a:ext cx="2463771" cy="18478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7" name="m3.png" descr="m3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4713992" y="0"/>
                <a:ext cx="2463771" cy="18478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8" name="m4.png" descr="m4.png"/>
              <p:cNvPicPr>
                <a:picLocks noChangeAspect="1"/>
              </p:cNvPicPr>
              <p:nvPr/>
            </p:nvPicPr>
            <p:blipFill>
              <a:blip r:embed="rId4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7130290" y="0"/>
                <a:ext cx="2463771" cy="18478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69" name="m1.png" descr="m1.png"/>
              <p:cNvPicPr>
                <a:picLocks noChangeAspect="1"/>
              </p:cNvPicPr>
              <p:nvPr/>
            </p:nvPicPr>
            <p:blipFill>
              <a:blip r:embed="rId5">
                <a:extLst/>
              </a:blip>
              <a:srcRect l="0" t="0" r="0" b="0"/>
              <a:stretch>
                <a:fillRect/>
              </a:stretch>
            </p:blipFill>
            <p:spPr>
              <a:xfrm>
                <a:off x="0" y="0"/>
                <a:ext cx="2463770" cy="1847828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pic>
          <p:nvPicPr>
            <p:cNvPr id="271" name="pasted-movie.png" descr="pasted-movie.png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2038693" y="-117158"/>
              <a:ext cx="5516674" cy="21003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73" name="2.2. Challenges in Simulation: Low Efficiency"/>
          <p:cNvSpPr txBox="1"/>
          <p:nvPr>
            <p:ph type="title"/>
          </p:nvPr>
        </p:nvSpPr>
        <p:spPr>
          <a:xfrm>
            <a:off x="595714" y="250728"/>
            <a:ext cx="9778175" cy="620614"/>
          </a:xfrm>
          <a:prstGeom prst="rect">
            <a:avLst/>
          </a:prstGeom>
        </p:spPr>
        <p:txBody>
          <a:bodyPr/>
          <a:lstStyle>
            <a:lvl1pPr defTabSz="832104">
              <a:defRPr sz="3822"/>
            </a:lvl1pPr>
          </a:lstStyle>
          <a:p>
            <a:pPr/>
            <a:r>
              <a:t>2.2. Challenges in Simulation: Low Efficiency </a:t>
            </a:r>
          </a:p>
        </p:txBody>
      </p:sp>
      <p:sp>
        <p:nvSpPr>
          <p:cNvPr id="274" name="Faction of neutrons on sample &lt; 0.5%…"/>
          <p:cNvSpPr txBox="1"/>
          <p:nvPr>
            <p:ph type="body" sz="quarter" idx="1"/>
          </p:nvPr>
        </p:nvSpPr>
        <p:spPr>
          <a:xfrm>
            <a:off x="1233914" y="5647311"/>
            <a:ext cx="10233534" cy="921492"/>
          </a:xfrm>
          <a:prstGeom prst="rect">
            <a:avLst/>
          </a:prstGeom>
        </p:spPr>
        <p:txBody>
          <a:bodyPr/>
          <a:lstStyle/>
          <a:p>
            <a:pPr/>
            <a:r>
              <a:t>Faction of neutrons on sample &lt; 0.5%</a:t>
            </a:r>
          </a:p>
          <a:p>
            <a:pPr/>
            <a:r>
              <a:t>Needs optimization in sampling based on ROI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Office-tema">
  <a:themeElements>
    <a:clrScheme name="Office-tema">
      <a:dk1>
        <a:srgbClr val="535353"/>
      </a:dk1>
      <a:lt1>
        <a:srgbClr val="FFFFFF"/>
      </a:lt1>
      <a:dk2>
        <a:srgbClr val="A7A7A7"/>
      </a:dk2>
      <a:lt2>
        <a:srgbClr val="535353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00FF"/>
      </a:hlink>
      <a:folHlink>
        <a:srgbClr val="FF00FF"/>
      </a:folHlink>
    </a:clrScheme>
    <a:fontScheme name="Office-t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Office-tema">
  <a:themeElements>
    <a:clrScheme name="Office-tema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99DC"/>
      </a:accent1>
      <a:accent2>
        <a:srgbClr val="003366"/>
      </a:accent2>
      <a:accent3>
        <a:srgbClr val="99BE00"/>
      </a:accent3>
      <a:accent4>
        <a:srgbClr val="006646"/>
      </a:accent4>
      <a:accent5>
        <a:srgbClr val="FF7D00"/>
      </a:accent5>
      <a:accent6>
        <a:srgbClr val="821482"/>
      </a:accent6>
      <a:hlink>
        <a:srgbClr val="0000FF"/>
      </a:hlink>
      <a:folHlink>
        <a:srgbClr val="FF00FF"/>
      </a:folHlink>
    </a:clrScheme>
    <a:fontScheme name="Office-tema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Office-tem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Segoe UI"/>
            <a:ea typeface="Segoe UI"/>
            <a:cs typeface="Segoe UI"/>
            <a:sym typeface="Segoe U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