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95" r:id="rId2"/>
    <p:sldId id="258" r:id="rId3"/>
    <p:sldId id="260" r:id="rId4"/>
    <p:sldId id="257" r:id="rId5"/>
    <p:sldId id="259" r:id="rId6"/>
    <p:sldId id="287" r:id="rId7"/>
    <p:sldId id="294" r:id="rId8"/>
    <p:sldId id="296" r:id="rId9"/>
    <p:sldId id="291" r:id="rId10"/>
    <p:sldId id="268" r:id="rId11"/>
    <p:sldId id="290" r:id="rId12"/>
    <p:sldId id="300" r:id="rId13"/>
    <p:sldId id="293" r:id="rId14"/>
    <p:sldId id="299" r:id="rId15"/>
    <p:sldId id="308" r:id="rId16"/>
    <p:sldId id="302" r:id="rId17"/>
    <p:sldId id="306" r:id="rId18"/>
    <p:sldId id="305" r:id="rId19"/>
    <p:sldId id="307" r:id="rId20"/>
    <p:sldId id="309" r:id="rId21"/>
    <p:sldId id="310" r:id="rId22"/>
    <p:sldId id="311" r:id="rId23"/>
    <p:sldId id="312" r:id="rId24"/>
    <p:sldId id="303" r:id="rId25"/>
    <p:sldId id="304" r:id="rId2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1BEA4C-53FF-446A-8015-31C743F76C52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44873A-1856-4E7C-BBBF-3B96811119F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2808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E5A434-646A-2746-9BDC-885B2382B33E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4848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44873A-1856-4E7C-BBBF-3B96811119F0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9566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2D5D1-9E5A-B2D1-8A5E-E3C84B6808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E7F36-C9D0-CAD6-C7DB-5558E52831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4A319-66CD-D210-8FFE-5C6E1B45B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F5-EBDC-482E-A8FC-4A50135BCFF3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A054B-104B-D0BB-D62E-85B559454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838AF-0BB5-E993-2203-CA5EE8349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84DF4-F045-4D8C-BDD3-85EBBA0C8E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1811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B7AC9-F8D4-6DC8-C3B2-A9B5B8053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FF67B-6685-77FD-E6DB-ADD329E5ED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7D91D-7CBF-02E5-CAE8-B2E2C5164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F5-EBDC-482E-A8FC-4A50135BCFF3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78A59-C063-4B90-CEC4-A47C4776D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25843-0CB5-D15B-88BC-0D5E94166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84DF4-F045-4D8C-BDD3-85EBBA0C8E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682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51716-1A31-DA4F-0366-DFAB3801F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228AA-F407-DAE9-9386-ADC7B0C22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06F30-F805-5729-681B-12BE17718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F5-EBDC-482E-A8FC-4A50135BCFF3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75B8D-6AED-58FE-0813-75FB2F093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0FFC06-EACF-A045-68FC-1AF48AF77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84DF4-F045-4D8C-BDD3-85EBBA0C8E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664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0B06D-DF5D-58D6-12AC-6E3C42530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9BBB6-575A-A77D-0DF5-A4CC75151A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F0906-9500-B2E5-13F1-DB5E69172C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8E3EAC-BA61-D042-C8E8-E722A2D1F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F5-EBDC-482E-A8FC-4A50135BCFF3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B6272-EE04-194E-FC6F-51CF8FABD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49116-CA1A-C5DD-C8E0-9E9819577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84DF4-F045-4D8C-BDD3-85EBBA0C8E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3106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75D0D-8A0B-B292-402D-E2FE7097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BA51C-F275-35EB-C801-6A7A9C10F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127699-C4EF-B839-C401-A88732677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E3A514-1C39-57FB-22A5-F73B1D54F5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D9411A-0369-F3FE-4C67-CFE8E7098E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738755-7C7B-F9B8-A23B-BDC03420A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F5-EBDC-482E-A8FC-4A50135BCFF3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1579C7-4482-5E57-3A87-A08DC33DD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FB0C31-2CB7-3DB6-4157-1DBB7DEB4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84DF4-F045-4D8C-BDD3-85EBBA0C8E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7159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968EC-0229-C4A3-934C-7E41E9998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FAAB24-F213-A6DC-1108-C2B74999D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F5-EBDC-482E-A8FC-4A50135BCFF3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84FE92-C20A-AC3F-64A6-76F8B6389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8576F6-0F99-C10A-5203-412623136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84DF4-F045-4D8C-BDD3-85EBBA0C8E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702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3F8674-C318-7261-567B-F816FC2AD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F5-EBDC-482E-A8FC-4A50135BCFF3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FF2D22-902C-CF4B-BD7E-9E254C78B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2F4E21-35A4-7026-9C7D-50C5B53FE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84DF4-F045-4D8C-BDD3-85EBBA0C8E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1057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A7842-A446-B606-15F0-1DBE9561B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FD3DE-CCBF-4262-32A6-ABD6DAFBF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7E111-5306-8FE8-10C2-135E03190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D464BA-E6DF-BD0F-03A3-4F7BA0CE5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F5-EBDC-482E-A8FC-4A50135BCFF3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7CD453-0D1F-4BA9-BFC5-663533B95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32F880-C443-93FF-0AE9-C736DF1A1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84DF4-F045-4D8C-BDD3-85EBBA0C8E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4596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0BEA2-214C-A4A9-524C-E08C35D48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F18324-2930-F873-B0B6-92E10A5F2A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B831C1-EC11-AD06-FC20-59269CE0A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D73AA2-C1DE-86E7-C05A-691CFEA50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F5-EBDC-482E-A8FC-4A50135BCFF3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6DC32F-6D75-26CE-32D4-4749867DC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32890F-5748-A1EC-F004-0C617AD40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84DF4-F045-4D8C-BDD3-85EBBA0C8E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9934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FC899-D271-A090-99D0-4E5072308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956DB5-F841-36B6-F663-21552A7C5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19D85-CC13-351F-2195-83E822B09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F5-EBDC-482E-A8FC-4A50135BCFF3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3904E-B441-ED7A-A5CE-C33BEA606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A2800-AF0E-90CD-FB7C-9D51342C6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84DF4-F045-4D8C-BDD3-85EBBA0C8E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094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4B2221-C075-A8C2-BEC8-827B4C465F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F90888-EC5F-6DF3-254E-A01A98466B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F9C74-23EE-892D-3C29-052F3DE17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F5-EBDC-482E-A8FC-4A50135BCFF3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8581A-7EA2-316C-5774-19B22A146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3A5F4-97C7-B2A1-7FEF-F81031A4F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84DF4-F045-4D8C-BDD3-85EBBA0C8E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1388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in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/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/>
          <a:p>
            <a:r>
              <a:rPr lang="sv-SE" dirty="0"/>
              <a:t>PRESENTATION TITLE/FOOTER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/>
          <a:p>
            <a:fld id="{F7283078-D760-1647-8B80-66BA8B52336D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590CF35B-F516-4A5B-A8AB-7A0A28362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400" y="1562400"/>
            <a:ext cx="4993785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58775" indent="-215900">
              <a:lnSpc>
                <a:spcPct val="100000"/>
              </a:lnSpc>
              <a:tabLst/>
              <a:defRPr/>
            </a:lvl2pPr>
            <a:lvl3pPr marL="449263" indent="-196850">
              <a:lnSpc>
                <a:spcPct val="100000"/>
              </a:lnSpc>
              <a:tabLst/>
              <a:defRPr/>
            </a:lvl3pPr>
            <a:lvl4pPr marL="541338" indent="-180000">
              <a:lnSpc>
                <a:spcPct val="100000"/>
              </a:lnSpc>
              <a:tabLst/>
              <a:defRPr/>
            </a:lvl4pPr>
            <a:lvl5pPr marL="63000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BA21051E-3C35-41FB-8E6B-797DB8F2697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73692" y="1562400"/>
            <a:ext cx="4993785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60000" indent="-216000">
              <a:lnSpc>
                <a:spcPct val="100000"/>
              </a:lnSpc>
              <a:tabLst/>
              <a:defRPr/>
            </a:lvl2pPr>
            <a:lvl3pPr marL="450000" indent="-198000">
              <a:lnSpc>
                <a:spcPct val="100000"/>
              </a:lnSpc>
              <a:tabLst/>
              <a:defRPr/>
            </a:lvl3pPr>
            <a:lvl4pPr marL="540000" indent="-180000">
              <a:lnSpc>
                <a:spcPct val="100000"/>
              </a:lnSpc>
              <a:tabLst/>
              <a:defRPr/>
            </a:lvl4pPr>
            <a:lvl5pPr marL="62865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3709" y="931026"/>
            <a:ext cx="9360000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chemeClr val="accent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Sub-headline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87E2C692-2C39-4CA8-AA87-45E0F36B6A0E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Bildobjekt 15">
            <a:extLst>
              <a:ext uri="{FF2B5EF4-FFF2-40B4-BE49-F238E27FC236}">
                <a16:creationId xmlns:a16="http://schemas.microsoft.com/office/drawing/2014/main" id="{E327627C-4BB8-4965-8107-0E7E741F83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24611" y="417443"/>
            <a:ext cx="826394" cy="800100"/>
          </a:xfrm>
          <a:prstGeom prst="rect">
            <a:avLst/>
          </a:prstGeom>
        </p:spPr>
      </p:pic>
      <p:sp>
        <p:nvSpPr>
          <p:cNvPr id="11" name="Platshållare för datum 3">
            <a:extLst>
              <a:ext uri="{FF2B5EF4-FFF2-40B4-BE49-F238E27FC236}">
                <a16:creationId xmlns:a16="http://schemas.microsoft.com/office/drawing/2014/main" id="{154C1432-4F85-1F42-8016-9B83B89CC8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18896B66-0B3A-474C-9C9C-E4F07B1F5DAD}" type="datetime1">
              <a:rPr lang="sv-SE" smtClean="0"/>
              <a:t>2026-09-02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0286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1B7986-4E29-AC12-CD8E-41FE7B498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58F705-BD82-0472-97C5-30178CD7C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2A0A42-CA7C-D5BF-59BE-1E4153AF0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191BF5-EBDC-482E-A8FC-4A50135BCFF3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41D28-A068-1089-8EA9-2841E804B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7C50A-9989-58F8-4CCD-10FDEE9FFA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484DF4-F045-4D8C-BDD3-85EBBA0C8E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7094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6515C-D401-0B39-FD1C-1B234D5A7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7A500-30E9-E6E7-5310-420909672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 descr="Diagnosis Cartoon # 7560 - ANDERTOONS">
            <a:extLst>
              <a:ext uri="{FF2B5EF4-FFF2-40B4-BE49-F238E27FC236}">
                <a16:creationId xmlns:a16="http://schemas.microsoft.com/office/drawing/2014/main" id="{88086EF8-4500-D29C-4E93-669C9B5B1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30204"/>
            <a:ext cx="10816310" cy="682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557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4C0EF-5823-E816-AD00-99A79799E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8828" y="447421"/>
            <a:ext cx="3514344" cy="1125347"/>
          </a:xfrm>
        </p:spPr>
        <p:txBody>
          <a:bodyPr/>
          <a:lstStyle/>
          <a:p>
            <a:r>
              <a:rPr lang="en-US" dirty="0"/>
              <a:t>A reality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8B454-EE28-58AC-3527-C6F15BEB2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0" y="215480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ESS is one of the most advanced scientific facilities ever built.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We can accelerate protons, we are designing instruments of extraordinary sophistication and we will, soon, produce neutrons.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A large start-up with the ambition to play in Champions league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C003D6-1726-ECDF-F03A-31E1A4044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882" y="134139"/>
            <a:ext cx="2279348" cy="121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4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69C440-AB3F-8C85-A663-14D5103A20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328" y="97282"/>
            <a:ext cx="3383280" cy="65219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817F6B-1481-9512-F7A1-26546DECC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425" y="0"/>
            <a:ext cx="2279348" cy="121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912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384D7-2231-C40C-AFB7-4B7EB48D0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B66D3E-34C4-5EF9-9121-4482C45EC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589" y="423672"/>
            <a:ext cx="5810821" cy="58108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F18B0C-56B8-BB8E-A5BF-770396F714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538" y="134139"/>
            <a:ext cx="2279348" cy="12198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905228-E22F-9EF4-67D9-209B77F058E6}"/>
              </a:ext>
            </a:extLst>
          </p:cNvPr>
          <p:cNvSpPr txBox="1"/>
          <p:nvPr/>
        </p:nvSpPr>
        <p:spPr>
          <a:xfrm>
            <a:off x="758285" y="374747"/>
            <a:ext cx="2432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Another reality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96501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EDCB4-6067-002C-9509-603CF207F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2192" y="310896"/>
            <a:ext cx="4800600" cy="91500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B0F0"/>
                </a:solidFill>
              </a:rPr>
              <a:t>The daily  experience…</a:t>
            </a:r>
            <a:endParaRPr lang="sv-SE" sz="2800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386D3-BA59-D8BD-0C09-968A772BC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445355"/>
            <a:ext cx="11696700" cy="4351338"/>
          </a:xfrm>
        </p:spPr>
        <p:txBody>
          <a:bodyPr/>
          <a:lstStyle/>
          <a:p>
            <a:pPr marL="0" lvl="0" indent="0">
              <a:buNone/>
            </a:pPr>
            <a:r>
              <a:rPr lang="sv-SE" i="1" dirty="0"/>
              <a:t>When in doubt or disagreeing, pretend you pursue perfection, then postpone decision and action.</a:t>
            </a:r>
          </a:p>
          <a:p>
            <a:pPr marL="0" lvl="0" indent="0">
              <a:buNone/>
            </a:pPr>
            <a:endParaRPr lang="sv-SE" i="1" dirty="0"/>
          </a:p>
          <a:p>
            <a:pPr marL="0" lvl="0" indent="0">
              <a:buNone/>
            </a:pPr>
            <a:r>
              <a:rPr lang="sv-SE" i="1" dirty="0"/>
              <a:t>When something goes wrong, add a control. </a:t>
            </a:r>
          </a:p>
          <a:p>
            <a:pPr marL="0" lvl="0" indent="0">
              <a:buNone/>
            </a:pPr>
            <a:endParaRPr lang="sv-SE" i="1" dirty="0"/>
          </a:p>
          <a:p>
            <a:pPr marL="0" lvl="0" indent="0">
              <a:buNone/>
            </a:pPr>
            <a:r>
              <a:rPr lang="sv-SE" i="1" dirty="0"/>
              <a:t>When you dont want to own something, make sure it becomes someone else’s problem, then add a complicated governance. </a:t>
            </a:r>
          </a:p>
          <a:p>
            <a:pPr marL="0" lvl="0" indent="0">
              <a:buNone/>
            </a:pPr>
            <a:endParaRPr lang="sv-SE" i="1" dirty="0"/>
          </a:p>
          <a:p>
            <a:pPr marL="0" lvl="0" indent="0">
              <a:buNone/>
            </a:pPr>
            <a:r>
              <a:rPr lang="sv-SE" i="1" dirty="0"/>
              <a:t>Then springle some JIRA harassment and some CHESS sanctification!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26BDB5-31CA-34F1-B3EF-282376343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652" y="6019"/>
            <a:ext cx="2279348" cy="121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9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092FF-2BCD-19A6-F8D6-3C90BFB60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82" y="465126"/>
            <a:ext cx="10852727" cy="657339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ESS is a standard case of complexity management </a:t>
            </a:r>
            <a:br>
              <a:rPr lang="sv-SE" dirty="0"/>
            </a:br>
            <a:endParaRPr lang="sv-S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497615E-20E5-FC4B-5EF8-A3ED1CE20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350" y="5191176"/>
            <a:ext cx="11336546" cy="138465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i="1" dirty="0">
                <a:solidFill>
                  <a:schemeClr val="tx1"/>
                </a:solidFill>
              </a:rPr>
              <a:t>Complexity is unavoidable </a:t>
            </a:r>
            <a:r>
              <a:rPr lang="en-US" i="1" dirty="0">
                <a:solidFill>
                  <a:schemeClr val="tx1"/>
                </a:solidFill>
              </a:rPr>
              <a:t>(multiple stakeholders, regulations, technologies, interdependencies)….  </a:t>
            </a:r>
          </a:p>
          <a:p>
            <a:pPr marL="0" indent="0">
              <a:buNone/>
            </a:pPr>
            <a:r>
              <a:rPr lang="en-US" b="1" i="1" dirty="0">
                <a:solidFill>
                  <a:schemeClr val="tx1"/>
                </a:solidFill>
              </a:rPr>
              <a:t>But complicatedness is self-inflicted </a:t>
            </a:r>
            <a:r>
              <a:rPr lang="en-US" i="1" dirty="0">
                <a:solidFill>
                  <a:schemeClr val="tx1"/>
                </a:solidFill>
              </a:rPr>
              <a:t>(too many rules, approvals, interfaces, committees, reporting layers, procedures)</a:t>
            </a:r>
            <a:endParaRPr lang="sv-SE" i="1" dirty="0">
              <a:solidFill>
                <a:schemeClr val="tx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92BCCE-D206-B449-B8D2-1AC1EA7A144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049544" y="2122252"/>
            <a:ext cx="3762602" cy="2277314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With more governance,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more controls,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more rules,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more coordination,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more process layers. </a:t>
            </a:r>
          </a:p>
          <a:p>
            <a:endParaRPr lang="sv-SE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3C852AC-8FEC-913F-9478-C567C4B2FB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4182" y="823566"/>
            <a:ext cx="9360000" cy="507076"/>
          </a:xfrm>
        </p:spPr>
        <p:txBody>
          <a:bodyPr/>
          <a:lstStyle/>
          <a:p>
            <a:r>
              <a:rPr lang="en-US" dirty="0"/>
              <a:t>The way organizations typically handle complexity and speed imperative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5C27FE-E14F-BD39-15C6-1A4553FD08B6}"/>
              </a:ext>
            </a:extLst>
          </p:cNvPr>
          <p:cNvSpPr txBox="1"/>
          <p:nvPr/>
        </p:nvSpPr>
        <p:spPr>
          <a:xfrm>
            <a:off x="7688180" y="2132830"/>
            <a:ext cx="3958873" cy="2421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slower decisions, </a:t>
            </a:r>
          </a:p>
          <a:p>
            <a:pPr marL="360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lang="en-US" sz="2000" dirty="0">
                <a:solidFill>
                  <a:srgbClr val="666666"/>
                </a:solidFill>
                <a:latin typeface="Segoe UI"/>
              </a:rPr>
              <a:t>s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ilos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entrenched, </a:t>
            </a:r>
          </a:p>
          <a:p>
            <a:pPr marL="360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reduced accountability, </a:t>
            </a:r>
          </a:p>
          <a:p>
            <a:pPr marL="360000" marR="0" lvl="1" indent="-2160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lang="en-US" sz="2000" noProof="0" dirty="0">
                <a:solidFill>
                  <a:srgbClr val="666666"/>
                </a:solidFill>
                <a:latin typeface="Segoe UI"/>
              </a:rPr>
              <a:t>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ub-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optimal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execution quality,</a:t>
            </a:r>
          </a:p>
          <a:p>
            <a:pPr marL="360000" lvl="1" indent="-216000">
              <a:spcBef>
                <a:spcPts val="1000"/>
              </a:spcBef>
              <a:buClr>
                <a:srgbClr val="666666"/>
              </a:buClr>
              <a:buFont typeface="Wingdings" panose="05000000000000000000" pitchFamily="2" charset="2"/>
              <a:buChar char=""/>
              <a:defRPr/>
            </a:pPr>
            <a:r>
              <a:rPr lang="en-US" sz="2000" dirty="0">
                <a:solidFill>
                  <a:srgbClr val="666666"/>
                </a:solidFill>
              </a:rPr>
              <a:t>disengagement. </a:t>
            </a:r>
          </a:p>
          <a:p>
            <a:pPr algn="l"/>
            <a:endParaRPr lang="sv-SE" dirty="0">
              <a:solidFill>
                <a:srgbClr val="666666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A269987-58FE-90FC-8CBD-2E8DA5A30D0D}"/>
              </a:ext>
            </a:extLst>
          </p:cNvPr>
          <p:cNvSpPr/>
          <p:nvPr/>
        </p:nvSpPr>
        <p:spPr>
          <a:xfrm>
            <a:off x="4812146" y="2764466"/>
            <a:ext cx="1995268" cy="103231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C10C8A-8831-DD38-6395-080272512833}"/>
              </a:ext>
            </a:extLst>
          </p:cNvPr>
          <p:cNvSpPr txBox="1"/>
          <p:nvPr/>
        </p:nvSpPr>
        <p:spPr>
          <a:xfrm>
            <a:off x="4868889" y="3095957"/>
            <a:ext cx="1648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666666"/>
                </a:solidFill>
              </a:rPr>
              <a:t>Leading to </a:t>
            </a:r>
            <a:endParaRPr lang="sv-SE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89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149743-1E58-3B29-1425-6B850C2D46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846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22E38-7B90-EC7F-1C8B-3C098F0E5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No magic potion – a complicated problem, multiple angles</a:t>
            </a:r>
            <a:endParaRPr lang="sv-SE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D6702-E063-6129-C12A-EDB3FBEBB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200" y="1806277"/>
            <a:ext cx="11012256" cy="3387515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i="1" dirty="0"/>
              <a:t>Shifting the ESS narrative/mindset: “Do we need this? Can we simplify it ?”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>
                <a:solidFill>
                  <a:schemeClr val="tx2"/>
                </a:solidFill>
              </a:rPr>
              <a:t>Network of “change partners”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Transformation workshops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Culture, leadership and psychological safety (assessment and action planning) </a:t>
            </a:r>
            <a:r>
              <a:rPr lang="en-US" i="1" dirty="0">
                <a:solidFill>
                  <a:srgbClr val="FF0000"/>
                </a:solidFill>
              </a:rPr>
              <a:t>Post BOT. </a:t>
            </a:r>
          </a:p>
          <a:p>
            <a:pPr marL="0" indent="0">
              <a:buNone/>
            </a:pPr>
            <a:endParaRPr lang="en-US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accent3"/>
                </a:solidFill>
              </a:rPr>
              <a:t>		“It is OK to say I don’t know, I need help”</a:t>
            </a:r>
          </a:p>
          <a:p>
            <a:pPr marL="514350" indent="-514350">
              <a:buFont typeface="+mj-lt"/>
              <a:buAutoNum type="arabicPeriod"/>
            </a:pPr>
            <a:endParaRPr lang="sv-SE" i="1" dirty="0">
              <a:solidFill>
                <a:srgbClr val="FF0000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C2BEB3-071E-8D2E-DE93-091D460E93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3709" y="1138012"/>
            <a:ext cx="9360000" cy="507076"/>
          </a:xfrm>
        </p:spPr>
        <p:txBody>
          <a:bodyPr/>
          <a:lstStyle/>
          <a:p>
            <a:r>
              <a:rPr lang="en-US" dirty="0"/>
              <a:t>The role of leadership and the importance of walking the talk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9147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B6660-CB2A-7843-0449-EF267BC7B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21DAD-9E57-60A2-B514-460BE425E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30F167-5ADD-2897-0894-A814E63173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5F87A46-2046-5C83-C3DA-65137A7C0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087" y="0"/>
            <a:ext cx="10029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34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0FB8EB-1974-4F1B-9F83-4FDD9AB6C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708" y="192980"/>
            <a:ext cx="9360000" cy="657339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Our “tension spectrum” – understanding resistance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C595D5-E5BF-37C0-7056-532C68A31DB9}"/>
              </a:ext>
            </a:extLst>
          </p:cNvPr>
          <p:cNvSpPr txBox="1"/>
          <p:nvPr/>
        </p:nvSpPr>
        <p:spPr>
          <a:xfrm>
            <a:off x="335466" y="5647871"/>
            <a:ext cx="118067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Our goal is not to optimize for one extreme, but to find the balance that delivers the agility needed for SSO </a:t>
            </a:r>
          </a:p>
          <a:p>
            <a:pPr algn="ctr"/>
            <a:r>
              <a:rPr lang="en-US" sz="1600" i="1" dirty="0"/>
              <a:t>while maintaining sustainable and controlled operations over time. </a:t>
            </a:r>
          </a:p>
          <a:p>
            <a:pPr algn="ctr"/>
            <a:r>
              <a:rPr lang="en-US" sz="1600" i="1" dirty="0"/>
              <a:t>This balance is an operational management decision. We are consulting candidly; we are not negotiating. </a:t>
            </a:r>
            <a:br>
              <a:rPr lang="en-US" sz="1600" i="1" dirty="0"/>
            </a:br>
            <a:r>
              <a:rPr lang="en-US" sz="1600" i="1" dirty="0"/>
              <a:t>Every cursor position on the spectrum will come with </a:t>
            </a:r>
            <a:r>
              <a:rPr lang="en-US" sz="1600" b="1" i="1" dirty="0"/>
              <a:t>trade-offs and risks</a:t>
            </a:r>
            <a:r>
              <a:rPr lang="en-US" sz="1600" i="1" dirty="0"/>
              <a:t>, and we should be deliberate about these. </a:t>
            </a:r>
            <a:endParaRPr lang="sv-SE" sz="1600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Arrow: Left-Right 14">
            <a:extLst>
              <a:ext uri="{FF2B5EF4-FFF2-40B4-BE49-F238E27FC236}">
                <a16:creationId xmlns:a16="http://schemas.microsoft.com/office/drawing/2014/main" id="{3CE1564A-E1D4-3147-60BE-C82CDE274DBE}"/>
              </a:ext>
            </a:extLst>
          </p:cNvPr>
          <p:cNvSpPr/>
          <p:nvPr/>
        </p:nvSpPr>
        <p:spPr>
          <a:xfrm>
            <a:off x="54864" y="1639153"/>
            <a:ext cx="12137136" cy="923330"/>
          </a:xfrm>
          <a:prstGeom prst="left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081A85-D0E5-9D44-5520-FAA3D00E65D6}"/>
              </a:ext>
            </a:extLst>
          </p:cNvPr>
          <p:cNvSpPr txBox="1"/>
          <p:nvPr/>
        </p:nvSpPr>
        <p:spPr>
          <a:xfrm>
            <a:off x="978408" y="5026079"/>
            <a:ext cx="1993392" cy="1243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4B5682-5FF5-7E6E-4986-6AF2EDDB1B7A}"/>
              </a:ext>
            </a:extLst>
          </p:cNvPr>
          <p:cNvSpPr txBox="1"/>
          <p:nvPr/>
        </p:nvSpPr>
        <p:spPr>
          <a:xfrm>
            <a:off x="9212580" y="2148636"/>
            <a:ext cx="1860804" cy="1453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E73F7C-00E0-8C48-D18F-46F62D155567}"/>
              </a:ext>
            </a:extLst>
          </p:cNvPr>
          <p:cNvSpPr txBox="1"/>
          <p:nvPr/>
        </p:nvSpPr>
        <p:spPr>
          <a:xfrm>
            <a:off x="9281160" y="1938324"/>
            <a:ext cx="923544" cy="1001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88050CFC-D9DC-4872-0512-140A4223B605}"/>
              </a:ext>
            </a:extLst>
          </p:cNvPr>
          <p:cNvGraphicFramePr>
            <a:graphicFrameLocks noGrp="1"/>
          </p:cNvGraphicFramePr>
          <p:nvPr/>
        </p:nvGraphicFramePr>
        <p:xfrm>
          <a:off x="9444022" y="1983228"/>
          <a:ext cx="3392424" cy="2013825"/>
        </p:xfrm>
        <a:graphic>
          <a:graphicData uri="http://schemas.openxmlformats.org/drawingml/2006/table">
            <a:tbl>
              <a:tblPr firstRow="1" firstCol="1" bandRow="1"/>
              <a:tblGrid>
                <a:gridCol w="3392424">
                  <a:extLst>
                    <a:ext uri="{9D8B030D-6E8A-4147-A177-3AD203B41FA5}">
                      <a16:colId xmlns:a16="http://schemas.microsoft.com/office/drawing/2014/main" val="3814980644"/>
                    </a:ext>
                  </a:extLst>
                </a:gridCol>
              </a:tblGrid>
              <a:tr h="264843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sv-SE" sz="16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Speed and agility</a:t>
                      </a:r>
                    </a:p>
                    <a:p>
                      <a:pPr marL="0" marR="0">
                        <a:buNone/>
                      </a:pPr>
                      <a:endParaRPr lang="sv-SE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buNone/>
                      </a:pPr>
                      <a:endParaRPr lang="sv-SE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2342828"/>
                  </a:ext>
                </a:extLst>
              </a:tr>
              <a:tr h="264843">
                <a:tc>
                  <a:txBody>
                    <a:bodyPr/>
                    <a:lstStyle/>
                    <a:p>
                      <a:pPr marL="171450" marR="0" indent="-171450">
                        <a:buFont typeface="Wingdings" panose="05000000000000000000" pitchFamily="2" charset="2"/>
                        <a:buChar char="ü"/>
                      </a:pPr>
                      <a:r>
                        <a:rPr lang="sv-SE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Quick </a:t>
                      </a:r>
                      <a:r>
                        <a:rPr lang="sv-SE" sz="16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decisions</a:t>
                      </a:r>
                      <a:endParaRPr lang="sv-SE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810617"/>
                  </a:ext>
                </a:extLst>
              </a:tr>
              <a:tr h="264843">
                <a:tc>
                  <a:txBody>
                    <a:bodyPr/>
                    <a:lstStyle/>
                    <a:p>
                      <a:pPr marL="171450" marR="0" indent="-171450">
                        <a:buFont typeface="Wingdings" panose="05000000000000000000" pitchFamily="2" charset="2"/>
                        <a:buChar char="ü"/>
                      </a:pPr>
                      <a:r>
                        <a:rPr lang="sv-SE" sz="16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Operational</a:t>
                      </a:r>
                      <a:r>
                        <a:rPr lang="sv-SE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agility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086076"/>
                  </a:ext>
                </a:extLst>
              </a:tr>
              <a:tr h="264843">
                <a:tc>
                  <a:txBody>
                    <a:bodyPr/>
                    <a:lstStyle/>
                    <a:p>
                      <a:pPr marL="171450" marR="0" indent="-171450">
                        <a:buFont typeface="Wingdings" panose="05000000000000000000" pitchFamily="2" charset="2"/>
                        <a:buChar char="ü"/>
                      </a:pPr>
                      <a:r>
                        <a:rPr lang="sv-SE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Optimal </a:t>
                      </a:r>
                      <a:r>
                        <a:rPr lang="sv-SE" sz="16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user</a:t>
                      </a:r>
                      <a:r>
                        <a:rPr lang="sv-SE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16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response</a:t>
                      </a:r>
                      <a:endParaRPr lang="sv-SE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5204478"/>
                  </a:ext>
                </a:extLst>
              </a:tr>
              <a:tr h="264843">
                <a:tc>
                  <a:txBody>
                    <a:bodyPr/>
                    <a:lstStyle/>
                    <a:p>
                      <a:pPr marL="171450" marR="0" indent="-171450">
                        <a:buFont typeface="Wingdings" panose="05000000000000000000" pitchFamily="2" charset="2"/>
                        <a:buChar char="ü"/>
                      </a:pPr>
                      <a:r>
                        <a:rPr lang="en-US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Always on top</a:t>
                      </a:r>
                      <a:endParaRPr lang="sv-SE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2077106"/>
                  </a:ext>
                </a:extLst>
              </a:tr>
              <a:tr h="264843">
                <a:tc>
                  <a:txBody>
                    <a:bodyPr/>
                    <a:lstStyle/>
                    <a:p>
                      <a:pPr marL="285750" marR="0" indent="-285750">
                        <a:buFont typeface="Wingdings" panose="05000000000000000000" pitchFamily="2" charset="2"/>
                        <a:buChar char="Ø"/>
                      </a:pPr>
                      <a:r>
                        <a:rPr lang="sv-SE" sz="16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Risks: Long term problems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067447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09B888E4-A7B7-56A6-F7CE-C113FE082C20}"/>
              </a:ext>
            </a:extLst>
          </p:cNvPr>
          <p:cNvSpPr txBox="1"/>
          <p:nvPr/>
        </p:nvSpPr>
        <p:spPr>
          <a:xfrm>
            <a:off x="1103708" y="2304084"/>
            <a:ext cx="2032684" cy="1507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C08951EB-737A-85B7-55C0-5350D0DEAB46}"/>
              </a:ext>
            </a:extLst>
          </p:cNvPr>
          <p:cNvGraphicFramePr>
            <a:graphicFrameLocks noGrp="1"/>
          </p:cNvGraphicFramePr>
          <p:nvPr/>
        </p:nvGraphicFramePr>
        <p:xfrm>
          <a:off x="312698" y="1961938"/>
          <a:ext cx="4289999" cy="2026920"/>
        </p:xfrm>
        <a:graphic>
          <a:graphicData uri="http://schemas.openxmlformats.org/drawingml/2006/table">
            <a:tbl>
              <a:tblPr firstRow="1" firstCol="1" bandRow="1"/>
              <a:tblGrid>
                <a:gridCol w="4289999">
                  <a:extLst>
                    <a:ext uri="{9D8B030D-6E8A-4147-A177-3AD203B41FA5}">
                      <a16:colId xmlns:a16="http://schemas.microsoft.com/office/drawing/2014/main" val="3744678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Structure and certainty</a:t>
                      </a:r>
                      <a:endParaRPr lang="sv-SE" sz="1600" b="0" i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buNone/>
                      </a:pPr>
                      <a:endParaRPr lang="sv-SE" sz="1800" b="0" i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buNone/>
                      </a:pPr>
                      <a:endParaRPr lang="sv-SE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63061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sv-SE" sz="16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Perfect</a:t>
                      </a:r>
                      <a:r>
                        <a:rPr lang="sv-SE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16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alignment</a:t>
                      </a:r>
                      <a:r>
                        <a:rPr lang="sv-SE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&amp; </a:t>
                      </a:r>
                      <a:r>
                        <a:rPr lang="sv-SE" sz="16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governance</a:t>
                      </a:r>
                      <a:endParaRPr lang="sv-SE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>
                        <a:buFont typeface="Wingdings" panose="05000000000000000000" pitchFamily="2" charset="2"/>
                        <a:buChar char="ü"/>
                      </a:pPr>
                      <a:r>
                        <a:rPr lang="sv-SE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Optimal </a:t>
                      </a:r>
                      <a:r>
                        <a:rPr lang="sv-SE" sz="16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organisational</a:t>
                      </a:r>
                      <a:r>
                        <a:rPr lang="sv-SE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16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sytem&amp;response</a:t>
                      </a:r>
                      <a:endParaRPr lang="sv-SE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sv-SE" sz="16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Thourough</a:t>
                      </a:r>
                      <a:r>
                        <a:rPr lang="sv-SE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16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root</a:t>
                      </a:r>
                      <a:r>
                        <a:rPr lang="sv-SE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cause </a:t>
                      </a:r>
                      <a:r>
                        <a:rPr lang="sv-SE" sz="16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analysis</a:t>
                      </a:r>
                      <a:endParaRPr lang="sv-SE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23799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marR="0" indent="-285750">
                        <a:buFont typeface="Wingdings" panose="05000000000000000000" pitchFamily="2" charset="2"/>
                        <a:buChar char="ü"/>
                      </a:pPr>
                      <a:r>
                        <a:rPr lang="sv-SE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Long-term problem prevention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89496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marR="0" indent="-285750">
                        <a:buFont typeface="Wingdings" panose="05000000000000000000" pitchFamily="2" charset="2"/>
                        <a:buChar char="Ø"/>
                      </a:pPr>
                      <a:r>
                        <a:rPr lang="sv-SE" sz="16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Risk: </a:t>
                      </a:r>
                      <a:r>
                        <a:rPr lang="sv-SE" sz="1600" b="1" kern="100" dirty="0" err="1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Analysis</a:t>
                      </a:r>
                      <a:r>
                        <a:rPr lang="sv-SE" sz="16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paralysis and LT </a:t>
                      </a:r>
                      <a:r>
                        <a:rPr lang="sv-SE" sz="1600" b="1" kern="100" dirty="0" err="1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irrelevance</a:t>
                      </a:r>
                      <a:endParaRPr lang="sv-SE" sz="16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0631049"/>
                  </a:ext>
                </a:extLst>
              </a:tr>
            </a:tbl>
          </a:graphicData>
        </a:graphic>
      </p:graphicFrame>
      <p:sp>
        <p:nvSpPr>
          <p:cNvPr id="30" name="Arrow: Left-Right 29">
            <a:extLst>
              <a:ext uri="{FF2B5EF4-FFF2-40B4-BE49-F238E27FC236}">
                <a16:creationId xmlns:a16="http://schemas.microsoft.com/office/drawing/2014/main" id="{4816CD2C-EC71-7982-4865-B4A8EE3326FA}"/>
              </a:ext>
            </a:extLst>
          </p:cNvPr>
          <p:cNvSpPr/>
          <p:nvPr/>
        </p:nvSpPr>
        <p:spPr>
          <a:xfrm>
            <a:off x="1874519" y="4935874"/>
            <a:ext cx="8997697" cy="541024"/>
          </a:xfrm>
          <a:prstGeom prst="left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DA9116C-7D2F-5760-FCA8-A0D905968966}"/>
              </a:ext>
            </a:extLst>
          </p:cNvPr>
          <p:cNvSpPr txBox="1"/>
          <p:nvPr/>
        </p:nvSpPr>
        <p:spPr>
          <a:xfrm>
            <a:off x="3637180" y="5036052"/>
            <a:ext cx="80771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Our goals: defining  the “sweet spot” for Users’ centricity in 2027 and beyond… </a:t>
            </a:r>
            <a:endParaRPr lang="sv-SE" sz="1600" dirty="0"/>
          </a:p>
        </p:txBody>
      </p:sp>
      <p:sp>
        <p:nvSpPr>
          <p:cNvPr id="35" name="Arrow: Pentagon 34">
            <a:extLst>
              <a:ext uri="{FF2B5EF4-FFF2-40B4-BE49-F238E27FC236}">
                <a16:creationId xmlns:a16="http://schemas.microsoft.com/office/drawing/2014/main" id="{5AFBC449-A5EA-B022-A881-DDAA94607298}"/>
              </a:ext>
            </a:extLst>
          </p:cNvPr>
          <p:cNvSpPr/>
          <p:nvPr/>
        </p:nvSpPr>
        <p:spPr>
          <a:xfrm rot="16200000">
            <a:off x="3401568" y="1700413"/>
            <a:ext cx="800100" cy="715318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195ADCB-5A72-E05E-EDE8-FEA5F1589B5D}"/>
              </a:ext>
            </a:extLst>
          </p:cNvPr>
          <p:cNvSpPr txBox="1"/>
          <p:nvPr/>
        </p:nvSpPr>
        <p:spPr>
          <a:xfrm>
            <a:off x="3348670" y="1968797"/>
            <a:ext cx="887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Compliance driven</a:t>
            </a:r>
            <a:endParaRPr lang="sv-SE" sz="900" dirty="0">
              <a:solidFill>
                <a:schemeClr val="bg1"/>
              </a:solidFill>
            </a:endParaRPr>
          </a:p>
        </p:txBody>
      </p:sp>
      <p:sp>
        <p:nvSpPr>
          <p:cNvPr id="37" name="Arrow: Pentagon 36">
            <a:extLst>
              <a:ext uri="{FF2B5EF4-FFF2-40B4-BE49-F238E27FC236}">
                <a16:creationId xmlns:a16="http://schemas.microsoft.com/office/drawing/2014/main" id="{070CB02F-A787-F15C-D3C2-FCD8DA2CCB3C}"/>
              </a:ext>
            </a:extLst>
          </p:cNvPr>
          <p:cNvSpPr/>
          <p:nvPr/>
        </p:nvSpPr>
        <p:spPr>
          <a:xfrm rot="16200000">
            <a:off x="5838805" y="1625960"/>
            <a:ext cx="800100" cy="715318"/>
          </a:xfrm>
          <a:prstGeom prst="homePlate">
            <a:avLst/>
          </a:prstGeom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8" name="Arrow: Pentagon 37">
            <a:extLst>
              <a:ext uri="{FF2B5EF4-FFF2-40B4-BE49-F238E27FC236}">
                <a16:creationId xmlns:a16="http://schemas.microsoft.com/office/drawing/2014/main" id="{4A9DC7EE-AD76-0E21-640D-24FAFB8C62E1}"/>
              </a:ext>
            </a:extLst>
          </p:cNvPr>
          <p:cNvSpPr/>
          <p:nvPr/>
        </p:nvSpPr>
        <p:spPr>
          <a:xfrm rot="16200000">
            <a:off x="8341414" y="1695062"/>
            <a:ext cx="800100" cy="715318"/>
          </a:xfrm>
          <a:prstGeom prst="homePlat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2DB68D7-9622-148A-C91F-4C9514ACAEED}"/>
              </a:ext>
            </a:extLst>
          </p:cNvPr>
          <p:cNvSpPr txBox="1"/>
          <p:nvPr/>
        </p:nvSpPr>
        <p:spPr>
          <a:xfrm>
            <a:off x="8331668" y="1964999"/>
            <a:ext cx="800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Agility driven</a:t>
            </a:r>
            <a:endParaRPr lang="sv-SE" sz="1200" dirty="0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BB7CC11-BDFA-8CFA-EC1D-D34741704F5E}"/>
              </a:ext>
            </a:extLst>
          </p:cNvPr>
          <p:cNvSpPr txBox="1"/>
          <p:nvPr/>
        </p:nvSpPr>
        <p:spPr>
          <a:xfrm>
            <a:off x="5763115" y="1963490"/>
            <a:ext cx="977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Equilibrium</a:t>
            </a:r>
            <a:endParaRPr lang="sv-SE" sz="1200" dirty="0">
              <a:solidFill>
                <a:schemeClr val="bg1"/>
              </a:solidFill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EDFAC93-7B60-A4D8-AFFC-FF75D369B543}"/>
              </a:ext>
            </a:extLst>
          </p:cNvPr>
          <p:cNvCxnSpPr>
            <a:cxnSpLocks/>
          </p:cNvCxnSpPr>
          <p:nvPr/>
        </p:nvCxnSpPr>
        <p:spPr>
          <a:xfrm flipH="1" flipV="1">
            <a:off x="3828449" y="2529531"/>
            <a:ext cx="2070630" cy="18947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FE06DD1-3F39-4B0B-B22A-A045561746E7}"/>
              </a:ext>
            </a:extLst>
          </p:cNvPr>
          <p:cNvCxnSpPr>
            <a:cxnSpLocks/>
          </p:cNvCxnSpPr>
          <p:nvPr/>
        </p:nvCxnSpPr>
        <p:spPr>
          <a:xfrm flipV="1">
            <a:off x="6697096" y="2538929"/>
            <a:ext cx="1985773" cy="18924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26B6734-DCB0-F483-E6EB-B4CE5756F70F}"/>
              </a:ext>
            </a:extLst>
          </p:cNvPr>
          <p:cNvCxnSpPr>
            <a:cxnSpLocks/>
          </p:cNvCxnSpPr>
          <p:nvPr/>
        </p:nvCxnSpPr>
        <p:spPr>
          <a:xfrm flipH="1" flipV="1">
            <a:off x="6253602" y="2577044"/>
            <a:ext cx="9937" cy="163484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6E517321-1E57-DEC3-6BB4-23D86032CCF6}"/>
              </a:ext>
            </a:extLst>
          </p:cNvPr>
          <p:cNvSpPr/>
          <p:nvPr/>
        </p:nvSpPr>
        <p:spPr>
          <a:xfrm>
            <a:off x="6729267" y="1864766"/>
            <a:ext cx="561272" cy="561898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722D1ABA-9356-C864-A531-28DCAD4E2BA8}"/>
              </a:ext>
            </a:extLst>
          </p:cNvPr>
          <p:cNvSpPr/>
          <p:nvPr/>
        </p:nvSpPr>
        <p:spPr>
          <a:xfrm rot="10800000">
            <a:off x="5079513" y="1842851"/>
            <a:ext cx="652291" cy="561898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D63EA919-694F-FA30-B169-08E6B52A4EA3}"/>
              </a:ext>
            </a:extLst>
          </p:cNvPr>
          <p:cNvSpPr/>
          <p:nvPr/>
        </p:nvSpPr>
        <p:spPr>
          <a:xfrm>
            <a:off x="4211407" y="1830573"/>
            <a:ext cx="296098" cy="561898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D1BBEA64-99E2-5320-8A04-ED0CB8811E9A}"/>
              </a:ext>
            </a:extLst>
          </p:cNvPr>
          <p:cNvSpPr/>
          <p:nvPr/>
        </p:nvSpPr>
        <p:spPr>
          <a:xfrm rot="10800000">
            <a:off x="8030979" y="1808092"/>
            <a:ext cx="296098" cy="561898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Graphic 10" descr="Map compass outline">
            <a:extLst>
              <a:ext uri="{FF2B5EF4-FFF2-40B4-BE49-F238E27FC236}">
                <a16:creationId xmlns:a16="http://schemas.microsoft.com/office/drawing/2014/main" id="{762AB8EE-4E74-23C8-086D-A10ABB88BD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40888" y="4280956"/>
            <a:ext cx="914400" cy="91440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91CFE2E-574D-A1F4-625B-0C66628889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453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0" grpId="0" animBg="1"/>
      <p:bldP spid="31" grpId="0"/>
      <p:bldP spid="35" grpId="0" animBg="1"/>
      <p:bldP spid="36" grpId="0"/>
      <p:bldP spid="37" grpId="0" animBg="1"/>
      <p:bldP spid="38" grpId="0" animBg="1"/>
      <p:bldP spid="39" grpId="0"/>
      <p:bldP spid="40" grpId="0"/>
      <p:bldP spid="14" grpId="0" animBg="1"/>
      <p:bldP spid="18" grpId="0" animBg="1"/>
      <p:bldP spid="22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08F17-7392-0E30-8630-F6957AEE3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8B708-DCCE-D434-1036-2286A584D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AFEB97-67A9-8835-D738-76D0BB92E2E0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598DB1-1C0A-B407-740B-EA890A8404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557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8246AD2-D9F3-97B1-F358-79910BC4A3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896" y="2009664"/>
            <a:ext cx="6379104" cy="47843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DA3E6B-C5B6-A818-1B02-F1D9C9FAC4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50992" cy="423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35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394B09-F8AE-175A-5062-160A0CF3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How to Safely Remove a Sink Clog - Preferred Home Services">
            <a:extLst>
              <a:ext uri="{FF2B5EF4-FFF2-40B4-BE49-F238E27FC236}">
                <a16:creationId xmlns:a16="http://schemas.microsoft.com/office/drawing/2014/main" id="{7421425A-CFBF-1775-6299-89EB20C9AD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38" r="22411" b="1"/>
          <a:stretch>
            <a:fillRect/>
          </a:stretch>
        </p:blipFill>
        <p:spPr>
          <a:xfrm>
            <a:off x="5393233" y="932420"/>
            <a:ext cx="4933415" cy="49931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6FB002-0591-F2E1-059F-566DB632B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425" y="0"/>
            <a:ext cx="2279348" cy="1219880"/>
          </a:xfrm>
          <a:prstGeom prst="rect">
            <a:avLst/>
          </a:prstGeo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F02B050-212E-854D-B370-26F5983347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195" y="97282"/>
            <a:ext cx="3383280" cy="652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435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7F6F71E-AEC0-5BD7-6992-C3392C5A5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761" y="0"/>
            <a:ext cx="5518254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4CD113-ABB7-C5EB-DF60-53859C38B6B1}"/>
              </a:ext>
            </a:extLst>
          </p:cNvPr>
          <p:cNvSpPr txBox="1"/>
          <p:nvPr/>
        </p:nvSpPr>
        <p:spPr>
          <a:xfrm>
            <a:off x="7333488" y="1929384"/>
            <a:ext cx="40690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/>
              <a:t>Change is attractive in the abstract…</a:t>
            </a:r>
          </a:p>
          <a:p>
            <a:pPr algn="ctr"/>
            <a:endParaRPr lang="sv-SE" sz="3200" dirty="0"/>
          </a:p>
          <a:p>
            <a:pPr algn="ctr"/>
            <a:r>
              <a:rPr lang="sv-SE" sz="3200" dirty="0"/>
              <a:t>much less attractive when it reaches us!</a:t>
            </a:r>
          </a:p>
        </p:txBody>
      </p:sp>
    </p:spTree>
    <p:extLst>
      <p:ext uri="{BB962C8B-B14F-4D97-AF65-F5344CB8AC3E}">
        <p14:creationId xmlns:p14="http://schemas.microsoft.com/office/powerpoint/2010/main" val="69999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8BF9D-A40B-2661-B228-5808BE4E4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F4EF2-7206-1787-2521-251C41D1F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252" y="166194"/>
            <a:ext cx="9521619" cy="657339"/>
          </a:xfrm>
        </p:spPr>
        <p:txBody>
          <a:bodyPr>
            <a:normAutofit/>
          </a:bodyPr>
          <a:lstStyle/>
          <a:p>
            <a:r>
              <a:rPr lang="en-US" sz="3600" dirty="0"/>
              <a:t>On your own</a:t>
            </a:r>
            <a:endParaRPr lang="sv-SE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2AB5C-C5D1-AF7F-C796-5C13D15F3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738" y="1954696"/>
            <a:ext cx="11425262" cy="1866600"/>
          </a:xfrm>
        </p:spPr>
        <p:txBody>
          <a:bodyPr/>
          <a:lstStyle/>
          <a:p>
            <a:pPr marL="0" indent="0">
              <a:buNone/>
            </a:pPr>
            <a:r>
              <a:rPr lang="sv-SE" b="1" dirty="0"/>
              <a:t>Think of ONE behaviour at ESS that you believe needs to change.</a:t>
            </a: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Not a process. Not a rule or a structure. </a:t>
            </a:r>
            <a:r>
              <a:rPr lang="sv-SE" b="1" dirty="0"/>
              <a:t>A behaviour.</a:t>
            </a:r>
            <a:endParaRPr lang="sv-SE" dirty="0"/>
          </a:p>
          <a:p>
            <a:endParaRPr lang="sv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F45291-01BC-30E6-6E58-EAB5CD2E4B2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55714" y="4274916"/>
            <a:ext cx="9859947" cy="16944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dirty="0"/>
              <a:t>e.g. Over-consulting, seeking perfection, escalating upwards, protecting resources, stone-walling, avoiding decisions and responsibilities, adding complexity….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891DAF-A6DF-C683-792F-128F9D1415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5714" y="967272"/>
            <a:ext cx="9360000" cy="507076"/>
          </a:xfrm>
        </p:spPr>
        <p:txBody>
          <a:bodyPr/>
          <a:lstStyle/>
          <a:p>
            <a:r>
              <a:rPr lang="en-US" dirty="0"/>
              <a:t>1 minute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159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4895B-DE2B-FB28-8E7C-41750368F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701" y="540208"/>
            <a:ext cx="9360000" cy="657339"/>
          </a:xfrm>
        </p:spPr>
        <p:txBody>
          <a:bodyPr>
            <a:normAutofit fontScale="90000"/>
          </a:bodyPr>
          <a:lstStyle/>
          <a:p>
            <a:r>
              <a:rPr lang="sv-SE" dirty="0"/>
              <a:t>Round 1: THE EASY PART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C931C-30D5-EA12-E7F8-B16487CCC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441" y="2339640"/>
            <a:ext cx="5333832" cy="277185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sv-SE" b="1" dirty="0"/>
              <a:t>What behaviour do we most need to change at ESS?</a:t>
            </a:r>
          </a:p>
          <a:p>
            <a:pPr>
              <a:buFont typeface="Wingdings" panose="05000000000000000000" pitchFamily="2" charset="2"/>
              <a:buChar char="ü"/>
            </a:pPr>
            <a:endParaRPr lang="sv-SE" dirty="0"/>
          </a:p>
          <a:p>
            <a:pPr>
              <a:buFont typeface="Wingdings" panose="05000000000000000000" pitchFamily="2" charset="2"/>
              <a:buChar char="ü"/>
            </a:pPr>
            <a:r>
              <a:rPr lang="sv-SE" dirty="0"/>
              <a:t>Agree on </a:t>
            </a:r>
            <a:r>
              <a:rPr lang="sv-SE" b="1" dirty="0"/>
              <a:t>one</a:t>
            </a:r>
            <a:r>
              <a:rPr lang="sv-SE" dirty="0"/>
              <a:t> per group.</a:t>
            </a:r>
          </a:p>
          <a:p>
            <a:endParaRPr lang="sv-S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AEA17E-A14E-9A1E-C7FE-15763025DA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4628" y="1379142"/>
            <a:ext cx="9360000" cy="778902"/>
          </a:xfrm>
        </p:spPr>
        <p:txBody>
          <a:bodyPr/>
          <a:lstStyle/>
          <a:p>
            <a:r>
              <a:rPr lang="en-US" dirty="0"/>
              <a:t>Make up a group  (mix with people you don’t know)</a:t>
            </a:r>
          </a:p>
          <a:p>
            <a:r>
              <a:rPr lang="en-US" dirty="0"/>
              <a:t>- then for 4 minutes discuss</a:t>
            </a:r>
            <a:endParaRPr lang="sv-S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AA5E26-9471-4BF7-7063-058204A9A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4453" y="1567703"/>
            <a:ext cx="3554106" cy="441698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55DD5F3-B4B5-AF4E-CD24-6014F3CB8A5E}"/>
              </a:ext>
            </a:extLst>
          </p:cNvPr>
          <p:cNvSpPr/>
          <p:nvPr/>
        </p:nvSpPr>
        <p:spPr>
          <a:xfrm>
            <a:off x="7415640" y="1567703"/>
            <a:ext cx="3951732" cy="1541257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3850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B90EA99-78E8-5452-6D2B-996CDE5E6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761" y="0"/>
            <a:ext cx="5518254" cy="68580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67EB249-44FB-92CC-2343-83D7703E7A01}"/>
              </a:ext>
            </a:extLst>
          </p:cNvPr>
          <p:cNvSpPr/>
          <p:nvPr/>
        </p:nvSpPr>
        <p:spPr>
          <a:xfrm>
            <a:off x="989076" y="73152"/>
            <a:ext cx="6135624" cy="2395728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161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86F82-5083-09B1-E773-79B6EE2D1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23E5C-F5D9-5FF9-ADB4-B85B83282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701" y="540208"/>
            <a:ext cx="9360000" cy="657339"/>
          </a:xfrm>
        </p:spPr>
        <p:txBody>
          <a:bodyPr>
            <a:normAutofit fontScale="90000"/>
          </a:bodyPr>
          <a:lstStyle/>
          <a:p>
            <a:r>
              <a:rPr lang="sv-SE" dirty="0"/>
              <a:t>Round 2 : THE MIRROR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D9282-BE22-D396-010B-67288383E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896" y="2313870"/>
            <a:ext cx="6613992" cy="2771856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sv-SE" b="1" dirty="0"/>
              <a:t>How do WE personally contribute to keeping that behaviour alive?</a:t>
            </a:r>
          </a:p>
          <a:p>
            <a:pPr>
              <a:buFont typeface="Wingdings" panose="05000000000000000000" pitchFamily="2" charset="2"/>
              <a:buChar char="ü"/>
            </a:pPr>
            <a:endParaRPr lang="sv-SE" dirty="0"/>
          </a:p>
          <a:p>
            <a:pPr>
              <a:buFont typeface="Wingdings" panose="05000000000000000000" pitchFamily="2" charset="2"/>
              <a:buChar char="ü"/>
            </a:pPr>
            <a:r>
              <a:rPr lang="sv-SE" b="1" dirty="0"/>
              <a:t>Rule: </a:t>
            </a:r>
            <a:r>
              <a:rPr lang="sv-SE" dirty="0"/>
              <a:t>No “they”. No “management”. No EB. No other directorate.  </a:t>
            </a:r>
            <a:r>
              <a:rPr lang="sv-SE" b="1" dirty="0"/>
              <a:t>Only “we, in Science” or “I”.</a:t>
            </a:r>
          </a:p>
          <a:p>
            <a:endParaRPr lang="sv-S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82CA3C-659B-CDDF-7AF2-31A51E7582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3709" y="1397370"/>
            <a:ext cx="9360000" cy="507076"/>
          </a:xfrm>
        </p:spPr>
        <p:txBody>
          <a:bodyPr/>
          <a:lstStyle/>
          <a:p>
            <a:r>
              <a:rPr lang="en-US" dirty="0"/>
              <a:t>Within the same group - 5 minutes</a:t>
            </a:r>
            <a:endParaRPr lang="sv-S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685BFA-2FB1-DD03-41F8-A53CD5316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8193" y="1197547"/>
            <a:ext cx="3554106" cy="441698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3DEE3B5-E53D-4704-25DA-4E55541092F0}"/>
              </a:ext>
            </a:extLst>
          </p:cNvPr>
          <p:cNvSpPr/>
          <p:nvPr/>
        </p:nvSpPr>
        <p:spPr>
          <a:xfrm>
            <a:off x="7399380" y="2658371"/>
            <a:ext cx="3951732" cy="1541257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465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D162B-F970-E3CD-BC4E-A489755AD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AC9CA1-6AC6-B702-E533-1F7E9104B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761" y="0"/>
            <a:ext cx="5518254" cy="68580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CD942A3-091B-0F2C-556C-47B2B40AF60C}"/>
              </a:ext>
            </a:extLst>
          </p:cNvPr>
          <p:cNvSpPr/>
          <p:nvPr/>
        </p:nvSpPr>
        <p:spPr>
          <a:xfrm>
            <a:off x="897636" y="2304288"/>
            <a:ext cx="6135624" cy="239572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584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6DEA8-EC6E-0C39-05E1-1DBB70720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6F207-4650-9724-2243-04B968AEF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973" y="540208"/>
            <a:ext cx="9360000" cy="657339"/>
          </a:xfrm>
        </p:spPr>
        <p:txBody>
          <a:bodyPr>
            <a:normAutofit fontScale="90000"/>
          </a:bodyPr>
          <a:lstStyle/>
          <a:p>
            <a:r>
              <a:rPr lang="sv-SE" dirty="0"/>
              <a:t>Round 3: THE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C30E6-ABD9-C45F-FF01-CA2DC8638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056" y="2606478"/>
            <a:ext cx="6138504" cy="2771856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sv-SE" b="1" dirty="0"/>
              <a:t>What would we have to do differently ourselves, in Science - even if nobody else changes first?</a:t>
            </a:r>
          </a:p>
          <a:p>
            <a:pPr>
              <a:buFont typeface="Wingdings" panose="05000000000000000000" pitchFamily="2" charset="2"/>
              <a:buChar char="ü"/>
            </a:pPr>
            <a:endParaRPr lang="sv-SE" dirty="0"/>
          </a:p>
          <a:p>
            <a:pPr>
              <a:buFont typeface="Wingdings" panose="05000000000000000000" pitchFamily="2" charset="2"/>
              <a:buChar char="ü"/>
            </a:pPr>
            <a:r>
              <a:rPr lang="sv-SE" b="1" dirty="0"/>
              <a:t>One concrete behaviour</a:t>
            </a:r>
            <a:r>
              <a:rPr lang="sv-SE" dirty="0"/>
              <a:t>, not an aspiration</a:t>
            </a:r>
          </a:p>
          <a:p>
            <a:endParaRPr lang="sv-S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468136-E61E-E208-3CA5-73E155AAB4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3709" y="1397370"/>
            <a:ext cx="9360000" cy="507076"/>
          </a:xfrm>
        </p:spPr>
        <p:txBody>
          <a:bodyPr/>
          <a:lstStyle/>
          <a:p>
            <a:r>
              <a:rPr lang="en-US" dirty="0"/>
              <a:t>At your  table - 5  minutes</a:t>
            </a:r>
            <a:endParaRPr lang="sv-S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C7ECCE-BC30-E3DD-D628-AFDF1E8BD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625" y="1397370"/>
            <a:ext cx="3554106" cy="441698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05CC7D5-AE52-0CE6-C824-C099A8C4A79F}"/>
              </a:ext>
            </a:extLst>
          </p:cNvPr>
          <p:cNvSpPr/>
          <p:nvPr/>
        </p:nvSpPr>
        <p:spPr>
          <a:xfrm>
            <a:off x="7426812" y="4376098"/>
            <a:ext cx="3951732" cy="1541257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185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42426-043D-4D0C-4FB4-423228A04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CBBF4E-EF01-E74A-835F-7601EDAF9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761" y="0"/>
            <a:ext cx="5518254" cy="68580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1765C7E-7D95-070E-4202-F824CB7FACF5}"/>
              </a:ext>
            </a:extLst>
          </p:cNvPr>
          <p:cNvSpPr/>
          <p:nvPr/>
        </p:nvSpPr>
        <p:spPr>
          <a:xfrm>
            <a:off x="769620" y="4526280"/>
            <a:ext cx="6135624" cy="239572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279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3B7BA-4E1B-945B-BF75-30A2871DA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34CBB-08C1-558F-3575-653908E4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709" y="265373"/>
            <a:ext cx="9360000" cy="657339"/>
          </a:xfrm>
        </p:spPr>
        <p:txBody>
          <a:bodyPr anchor="ctr">
            <a:normAutofit/>
          </a:bodyPr>
          <a:lstStyle/>
          <a:p>
            <a:r>
              <a:rPr lang="en-US" sz="4100"/>
              <a:t>Consolidation</a:t>
            </a:r>
            <a:endParaRPr lang="sv-SE" sz="41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D7800-F8CB-58D0-65F4-64F143A92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400" y="1562400"/>
            <a:ext cx="4993785" cy="47680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”We complain about _______. But we recognise that we _______. </a:t>
            </a:r>
          </a:p>
          <a:p>
            <a:pPr marL="0" indent="0">
              <a:buNone/>
            </a:pPr>
            <a:r>
              <a:rPr lang="sv-SE" dirty="0"/>
              <a:t>So we could start by _______.”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1952E0-A1C4-8F5E-9430-42F4D8CEF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1440" y="1562400"/>
            <a:ext cx="3838289" cy="4768062"/>
          </a:xfrm>
          <a:prstGeom prst="rect">
            <a:avLst/>
          </a:prstGeom>
          <a:noFill/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107EC1-F8A7-6497-0A5C-D4D269991B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3709" y="931026"/>
            <a:ext cx="9360000" cy="50707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Bringing it all together… 5  minutes- at your table.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685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18469-2D02-4AD7-4588-446F84B2C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1FD375-D656-4F1D-FF95-50B33C963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249" y="0"/>
            <a:ext cx="5518254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5F35B0-F340-6DF3-75B4-CBF9B4870EBC}"/>
              </a:ext>
            </a:extLst>
          </p:cNvPr>
          <p:cNvSpPr txBox="1"/>
          <p:nvPr/>
        </p:nvSpPr>
        <p:spPr>
          <a:xfrm>
            <a:off x="7973568" y="2551176"/>
            <a:ext cx="3099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i="1" dirty="0"/>
              <a:t>Which crowd are you actually in?</a:t>
            </a:r>
          </a:p>
        </p:txBody>
      </p:sp>
    </p:spTree>
    <p:extLst>
      <p:ext uri="{BB962C8B-B14F-4D97-AF65-F5344CB8AC3E}">
        <p14:creationId xmlns:p14="http://schemas.microsoft.com/office/powerpoint/2010/main" val="347362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4EC12-9AB2-10E2-1998-341CE4238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1E0DB-52AB-463F-4F1A-8993E492E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A1AF75-EE72-6F45-9864-3DA8A8DD8251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C547E0-DD0D-93D0-478D-A4EBE75D51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18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F6ACB-085A-5A63-D974-424830BD1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70586-A6FC-7D0C-28BB-40E6EAB65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7B6871-18E0-9D93-27CE-08562A4C99BC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C2BEB-4FD3-C13A-8839-6933DA6D6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460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</TotalTime>
  <Words>660</Words>
  <Application>Microsoft Office PowerPoint</Application>
  <PresentationFormat>Widescreen</PresentationFormat>
  <Paragraphs>93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Aptos</vt:lpstr>
      <vt:lpstr>Aptos Display</vt:lpstr>
      <vt:lpstr>Arial</vt:lpstr>
      <vt:lpstr>Segoe UI</vt:lpstr>
      <vt:lpstr>Wingdings</vt:lpstr>
      <vt:lpstr>Office Theme</vt:lpstr>
      <vt:lpstr>PowerPoint Presentation</vt:lpstr>
      <vt:lpstr>A reality</vt:lpstr>
      <vt:lpstr>PowerPoint Presentation</vt:lpstr>
      <vt:lpstr>PowerPoint Presentation</vt:lpstr>
      <vt:lpstr>The daily  experience…</vt:lpstr>
      <vt:lpstr>ESS is a standard case of complexity management  </vt:lpstr>
      <vt:lpstr>PowerPoint Presentation</vt:lpstr>
      <vt:lpstr>No magic potion – a complicated problem, multiple angles</vt:lpstr>
      <vt:lpstr>PowerPoint Presentation</vt:lpstr>
      <vt:lpstr>Our “tension spectrum” – understanding resistance</vt:lpstr>
      <vt:lpstr> </vt:lpstr>
      <vt:lpstr>PowerPoint Presentation</vt:lpstr>
      <vt:lpstr>PowerPoint Presentation</vt:lpstr>
      <vt:lpstr>PowerPoint Presentation</vt:lpstr>
      <vt:lpstr>On your own</vt:lpstr>
      <vt:lpstr>Round 1: THE EASY PART</vt:lpstr>
      <vt:lpstr>PowerPoint Presentation</vt:lpstr>
      <vt:lpstr>Round 2 : THE MIRROR</vt:lpstr>
      <vt:lpstr>PowerPoint Presentation</vt:lpstr>
      <vt:lpstr>Round 3: THE TEST</vt:lpstr>
      <vt:lpstr>PowerPoint Presentation</vt:lpstr>
      <vt:lpstr>Consolidation</vt:lpstr>
      <vt:lpstr>PowerPoint Presentation</vt:lpstr>
      <vt:lpstr>PowerPoint Presentation</vt:lpstr>
      <vt:lpstr>PowerPoint Presentation</vt:lpstr>
    </vt:vector>
  </TitlesOfParts>
  <Company>European Spallation Source ERIC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Guillaume Foliot</dc:creator>
  <cp:lastModifiedBy>Guillaume Foliot</cp:lastModifiedBy>
  <cp:revision>22</cp:revision>
  <dcterms:created xsi:type="dcterms:W3CDTF">2026-08-25T12:56:23Z</dcterms:created>
  <dcterms:modified xsi:type="dcterms:W3CDTF">2026-09-02T07:56:01Z</dcterms:modified>
</cp:coreProperties>
</file>