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media/image13.jpeg" ContentType="image/jpeg"/>
  <Override PartName="/ppt/media/image8.png" ContentType="image/png"/>
  <Override PartName="/ppt/media/image17.png" ContentType="image/png"/>
  <Override PartName="/ppt/media/image12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2.png" ContentType="image/png"/>
  <Override PartName="/ppt/media/image3.jpeg" ContentType="image/jpeg"/>
  <Override PartName="/ppt/media/image4.jpeg" ContentType="image/jpeg"/>
  <Override PartName="/ppt/media/image5.jpeg" ContentType="image/jpeg"/>
  <Override PartName="/ppt/media/image1.png" ContentType="image/png"/>
  <Override PartName="/ppt/media/image6.jpeg" ContentType="image/jpeg"/>
  <Override PartName="/ppt/media/image11.jpeg" ContentType="image/jpeg"/>
  <Override PartName="/ppt/media/image7.jpeg" ContentType="image/jpeg"/>
  <Override PartName="/ppt/media/image18.png" ContentType="image/png"/>
  <Override PartName="/ppt/media/image10.jpeg" ContentType="image/jpeg"/>
  <Override PartName="/ppt/media/image9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microsoft.com/office/2020/02/relationships/classificationlabels" Target="docMetadata/LabelInfo.xml"/><Relationship Id="rId5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dt" idx="1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ftr" idx="2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sldNum" idx="2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27D0C3D-D7FF-4604-9BC6-76B1A27C2F8C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  <a:ln w="0">
            <a:noFill/>
          </a:ln>
        </p:spPr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6C44D4-7149-49E8-9C45-CF97FED95F2F}" type="slidenum">
              <a:rPr b="0" lang="sv-SE" sz="1200" spc="-1" strike="noStrike">
                <a:solidFill>
                  <a:schemeClr val="dk1"/>
                </a:solidFill>
                <a:latin typeface="+mn-lt"/>
                <a:ea typeface="+mn-ea"/>
              </a:rPr>
              <a:t>10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  <a:ln w="0">
            <a:noFill/>
          </a:ln>
        </p:spPr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D96CFF-6E7E-455B-974B-1E28FF5D606D}" type="slidenum">
              <a:rPr b="0" lang="sv-SE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  <a:ln w="0">
            <a:noFill/>
          </a:ln>
        </p:spPr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AEE769D-41BA-4D8B-970B-AE7615B0A2C5}" type="slidenum">
              <a:rPr b="0" lang="sv-SE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  <a:ln w="0">
            <a:noFill/>
          </a:ln>
        </p:spPr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B4DC87B-DF1B-4631-BE8C-17957FB8087A}" type="slidenum">
              <a:rPr b="0" lang="sv-SE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09DB4BB-3AAA-43C1-98BC-7088DE15274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18853AB-E29F-4146-870A-2644E15BD56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472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3160" y="1600200"/>
            <a:ext cx="401472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C89994E-9042-436B-A0E0-00AA13A3221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116E031-7A91-4BAE-8FF7-BD965030AD7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02BBA10-E744-4F19-880A-4D74B281DAB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9CDA013-78B2-45F2-81AA-B2F0121A0C1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94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objekt 7" descr="ESS-vit-logga.png"/>
          <p:cNvPicPr/>
          <p:nvPr/>
        </p:nvPicPr>
        <p:blipFill>
          <a:blip r:embed="rId2"/>
          <a:stretch/>
        </p:blipFill>
        <p:spPr>
          <a:xfrm>
            <a:off x="7308360" y="260640"/>
            <a:ext cx="1654200" cy="88380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9B8D54-498F-492D-9C42-284CBEA5016D}" type="slidenum">
              <a: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/>
        </p:nvSpPr>
        <p:spPr>
          <a:xfrm>
            <a:off x="0" y="0"/>
            <a:ext cx="9141840" cy="1432080"/>
          </a:xfrm>
          <a:prstGeom prst="rect">
            <a:avLst/>
          </a:prstGeom>
          <a:solidFill>
            <a:srgbClr val="0094c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  <a:scene3d>
            <a:camera prst="orthographicFront"/>
            <a:lightRig dir="t" rig="threeP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pc="-1" strike="noStrik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9" name="Bildobjekt 5" descr="ESS-vit-logga.png"/>
          <p:cNvPicPr/>
          <p:nvPr/>
        </p:nvPicPr>
        <p:blipFill>
          <a:blip r:embed="rId2"/>
          <a:stretch/>
        </p:blipFill>
        <p:spPr>
          <a:xfrm>
            <a:off x="7593840" y="319680"/>
            <a:ext cx="1368360" cy="731160"/>
          </a:xfrm>
          <a:prstGeom prst="rect">
            <a:avLst/>
          </a:prstGeom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3F81316-9107-4DA6-A5D9-CCBE0D7A35D3}" type="slidenum">
              <a: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6"/>
          <p:cNvSpPr/>
          <p:nvPr/>
        </p:nvSpPr>
        <p:spPr>
          <a:xfrm>
            <a:off x="0" y="0"/>
            <a:ext cx="9141840" cy="1432080"/>
          </a:xfrm>
          <a:prstGeom prst="rect">
            <a:avLst/>
          </a:prstGeom>
          <a:solidFill>
            <a:srgbClr val="0094c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  <a:scene3d>
            <a:camera prst="orthographicFront"/>
            <a:lightRig dir="t" rig="threeP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pc="-1" strike="noStrik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8" name="Bildobjekt 7" descr="ESS-vit-logga.png"/>
          <p:cNvPicPr/>
          <p:nvPr/>
        </p:nvPicPr>
        <p:blipFill>
          <a:blip r:embed="rId2"/>
          <a:stretch/>
        </p:blipFill>
        <p:spPr>
          <a:xfrm>
            <a:off x="7604640" y="260640"/>
            <a:ext cx="1357560" cy="725400"/>
          </a:xfrm>
          <a:prstGeom prst="rect">
            <a:avLst/>
          </a:prstGeom>
          <a:ln w="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472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472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86ED0D8-21AE-45D4-9BFA-7C8DE4C4445D}" type="slidenum">
              <a: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6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6"/>
          <p:cNvSpPr/>
          <p:nvPr/>
        </p:nvSpPr>
        <p:spPr>
          <a:xfrm>
            <a:off x="0" y="0"/>
            <a:ext cx="9141840" cy="1432080"/>
          </a:xfrm>
          <a:prstGeom prst="rect">
            <a:avLst/>
          </a:prstGeom>
          <a:solidFill>
            <a:srgbClr val="0094c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  <a:scene3d>
            <a:camera prst="orthographicFront"/>
            <a:lightRig dir="t" rig="threeP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pc="-1" strike="noStrik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9" name="PlaceHolder 1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31824D-0A70-452D-B034-D69C5A118CA6}" type="slidenum">
              <a: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6"/>
          <p:cNvSpPr/>
          <p:nvPr/>
        </p:nvSpPr>
        <p:spPr>
          <a:xfrm>
            <a:off x="0" y="0"/>
            <a:ext cx="9141840" cy="1432080"/>
          </a:xfrm>
          <a:prstGeom prst="rect">
            <a:avLst/>
          </a:prstGeom>
          <a:solidFill>
            <a:srgbClr val="0094c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  <a:scene3d>
            <a:camera prst="orthographicFront"/>
            <a:lightRig dir="t" rig="threeP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v-SE" sz="1800" spc="-1" strike="noStrik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33" name="Bildobjekt 5" descr="ESS-vit-logga.png"/>
          <p:cNvPicPr/>
          <p:nvPr/>
        </p:nvPicPr>
        <p:blipFill>
          <a:blip r:embed="rId2"/>
          <a:stretch/>
        </p:blipFill>
        <p:spPr>
          <a:xfrm>
            <a:off x="7593840" y="319680"/>
            <a:ext cx="1368360" cy="731160"/>
          </a:xfrm>
          <a:prstGeom prst="rect">
            <a:avLst/>
          </a:prstGeom>
          <a:ln w="0">
            <a:noFill/>
          </a:ln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01C8D0-9152-44FB-B2E1-9B12FFE205C7}" type="slidenum">
              <a: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6"/>
          <p:cNvSpPr/>
          <p:nvPr/>
        </p:nvSpPr>
        <p:spPr>
          <a:xfrm>
            <a:off x="0" y="0"/>
            <a:ext cx="9141840" cy="1432080"/>
          </a:xfrm>
          <a:prstGeom prst="rect">
            <a:avLst/>
          </a:prstGeom>
          <a:solidFill>
            <a:srgbClr val="0094c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  <a:scene3d>
            <a:camera prst="orthographicFront"/>
            <a:lightRig dir="t" rig="threeP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sv-SE" sz="1800" spc="-1" strike="noStrik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42" name="Bildobjekt 5" descr="ESS-vit-logga.png"/>
          <p:cNvPicPr/>
          <p:nvPr/>
        </p:nvPicPr>
        <p:blipFill>
          <a:blip r:embed="rId2"/>
          <a:stretch/>
        </p:blipFill>
        <p:spPr>
          <a:xfrm>
            <a:off x="7593840" y="319680"/>
            <a:ext cx="1368360" cy="73116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332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9F94BA6-7B64-4526-8D15-CFB56BC159B4}" type="slidenum">
              <a:rPr b="0" lang="sv-SE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1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6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94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240" cy="146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chemeClr val="lt1"/>
                </a:solidFill>
                <a:latin typeface="Calibri"/>
              </a:rPr>
              <a:t>SKADI detector status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8640" cy="836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chemeClr val="lt1"/>
                </a:solidFill>
                <a:latin typeface="Calibri"/>
              </a:rPr>
              <a:t>Nicholai Mauritzon, Detector Scientist, DetG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chemeClr val="lt1"/>
                </a:solidFill>
                <a:latin typeface="Calibri"/>
              </a:rPr>
              <a:t>ICEB Meeting, April 28-29</a:t>
            </a:r>
            <a:r>
              <a:rPr b="0" lang="en-GB" sz="2000" spc="-1" strike="noStrike" baseline="30000">
                <a:solidFill>
                  <a:schemeClr val="lt1"/>
                </a:solidFill>
                <a:latin typeface="Calibri"/>
              </a:rPr>
              <a:t>th</a:t>
            </a:r>
            <a:r>
              <a:rPr b="0" lang="en-GB" sz="2000" spc="-1" strike="noStrike">
                <a:solidFill>
                  <a:schemeClr val="lt1"/>
                </a:solidFill>
                <a:latin typeface="Calibri"/>
              </a:rPr>
              <a:t>, 2026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8" name="Picture 5" descr=""/>
          <p:cNvPicPr/>
          <p:nvPr/>
        </p:nvPicPr>
        <p:blipFill>
          <a:blip r:embed="rId1">
            <a:alphaModFix amt="47000"/>
          </a:blip>
          <a:stretch/>
        </p:blipFill>
        <p:spPr>
          <a:xfrm>
            <a:off x="7380360" y="1219320"/>
            <a:ext cx="1410480" cy="77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lt1"/>
                </a:solidFill>
                <a:latin typeface="Calibri"/>
              </a:rPr>
              <a:t>Q-gate status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179640" y="1600200"/>
            <a:ext cx="713700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Preparation ongoing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Pre-meetings held: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sv-SE" sz="2000" spc="-1" strike="noStrike">
                <a:solidFill>
                  <a:schemeClr val="dk1"/>
                </a:solidFill>
                <a:latin typeface="Calibri"/>
              </a:rPr>
              <a:t>Electrical Safety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0" lang="sv-SE" sz="2000" spc="-1" strike="noStrike">
                <a:solidFill>
                  <a:schemeClr val="dk1"/>
                </a:solidFill>
                <a:latin typeface="Calibri"/>
              </a:rPr>
              <a:t>Radiation Safety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Integration into ESS documentation structure in progress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XRF study of detector Tile pending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Awaiting feedback from Electrical safety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"/>
              <a:tabLst>
                <a:tab algn="l" pos="0"/>
              </a:tabLst>
            </a:pPr>
            <a:r>
              <a:rPr b="1" lang="sv-SE" sz="2000" spc="-1" strike="noStrike">
                <a:solidFill>
                  <a:schemeClr val="dk1"/>
                </a:solidFill>
                <a:latin typeface="Calibri"/>
              </a:rPr>
              <a:t>Target</a:t>
            </a:r>
            <a:r>
              <a:rPr b="0" lang="sv-SE" sz="2000" spc="-1" strike="noStrike">
                <a:solidFill>
                  <a:schemeClr val="dk1"/>
                </a:solidFill>
                <a:latin typeface="Calibri"/>
              </a:rPr>
              <a:t>: readiness for installation by end of June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Picture 15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08BC89B-5BC6-4FBA-A360-EC2D9BCAE66F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lt1"/>
                </a:solidFill>
                <a:latin typeface="Calibri"/>
              </a:rPr>
              <a:t>Outlook and conclusions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Picture 4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First end-to-end SKADI data at ESS!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63 Tiles validated, 8 with issues found (detailed investigation pending)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Slow control development in mature state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Q-gate feedback pending from electrical safety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End-to-End Validation of KC705: 12 FEAs configured with one Tile each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Bank 1 assembly planned for June at site followed by SAT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C98FF52-524D-4ACA-97BD-C307DB61EBE1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Picture 21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Questions?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268B285-EAEF-45E5-816D-85D8E11C9972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lt1"/>
                </a:solidFill>
                <a:latin typeface="Calibri"/>
              </a:rPr>
              <a:t>backup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Picture 8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11" descr=""/>
          <p:cNvPicPr/>
          <p:nvPr/>
        </p:nvPicPr>
        <p:blipFill>
          <a:blip r:embed="rId2"/>
          <a:stretch/>
        </p:blipFill>
        <p:spPr>
          <a:xfrm>
            <a:off x="1064520" y="1264320"/>
            <a:ext cx="6276240" cy="545436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18" descr=""/>
          <p:cNvPicPr/>
          <p:nvPr/>
        </p:nvPicPr>
        <p:blipFill>
          <a:blip r:embed="rId3"/>
          <a:stretch/>
        </p:blipFill>
        <p:spPr>
          <a:xfrm>
            <a:off x="1064520" y="1264680"/>
            <a:ext cx="6276240" cy="54543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E6B6797-E074-461D-8DB7-A24E19E06F39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lt1"/>
                </a:solidFill>
                <a:latin typeface="Calibri"/>
              </a:rPr>
              <a:t>backup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Picture 20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4640760" y="2017080"/>
            <a:ext cx="3027960" cy="398988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1100880" y="2017080"/>
            <a:ext cx="2999160" cy="39517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732DC4F-09B7-43D7-B49B-151ACE26AB93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SKADI Detector System – Current Status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7961400" cy="4995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ESS visit to Jülich (week 11)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Demonstration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Knowledge transfer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7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rcRect l="0" t="12699" r="12022" b="14812"/>
          <a:stretch/>
        </p:blipFill>
        <p:spPr>
          <a:xfrm>
            <a:off x="73080" y="4037400"/>
            <a:ext cx="5936400" cy="275292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rcRect l="23156" t="0" r="37979" b="0"/>
          <a:stretch/>
        </p:blipFill>
        <p:spPr>
          <a:xfrm>
            <a:off x="6095160" y="2401920"/>
            <a:ext cx="3017160" cy="43714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2C44875-F448-4662-8912-775C4418B69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SKADI Detector System – Current Status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7961400" cy="4995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Thank you!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17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2"/>
          <a:srcRect l="5156" t="17915" r="11511" b="3562"/>
          <a:stretch/>
        </p:blipFill>
        <p:spPr>
          <a:xfrm>
            <a:off x="464760" y="2363040"/>
            <a:ext cx="8393040" cy="44478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DCCC751F-F7AC-4F99-8698-B00867721D01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SKADI Detector System – Current Status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7961400" cy="4995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Receiving Bank 0 and 1 at Utgård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No observable damage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Welcome home!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" name="Picture 13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16" descr=""/>
          <p:cNvPicPr/>
          <p:nvPr/>
        </p:nvPicPr>
        <p:blipFill>
          <a:blip r:embed="rId2"/>
          <a:srcRect l="11755" t="16265" r="3535" b="0"/>
          <a:stretch/>
        </p:blipFill>
        <p:spPr>
          <a:xfrm>
            <a:off x="124560" y="3906000"/>
            <a:ext cx="3924720" cy="290880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rcRect l="2829" t="10716" r="13270" b="3586"/>
          <a:stretch/>
        </p:blipFill>
        <p:spPr>
          <a:xfrm>
            <a:off x="6757200" y="2905920"/>
            <a:ext cx="2280240" cy="313344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4"/>
          <a:stretch/>
        </p:blipFill>
        <p:spPr>
          <a:xfrm>
            <a:off x="4214160" y="3441600"/>
            <a:ext cx="2282040" cy="32763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209D2E4-CAA2-4968-9FAE-42F4CA9582E7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Jülich Detector Deliverables Overview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360" y="4851720"/>
            <a:ext cx="9142560" cy="2041200"/>
          </a:xfrm>
          <a:prstGeom prst="rect">
            <a:avLst/>
          </a:prstGeom>
          <a:ln w="0">
            <a:noFill/>
          </a:ln>
        </p:spPr>
      </p:pic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6849000" cy="498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700" spc="-1" strike="noStrike">
                <a:solidFill>
                  <a:schemeClr val="dk1"/>
                </a:solidFill>
                <a:latin typeface="Calibri"/>
              </a:rPr>
              <a:t>96 Tiles for Detector Banks 0 and 1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700" spc="-1" strike="noStrike">
                <a:solidFill>
                  <a:schemeClr val="dk1"/>
                </a:solidFill>
                <a:latin typeface="Calibri"/>
              </a:rPr>
              <a:t>Detector bank switches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700" spc="-1" strike="noStrike">
                <a:solidFill>
                  <a:schemeClr val="dk1"/>
                </a:solidFill>
                <a:latin typeface="Calibri"/>
              </a:rPr>
              <a:t>Fine mechanics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700" spc="-1" strike="noStrike">
                <a:solidFill>
                  <a:schemeClr val="dk1"/>
                </a:solidFill>
                <a:latin typeface="Calibri"/>
              </a:rPr>
              <a:t>Cooling pipes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700" spc="-1" strike="noStrike">
                <a:solidFill>
                  <a:schemeClr val="dk1"/>
                </a:solidFill>
                <a:latin typeface="Calibri"/>
              </a:rPr>
              <a:t>Spare mechanical components and scintillators for full-scope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" name="Picture 6" descr=""/>
          <p:cNvPicPr/>
          <p:nvPr/>
        </p:nvPicPr>
        <p:blipFill>
          <a:blip r:embed="rId2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F8E57A8-6064-4CC7-9862-75EABACB1EA7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Testing and Validation at Utgård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713700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Post-Transport Validation of Tiles has comenced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Picture 9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10" descr=""/>
          <p:cNvPicPr/>
          <p:nvPr/>
        </p:nvPicPr>
        <p:blipFill>
          <a:blip r:embed="rId2"/>
          <a:srcRect l="5800" t="0" r="3375" b="0"/>
          <a:stretch/>
        </p:blipFill>
        <p:spPr>
          <a:xfrm>
            <a:off x="4749120" y="3231000"/>
            <a:ext cx="4367160" cy="360432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12" descr=""/>
          <p:cNvPicPr/>
          <p:nvPr/>
        </p:nvPicPr>
        <p:blipFill>
          <a:blip r:embed="rId3"/>
          <a:srcRect l="0" t="33690" r="0" b="0"/>
          <a:stretch/>
        </p:blipFill>
        <p:spPr>
          <a:xfrm>
            <a:off x="125280" y="2506680"/>
            <a:ext cx="2894400" cy="255960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19" descr=""/>
          <p:cNvPicPr/>
          <p:nvPr/>
        </p:nvPicPr>
        <p:blipFill>
          <a:blip r:embed="rId4"/>
          <a:stretch/>
        </p:blipFill>
        <p:spPr>
          <a:xfrm>
            <a:off x="1352160" y="4311360"/>
            <a:ext cx="3337560" cy="25020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4248DD8-8DCD-458F-9FEF-3A9FB9F40A31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Testing and Validation at Utgård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713700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Post-Transport Validation of Tiles has comenced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11-Tile Readout Chain Validated End-to-End, Ready for Day-0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Picture 1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2" descr=""/>
          <p:cNvPicPr/>
          <p:nvPr/>
        </p:nvPicPr>
        <p:blipFill>
          <a:blip r:embed="rId2"/>
          <a:stretch/>
        </p:blipFill>
        <p:spPr>
          <a:xfrm>
            <a:off x="4490640" y="3332520"/>
            <a:ext cx="4574880" cy="343620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3" descr=""/>
          <p:cNvPicPr/>
          <p:nvPr/>
        </p:nvPicPr>
        <p:blipFill>
          <a:blip r:embed="rId3"/>
          <a:stretch/>
        </p:blipFill>
        <p:spPr>
          <a:xfrm>
            <a:off x="106920" y="3587760"/>
            <a:ext cx="4177800" cy="31809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7AB055F5-822E-43A6-B7BC-95D6197009AD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Testing and Validation at Utgård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rcRect l="11232" t="13064" r="15302" b="9690"/>
          <a:stretch/>
        </p:blipFill>
        <p:spPr>
          <a:xfrm>
            <a:off x="5034600" y="3614400"/>
            <a:ext cx="4052160" cy="319500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564200"/>
            <a:ext cx="713700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Post-Transport Validation of Tiles has comenced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11-Tile Readout Chain Validated End-to-End, Ready for Day-0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Risks mitigated: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key issues identified and tracked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only validated, fully functional tiles </a:t>
            </a:r>
            <a:br>
              <a:rPr sz="2000"/>
            </a:b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included in first site delivery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Picture 14" descr=""/>
          <p:cNvPicPr/>
          <p:nvPr/>
        </p:nvPicPr>
        <p:blipFill>
          <a:blip r:embed="rId2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CBA376E-0BD5-4513-A41E-263263A51BD9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137000" cy="114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3200" spc="-1" strike="noStrike">
                <a:solidFill>
                  <a:schemeClr val="lt1"/>
                </a:solidFill>
                <a:latin typeface="Calibri"/>
              </a:rPr>
              <a:t>Firmware Status Overview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179640" y="1600200"/>
            <a:ext cx="7137000" cy="452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300" spc="-1" strike="noStrike">
                <a:solidFill>
                  <a:schemeClr val="dk1"/>
                </a:solidFill>
                <a:latin typeface="Calibri"/>
              </a:rPr>
              <a:t>IDEAS firmware (CBs): 6 issues pending incl. 1 showstopper. Additional realase needed from IDEAS.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300" spc="-1" strike="noStrike">
                <a:solidFill>
                  <a:schemeClr val="dk1"/>
                </a:solidFill>
                <a:latin typeface="Calibri"/>
              </a:rPr>
              <a:t>ESS firmware (FEA/KC705): Done!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ESS timing system validated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Slow control progress is good. Final tuning and feature implementation ongoing.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Detector calibration (HV/thr) procedure is under development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Picture 4" descr=""/>
          <p:cNvPicPr/>
          <p:nvPr/>
        </p:nvPicPr>
        <p:blipFill>
          <a:blip r:embed="rId1"/>
          <a:stretch/>
        </p:blipFill>
        <p:spPr>
          <a:xfrm>
            <a:off x="7596360" y="1484640"/>
            <a:ext cx="1410480" cy="776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7862274-F7CB-478C-A5A7-C3CFC41E3E98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ESS Core 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S Core 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SS Core 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SS Core 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ESS Core 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ESS Core Powerpoi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Metadata/LabelInfo.xml><?xml version="1.0" encoding="utf-8"?>
<clbl:labelList xmlns:clbl="http://schemas.microsoft.com/office/2020/mipLabelMetadata">
  <clbl:label id="{7aa68094-6104-41a6-b443-d4b52451f617}" enabled="0" method="" siteId="{7aa68094-6104-41a6-b443-d4b52451f6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2604</TotalTime>
  <Application>LibreOffice/24.2.7.2$Linux_X86_64 LibreOffice_project/420$Build-2</Application>
  <AppVersion>15.0000</AppVersion>
  <Words>174</Words>
  <Paragraphs>52</Paragraphs>
  <Company>ESS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2013-10-29T16:05:10Z</dcterms:created>
  <dc:creator>Heléne Björkman</dc:creator>
  <dc:description/>
  <dc:language>en-US</dc:language>
  <cp:lastModifiedBy/>
  <dcterms:modified xsi:type="dcterms:W3CDTF">2026-04-28T20:42:31Z</dcterms:modified>
  <cp:revision>57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On-screen Show (4:3)</vt:lpwstr>
  </property>
  <property fmtid="{D5CDD505-2E9C-101B-9397-08002B2CF9AE}" pid="4" name="Slides">
    <vt:i4>7</vt:i4>
  </property>
</Properties>
</file>