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4" r:id="rId2"/>
    <p:sldId id="265" r:id="rId3"/>
    <p:sldId id="316" r:id="rId4"/>
    <p:sldId id="317" r:id="rId5"/>
    <p:sldId id="318" r:id="rId6"/>
    <p:sldId id="267" r:id="rId7"/>
    <p:sldId id="268" r:id="rId8"/>
    <p:sldId id="309" r:id="rId9"/>
    <p:sldId id="269" r:id="rId10"/>
    <p:sldId id="306" r:id="rId11"/>
    <p:sldId id="271" r:id="rId12"/>
    <p:sldId id="311" r:id="rId13"/>
    <p:sldId id="272" r:id="rId14"/>
    <p:sldId id="273" r:id="rId15"/>
    <p:sldId id="275" r:id="rId16"/>
    <p:sldId id="277" r:id="rId17"/>
    <p:sldId id="278" r:id="rId18"/>
    <p:sldId id="281" r:id="rId19"/>
    <p:sldId id="310" r:id="rId20"/>
    <p:sldId id="312" r:id="rId21"/>
    <p:sldId id="319" r:id="rId22"/>
    <p:sldId id="320" r:id="rId23"/>
    <p:sldId id="321" r:id="rId24"/>
    <p:sldId id="322" r:id="rId25"/>
    <p:sldId id="323" r:id="rId26"/>
    <p:sldId id="282" r:id="rId27"/>
    <p:sldId id="315" r:id="rId28"/>
    <p:sldId id="287" r:id="rId29"/>
    <p:sldId id="261" r:id="rId30"/>
    <p:sldId id="260" r:id="rId31"/>
    <p:sldId id="262" r:id="rId32"/>
    <p:sldId id="313" r:id="rId33"/>
    <p:sldId id="314" r:id="rId34"/>
    <p:sldId id="288" r:id="rId35"/>
    <p:sldId id="302" r:id="rId36"/>
    <p:sldId id="303" r:id="rId37"/>
    <p:sldId id="304" r:id="rId38"/>
    <p:sldId id="305" r:id="rId39"/>
    <p:sldId id="293" r:id="rId40"/>
    <p:sldId id="298"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rn.ch\dfs\Users\m\mhernand\Desktop\mati\Papers\Sources\SPL%20Power%20vs%20length%20distribu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'total cavities'!$B$1</c:f>
              <c:strCache>
                <c:ptCount val="1"/>
                <c:pt idx="0">
                  <c:v>Beta = 0.65 High Power SPL</c:v>
                </c:pt>
              </c:strCache>
            </c:strRef>
          </c:tx>
          <c:spPr>
            <a:solidFill>
              <a:srgbClr val="00B0F0"/>
            </a:solidFill>
          </c:spPr>
          <c:cat>
            <c:numRef>
              <c:f>'total cavities'!$A$2:$A$247</c:f>
              <c:numCache>
                <c:formatCode>General</c:formatCode>
                <c:ptCount val="2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numCache>
            </c:numRef>
          </c:cat>
          <c:val>
            <c:numRef>
              <c:f>'total cavities'!$B$2:$B$247</c:f>
              <c:numCache>
                <c:formatCode>0</c:formatCode>
                <c:ptCount val="246"/>
                <c:pt idx="0">
                  <c:v>150.12212000000051</c:v>
                </c:pt>
                <c:pt idx="1">
                  <c:v>165.87300000000025</c:v>
                </c:pt>
                <c:pt idx="2">
                  <c:v>183.05048000000019</c:v>
                </c:pt>
                <c:pt idx="3">
                  <c:v>185.66632000000027</c:v>
                </c:pt>
                <c:pt idx="4">
                  <c:v>202.55232000000083</c:v>
                </c:pt>
                <c:pt idx="5">
                  <c:v>220.37828000000104</c:v>
                </c:pt>
                <c:pt idx="6">
                  <c:v>228.60631999999896</c:v>
                </c:pt>
                <c:pt idx="7">
                  <c:v>246.19384000000082</c:v>
                </c:pt>
                <c:pt idx="8">
                  <c:v>264.08699999999823</c:v>
                </c:pt>
                <c:pt idx="9">
                  <c:v>282.14328000000222</c:v>
                </c:pt>
                <c:pt idx="10">
                  <c:v>299.92811999999628</c:v>
                </c:pt>
                <c:pt idx="11">
                  <c:v>317.26416000000086</c:v>
                </c:pt>
                <c:pt idx="12">
                  <c:v>350.97395999999713</c:v>
                </c:pt>
                <c:pt idx="13">
                  <c:v>368.24680000000058</c:v>
                </c:pt>
                <c:pt idx="14">
                  <c:v>384.21396000000067</c:v>
                </c:pt>
                <c:pt idx="15">
                  <c:v>442.3473599999989</c:v>
                </c:pt>
                <c:pt idx="16">
                  <c:v>457.97123999999724</c:v>
                </c:pt>
                <c:pt idx="17">
                  <c:v>471.35568000000325</c:v>
                </c:pt>
                <c:pt idx="18">
                  <c:v>511.50795999999895</c:v>
                </c:pt>
                <c:pt idx="19">
                  <c:v>521.5055600000004</c:v>
                </c:pt>
                <c:pt idx="20">
                  <c:v>529.14203999999927</c:v>
                </c:pt>
                <c:pt idx="21">
                  <c:v>534.63751999999783</c:v>
                </c:pt>
                <c:pt idx="22">
                  <c:v>538.23267999999848</c:v>
                </c:pt>
                <c:pt idx="23">
                  <c:v>540.17184000000054</c:v>
                </c:pt>
                <c:pt idx="24">
                  <c:v>540.69095999999945</c:v>
                </c:pt>
                <c:pt idx="25">
                  <c:v>540.00932000000159</c:v>
                </c:pt>
                <c:pt idx="26">
                  <c:v>538.32580000000007</c:v>
                </c:pt>
                <c:pt idx="27">
                  <c:v>535.81676000000016</c:v>
                </c:pt>
                <c:pt idx="28">
                  <c:v>532.63607999999977</c:v>
                </c:pt>
                <c:pt idx="29">
                  <c:v>528.91663999999946</c:v>
                </c:pt>
                <c:pt idx="30">
                  <c:v>524.77155999999923</c:v>
                </c:pt>
                <c:pt idx="31">
                  <c:v>520.29668000000152</c:v>
                </c:pt>
                <c:pt idx="32">
                  <c:v>515.57235999999841</c:v>
                </c:pt>
                <c:pt idx="33">
                  <c:v>510.66588000000343</c:v>
                </c:pt>
                <c:pt idx="34">
                  <c:v>505.63279999999855</c:v>
                </c:pt>
                <c:pt idx="35">
                  <c:v>500.51927999999862</c:v>
                </c:pt>
                <c:pt idx="36">
                  <c:v>495.363040000002</c:v>
                </c:pt>
                <c:pt idx="37">
                  <c:v>490.1948799999991</c:v>
                </c:pt>
                <c:pt idx="38">
                  <c:v>485.03999999999894</c:v>
                </c:pt>
                <c:pt idx="39">
                  <c:v>479.91856000000104</c:v>
                </c:pt>
                <c:pt idx="40">
                  <c:v>474.84672000000052</c:v>
                </c:pt>
                <c:pt idx="41">
                  <c:v>469.83728000000178</c:v>
                </c:pt>
                <c:pt idx="42">
                  <c:v>464.90031999999513</c:v>
                </c:pt>
                <c:pt idx="43">
                  <c:v>460.04356000000371</c:v>
                </c:pt>
                <c:pt idx="44">
                  <c:v>455.27267999999822</c:v>
                </c:pt>
                <c:pt idx="45">
                  <c:v>450.59208000000132</c:v>
                </c:pt>
                <c:pt idx="46">
                  <c:v>446.00455999999673</c:v>
                </c:pt>
                <c:pt idx="47">
                  <c:v>441.51204000000234</c:v>
                </c:pt>
                <c:pt idx="48">
                  <c:v>437.11559999999724</c:v>
                </c:pt>
                <c:pt idx="49">
                  <c:v>432.815440000004</c:v>
                </c:pt>
                <c:pt idx="50">
                  <c:v>428.61131999999799</c:v>
                </c:pt>
                <c:pt idx="51">
                  <c:v>424.50251999999625</c:v>
                </c:pt>
                <c:pt idx="52">
                  <c:v>420.4878800000007</c:v>
                </c:pt>
                <c:pt idx="53">
                  <c:v>416.56616000000213</c:v>
                </c:pt>
              </c:numCache>
            </c:numRef>
          </c:val>
        </c:ser>
        <c:ser>
          <c:idx val="2"/>
          <c:order val="1"/>
          <c:tx>
            <c:strRef>
              <c:f>'total cavities'!$D$1</c:f>
              <c:strCache>
                <c:ptCount val="1"/>
                <c:pt idx="0">
                  <c:v>Beta = 0.65 Low Power SPL</c:v>
                </c:pt>
              </c:strCache>
            </c:strRef>
          </c:tx>
          <c:spPr>
            <a:solidFill>
              <a:srgbClr val="92D050"/>
            </a:solidFill>
          </c:spPr>
          <c:cat>
            <c:numRef>
              <c:f>'total cavities'!$A$2:$A$247</c:f>
              <c:numCache>
                <c:formatCode>General</c:formatCode>
                <c:ptCount val="2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numCache>
            </c:numRef>
          </c:cat>
          <c:val>
            <c:numRef>
              <c:f>'total cavities'!$D$2:$D$247</c:f>
              <c:numCache>
                <c:formatCode>0</c:formatCode>
                <c:ptCount val="246"/>
                <c:pt idx="0">
                  <c:v>75.061059999999927</c:v>
                </c:pt>
                <c:pt idx="1">
                  <c:v>82.936500000000137</c:v>
                </c:pt>
                <c:pt idx="2">
                  <c:v>91.525239999999712</c:v>
                </c:pt>
                <c:pt idx="3">
                  <c:v>92.833160000000134</c:v>
                </c:pt>
                <c:pt idx="4">
                  <c:v>101.27615999999989</c:v>
                </c:pt>
                <c:pt idx="5">
                  <c:v>110.18914000000051</c:v>
                </c:pt>
                <c:pt idx="6">
                  <c:v>114.30315999999949</c:v>
                </c:pt>
                <c:pt idx="7">
                  <c:v>123.09692000000042</c:v>
                </c:pt>
                <c:pt idx="8">
                  <c:v>132.04349999999977</c:v>
                </c:pt>
                <c:pt idx="9">
                  <c:v>141.07164000000014</c:v>
                </c:pt>
                <c:pt idx="10">
                  <c:v>149.96405999999979</c:v>
                </c:pt>
                <c:pt idx="11">
                  <c:v>158.63208000000043</c:v>
                </c:pt>
                <c:pt idx="12">
                  <c:v>175.48697999999987</c:v>
                </c:pt>
                <c:pt idx="13">
                  <c:v>184.12340000000029</c:v>
                </c:pt>
                <c:pt idx="14">
                  <c:v>192.10698000000036</c:v>
                </c:pt>
                <c:pt idx="15">
                  <c:v>221.17367999999846</c:v>
                </c:pt>
                <c:pt idx="16">
                  <c:v>228.98561999999981</c:v>
                </c:pt>
                <c:pt idx="17">
                  <c:v>235.67784000000074</c:v>
                </c:pt>
                <c:pt idx="18">
                  <c:v>255.7539799999995</c:v>
                </c:pt>
                <c:pt idx="19">
                  <c:v>260.75278000000031</c:v>
                </c:pt>
                <c:pt idx="20">
                  <c:v>264.57101999999765</c:v>
                </c:pt>
                <c:pt idx="21">
                  <c:v>267.31876000000057</c:v>
                </c:pt>
                <c:pt idx="22">
                  <c:v>269.11633999999759</c:v>
                </c:pt>
                <c:pt idx="23">
                  <c:v>270.08592000000021</c:v>
                </c:pt>
                <c:pt idx="24">
                  <c:v>270.34547999999967</c:v>
                </c:pt>
                <c:pt idx="25">
                  <c:v>270.0046600000025</c:v>
                </c:pt>
                <c:pt idx="26">
                  <c:v>269.16290000000032</c:v>
                </c:pt>
                <c:pt idx="27">
                  <c:v>267.90837999999798</c:v>
                </c:pt>
                <c:pt idx="28">
                  <c:v>266.31803999999869</c:v>
                </c:pt>
                <c:pt idx="29">
                  <c:v>264.45831999999746</c:v>
                </c:pt>
                <c:pt idx="30">
                  <c:v>262.38577999999899</c:v>
                </c:pt>
                <c:pt idx="31">
                  <c:v>260.1483400000007</c:v>
                </c:pt>
                <c:pt idx="32">
                  <c:v>257.78617999999659</c:v>
                </c:pt>
                <c:pt idx="33">
                  <c:v>255.33294000000157</c:v>
                </c:pt>
                <c:pt idx="34">
                  <c:v>252.81639999999967</c:v>
                </c:pt>
                <c:pt idx="35">
                  <c:v>250.25963999999931</c:v>
                </c:pt>
                <c:pt idx="36">
                  <c:v>247.681520000001</c:v>
                </c:pt>
                <c:pt idx="37">
                  <c:v>245.09744000000057</c:v>
                </c:pt>
                <c:pt idx="38">
                  <c:v>242.51999999999953</c:v>
                </c:pt>
                <c:pt idx="39">
                  <c:v>239.9592800000006</c:v>
                </c:pt>
                <c:pt idx="40">
                  <c:v>237.42336000000026</c:v>
                </c:pt>
                <c:pt idx="41">
                  <c:v>234.91864000000081</c:v>
                </c:pt>
                <c:pt idx="42">
                  <c:v>232.4501599999985</c:v>
                </c:pt>
                <c:pt idx="43">
                  <c:v>230.02178000000185</c:v>
                </c:pt>
                <c:pt idx="44">
                  <c:v>227.63633999999985</c:v>
                </c:pt>
                <c:pt idx="45">
                  <c:v>225.29604000000066</c:v>
                </c:pt>
                <c:pt idx="46">
                  <c:v>223.00227999999836</c:v>
                </c:pt>
                <c:pt idx="47">
                  <c:v>220.75602000000117</c:v>
                </c:pt>
                <c:pt idx="48">
                  <c:v>218.55779999999868</c:v>
                </c:pt>
                <c:pt idx="49">
                  <c:v>216.40772000000197</c:v>
                </c:pt>
                <c:pt idx="50">
                  <c:v>214.30565999999999</c:v>
                </c:pt>
                <c:pt idx="51">
                  <c:v>212.25125999999818</c:v>
                </c:pt>
                <c:pt idx="52">
                  <c:v>210.24394000000018</c:v>
                </c:pt>
                <c:pt idx="53">
                  <c:v>208.28308000000098</c:v>
                </c:pt>
              </c:numCache>
            </c:numRef>
          </c:val>
        </c:ser>
        <c:ser>
          <c:idx val="3"/>
          <c:order val="2"/>
          <c:tx>
            <c:strRef>
              <c:f>'total cavities'!$C$1</c:f>
              <c:strCache>
                <c:ptCount val="1"/>
                <c:pt idx="0">
                  <c:v>Beta = 1 High Power SPL</c:v>
                </c:pt>
              </c:strCache>
            </c:strRef>
          </c:tx>
          <c:spPr>
            <a:solidFill>
              <a:srgbClr val="0070C0"/>
            </a:solidFill>
          </c:spPr>
          <c:cat>
            <c:numRef>
              <c:f>'total cavities'!$A$2:$A$247</c:f>
              <c:numCache>
                <c:formatCode>General</c:formatCode>
                <c:ptCount val="2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numCache>
            </c:numRef>
          </c:cat>
          <c:val>
            <c:numRef>
              <c:f>'total cavities'!$C$2:$C$247</c:f>
              <c:numCache>
                <c:formatCode>General</c:formatCode>
                <c:ptCount val="246"/>
                <c:pt idx="54" formatCode="0">
                  <c:v>430.90615999999676</c:v>
                </c:pt>
                <c:pt idx="55" formatCode="0">
                  <c:v>441.29907999999864</c:v>
                </c:pt>
                <c:pt idx="56" formatCode="0">
                  <c:v>451.66795999999965</c:v>
                </c:pt>
                <c:pt idx="57" formatCode="0">
                  <c:v>461.99900000000065</c:v>
                </c:pt>
                <c:pt idx="58" formatCode="0">
                  <c:v>472.27855999999764</c:v>
                </c:pt>
                <c:pt idx="59" formatCode="0">
                  <c:v>482.49360000000229</c:v>
                </c:pt>
                <c:pt idx="60" formatCode="0">
                  <c:v>492.63140000000021</c:v>
                </c:pt>
                <c:pt idx="61" formatCode="0">
                  <c:v>502.68007999999554</c:v>
                </c:pt>
                <c:pt idx="62" formatCode="0">
                  <c:v>565.35900000000299</c:v>
                </c:pt>
                <c:pt idx="63" formatCode="0">
                  <c:v>577.29391999999802</c:v>
                </c:pt>
                <c:pt idx="64" formatCode="0">
                  <c:v>589.06464000000142</c:v>
                </c:pt>
                <c:pt idx="65" formatCode="0">
                  <c:v>600.65759999999796</c:v>
                </c:pt>
                <c:pt idx="66" formatCode="0">
                  <c:v>612.06063999999947</c:v>
                </c:pt>
                <c:pt idx="67" formatCode="0">
                  <c:v>623.26284000000214</c:v>
                </c:pt>
                <c:pt idx="68" formatCode="0">
                  <c:v>634.25439999999981</c:v>
                </c:pt>
                <c:pt idx="69" formatCode="0">
                  <c:v>645.02695999999946</c:v>
                </c:pt>
                <c:pt idx="70" formatCode="0">
                  <c:v>661.84463999999798</c:v>
                </c:pt>
                <c:pt idx="71" formatCode="0">
                  <c:v>672.35400000000027</c:v>
                </c:pt>
                <c:pt idx="72" formatCode="0">
                  <c:v>682.61955999999827</c:v>
                </c:pt>
                <c:pt idx="73" formatCode="0">
                  <c:v>692.63748000000317</c:v>
                </c:pt>
                <c:pt idx="74" formatCode="0">
                  <c:v>702.40511999999296</c:v>
                </c:pt>
                <c:pt idx="75" formatCode="0">
                  <c:v>711.92064000000744</c:v>
                </c:pt>
                <c:pt idx="76" formatCode="0">
                  <c:v>721.18343999999854</c:v>
                </c:pt>
                <c:pt idx="77" formatCode="0">
                  <c:v>730.19360000000302</c:v>
                </c:pt>
                <c:pt idx="78" formatCode="0">
                  <c:v>738.95207999999798</c:v>
                </c:pt>
                <c:pt idx="79" formatCode="0">
                  <c:v>747.46060000000296</c:v>
                </c:pt>
                <c:pt idx="80" formatCode="0">
                  <c:v>755.72151999999744</c:v>
                </c:pt>
                <c:pt idx="81" formatCode="0">
                  <c:v>763.73771999999917</c:v>
                </c:pt>
                <c:pt idx="82" formatCode="0">
                  <c:v>771.5127200000004</c:v>
                </c:pt>
                <c:pt idx="83" formatCode="0">
                  <c:v>779.05039999999644</c:v>
                </c:pt>
                <c:pt idx="84" formatCode="0">
                  <c:v>786.35511999999483</c:v>
                </c:pt>
                <c:pt idx="85" formatCode="0">
                  <c:v>793.43144000000348</c:v>
                </c:pt>
                <c:pt idx="86" formatCode="0">
                  <c:v>800.28435999999851</c:v>
                </c:pt>
                <c:pt idx="87" formatCode="0">
                  <c:v>806.91892000000735</c:v>
                </c:pt>
                <c:pt idx="88" formatCode="0">
                  <c:v>813.34055999999646</c:v>
                </c:pt>
                <c:pt idx="89" formatCode="0">
                  <c:v>819.55460000000141</c:v>
                </c:pt>
                <c:pt idx="90" formatCode="0">
                  <c:v>825.56671999999708</c:v>
                </c:pt>
                <c:pt idx="91" formatCode="0">
                  <c:v>831.38248000000203</c:v>
                </c:pt>
                <c:pt idx="92" formatCode="0">
                  <c:v>837.00751999999738</c:v>
                </c:pt>
                <c:pt idx="93" formatCode="0">
                  <c:v>842.44760000000247</c:v>
                </c:pt>
                <c:pt idx="94" formatCode="0">
                  <c:v>847.708239999993</c:v>
                </c:pt>
                <c:pt idx="95" formatCode="0">
                  <c:v>852.79508000000851</c:v>
                </c:pt>
                <c:pt idx="96" formatCode="0">
                  <c:v>857.71375999999805</c:v>
                </c:pt>
                <c:pt idx="97" formatCode="0">
                  <c:v>862.46960000000297</c:v>
                </c:pt>
                <c:pt idx="98" formatCode="0">
                  <c:v>867.06803999999443</c:v>
                </c:pt>
                <c:pt idx="99" formatCode="0">
                  <c:v>871.51444000000083</c:v>
                </c:pt>
                <c:pt idx="100" formatCode="0">
                  <c:v>875.8138800000055</c:v>
                </c:pt>
                <c:pt idx="101" formatCode="0">
                  <c:v>879.9713999999949</c:v>
                </c:pt>
                <c:pt idx="102" formatCode="0">
                  <c:v>883.99199999999837</c:v>
                </c:pt>
                <c:pt idx="103" formatCode="0">
                  <c:v>887.88048000000344</c:v>
                </c:pt>
                <c:pt idx="104" formatCode="0">
                  <c:v>891.64147999999841</c:v>
                </c:pt>
                <c:pt idx="105" formatCode="0">
                  <c:v>895.27948000000333</c:v>
                </c:pt>
                <c:pt idx="106" formatCode="0">
                  <c:v>898.79964000000655</c:v>
                </c:pt>
                <c:pt idx="107" formatCode="0">
                  <c:v>902.20487999999955</c:v>
                </c:pt>
                <c:pt idx="108" formatCode="0">
                  <c:v>905.49991999999293</c:v>
                </c:pt>
                <c:pt idx="109" formatCode="0">
                  <c:v>908.68888000001266</c:v>
                </c:pt>
                <c:pt idx="110" formatCode="0">
                  <c:v>911.77551999999253</c:v>
                </c:pt>
                <c:pt idx="111" formatCode="0">
                  <c:v>914.76364000000103</c:v>
                </c:pt>
                <c:pt idx="112" formatCode="0">
                  <c:v>917.65675999999939</c:v>
                </c:pt>
                <c:pt idx="113" formatCode="0">
                  <c:v>920.45848000000672</c:v>
                </c:pt>
                <c:pt idx="114" formatCode="0">
                  <c:v>923.17199999999502</c:v>
                </c:pt>
                <c:pt idx="115" formatCode="0">
                  <c:v>925.80060000000231</c:v>
                </c:pt>
                <c:pt idx="116" formatCode="0">
                  <c:v>928.34743999999739</c:v>
                </c:pt>
                <c:pt idx="117" formatCode="0">
                  <c:v>930.81540000000132</c:v>
                </c:pt>
                <c:pt idx="118" formatCode="0">
                  <c:v>933.20743999999661</c:v>
                </c:pt>
                <c:pt idx="119" formatCode="0">
                  <c:v>935.52631999999846</c:v>
                </c:pt>
                <c:pt idx="120" formatCode="0">
                  <c:v>937.77468000000351</c:v>
                </c:pt>
                <c:pt idx="121" formatCode="0">
                  <c:v>939.95504000000437</c:v>
                </c:pt>
                <c:pt idx="122" formatCode="0">
                  <c:v>942.06992000000298</c:v>
                </c:pt>
                <c:pt idx="123" formatCode="0">
                  <c:v>944.12167999998928</c:v>
                </c:pt>
                <c:pt idx="124" formatCode="0">
                  <c:v>946.11256000000139</c:v>
                </c:pt>
                <c:pt idx="125" formatCode="0">
                  <c:v>948.04476000001159</c:v>
                </c:pt>
                <c:pt idx="126" formatCode="0">
                  <c:v>949.92039999999179</c:v>
                </c:pt>
                <c:pt idx="127" formatCode="0">
                  <c:v>951.74148000000059</c:v>
                </c:pt>
                <c:pt idx="128" formatCode="0">
                  <c:v>953.50991999999678</c:v>
                </c:pt>
                <c:pt idx="129" formatCode="0">
                  <c:v>955.22759999999789</c:v>
                </c:pt>
                <c:pt idx="130" formatCode="0">
                  <c:v>956.89631999999619</c:v>
                </c:pt>
                <c:pt idx="131" formatCode="0">
                  <c:v>958.51776000001337</c:v>
                </c:pt>
                <c:pt idx="132" formatCode="0">
                  <c:v>960.09360000000015</c:v>
                </c:pt>
                <c:pt idx="133" formatCode="0">
                  <c:v>961.62543999998888</c:v>
                </c:pt>
                <c:pt idx="134" formatCode="0">
                  <c:v>963.114760000008</c:v>
                </c:pt>
                <c:pt idx="135" formatCode="0">
                  <c:v>964.56303999999341</c:v>
                </c:pt>
                <c:pt idx="136" formatCode="0">
                  <c:v>965.97171999999773</c:v>
                </c:pt>
                <c:pt idx="137" formatCode="0">
                  <c:v>967.34212000000718</c:v>
                </c:pt>
                <c:pt idx="138" formatCode="0">
                  <c:v>968.67555999999252</c:v>
                </c:pt>
                <c:pt idx="139" formatCode="0">
                  <c:v>969.97323999999935</c:v>
                </c:pt>
                <c:pt idx="140" formatCode="0">
                  <c:v>971.23639999999807</c:v>
                </c:pt>
                <c:pt idx="141" formatCode="0">
                  <c:v>972.46619999999746</c:v>
                </c:pt>
                <c:pt idx="142" formatCode="0">
                  <c:v>973.6637200000041</c:v>
                </c:pt>
                <c:pt idx="143" formatCode="0">
                  <c:v>974.83008000001041</c:v>
                </c:pt>
                <c:pt idx="144" formatCode="0">
                  <c:v>975.96627999999248</c:v>
                </c:pt>
                <c:pt idx="145" formatCode="0">
                  <c:v>977.07323999999062</c:v>
                </c:pt>
                <c:pt idx="146" formatCode="0">
                  <c:v>978.15200000000846</c:v>
                </c:pt>
                <c:pt idx="147" formatCode="0">
                  <c:v>979.20344000000352</c:v>
                </c:pt>
                <c:pt idx="148" formatCode="0">
                  <c:v>980.22839999999655</c:v>
                </c:pt>
                <c:pt idx="149" formatCode="0">
                  <c:v>981.22783999999251</c:v>
                </c:pt>
                <c:pt idx="150" formatCode="0">
                  <c:v>982.20244000000093</c:v>
                </c:pt>
                <c:pt idx="151" formatCode="0">
                  <c:v>983.15308000001153</c:v>
                </c:pt>
                <c:pt idx="152" formatCode="0">
                  <c:v>984.08040000000301</c:v>
                </c:pt>
                <c:pt idx="153" formatCode="0">
                  <c:v>984.98531999999614</c:v>
                </c:pt>
                <c:pt idx="154" formatCode="0">
                  <c:v>985.86831999999049</c:v>
                </c:pt>
                <c:pt idx="155" formatCode="0">
                  <c:v>986.73020000000179</c:v>
                </c:pt>
                <c:pt idx="156" formatCode="0">
                  <c:v>987.57164000000557</c:v>
                </c:pt>
                <c:pt idx="157" formatCode="0">
                  <c:v>988.39315999999599</c:v>
                </c:pt>
                <c:pt idx="158" formatCode="0">
                  <c:v>989.19540000000802</c:v>
                </c:pt>
                <c:pt idx="159" formatCode="0">
                  <c:v>989.979000000003</c:v>
                </c:pt>
                <c:pt idx="160" formatCode="0">
                  <c:v>990.74443999999858</c:v>
                </c:pt>
                <c:pt idx="161" formatCode="0">
                  <c:v>991.49231999999756</c:v>
                </c:pt>
                <c:pt idx="162" formatCode="0">
                  <c:v>992.2231199999984</c:v>
                </c:pt>
                <c:pt idx="163" formatCode="0">
                  <c:v>992.93739999999138</c:v>
                </c:pt>
                <c:pt idx="164" formatCode="0">
                  <c:v>993.63552000000709</c:v>
                </c:pt>
                <c:pt idx="165" formatCode="0">
                  <c:v>994.31812000000718</c:v>
                </c:pt>
                <c:pt idx="166" formatCode="0">
                  <c:v>994.98555999998644</c:v>
                </c:pt>
                <c:pt idx="167" formatCode="0">
                  <c:v>995.63820000001215</c:v>
                </c:pt>
                <c:pt idx="168" formatCode="0">
                  <c:v>996.27663999999652</c:v>
                </c:pt>
                <c:pt idx="169" formatCode="0">
                  <c:v>996.90112000000227</c:v>
                </c:pt>
                <c:pt idx="170" formatCode="0">
                  <c:v>997.51211999999146</c:v>
                </c:pt>
                <c:pt idx="171" formatCode="0">
                  <c:v>998.1100400000106</c:v>
                </c:pt>
                <c:pt idx="172" formatCode="0">
                  <c:v>998.69511999999293</c:v>
                </c:pt>
                <c:pt idx="173" formatCode="0">
                  <c:v>999.2678800000067</c:v>
                </c:pt>
                <c:pt idx="174" formatCode="0">
                  <c:v>999.82855999998719</c:v>
                </c:pt>
                <c:pt idx="175" formatCode="0">
                  <c:v>1000.3774800000065</c:v>
                </c:pt>
                <c:pt idx="176" formatCode="0">
                  <c:v>1000.9150799999952</c:v>
                </c:pt>
                <c:pt idx="177" formatCode="0">
                  <c:v>1001.4414800000122</c:v>
                </c:pt>
                <c:pt idx="178" formatCode="0">
                  <c:v>1001.9571199999835</c:v>
                </c:pt>
                <c:pt idx="179" formatCode="0">
                  <c:v>1002.4622799999961</c:v>
                </c:pt>
                <c:pt idx="180" formatCode="0">
                  <c:v>1002.9571999999964</c:v>
                </c:pt>
                <c:pt idx="181" formatCode="0">
                  <c:v>1003.442159999991</c:v>
                </c:pt>
                <c:pt idx="182" formatCode="0">
                  <c:v>1003.9174000000094</c:v>
                </c:pt>
                <c:pt idx="183" formatCode="0">
                  <c:v>1004.3831999999929</c:v>
                </c:pt>
                <c:pt idx="184" formatCode="0">
                  <c:v>1004.8398400000042</c:v>
                </c:pt>
                <c:pt idx="185" formatCode="0">
                  <c:v>1005.2875200000017</c:v>
                </c:pt>
                <c:pt idx="186" formatCode="0">
                  <c:v>1005.7264399999984</c:v>
                </c:pt>
                <c:pt idx="187" formatCode="0">
                  <c:v>1006.1568400000033</c:v>
                </c:pt>
                <c:pt idx="188" formatCode="0">
                  <c:v>1006.579039999998</c:v>
                </c:pt>
                <c:pt idx="189" formatCode="0">
                  <c:v>1006.993079999993</c:v>
                </c:pt>
                <c:pt idx="190" formatCode="0">
                  <c:v>1007.3992400000134</c:v>
                </c:pt>
                <c:pt idx="191" formatCode="0">
                  <c:v>1007.7977999999895</c:v>
                </c:pt>
                <c:pt idx="192" formatCode="0">
                  <c:v>1008.1888000000085</c:v>
                </c:pt>
                <c:pt idx="193" formatCode="0">
                  <c:v>1008.5725599999929</c:v>
                </c:pt>
                <c:pt idx="194" formatCode="0">
                  <c:v>1008.9491199999974</c:v>
                </c:pt>
                <c:pt idx="195" formatCode="0">
                  <c:v>1009.3187600000056</c:v>
                </c:pt>
                <c:pt idx="196" formatCode="0">
                  <c:v>1009.6816799999942</c:v>
                </c:pt>
                <c:pt idx="197" formatCode="0">
                  <c:v>1010.0379200000124</c:v>
                </c:pt>
                <c:pt idx="198" formatCode="0">
                  <c:v>1010.3876799999853</c:v>
                </c:pt>
                <c:pt idx="199" formatCode="0">
                  <c:v>1010.7312400000044</c:v>
                </c:pt>
                <c:pt idx="200" formatCode="0">
                  <c:v>1011.0685200000079</c:v>
                </c:pt>
                <c:pt idx="201" formatCode="0">
                  <c:v>1011.3999200000034</c:v>
                </c:pt>
                <c:pt idx="202" formatCode="0">
                  <c:v>1011.7253600000005</c:v>
                </c:pt>
                <c:pt idx="203" formatCode="0">
                  <c:v>1012.045079999989</c:v>
                </c:pt>
                <c:pt idx="204" formatCode="0">
                  <c:v>1012.3592400000024</c:v>
                </c:pt>
                <c:pt idx="205" formatCode="0">
                  <c:v>1012.6679199999824</c:v>
                </c:pt>
                <c:pt idx="206" formatCode="0">
                  <c:v>1012.9712800000198</c:v>
                </c:pt>
                <c:pt idx="207" formatCode="0">
                  <c:v>1013.2693999999901</c:v>
                </c:pt>
                <c:pt idx="208" formatCode="0">
                  <c:v>1013.5624000000079</c:v>
                </c:pt>
                <c:pt idx="209" formatCode="0">
                  <c:v>1013.8504399999874</c:v>
                </c:pt>
                <c:pt idx="210" formatCode="0">
                  <c:v>1014.133600000023</c:v>
                </c:pt>
                <c:pt idx="211" formatCode="0">
                  <c:v>1014.4119999999729</c:v>
                </c:pt>
                <c:pt idx="212" formatCode="0">
                  <c:v>1014.685759999993</c:v>
                </c:pt>
                <c:pt idx="213" formatCode="0">
                  <c:v>1014.9549600000319</c:v>
                </c:pt>
                <c:pt idx="214" formatCode="0">
                  <c:v>1015.219679999973</c:v>
                </c:pt>
                <c:pt idx="215" formatCode="0">
                  <c:v>1015.4800400000025</c:v>
                </c:pt>
                <c:pt idx="216" formatCode="0">
                  <c:v>1015.7361999999921</c:v>
                </c:pt>
                <c:pt idx="217" formatCode="0">
                  <c:v>1015.9881200000018</c:v>
                </c:pt>
                <c:pt idx="218" formatCode="0">
                  <c:v>1016.2360000000265</c:v>
                </c:pt>
                <c:pt idx="219" formatCode="0">
                  <c:v>1016.4799199999834</c:v>
                </c:pt>
                <c:pt idx="220" formatCode="0">
                  <c:v>1016.7198400000055</c:v>
                </c:pt>
                <c:pt idx="221" formatCode="0">
                  <c:v>1016.9560400000044</c:v>
                </c:pt>
                <c:pt idx="222" formatCode="0">
                  <c:v>1017.1884399999935</c:v>
                </c:pt>
                <c:pt idx="223" formatCode="0">
                  <c:v>1017.4172000000174</c:v>
                </c:pt>
                <c:pt idx="224" formatCode="0">
                  <c:v>1017.6423199999772</c:v>
                </c:pt>
                <c:pt idx="225" formatCode="0">
                  <c:v>1017.8640000000079</c:v>
                </c:pt>
                <c:pt idx="226" formatCode="0">
                  <c:v>1018.0822400000034</c:v>
                </c:pt>
                <c:pt idx="227" formatCode="0">
                  <c:v>1018.297039999998</c:v>
                </c:pt>
                <c:pt idx="228" formatCode="0">
                  <c:v>1018.5085999999865</c:v>
                </c:pt>
                <c:pt idx="229" formatCode="0">
                  <c:v>1018.7169200000062</c:v>
                </c:pt>
                <c:pt idx="230" formatCode="0">
                  <c:v>1018.9220800000112</c:v>
                </c:pt>
                <c:pt idx="231" formatCode="0">
                  <c:v>1019.1241199999779</c:v>
                </c:pt>
                <c:pt idx="232" formatCode="0">
                  <c:v>1019.3231200000079</c:v>
                </c:pt>
                <c:pt idx="233" formatCode="0">
                  <c:v>1019.5191200000044</c:v>
                </c:pt>
                <c:pt idx="234" formatCode="0">
                  <c:v>1019.7122400000079</c:v>
                </c:pt>
                <c:pt idx="235" formatCode="0">
                  <c:v>1019.9025199999925</c:v>
                </c:pt>
                <c:pt idx="236" formatCode="0">
                  <c:v>1020.0899199999915</c:v>
                </c:pt>
                <c:pt idx="237" formatCode="0">
                  <c:v>1020.2746400000283</c:v>
                </c:pt>
                <c:pt idx="238" formatCode="0">
                  <c:v>1020.4565999999974</c:v>
                </c:pt>
                <c:pt idx="239" formatCode="0">
                  <c:v>1020.6359599999994</c:v>
                </c:pt>
                <c:pt idx="240" formatCode="0">
                  <c:v>1020.8127599999714</c:v>
                </c:pt>
                <c:pt idx="241" formatCode="0">
                  <c:v>1020.9869200000321</c:v>
                </c:pt>
                <c:pt idx="242" formatCode="0">
                  <c:v>1021.1586399999942</c:v>
                </c:pt>
                <c:pt idx="243" formatCode="0">
                  <c:v>1021.3279199999997</c:v>
                </c:pt>
                <c:pt idx="244" formatCode="0">
                  <c:v>1021.4948000000005</c:v>
                </c:pt>
                <c:pt idx="245" formatCode="0">
                  <c:v>1021.6593199999984</c:v>
                </c:pt>
              </c:numCache>
            </c:numRef>
          </c:val>
        </c:ser>
        <c:ser>
          <c:idx val="4"/>
          <c:order val="3"/>
          <c:tx>
            <c:strRef>
              <c:f>'total cavities'!$E$1</c:f>
              <c:strCache>
                <c:ptCount val="1"/>
                <c:pt idx="0">
                  <c:v>Beta = 1 Low Power SPL</c:v>
                </c:pt>
              </c:strCache>
            </c:strRef>
          </c:tx>
          <c:spPr>
            <a:solidFill>
              <a:srgbClr val="00B050"/>
            </a:solidFill>
          </c:spPr>
          <c:cat>
            <c:numRef>
              <c:f>'total cavities'!$A$2:$A$247</c:f>
              <c:numCache>
                <c:formatCode>General</c:formatCode>
                <c:ptCount val="2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numCache>
            </c:numRef>
          </c:cat>
          <c:val>
            <c:numRef>
              <c:f>'total cavities'!$E$2:$E$247</c:f>
              <c:numCache>
                <c:formatCode>General</c:formatCode>
                <c:ptCount val="246"/>
                <c:pt idx="54" formatCode="0">
                  <c:v>215.45307999999977</c:v>
                </c:pt>
                <c:pt idx="55" formatCode="0">
                  <c:v>220.64953999999938</c:v>
                </c:pt>
                <c:pt idx="56" formatCode="0">
                  <c:v>225.83397999999988</c:v>
                </c:pt>
                <c:pt idx="57" formatCode="0">
                  <c:v>230.99950000000035</c:v>
                </c:pt>
                <c:pt idx="58" formatCode="0">
                  <c:v>236.13927999999979</c:v>
                </c:pt>
                <c:pt idx="59" formatCode="0">
                  <c:v>241.24680000000112</c:v>
                </c:pt>
                <c:pt idx="60" formatCode="0">
                  <c:v>246.31570000000011</c:v>
                </c:pt>
                <c:pt idx="61" formatCode="0">
                  <c:v>251.34003999999777</c:v>
                </c:pt>
                <c:pt idx="62" formatCode="0">
                  <c:v>282.67950000000172</c:v>
                </c:pt>
                <c:pt idx="63" formatCode="0">
                  <c:v>288.64695999999867</c:v>
                </c:pt>
                <c:pt idx="64" formatCode="0">
                  <c:v>294.53232000000065</c:v>
                </c:pt>
                <c:pt idx="65" formatCode="0">
                  <c:v>300.32879999999869</c:v>
                </c:pt>
                <c:pt idx="66" formatCode="0">
                  <c:v>306.03031999999735</c:v>
                </c:pt>
                <c:pt idx="67" formatCode="0">
                  <c:v>311.63142000000107</c:v>
                </c:pt>
                <c:pt idx="68" formatCode="0">
                  <c:v>317.12719999999899</c:v>
                </c:pt>
                <c:pt idx="69" formatCode="0">
                  <c:v>322.51348000000007</c:v>
                </c:pt>
                <c:pt idx="70" formatCode="0">
                  <c:v>330.92231999999723</c:v>
                </c:pt>
                <c:pt idx="71" formatCode="0">
                  <c:v>336.17700000000031</c:v>
                </c:pt>
                <c:pt idx="72" formatCode="0">
                  <c:v>341.30977999999914</c:v>
                </c:pt>
                <c:pt idx="73" formatCode="0">
                  <c:v>346.31874000000158</c:v>
                </c:pt>
                <c:pt idx="74" formatCode="0">
                  <c:v>351.20255999999699</c:v>
                </c:pt>
                <c:pt idx="75" formatCode="0">
                  <c:v>355.96032000000366</c:v>
                </c:pt>
                <c:pt idx="76" formatCode="0">
                  <c:v>360.59171999999523</c:v>
                </c:pt>
                <c:pt idx="77" formatCode="0">
                  <c:v>365.09680000000117</c:v>
                </c:pt>
                <c:pt idx="78" formatCode="0">
                  <c:v>369.47603999999706</c:v>
                </c:pt>
                <c:pt idx="79" formatCode="0">
                  <c:v>373.73030000000199</c:v>
                </c:pt>
                <c:pt idx="80" formatCode="0">
                  <c:v>377.86075999999866</c:v>
                </c:pt>
                <c:pt idx="81" formatCode="0">
                  <c:v>381.86885999999959</c:v>
                </c:pt>
                <c:pt idx="82" formatCode="0">
                  <c:v>385.75636000000026</c:v>
                </c:pt>
                <c:pt idx="83" formatCode="0">
                  <c:v>389.52519999999669</c:v>
                </c:pt>
                <c:pt idx="84" formatCode="0">
                  <c:v>393.17755999999923</c:v>
                </c:pt>
                <c:pt idx="85" formatCode="0">
                  <c:v>396.71572000000197</c:v>
                </c:pt>
                <c:pt idx="86" formatCode="0">
                  <c:v>400.14217999999806</c:v>
                </c:pt>
                <c:pt idx="87" formatCode="0">
                  <c:v>403.45946000000401</c:v>
                </c:pt>
                <c:pt idx="88" formatCode="0">
                  <c:v>406.67027999999846</c:v>
                </c:pt>
                <c:pt idx="89" formatCode="0">
                  <c:v>409.77730000000065</c:v>
                </c:pt>
                <c:pt idx="90" formatCode="0">
                  <c:v>412.78335999999638</c:v>
                </c:pt>
                <c:pt idx="91" formatCode="0">
                  <c:v>415.69124000000102</c:v>
                </c:pt>
                <c:pt idx="92" formatCode="0">
                  <c:v>418.50375999999869</c:v>
                </c:pt>
                <c:pt idx="93" formatCode="0">
                  <c:v>421.22380000000254</c:v>
                </c:pt>
                <c:pt idx="94" formatCode="0">
                  <c:v>423.85411999999633</c:v>
                </c:pt>
                <c:pt idx="95" formatCode="0">
                  <c:v>426.39754000000266</c:v>
                </c:pt>
                <c:pt idx="96" formatCode="0">
                  <c:v>428.85687999999851</c:v>
                </c:pt>
                <c:pt idx="97" formatCode="0">
                  <c:v>431.234800000002</c:v>
                </c:pt>
                <c:pt idx="98" formatCode="0">
                  <c:v>433.53401999999699</c:v>
                </c:pt>
                <c:pt idx="99" formatCode="0">
                  <c:v>435.75722000000042</c:v>
                </c:pt>
                <c:pt idx="100" formatCode="0">
                  <c:v>437.90694000000229</c:v>
                </c:pt>
                <c:pt idx="101" formatCode="0">
                  <c:v>439.98569999999694</c:v>
                </c:pt>
                <c:pt idx="102" formatCode="0">
                  <c:v>441.99599999999754</c:v>
                </c:pt>
                <c:pt idx="103" formatCode="0">
                  <c:v>443.94024000000172</c:v>
                </c:pt>
                <c:pt idx="104" formatCode="0">
                  <c:v>445.82073999999869</c:v>
                </c:pt>
                <c:pt idx="105" formatCode="0">
                  <c:v>447.63973999999899</c:v>
                </c:pt>
                <c:pt idx="106" formatCode="0">
                  <c:v>449.39982000000401</c:v>
                </c:pt>
                <c:pt idx="107" formatCode="0">
                  <c:v>451.10243999999966</c:v>
                </c:pt>
                <c:pt idx="108" formatCode="0">
                  <c:v>452.74995999999652</c:v>
                </c:pt>
                <c:pt idx="109" formatCode="0">
                  <c:v>454.34444000000627</c:v>
                </c:pt>
                <c:pt idx="110" formatCode="0">
                  <c:v>455.88775999999569</c:v>
                </c:pt>
                <c:pt idx="111" formatCode="0">
                  <c:v>457.38182000000052</c:v>
                </c:pt>
                <c:pt idx="112" formatCode="0">
                  <c:v>458.82837999999805</c:v>
                </c:pt>
                <c:pt idx="113" formatCode="0">
                  <c:v>460.22924000000336</c:v>
                </c:pt>
                <c:pt idx="114" formatCode="0">
                  <c:v>461.58599999999723</c:v>
                </c:pt>
                <c:pt idx="115" formatCode="0">
                  <c:v>462.90030000000115</c:v>
                </c:pt>
                <c:pt idx="116" formatCode="0">
                  <c:v>464.17371999999864</c:v>
                </c:pt>
                <c:pt idx="117" formatCode="0">
                  <c:v>465.40770000000066</c:v>
                </c:pt>
                <c:pt idx="118" formatCode="0">
                  <c:v>466.60371999999825</c:v>
                </c:pt>
                <c:pt idx="119" formatCode="0">
                  <c:v>467.76315999999747</c:v>
                </c:pt>
                <c:pt idx="120" formatCode="0">
                  <c:v>468.8873400000013</c:v>
                </c:pt>
                <c:pt idx="121" formatCode="0">
                  <c:v>469.97752000000219</c:v>
                </c:pt>
                <c:pt idx="122" formatCode="0">
                  <c:v>471.03496000000177</c:v>
                </c:pt>
                <c:pt idx="123" formatCode="0">
                  <c:v>472.06083999999464</c:v>
                </c:pt>
                <c:pt idx="124" formatCode="0">
                  <c:v>473.0562800000007</c:v>
                </c:pt>
                <c:pt idx="125" formatCode="0">
                  <c:v>474.0223800000058</c:v>
                </c:pt>
                <c:pt idx="126" formatCode="0">
                  <c:v>474.96019999999396</c:v>
                </c:pt>
                <c:pt idx="127" formatCode="0">
                  <c:v>475.8707400000003</c:v>
                </c:pt>
                <c:pt idx="128" formatCode="0">
                  <c:v>476.75495999999839</c:v>
                </c:pt>
                <c:pt idx="129" formatCode="0">
                  <c:v>477.61379999999895</c:v>
                </c:pt>
                <c:pt idx="130" formatCode="0">
                  <c:v>478.44815999999628</c:v>
                </c:pt>
                <c:pt idx="131" formatCode="0">
                  <c:v>479.25888000000708</c:v>
                </c:pt>
                <c:pt idx="132" formatCode="0">
                  <c:v>480.04680000000008</c:v>
                </c:pt>
                <c:pt idx="133" formatCode="0">
                  <c:v>480.81271999999399</c:v>
                </c:pt>
                <c:pt idx="134" formatCode="0">
                  <c:v>481.557380000004</c:v>
                </c:pt>
                <c:pt idx="135" formatCode="0">
                  <c:v>482.28151999999403</c:v>
                </c:pt>
                <c:pt idx="136" formatCode="0">
                  <c:v>482.98585999999864</c:v>
                </c:pt>
                <c:pt idx="137" formatCode="0">
                  <c:v>483.67106000000632</c:v>
                </c:pt>
                <c:pt idx="138" formatCode="0">
                  <c:v>484.3377799999962</c:v>
                </c:pt>
                <c:pt idx="139" formatCode="0">
                  <c:v>484.98661999999723</c:v>
                </c:pt>
                <c:pt idx="140" formatCode="0">
                  <c:v>485.61819999999869</c:v>
                </c:pt>
                <c:pt idx="141" formatCode="0">
                  <c:v>486.23309999999765</c:v>
                </c:pt>
                <c:pt idx="142" formatCode="0">
                  <c:v>486.83186000000205</c:v>
                </c:pt>
                <c:pt idx="143" formatCode="0">
                  <c:v>487.41504000000526</c:v>
                </c:pt>
                <c:pt idx="144" formatCode="0">
                  <c:v>487.98313999999363</c:v>
                </c:pt>
                <c:pt idx="145" formatCode="0">
                  <c:v>488.53661999999315</c:v>
                </c:pt>
                <c:pt idx="146" formatCode="0">
                  <c:v>489.07600000000429</c:v>
                </c:pt>
                <c:pt idx="147" formatCode="0">
                  <c:v>489.60172000000057</c:v>
                </c:pt>
                <c:pt idx="148" formatCode="0">
                  <c:v>490.11419999999816</c:v>
                </c:pt>
                <c:pt idx="149" formatCode="0">
                  <c:v>490.61391999999614</c:v>
                </c:pt>
                <c:pt idx="150" formatCode="0">
                  <c:v>491.10122000000047</c:v>
                </c:pt>
                <c:pt idx="151" formatCode="0">
                  <c:v>491.57654000000525</c:v>
                </c:pt>
                <c:pt idx="152" formatCode="0">
                  <c:v>492.04020000000202</c:v>
                </c:pt>
                <c:pt idx="153" formatCode="0">
                  <c:v>492.49265999999699</c:v>
                </c:pt>
                <c:pt idx="154" formatCode="0">
                  <c:v>492.93415999999286</c:v>
                </c:pt>
                <c:pt idx="155" formatCode="0">
                  <c:v>493.36510000000089</c:v>
                </c:pt>
                <c:pt idx="156" formatCode="0">
                  <c:v>493.78582000000279</c:v>
                </c:pt>
                <c:pt idx="157" formatCode="0">
                  <c:v>494.19657999999669</c:v>
                </c:pt>
                <c:pt idx="158" formatCode="0">
                  <c:v>494.5977000000039</c:v>
                </c:pt>
                <c:pt idx="159" formatCode="0">
                  <c:v>494.9895000000015</c:v>
                </c:pt>
                <c:pt idx="160" formatCode="0">
                  <c:v>495.37221999999929</c:v>
                </c:pt>
                <c:pt idx="161" formatCode="0">
                  <c:v>495.74615999999691</c:v>
                </c:pt>
                <c:pt idx="162" formatCode="0">
                  <c:v>496.11155999999869</c:v>
                </c:pt>
                <c:pt idx="163" formatCode="0">
                  <c:v>496.46869999999569</c:v>
                </c:pt>
                <c:pt idx="164" formatCode="0">
                  <c:v>496.81776000000372</c:v>
                </c:pt>
                <c:pt idx="165" formatCode="0">
                  <c:v>497.15906000000524</c:v>
                </c:pt>
                <c:pt idx="166" formatCode="0">
                  <c:v>497.49277999999163</c:v>
                </c:pt>
                <c:pt idx="167" formatCode="0">
                  <c:v>497.81910000000607</c:v>
                </c:pt>
                <c:pt idx="168" formatCode="0">
                  <c:v>498.13831999999616</c:v>
                </c:pt>
                <c:pt idx="169" formatCode="0">
                  <c:v>498.4505600000013</c:v>
                </c:pt>
                <c:pt idx="170" formatCode="0">
                  <c:v>498.75605999999436</c:v>
                </c:pt>
                <c:pt idx="171" formatCode="0">
                  <c:v>499.0550200000053</c:v>
                </c:pt>
                <c:pt idx="172" formatCode="0">
                  <c:v>499.34755999999652</c:v>
                </c:pt>
                <c:pt idx="173" formatCode="0">
                  <c:v>499.63394000000335</c:v>
                </c:pt>
                <c:pt idx="174" formatCode="0">
                  <c:v>499.9142799999936</c:v>
                </c:pt>
                <c:pt idx="175" formatCode="0">
                  <c:v>500.18874000000335</c:v>
                </c:pt>
                <c:pt idx="176" formatCode="0">
                  <c:v>500.45753999999664</c:v>
                </c:pt>
                <c:pt idx="177" formatCode="0">
                  <c:v>500.72074000000612</c:v>
                </c:pt>
                <c:pt idx="178" formatCode="0">
                  <c:v>500.97855999999183</c:v>
                </c:pt>
                <c:pt idx="179" formatCode="0">
                  <c:v>501.23113999999663</c:v>
                </c:pt>
                <c:pt idx="180" formatCode="0">
                  <c:v>501.47860000000026</c:v>
                </c:pt>
                <c:pt idx="181" formatCode="0">
                  <c:v>501.72107999999588</c:v>
                </c:pt>
                <c:pt idx="182" formatCode="0">
                  <c:v>501.95870000000463</c:v>
                </c:pt>
                <c:pt idx="183" formatCode="0">
                  <c:v>502.19159999999624</c:v>
                </c:pt>
                <c:pt idx="184" formatCode="0">
                  <c:v>502.41992000000209</c:v>
                </c:pt>
                <c:pt idx="185" formatCode="0">
                  <c:v>502.64376000000232</c:v>
                </c:pt>
                <c:pt idx="186" formatCode="0">
                  <c:v>502.86321999999899</c:v>
                </c:pt>
                <c:pt idx="187" formatCode="0">
                  <c:v>503.0784200000017</c:v>
                </c:pt>
                <c:pt idx="188" formatCode="0">
                  <c:v>503.28951999999668</c:v>
                </c:pt>
                <c:pt idx="189" formatCode="0">
                  <c:v>503.49653999999316</c:v>
                </c:pt>
                <c:pt idx="190" formatCode="0">
                  <c:v>503.69962000000731</c:v>
                </c:pt>
                <c:pt idx="191" formatCode="0">
                  <c:v>503.89889999999463</c:v>
                </c:pt>
                <c:pt idx="192" formatCode="0">
                  <c:v>504.0944000000037</c:v>
                </c:pt>
                <c:pt idx="193" formatCode="0">
                  <c:v>504.28627999999497</c:v>
                </c:pt>
                <c:pt idx="194" formatCode="0">
                  <c:v>504.47455999999869</c:v>
                </c:pt>
                <c:pt idx="195" formatCode="0">
                  <c:v>504.65938000000278</c:v>
                </c:pt>
                <c:pt idx="196" formatCode="0">
                  <c:v>504.84083999999712</c:v>
                </c:pt>
                <c:pt idx="197" formatCode="0">
                  <c:v>505.0189600000067</c:v>
                </c:pt>
                <c:pt idx="198" formatCode="0">
                  <c:v>505.19383999999263</c:v>
                </c:pt>
                <c:pt idx="199" formatCode="0">
                  <c:v>505.36562000000231</c:v>
                </c:pt>
                <c:pt idx="200" formatCode="0">
                  <c:v>505.534260000004</c:v>
                </c:pt>
                <c:pt idx="201" formatCode="0">
                  <c:v>505.69996000000202</c:v>
                </c:pt>
                <c:pt idx="202" formatCode="0">
                  <c:v>505.86268000000223</c:v>
                </c:pt>
                <c:pt idx="203" formatCode="0">
                  <c:v>506.02253999999363</c:v>
                </c:pt>
                <c:pt idx="204" formatCode="0">
                  <c:v>506.17962000000426</c:v>
                </c:pt>
                <c:pt idx="205" formatCode="0">
                  <c:v>506.33395999999169</c:v>
                </c:pt>
                <c:pt idx="206" formatCode="0">
                  <c:v>506.48564000000965</c:v>
                </c:pt>
                <c:pt idx="207" formatCode="0">
                  <c:v>506.63469999999506</c:v>
                </c:pt>
                <c:pt idx="208" formatCode="0">
                  <c:v>506.78120000000399</c:v>
                </c:pt>
                <c:pt idx="209" formatCode="0">
                  <c:v>506.92521999999161</c:v>
                </c:pt>
                <c:pt idx="210" formatCode="0">
                  <c:v>507.06680000001148</c:v>
                </c:pt>
                <c:pt idx="211" formatCode="0">
                  <c:v>507.20599999998723</c:v>
                </c:pt>
                <c:pt idx="212" formatCode="0">
                  <c:v>507.34287999999702</c:v>
                </c:pt>
                <c:pt idx="213" formatCode="0">
                  <c:v>507.47748000001678</c:v>
                </c:pt>
                <c:pt idx="214" formatCode="0">
                  <c:v>507.60983999998672</c:v>
                </c:pt>
                <c:pt idx="215" formatCode="0">
                  <c:v>507.74002000000132</c:v>
                </c:pt>
                <c:pt idx="216" formatCode="0">
                  <c:v>507.86809999999605</c:v>
                </c:pt>
                <c:pt idx="217" formatCode="0">
                  <c:v>507.9940600000009</c:v>
                </c:pt>
                <c:pt idx="218" formatCode="0">
                  <c:v>508.11800000001318</c:v>
                </c:pt>
                <c:pt idx="219" formatCode="0">
                  <c:v>508.23995999999164</c:v>
                </c:pt>
                <c:pt idx="220" formatCode="0">
                  <c:v>508.35992000000272</c:v>
                </c:pt>
                <c:pt idx="221" formatCode="0">
                  <c:v>508.47802000000229</c:v>
                </c:pt>
                <c:pt idx="222" formatCode="0">
                  <c:v>508.59421999999529</c:v>
                </c:pt>
                <c:pt idx="223" formatCode="0">
                  <c:v>508.70860000000903</c:v>
                </c:pt>
                <c:pt idx="224" formatCode="0">
                  <c:v>508.82115999998643</c:v>
                </c:pt>
                <c:pt idx="225" formatCode="0">
                  <c:v>508.93200000000394</c:v>
                </c:pt>
                <c:pt idx="226" formatCode="0">
                  <c:v>509.04112000000168</c:v>
                </c:pt>
                <c:pt idx="227" formatCode="0">
                  <c:v>509.14851999999883</c:v>
                </c:pt>
                <c:pt idx="228" formatCode="0">
                  <c:v>509.25429999999335</c:v>
                </c:pt>
                <c:pt idx="229" formatCode="0">
                  <c:v>509.35846000000402</c:v>
                </c:pt>
                <c:pt idx="230" formatCode="0">
                  <c:v>509.4610400000056</c:v>
                </c:pt>
                <c:pt idx="231" formatCode="0">
                  <c:v>509.56205999998929</c:v>
                </c:pt>
                <c:pt idx="232" formatCode="0">
                  <c:v>509.6615600000041</c:v>
                </c:pt>
                <c:pt idx="233" formatCode="0">
                  <c:v>509.7595600000023</c:v>
                </c:pt>
                <c:pt idx="234" formatCode="0">
                  <c:v>509.85612000000395</c:v>
                </c:pt>
                <c:pt idx="235" formatCode="0">
                  <c:v>509.95125999999669</c:v>
                </c:pt>
                <c:pt idx="236" formatCode="0">
                  <c:v>510.04495999999568</c:v>
                </c:pt>
                <c:pt idx="237" formatCode="0">
                  <c:v>510.13732000001255</c:v>
                </c:pt>
                <c:pt idx="238" formatCode="0">
                  <c:v>510.22829999999863</c:v>
                </c:pt>
                <c:pt idx="239" formatCode="0">
                  <c:v>510.31797999999969</c:v>
                </c:pt>
                <c:pt idx="240" formatCode="0">
                  <c:v>510.40637999998319</c:v>
                </c:pt>
                <c:pt idx="241" formatCode="0">
                  <c:v>510.49346000001606</c:v>
                </c:pt>
                <c:pt idx="242" formatCode="0">
                  <c:v>510.57931999999693</c:v>
                </c:pt>
                <c:pt idx="243" formatCode="0">
                  <c:v>510.66396000000202</c:v>
                </c:pt>
                <c:pt idx="244" formatCode="0">
                  <c:v>510.74740000000031</c:v>
                </c:pt>
                <c:pt idx="245" formatCode="0">
                  <c:v>510.82965999999925</c:v>
                </c:pt>
              </c:numCache>
            </c:numRef>
          </c:val>
        </c:ser>
        <c:axId val="57814016"/>
        <c:axId val="58307328"/>
      </c:barChart>
      <c:catAx>
        <c:axId val="57814016"/>
        <c:scaling>
          <c:orientation val="minMax"/>
        </c:scaling>
        <c:axPos val="b"/>
        <c:numFmt formatCode="General" sourceLinked="1"/>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58307328"/>
        <c:crosses val="autoZero"/>
        <c:auto val="1"/>
        <c:lblAlgn val="ctr"/>
        <c:lblOffset val="100"/>
      </c:catAx>
      <c:valAx>
        <c:axId val="58307328"/>
        <c:scaling>
          <c:orientation val="minMax"/>
        </c:scaling>
        <c:axPos val="l"/>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7814016"/>
        <c:crosses val="autoZero"/>
        <c:crossBetween val="between"/>
      </c:valAx>
    </c:plotArea>
    <c:legend>
      <c:legendPos val="r"/>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wmf"/></Relationships>
</file>

<file path=ppt/drawings/drawing1.xml><?xml version="1.0" encoding="utf-8"?>
<c:userShapes xmlns:c="http://schemas.openxmlformats.org/drawingml/2006/chart">
  <cdr:relSizeAnchor xmlns:cdr="http://schemas.openxmlformats.org/drawingml/2006/chartDrawing">
    <cdr:from>
      <cdr:x>0.63934</cdr:x>
      <cdr:y>0.36551</cdr:y>
    </cdr:from>
    <cdr:to>
      <cdr:x>0.98766</cdr:x>
      <cdr:y>0.65787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71800" y="1143000"/>
          <a:ext cx="1619048" cy="91428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C4652A7-84FD-4C69-A036-002E7016E2CC}" type="datetimeFigureOut">
              <a:rPr lang="en-US" smtClean="0"/>
              <a:pPr/>
              <a:t>12/6/2011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4A987E8-B5AA-4076-A3A6-3A59D6899F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1BFE20-A08D-459F-AB78-7729A974BD7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1BFE20-A08D-459F-AB78-7729A974BD79}"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A987E8-B5AA-4076-A3A6-3A59D6899FD7}"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80472A-17C3-434E-8BEB-22A5A806316A}"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80472A-17C3-434E-8BEB-22A5A806316A}"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AFF15E-F84D-4923-9F5A-CDE9D1FC023E}"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FF15E-F84D-4923-9F5A-CDE9D1FC023E}"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FF15E-F84D-4923-9F5A-CDE9D1FC023E}"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FF15E-F84D-4923-9F5A-CDE9D1FC023E}"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FF15E-F84D-4923-9F5A-CDE9D1FC023E}"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AFF15E-F84D-4923-9F5A-CDE9D1FC023E}"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AFF15E-F84D-4923-9F5A-CDE9D1FC023E}" type="datetimeFigureOut">
              <a:rPr lang="en-US" smtClean="0"/>
              <a:pPr/>
              <a:t>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AFF15E-F84D-4923-9F5A-CDE9D1FC023E}" type="datetimeFigureOut">
              <a:rPr lang="en-US" smtClean="0"/>
              <a:pPr/>
              <a:t>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FF15E-F84D-4923-9F5A-CDE9D1FC023E}" type="datetimeFigureOut">
              <a:rPr lang="en-US" smtClean="0"/>
              <a:pPr/>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FF15E-F84D-4923-9F5A-CDE9D1FC023E}"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FF15E-F84D-4923-9F5A-CDE9D1FC023E}"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48057-E737-4EAB-B8F0-A50A6D7D06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FF15E-F84D-4923-9F5A-CDE9D1FC023E}" type="datetimeFigureOut">
              <a:rPr lang="en-US" smtClean="0"/>
              <a:pPr/>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48057-E737-4EAB-B8F0-A50A6D7D06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jpe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tiff"/><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6.xml"/><Relationship Id="rId4" Type="http://schemas.openxmlformats.org/officeDocument/2006/relationships/image" Target="../media/image3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43.png"/><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image" Target="../media/image55.tif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5.bin"/><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smtClean="0"/>
              <a:t>LLRF Control Simulations for SPL Cavities</a:t>
            </a:r>
            <a:endParaRPr lang="en-US" dirty="0"/>
          </a:p>
        </p:txBody>
      </p:sp>
      <p:sp>
        <p:nvSpPr>
          <p:cNvPr id="3" name="Subtitle 2"/>
          <p:cNvSpPr>
            <a:spLocks noGrp="1"/>
          </p:cNvSpPr>
          <p:nvPr>
            <p:ph type="subTitle" idx="1"/>
          </p:nvPr>
        </p:nvSpPr>
        <p:spPr>
          <a:xfrm>
            <a:off x="1295400" y="3048000"/>
            <a:ext cx="6400800" cy="1752600"/>
          </a:xfrm>
        </p:spPr>
        <p:txBody>
          <a:bodyPr>
            <a:normAutofit/>
          </a:bodyPr>
          <a:lstStyle/>
          <a:p>
            <a:r>
              <a:rPr lang="en-US" sz="2800" dirty="0" smtClean="0"/>
              <a:t> </a:t>
            </a:r>
            <a:r>
              <a:rPr lang="en-US" sz="2800" dirty="0" err="1" smtClean="0"/>
              <a:t>Simulink</a:t>
            </a:r>
            <a:r>
              <a:rPr lang="en-US" sz="2800" dirty="0" smtClean="0"/>
              <a:t> Model for SPL Extension to LINAC4 at CERN from RF Point of View</a:t>
            </a:r>
          </a:p>
          <a:p>
            <a:endParaRPr lang="en-US" sz="2800" dirty="0" smtClean="0"/>
          </a:p>
          <a:p>
            <a:endParaRPr lang="en-US" sz="2800" dirty="0"/>
          </a:p>
        </p:txBody>
      </p:sp>
      <p:sp>
        <p:nvSpPr>
          <p:cNvPr id="4" name="Title 1"/>
          <p:cNvSpPr txBox="1">
            <a:spLocks/>
          </p:cNvSpPr>
          <p:nvPr/>
        </p:nvSpPr>
        <p:spPr>
          <a:xfrm>
            <a:off x="685800" y="49530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Acknowledgements: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CEA team, in particular O. Piquet (</a:t>
            </a:r>
            <a:r>
              <a:rPr kumimoji="0" lang="en-US" b="0" i="0" u="none" strike="noStrike" kern="1200" cap="none" spc="0" normalizeH="0" baseline="0" noProof="0" dirty="0" err="1" smtClean="0">
                <a:ln>
                  <a:noFill/>
                </a:ln>
                <a:solidFill>
                  <a:schemeClr val="tx1"/>
                </a:solidFill>
                <a:effectLst/>
                <a:uLnTx/>
                <a:uFillTx/>
                <a:latin typeface="+mj-lt"/>
                <a:ea typeface="+mj-ea"/>
                <a:cs typeface="+mj-cs"/>
              </a:rPr>
              <a:t>simulink</a:t>
            </a:r>
            <a:r>
              <a:rPr kumimoji="0" lang="en-US" b="0" i="0" u="none" strike="noStrike" kern="1200" cap="none" spc="0" normalizeH="0" baseline="0" noProof="0" dirty="0" smtClean="0">
                <a:ln>
                  <a:noFill/>
                </a:ln>
                <a:solidFill>
                  <a:schemeClr val="tx1"/>
                </a:solidFill>
                <a:effectLst/>
                <a:uLnTx/>
                <a:uFillTx/>
                <a:latin typeface="+mj-lt"/>
                <a:ea typeface="+mj-ea"/>
                <a:cs typeface="+mj-cs"/>
              </a:rPr>
              <a:t> model)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W. </a:t>
            </a:r>
            <a:r>
              <a:rPr kumimoji="0" lang="en-US" b="0" i="0" u="none" strike="noStrike" kern="1200" cap="none" spc="0" normalizeH="0" baseline="0" noProof="0" dirty="0" err="1" smtClean="0">
                <a:ln>
                  <a:noFill/>
                </a:ln>
                <a:solidFill>
                  <a:schemeClr val="tx1"/>
                </a:solidFill>
                <a:effectLst/>
                <a:uLnTx/>
                <a:uFillTx/>
                <a:latin typeface="+mj-lt"/>
                <a:ea typeface="+mj-ea"/>
                <a:cs typeface="+mj-cs"/>
              </a:rPr>
              <a:t>Hofle</a:t>
            </a:r>
            <a:r>
              <a:rPr kumimoji="0" lang="en-US" b="0" i="0" u="none" strike="noStrike" kern="1200" cap="none" spc="0" normalizeH="0" baseline="0" noProof="0" dirty="0" smtClean="0">
                <a:ln>
                  <a:noFill/>
                </a:ln>
                <a:solidFill>
                  <a:schemeClr val="tx1"/>
                </a:solidFill>
                <a:effectLst/>
                <a:uLnTx/>
                <a:uFillTx/>
                <a:latin typeface="+mj-lt"/>
                <a:ea typeface="+mj-ea"/>
                <a:cs typeface="+mj-cs"/>
              </a:rPr>
              <a:t>, J. </a:t>
            </a:r>
            <a:r>
              <a:rPr kumimoji="0" lang="en-US" b="0" i="0" u="none" strike="noStrike" kern="1200" cap="none" spc="0" normalizeH="0" baseline="0" noProof="0" dirty="0" err="1" smtClean="0">
                <a:ln>
                  <a:noFill/>
                </a:ln>
                <a:solidFill>
                  <a:schemeClr val="tx1"/>
                </a:solidFill>
                <a:effectLst/>
                <a:uLnTx/>
                <a:uFillTx/>
                <a:latin typeface="+mj-lt"/>
                <a:ea typeface="+mj-ea"/>
                <a:cs typeface="+mj-cs"/>
              </a:rPr>
              <a:t>Tuckmantel</a:t>
            </a:r>
            <a:r>
              <a:rPr lang="en-US" dirty="0" smtClean="0">
                <a:latin typeface="+mj-lt"/>
                <a:ea typeface="+mj-ea"/>
                <a:cs typeface="+mj-cs"/>
              </a:rPr>
              <a:t>, D. </a:t>
            </a:r>
            <a:r>
              <a:rPr lang="en-US" dirty="0" err="1" smtClean="0">
                <a:latin typeface="+mj-lt"/>
                <a:ea typeface="+mj-ea"/>
                <a:cs typeface="+mj-cs"/>
              </a:rPr>
              <a:t>Valuch</a:t>
            </a:r>
            <a:r>
              <a:rPr lang="en-US" dirty="0" smtClean="0">
                <a:latin typeface="+mj-lt"/>
                <a:ea typeface="+mj-ea"/>
                <a:cs typeface="+mj-cs"/>
              </a:rPr>
              <a:t>, G. </a:t>
            </a:r>
            <a:r>
              <a:rPr lang="en-US" dirty="0" err="1" smtClean="0">
                <a:latin typeface="+mj-lt"/>
                <a:ea typeface="+mj-ea"/>
                <a:cs typeface="+mj-cs"/>
              </a:rPr>
              <a:t>Kotzian</a:t>
            </a:r>
            <a:r>
              <a:rPr lang="en-US" dirty="0" smtClean="0">
                <a:latin typeface="+mj-lt"/>
                <a:ea typeface="+mj-ea"/>
                <a:cs typeface="+mj-cs"/>
              </a:rPr>
              <a:t>, P. A. </a:t>
            </a:r>
            <a:r>
              <a:rPr lang="en-US" dirty="0" err="1" smtClean="0">
                <a:latin typeface="+mj-lt"/>
                <a:ea typeface="+mj-ea"/>
                <a:cs typeface="+mj-cs"/>
              </a:rPr>
              <a:t>Posocco</a:t>
            </a:r>
            <a:endParaRPr lang="en-US" dirty="0" smtClean="0">
              <a:latin typeface="+mj-lt"/>
              <a:ea typeface="+mj-ea"/>
              <a:cs typeface="+mj-cs"/>
            </a:endParaRPr>
          </a:p>
        </p:txBody>
      </p:sp>
      <p:sp>
        <p:nvSpPr>
          <p:cNvPr id="5" name="Slide Number Placeholder 4"/>
          <p:cNvSpPr>
            <a:spLocks noGrp="1"/>
          </p:cNvSpPr>
          <p:nvPr>
            <p:ph type="sldNum" sz="quarter" idx="12"/>
          </p:nvPr>
        </p:nvSpPr>
        <p:spPr/>
        <p:txBody>
          <a:bodyPr/>
          <a:lstStyle/>
          <a:p>
            <a:fld id="{8E34766F-9D55-489F-9D79-24E3AF596725}" type="slidenum">
              <a:rPr lang="en-US" smtClean="0"/>
              <a:pPr/>
              <a:t>1</a:t>
            </a:fld>
            <a:endParaRPr lang="en-US"/>
          </a:p>
        </p:txBody>
      </p:sp>
      <p:sp>
        <p:nvSpPr>
          <p:cNvPr id="6" name="Title 1"/>
          <p:cNvSpPr txBox="1">
            <a:spLocks/>
          </p:cNvSpPr>
          <p:nvPr/>
        </p:nvSpPr>
        <p:spPr>
          <a:xfrm>
            <a:off x="2743200" y="4419600"/>
            <a:ext cx="3733800" cy="3809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err="1" smtClean="0">
                <a:latin typeface="+mj-lt"/>
                <a:ea typeface="+mj-ea"/>
                <a:cs typeface="+mj-cs"/>
              </a:rPr>
              <a:t>Matias</a:t>
            </a:r>
            <a:r>
              <a:rPr lang="en-US" b="1" dirty="0" smtClean="0">
                <a:latin typeface="+mj-lt"/>
                <a:ea typeface="+mj-ea"/>
                <a:cs typeface="+mj-cs"/>
              </a:rPr>
              <a:t> Hernandez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r>
              <a:rPr lang="en-US" sz="2000" dirty="0" smtClean="0"/>
              <a:t>Infinitely narrow bunches induce instant voltage drops in cavity</a:t>
            </a:r>
          </a:p>
          <a:p>
            <a:endParaRPr lang="en-US" sz="2000" dirty="0" smtClean="0"/>
          </a:p>
          <a:p>
            <a:r>
              <a:rPr lang="en-US" sz="2000" dirty="0" smtClean="0"/>
              <a:t>Voltage drop is equal to generator induced voltage between bunches creating flattop operation</a:t>
            </a:r>
          </a:p>
          <a:p>
            <a:endParaRPr lang="en-US" sz="2000" dirty="0" smtClean="0"/>
          </a:p>
          <a:p>
            <a:r>
              <a:rPr lang="en-US" sz="2000" dirty="0" smtClean="0"/>
              <a:t>Envelope of RF signal in I/Q</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endParaRPr lang="en-US" sz="2000" dirty="0" smtClean="0"/>
          </a:p>
          <a:p>
            <a:endParaRPr lang="en-US" sz="2000" dirty="0" smtClean="0"/>
          </a:p>
          <a:p>
            <a:endParaRPr lang="en-US" sz="2000" dirty="0"/>
          </a:p>
        </p:txBody>
      </p:sp>
      <p:sp>
        <p:nvSpPr>
          <p:cNvPr id="2" name="Title 1"/>
          <p:cNvSpPr>
            <a:spLocks noGrp="1"/>
          </p:cNvSpPr>
          <p:nvPr>
            <p:ph type="title"/>
          </p:nvPr>
        </p:nvSpPr>
        <p:spPr>
          <a:xfrm>
            <a:off x="457200" y="152400"/>
            <a:ext cx="8229600" cy="1143000"/>
          </a:xfrm>
        </p:spPr>
        <p:txBody>
          <a:bodyPr>
            <a:normAutofit/>
          </a:bodyPr>
          <a:lstStyle/>
          <a:p>
            <a:r>
              <a:rPr lang="en-US" sz="2800" dirty="0" smtClean="0"/>
              <a:t>Beam Loading</a:t>
            </a:r>
            <a:endParaRPr lang="en-US" sz="2800" dirty="0"/>
          </a:p>
        </p:txBody>
      </p:sp>
      <p:graphicFrame>
        <p:nvGraphicFramePr>
          <p:cNvPr id="37892" name="Object 4"/>
          <p:cNvGraphicFramePr>
            <a:graphicFrameLocks noChangeAspect="1"/>
          </p:cNvGraphicFramePr>
          <p:nvPr/>
        </p:nvGraphicFramePr>
        <p:xfrm>
          <a:off x="447675" y="4405313"/>
          <a:ext cx="3716338" cy="739775"/>
        </p:xfrm>
        <a:graphic>
          <a:graphicData uri="http://schemas.openxmlformats.org/presentationml/2006/ole">
            <p:oleObj spid="_x0000_s107522" name="Equation" r:id="rId3" imgW="2654280" imgH="545760" progId="Equation.3">
              <p:embed/>
            </p:oleObj>
          </a:graphicData>
        </a:graphic>
      </p:graphicFrame>
      <p:sp>
        <p:nvSpPr>
          <p:cNvPr id="6" name="Slide Number Placeholder 5"/>
          <p:cNvSpPr>
            <a:spLocks noGrp="1"/>
          </p:cNvSpPr>
          <p:nvPr>
            <p:ph type="sldNum" sz="quarter" idx="12"/>
          </p:nvPr>
        </p:nvSpPr>
        <p:spPr/>
        <p:txBody>
          <a:bodyPr/>
          <a:lstStyle/>
          <a:p>
            <a:fld id="{8E34766F-9D55-489F-9D79-24E3AF596725}" type="slidenum">
              <a:rPr lang="en-US" smtClean="0"/>
              <a:pPr/>
              <a:t>10</a:t>
            </a:fld>
            <a:endParaRPr lang="en-US"/>
          </a:p>
        </p:txBody>
      </p:sp>
      <p:pic>
        <p:nvPicPr>
          <p:cNvPr id="7" name="Picture 6" descr="IQenv.bmp"/>
          <p:cNvPicPr>
            <a:picLocks noChangeAspect="1"/>
          </p:cNvPicPr>
          <p:nvPr/>
        </p:nvPicPr>
        <p:blipFill>
          <a:blip r:embed="rId4" cstate="print"/>
          <a:stretch>
            <a:fillRect/>
          </a:stretch>
        </p:blipFill>
        <p:spPr>
          <a:xfrm>
            <a:off x="4724400" y="3048000"/>
            <a:ext cx="3886200" cy="34336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p:cNvPicPr>
            <a:picLocks noChangeAspect="1" noChangeArrowheads="1"/>
          </p:cNvPicPr>
          <p:nvPr/>
        </p:nvPicPr>
        <p:blipFill>
          <a:blip r:embed="rId3" cstate="print"/>
          <a:srcRect/>
          <a:stretch>
            <a:fillRect/>
          </a:stretch>
        </p:blipFill>
        <p:spPr bwMode="auto">
          <a:xfrm>
            <a:off x="228600" y="1828799"/>
            <a:ext cx="8610600" cy="4642677"/>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normAutofit/>
          </a:bodyPr>
          <a:lstStyle/>
          <a:p>
            <a:r>
              <a:rPr lang="en-US" sz="2800" dirty="0" smtClean="0"/>
              <a:t>RF Feedback</a:t>
            </a:r>
            <a:br>
              <a:rPr lang="en-US" sz="2800" dirty="0" smtClean="0"/>
            </a:br>
            <a:endParaRPr lang="en-US" sz="2800" dirty="0"/>
          </a:p>
        </p:txBody>
      </p:sp>
      <p:sp>
        <p:nvSpPr>
          <p:cNvPr id="3" name="Content Placeholder 2"/>
          <p:cNvSpPr>
            <a:spLocks noGrp="1"/>
          </p:cNvSpPr>
          <p:nvPr>
            <p:ph idx="1"/>
          </p:nvPr>
        </p:nvSpPr>
        <p:spPr>
          <a:xfrm>
            <a:off x="457200" y="990600"/>
            <a:ext cx="8229600" cy="4525963"/>
          </a:xfrm>
        </p:spPr>
        <p:txBody>
          <a:bodyPr>
            <a:normAutofit/>
          </a:bodyPr>
          <a:lstStyle/>
          <a:p>
            <a:r>
              <a:rPr lang="en-US" sz="2000" dirty="0" smtClean="0"/>
              <a:t>PID controller</a:t>
            </a:r>
          </a:p>
          <a:p>
            <a:r>
              <a:rPr lang="en-US" sz="2000" dirty="0" smtClean="0"/>
              <a:t>Limit bandwidth in feedback loop to 100 kHz </a:t>
            </a:r>
          </a:p>
          <a:p>
            <a:r>
              <a:rPr lang="en-US" sz="2000" dirty="0" smtClean="0"/>
              <a:t>(Klystron bandwidth is 1 MHz) </a:t>
            </a:r>
          </a:p>
          <a:p>
            <a:endParaRPr lang="en-US" sz="2000" dirty="0" smtClean="0"/>
          </a:p>
          <a:p>
            <a:endParaRPr lang="en-US" sz="2000" dirty="0"/>
          </a:p>
        </p:txBody>
      </p:sp>
      <p:sp>
        <p:nvSpPr>
          <p:cNvPr id="6" name="Slide Number Placeholder 5"/>
          <p:cNvSpPr>
            <a:spLocks noGrp="1"/>
          </p:cNvSpPr>
          <p:nvPr>
            <p:ph type="sldNum" sz="quarter" idx="12"/>
          </p:nvPr>
        </p:nvSpPr>
        <p:spPr/>
        <p:txBody>
          <a:bodyPr/>
          <a:lstStyle/>
          <a:p>
            <a:fld id="{8E34766F-9D55-489F-9D79-24E3AF59672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normAutofit/>
          </a:bodyPr>
          <a:lstStyle/>
          <a:p>
            <a:r>
              <a:rPr lang="en-US" sz="2800" dirty="0" smtClean="0"/>
              <a:t>Feed-Forward</a:t>
            </a:r>
            <a:br>
              <a:rPr lang="en-US" sz="2800" dirty="0" smtClean="0"/>
            </a:br>
            <a:endParaRPr lang="en-US" sz="2800" dirty="0"/>
          </a:p>
        </p:txBody>
      </p:sp>
      <p:pic>
        <p:nvPicPr>
          <p:cNvPr id="3" name="Picture 2" descr="FFalg.TIF"/>
          <p:cNvPicPr>
            <a:picLocks noChangeAspect="1"/>
          </p:cNvPicPr>
          <p:nvPr/>
        </p:nvPicPr>
        <p:blipFill>
          <a:blip r:embed="rId2" cstate="print"/>
          <a:stretch>
            <a:fillRect/>
          </a:stretch>
        </p:blipFill>
        <p:spPr>
          <a:xfrm>
            <a:off x="388106" y="4419600"/>
            <a:ext cx="8755894" cy="2094036"/>
          </a:xfrm>
          <a:prstGeom prst="rect">
            <a:avLst/>
          </a:prstGeom>
        </p:spPr>
      </p:pic>
      <p:pic>
        <p:nvPicPr>
          <p:cNvPr id="6" name="Picture 5" descr="Iresponse.TIF"/>
          <p:cNvPicPr>
            <a:picLocks noChangeAspect="1"/>
          </p:cNvPicPr>
          <p:nvPr/>
        </p:nvPicPr>
        <p:blipFill>
          <a:blip r:embed="rId3" cstate="print"/>
          <a:stretch>
            <a:fillRect/>
          </a:stretch>
        </p:blipFill>
        <p:spPr>
          <a:xfrm>
            <a:off x="152400" y="1524000"/>
            <a:ext cx="4253946" cy="1524000"/>
          </a:xfrm>
          <a:prstGeom prst="rect">
            <a:avLst/>
          </a:prstGeom>
          <a:ln w="19050">
            <a:solidFill>
              <a:srgbClr val="FFC000"/>
            </a:solidFill>
          </a:ln>
        </p:spPr>
      </p:pic>
      <p:sp>
        <p:nvSpPr>
          <p:cNvPr id="7" name="Right Arrow 6"/>
          <p:cNvSpPr/>
          <p:nvPr/>
        </p:nvSpPr>
        <p:spPr>
          <a:xfrm rot="5400000">
            <a:off x="1143000" y="3352800"/>
            <a:ext cx="762000" cy="4572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800600" y="1371600"/>
            <a:ext cx="3810000" cy="2895600"/>
          </a:xfrm>
        </p:spPr>
        <p:txBody>
          <a:bodyPr>
            <a:normAutofit fontScale="92500" lnSpcReduction="20000"/>
          </a:bodyPr>
          <a:lstStyle/>
          <a:p>
            <a:r>
              <a:rPr lang="en-US" sz="2200" dirty="0" smtClean="0"/>
              <a:t>System impulse response is pre-calculated and its inverse is stored in the feed-forward controller in matrix form.</a:t>
            </a:r>
          </a:p>
          <a:p>
            <a:endParaRPr lang="en-US" sz="2200" dirty="0" smtClean="0"/>
          </a:p>
          <a:p>
            <a:r>
              <a:rPr lang="en-US" sz="2200" dirty="0" smtClean="0"/>
              <a:t>The output error is calculated during the beam pulse in normal operation and the feed-forward signal is fed to the system during the next beam pulse.</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endParaRPr lang="en-US" sz="2000" dirty="0" smtClean="0"/>
          </a:p>
          <a:p>
            <a:endParaRPr lang="en-US" sz="2000" dirty="0" smtClean="0"/>
          </a:p>
          <a:p>
            <a:endParaRPr lang="en-US" sz="2000" dirty="0"/>
          </a:p>
        </p:txBody>
      </p:sp>
      <p:sp>
        <p:nvSpPr>
          <p:cNvPr id="9" name="TextBox 8"/>
          <p:cNvSpPr txBox="1"/>
          <p:nvPr/>
        </p:nvSpPr>
        <p:spPr>
          <a:xfrm>
            <a:off x="2819400" y="3124200"/>
            <a:ext cx="1752600" cy="307777"/>
          </a:xfrm>
          <a:prstGeom prst="rect">
            <a:avLst/>
          </a:prstGeom>
          <a:noFill/>
        </p:spPr>
        <p:txBody>
          <a:bodyPr wrap="square" rtlCol="0">
            <a:spAutoFit/>
          </a:bodyPr>
          <a:lstStyle/>
          <a:p>
            <a:r>
              <a:rPr lang="en-US" sz="1400" dirty="0" smtClean="0">
                <a:solidFill>
                  <a:srgbClr val="FFC000"/>
                </a:solidFill>
              </a:rPr>
              <a:t>IMPULSE RESPONSE</a:t>
            </a:r>
            <a:endParaRPr lang="en-US" sz="1400"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Graphical User Interface</a:t>
            </a:r>
            <a:endParaRPr lang="en-US" sz="2800" dirty="0"/>
          </a:p>
        </p:txBody>
      </p:sp>
      <p:pic>
        <p:nvPicPr>
          <p:cNvPr id="88065" name="Picture 1"/>
          <p:cNvPicPr>
            <a:picLocks noChangeAspect="1" noChangeArrowheads="1"/>
          </p:cNvPicPr>
          <p:nvPr/>
        </p:nvPicPr>
        <p:blipFill>
          <a:blip r:embed="rId2" cstate="print"/>
          <a:srcRect/>
          <a:stretch>
            <a:fillRect/>
          </a:stretch>
        </p:blipFill>
        <p:spPr bwMode="auto">
          <a:xfrm>
            <a:off x="12649200" y="8017588"/>
            <a:ext cx="7019925" cy="40982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E34766F-9D55-489F-9D79-24E3AF596725}" type="slidenum">
              <a:rPr lang="en-US" smtClean="0"/>
              <a:pPr/>
              <a:t>13</a:t>
            </a:fld>
            <a:endParaRPr lang="en-US"/>
          </a:p>
        </p:txBody>
      </p:sp>
      <p:pic>
        <p:nvPicPr>
          <p:cNvPr id="7" name="Picture 6" descr="GUI1.TIF"/>
          <p:cNvPicPr>
            <a:picLocks noChangeAspect="1"/>
          </p:cNvPicPr>
          <p:nvPr/>
        </p:nvPicPr>
        <p:blipFill>
          <a:blip r:embed="rId3" cstate="print"/>
          <a:stretch>
            <a:fillRect/>
          </a:stretch>
        </p:blipFill>
        <p:spPr>
          <a:xfrm>
            <a:off x="457200" y="1219200"/>
            <a:ext cx="8326831" cy="5181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868362"/>
          </a:xfrm>
        </p:spPr>
        <p:txBody>
          <a:bodyPr>
            <a:normAutofit/>
          </a:bodyPr>
          <a:lstStyle/>
          <a:p>
            <a:r>
              <a:rPr lang="en-US" sz="2800" dirty="0" smtClean="0"/>
              <a:t>Results</a:t>
            </a:r>
            <a:endParaRPr lang="en-US" sz="2800" dirty="0"/>
          </a:p>
        </p:txBody>
      </p:sp>
      <p:sp>
        <p:nvSpPr>
          <p:cNvPr id="3" name="Content Placeholder 2"/>
          <p:cNvSpPr>
            <a:spLocks noGrp="1"/>
          </p:cNvSpPr>
          <p:nvPr>
            <p:ph idx="1"/>
          </p:nvPr>
        </p:nvSpPr>
        <p:spPr>
          <a:xfrm>
            <a:off x="381000" y="1524000"/>
            <a:ext cx="8229600" cy="4525963"/>
          </a:xfrm>
        </p:spPr>
        <p:txBody>
          <a:bodyPr>
            <a:normAutofit/>
          </a:bodyPr>
          <a:lstStyle/>
          <a:p>
            <a:r>
              <a:rPr lang="en-US" sz="2200" dirty="0" smtClean="0"/>
              <a:t>Cavity Voltage Amplitude and Phase</a:t>
            </a:r>
          </a:p>
          <a:p>
            <a:endParaRPr lang="en-US" sz="2200" dirty="0" smtClean="0"/>
          </a:p>
          <a:p>
            <a:r>
              <a:rPr lang="en-US" sz="2200" dirty="0" smtClean="0"/>
              <a:t>Forward and Reflected Power</a:t>
            </a:r>
          </a:p>
          <a:p>
            <a:pPr>
              <a:buNone/>
            </a:pPr>
            <a:endParaRPr lang="en-US" sz="2200" dirty="0" smtClean="0"/>
          </a:p>
          <a:p>
            <a:r>
              <a:rPr lang="en-US" sz="2200" dirty="0" smtClean="0"/>
              <a:t>Additional Power for Feedback Transients and Control</a:t>
            </a:r>
          </a:p>
          <a:p>
            <a:pPr>
              <a:buNone/>
            </a:pPr>
            <a:endParaRPr lang="en-US" sz="2200" dirty="0" smtClean="0"/>
          </a:p>
          <a:p>
            <a:r>
              <a:rPr lang="en-US" sz="2200" dirty="0" smtClean="0"/>
              <a:t>Klystron Modulator Ripple Effects and Feed-Forward Compensation</a:t>
            </a:r>
          </a:p>
          <a:p>
            <a:pPr lvl="0"/>
            <a:endParaRPr lang="en-US" sz="2200" dirty="0" smtClean="0"/>
          </a:p>
          <a:p>
            <a:pPr lvl="0"/>
            <a:r>
              <a:rPr lang="en-US" sz="2200" dirty="0" smtClean="0"/>
              <a:t>Effects of Beam Relativistic Beta Factor on Cavity Voltage During </a:t>
            </a:r>
            <a:r>
              <a:rPr lang="en-US" sz="2200" dirty="0" err="1" smtClean="0"/>
              <a:t>Beamloading</a:t>
            </a:r>
            <a:endParaRPr lang="en-US" sz="2200" dirty="0" smtClean="0"/>
          </a:p>
          <a:p>
            <a:pPr lvl="0"/>
            <a:endParaRPr lang="en-US" sz="2200" dirty="0" smtClean="0"/>
          </a:p>
          <a:p>
            <a:endParaRPr lang="en-US" sz="2000" dirty="0" smtClean="0"/>
          </a:p>
        </p:txBody>
      </p:sp>
      <p:sp>
        <p:nvSpPr>
          <p:cNvPr id="4" name="Slide Number Placeholder 3"/>
          <p:cNvSpPr>
            <a:spLocks noGrp="1"/>
          </p:cNvSpPr>
          <p:nvPr>
            <p:ph type="sldNum" sz="quarter" idx="12"/>
          </p:nvPr>
        </p:nvSpPr>
        <p:spPr/>
        <p:txBody>
          <a:bodyPr/>
          <a:lstStyle/>
          <a:p>
            <a:fld id="{8E34766F-9D55-489F-9D79-24E3AF59672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print"/>
          <a:srcRect/>
          <a:stretch>
            <a:fillRect/>
          </a:stretch>
        </p:blipFill>
        <p:spPr bwMode="auto">
          <a:xfrm>
            <a:off x="228600" y="2667000"/>
            <a:ext cx="4017813" cy="2590800"/>
          </a:xfrm>
          <a:prstGeom prst="rect">
            <a:avLst/>
          </a:prstGeom>
          <a:noFill/>
          <a:ln w="9525">
            <a:noFill/>
            <a:miter lim="800000"/>
            <a:headEnd/>
            <a:tailEnd/>
          </a:ln>
        </p:spPr>
      </p:pic>
      <p:sp>
        <p:nvSpPr>
          <p:cNvPr id="2" name="Title 1"/>
          <p:cNvSpPr>
            <a:spLocks noGrp="1"/>
          </p:cNvSpPr>
          <p:nvPr>
            <p:ph type="title"/>
          </p:nvPr>
        </p:nvSpPr>
        <p:spPr>
          <a:xfrm>
            <a:off x="457200" y="381000"/>
            <a:ext cx="8229600" cy="1143000"/>
          </a:xfrm>
        </p:spPr>
        <p:txBody>
          <a:bodyPr>
            <a:noAutofit/>
          </a:bodyPr>
          <a:lstStyle/>
          <a:p>
            <a:r>
              <a:rPr lang="en-US" sz="2800" dirty="0" smtClean="0"/>
              <a:t>Cavity Voltage Magnitude and Phase with Lorentz Detuning (Open Loop)</a:t>
            </a:r>
            <a:br>
              <a:rPr lang="en-US" sz="2800" dirty="0" smtClean="0"/>
            </a:br>
            <a:endParaRPr lang="en-US" sz="2800" dirty="0"/>
          </a:p>
        </p:txBody>
      </p:sp>
      <p:graphicFrame>
        <p:nvGraphicFramePr>
          <p:cNvPr id="84994" name="Object 2"/>
          <p:cNvGraphicFramePr>
            <a:graphicFrameLocks noChangeAspect="1"/>
          </p:cNvGraphicFramePr>
          <p:nvPr/>
        </p:nvGraphicFramePr>
        <p:xfrm>
          <a:off x="838200" y="1828800"/>
          <a:ext cx="2790825" cy="457200"/>
        </p:xfrm>
        <a:graphic>
          <a:graphicData uri="http://schemas.openxmlformats.org/presentationml/2006/ole">
            <p:oleObj spid="_x0000_s45058" name="Equation" r:id="rId4" imgW="2336760" imgH="393480" progId="Equation.3">
              <p:embed/>
            </p:oleObj>
          </a:graphicData>
        </a:graphic>
      </p:graphicFrame>
      <p:sp>
        <p:nvSpPr>
          <p:cNvPr id="5" name="Slide Number Placeholder 4"/>
          <p:cNvSpPr>
            <a:spLocks noGrp="1"/>
          </p:cNvSpPr>
          <p:nvPr>
            <p:ph type="sldNum" sz="quarter" idx="12"/>
          </p:nvPr>
        </p:nvSpPr>
        <p:spPr/>
        <p:txBody>
          <a:bodyPr/>
          <a:lstStyle/>
          <a:p>
            <a:fld id="{8E34766F-9D55-489F-9D79-24E3AF596725}" type="slidenum">
              <a:rPr lang="en-US" smtClean="0"/>
              <a:pPr/>
              <a:t>15</a:t>
            </a:fld>
            <a:endParaRPr lang="en-US"/>
          </a:p>
        </p:txBody>
      </p:sp>
      <p:pic>
        <p:nvPicPr>
          <p:cNvPr id="6" name="Picture 5" descr="OLCav_Lor.JPG"/>
          <p:cNvPicPr>
            <a:picLocks noChangeAspect="1"/>
          </p:cNvPicPr>
          <p:nvPr/>
        </p:nvPicPr>
        <p:blipFill>
          <a:blip r:embed="rId5" cstate="print"/>
          <a:stretch>
            <a:fillRect/>
          </a:stretch>
        </p:blipFill>
        <p:spPr>
          <a:xfrm>
            <a:off x="4724400" y="1600200"/>
            <a:ext cx="4117185" cy="4828556"/>
          </a:xfrm>
          <a:prstGeom prst="rect">
            <a:avLst/>
          </a:prstGeom>
        </p:spPr>
      </p:pic>
      <p:sp>
        <p:nvSpPr>
          <p:cNvPr id="7" name="TextBox 6"/>
          <p:cNvSpPr txBox="1"/>
          <p:nvPr/>
        </p:nvSpPr>
        <p:spPr>
          <a:xfrm>
            <a:off x="5486400" y="5486400"/>
            <a:ext cx="1447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Linear phase shift for </a:t>
            </a:r>
            <a:r>
              <a:rPr lang="en-US" sz="1200" dirty="0" err="1" smtClean="0"/>
              <a:t>undriven</a:t>
            </a:r>
            <a:r>
              <a:rPr lang="en-US" sz="1200" dirty="0" smtClean="0"/>
              <a:t> cavity</a:t>
            </a:r>
          </a:p>
        </p:txBody>
      </p:sp>
      <p:sp>
        <p:nvSpPr>
          <p:cNvPr id="8" name="Right Arrow 7"/>
          <p:cNvSpPr/>
          <p:nvPr/>
        </p:nvSpPr>
        <p:spPr>
          <a:xfrm>
            <a:off x="4267200" y="35814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5562600"/>
            <a:ext cx="1981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Lorentz detuning coefficient K=-1 Hz/(MV/m)</a:t>
            </a:r>
            <a:r>
              <a:rPr lang="en-US" sz="1200" baseline="30000" dirty="0" smtClean="0"/>
              <a:t>2</a:t>
            </a:r>
            <a:endParaRPr lang="en-US" sz="1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ntitled.bmp"/>
          <p:cNvPicPr>
            <a:picLocks noChangeAspect="1"/>
          </p:cNvPicPr>
          <p:nvPr/>
        </p:nvPicPr>
        <p:blipFill>
          <a:blip r:embed="rId2" cstate="print"/>
          <a:stretch>
            <a:fillRect/>
          </a:stretch>
        </p:blipFill>
        <p:spPr>
          <a:xfrm>
            <a:off x="0" y="1371600"/>
            <a:ext cx="4648200" cy="3371495"/>
          </a:xfrm>
          <a:prstGeom prst="rect">
            <a:avLst/>
          </a:prstGeom>
        </p:spPr>
      </p:pic>
      <p:pic>
        <p:nvPicPr>
          <p:cNvPr id="11" name="Picture 10" descr="untitled.bmp"/>
          <p:cNvPicPr>
            <a:picLocks noChangeAspect="1"/>
          </p:cNvPicPr>
          <p:nvPr/>
        </p:nvPicPr>
        <p:blipFill>
          <a:blip r:embed="rId3" cstate="print"/>
          <a:stretch>
            <a:fillRect/>
          </a:stretch>
        </p:blipFill>
        <p:spPr>
          <a:xfrm>
            <a:off x="4419600" y="3124200"/>
            <a:ext cx="4622595" cy="3429000"/>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2800" dirty="0" smtClean="0"/>
              <a:t>Cavity Voltage Magnitude and Phase </a:t>
            </a:r>
            <a:br>
              <a:rPr lang="en-US" sz="2800" dirty="0" smtClean="0"/>
            </a:br>
            <a:r>
              <a:rPr lang="en-US" sz="2800" dirty="0" smtClean="0"/>
              <a:t>(Open Loop Close-Up)</a:t>
            </a:r>
            <a:endParaRPr lang="en-US" sz="2800" dirty="0"/>
          </a:p>
        </p:txBody>
      </p:sp>
      <p:sp>
        <p:nvSpPr>
          <p:cNvPr id="5" name="TextBox 4"/>
          <p:cNvSpPr txBox="1"/>
          <p:nvPr/>
        </p:nvSpPr>
        <p:spPr>
          <a:xfrm>
            <a:off x="7086600" y="4876800"/>
            <a:ext cx="12954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t>Negative Lorentz detuning factor has opposite effect on phase with respect to synchronous angle effects.</a:t>
            </a:r>
            <a:endParaRPr lang="en-US" sz="1000" dirty="0"/>
          </a:p>
        </p:txBody>
      </p:sp>
      <p:sp>
        <p:nvSpPr>
          <p:cNvPr id="8" name="Slide Number Placeholder 7"/>
          <p:cNvSpPr>
            <a:spLocks noGrp="1"/>
          </p:cNvSpPr>
          <p:nvPr>
            <p:ph type="sldNum" sz="quarter" idx="12"/>
          </p:nvPr>
        </p:nvSpPr>
        <p:spPr/>
        <p:txBody>
          <a:bodyPr/>
          <a:lstStyle/>
          <a:p>
            <a:fld id="{8E34766F-9D55-489F-9D79-24E3AF596725}" type="slidenum">
              <a:rPr lang="en-US" smtClean="0"/>
              <a:pPr/>
              <a:t>16</a:t>
            </a:fld>
            <a:endParaRPr lang="en-US"/>
          </a:p>
        </p:txBody>
      </p:sp>
      <p:sp>
        <p:nvSpPr>
          <p:cNvPr id="9" name="TextBox 8"/>
          <p:cNvSpPr txBox="1"/>
          <p:nvPr/>
        </p:nvSpPr>
        <p:spPr>
          <a:xfrm>
            <a:off x="990600" y="2895600"/>
            <a:ext cx="990600" cy="24622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smtClean="0"/>
              <a:t>Injection time</a:t>
            </a:r>
          </a:p>
        </p:txBody>
      </p:sp>
      <p:cxnSp>
        <p:nvCxnSpPr>
          <p:cNvPr id="12" name="Straight Connector 11"/>
          <p:cNvCxnSpPr/>
          <p:nvPr/>
        </p:nvCxnSpPr>
        <p:spPr>
          <a:xfrm>
            <a:off x="2057400" y="1600200"/>
            <a:ext cx="0" cy="28194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1828800"/>
            <a:ext cx="1600200"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t>Negative Lorentz detuning factor has opposite effect on cavity voltage magnitude with respect to synchronous angle effects.</a:t>
            </a:r>
            <a:endParaRPr lang="en-US" sz="1000" dirty="0"/>
          </a:p>
        </p:txBody>
      </p:sp>
      <p:sp>
        <p:nvSpPr>
          <p:cNvPr id="14" name="TextBox 13"/>
          <p:cNvSpPr txBox="1"/>
          <p:nvPr/>
        </p:nvSpPr>
        <p:spPr>
          <a:xfrm>
            <a:off x="5410200" y="4648200"/>
            <a:ext cx="990600" cy="24622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smtClean="0"/>
              <a:t>Injection time</a:t>
            </a:r>
          </a:p>
        </p:txBody>
      </p:sp>
      <p:cxnSp>
        <p:nvCxnSpPr>
          <p:cNvPr id="15" name="Straight Connector 14"/>
          <p:cNvCxnSpPr/>
          <p:nvPr/>
        </p:nvCxnSpPr>
        <p:spPr>
          <a:xfrm>
            <a:off x="6477000" y="3429000"/>
            <a:ext cx="0" cy="27432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cstate="print"/>
          <a:srcRect/>
          <a:stretch>
            <a:fillRect/>
          </a:stretch>
        </p:blipFill>
        <p:spPr bwMode="auto">
          <a:xfrm>
            <a:off x="0" y="3962400"/>
            <a:ext cx="4351116" cy="2667000"/>
          </a:xfrm>
          <a:prstGeom prst="rect">
            <a:avLst/>
          </a:prstGeom>
          <a:noFill/>
          <a:ln w="9525">
            <a:noFill/>
            <a:miter lim="800000"/>
            <a:headEnd/>
            <a:tailEnd/>
          </a:ln>
        </p:spPr>
      </p:pic>
      <p:sp>
        <p:nvSpPr>
          <p:cNvPr id="2" name="Title 1"/>
          <p:cNvSpPr>
            <a:spLocks noGrp="1"/>
          </p:cNvSpPr>
          <p:nvPr>
            <p:ph type="title"/>
          </p:nvPr>
        </p:nvSpPr>
        <p:spPr>
          <a:xfrm>
            <a:off x="457200" y="152400"/>
            <a:ext cx="8305800" cy="868362"/>
          </a:xfrm>
        </p:spPr>
        <p:txBody>
          <a:bodyPr>
            <a:noAutofit/>
          </a:bodyPr>
          <a:lstStyle/>
          <a:p>
            <a:r>
              <a:rPr lang="en-US" sz="2800" dirty="0" smtClean="0"/>
              <a:t>Cavity Voltage Magnitude and Phase</a:t>
            </a:r>
            <a:br>
              <a:rPr lang="en-US" sz="2800" dirty="0" smtClean="0"/>
            </a:br>
            <a:r>
              <a:rPr lang="en-US" sz="2800" dirty="0" smtClean="0"/>
              <a:t>(Closed Loop)</a:t>
            </a:r>
            <a:endParaRPr lang="en-US" sz="2800" dirty="0"/>
          </a:p>
        </p:txBody>
      </p:sp>
      <p:sp>
        <p:nvSpPr>
          <p:cNvPr id="6" name="Slide Number Placeholder 5"/>
          <p:cNvSpPr>
            <a:spLocks noGrp="1"/>
          </p:cNvSpPr>
          <p:nvPr>
            <p:ph type="sldNum" sz="quarter" idx="12"/>
          </p:nvPr>
        </p:nvSpPr>
        <p:spPr/>
        <p:txBody>
          <a:bodyPr/>
          <a:lstStyle/>
          <a:p>
            <a:fld id="{8E34766F-9D55-489F-9D79-24E3AF596725}" type="slidenum">
              <a:rPr lang="en-US" smtClean="0"/>
              <a:pPr/>
              <a:t>17</a:t>
            </a:fld>
            <a:endParaRPr lang="en-US"/>
          </a:p>
        </p:txBody>
      </p:sp>
      <p:pic>
        <p:nvPicPr>
          <p:cNvPr id="47106" name="Picture 2"/>
          <p:cNvPicPr>
            <a:picLocks noChangeAspect="1" noChangeArrowheads="1"/>
          </p:cNvPicPr>
          <p:nvPr/>
        </p:nvPicPr>
        <p:blipFill>
          <a:blip r:embed="rId3" cstate="print"/>
          <a:srcRect/>
          <a:stretch>
            <a:fillRect/>
          </a:stretch>
        </p:blipFill>
        <p:spPr bwMode="auto">
          <a:xfrm>
            <a:off x="152400" y="1371600"/>
            <a:ext cx="4130149" cy="2590800"/>
          </a:xfrm>
          <a:prstGeom prst="rect">
            <a:avLst/>
          </a:prstGeom>
          <a:noFill/>
          <a:ln w="9525">
            <a:noFill/>
            <a:miter lim="800000"/>
            <a:headEnd/>
            <a:tailEnd/>
          </a:ln>
        </p:spPr>
      </p:pic>
      <p:pic>
        <p:nvPicPr>
          <p:cNvPr id="7" name="Picture 6" descr="CLCavZoom_Lor.JPG"/>
          <p:cNvPicPr>
            <a:picLocks noChangeAspect="1"/>
          </p:cNvPicPr>
          <p:nvPr/>
        </p:nvPicPr>
        <p:blipFill>
          <a:blip r:embed="rId4" cstate="print"/>
          <a:stretch>
            <a:fillRect/>
          </a:stretch>
        </p:blipFill>
        <p:spPr>
          <a:xfrm>
            <a:off x="4822252" y="1600200"/>
            <a:ext cx="4321748" cy="4724400"/>
          </a:xfrm>
          <a:prstGeom prst="rect">
            <a:avLst/>
          </a:prstGeom>
        </p:spPr>
      </p:pic>
      <p:cxnSp>
        <p:nvCxnSpPr>
          <p:cNvPr id="9" name="Straight Arrow Connector 8"/>
          <p:cNvCxnSpPr>
            <a:stCxn id="15" idx="3"/>
          </p:cNvCxnSpPr>
          <p:nvPr/>
        </p:nvCxnSpPr>
        <p:spPr>
          <a:xfrm>
            <a:off x="914400" y="1828800"/>
            <a:ext cx="3886200"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38800" y="3124200"/>
            <a:ext cx="990600" cy="24622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smtClean="0"/>
              <a:t>Injection time</a:t>
            </a:r>
          </a:p>
        </p:txBody>
      </p:sp>
      <p:cxnSp>
        <p:nvCxnSpPr>
          <p:cNvPr id="14" name="Straight Connector 13"/>
          <p:cNvCxnSpPr/>
          <p:nvPr/>
        </p:nvCxnSpPr>
        <p:spPr>
          <a:xfrm>
            <a:off x="6705600" y="1828800"/>
            <a:ext cx="0" cy="4191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 y="1752600"/>
            <a:ext cx="304800" cy="152400"/>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5800" y="4495800"/>
            <a:ext cx="304800" cy="152400"/>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990600" y="4572000"/>
            <a:ext cx="3886200"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spect="1" noChangeArrowheads="1"/>
          </p:cNvPicPr>
          <p:nvPr/>
        </p:nvPicPr>
        <p:blipFill>
          <a:blip r:embed="rId3" cstate="print"/>
          <a:srcRect/>
          <a:stretch>
            <a:fillRect/>
          </a:stretch>
        </p:blipFill>
        <p:spPr bwMode="auto">
          <a:xfrm>
            <a:off x="1371600" y="1143000"/>
            <a:ext cx="4724400" cy="2787489"/>
          </a:xfrm>
          <a:prstGeom prst="rect">
            <a:avLst/>
          </a:prstGeom>
          <a:noFill/>
          <a:ln w="9525">
            <a:noFill/>
            <a:miter lim="800000"/>
            <a:headEnd/>
            <a:tailEnd/>
          </a:ln>
        </p:spPr>
      </p:pic>
      <p:pic>
        <p:nvPicPr>
          <p:cNvPr id="23" name="Picture 22" descr="untitled.bmp"/>
          <p:cNvPicPr>
            <a:picLocks noChangeAspect="1"/>
          </p:cNvPicPr>
          <p:nvPr/>
        </p:nvPicPr>
        <p:blipFill>
          <a:blip r:embed="rId4" cstate="print"/>
          <a:stretch>
            <a:fillRect/>
          </a:stretch>
        </p:blipFill>
        <p:spPr>
          <a:xfrm>
            <a:off x="1295400" y="3962399"/>
            <a:ext cx="4953000" cy="2743305"/>
          </a:xfrm>
          <a:prstGeom prst="rect">
            <a:avLst/>
          </a:prstGeom>
          <a:noFill/>
          <a:ln>
            <a:noFill/>
          </a:ln>
        </p:spPr>
      </p:pic>
      <p:sp>
        <p:nvSpPr>
          <p:cNvPr id="2" name="Title 1"/>
          <p:cNvSpPr>
            <a:spLocks noGrp="1"/>
          </p:cNvSpPr>
          <p:nvPr>
            <p:ph type="title"/>
          </p:nvPr>
        </p:nvSpPr>
        <p:spPr>
          <a:xfrm>
            <a:off x="0" y="152400"/>
            <a:ext cx="9144000" cy="715962"/>
          </a:xfrm>
        </p:spPr>
        <p:txBody>
          <a:bodyPr>
            <a:noAutofit/>
          </a:bodyPr>
          <a:lstStyle/>
          <a:p>
            <a:r>
              <a:rPr lang="en-US" sz="2800" dirty="0" smtClean="0"/>
              <a:t>Forward and Reflected Power with Lorentz Force detuning</a:t>
            </a:r>
            <a:endParaRPr lang="en-US" sz="2800" dirty="0"/>
          </a:p>
        </p:txBody>
      </p:sp>
      <p:sp>
        <p:nvSpPr>
          <p:cNvPr id="15" name="TextBox 14"/>
          <p:cNvSpPr txBox="1"/>
          <p:nvPr/>
        </p:nvSpPr>
        <p:spPr>
          <a:xfrm>
            <a:off x="76200" y="2743200"/>
            <a:ext cx="1143000"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Oscillations due to transients during FB loop ON and beam loading.</a:t>
            </a:r>
          </a:p>
          <a:p>
            <a:r>
              <a:rPr lang="en-US" sz="1200" dirty="0" smtClean="0"/>
              <a:t>Feedback loop is closed  10 us after generator pulse and open 10 us after end of beam loading.</a:t>
            </a:r>
          </a:p>
        </p:txBody>
      </p:sp>
      <p:sp>
        <p:nvSpPr>
          <p:cNvPr id="14" name="TextBox 13"/>
          <p:cNvSpPr txBox="1"/>
          <p:nvPr/>
        </p:nvSpPr>
        <p:spPr>
          <a:xfrm>
            <a:off x="1905000" y="1600200"/>
            <a:ext cx="381000" cy="307777"/>
          </a:xfrm>
          <a:prstGeom prst="rect">
            <a:avLst/>
          </a:prstGeom>
          <a:noFill/>
          <a:ln w="19050">
            <a:solidFill>
              <a:srgbClr val="0070C0"/>
            </a:solidFill>
            <a:prstDash val="sysDash"/>
          </a:ln>
        </p:spPr>
        <p:txBody>
          <a:bodyPr wrap="square" rtlCol="0">
            <a:spAutoFit/>
          </a:bodyPr>
          <a:lstStyle/>
          <a:p>
            <a:endParaRPr lang="en-US" sz="1400" dirty="0">
              <a:ln w="19050">
                <a:solidFill>
                  <a:schemeClr val="tx1"/>
                </a:solidFill>
              </a:ln>
            </a:endParaRPr>
          </a:p>
        </p:txBody>
      </p:sp>
      <p:cxnSp>
        <p:nvCxnSpPr>
          <p:cNvPr id="17" name="Straight Arrow Connector 16"/>
          <p:cNvCxnSpPr/>
          <p:nvPr/>
        </p:nvCxnSpPr>
        <p:spPr>
          <a:xfrm>
            <a:off x="2286000" y="1905000"/>
            <a:ext cx="22860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8E34766F-9D55-489F-9D79-24E3AF596725}" type="slidenum">
              <a:rPr lang="en-US" smtClean="0"/>
              <a:pPr/>
              <a:t>18</a:t>
            </a:fld>
            <a:endParaRPr lang="en-US"/>
          </a:p>
        </p:txBody>
      </p:sp>
      <p:pic>
        <p:nvPicPr>
          <p:cNvPr id="20" name="Picture 19" descr="PdiffL.TIF"/>
          <p:cNvPicPr>
            <a:picLocks noChangeAspect="1"/>
          </p:cNvPicPr>
          <p:nvPr/>
        </p:nvPicPr>
        <p:blipFill>
          <a:blip r:embed="rId5" cstate="print"/>
          <a:stretch>
            <a:fillRect/>
          </a:stretch>
        </p:blipFill>
        <p:spPr>
          <a:xfrm>
            <a:off x="4585688" y="1981200"/>
            <a:ext cx="4482112" cy="3581400"/>
          </a:xfrm>
          <a:prstGeom prst="rect">
            <a:avLst/>
          </a:prstGeom>
          <a:ln w="19050">
            <a:solidFill>
              <a:srgbClr val="0070C0"/>
            </a:solidFill>
          </a:ln>
        </p:spPr>
      </p:pic>
      <p:sp>
        <p:nvSpPr>
          <p:cNvPr id="6" name="TextBox 5"/>
          <p:cNvSpPr txBox="1"/>
          <p:nvPr/>
        </p:nvSpPr>
        <p:spPr>
          <a:xfrm>
            <a:off x="6781800" y="2438400"/>
            <a:ext cx="1752600" cy="1302107"/>
          </a:xfrm>
          <a:prstGeom prst="rect">
            <a:avLst/>
          </a:prstGeom>
        </p:spPr>
        <p:style>
          <a:lnRef idx="2">
            <a:schemeClr val="dk1"/>
          </a:lnRef>
          <a:fillRef idx="1">
            <a:schemeClr val="lt1"/>
          </a:fillRef>
          <a:effectRef idx="0">
            <a:schemeClr val="dk1"/>
          </a:effectRef>
          <a:fontRef idx="minor">
            <a:schemeClr val="dk1"/>
          </a:fontRef>
        </p:style>
        <p:txBody>
          <a:bodyPr wrap="square" lIns="100794" tIns="50397" rIns="100794" bIns="50397">
            <a:spAutoFit/>
          </a:bodyPr>
          <a:lstStyle/>
          <a:p>
            <a:pPr>
              <a:defRPr/>
            </a:pPr>
            <a:r>
              <a:rPr lang="en-US" sz="1300" dirty="0" smtClean="0"/>
              <a:t>Less power is necessary to maintain cavity voltage due to opposing effects of synchronous angle and Lorentz detuning</a:t>
            </a:r>
            <a:endParaRPr lang="en-US" sz="1300" dirty="0"/>
          </a:p>
        </p:txBody>
      </p:sp>
      <p:sp>
        <p:nvSpPr>
          <p:cNvPr id="11" name="TextBox 10"/>
          <p:cNvSpPr txBox="1"/>
          <p:nvPr/>
        </p:nvSpPr>
        <p:spPr>
          <a:xfrm>
            <a:off x="5410200" y="3733800"/>
            <a:ext cx="990600" cy="24622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smtClean="0"/>
              <a:t>Injection time</a:t>
            </a:r>
          </a:p>
        </p:txBody>
      </p:sp>
      <p:cxnSp>
        <p:nvCxnSpPr>
          <p:cNvPr id="12" name="Straight Connector 11"/>
          <p:cNvCxnSpPr/>
          <p:nvPr/>
        </p:nvCxnSpPr>
        <p:spPr>
          <a:xfrm>
            <a:off x="6477000" y="2286000"/>
            <a:ext cx="0" cy="28956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1143000"/>
          </a:xfrm>
        </p:spPr>
        <p:txBody>
          <a:bodyPr>
            <a:normAutofit/>
          </a:bodyPr>
          <a:lstStyle/>
          <a:p>
            <a:r>
              <a:rPr lang="en-US" sz="2800" dirty="0" smtClean="0"/>
              <a:t>High Voltage Modulator Ripple</a:t>
            </a:r>
            <a:endParaRPr lang="en-US" sz="2800" dirty="0"/>
          </a:p>
        </p:txBody>
      </p:sp>
      <p:pic>
        <p:nvPicPr>
          <p:cNvPr id="4" name="Picture 3" descr="ModRipple.TIF"/>
          <p:cNvPicPr>
            <a:picLocks noChangeAspect="1"/>
          </p:cNvPicPr>
          <p:nvPr/>
        </p:nvPicPr>
        <p:blipFill>
          <a:blip r:embed="rId2" cstate="print"/>
          <a:stretch>
            <a:fillRect/>
          </a:stretch>
        </p:blipFill>
        <p:spPr>
          <a:xfrm>
            <a:off x="152400" y="1295400"/>
            <a:ext cx="3886200" cy="2320248"/>
          </a:xfrm>
          <a:prstGeom prst="rect">
            <a:avLst/>
          </a:prstGeom>
          <a:ln w="19050">
            <a:solidFill>
              <a:srgbClr val="FFC000"/>
            </a:solidFill>
          </a:ln>
        </p:spPr>
      </p:pic>
      <p:pic>
        <p:nvPicPr>
          <p:cNvPr id="8" name="Picture 7" descr="VcmagRipp.TIF"/>
          <p:cNvPicPr>
            <a:picLocks noChangeAspect="1"/>
          </p:cNvPicPr>
          <p:nvPr/>
        </p:nvPicPr>
        <p:blipFill>
          <a:blip r:embed="rId3" cstate="print"/>
          <a:stretch>
            <a:fillRect/>
          </a:stretch>
        </p:blipFill>
        <p:spPr>
          <a:xfrm>
            <a:off x="5029200" y="1066800"/>
            <a:ext cx="3429000" cy="2825413"/>
          </a:xfrm>
          <a:prstGeom prst="rect">
            <a:avLst/>
          </a:prstGeom>
        </p:spPr>
      </p:pic>
      <p:pic>
        <p:nvPicPr>
          <p:cNvPr id="9" name="Picture 8" descr="VcphRipp.TIF"/>
          <p:cNvPicPr>
            <a:picLocks noChangeAspect="1"/>
          </p:cNvPicPr>
          <p:nvPr/>
        </p:nvPicPr>
        <p:blipFill>
          <a:blip r:embed="rId4" cstate="print"/>
          <a:stretch>
            <a:fillRect/>
          </a:stretch>
        </p:blipFill>
        <p:spPr>
          <a:xfrm>
            <a:off x="5029200" y="3886200"/>
            <a:ext cx="3440713" cy="2819400"/>
          </a:xfrm>
          <a:prstGeom prst="rect">
            <a:avLst/>
          </a:prstGeom>
        </p:spPr>
      </p:pic>
      <p:sp>
        <p:nvSpPr>
          <p:cNvPr id="10" name="Right Arrow 9"/>
          <p:cNvSpPr/>
          <p:nvPr/>
        </p:nvSpPr>
        <p:spPr>
          <a:xfrm>
            <a:off x="4343400" y="2209800"/>
            <a:ext cx="609600" cy="3048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1" name="TextBox 10"/>
          <p:cNvSpPr txBox="1"/>
          <p:nvPr/>
        </p:nvSpPr>
        <p:spPr>
          <a:xfrm>
            <a:off x="304800" y="4038600"/>
            <a:ext cx="3581400" cy="2585323"/>
          </a:xfrm>
          <a:prstGeom prst="rect">
            <a:avLst/>
          </a:prstGeom>
          <a:noFill/>
        </p:spPr>
        <p:txBody>
          <a:bodyPr wrap="square" rtlCol="0">
            <a:spAutoFit/>
          </a:bodyPr>
          <a:lstStyle/>
          <a:p>
            <a:r>
              <a:rPr lang="en-US" dirty="0" smtClean="0"/>
              <a:t>Variations in the high voltage supply from the modulator to the Klystron cathode have noticeable effects on the output magnitude and phase of the Klystron.</a:t>
            </a:r>
          </a:p>
          <a:p>
            <a:endParaRPr lang="en-US" dirty="0" smtClean="0"/>
          </a:p>
          <a:p>
            <a:r>
              <a:rPr lang="en-US" dirty="0" smtClean="0"/>
              <a:t>A worst case scenario of 0.2 dB/% in magnitude and 15°/kV in phase are specified.</a:t>
            </a:r>
            <a:endParaRPr lang="en-US" dirty="0"/>
          </a:p>
        </p:txBody>
      </p:sp>
      <p:sp>
        <p:nvSpPr>
          <p:cNvPr id="12" name="TextBox 11"/>
          <p:cNvSpPr txBox="1"/>
          <p:nvPr/>
        </p:nvSpPr>
        <p:spPr>
          <a:xfrm>
            <a:off x="5943600" y="2971800"/>
            <a:ext cx="990600" cy="24622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smtClean="0"/>
              <a:t>Injection time</a:t>
            </a:r>
          </a:p>
        </p:txBody>
      </p:sp>
      <p:cxnSp>
        <p:nvCxnSpPr>
          <p:cNvPr id="13" name="Straight Connector 12"/>
          <p:cNvCxnSpPr/>
          <p:nvPr/>
        </p:nvCxnSpPr>
        <p:spPr>
          <a:xfrm>
            <a:off x="5867400" y="1295400"/>
            <a:ext cx="0" cy="51054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Presentation Overview</a:t>
            </a:r>
            <a:endParaRPr lang="en-US" sz="2800" dirty="0"/>
          </a:p>
        </p:txBody>
      </p:sp>
      <p:sp>
        <p:nvSpPr>
          <p:cNvPr id="3" name="Content Placeholder 2"/>
          <p:cNvSpPr>
            <a:spLocks noGrp="1"/>
          </p:cNvSpPr>
          <p:nvPr>
            <p:ph idx="1"/>
          </p:nvPr>
        </p:nvSpPr>
        <p:spPr/>
        <p:txBody>
          <a:bodyPr>
            <a:normAutofit/>
          </a:bodyPr>
          <a:lstStyle/>
          <a:p>
            <a:r>
              <a:rPr lang="en-US" sz="2000" dirty="0" smtClean="0"/>
              <a:t>SPL Characteristics</a:t>
            </a:r>
          </a:p>
          <a:p>
            <a:endParaRPr lang="en-US" sz="2000" dirty="0" smtClean="0"/>
          </a:p>
          <a:p>
            <a:endParaRPr lang="en-US" sz="2000" dirty="0" smtClean="0"/>
          </a:p>
          <a:p>
            <a:r>
              <a:rPr lang="en-US" sz="2000" dirty="0" smtClean="0"/>
              <a:t>Single </a:t>
            </a:r>
            <a:r>
              <a:rPr lang="en-US" sz="2000" dirty="0" smtClean="0"/>
              <a:t>Cavity/Klystron </a:t>
            </a:r>
            <a:r>
              <a:rPr lang="en-US" sz="2000" dirty="0" smtClean="0"/>
              <a:t>Model and Simulation Results</a:t>
            </a:r>
          </a:p>
          <a:p>
            <a:endParaRPr lang="en-US" sz="2000" dirty="0" smtClean="0"/>
          </a:p>
          <a:p>
            <a:endParaRPr lang="en-US" sz="2000" dirty="0" smtClean="0"/>
          </a:p>
          <a:p>
            <a:r>
              <a:rPr lang="en-US" sz="2000" dirty="0" smtClean="0"/>
              <a:t>Double </a:t>
            </a:r>
            <a:r>
              <a:rPr lang="en-US" sz="2000" dirty="0" smtClean="0"/>
              <a:t>Cavity/Klystron </a:t>
            </a:r>
            <a:r>
              <a:rPr lang="en-US" sz="2000" dirty="0" smtClean="0"/>
              <a:t>Model and Simulation Results</a:t>
            </a:r>
          </a:p>
          <a:p>
            <a:endParaRPr lang="en-US" sz="2000" dirty="0" smtClean="0"/>
          </a:p>
          <a:p>
            <a:endParaRPr lang="en-US" sz="2000" dirty="0" smtClean="0"/>
          </a:p>
          <a:p>
            <a:r>
              <a:rPr lang="en-US" sz="2000" dirty="0" smtClean="0"/>
              <a:t>Full Accelerator Analysis</a:t>
            </a:r>
          </a:p>
        </p:txBody>
      </p:sp>
      <p:sp>
        <p:nvSpPr>
          <p:cNvPr id="4" name="Slide Number Placeholder 3"/>
          <p:cNvSpPr>
            <a:spLocks noGrp="1"/>
          </p:cNvSpPr>
          <p:nvPr>
            <p:ph type="sldNum" sz="quarter" idx="12"/>
          </p:nvPr>
        </p:nvSpPr>
        <p:spPr/>
        <p:txBody>
          <a:bodyPr/>
          <a:lstStyle/>
          <a:p>
            <a:fld id="{8E34766F-9D55-489F-9D79-24E3AF59672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1143000"/>
          </a:xfrm>
        </p:spPr>
        <p:txBody>
          <a:bodyPr>
            <a:normAutofit/>
          </a:bodyPr>
          <a:lstStyle/>
          <a:p>
            <a:r>
              <a:rPr lang="en-US" sz="2800" dirty="0" smtClean="0"/>
              <a:t>Feed-Forward Effects</a:t>
            </a:r>
            <a:endParaRPr lang="en-US" sz="2800" dirty="0"/>
          </a:p>
        </p:txBody>
      </p:sp>
      <p:pic>
        <p:nvPicPr>
          <p:cNvPr id="5" name="Picture 4" descr="VcphFBRipp.TIF"/>
          <p:cNvPicPr>
            <a:picLocks noChangeAspect="1"/>
          </p:cNvPicPr>
          <p:nvPr/>
        </p:nvPicPr>
        <p:blipFill>
          <a:blip r:embed="rId2" cstate="print"/>
          <a:stretch>
            <a:fillRect/>
          </a:stretch>
        </p:blipFill>
        <p:spPr>
          <a:xfrm>
            <a:off x="152400" y="1219200"/>
            <a:ext cx="4683086" cy="3352800"/>
          </a:xfrm>
          <a:prstGeom prst="rect">
            <a:avLst/>
          </a:prstGeom>
        </p:spPr>
      </p:pic>
      <p:sp>
        <p:nvSpPr>
          <p:cNvPr id="7" name="TextBox 6"/>
          <p:cNvSpPr txBox="1"/>
          <p:nvPr/>
        </p:nvSpPr>
        <p:spPr>
          <a:xfrm>
            <a:off x="457200" y="4876800"/>
            <a:ext cx="3429000" cy="1200329"/>
          </a:xfrm>
          <a:prstGeom prst="rect">
            <a:avLst/>
          </a:prstGeom>
          <a:noFill/>
        </p:spPr>
        <p:txBody>
          <a:bodyPr wrap="square" rtlCol="0">
            <a:spAutoFit/>
          </a:bodyPr>
          <a:lstStyle/>
          <a:p>
            <a:r>
              <a:rPr lang="en-US" dirty="0" smtClean="0"/>
              <a:t>Even with feedback ON, the cavity voltage phase is not ideal during beam loading, thus an extra correction must be applied. </a:t>
            </a:r>
            <a:endParaRPr lang="en-US" dirty="0"/>
          </a:p>
        </p:txBody>
      </p:sp>
      <p:sp>
        <p:nvSpPr>
          <p:cNvPr id="8" name="TextBox 7"/>
          <p:cNvSpPr txBox="1"/>
          <p:nvPr/>
        </p:nvSpPr>
        <p:spPr>
          <a:xfrm>
            <a:off x="1371600" y="3886200"/>
            <a:ext cx="990600" cy="24622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smtClean="0"/>
              <a:t>Injection time</a:t>
            </a:r>
          </a:p>
        </p:txBody>
      </p:sp>
      <p:cxnSp>
        <p:nvCxnSpPr>
          <p:cNvPr id="9" name="Straight Connector 8"/>
          <p:cNvCxnSpPr/>
          <p:nvPr/>
        </p:nvCxnSpPr>
        <p:spPr>
          <a:xfrm>
            <a:off x="1295400" y="1447800"/>
            <a:ext cx="0" cy="28194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00" y="1447800"/>
            <a:ext cx="3429000" cy="2308324"/>
          </a:xfrm>
          <a:prstGeom prst="rect">
            <a:avLst/>
          </a:prstGeom>
          <a:noFill/>
        </p:spPr>
        <p:txBody>
          <a:bodyPr wrap="square" rtlCol="0">
            <a:spAutoFit/>
          </a:bodyPr>
          <a:lstStyle/>
          <a:p>
            <a:r>
              <a:rPr lang="en-US" dirty="0" smtClean="0"/>
              <a:t>Feed-forward recursively corrects the residual error in the cavity voltage from pulse to pulse. After a few pulses, the correction minimizes the modulator ripple effects and the initial transients at beam injection on the cavity voltage waveform.</a:t>
            </a:r>
            <a:endParaRPr lang="en-US" dirty="0"/>
          </a:p>
        </p:txBody>
      </p:sp>
      <p:pic>
        <p:nvPicPr>
          <p:cNvPr id="11" name="Picture 10" descr="ModRipple+FF.TIF"/>
          <p:cNvPicPr>
            <a:picLocks noChangeAspect="1"/>
          </p:cNvPicPr>
          <p:nvPr/>
        </p:nvPicPr>
        <p:blipFill>
          <a:blip r:embed="rId3" cstate="print"/>
          <a:stretch>
            <a:fillRect/>
          </a:stretch>
        </p:blipFill>
        <p:spPr>
          <a:xfrm>
            <a:off x="4800600" y="3810000"/>
            <a:ext cx="4114800" cy="2903565"/>
          </a:xfrm>
          <a:prstGeom prst="rect">
            <a:avLst/>
          </a:prstGeom>
        </p:spPr>
      </p:pic>
      <p:sp>
        <p:nvSpPr>
          <p:cNvPr id="12" name="TextBox 11"/>
          <p:cNvSpPr txBox="1"/>
          <p:nvPr/>
        </p:nvSpPr>
        <p:spPr>
          <a:xfrm>
            <a:off x="5943600" y="6172200"/>
            <a:ext cx="990600" cy="24622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smtClean="0"/>
              <a:t>Injection time</a:t>
            </a:r>
          </a:p>
        </p:txBody>
      </p:sp>
      <p:cxnSp>
        <p:nvCxnSpPr>
          <p:cNvPr id="13" name="Straight Connector 12"/>
          <p:cNvCxnSpPr/>
          <p:nvPr/>
        </p:nvCxnSpPr>
        <p:spPr>
          <a:xfrm>
            <a:off x="5867400" y="4038600"/>
            <a:ext cx="0" cy="23622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Transit Time Factor Variation with Relativistic Beta </a:t>
            </a:r>
            <a:br>
              <a:rPr lang="en-US" sz="2800" dirty="0" smtClean="0"/>
            </a:br>
            <a:r>
              <a:rPr lang="en-US" sz="2800" dirty="0" smtClean="0"/>
              <a:t>(SPL beta=1 cavities)</a:t>
            </a:r>
            <a:endParaRPr lang="en-US" sz="2800" dirty="0"/>
          </a:p>
        </p:txBody>
      </p:sp>
      <p:sp>
        <p:nvSpPr>
          <p:cNvPr id="3" name="TextBox 2"/>
          <p:cNvSpPr txBox="1"/>
          <p:nvPr/>
        </p:nvSpPr>
        <p:spPr>
          <a:xfrm>
            <a:off x="533400" y="1524000"/>
            <a:ext cx="8153400" cy="4524315"/>
          </a:xfrm>
          <a:prstGeom prst="rect">
            <a:avLst/>
          </a:prstGeom>
          <a:noFill/>
        </p:spPr>
        <p:txBody>
          <a:bodyPr wrap="square" rtlCol="0">
            <a:spAutoFit/>
          </a:bodyPr>
          <a:lstStyle/>
          <a:p>
            <a:pPr>
              <a:buFont typeface="Arial" pitchFamily="34" charset="0"/>
              <a:buChar char="•"/>
            </a:pPr>
            <a:r>
              <a:rPr lang="en-US" dirty="0"/>
              <a:t> </a:t>
            </a:r>
            <a:r>
              <a:rPr lang="en-US" dirty="0" smtClean="0"/>
              <a:t>The shunt impedance relates the voltage in the cavity gap to the power dissipated in the cavity walls.</a:t>
            </a:r>
            <a:endParaRPr lang="en-US" dirty="0"/>
          </a:p>
          <a:p>
            <a:pPr>
              <a:buFont typeface="Arial" pitchFamily="34" charset="0"/>
              <a:buChar char="•"/>
            </a:pPr>
            <a:endParaRPr lang="en-US" dirty="0" smtClean="0"/>
          </a:p>
          <a:p>
            <a:endParaRPr lang="en-US" dirty="0" smtClean="0"/>
          </a:p>
          <a:p>
            <a:pPr>
              <a:buFont typeface="Arial" pitchFamily="34" charset="0"/>
              <a:buChar char="•"/>
            </a:pPr>
            <a:r>
              <a:rPr lang="en-US" dirty="0" smtClean="0"/>
              <a:t>The “effective” shunt impedance relates the accelerating voltage in the cavity to the power dissipated. This quantity describes the voltage that a particle travelling at a certain speed will “see” when traversing the cavity. </a:t>
            </a:r>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r>
              <a:rPr lang="en-US" dirty="0" smtClean="0"/>
              <a:t>The “correction” applied is known as the “Transit Time Factor”.</a:t>
            </a:r>
          </a:p>
          <a:p>
            <a:pPr>
              <a:buFont typeface="Arial" pitchFamily="34" charset="0"/>
              <a:buChar char="•"/>
            </a:pPr>
            <a:endParaRPr lang="en-US" dirty="0"/>
          </a:p>
          <a:p>
            <a:pPr>
              <a:buFont typeface="Arial" pitchFamily="34" charset="0"/>
              <a:buChar char="•"/>
            </a:pPr>
            <a:endParaRPr lang="en-US" dirty="0" smtClean="0"/>
          </a:p>
        </p:txBody>
      </p:sp>
      <p:graphicFrame>
        <p:nvGraphicFramePr>
          <p:cNvPr id="4" name="Object 3"/>
          <p:cNvGraphicFramePr>
            <a:graphicFrameLocks noChangeAspect="1"/>
          </p:cNvGraphicFramePr>
          <p:nvPr/>
        </p:nvGraphicFramePr>
        <p:xfrm>
          <a:off x="2362200" y="1905000"/>
          <a:ext cx="774700" cy="584200"/>
        </p:xfrm>
        <a:graphic>
          <a:graphicData uri="http://schemas.openxmlformats.org/presentationml/2006/ole">
            <p:oleObj spid="_x0000_s137218" name="Equation" r:id="rId4" imgW="774360" imgH="583920" progId="Equation.3">
              <p:embed/>
            </p:oleObj>
          </a:graphicData>
        </a:graphic>
      </p:graphicFrame>
      <p:sp>
        <p:nvSpPr>
          <p:cNvPr id="5" name="TextBox 4"/>
          <p:cNvSpPr txBox="1"/>
          <p:nvPr/>
        </p:nvSpPr>
        <p:spPr>
          <a:xfrm>
            <a:off x="4495800" y="3200400"/>
            <a:ext cx="184731" cy="369332"/>
          </a:xfrm>
          <a:prstGeom prst="rect">
            <a:avLst/>
          </a:prstGeom>
          <a:noFill/>
        </p:spPr>
        <p:txBody>
          <a:bodyPr wrap="none" rtlCol="0">
            <a:spAutoFit/>
          </a:bodyPr>
          <a:lstStyle/>
          <a:p>
            <a:endParaRPr lang="en-US"/>
          </a:p>
        </p:txBody>
      </p:sp>
      <p:graphicFrame>
        <p:nvGraphicFramePr>
          <p:cNvPr id="6" name="Object 5"/>
          <p:cNvGraphicFramePr>
            <a:graphicFrameLocks noChangeAspect="1"/>
          </p:cNvGraphicFramePr>
          <p:nvPr/>
        </p:nvGraphicFramePr>
        <p:xfrm>
          <a:off x="558800" y="3797300"/>
          <a:ext cx="3162300" cy="1016000"/>
        </p:xfrm>
        <a:graphic>
          <a:graphicData uri="http://schemas.openxmlformats.org/presentationml/2006/ole">
            <p:oleObj spid="_x0000_s137219" name="Equation" r:id="rId5" imgW="3162240" imgH="1015920" progId="Equation.3">
              <p:embed/>
            </p:oleObj>
          </a:graphicData>
        </a:graphic>
      </p:graphicFrame>
      <p:graphicFrame>
        <p:nvGraphicFramePr>
          <p:cNvPr id="3076" name="Object 4"/>
          <p:cNvGraphicFramePr>
            <a:graphicFrameLocks noChangeAspect="1"/>
          </p:cNvGraphicFramePr>
          <p:nvPr/>
        </p:nvGraphicFramePr>
        <p:xfrm>
          <a:off x="596900" y="5549900"/>
          <a:ext cx="3009900" cy="965200"/>
        </p:xfrm>
        <a:graphic>
          <a:graphicData uri="http://schemas.openxmlformats.org/presentationml/2006/ole">
            <p:oleObj spid="_x0000_s137220" name="Equation" r:id="rId6" imgW="3009600" imgH="965160" progId="Equation.3">
              <p:embed/>
            </p:oleObj>
          </a:graphicData>
        </a:graphic>
      </p:graphicFrame>
      <p:cxnSp>
        <p:nvCxnSpPr>
          <p:cNvPr id="11" name="Straight Arrow Connector 10"/>
          <p:cNvCxnSpPr/>
          <p:nvPr/>
        </p:nvCxnSpPr>
        <p:spPr>
          <a:xfrm rot="10800000">
            <a:off x="3429000" y="22098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62400" y="1981200"/>
            <a:ext cx="2590800" cy="338554"/>
          </a:xfrm>
          <a:prstGeom prst="rect">
            <a:avLst/>
          </a:prstGeom>
          <a:noFill/>
        </p:spPr>
        <p:txBody>
          <a:bodyPr wrap="square" rtlCol="0">
            <a:spAutoFit/>
          </a:bodyPr>
          <a:lstStyle/>
          <a:p>
            <a:r>
              <a:rPr lang="en-US" sz="1600" dirty="0" smtClean="0">
                <a:solidFill>
                  <a:srgbClr val="FF0000"/>
                </a:solidFill>
              </a:rPr>
              <a:t>uncorrected for beam speed</a:t>
            </a:r>
            <a:endParaRPr lang="en-US" sz="1600" dirty="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524000"/>
            <a:ext cx="7772400" cy="3693319"/>
          </a:xfrm>
          <a:prstGeom prst="rect">
            <a:avLst/>
          </a:prstGeom>
          <a:noFill/>
        </p:spPr>
        <p:txBody>
          <a:bodyPr wrap="square" rtlCol="0">
            <a:spAutoFit/>
          </a:bodyPr>
          <a:lstStyle/>
          <a:p>
            <a:pPr>
              <a:buFont typeface="Arial" pitchFamily="34" charset="0"/>
              <a:buChar char="•"/>
            </a:pPr>
            <a:r>
              <a:rPr lang="en-US" dirty="0" smtClean="0"/>
              <a:t> Until now, the cavity dynamics have been modeled from the point of view of a beam travelling at the speed of light (</a:t>
            </a:r>
            <a:r>
              <a:rPr lang="el-GR" dirty="0" smtClean="0"/>
              <a:t>β</a:t>
            </a:r>
            <a:r>
              <a:rPr lang="en-US" dirty="0" smtClean="0"/>
              <a:t>=1), the voltage seen by a </a:t>
            </a:r>
            <a:r>
              <a:rPr lang="el-GR" dirty="0" smtClean="0"/>
              <a:t>β</a:t>
            </a:r>
            <a:r>
              <a:rPr lang="en-US" dirty="0" smtClean="0"/>
              <a:t>=x beam is simply a scaled version of the cavity waveforms we have already seen.</a:t>
            </a:r>
          </a:p>
          <a:p>
            <a:pPr>
              <a:buFont typeface="Arial" pitchFamily="34" charset="0"/>
              <a:buChar char="•"/>
            </a:pPr>
            <a:endParaRPr lang="en-US" dirty="0" smtClean="0"/>
          </a:p>
          <a:p>
            <a:pPr>
              <a:buFont typeface="Arial" pitchFamily="34" charset="0"/>
              <a:buChar char="•"/>
            </a:pPr>
            <a:r>
              <a:rPr lang="en-US" dirty="0" smtClean="0"/>
              <a:t> If beam loading occurs with a slower beam than </a:t>
            </a:r>
          </a:p>
          <a:p>
            <a:r>
              <a:rPr lang="en-US" dirty="0" smtClean="0"/>
              <a:t>that of design (in terms of generator power and</a:t>
            </a:r>
          </a:p>
          <a:p>
            <a:r>
              <a:rPr lang="en-US" dirty="0" smtClean="0"/>
              <a:t>loaded quality factor), however,  the cavity </a:t>
            </a:r>
          </a:p>
          <a:p>
            <a:r>
              <a:rPr lang="en-US" dirty="0" smtClean="0"/>
              <a:t>voltage will tend towards a new equilibrium </a:t>
            </a:r>
          </a:p>
          <a:p>
            <a:r>
              <a:rPr lang="en-US" dirty="0" smtClean="0"/>
              <a:t>during the beam pulse.</a:t>
            </a:r>
          </a:p>
          <a:p>
            <a:pPr>
              <a:buFont typeface="Arial" pitchFamily="34" charset="0"/>
              <a:buChar char="•"/>
            </a:pPr>
            <a:endParaRPr lang="en-US" dirty="0" smtClean="0"/>
          </a:p>
          <a:p>
            <a:pPr>
              <a:buFont typeface="Arial" pitchFamily="34" charset="0"/>
              <a:buChar char="•"/>
            </a:pPr>
            <a:r>
              <a:rPr lang="en-US" dirty="0" smtClean="0"/>
              <a:t> This new equilibrium is a result of the beam</a:t>
            </a:r>
          </a:p>
          <a:p>
            <a:r>
              <a:rPr lang="en-US" dirty="0" smtClean="0"/>
              <a:t>absorbing dramatically lower amounts of power</a:t>
            </a:r>
          </a:p>
          <a:p>
            <a:r>
              <a:rPr lang="en-US" dirty="0" smtClean="0"/>
              <a:t>as it travels through the cavity.</a:t>
            </a: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2800" dirty="0" smtClean="0"/>
              <a:t>Transit Time Factor Variation with Relativistic Beta </a:t>
            </a:r>
            <a:br>
              <a:rPr lang="en-US" sz="2800" dirty="0" smtClean="0"/>
            </a:br>
            <a:r>
              <a:rPr lang="en-US" sz="2800" dirty="0" smtClean="0"/>
              <a:t>(SPL beta=1 cavities)</a:t>
            </a:r>
            <a:endParaRPr lang="en-US" sz="2800" dirty="0"/>
          </a:p>
        </p:txBody>
      </p:sp>
      <p:sp>
        <p:nvSpPr>
          <p:cNvPr id="10" name="Slide Number Placeholder 9"/>
          <p:cNvSpPr>
            <a:spLocks noGrp="1"/>
          </p:cNvSpPr>
          <p:nvPr>
            <p:ph type="sldNum" sz="quarter" idx="12"/>
          </p:nvPr>
        </p:nvSpPr>
        <p:spPr/>
        <p:txBody>
          <a:bodyPr/>
          <a:lstStyle/>
          <a:p>
            <a:fld id="{8E34766F-9D55-489F-9D79-24E3AF596725}" type="slidenum">
              <a:rPr lang="en-US" smtClean="0"/>
              <a:pPr/>
              <a:t>22</a:t>
            </a:fld>
            <a:endParaRPr lang="en-US"/>
          </a:p>
        </p:txBody>
      </p:sp>
      <p:graphicFrame>
        <p:nvGraphicFramePr>
          <p:cNvPr id="8" name="Object 7"/>
          <p:cNvGraphicFramePr>
            <a:graphicFrameLocks noChangeAspect="1"/>
          </p:cNvGraphicFramePr>
          <p:nvPr/>
        </p:nvGraphicFramePr>
        <p:xfrm>
          <a:off x="1371600" y="5562600"/>
          <a:ext cx="3048000" cy="643802"/>
        </p:xfrm>
        <a:graphic>
          <a:graphicData uri="http://schemas.openxmlformats.org/presentationml/2006/ole">
            <p:oleObj spid="_x0000_s138242" name="Equation" r:id="rId4" imgW="1600200" imgH="304560" progId="Equation.3">
              <p:embed/>
            </p:oleObj>
          </a:graphicData>
        </a:graphic>
      </p:graphicFrame>
      <p:pic>
        <p:nvPicPr>
          <p:cNvPr id="14" name="Picture 13" descr="Vcavbx.bmp"/>
          <p:cNvPicPr>
            <a:picLocks noChangeAspect="1"/>
          </p:cNvPicPr>
          <p:nvPr/>
        </p:nvPicPr>
        <p:blipFill>
          <a:blip r:embed="rId5" cstate="print"/>
          <a:stretch>
            <a:fillRect/>
          </a:stretch>
        </p:blipFill>
        <p:spPr>
          <a:xfrm>
            <a:off x="5105400" y="2971800"/>
            <a:ext cx="4167042" cy="3048000"/>
          </a:xfrm>
          <a:prstGeom prst="rect">
            <a:avLst/>
          </a:prstGeom>
        </p:spPr>
      </p:pic>
      <p:sp>
        <p:nvSpPr>
          <p:cNvPr id="12" name="TextBox 11"/>
          <p:cNvSpPr txBox="1"/>
          <p:nvPr/>
        </p:nvSpPr>
        <p:spPr>
          <a:xfrm>
            <a:off x="6019800" y="3352800"/>
            <a:ext cx="457200" cy="246221"/>
          </a:xfrm>
          <a:prstGeom prst="rect">
            <a:avLst/>
          </a:prstGeom>
          <a:solidFill>
            <a:schemeClr val="bg1"/>
          </a:solidFill>
          <a:ln>
            <a:solidFill>
              <a:srgbClr val="0070C0"/>
            </a:solidFill>
          </a:ln>
        </p:spPr>
        <p:txBody>
          <a:bodyPr wrap="square" rtlCol="0">
            <a:spAutoFit/>
          </a:bodyPr>
          <a:lstStyle/>
          <a:p>
            <a:r>
              <a:rPr lang="el-GR" sz="1000" dirty="0" smtClean="0">
                <a:solidFill>
                  <a:srgbClr val="0070C0"/>
                </a:solidFill>
              </a:rPr>
              <a:t>β </a:t>
            </a:r>
            <a:r>
              <a:rPr lang="en-US" sz="1000" dirty="0" smtClean="0">
                <a:solidFill>
                  <a:srgbClr val="0070C0"/>
                </a:solidFill>
              </a:rPr>
              <a:t>=1</a:t>
            </a:r>
            <a:endParaRPr lang="en-US" sz="1000" dirty="0">
              <a:solidFill>
                <a:srgbClr val="0070C0"/>
              </a:solidFill>
            </a:endParaRPr>
          </a:p>
        </p:txBody>
      </p:sp>
      <p:sp>
        <p:nvSpPr>
          <p:cNvPr id="13" name="TextBox 12"/>
          <p:cNvSpPr txBox="1"/>
          <p:nvPr/>
        </p:nvSpPr>
        <p:spPr>
          <a:xfrm>
            <a:off x="6096000" y="4343400"/>
            <a:ext cx="609600" cy="246221"/>
          </a:xfrm>
          <a:prstGeom prst="rect">
            <a:avLst/>
          </a:prstGeom>
          <a:solidFill>
            <a:schemeClr val="bg1"/>
          </a:solidFill>
          <a:ln>
            <a:solidFill>
              <a:srgbClr val="FF0000"/>
            </a:solidFill>
          </a:ln>
        </p:spPr>
        <p:txBody>
          <a:bodyPr wrap="square" rtlCol="0">
            <a:spAutoFit/>
          </a:bodyPr>
          <a:lstStyle/>
          <a:p>
            <a:r>
              <a:rPr lang="el-GR" sz="1000" dirty="0" smtClean="0">
                <a:solidFill>
                  <a:srgbClr val="FF0000"/>
                </a:solidFill>
              </a:rPr>
              <a:t>β </a:t>
            </a:r>
            <a:r>
              <a:rPr lang="en-US" sz="1000" dirty="0" smtClean="0">
                <a:solidFill>
                  <a:srgbClr val="FF0000"/>
                </a:solidFill>
              </a:rPr>
              <a:t>=0.85</a:t>
            </a:r>
            <a:endParaRPr lang="en-US" sz="1000" dirty="0">
              <a:solidFill>
                <a:srgbClr val="FF0000"/>
              </a:solidFill>
            </a:endParaRPr>
          </a:p>
        </p:txBody>
      </p:sp>
      <p:graphicFrame>
        <p:nvGraphicFramePr>
          <p:cNvPr id="2053" name="Object 5"/>
          <p:cNvGraphicFramePr>
            <a:graphicFrameLocks noChangeAspect="1"/>
          </p:cNvGraphicFramePr>
          <p:nvPr/>
        </p:nvGraphicFramePr>
        <p:xfrm>
          <a:off x="7291242" y="3505200"/>
          <a:ext cx="1135063" cy="863600"/>
        </p:xfrm>
        <a:graphic>
          <a:graphicData uri="http://schemas.openxmlformats.org/presentationml/2006/ole">
            <p:oleObj spid="_x0000_s138243" name="Equation" r:id="rId6" imgW="1257120" imgH="863280" progId="Equation.3">
              <p:embed/>
            </p:oleObj>
          </a:graphicData>
        </a:graphic>
      </p:graphicFrame>
      <p:cxnSp>
        <p:nvCxnSpPr>
          <p:cNvPr id="16" name="Straight Arrow Connector 15"/>
          <p:cNvCxnSpPr/>
          <p:nvPr/>
        </p:nvCxnSpPr>
        <p:spPr>
          <a:xfrm rot="5400000">
            <a:off x="6644336" y="3923506"/>
            <a:ext cx="990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3" cstate="print"/>
          <a:srcRect/>
          <a:stretch>
            <a:fillRect/>
          </a:stretch>
        </p:blipFill>
        <p:spPr bwMode="auto">
          <a:xfrm>
            <a:off x="5257800" y="1508125"/>
            <a:ext cx="3594946" cy="5029200"/>
          </a:xfrm>
          <a:prstGeom prst="rect">
            <a:avLst/>
          </a:prstGeom>
          <a:noFill/>
          <a:ln w="19050">
            <a:solidFill>
              <a:srgbClr val="0070C0"/>
            </a:solidFill>
            <a:prstDash val="sysDash"/>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28600" y="1508125"/>
            <a:ext cx="4038601" cy="3227932"/>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normAutofit/>
          </a:bodyPr>
          <a:lstStyle/>
          <a:p>
            <a:r>
              <a:rPr lang="en-US" sz="2800" dirty="0" smtClean="0"/>
              <a:t>Transit Time Factor Variation with Relativistic Beta </a:t>
            </a:r>
            <a:br>
              <a:rPr lang="en-US" sz="2800" dirty="0" smtClean="0"/>
            </a:br>
            <a:r>
              <a:rPr lang="en-US" sz="2800" dirty="0" smtClean="0"/>
              <a:t>(SPL beta=1 cavities, open loop simulation)</a:t>
            </a:r>
            <a:endParaRPr lang="en-US" sz="2800" dirty="0"/>
          </a:p>
        </p:txBody>
      </p:sp>
      <p:sp>
        <p:nvSpPr>
          <p:cNvPr id="20" name="Rectangle 19"/>
          <p:cNvSpPr/>
          <p:nvPr/>
        </p:nvSpPr>
        <p:spPr>
          <a:xfrm>
            <a:off x="3048000" y="2651125"/>
            <a:ext cx="152400" cy="76200"/>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0" idx="3"/>
            <a:endCxn id="76804" idx="1"/>
          </p:cNvCxnSpPr>
          <p:nvPr/>
        </p:nvCxnSpPr>
        <p:spPr>
          <a:xfrm>
            <a:off x="3200400" y="2689225"/>
            <a:ext cx="2057400" cy="1333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15000" y="1965325"/>
            <a:ext cx="304800" cy="4572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15000" y="4251325"/>
            <a:ext cx="228600" cy="19050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1889125"/>
            <a:ext cx="1295400" cy="276999"/>
          </a:xfrm>
          <a:prstGeom prst="rect">
            <a:avLst/>
          </a:prstGeom>
          <a:noFill/>
        </p:spPr>
        <p:txBody>
          <a:bodyPr wrap="square" rtlCol="0">
            <a:spAutoFit/>
          </a:bodyPr>
          <a:lstStyle/>
          <a:p>
            <a:r>
              <a:rPr lang="en-US" sz="1200" b="1" dirty="0" err="1" smtClean="0">
                <a:solidFill>
                  <a:srgbClr val="FF0000"/>
                </a:solidFill>
              </a:rPr>
              <a:t>Beamloading</a:t>
            </a:r>
            <a:endParaRPr lang="en-US" sz="1200" b="1" dirty="0">
              <a:solidFill>
                <a:srgbClr val="FF0000"/>
              </a:solidFill>
            </a:endParaRPr>
          </a:p>
        </p:txBody>
      </p:sp>
      <p:sp>
        <p:nvSpPr>
          <p:cNvPr id="17" name="TextBox 16"/>
          <p:cNvSpPr txBox="1"/>
          <p:nvPr/>
        </p:nvSpPr>
        <p:spPr>
          <a:xfrm>
            <a:off x="6019800" y="4632325"/>
            <a:ext cx="1295400" cy="276999"/>
          </a:xfrm>
          <a:prstGeom prst="rect">
            <a:avLst/>
          </a:prstGeom>
          <a:noFill/>
        </p:spPr>
        <p:txBody>
          <a:bodyPr wrap="square" rtlCol="0">
            <a:spAutoFit/>
          </a:bodyPr>
          <a:lstStyle/>
          <a:p>
            <a:r>
              <a:rPr lang="en-US" sz="1200" b="1" dirty="0" err="1" smtClean="0">
                <a:solidFill>
                  <a:srgbClr val="FF0000"/>
                </a:solidFill>
              </a:rPr>
              <a:t>Beamloading</a:t>
            </a:r>
            <a:endParaRPr lang="en-US" sz="1200" b="1" dirty="0">
              <a:solidFill>
                <a:srgbClr val="FF0000"/>
              </a:solidFill>
            </a:endParaRPr>
          </a:p>
        </p:txBody>
      </p:sp>
      <p:sp>
        <p:nvSpPr>
          <p:cNvPr id="18" name="TextBox 17"/>
          <p:cNvSpPr txBox="1"/>
          <p:nvPr/>
        </p:nvSpPr>
        <p:spPr>
          <a:xfrm>
            <a:off x="1219200" y="2422525"/>
            <a:ext cx="1219200" cy="1015663"/>
          </a:xfrm>
          <a:prstGeom prst="rect">
            <a:avLst/>
          </a:prstGeom>
          <a:noFill/>
          <a:ln>
            <a:solidFill>
              <a:schemeClr val="bg1">
                <a:lumMod val="75000"/>
              </a:schemeClr>
            </a:solidFill>
          </a:ln>
        </p:spPr>
        <p:txBody>
          <a:bodyPr wrap="square" rtlCol="0">
            <a:spAutoFit/>
          </a:bodyPr>
          <a:lstStyle/>
          <a:p>
            <a:r>
              <a:rPr lang="en-US" sz="1200" dirty="0" smtClean="0"/>
              <a:t>Values obtained from SUPERFISH simulations by Marcel </a:t>
            </a:r>
            <a:r>
              <a:rPr lang="en-US" sz="1200" dirty="0" err="1" smtClean="0"/>
              <a:t>Schuh</a:t>
            </a:r>
            <a:r>
              <a:rPr lang="en-US" sz="1200" dirty="0" smtClean="0"/>
              <a:t> (CERN)</a:t>
            </a:r>
            <a:endParaRPr lang="en-US" sz="1200" dirty="0"/>
          </a:p>
        </p:txBody>
      </p:sp>
      <p:sp>
        <p:nvSpPr>
          <p:cNvPr id="19" name="TextBox 18"/>
          <p:cNvSpPr txBox="1"/>
          <p:nvPr/>
        </p:nvSpPr>
        <p:spPr>
          <a:xfrm>
            <a:off x="762000" y="4953000"/>
            <a:ext cx="3810000" cy="1815882"/>
          </a:xfrm>
          <a:prstGeom prst="rect">
            <a:avLst/>
          </a:prstGeom>
          <a:noFill/>
        </p:spPr>
        <p:txBody>
          <a:bodyPr wrap="square" rtlCol="0">
            <a:spAutoFit/>
          </a:bodyPr>
          <a:lstStyle/>
          <a:p>
            <a:pPr>
              <a:buFont typeface="Arial" pitchFamily="34" charset="0"/>
              <a:buChar char="•"/>
            </a:pPr>
            <a:r>
              <a:rPr lang="en-US" sz="1600" dirty="0" smtClean="0"/>
              <a:t> Weaker beam loading results in a higher flattop equilibrium and less phase shift of the cavity voltage.</a:t>
            </a:r>
          </a:p>
          <a:p>
            <a:pPr>
              <a:buFont typeface="Arial" pitchFamily="34" charset="0"/>
              <a:buChar char="•"/>
            </a:pPr>
            <a:endParaRPr lang="en-US" sz="1600" dirty="0" smtClean="0"/>
          </a:p>
          <a:p>
            <a:pPr>
              <a:buFont typeface="Arial" pitchFamily="34" charset="0"/>
              <a:buChar char="•"/>
            </a:pPr>
            <a:r>
              <a:rPr lang="en-US" sz="1600" dirty="0" smtClean="0"/>
              <a:t> Beta value taken from beam energy at beginning of SPL high beta section (farthest from beta=1).</a:t>
            </a:r>
          </a:p>
        </p:txBody>
      </p:sp>
      <p:graphicFrame>
        <p:nvGraphicFramePr>
          <p:cNvPr id="20482" name="Object 2"/>
          <p:cNvGraphicFramePr>
            <a:graphicFrameLocks noChangeAspect="1"/>
          </p:cNvGraphicFramePr>
          <p:nvPr/>
        </p:nvGraphicFramePr>
        <p:xfrm>
          <a:off x="7239000" y="1828800"/>
          <a:ext cx="1371600" cy="290036"/>
        </p:xfrm>
        <a:graphic>
          <a:graphicData uri="http://schemas.openxmlformats.org/presentationml/2006/ole">
            <p:oleObj spid="_x0000_s139266" name="Equation" r:id="rId5" imgW="1600200" imgH="30456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Transit Time Correction</a:t>
            </a:r>
            <a:endParaRPr lang="en-US" sz="2800" dirty="0"/>
          </a:p>
        </p:txBody>
      </p:sp>
      <p:sp>
        <p:nvSpPr>
          <p:cNvPr id="4" name="TextBox 3"/>
          <p:cNvSpPr txBox="1"/>
          <p:nvPr/>
        </p:nvSpPr>
        <p:spPr>
          <a:xfrm>
            <a:off x="609600" y="1371600"/>
            <a:ext cx="7924800" cy="4247317"/>
          </a:xfrm>
          <a:prstGeom prst="rect">
            <a:avLst/>
          </a:prstGeom>
          <a:noFill/>
        </p:spPr>
        <p:txBody>
          <a:bodyPr wrap="square" rtlCol="0">
            <a:spAutoFit/>
          </a:bodyPr>
          <a:lstStyle/>
          <a:p>
            <a:pPr>
              <a:buFont typeface="Arial" pitchFamily="34" charset="0"/>
              <a:buChar char="•"/>
            </a:pPr>
            <a:r>
              <a:rPr lang="en-US" dirty="0" smtClean="0"/>
              <a:t> The solution is to lower the forward power to the cavity during beam loading to maintain the voltage flattop.</a:t>
            </a:r>
          </a:p>
          <a:p>
            <a:pPr>
              <a:buFont typeface="Arial" pitchFamily="34" charset="0"/>
              <a:buChar char="•"/>
            </a:pPr>
            <a:endParaRPr lang="en-US" dirty="0" smtClean="0"/>
          </a:p>
          <a:p>
            <a:pPr>
              <a:buFont typeface="Arial" pitchFamily="34" charset="0"/>
              <a:buChar char="•"/>
            </a:pPr>
            <a:r>
              <a:rPr lang="en-US" dirty="0" smtClean="0"/>
              <a:t> To do this we find the power required for the equilibrium voltage of the new beam (</a:t>
            </a:r>
            <a:r>
              <a:rPr lang="en-US" dirty="0" smtClean="0">
                <a:latin typeface="Arial"/>
                <a:cs typeface="Arial"/>
              </a:rPr>
              <a:t>β=x) </a:t>
            </a:r>
            <a:r>
              <a:rPr lang="en-US" dirty="0" smtClean="0"/>
              <a:t>to match that of the relativistic beam (</a:t>
            </a:r>
            <a:r>
              <a:rPr lang="en-US" dirty="0" smtClean="0">
                <a:latin typeface="Arial"/>
                <a:cs typeface="Arial"/>
              </a:rPr>
              <a:t>β=1)</a:t>
            </a:r>
            <a:r>
              <a:rPr lang="en-US" dirty="0" smtClean="0"/>
              <a:t>.</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If                                           where       is </a:t>
            </a:r>
            <a:r>
              <a:rPr lang="en-US" smtClean="0"/>
              <a:t>a known </a:t>
            </a:r>
            <a:r>
              <a:rPr lang="en-US" dirty="0" smtClean="0"/>
              <a:t>constant,</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r>
              <a:rPr lang="en-US" dirty="0" smtClean="0"/>
              <a:t>then for a fixed loaded quality factor we need to find the (virtual) generator current such that </a:t>
            </a:r>
          </a:p>
          <a:p>
            <a:endParaRPr lang="en-US" dirty="0" smtClean="0"/>
          </a:p>
          <a:p>
            <a:r>
              <a:rPr lang="en-US" dirty="0" smtClean="0"/>
              <a:t>                              , therefore </a:t>
            </a:r>
          </a:p>
        </p:txBody>
      </p:sp>
      <p:graphicFrame>
        <p:nvGraphicFramePr>
          <p:cNvPr id="24580" name="Object 4"/>
          <p:cNvGraphicFramePr>
            <a:graphicFrameLocks noChangeAspect="1"/>
          </p:cNvGraphicFramePr>
          <p:nvPr/>
        </p:nvGraphicFramePr>
        <p:xfrm>
          <a:off x="1295400" y="2971800"/>
          <a:ext cx="1778000" cy="1219200"/>
        </p:xfrm>
        <a:graphic>
          <a:graphicData uri="http://schemas.openxmlformats.org/presentationml/2006/ole">
            <p:oleObj spid="_x0000_s140290" name="Equation" r:id="rId3" imgW="1777680" imgH="1218960" progId="Equation.3">
              <p:embed/>
            </p:oleObj>
          </a:graphicData>
        </a:graphic>
      </p:graphicFrame>
      <p:graphicFrame>
        <p:nvGraphicFramePr>
          <p:cNvPr id="24581" name="Object 5"/>
          <p:cNvGraphicFramePr>
            <a:graphicFrameLocks noChangeAspect="1"/>
          </p:cNvGraphicFramePr>
          <p:nvPr/>
        </p:nvGraphicFramePr>
        <p:xfrm>
          <a:off x="3886200" y="3352800"/>
          <a:ext cx="203200" cy="241300"/>
        </p:xfrm>
        <a:graphic>
          <a:graphicData uri="http://schemas.openxmlformats.org/presentationml/2006/ole">
            <p:oleObj spid="_x0000_s140291" name="Equation" r:id="rId4" imgW="203040" imgH="241200" progId="Equation.3">
              <p:embed/>
            </p:oleObj>
          </a:graphicData>
        </a:graphic>
      </p:graphicFrame>
      <p:graphicFrame>
        <p:nvGraphicFramePr>
          <p:cNvPr id="24583" name="Object 7"/>
          <p:cNvGraphicFramePr>
            <a:graphicFrameLocks noChangeAspect="1"/>
          </p:cNvGraphicFramePr>
          <p:nvPr/>
        </p:nvGraphicFramePr>
        <p:xfrm>
          <a:off x="685800" y="5181600"/>
          <a:ext cx="1460500" cy="584200"/>
        </p:xfrm>
        <a:graphic>
          <a:graphicData uri="http://schemas.openxmlformats.org/presentationml/2006/ole">
            <p:oleObj spid="_x0000_s140292" name="Equation" r:id="rId5" imgW="1460160" imgH="583920" progId="Equation.3">
              <p:embed/>
            </p:oleObj>
          </a:graphicData>
        </a:graphic>
      </p:graphicFrame>
      <p:graphicFrame>
        <p:nvGraphicFramePr>
          <p:cNvPr id="24584" name="Object 8"/>
          <p:cNvGraphicFramePr>
            <a:graphicFrameLocks noChangeAspect="1"/>
          </p:cNvGraphicFramePr>
          <p:nvPr/>
        </p:nvGraphicFramePr>
        <p:xfrm>
          <a:off x="3429000" y="5105400"/>
          <a:ext cx="1841500" cy="609600"/>
        </p:xfrm>
        <a:graphic>
          <a:graphicData uri="http://schemas.openxmlformats.org/presentationml/2006/ole">
            <p:oleObj spid="_x0000_s140293" name="Equation" r:id="rId6" imgW="1841400" imgH="609480" progId="Equation.3">
              <p:embed/>
            </p:oleObj>
          </a:graphicData>
        </a:graphic>
      </p:graphicFrame>
      <p:graphicFrame>
        <p:nvGraphicFramePr>
          <p:cNvPr id="24585" name="Object 9"/>
          <p:cNvGraphicFramePr>
            <a:graphicFrameLocks noChangeAspect="1"/>
          </p:cNvGraphicFramePr>
          <p:nvPr/>
        </p:nvGraphicFramePr>
        <p:xfrm>
          <a:off x="3276600" y="6096000"/>
          <a:ext cx="2870200" cy="508000"/>
        </p:xfrm>
        <a:graphic>
          <a:graphicData uri="http://schemas.openxmlformats.org/presentationml/2006/ole">
            <p:oleObj spid="_x0000_s140294" name="Equation" r:id="rId7" imgW="2869920" imgH="50796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Transit Time Correction (2)</a:t>
            </a:r>
            <a:endParaRPr lang="en-US" sz="2800" dirty="0"/>
          </a:p>
        </p:txBody>
      </p:sp>
      <p:pic>
        <p:nvPicPr>
          <p:cNvPr id="3" name="Picture 2" descr="Prefttime.bmp"/>
          <p:cNvPicPr>
            <a:picLocks noChangeAspect="1"/>
          </p:cNvPicPr>
          <p:nvPr/>
        </p:nvPicPr>
        <p:blipFill>
          <a:blip r:embed="rId2" cstate="print"/>
          <a:stretch>
            <a:fillRect/>
          </a:stretch>
        </p:blipFill>
        <p:spPr>
          <a:xfrm>
            <a:off x="5181600" y="4114800"/>
            <a:ext cx="3352800" cy="2588318"/>
          </a:xfrm>
          <a:prstGeom prst="rect">
            <a:avLst/>
          </a:prstGeom>
        </p:spPr>
      </p:pic>
      <p:pic>
        <p:nvPicPr>
          <p:cNvPr id="4" name="Picture 3" descr="Vmag_ttimecorr.bmp"/>
          <p:cNvPicPr>
            <a:picLocks noChangeAspect="1"/>
          </p:cNvPicPr>
          <p:nvPr/>
        </p:nvPicPr>
        <p:blipFill>
          <a:blip r:embed="rId3" cstate="print"/>
          <a:stretch>
            <a:fillRect/>
          </a:stretch>
        </p:blipFill>
        <p:spPr>
          <a:xfrm>
            <a:off x="914400" y="4114800"/>
            <a:ext cx="3352800" cy="2573328"/>
          </a:xfrm>
          <a:prstGeom prst="rect">
            <a:avLst/>
          </a:prstGeom>
        </p:spPr>
      </p:pic>
      <p:pic>
        <p:nvPicPr>
          <p:cNvPr id="5" name="Picture 4" descr="Pforttime.bmp"/>
          <p:cNvPicPr>
            <a:picLocks noChangeAspect="1"/>
          </p:cNvPicPr>
          <p:nvPr/>
        </p:nvPicPr>
        <p:blipFill>
          <a:blip r:embed="rId4" cstate="print"/>
          <a:stretch>
            <a:fillRect/>
          </a:stretch>
        </p:blipFill>
        <p:spPr>
          <a:xfrm>
            <a:off x="3124200" y="1219200"/>
            <a:ext cx="3352800" cy="2514600"/>
          </a:xfrm>
          <a:prstGeom prst="rect">
            <a:avLst/>
          </a:prstGeom>
        </p:spPr>
      </p:pic>
      <p:sp>
        <p:nvSpPr>
          <p:cNvPr id="7" name="TextBox 6"/>
          <p:cNvSpPr txBox="1"/>
          <p:nvPr/>
        </p:nvSpPr>
        <p:spPr>
          <a:xfrm>
            <a:off x="685800" y="1143000"/>
            <a:ext cx="1676400" cy="1077218"/>
          </a:xfrm>
          <a:prstGeom prst="rect">
            <a:avLst/>
          </a:prstGeom>
          <a:noFill/>
          <a:ln w="28575">
            <a:solidFill>
              <a:srgbClr val="FF0000"/>
            </a:solidFill>
            <a:prstDash val="solid"/>
          </a:ln>
        </p:spPr>
        <p:txBody>
          <a:bodyPr wrap="square" rtlCol="0">
            <a:spAutoFit/>
          </a:bodyPr>
          <a:lstStyle/>
          <a:p>
            <a:r>
              <a:rPr lang="en-US" sz="1600" dirty="0" smtClean="0"/>
              <a:t>Forward power drop at injection time results in flat-top operation</a:t>
            </a:r>
            <a:endParaRPr lang="en-US" sz="1600" dirty="0"/>
          </a:p>
        </p:txBody>
      </p:sp>
      <p:sp>
        <p:nvSpPr>
          <p:cNvPr id="12" name="Down Arrow 11"/>
          <p:cNvSpPr/>
          <p:nvPr/>
        </p:nvSpPr>
        <p:spPr>
          <a:xfrm rot="1689648">
            <a:off x="3599732" y="3639677"/>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0218167">
            <a:off x="5784540" y="3713629"/>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7" idx="2"/>
          </p:cNvCxnSpPr>
          <p:nvPr/>
        </p:nvCxnSpPr>
        <p:spPr>
          <a:xfrm rot="5400000">
            <a:off x="353318" y="3390900"/>
            <a:ext cx="2341364" cy="158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86600" y="2971800"/>
            <a:ext cx="1905000" cy="830997"/>
          </a:xfrm>
          <a:prstGeom prst="rect">
            <a:avLst/>
          </a:prstGeom>
          <a:noFill/>
          <a:ln w="28575">
            <a:solidFill>
              <a:srgbClr val="0070C0"/>
            </a:solidFill>
          </a:ln>
        </p:spPr>
        <p:txBody>
          <a:bodyPr wrap="square" rtlCol="0">
            <a:spAutoFit/>
          </a:bodyPr>
          <a:lstStyle/>
          <a:p>
            <a:r>
              <a:rPr lang="en-US" sz="1600" dirty="0" smtClean="0"/>
              <a:t>Loaded quality factor mismatch during beam loading</a:t>
            </a:r>
            <a:endParaRPr lang="en-US" sz="1600" dirty="0"/>
          </a:p>
        </p:txBody>
      </p:sp>
      <p:cxnSp>
        <p:nvCxnSpPr>
          <p:cNvPr id="25" name="Straight Arrow Connector 24"/>
          <p:cNvCxnSpPr>
            <a:endCxn id="7" idx="3"/>
          </p:cNvCxnSpPr>
          <p:nvPr/>
        </p:nvCxnSpPr>
        <p:spPr>
          <a:xfrm rot="10800000">
            <a:off x="2362200" y="1681610"/>
            <a:ext cx="1371600" cy="604391"/>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372100" y="4229100"/>
            <a:ext cx="2514600" cy="1676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High Level Diagram for Dual Cavity + Control System</a:t>
            </a:r>
            <a:endParaRPr lang="en-US" sz="2800" dirty="0"/>
          </a:p>
        </p:txBody>
      </p:sp>
      <p:sp>
        <p:nvSpPr>
          <p:cNvPr id="5" name="Slide Number Placeholder 4"/>
          <p:cNvSpPr>
            <a:spLocks noGrp="1"/>
          </p:cNvSpPr>
          <p:nvPr>
            <p:ph type="sldNum" sz="quarter" idx="12"/>
          </p:nvPr>
        </p:nvSpPr>
        <p:spPr/>
        <p:txBody>
          <a:bodyPr/>
          <a:lstStyle/>
          <a:p>
            <a:fld id="{8E34766F-9D55-489F-9D79-24E3AF596725}" type="slidenum">
              <a:rPr lang="en-US" smtClean="0"/>
              <a:pPr/>
              <a:t>26</a:t>
            </a:fld>
            <a:endParaRPr lang="en-US"/>
          </a:p>
        </p:txBody>
      </p:sp>
      <p:pic>
        <p:nvPicPr>
          <p:cNvPr id="6" name="Picture 5" descr="SPL2cavVisio.tif"/>
          <p:cNvPicPr>
            <a:picLocks noChangeAspect="1"/>
          </p:cNvPicPr>
          <p:nvPr/>
        </p:nvPicPr>
        <p:blipFill>
          <a:blip r:embed="rId2" cstate="print"/>
          <a:stretch>
            <a:fillRect/>
          </a:stretch>
        </p:blipFill>
        <p:spPr>
          <a:xfrm>
            <a:off x="914400" y="1254528"/>
            <a:ext cx="7086600" cy="544382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normAutofit/>
          </a:bodyPr>
          <a:lstStyle/>
          <a:p>
            <a:r>
              <a:rPr lang="en-US" sz="2800" dirty="0" smtClean="0"/>
              <a:t>High Level Diagram for </a:t>
            </a:r>
            <a:r>
              <a:rPr lang="en-US" sz="2800" dirty="0" err="1" smtClean="0"/>
              <a:t>Piezo</a:t>
            </a:r>
            <a:r>
              <a:rPr lang="en-US" sz="2800" dirty="0" smtClean="0"/>
              <a:t> Controller</a:t>
            </a:r>
            <a:endParaRPr lang="en-US" sz="2800" dirty="0"/>
          </a:p>
        </p:txBody>
      </p:sp>
      <p:pic>
        <p:nvPicPr>
          <p:cNvPr id="4" name="Picture 3" descr="piezoalg.TIF"/>
          <p:cNvPicPr>
            <a:picLocks noChangeAspect="1"/>
          </p:cNvPicPr>
          <p:nvPr/>
        </p:nvPicPr>
        <p:blipFill>
          <a:blip r:embed="rId2" cstate="print"/>
          <a:stretch>
            <a:fillRect/>
          </a:stretch>
        </p:blipFill>
        <p:spPr>
          <a:xfrm>
            <a:off x="228600" y="1676400"/>
            <a:ext cx="4572000" cy="2541962"/>
          </a:xfrm>
          <a:prstGeom prst="rect">
            <a:avLst/>
          </a:prstGeom>
          <a:ln>
            <a:solidFill>
              <a:schemeClr val="accent1"/>
            </a:solidFill>
          </a:ln>
        </p:spPr>
      </p:pic>
      <p:pic>
        <p:nvPicPr>
          <p:cNvPr id="6" name="Picture 5" descr="Piezo.TIF"/>
          <p:cNvPicPr>
            <a:picLocks noChangeAspect="1"/>
          </p:cNvPicPr>
          <p:nvPr/>
        </p:nvPicPr>
        <p:blipFill>
          <a:blip r:embed="rId3" cstate="print"/>
          <a:stretch>
            <a:fillRect/>
          </a:stretch>
        </p:blipFill>
        <p:spPr>
          <a:xfrm>
            <a:off x="533400" y="4953000"/>
            <a:ext cx="8406386" cy="1524000"/>
          </a:xfrm>
          <a:prstGeom prst="rect">
            <a:avLst/>
          </a:prstGeom>
        </p:spPr>
      </p:pic>
      <p:sp>
        <p:nvSpPr>
          <p:cNvPr id="7" name="Down Arrow 6"/>
          <p:cNvSpPr/>
          <p:nvPr/>
        </p:nvSpPr>
        <p:spPr>
          <a:xfrm>
            <a:off x="2133600" y="44196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1600200"/>
            <a:ext cx="3352800" cy="3693319"/>
          </a:xfrm>
          <a:prstGeom prst="rect">
            <a:avLst/>
          </a:prstGeom>
          <a:noFill/>
        </p:spPr>
        <p:txBody>
          <a:bodyPr wrap="square" rtlCol="0">
            <a:spAutoFit/>
          </a:bodyPr>
          <a:lstStyle/>
          <a:p>
            <a:pPr>
              <a:buFont typeface="Arial" pitchFamily="34" charset="0"/>
              <a:buChar char="•"/>
            </a:pPr>
            <a:r>
              <a:rPr lang="en-US" dirty="0" smtClean="0"/>
              <a:t> Similarly to the feed-forward controller design, the </a:t>
            </a:r>
            <a:r>
              <a:rPr lang="en-US" dirty="0" err="1" smtClean="0"/>
              <a:t>piezo</a:t>
            </a:r>
            <a:r>
              <a:rPr lang="en-US" dirty="0" smtClean="0"/>
              <a:t> algorithm optimizes the mechanical correction pulse by pulse.</a:t>
            </a:r>
          </a:p>
          <a:p>
            <a:pPr>
              <a:buFont typeface="Arial" pitchFamily="34" charset="0"/>
              <a:buChar char="•"/>
            </a:pPr>
            <a:endParaRPr lang="en-US" dirty="0" smtClean="0"/>
          </a:p>
          <a:p>
            <a:pPr>
              <a:buFont typeface="Arial" pitchFamily="34" charset="0"/>
              <a:buChar char="•"/>
            </a:pPr>
            <a:r>
              <a:rPr lang="en-US" dirty="0" smtClean="0"/>
              <a:t> The algorithm uses information from the forward and cavity waveforms, as well as the previously known characteristics of the beam</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Results</a:t>
            </a:r>
            <a:endParaRPr lang="en-US" sz="2800" dirty="0"/>
          </a:p>
        </p:txBody>
      </p:sp>
      <p:sp>
        <p:nvSpPr>
          <p:cNvPr id="3" name="Content Placeholder 2"/>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Cavity Phase Variation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Without </a:t>
            </a:r>
            <a:r>
              <a:rPr kumimoji="0" lang="en-US" sz="2000" b="0" i="0" u="none" strike="noStrike" kern="1200" cap="none" spc="0" normalizeH="0" noProof="0" dirty="0" smtClean="0">
                <a:ln>
                  <a:noFill/>
                </a:ln>
                <a:solidFill>
                  <a:schemeClr val="tx1"/>
                </a:solidFill>
                <a:effectLst/>
                <a:uLnTx/>
                <a:uFillTx/>
                <a:latin typeface="+mn-lt"/>
                <a:ea typeface="+mn-ea"/>
                <a:cs typeface="+mn-cs"/>
              </a:rPr>
              <a:t>Compensation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Effects of Adaptive </a:t>
            </a:r>
            <a:r>
              <a:rPr kumimoji="0" lang="en-US" sz="2000" b="0" i="0" u="none" strike="noStrike" kern="1200" cap="none" spc="0" normalizeH="0" noProof="0" dirty="0" err="1" smtClean="0">
                <a:ln>
                  <a:noFill/>
                </a:ln>
                <a:solidFill>
                  <a:schemeClr val="tx1"/>
                </a:solidFill>
                <a:effectLst/>
                <a:uLnTx/>
                <a:uFillTx/>
                <a:latin typeface="+mn-lt"/>
                <a:ea typeface="+mn-ea"/>
                <a:cs typeface="+mn-cs"/>
              </a:rPr>
              <a:t>Piezo</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lang="en-US" sz="2000" dirty="0" smtClean="0"/>
              <a:t>Compensation</a:t>
            </a: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Effects of Loaded Quality Factor Variation</a:t>
            </a:r>
          </a:p>
        </p:txBody>
      </p:sp>
      <p:sp>
        <p:nvSpPr>
          <p:cNvPr id="4" name="Slide Number Placeholder 3"/>
          <p:cNvSpPr>
            <a:spLocks noGrp="1"/>
          </p:cNvSpPr>
          <p:nvPr>
            <p:ph type="sldNum" sz="quarter" idx="12"/>
          </p:nvPr>
        </p:nvSpPr>
        <p:spPr/>
        <p:txBody>
          <a:bodyPr/>
          <a:lstStyle/>
          <a:p>
            <a:fld id="{8E34766F-9D55-489F-9D79-24E3AF59672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ualVsumPh.bmp"/>
          <p:cNvPicPr>
            <a:picLocks noChangeAspect="1"/>
          </p:cNvPicPr>
          <p:nvPr/>
        </p:nvPicPr>
        <p:blipFill>
          <a:blip r:embed="rId2" cstate="print"/>
          <a:stretch>
            <a:fillRect/>
          </a:stretch>
        </p:blipFill>
        <p:spPr>
          <a:xfrm>
            <a:off x="4343400" y="4038600"/>
            <a:ext cx="4800600" cy="2688336"/>
          </a:xfrm>
          <a:prstGeom prst="rect">
            <a:avLst/>
          </a:prstGeom>
        </p:spPr>
      </p:pic>
      <p:pic>
        <p:nvPicPr>
          <p:cNvPr id="8" name="Picture 7" descr="DualVsumMag.bmp"/>
          <p:cNvPicPr>
            <a:picLocks noChangeAspect="1"/>
          </p:cNvPicPr>
          <p:nvPr/>
        </p:nvPicPr>
        <p:blipFill>
          <a:blip r:embed="rId3" cstate="print"/>
          <a:stretch>
            <a:fillRect/>
          </a:stretch>
        </p:blipFill>
        <p:spPr>
          <a:xfrm>
            <a:off x="4343400" y="1371600"/>
            <a:ext cx="4669971" cy="2615184"/>
          </a:xfrm>
          <a:prstGeom prst="rect">
            <a:avLst/>
          </a:prstGeom>
        </p:spPr>
      </p:pic>
      <p:sp>
        <p:nvSpPr>
          <p:cNvPr id="2" name="Title 1"/>
          <p:cNvSpPr>
            <a:spLocks noGrp="1"/>
          </p:cNvSpPr>
          <p:nvPr>
            <p:ph type="title"/>
          </p:nvPr>
        </p:nvSpPr>
        <p:spPr/>
        <p:txBody>
          <a:bodyPr>
            <a:normAutofit/>
          </a:bodyPr>
          <a:lstStyle/>
          <a:p>
            <a:r>
              <a:rPr lang="en-US" sz="2800" dirty="0" smtClean="0"/>
              <a:t> </a:t>
            </a:r>
            <a:r>
              <a:rPr lang="en-US" sz="2800" dirty="0" err="1" smtClean="0"/>
              <a:t>Vcav</a:t>
            </a:r>
            <a:r>
              <a:rPr lang="en-US" sz="2800" dirty="0" smtClean="0"/>
              <a:t> Magnitude and Phase for Dual Cavity Case</a:t>
            </a:r>
            <a:br>
              <a:rPr lang="en-US" sz="2800" dirty="0" smtClean="0"/>
            </a:br>
            <a:r>
              <a:rPr lang="en-US" sz="2800" dirty="0" smtClean="0"/>
              <a:t>(K=-1 and -0.5 Hz/(MV/m)</a:t>
            </a:r>
            <a:r>
              <a:rPr lang="en-US" sz="2800" baseline="30000" dirty="0" smtClean="0"/>
              <a:t>2</a:t>
            </a:r>
            <a:r>
              <a:rPr lang="en-US" sz="2800" dirty="0" smtClean="0"/>
              <a:t>)</a:t>
            </a:r>
            <a:endParaRPr lang="en-US" sz="2800" dirty="0"/>
          </a:p>
        </p:txBody>
      </p:sp>
      <p:sp>
        <p:nvSpPr>
          <p:cNvPr id="7" name="TextBox 6"/>
          <p:cNvSpPr txBox="1"/>
          <p:nvPr/>
        </p:nvSpPr>
        <p:spPr>
          <a:xfrm>
            <a:off x="304800" y="1600200"/>
            <a:ext cx="3810000" cy="193899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While the voltage magnitude and phase of the vector average stays within specifications, it is possible that each cavity controlled by the single feedback loop deviates in opposite directions.</a:t>
            </a:r>
            <a:endParaRPr lang="en-US" sz="2000" dirty="0"/>
          </a:p>
        </p:txBody>
      </p:sp>
      <p:sp>
        <p:nvSpPr>
          <p:cNvPr id="6" name="Slide Number Placeholder 5"/>
          <p:cNvSpPr>
            <a:spLocks noGrp="1"/>
          </p:cNvSpPr>
          <p:nvPr>
            <p:ph type="sldNum" sz="quarter" idx="12"/>
          </p:nvPr>
        </p:nvSpPr>
        <p:spPr/>
        <p:txBody>
          <a:bodyPr/>
          <a:lstStyle/>
          <a:p>
            <a:fld id="{8E34766F-9D55-489F-9D79-24E3AF596725}" type="slidenum">
              <a:rPr lang="en-US" smtClean="0"/>
              <a:pPr/>
              <a:t>29</a:t>
            </a:fld>
            <a:endParaRPr lang="en-US"/>
          </a:p>
        </p:txBody>
      </p:sp>
      <p:sp>
        <p:nvSpPr>
          <p:cNvPr id="10" name="TextBox 9"/>
          <p:cNvSpPr txBox="1"/>
          <p:nvPr/>
        </p:nvSpPr>
        <p:spPr>
          <a:xfrm>
            <a:off x="381000" y="4267200"/>
            <a:ext cx="3810000" cy="16312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Due to these effects, it is necessary to manipulate each cavity separately with the </a:t>
            </a:r>
            <a:r>
              <a:rPr lang="en-US" sz="2000" dirty="0" err="1" smtClean="0"/>
              <a:t>piezo</a:t>
            </a:r>
            <a:r>
              <a:rPr lang="en-US" sz="2000" dirty="0" smtClean="0"/>
              <a:t> controllers to ensure acceptable beam loading</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5059363"/>
          </a:xfrm>
        </p:spPr>
        <p:txBody>
          <a:bodyPr>
            <a:normAutofit/>
          </a:bodyPr>
          <a:lstStyle/>
          <a:p>
            <a:r>
              <a:rPr lang="en-US" sz="2000" dirty="0" smtClean="0"/>
              <a:t>SPL is meant to accelerate H</a:t>
            </a:r>
            <a:r>
              <a:rPr lang="en-US" sz="2000" baseline="30000" dirty="0" smtClean="0"/>
              <a:t>-</a:t>
            </a:r>
            <a:r>
              <a:rPr lang="en-US" sz="2000" dirty="0" smtClean="0"/>
              <a:t> ions from 160 </a:t>
            </a:r>
            <a:r>
              <a:rPr lang="en-US" sz="2000" dirty="0" err="1" smtClean="0"/>
              <a:t>MeV</a:t>
            </a:r>
            <a:r>
              <a:rPr lang="en-US" sz="2000" dirty="0" smtClean="0"/>
              <a:t> up to 5 </a:t>
            </a:r>
            <a:r>
              <a:rPr lang="en-US" sz="2000" dirty="0" err="1" smtClean="0"/>
              <a:t>GeV</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a:p>
          <a:p>
            <a:pPr>
              <a:buNone/>
            </a:pPr>
            <a:endParaRPr lang="en-US" sz="2000" dirty="0" smtClean="0"/>
          </a:p>
          <a:p>
            <a:endParaRPr lang="en-US" sz="2000" dirty="0"/>
          </a:p>
          <a:p>
            <a:endParaRPr lang="en-US" sz="2000" dirty="0" smtClean="0"/>
          </a:p>
          <a:p>
            <a:endParaRPr lang="en-US" sz="2000" dirty="0" smtClean="0"/>
          </a:p>
          <a:p>
            <a:r>
              <a:rPr lang="en-US" sz="2000" dirty="0" smtClean="0"/>
              <a:t>Resonant frequency of RF system was set at 704.4 MHz to minimize SPL length and allow easy interface with re-commissioned 352.2 MHz LEP equipment used in LINAC4.</a:t>
            </a:r>
            <a:endParaRPr lang="en-US" sz="2000" dirty="0"/>
          </a:p>
        </p:txBody>
      </p:sp>
      <p:sp>
        <p:nvSpPr>
          <p:cNvPr id="2" name="Title 1"/>
          <p:cNvSpPr>
            <a:spLocks noGrp="1"/>
          </p:cNvSpPr>
          <p:nvPr>
            <p:ph type="title"/>
          </p:nvPr>
        </p:nvSpPr>
        <p:spPr/>
        <p:txBody>
          <a:bodyPr>
            <a:normAutofit/>
          </a:bodyPr>
          <a:lstStyle/>
          <a:p>
            <a:r>
              <a:rPr lang="en-US" sz="2800" dirty="0" smtClean="0"/>
              <a:t>Current SPL Accelerator Design Parameters</a:t>
            </a:r>
            <a:endParaRPr lang="en-US" sz="2800" dirty="0"/>
          </a:p>
        </p:txBody>
      </p:sp>
      <p:sp>
        <p:nvSpPr>
          <p:cNvPr id="4" name="Left Brace 3"/>
          <p:cNvSpPr/>
          <p:nvPr/>
        </p:nvSpPr>
        <p:spPr>
          <a:xfrm>
            <a:off x="3352800" y="2971800"/>
            <a:ext cx="533400" cy="1828800"/>
          </a:xfrm>
          <a:prstGeom prst="leftBrace">
            <a:avLst>
              <a:gd name="adj1" fmla="val 49942"/>
              <a:gd name="adj2" fmla="val 50000"/>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990600" y="3581400"/>
            <a:ext cx="1981200" cy="60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cs typeface="Arial"/>
              </a:rPr>
              <a:t>160 </a:t>
            </a:r>
            <a:r>
              <a:rPr lang="en-US" dirty="0" err="1" smtClean="0">
                <a:solidFill>
                  <a:schemeClr val="tx2">
                    <a:lumMod val="60000"/>
                    <a:lumOff val="40000"/>
                  </a:schemeClr>
                </a:solidFill>
                <a:cs typeface="Arial"/>
              </a:rPr>
              <a:t>MeV</a:t>
            </a:r>
            <a:r>
              <a:rPr lang="en-US" dirty="0" smtClean="0">
                <a:solidFill>
                  <a:schemeClr val="tx2">
                    <a:lumMod val="60000"/>
                    <a:lumOff val="40000"/>
                  </a:schemeClr>
                </a:solidFill>
                <a:cs typeface="Arial"/>
              </a:rPr>
              <a:t> to 5 </a:t>
            </a:r>
            <a:r>
              <a:rPr lang="en-US" dirty="0" err="1" smtClean="0">
                <a:solidFill>
                  <a:schemeClr val="tx2">
                    <a:lumMod val="60000"/>
                    <a:lumOff val="40000"/>
                  </a:schemeClr>
                </a:solidFill>
                <a:cs typeface="Arial"/>
              </a:rPr>
              <a:t>GeV</a:t>
            </a:r>
            <a:endParaRPr lang="en-US" dirty="0" smtClean="0">
              <a:solidFill>
                <a:schemeClr val="tx2">
                  <a:lumMod val="60000"/>
                  <a:lumOff val="40000"/>
                </a:schemeClr>
              </a:solidFill>
              <a:cs typeface="Arial"/>
            </a:endParaRPr>
          </a:p>
          <a:p>
            <a:pPr algn="ctr"/>
            <a:r>
              <a:rPr lang="el-GR" dirty="0" smtClean="0">
                <a:solidFill>
                  <a:schemeClr val="tx2">
                    <a:lumMod val="60000"/>
                    <a:lumOff val="40000"/>
                  </a:schemeClr>
                </a:solidFill>
                <a:cs typeface="Arial"/>
              </a:rPr>
              <a:t>β</a:t>
            </a:r>
            <a:r>
              <a:rPr lang="en-US" dirty="0" smtClean="0">
                <a:solidFill>
                  <a:schemeClr val="tx2">
                    <a:lumMod val="60000"/>
                    <a:lumOff val="40000"/>
                  </a:schemeClr>
                </a:solidFill>
                <a:cs typeface="Arial"/>
              </a:rPr>
              <a:t>=0.51 to </a:t>
            </a:r>
            <a:r>
              <a:rPr lang="el-GR" dirty="0" smtClean="0">
                <a:solidFill>
                  <a:schemeClr val="tx2">
                    <a:lumMod val="60000"/>
                    <a:lumOff val="40000"/>
                  </a:schemeClr>
                </a:solidFill>
                <a:cs typeface="Arial"/>
              </a:rPr>
              <a:t>β</a:t>
            </a:r>
            <a:r>
              <a:rPr lang="en-US" dirty="0" smtClean="0">
                <a:solidFill>
                  <a:schemeClr val="tx2">
                    <a:lumMod val="60000"/>
                    <a:lumOff val="40000"/>
                  </a:schemeClr>
                </a:solidFill>
                <a:cs typeface="Arial"/>
              </a:rPr>
              <a:t> = 0.99</a:t>
            </a:r>
            <a:endParaRPr lang="en-US" dirty="0">
              <a:solidFill>
                <a:schemeClr val="tx2">
                  <a:lumMod val="60000"/>
                  <a:lumOff val="40000"/>
                </a:schemeClr>
              </a:solidFill>
            </a:endParaRPr>
          </a:p>
        </p:txBody>
      </p:sp>
      <p:sp>
        <p:nvSpPr>
          <p:cNvPr id="6" name="Rectangle 5"/>
          <p:cNvSpPr/>
          <p:nvPr/>
        </p:nvSpPr>
        <p:spPr>
          <a:xfrm>
            <a:off x="3886200" y="2971800"/>
            <a:ext cx="50292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600" dirty="0" smtClean="0">
                <a:solidFill>
                  <a:schemeClr val="tx2">
                    <a:lumMod val="60000"/>
                    <a:lumOff val="40000"/>
                  </a:schemeClr>
                </a:solidFill>
              </a:rPr>
              <a:t> 2 sections: 54 </a:t>
            </a:r>
            <a:r>
              <a:rPr lang="el-GR" sz="1600" dirty="0" smtClean="0">
                <a:solidFill>
                  <a:schemeClr val="tx2">
                    <a:lumMod val="60000"/>
                    <a:lumOff val="40000"/>
                  </a:schemeClr>
                </a:solidFill>
                <a:cs typeface="Arial"/>
              </a:rPr>
              <a:t>β</a:t>
            </a:r>
            <a:r>
              <a:rPr lang="en-US" sz="1600" dirty="0" smtClean="0">
                <a:solidFill>
                  <a:schemeClr val="tx2">
                    <a:lumMod val="60000"/>
                    <a:lumOff val="40000"/>
                  </a:schemeClr>
                </a:solidFill>
                <a:cs typeface="Arial"/>
              </a:rPr>
              <a:t>=0.65 cavities, 200 </a:t>
            </a:r>
            <a:r>
              <a:rPr lang="el-GR" sz="1600" dirty="0" smtClean="0">
                <a:solidFill>
                  <a:schemeClr val="tx2">
                    <a:lumMod val="60000"/>
                    <a:lumOff val="40000"/>
                  </a:schemeClr>
                </a:solidFill>
                <a:cs typeface="Arial"/>
              </a:rPr>
              <a:t>β</a:t>
            </a:r>
            <a:r>
              <a:rPr lang="en-US" sz="1600" dirty="0" smtClean="0">
                <a:solidFill>
                  <a:schemeClr val="tx2">
                    <a:lumMod val="60000"/>
                    <a:lumOff val="40000"/>
                  </a:schemeClr>
                </a:solidFill>
                <a:cs typeface="Arial"/>
              </a:rPr>
              <a:t>=1 cavities.</a:t>
            </a:r>
          </a:p>
          <a:p>
            <a:pPr>
              <a:buFont typeface="Arial" pitchFamily="34" charset="0"/>
              <a:buChar char="•"/>
            </a:pPr>
            <a:endParaRPr lang="en-US" sz="1600" dirty="0" smtClean="0">
              <a:solidFill>
                <a:schemeClr val="tx2">
                  <a:lumMod val="60000"/>
                  <a:lumOff val="40000"/>
                </a:schemeClr>
              </a:solidFill>
              <a:cs typeface="Arial"/>
            </a:endParaRPr>
          </a:p>
          <a:p>
            <a:pPr>
              <a:buFont typeface="Arial" pitchFamily="34" charset="0"/>
              <a:buChar char="•"/>
            </a:pPr>
            <a:r>
              <a:rPr lang="en-US" sz="1600" dirty="0" smtClean="0">
                <a:solidFill>
                  <a:schemeClr val="tx2">
                    <a:lumMod val="60000"/>
                    <a:lumOff val="40000"/>
                  </a:schemeClr>
                </a:solidFill>
                <a:cs typeface="Arial"/>
              </a:rPr>
              <a:t> </a:t>
            </a:r>
            <a:r>
              <a:rPr lang="en-US" sz="1600" dirty="0" err="1" smtClean="0">
                <a:solidFill>
                  <a:schemeClr val="tx2">
                    <a:lumMod val="60000"/>
                    <a:lumOff val="40000"/>
                  </a:schemeClr>
                </a:solidFill>
                <a:cs typeface="Arial"/>
              </a:rPr>
              <a:t>V</a:t>
            </a:r>
            <a:r>
              <a:rPr lang="en-US" sz="1400" dirty="0" err="1" smtClean="0">
                <a:solidFill>
                  <a:schemeClr val="tx2">
                    <a:lumMod val="60000"/>
                    <a:lumOff val="40000"/>
                  </a:schemeClr>
                </a:solidFill>
                <a:cs typeface="Arial"/>
              </a:rPr>
              <a:t>acc</a:t>
            </a:r>
            <a:r>
              <a:rPr lang="en-US" sz="1600" dirty="0" smtClean="0">
                <a:solidFill>
                  <a:schemeClr val="tx2">
                    <a:lumMod val="60000"/>
                    <a:lumOff val="40000"/>
                  </a:schemeClr>
                </a:solidFill>
                <a:cs typeface="Arial"/>
              </a:rPr>
              <a:t> from 3 MV up to 26.6MV, max E field of 19.3 MV/m and 25 MV/m for each cavity type.</a:t>
            </a:r>
          </a:p>
          <a:p>
            <a:pPr>
              <a:buFont typeface="Arial" pitchFamily="34" charset="0"/>
              <a:buChar char="•"/>
            </a:pPr>
            <a:endParaRPr lang="en-US" sz="1600" dirty="0" smtClean="0">
              <a:solidFill>
                <a:schemeClr val="tx2">
                  <a:lumMod val="60000"/>
                  <a:lumOff val="40000"/>
                </a:schemeClr>
              </a:solidFill>
              <a:cs typeface="Arial"/>
            </a:endParaRPr>
          </a:p>
          <a:p>
            <a:pPr>
              <a:buFont typeface="Arial" pitchFamily="34" charset="0"/>
              <a:buChar char="•"/>
            </a:pPr>
            <a:r>
              <a:rPr lang="en-US" sz="1600" dirty="0" smtClean="0">
                <a:solidFill>
                  <a:schemeClr val="tx2">
                    <a:lumMod val="60000"/>
                    <a:lumOff val="40000"/>
                  </a:schemeClr>
                </a:solidFill>
                <a:cs typeface="Arial"/>
              </a:rPr>
              <a:t> Synchronous angle range from 17 ̊ to 13 ̊ to minimize longitudinal </a:t>
            </a:r>
            <a:r>
              <a:rPr lang="en-US" sz="1600" dirty="0" err="1" smtClean="0">
                <a:solidFill>
                  <a:schemeClr val="tx2">
                    <a:lumMod val="60000"/>
                    <a:lumOff val="40000"/>
                  </a:schemeClr>
                </a:solidFill>
                <a:cs typeface="Arial"/>
              </a:rPr>
              <a:t>emittance</a:t>
            </a:r>
            <a:r>
              <a:rPr lang="en-US" sz="1600" dirty="0" smtClean="0">
                <a:solidFill>
                  <a:schemeClr val="tx2">
                    <a:lumMod val="60000"/>
                    <a:lumOff val="40000"/>
                  </a:schemeClr>
                </a:solidFill>
                <a:cs typeface="Arial"/>
              </a:rPr>
              <a:t>.</a:t>
            </a:r>
          </a:p>
          <a:p>
            <a:r>
              <a:rPr lang="en-US" sz="1600" dirty="0" smtClean="0">
                <a:solidFill>
                  <a:schemeClr val="tx2">
                    <a:lumMod val="60000"/>
                    <a:lumOff val="40000"/>
                  </a:schemeClr>
                </a:solidFill>
              </a:rPr>
              <a:t>  </a:t>
            </a:r>
            <a:endParaRPr lang="en-US" sz="1600" dirty="0">
              <a:solidFill>
                <a:schemeClr val="tx2">
                  <a:lumMod val="60000"/>
                  <a:lumOff val="40000"/>
                </a:schemeClr>
              </a:solidFill>
            </a:endParaRPr>
          </a:p>
        </p:txBody>
      </p:sp>
      <p:sp>
        <p:nvSpPr>
          <p:cNvPr id="7" name="Rectangle 6"/>
          <p:cNvSpPr/>
          <p:nvPr/>
        </p:nvSpPr>
        <p:spPr>
          <a:xfrm>
            <a:off x="2743200" y="6019800"/>
            <a:ext cx="3810000" cy="60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cs typeface="Arial"/>
              </a:rPr>
              <a:t>5-cell elliptical SC cavities tested at CEA </a:t>
            </a:r>
            <a:r>
              <a:rPr lang="en-US" dirty="0" err="1" smtClean="0">
                <a:solidFill>
                  <a:schemeClr val="tx2">
                    <a:lumMod val="60000"/>
                    <a:lumOff val="40000"/>
                  </a:schemeClr>
                </a:solidFill>
                <a:cs typeface="Arial"/>
              </a:rPr>
              <a:t>Saclay</a:t>
            </a:r>
            <a:r>
              <a:rPr lang="en-US" dirty="0" smtClean="0">
                <a:solidFill>
                  <a:schemeClr val="tx2">
                    <a:lumMod val="60000"/>
                    <a:lumOff val="40000"/>
                  </a:schemeClr>
                </a:solidFill>
                <a:cs typeface="Arial"/>
              </a:rPr>
              <a:t> and INFN</a:t>
            </a:r>
            <a:endParaRPr lang="en-US" dirty="0">
              <a:solidFill>
                <a:schemeClr val="tx2">
                  <a:lumMod val="60000"/>
                  <a:lumOff val="40000"/>
                </a:schemeClr>
              </a:solidFill>
            </a:endParaRPr>
          </a:p>
        </p:txBody>
      </p:sp>
      <p:pic>
        <p:nvPicPr>
          <p:cNvPr id="5123" name="Picture 3"/>
          <p:cNvPicPr>
            <a:picLocks noChangeAspect="1" noChangeArrowheads="1"/>
          </p:cNvPicPr>
          <p:nvPr/>
        </p:nvPicPr>
        <p:blipFill>
          <a:blip r:embed="rId2" cstate="print"/>
          <a:srcRect/>
          <a:stretch>
            <a:fillRect/>
          </a:stretch>
        </p:blipFill>
        <p:spPr bwMode="auto">
          <a:xfrm>
            <a:off x="1447800" y="1828800"/>
            <a:ext cx="551497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ualCav2Mag.bmp"/>
          <p:cNvPicPr>
            <a:picLocks noChangeAspect="1"/>
          </p:cNvPicPr>
          <p:nvPr/>
        </p:nvPicPr>
        <p:blipFill>
          <a:blip r:embed="rId2" cstate="print"/>
          <a:stretch>
            <a:fillRect/>
          </a:stretch>
        </p:blipFill>
        <p:spPr>
          <a:xfrm>
            <a:off x="0" y="1371600"/>
            <a:ext cx="4626429" cy="2590800"/>
          </a:xfrm>
          <a:prstGeom prst="rect">
            <a:avLst/>
          </a:prstGeom>
        </p:spPr>
      </p:pic>
      <p:sp>
        <p:nvSpPr>
          <p:cNvPr id="2" name="Title 1"/>
          <p:cNvSpPr>
            <a:spLocks noGrp="1"/>
          </p:cNvSpPr>
          <p:nvPr>
            <p:ph type="title"/>
          </p:nvPr>
        </p:nvSpPr>
        <p:spPr/>
        <p:txBody>
          <a:bodyPr>
            <a:normAutofit/>
          </a:bodyPr>
          <a:lstStyle/>
          <a:p>
            <a:r>
              <a:rPr lang="en-US" sz="2800" dirty="0" smtClean="0"/>
              <a:t>Voltage Magnitude and Phase for Dual Cavity Case</a:t>
            </a:r>
            <a:br>
              <a:rPr lang="en-US" sz="2800" dirty="0" smtClean="0"/>
            </a:br>
            <a:r>
              <a:rPr lang="en-US" sz="2800" dirty="0" smtClean="0"/>
              <a:t>(Without </a:t>
            </a:r>
            <a:r>
              <a:rPr lang="en-US" sz="2800" dirty="0" err="1" smtClean="0"/>
              <a:t>Piezo</a:t>
            </a:r>
            <a:r>
              <a:rPr lang="en-US" sz="2800" dirty="0" smtClean="0"/>
              <a:t>-Compensation)</a:t>
            </a:r>
            <a:endParaRPr lang="en-US" sz="2800" dirty="0"/>
          </a:p>
        </p:txBody>
      </p:sp>
      <p:sp>
        <p:nvSpPr>
          <p:cNvPr id="6" name="TextBox 5"/>
          <p:cNvSpPr txBox="1"/>
          <p:nvPr/>
        </p:nvSpPr>
        <p:spPr>
          <a:xfrm>
            <a:off x="381000" y="1066800"/>
            <a:ext cx="6096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K=-0.5</a:t>
            </a:r>
            <a:endParaRPr lang="en-US" sz="1200" dirty="0"/>
          </a:p>
        </p:txBody>
      </p:sp>
      <p:sp>
        <p:nvSpPr>
          <p:cNvPr id="9" name="Slide Number Placeholder 8"/>
          <p:cNvSpPr>
            <a:spLocks noGrp="1"/>
          </p:cNvSpPr>
          <p:nvPr>
            <p:ph type="sldNum" sz="quarter" idx="12"/>
          </p:nvPr>
        </p:nvSpPr>
        <p:spPr/>
        <p:txBody>
          <a:bodyPr/>
          <a:lstStyle/>
          <a:p>
            <a:fld id="{8E34766F-9D55-489F-9D79-24E3AF596725}" type="slidenum">
              <a:rPr lang="en-US" smtClean="0"/>
              <a:pPr/>
              <a:t>30</a:t>
            </a:fld>
            <a:endParaRPr lang="en-US"/>
          </a:p>
        </p:txBody>
      </p:sp>
      <p:pic>
        <p:nvPicPr>
          <p:cNvPr id="10" name="Picture 9" descr="DualCav1Mag.bmp"/>
          <p:cNvPicPr>
            <a:picLocks noChangeAspect="1"/>
          </p:cNvPicPr>
          <p:nvPr/>
        </p:nvPicPr>
        <p:blipFill>
          <a:blip r:embed="rId3" cstate="print"/>
          <a:stretch>
            <a:fillRect/>
          </a:stretch>
        </p:blipFill>
        <p:spPr>
          <a:xfrm>
            <a:off x="4495800" y="1371600"/>
            <a:ext cx="4419600" cy="2590800"/>
          </a:xfrm>
          <a:prstGeom prst="rect">
            <a:avLst/>
          </a:prstGeom>
        </p:spPr>
      </p:pic>
      <p:pic>
        <p:nvPicPr>
          <p:cNvPr id="14" name="Picture 13" descr="DualCav1ph.bmp"/>
          <p:cNvPicPr>
            <a:picLocks noChangeAspect="1"/>
          </p:cNvPicPr>
          <p:nvPr/>
        </p:nvPicPr>
        <p:blipFill>
          <a:blip r:embed="rId4" cstate="print"/>
          <a:stretch>
            <a:fillRect/>
          </a:stretch>
        </p:blipFill>
        <p:spPr>
          <a:xfrm>
            <a:off x="4529907" y="4038600"/>
            <a:ext cx="4614093" cy="2590800"/>
          </a:xfrm>
          <a:prstGeom prst="rect">
            <a:avLst/>
          </a:prstGeom>
        </p:spPr>
      </p:pic>
      <p:pic>
        <p:nvPicPr>
          <p:cNvPr id="17" name="Picture 16" descr="DualCav2ph.bmp"/>
          <p:cNvPicPr>
            <a:picLocks noChangeAspect="1"/>
          </p:cNvPicPr>
          <p:nvPr/>
        </p:nvPicPr>
        <p:blipFill>
          <a:blip r:embed="rId5" cstate="print"/>
          <a:stretch>
            <a:fillRect/>
          </a:stretch>
        </p:blipFill>
        <p:spPr>
          <a:xfrm>
            <a:off x="0" y="4038600"/>
            <a:ext cx="4614091" cy="2590800"/>
          </a:xfrm>
          <a:prstGeom prst="rect">
            <a:avLst/>
          </a:prstGeom>
        </p:spPr>
      </p:pic>
      <p:sp>
        <p:nvSpPr>
          <p:cNvPr id="7" name="TextBox 6"/>
          <p:cNvSpPr txBox="1"/>
          <p:nvPr/>
        </p:nvSpPr>
        <p:spPr>
          <a:xfrm>
            <a:off x="8001000" y="1143000"/>
            <a:ext cx="5334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K=-1</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Cav1piezo.TIF"/>
          <p:cNvPicPr>
            <a:picLocks noChangeAspect="1"/>
          </p:cNvPicPr>
          <p:nvPr/>
        </p:nvPicPr>
        <p:blipFill>
          <a:blip r:embed="rId2" cstate="print"/>
          <a:stretch>
            <a:fillRect/>
          </a:stretch>
        </p:blipFill>
        <p:spPr>
          <a:xfrm>
            <a:off x="4343400" y="1524000"/>
            <a:ext cx="3886200" cy="2577019"/>
          </a:xfrm>
          <a:prstGeom prst="rect">
            <a:avLst/>
          </a:prstGeom>
        </p:spPr>
      </p:pic>
      <p:pic>
        <p:nvPicPr>
          <p:cNvPr id="13" name="Picture 12" descr="2Cav2piezo.TIF"/>
          <p:cNvPicPr>
            <a:picLocks noChangeAspect="1"/>
          </p:cNvPicPr>
          <p:nvPr/>
        </p:nvPicPr>
        <p:blipFill>
          <a:blip r:embed="rId3" cstate="print"/>
          <a:stretch>
            <a:fillRect/>
          </a:stretch>
        </p:blipFill>
        <p:spPr>
          <a:xfrm>
            <a:off x="4343400" y="4114800"/>
            <a:ext cx="3950797" cy="2612250"/>
          </a:xfrm>
          <a:prstGeom prst="rect">
            <a:avLst/>
          </a:prstGeom>
        </p:spPr>
      </p:pic>
      <p:sp>
        <p:nvSpPr>
          <p:cNvPr id="6" name="Title 1"/>
          <p:cNvSpPr>
            <a:spLocks noGrp="1"/>
          </p:cNvSpPr>
          <p:nvPr>
            <p:ph type="title"/>
          </p:nvPr>
        </p:nvSpPr>
        <p:spPr/>
        <p:txBody>
          <a:bodyPr>
            <a:normAutofit/>
          </a:bodyPr>
          <a:lstStyle/>
          <a:p>
            <a:r>
              <a:rPr lang="en-US" sz="2800" dirty="0" smtClean="0"/>
              <a:t> </a:t>
            </a:r>
            <a:r>
              <a:rPr lang="en-US" sz="2800" dirty="0" err="1" smtClean="0"/>
              <a:t>Vcav</a:t>
            </a:r>
            <a:r>
              <a:rPr lang="en-US" sz="2800" dirty="0" smtClean="0"/>
              <a:t> Magnitude and Phase for Dual Cavity Case</a:t>
            </a:r>
            <a:br>
              <a:rPr lang="en-US" sz="2800" dirty="0" smtClean="0"/>
            </a:br>
            <a:r>
              <a:rPr lang="en-US" sz="2800" dirty="0" smtClean="0"/>
              <a:t>(With </a:t>
            </a:r>
            <a:r>
              <a:rPr lang="en-US" sz="2800" dirty="0" err="1" smtClean="0"/>
              <a:t>Piezo</a:t>
            </a:r>
            <a:r>
              <a:rPr lang="en-US" sz="2800" dirty="0" smtClean="0"/>
              <a:t> Compensation)</a:t>
            </a:r>
            <a:endParaRPr lang="en-US" sz="2800" dirty="0"/>
          </a:p>
        </p:txBody>
      </p:sp>
      <p:sp>
        <p:nvSpPr>
          <p:cNvPr id="10" name="TextBox 9"/>
          <p:cNvSpPr txBox="1"/>
          <p:nvPr/>
        </p:nvSpPr>
        <p:spPr>
          <a:xfrm>
            <a:off x="6400800" y="1828800"/>
            <a:ext cx="1371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Cavity 1 </a:t>
            </a:r>
          </a:p>
          <a:p>
            <a:pPr algn="ctr"/>
            <a:r>
              <a:rPr lang="en-US" sz="1200" dirty="0" smtClean="0"/>
              <a:t>(K=-1 Hz/(MV/m)</a:t>
            </a:r>
            <a:r>
              <a:rPr lang="en-US" sz="1200" baseline="30000" dirty="0" smtClean="0"/>
              <a:t>2</a:t>
            </a:r>
            <a:r>
              <a:rPr lang="en-US" sz="1200" dirty="0" smtClean="0"/>
              <a:t>)</a:t>
            </a:r>
            <a:endParaRPr lang="en-US" sz="1200" dirty="0"/>
          </a:p>
        </p:txBody>
      </p:sp>
      <p:sp>
        <p:nvSpPr>
          <p:cNvPr id="11" name="TextBox 10"/>
          <p:cNvSpPr txBox="1"/>
          <p:nvPr/>
        </p:nvSpPr>
        <p:spPr>
          <a:xfrm>
            <a:off x="6324600" y="4495800"/>
            <a:ext cx="1524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Cavity 2 </a:t>
            </a:r>
          </a:p>
          <a:p>
            <a:pPr algn="ctr"/>
            <a:r>
              <a:rPr lang="en-US" sz="1200" dirty="0" smtClean="0"/>
              <a:t>(K=-0.5 Hz/(MV/m)</a:t>
            </a:r>
            <a:r>
              <a:rPr lang="en-US" sz="1200" baseline="30000" dirty="0" smtClean="0"/>
              <a:t>2</a:t>
            </a:r>
            <a:r>
              <a:rPr lang="en-US" sz="1200" dirty="0" smtClean="0"/>
              <a:t>)</a:t>
            </a:r>
            <a:endParaRPr lang="en-US" sz="1200" dirty="0"/>
          </a:p>
        </p:txBody>
      </p:sp>
      <p:sp>
        <p:nvSpPr>
          <p:cNvPr id="7" name="Slide Number Placeholder 6"/>
          <p:cNvSpPr>
            <a:spLocks noGrp="1"/>
          </p:cNvSpPr>
          <p:nvPr>
            <p:ph type="sldNum" sz="quarter" idx="12"/>
          </p:nvPr>
        </p:nvSpPr>
        <p:spPr/>
        <p:txBody>
          <a:bodyPr/>
          <a:lstStyle/>
          <a:p>
            <a:fld id="{8E34766F-9D55-489F-9D79-24E3AF596725}" type="slidenum">
              <a:rPr lang="en-US" smtClean="0"/>
              <a:pPr/>
              <a:t>31</a:t>
            </a:fld>
            <a:endParaRPr lang="en-US"/>
          </a:p>
        </p:txBody>
      </p:sp>
      <p:sp>
        <p:nvSpPr>
          <p:cNvPr id="14" name="TextBox 13"/>
          <p:cNvSpPr txBox="1"/>
          <p:nvPr/>
        </p:nvSpPr>
        <p:spPr>
          <a:xfrm>
            <a:off x="609600" y="1676400"/>
            <a:ext cx="2971800" cy="4524315"/>
          </a:xfrm>
          <a:prstGeom prst="rect">
            <a:avLst/>
          </a:prstGeom>
          <a:noFill/>
        </p:spPr>
        <p:txBody>
          <a:bodyPr wrap="square" rtlCol="0">
            <a:spAutoFit/>
          </a:bodyPr>
          <a:lstStyle/>
          <a:p>
            <a:pPr>
              <a:buFont typeface="Arial" pitchFamily="34" charset="0"/>
              <a:buChar char="•"/>
            </a:pPr>
            <a:r>
              <a:rPr lang="en-US" dirty="0" smtClean="0"/>
              <a:t> The </a:t>
            </a:r>
            <a:r>
              <a:rPr lang="en-US" dirty="0" err="1" smtClean="0"/>
              <a:t>piezo</a:t>
            </a:r>
            <a:r>
              <a:rPr lang="en-US" dirty="0" smtClean="0"/>
              <a:t> system can correct the issues due to mismatches in the Lorentz detuning factor of individual cavities. </a:t>
            </a:r>
          </a:p>
          <a:p>
            <a:endParaRPr lang="en-US" dirty="0" smtClean="0"/>
          </a:p>
          <a:p>
            <a:pPr>
              <a:buFont typeface="Arial" pitchFamily="34" charset="0"/>
              <a:buChar char="•"/>
            </a:pPr>
            <a:r>
              <a:rPr lang="en-US" dirty="0" smtClean="0"/>
              <a:t> Here the cavity voltage phase of both cavities controlled by a single feedback/feed-forward loop are shown. </a:t>
            </a:r>
          </a:p>
          <a:p>
            <a:pPr>
              <a:buFont typeface="Arial" pitchFamily="34" charset="0"/>
              <a:buChar char="•"/>
            </a:pPr>
            <a:endParaRPr lang="en-US" dirty="0" smtClean="0"/>
          </a:p>
          <a:p>
            <a:pPr>
              <a:buFont typeface="Arial" pitchFamily="34" charset="0"/>
              <a:buChar char="•"/>
            </a:pPr>
            <a:r>
              <a:rPr lang="en-US" dirty="0" smtClean="0"/>
              <a:t> The Klystron is modeled taking into account the effects of the modulator ripple.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Loaded Quality Factor Fluctuation Effects on Cavity Voltage Magnitude</a:t>
            </a:r>
            <a:endParaRPr lang="en-US" sz="2800" dirty="0"/>
          </a:p>
        </p:txBody>
      </p:sp>
      <p:pic>
        <p:nvPicPr>
          <p:cNvPr id="30722" name="Picture 2"/>
          <p:cNvPicPr>
            <a:picLocks noChangeAspect="1" noChangeArrowheads="1"/>
          </p:cNvPicPr>
          <p:nvPr/>
        </p:nvPicPr>
        <p:blipFill>
          <a:blip r:embed="rId2" cstate="print"/>
          <a:srcRect/>
          <a:stretch>
            <a:fillRect/>
          </a:stretch>
        </p:blipFill>
        <p:spPr bwMode="auto">
          <a:xfrm>
            <a:off x="533400" y="1524000"/>
            <a:ext cx="4498642" cy="4724400"/>
          </a:xfrm>
          <a:prstGeom prst="rect">
            <a:avLst/>
          </a:prstGeom>
          <a:noFill/>
          <a:ln w="9525">
            <a:noFill/>
            <a:miter lim="800000"/>
            <a:headEnd/>
            <a:tailEnd/>
          </a:ln>
        </p:spPr>
      </p:pic>
      <p:sp>
        <p:nvSpPr>
          <p:cNvPr id="4" name="TextBox 3"/>
          <p:cNvSpPr txBox="1"/>
          <p:nvPr/>
        </p:nvSpPr>
        <p:spPr>
          <a:xfrm>
            <a:off x="5029200" y="1905000"/>
            <a:ext cx="3810000" cy="1477328"/>
          </a:xfrm>
          <a:prstGeom prst="rect">
            <a:avLst/>
          </a:prstGeom>
          <a:noFill/>
        </p:spPr>
        <p:txBody>
          <a:bodyPr wrap="square" rtlCol="0">
            <a:spAutoFit/>
          </a:bodyPr>
          <a:lstStyle/>
          <a:p>
            <a:r>
              <a:rPr lang="en-US" dirty="0" smtClean="0"/>
              <a:t>Variation of 2.2% in loaded quality factors of each cavity from the nominal can be enough to push the cavity voltage magnitudes beyond the 0.5% limit. </a:t>
            </a:r>
            <a:endParaRPr lang="en-US" dirty="0"/>
          </a:p>
        </p:txBody>
      </p:sp>
      <p:sp>
        <p:nvSpPr>
          <p:cNvPr id="5" name="TextBox 4"/>
          <p:cNvSpPr txBox="1"/>
          <p:nvPr/>
        </p:nvSpPr>
        <p:spPr>
          <a:xfrm>
            <a:off x="5029200" y="4267200"/>
            <a:ext cx="3810000" cy="1754326"/>
          </a:xfrm>
          <a:prstGeom prst="rect">
            <a:avLst/>
          </a:prstGeom>
          <a:noFill/>
        </p:spPr>
        <p:txBody>
          <a:bodyPr wrap="square" rtlCol="0">
            <a:spAutoFit/>
          </a:bodyPr>
          <a:lstStyle/>
          <a:p>
            <a:r>
              <a:rPr lang="en-US" dirty="0" smtClean="0"/>
              <a:t>This is, however, a coupled effect. It is interesting, therefore, to investigate the effect of adjacent deviations from the nominal accelerating voltage on the quality of the beam after passing though the whole SPL.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Loaded Quality Factor Fluctuation Effects on Cavity Voltage Magnitude (2)</a:t>
            </a:r>
            <a:endParaRPr lang="en-US" sz="2800" dirty="0"/>
          </a:p>
        </p:txBody>
      </p:sp>
      <p:sp>
        <p:nvSpPr>
          <p:cNvPr id="4" name="TextBox 3"/>
          <p:cNvSpPr txBox="1"/>
          <p:nvPr/>
        </p:nvSpPr>
        <p:spPr>
          <a:xfrm>
            <a:off x="5029200" y="5791200"/>
            <a:ext cx="3733800" cy="923330"/>
          </a:xfrm>
          <a:prstGeom prst="rect">
            <a:avLst/>
          </a:prstGeom>
          <a:noFill/>
          <a:ln>
            <a:solidFill>
              <a:srgbClr val="FF0000"/>
            </a:solidFill>
          </a:ln>
        </p:spPr>
        <p:txBody>
          <a:bodyPr wrap="square" rtlCol="0">
            <a:spAutoFit/>
          </a:bodyPr>
          <a:lstStyle/>
          <a:p>
            <a:r>
              <a:rPr lang="en-US" dirty="0" smtClean="0">
                <a:solidFill>
                  <a:srgbClr val="FF0000"/>
                </a:solidFill>
              </a:rPr>
              <a:t>The quality factor difference between 2 cavities controlled by a single feedback loop can be very restrictive.  </a:t>
            </a:r>
            <a:endParaRPr lang="en-US" dirty="0">
              <a:solidFill>
                <a:srgbClr val="FF0000"/>
              </a:solidFill>
            </a:endParaRPr>
          </a:p>
        </p:txBody>
      </p:sp>
      <p:sp>
        <p:nvSpPr>
          <p:cNvPr id="5" name="TextBox 4"/>
          <p:cNvSpPr txBox="1"/>
          <p:nvPr/>
        </p:nvSpPr>
        <p:spPr>
          <a:xfrm>
            <a:off x="152400" y="4876800"/>
            <a:ext cx="4648200" cy="1815882"/>
          </a:xfrm>
          <a:prstGeom prst="rect">
            <a:avLst/>
          </a:prstGeom>
          <a:noFill/>
        </p:spPr>
        <p:txBody>
          <a:bodyPr wrap="square" rtlCol="0">
            <a:spAutoFit/>
          </a:bodyPr>
          <a:lstStyle/>
          <a:p>
            <a:r>
              <a:rPr lang="en-US" sz="1600" dirty="0" smtClean="0"/>
              <a:t>The curves labeled 2% to 5% corr. are simulated with an equal correction applied to each cavity after the theoretical extraction points to ISOLDE (1.4GeV) and EURISOL (2.5GeV). The phase of each cavity after these points is shifted by the measured cumulative phase change of the beam pulse. This results in double the flexibility in terms of loaded quality factor.</a:t>
            </a:r>
            <a:endParaRPr lang="en-US" sz="1600" dirty="0"/>
          </a:p>
        </p:txBody>
      </p:sp>
      <p:pic>
        <p:nvPicPr>
          <p:cNvPr id="31746" name="Picture 2"/>
          <p:cNvPicPr>
            <a:picLocks noChangeAspect="1" noChangeArrowheads="1"/>
          </p:cNvPicPr>
          <p:nvPr/>
        </p:nvPicPr>
        <p:blipFill>
          <a:blip r:embed="rId2" cstate="print"/>
          <a:srcRect/>
          <a:stretch>
            <a:fillRect/>
          </a:stretch>
        </p:blipFill>
        <p:spPr bwMode="auto">
          <a:xfrm>
            <a:off x="152400" y="1447800"/>
            <a:ext cx="4695310" cy="3429000"/>
          </a:xfrm>
          <a:prstGeom prst="rect">
            <a:avLst/>
          </a:prstGeom>
          <a:noFill/>
          <a:ln w="9525">
            <a:noFill/>
            <a:miter lim="800000"/>
            <a:headEnd/>
            <a:tailEnd/>
          </a:ln>
        </p:spPr>
      </p:pic>
      <p:sp>
        <p:nvSpPr>
          <p:cNvPr id="7" name="TextBox 6"/>
          <p:cNvSpPr txBox="1"/>
          <p:nvPr/>
        </p:nvSpPr>
        <p:spPr>
          <a:xfrm>
            <a:off x="4953000" y="1447800"/>
            <a:ext cx="3962400" cy="2554545"/>
          </a:xfrm>
          <a:prstGeom prst="rect">
            <a:avLst/>
          </a:prstGeom>
          <a:noFill/>
        </p:spPr>
        <p:txBody>
          <a:bodyPr wrap="square" rtlCol="0">
            <a:spAutoFit/>
          </a:bodyPr>
          <a:lstStyle/>
          <a:p>
            <a:r>
              <a:rPr lang="en-US" sz="1600" dirty="0" smtClean="0"/>
              <a:t>Full simulations show that for an output jitter of 0.1% of the SPL beam kinetic energy (≈5MeV), if we take a 99% bound for beam within specifications, we can see that the maximum deviation from the nominal accelerating voltage for coupled cavities is of around 1%. This translates to about 4 % difference in loaded quality factor for two cavities controlled via a single feedback loop acting on their vector average.</a:t>
            </a:r>
            <a:endParaRPr lang="en-US" sz="1600" dirty="0"/>
          </a:p>
        </p:txBody>
      </p:sp>
      <p:sp>
        <p:nvSpPr>
          <p:cNvPr id="8" name="TextBox 7"/>
          <p:cNvSpPr txBox="1"/>
          <p:nvPr/>
        </p:nvSpPr>
        <p:spPr>
          <a:xfrm>
            <a:off x="1600200" y="1371600"/>
            <a:ext cx="2743200" cy="584775"/>
          </a:xfrm>
          <a:prstGeom prst="rect">
            <a:avLst/>
          </a:prstGeom>
          <a:solidFill>
            <a:schemeClr val="bg1"/>
          </a:solidFill>
          <a:ln>
            <a:solidFill>
              <a:srgbClr val="198FD7"/>
            </a:solidFill>
          </a:ln>
        </p:spPr>
        <p:txBody>
          <a:bodyPr wrap="square" rtlCol="0">
            <a:spAutoFit/>
          </a:bodyPr>
          <a:lstStyle/>
          <a:p>
            <a:pPr algn="ctr"/>
            <a:r>
              <a:rPr lang="en-US" sz="1600" dirty="0" smtClean="0"/>
              <a:t>Simulations and figures by </a:t>
            </a:r>
            <a:r>
              <a:rPr lang="en-US" sz="1600" dirty="0" err="1" smtClean="0"/>
              <a:t>Piero</a:t>
            </a:r>
            <a:r>
              <a:rPr lang="en-US" sz="1600" dirty="0" smtClean="0"/>
              <a:t> Antonio </a:t>
            </a:r>
            <a:r>
              <a:rPr lang="en-US" sz="1600" dirty="0" err="1" smtClean="0"/>
              <a:t>Posocco</a:t>
            </a:r>
            <a:r>
              <a:rPr lang="en-US" sz="1600" dirty="0" smtClean="0"/>
              <a:t> at CERN</a:t>
            </a:r>
            <a:endParaRPr lang="en-US" sz="1600" dirty="0"/>
          </a:p>
        </p:txBody>
      </p:sp>
      <p:pic>
        <p:nvPicPr>
          <p:cNvPr id="10" name="Picture 9"/>
          <p:cNvPicPr/>
          <p:nvPr/>
        </p:nvPicPr>
        <p:blipFill>
          <a:blip r:embed="rId3" cstate="print"/>
          <a:srcRect/>
          <a:stretch>
            <a:fillRect/>
          </a:stretch>
        </p:blipFill>
        <p:spPr bwMode="auto">
          <a:xfrm>
            <a:off x="5181600" y="4114800"/>
            <a:ext cx="3733800" cy="1524000"/>
          </a:xfrm>
          <a:prstGeom prst="rect">
            <a:avLst/>
          </a:prstGeom>
          <a:noFill/>
          <a:ln w="9525">
            <a:noFill/>
            <a:miter lim="800000"/>
            <a:headEnd/>
            <a:tailEnd/>
          </a:ln>
        </p:spPr>
      </p:pic>
      <p:sp>
        <p:nvSpPr>
          <p:cNvPr id="11" name="Right Arrow 10"/>
          <p:cNvSpPr/>
          <p:nvPr/>
        </p:nvSpPr>
        <p:spPr>
          <a:xfrm>
            <a:off x="4724400" y="49530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Full SPL Effects Analysis</a:t>
            </a:r>
            <a:endParaRPr lang="en-US" sz="2800" dirty="0"/>
          </a:p>
        </p:txBody>
      </p:sp>
      <p:sp>
        <p:nvSpPr>
          <p:cNvPr id="3" name="Content Placeholder 2"/>
          <p:cNvSpPr>
            <a:spLocks noGrp="1"/>
          </p:cNvSpPr>
          <p:nvPr>
            <p:ph idx="1"/>
          </p:nvPr>
        </p:nvSpPr>
        <p:spPr>
          <a:xfrm>
            <a:off x="457200" y="1600200"/>
            <a:ext cx="8229600" cy="4525963"/>
          </a:xfrm>
        </p:spPr>
        <p:txBody>
          <a:bodyPr>
            <a:normAutofit/>
          </a:bodyPr>
          <a:lstStyle/>
          <a:p>
            <a:r>
              <a:rPr lang="en-US" sz="2000" dirty="0" smtClean="0"/>
              <a:t>Investigated small errors in cavity magnitude and phase and their cumulative effects on beam quality.</a:t>
            </a:r>
          </a:p>
          <a:p>
            <a:endParaRPr lang="en-US" sz="2000" dirty="0" smtClean="0"/>
          </a:p>
          <a:p>
            <a:r>
              <a:rPr lang="en-US" sz="2000" dirty="0" smtClean="0"/>
              <a:t>The worst case scenario of repetitive errors on all 254 SPL cavities extrapolated from single cavity simulations was scrutinized.</a:t>
            </a:r>
          </a:p>
          <a:p>
            <a:pPr>
              <a:buNone/>
            </a:pPr>
            <a:endParaRPr lang="en-US" sz="2000" dirty="0" smtClean="0"/>
          </a:p>
          <a:p>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8E34766F-9D55-489F-9D79-24E3AF59672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Cumulative Error Along Full SPL due to Feedback Loop Transient (1)</a:t>
            </a:r>
            <a:endParaRPr lang="en-US" sz="2800" dirty="0"/>
          </a:p>
        </p:txBody>
      </p:sp>
      <p:graphicFrame>
        <p:nvGraphicFramePr>
          <p:cNvPr id="6" name="Chart 5"/>
          <p:cNvGraphicFramePr>
            <a:graphicFrameLocks/>
          </p:cNvGraphicFramePr>
          <p:nvPr/>
        </p:nvGraphicFramePr>
        <p:xfrm>
          <a:off x="457200" y="3581400"/>
          <a:ext cx="4648200" cy="31271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219200" y="3276600"/>
            <a:ext cx="2122715" cy="338554"/>
          </a:xfrm>
          <a:prstGeom prst="rect">
            <a:avLst/>
          </a:prstGeom>
          <a:noFill/>
        </p:spPr>
        <p:txBody>
          <a:bodyPr wrap="square" rtlCol="0">
            <a:spAutoFit/>
          </a:bodyPr>
          <a:lstStyle/>
          <a:p>
            <a:r>
              <a:rPr lang="en-US" sz="1600" dirty="0" smtClean="0"/>
              <a:t>Power Gain Along SPL</a:t>
            </a:r>
            <a:endParaRPr lang="en-US" sz="1600" dirty="0"/>
          </a:p>
        </p:txBody>
      </p:sp>
      <p:sp>
        <p:nvSpPr>
          <p:cNvPr id="8" name="TextBox 7"/>
          <p:cNvSpPr txBox="1"/>
          <p:nvPr/>
        </p:nvSpPr>
        <p:spPr>
          <a:xfrm>
            <a:off x="-152400" y="4495800"/>
            <a:ext cx="990600" cy="523220"/>
          </a:xfrm>
          <a:prstGeom prst="rect">
            <a:avLst/>
          </a:prstGeom>
          <a:noFill/>
        </p:spPr>
        <p:txBody>
          <a:bodyPr wrap="square" rtlCol="0">
            <a:spAutoFit/>
          </a:bodyPr>
          <a:lstStyle/>
          <a:p>
            <a:pPr algn="ctr"/>
            <a:r>
              <a:rPr lang="en-US" sz="1400" dirty="0" smtClean="0"/>
              <a:t>power (kW)</a:t>
            </a:r>
            <a:endParaRPr lang="en-US" sz="1400" dirty="0"/>
          </a:p>
        </p:txBody>
      </p:sp>
      <p:sp>
        <p:nvSpPr>
          <p:cNvPr id="9" name="TextBox 8"/>
          <p:cNvSpPr txBox="1"/>
          <p:nvPr/>
        </p:nvSpPr>
        <p:spPr>
          <a:xfrm>
            <a:off x="1600200" y="6550223"/>
            <a:ext cx="1295400" cy="307777"/>
          </a:xfrm>
          <a:prstGeom prst="rect">
            <a:avLst/>
          </a:prstGeom>
          <a:noFill/>
        </p:spPr>
        <p:txBody>
          <a:bodyPr wrap="square" rtlCol="0">
            <a:spAutoFit/>
          </a:bodyPr>
          <a:lstStyle/>
          <a:p>
            <a:r>
              <a:rPr lang="en-US" sz="1400" dirty="0" smtClean="0"/>
              <a:t>cavity number</a:t>
            </a:r>
            <a:endParaRPr lang="en-US" sz="1400" dirty="0"/>
          </a:p>
        </p:txBody>
      </p:sp>
      <p:pic>
        <p:nvPicPr>
          <p:cNvPr id="12" name="Picture 11" descr="CLCavZoom_Lor.JPG"/>
          <p:cNvPicPr>
            <a:picLocks noChangeAspect="1"/>
          </p:cNvPicPr>
          <p:nvPr/>
        </p:nvPicPr>
        <p:blipFill>
          <a:blip r:embed="rId3" cstate="print"/>
          <a:stretch>
            <a:fillRect/>
          </a:stretch>
        </p:blipFill>
        <p:spPr>
          <a:xfrm>
            <a:off x="5469467" y="2743200"/>
            <a:ext cx="3674533" cy="4016885"/>
          </a:xfrm>
          <a:prstGeom prst="rect">
            <a:avLst/>
          </a:prstGeom>
        </p:spPr>
      </p:pic>
      <p:sp>
        <p:nvSpPr>
          <p:cNvPr id="13" name="TextBox 12"/>
          <p:cNvSpPr txBox="1"/>
          <p:nvPr/>
        </p:nvSpPr>
        <p:spPr>
          <a:xfrm>
            <a:off x="5943600" y="3124200"/>
            <a:ext cx="1066800" cy="338554"/>
          </a:xfrm>
          <a:prstGeom prst="rect">
            <a:avLst/>
          </a:prstGeom>
          <a:solidFill>
            <a:schemeClr val="bg1"/>
          </a:solidFill>
          <a:ln w="6350">
            <a:solidFill>
              <a:srgbClr val="0070C0"/>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dirty="0" smtClean="0"/>
              <a:t>Injection Time</a:t>
            </a:r>
          </a:p>
          <a:p>
            <a:pPr algn="ctr"/>
            <a:r>
              <a:rPr lang="en-US" sz="800" dirty="0" smtClean="0"/>
              <a:t>(start of beam pulse)</a:t>
            </a:r>
            <a:endParaRPr lang="en-US" sz="800" dirty="0"/>
          </a:p>
        </p:txBody>
      </p:sp>
      <p:cxnSp>
        <p:nvCxnSpPr>
          <p:cNvPr id="16" name="Straight Arrow Connector 15"/>
          <p:cNvCxnSpPr/>
          <p:nvPr/>
        </p:nvCxnSpPr>
        <p:spPr>
          <a:xfrm rot="16200000" flipH="1">
            <a:off x="6896100" y="35433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460" name="Picture 4"/>
          <p:cNvPicPr>
            <a:picLocks noChangeAspect="1" noChangeArrowheads="1"/>
          </p:cNvPicPr>
          <p:nvPr/>
        </p:nvPicPr>
        <p:blipFill>
          <a:blip r:embed="rId4" cstate="print"/>
          <a:srcRect/>
          <a:stretch>
            <a:fillRect/>
          </a:stretch>
        </p:blipFill>
        <p:spPr bwMode="auto">
          <a:xfrm>
            <a:off x="457200" y="1600200"/>
            <a:ext cx="7467600" cy="670096"/>
          </a:xfrm>
          <a:prstGeom prst="rect">
            <a:avLst/>
          </a:prstGeom>
          <a:noFill/>
          <a:ln w="9525">
            <a:noFill/>
            <a:miter lim="800000"/>
            <a:headEnd/>
            <a:tailEnd/>
          </a:ln>
        </p:spPr>
      </p:pic>
      <p:sp>
        <p:nvSpPr>
          <p:cNvPr id="22" name="Rectangle 21"/>
          <p:cNvSpPr/>
          <p:nvPr/>
        </p:nvSpPr>
        <p:spPr>
          <a:xfrm>
            <a:off x="1905000" y="1524000"/>
            <a:ext cx="2667000" cy="762000"/>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a:off x="2400300" y="2552700"/>
            <a:ext cx="990600"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2286000"/>
            <a:ext cx="1828800" cy="369332"/>
          </a:xfrm>
          <a:prstGeom prst="rect">
            <a:avLst/>
          </a:prstGeom>
          <a:noFill/>
        </p:spPr>
        <p:txBody>
          <a:bodyPr wrap="square" rtlCol="0">
            <a:spAutoFit/>
          </a:bodyPr>
          <a:lstStyle/>
          <a:p>
            <a:r>
              <a:rPr lang="en-US" dirty="0" smtClean="0">
                <a:solidFill>
                  <a:srgbClr val="FF0000"/>
                </a:solidFill>
              </a:rPr>
              <a:t>254 cavities</a:t>
            </a:r>
            <a:endParaRPr lang="en-US" dirty="0">
              <a:solidFill>
                <a:srgbClr val="FF0000"/>
              </a:solidFill>
            </a:endParaRPr>
          </a:p>
        </p:txBody>
      </p:sp>
      <p:sp>
        <p:nvSpPr>
          <p:cNvPr id="15" name="Right Brace 14"/>
          <p:cNvSpPr/>
          <p:nvPr/>
        </p:nvSpPr>
        <p:spPr>
          <a:xfrm rot="10800000">
            <a:off x="5105400" y="2667000"/>
            <a:ext cx="457200" cy="4114800"/>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ullSPL0.3.bmp"/>
          <p:cNvPicPr>
            <a:picLocks noChangeAspect="1"/>
          </p:cNvPicPr>
          <p:nvPr/>
        </p:nvPicPr>
        <p:blipFill>
          <a:blip r:embed="rId2" cstate="print"/>
          <a:stretch>
            <a:fillRect/>
          </a:stretch>
        </p:blipFill>
        <p:spPr>
          <a:xfrm>
            <a:off x="5181600" y="1676400"/>
            <a:ext cx="3962400" cy="3211120"/>
          </a:xfrm>
          <a:prstGeom prst="rect">
            <a:avLst/>
          </a:prstGeom>
        </p:spPr>
      </p:pic>
      <p:sp>
        <p:nvSpPr>
          <p:cNvPr id="9" name="TextBox 8"/>
          <p:cNvSpPr txBox="1"/>
          <p:nvPr/>
        </p:nvSpPr>
        <p:spPr>
          <a:xfrm>
            <a:off x="457200" y="1676400"/>
            <a:ext cx="4648200" cy="4862870"/>
          </a:xfrm>
          <a:prstGeom prst="rect">
            <a:avLst/>
          </a:prstGeom>
          <a:noFill/>
        </p:spPr>
        <p:txBody>
          <a:bodyPr wrap="square" rtlCol="0">
            <a:spAutoFit/>
          </a:bodyPr>
          <a:lstStyle/>
          <a:p>
            <a:pPr>
              <a:buFont typeface="Arial" pitchFamily="34" charset="0"/>
              <a:buChar char="•"/>
            </a:pPr>
            <a:r>
              <a:rPr lang="en-US" dirty="0" smtClean="0"/>
              <a:t> </a:t>
            </a:r>
            <a:r>
              <a:rPr lang="en-US" sz="1600" dirty="0" smtClean="0"/>
              <a:t>The SPL is comprised of 254 cavities with RF phases that are designed to fit the acceleration of the hydrogen ion beam as it traverses its length. </a:t>
            </a:r>
          </a:p>
          <a:p>
            <a:pPr>
              <a:buFont typeface="Arial" pitchFamily="34" charset="0"/>
              <a:buChar char="•"/>
            </a:pPr>
            <a:endParaRPr lang="en-US" sz="1600" dirty="0" smtClean="0"/>
          </a:p>
          <a:p>
            <a:pPr>
              <a:buFont typeface="Arial" pitchFamily="34" charset="0"/>
              <a:buChar char="•"/>
            </a:pPr>
            <a:r>
              <a:rPr lang="en-US" sz="1600" dirty="0" smtClean="0"/>
              <a:t> The cumulative effect of a 0.3 degree phase deviation on each cavity at beam arrival can result in merging of beam bunches and a deterioration in the output energy of particles. </a:t>
            </a:r>
          </a:p>
          <a:p>
            <a:pPr>
              <a:buFont typeface="Arial" pitchFamily="34" charset="0"/>
              <a:buChar char="•"/>
            </a:pPr>
            <a:endParaRPr lang="en-US" sz="1600" dirty="0" smtClean="0"/>
          </a:p>
          <a:p>
            <a:pPr>
              <a:buFont typeface="Arial" pitchFamily="34" charset="0"/>
              <a:buChar char="•"/>
            </a:pPr>
            <a:r>
              <a:rPr lang="en-US" sz="1600" dirty="0" smtClean="0"/>
              <a:t>The difference in “time of flight” (</a:t>
            </a:r>
            <a:r>
              <a:rPr lang="en-US" sz="1600" dirty="0" err="1" smtClean="0"/>
              <a:t>ToF</a:t>
            </a:r>
            <a:r>
              <a:rPr lang="en-US" sz="1600" dirty="0" smtClean="0"/>
              <a:t>) for a single charge that receives full acceleration as opposed to that which experiences a 0.3 degree deviation at arrival on each SPL cavity, is two orders of magnitude higher than the bunch separation.</a:t>
            </a:r>
          </a:p>
          <a:p>
            <a:pPr>
              <a:buFont typeface="Arial" pitchFamily="34" charset="0"/>
              <a:buChar char="•"/>
            </a:pPr>
            <a:endParaRPr lang="en-US" sz="1600" dirty="0" smtClean="0"/>
          </a:p>
          <a:p>
            <a:pPr>
              <a:buFont typeface="Arial" pitchFamily="34" charset="0"/>
              <a:buChar char="•"/>
            </a:pPr>
            <a:r>
              <a:rPr lang="en-US" sz="1600" dirty="0" smtClean="0"/>
              <a:t>The kinetic energy variation from nominal at SPL output is higher than 0.1%</a:t>
            </a:r>
          </a:p>
          <a:p>
            <a:endParaRPr lang="en-US" dirty="0" smtClean="0"/>
          </a:p>
          <a:p>
            <a:endParaRPr lang="en-US" dirty="0" smtClean="0"/>
          </a:p>
        </p:txBody>
      </p:sp>
      <p:sp>
        <p:nvSpPr>
          <p:cNvPr id="12" name="TextBox 11"/>
          <p:cNvSpPr txBox="1"/>
          <p:nvPr/>
        </p:nvSpPr>
        <p:spPr>
          <a:xfrm>
            <a:off x="6629400" y="3886200"/>
            <a:ext cx="2057400" cy="553998"/>
          </a:xfrm>
          <a:prstGeom prst="rect">
            <a:avLst/>
          </a:prstGeom>
          <a:solidFill>
            <a:schemeClr val="bg1"/>
          </a:solidFill>
          <a:ln>
            <a:solidFill>
              <a:schemeClr val="tx1"/>
            </a:solidFill>
          </a:ln>
        </p:spPr>
        <p:txBody>
          <a:bodyPr wrap="square" rtlCol="0">
            <a:spAutoFit/>
          </a:bodyPr>
          <a:lstStyle/>
          <a:p>
            <a:r>
              <a:rPr lang="en-US" sz="1000" dirty="0" smtClean="0">
                <a:solidFill>
                  <a:srgbClr val="0070C0"/>
                </a:solidFill>
              </a:rPr>
              <a:t>ToF</a:t>
            </a:r>
            <a:r>
              <a:rPr lang="en-US" sz="800" dirty="0" smtClean="0">
                <a:solidFill>
                  <a:srgbClr val="0070C0"/>
                </a:solidFill>
              </a:rPr>
              <a:t>0</a:t>
            </a:r>
            <a:r>
              <a:rPr lang="en-US" sz="1000" dirty="0" smtClean="0">
                <a:solidFill>
                  <a:srgbClr val="0070C0"/>
                </a:solidFill>
              </a:rPr>
              <a:t> = 2137.8 ns       E</a:t>
            </a:r>
            <a:r>
              <a:rPr lang="en-US" sz="800" dirty="0" smtClean="0">
                <a:solidFill>
                  <a:srgbClr val="0070C0"/>
                </a:solidFill>
              </a:rPr>
              <a:t>0</a:t>
            </a:r>
            <a:r>
              <a:rPr lang="en-US" sz="1000" dirty="0" smtClean="0">
                <a:solidFill>
                  <a:srgbClr val="0070C0"/>
                </a:solidFill>
              </a:rPr>
              <a:t> = 4935 </a:t>
            </a:r>
            <a:r>
              <a:rPr lang="en-US" sz="1000" dirty="0" err="1" smtClean="0">
                <a:solidFill>
                  <a:srgbClr val="0070C0"/>
                </a:solidFill>
              </a:rPr>
              <a:t>MeV</a:t>
            </a:r>
            <a:r>
              <a:rPr lang="en-US" sz="1000" dirty="0" smtClean="0">
                <a:solidFill>
                  <a:srgbClr val="0070C0"/>
                </a:solidFill>
              </a:rPr>
              <a:t>                                </a:t>
            </a:r>
          </a:p>
          <a:p>
            <a:r>
              <a:rPr lang="en-US" sz="1000" dirty="0" smtClean="0">
                <a:solidFill>
                  <a:srgbClr val="FF0000"/>
                </a:solidFill>
              </a:rPr>
              <a:t>ToF</a:t>
            </a:r>
            <a:r>
              <a:rPr lang="en-US" sz="800" dirty="0" smtClean="0">
                <a:solidFill>
                  <a:srgbClr val="FF0000"/>
                </a:solidFill>
              </a:rPr>
              <a:t>0.3</a:t>
            </a:r>
            <a:r>
              <a:rPr lang="en-US" sz="1000" dirty="0" smtClean="0">
                <a:solidFill>
                  <a:srgbClr val="FF0000"/>
                </a:solidFill>
              </a:rPr>
              <a:t> = 2438.4ns	     E</a:t>
            </a:r>
            <a:r>
              <a:rPr lang="en-US" sz="800" dirty="0" smtClean="0">
                <a:solidFill>
                  <a:srgbClr val="FF0000"/>
                </a:solidFill>
              </a:rPr>
              <a:t>0.3</a:t>
            </a:r>
            <a:r>
              <a:rPr lang="en-US" sz="1000" dirty="0" smtClean="0">
                <a:solidFill>
                  <a:srgbClr val="FF0000"/>
                </a:solidFill>
              </a:rPr>
              <a:t> = 724 </a:t>
            </a:r>
            <a:r>
              <a:rPr lang="en-US" sz="1000" dirty="0" err="1" smtClean="0">
                <a:solidFill>
                  <a:srgbClr val="FF0000"/>
                </a:solidFill>
              </a:rPr>
              <a:t>MeV</a:t>
            </a:r>
            <a:r>
              <a:rPr lang="en-US" sz="1000" dirty="0" smtClean="0">
                <a:solidFill>
                  <a:srgbClr val="FF0000"/>
                </a:solidFill>
              </a:rPr>
              <a:t> </a:t>
            </a:r>
          </a:p>
          <a:p>
            <a:r>
              <a:rPr lang="en-US" sz="1000" dirty="0" smtClean="0"/>
              <a:t>T</a:t>
            </a:r>
            <a:r>
              <a:rPr lang="en-US" sz="800" dirty="0" smtClean="0"/>
              <a:t>RF</a:t>
            </a:r>
            <a:r>
              <a:rPr lang="en-US" sz="1000" dirty="0" smtClean="0"/>
              <a:t> = 1.4 ns </a:t>
            </a:r>
          </a:p>
        </p:txBody>
      </p:sp>
      <p:sp>
        <p:nvSpPr>
          <p:cNvPr id="13" name="TextBox 12"/>
          <p:cNvSpPr txBox="1"/>
          <p:nvPr/>
        </p:nvSpPr>
        <p:spPr>
          <a:xfrm>
            <a:off x="6172200" y="5105400"/>
            <a:ext cx="2057400" cy="369332"/>
          </a:xfrm>
          <a:prstGeom prst="rect">
            <a:avLst/>
          </a:prstGeom>
          <a:solidFill>
            <a:schemeClr val="bg1"/>
          </a:solidFill>
          <a:ln>
            <a:solidFill>
              <a:srgbClr val="FF0000"/>
            </a:solidFill>
          </a:ln>
        </p:spPr>
        <p:txBody>
          <a:bodyPr wrap="square" rtlCol="0">
            <a:spAutoFit/>
          </a:bodyPr>
          <a:lstStyle/>
          <a:p>
            <a:r>
              <a:rPr lang="en-US" dirty="0" smtClean="0"/>
              <a:t>ToF</a:t>
            </a:r>
            <a:r>
              <a:rPr lang="en-US" sz="1200" dirty="0" smtClean="0"/>
              <a:t>0.3</a:t>
            </a:r>
            <a:r>
              <a:rPr lang="en-US" dirty="0" smtClean="0"/>
              <a:t> - ToF</a:t>
            </a:r>
            <a:r>
              <a:rPr lang="en-US" sz="1200" dirty="0" smtClean="0"/>
              <a:t>0</a:t>
            </a:r>
            <a:r>
              <a:rPr lang="en-US" dirty="0" smtClean="0"/>
              <a:t> &gt;&gt; T</a:t>
            </a:r>
            <a:r>
              <a:rPr lang="en-US" sz="1200" dirty="0" smtClean="0"/>
              <a:t>RF</a:t>
            </a:r>
            <a:endParaRPr lang="en-US" sz="1200" dirty="0"/>
          </a:p>
        </p:txBody>
      </p:sp>
      <p:sp>
        <p:nvSpPr>
          <p:cNvPr id="14" name="Title 1"/>
          <p:cNvSpPr>
            <a:spLocks noGrp="1"/>
          </p:cNvSpPr>
          <p:nvPr>
            <p:ph type="title"/>
          </p:nvPr>
        </p:nvSpPr>
        <p:spPr>
          <a:xfrm>
            <a:off x="457200" y="228600"/>
            <a:ext cx="8229600" cy="1143000"/>
          </a:xfrm>
        </p:spPr>
        <p:txBody>
          <a:bodyPr>
            <a:normAutofit/>
          </a:bodyPr>
          <a:lstStyle/>
          <a:p>
            <a:r>
              <a:rPr lang="en-US" sz="2800" dirty="0" smtClean="0"/>
              <a:t>Cumulative Error Along Full SPL due to Feedback Loop Transient (2)</a:t>
            </a:r>
            <a:endParaRPr lang="en-US" sz="2800" dirty="0"/>
          </a:p>
        </p:txBody>
      </p:sp>
      <p:sp>
        <p:nvSpPr>
          <p:cNvPr id="7" name="TextBox 6"/>
          <p:cNvSpPr txBox="1"/>
          <p:nvPr/>
        </p:nvSpPr>
        <p:spPr>
          <a:xfrm>
            <a:off x="6172200" y="5638800"/>
            <a:ext cx="2057400" cy="369332"/>
          </a:xfrm>
          <a:prstGeom prst="rect">
            <a:avLst/>
          </a:prstGeom>
          <a:solidFill>
            <a:schemeClr val="bg1"/>
          </a:solidFill>
          <a:ln>
            <a:solidFill>
              <a:srgbClr val="FF0000"/>
            </a:solidFill>
          </a:ln>
        </p:spPr>
        <p:txBody>
          <a:bodyPr wrap="square" rtlCol="0">
            <a:spAutoFit/>
          </a:bodyPr>
          <a:lstStyle/>
          <a:p>
            <a:r>
              <a:rPr lang="en-US" dirty="0" smtClean="0"/>
              <a:t>dE</a:t>
            </a:r>
            <a:r>
              <a:rPr lang="en-US" sz="1000" dirty="0" smtClean="0"/>
              <a:t>0.3deg</a:t>
            </a:r>
            <a:r>
              <a:rPr lang="en-US" dirty="0" smtClean="0"/>
              <a:t> &gt;&gt; 0.1% </a:t>
            </a:r>
            <a:r>
              <a:rPr lang="en-US" dirty="0" err="1" smtClean="0"/>
              <a:t>Eo</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FFBdiag.JPG"/>
          <p:cNvPicPr>
            <a:picLocks noChangeAspect="1"/>
          </p:cNvPicPr>
          <p:nvPr/>
        </p:nvPicPr>
        <p:blipFill>
          <a:blip r:embed="rId3" cstate="print"/>
          <a:stretch>
            <a:fillRect/>
          </a:stretch>
        </p:blipFill>
        <p:spPr>
          <a:xfrm>
            <a:off x="4800600" y="3962400"/>
            <a:ext cx="3812457" cy="2514600"/>
          </a:xfrm>
          <a:prstGeom prst="rect">
            <a:avLst/>
          </a:prstGeom>
        </p:spPr>
      </p:pic>
      <p:pic>
        <p:nvPicPr>
          <p:cNvPr id="3" name="Picture 2" descr="Drawing1.jpg"/>
          <p:cNvPicPr>
            <a:picLocks noChangeAspect="1"/>
          </p:cNvPicPr>
          <p:nvPr/>
        </p:nvPicPr>
        <p:blipFill>
          <a:blip r:embed="rId4" cstate="print"/>
          <a:stretch>
            <a:fillRect/>
          </a:stretch>
        </p:blipFill>
        <p:spPr>
          <a:xfrm>
            <a:off x="533400" y="1143000"/>
            <a:ext cx="2971800" cy="2971800"/>
          </a:xfrm>
          <a:prstGeom prst="rect">
            <a:avLst/>
          </a:prstGeom>
        </p:spPr>
      </p:pic>
      <p:sp>
        <p:nvSpPr>
          <p:cNvPr id="2" name="Title 1"/>
          <p:cNvSpPr>
            <a:spLocks noGrp="1"/>
          </p:cNvSpPr>
          <p:nvPr>
            <p:ph type="title"/>
          </p:nvPr>
        </p:nvSpPr>
        <p:spPr>
          <a:xfrm>
            <a:off x="381000" y="152400"/>
            <a:ext cx="8229600" cy="1143000"/>
          </a:xfrm>
        </p:spPr>
        <p:txBody>
          <a:bodyPr>
            <a:normAutofit/>
          </a:bodyPr>
          <a:lstStyle/>
          <a:p>
            <a:r>
              <a:rPr lang="en-US" sz="2800" dirty="0" smtClean="0"/>
              <a:t>Feed Forward Correction for Cumulative Error along </a:t>
            </a:r>
            <a:br>
              <a:rPr lang="en-US" sz="2800" dirty="0" smtClean="0"/>
            </a:br>
            <a:r>
              <a:rPr lang="en-US" sz="2800" dirty="0" smtClean="0"/>
              <a:t>SPL (1)</a:t>
            </a:r>
            <a:endParaRPr lang="en-US" sz="2800" dirty="0"/>
          </a:p>
        </p:txBody>
      </p:sp>
      <p:sp>
        <p:nvSpPr>
          <p:cNvPr id="9" name="Rectangle 8"/>
          <p:cNvSpPr/>
          <p:nvPr/>
        </p:nvSpPr>
        <p:spPr>
          <a:xfrm>
            <a:off x="3200400" y="2667000"/>
            <a:ext cx="228600" cy="304800"/>
          </a:xfrm>
          <a:prstGeom prst="rect">
            <a:avLst/>
          </a:prstGeom>
          <a:no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cxnSp>
        <p:nvCxnSpPr>
          <p:cNvPr id="10" name="Straight Arrow Connector 9"/>
          <p:cNvCxnSpPr/>
          <p:nvPr/>
        </p:nvCxnSpPr>
        <p:spPr>
          <a:xfrm>
            <a:off x="3429000" y="2971800"/>
            <a:ext cx="3505200" cy="14478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95800" y="1600200"/>
            <a:ext cx="3505200" cy="1477328"/>
          </a:xfrm>
          <a:prstGeom prst="rect">
            <a:avLst/>
          </a:prstGeom>
          <a:noFill/>
        </p:spPr>
        <p:txBody>
          <a:bodyPr wrap="square" rtlCol="0">
            <a:spAutoFit/>
          </a:bodyPr>
          <a:lstStyle/>
          <a:p>
            <a:pPr>
              <a:buFont typeface="Arial" pitchFamily="34" charset="0"/>
              <a:buChar char="•"/>
            </a:pPr>
            <a:r>
              <a:rPr lang="en-US" dirty="0" smtClean="0"/>
              <a:t> We measure the vector deviation of the cavity voltage from its ideal and add an excitation to the power </a:t>
            </a:r>
            <a:r>
              <a:rPr lang="en-US" smtClean="0"/>
              <a:t>source feeding </a:t>
            </a:r>
            <a:r>
              <a:rPr lang="en-US" dirty="0" smtClean="0"/>
              <a:t>the cavity that nullifies it. </a:t>
            </a:r>
            <a:endParaRPr lang="en-US" dirty="0"/>
          </a:p>
        </p:txBody>
      </p:sp>
      <p:sp>
        <p:nvSpPr>
          <p:cNvPr id="20" name="TextBox 19"/>
          <p:cNvSpPr txBox="1"/>
          <p:nvPr/>
        </p:nvSpPr>
        <p:spPr>
          <a:xfrm>
            <a:off x="533400" y="4343400"/>
            <a:ext cx="3505200" cy="1477328"/>
          </a:xfrm>
          <a:prstGeom prst="rect">
            <a:avLst/>
          </a:prstGeom>
          <a:noFill/>
        </p:spPr>
        <p:txBody>
          <a:bodyPr wrap="square" rtlCol="0">
            <a:spAutoFit/>
          </a:bodyPr>
          <a:lstStyle/>
          <a:p>
            <a:pPr>
              <a:buFont typeface="Arial" pitchFamily="34" charset="0"/>
              <a:buChar char="•"/>
            </a:pPr>
            <a:r>
              <a:rPr lang="en-US" dirty="0" smtClean="0"/>
              <a:t> The excitation to the power source (generator current) is dependent on the transient relationship between cavity and generator.</a:t>
            </a:r>
          </a:p>
        </p:txBody>
      </p:sp>
      <p:graphicFrame>
        <p:nvGraphicFramePr>
          <p:cNvPr id="21" name="Object 20"/>
          <p:cNvGraphicFramePr>
            <a:graphicFrameLocks noChangeAspect="1"/>
          </p:cNvGraphicFramePr>
          <p:nvPr/>
        </p:nvGraphicFramePr>
        <p:xfrm>
          <a:off x="1143000" y="5867400"/>
          <a:ext cx="1892300" cy="762000"/>
        </p:xfrm>
        <a:graphic>
          <a:graphicData uri="http://schemas.openxmlformats.org/presentationml/2006/ole">
            <p:oleObj spid="_x0000_s94210" name="Equation" r:id="rId5" imgW="1892160" imgH="76176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Feed Forward Correction for Cumulative Error along </a:t>
            </a:r>
            <a:br>
              <a:rPr lang="en-US" sz="2800" dirty="0" smtClean="0"/>
            </a:br>
            <a:r>
              <a:rPr lang="en-US" sz="2800" dirty="0" smtClean="0"/>
              <a:t>SPL (2)</a:t>
            </a:r>
            <a:endParaRPr lang="en-US" sz="2800" dirty="0"/>
          </a:p>
        </p:txBody>
      </p:sp>
      <p:sp>
        <p:nvSpPr>
          <p:cNvPr id="4" name="TextBox 3"/>
          <p:cNvSpPr txBox="1"/>
          <p:nvPr/>
        </p:nvSpPr>
        <p:spPr>
          <a:xfrm>
            <a:off x="228600" y="1828800"/>
            <a:ext cx="5257800" cy="2031325"/>
          </a:xfrm>
          <a:prstGeom prst="rect">
            <a:avLst/>
          </a:prstGeom>
          <a:noFill/>
        </p:spPr>
        <p:txBody>
          <a:bodyPr wrap="square" rtlCol="0">
            <a:spAutoFit/>
          </a:bodyPr>
          <a:lstStyle/>
          <a:p>
            <a:pPr>
              <a:buFont typeface="Arial" pitchFamily="34" charset="0"/>
              <a:buChar char="•"/>
            </a:pPr>
            <a:r>
              <a:rPr lang="en-US" dirty="0" smtClean="0"/>
              <a:t> Easiest solution is to intersperse slow feed-forward so that each SPL cavity will have the opposite error from the preceding one along the accelerator, “randomizing” the error.</a:t>
            </a:r>
          </a:p>
          <a:p>
            <a:pPr>
              <a:buFont typeface="Arial" pitchFamily="34" charset="0"/>
              <a:buChar char="•"/>
            </a:pPr>
            <a:endParaRPr lang="en-US" dirty="0" smtClean="0"/>
          </a:p>
          <a:p>
            <a:pPr>
              <a:buFont typeface="Arial" pitchFamily="34" charset="0"/>
              <a:buChar char="•"/>
            </a:pPr>
            <a:r>
              <a:rPr lang="en-US" dirty="0" smtClean="0"/>
              <a:t> In this way, particles travelling along the LINAC will not experience an accumulated deviation.</a:t>
            </a:r>
            <a:endParaRPr lang="en-US" dirty="0"/>
          </a:p>
        </p:txBody>
      </p:sp>
      <p:pic>
        <p:nvPicPr>
          <p:cNvPr id="6" name="Picture 5" descr="slowffPhase.bmp"/>
          <p:cNvPicPr>
            <a:picLocks noChangeAspect="1"/>
          </p:cNvPicPr>
          <p:nvPr/>
        </p:nvPicPr>
        <p:blipFill>
          <a:blip r:embed="rId2" cstate="print"/>
          <a:stretch>
            <a:fillRect/>
          </a:stretch>
        </p:blipFill>
        <p:spPr>
          <a:xfrm>
            <a:off x="5334000" y="1828800"/>
            <a:ext cx="3962400" cy="3357765"/>
          </a:xfrm>
          <a:prstGeom prst="rect">
            <a:avLst/>
          </a:prstGeom>
        </p:spPr>
      </p:pic>
      <p:sp>
        <p:nvSpPr>
          <p:cNvPr id="7" name="TextBox 6"/>
          <p:cNvSpPr txBox="1"/>
          <p:nvPr/>
        </p:nvSpPr>
        <p:spPr>
          <a:xfrm>
            <a:off x="5867400" y="4272165"/>
            <a:ext cx="1143000" cy="400110"/>
          </a:xfrm>
          <a:prstGeom prst="rect">
            <a:avLst/>
          </a:prstGeom>
          <a:solidFill>
            <a:schemeClr val="bg1"/>
          </a:solidFill>
          <a:ln>
            <a:solidFill>
              <a:srgbClr val="FF0000"/>
            </a:solidFill>
          </a:ln>
        </p:spPr>
        <p:txBody>
          <a:bodyPr wrap="square" rtlCol="0">
            <a:spAutoFit/>
          </a:bodyPr>
          <a:lstStyle/>
          <a:p>
            <a:r>
              <a:rPr lang="en-US" sz="1000" dirty="0" smtClean="0"/>
              <a:t>Feed forward ON before injection</a:t>
            </a:r>
            <a:endParaRPr lang="en-US" sz="1000" dirty="0"/>
          </a:p>
        </p:txBody>
      </p:sp>
      <p:cxnSp>
        <p:nvCxnSpPr>
          <p:cNvPr id="9" name="Straight Connector 8"/>
          <p:cNvCxnSpPr/>
          <p:nvPr/>
        </p:nvCxnSpPr>
        <p:spPr>
          <a:xfrm rot="5400000">
            <a:off x="5715000" y="3433965"/>
            <a:ext cx="27432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10400" y="2138565"/>
            <a:ext cx="762000" cy="276999"/>
          </a:xfrm>
          <a:prstGeom prst="rect">
            <a:avLst/>
          </a:prstGeom>
          <a:noFill/>
          <a:ln>
            <a:solidFill>
              <a:schemeClr val="bg1"/>
            </a:solidFill>
          </a:ln>
        </p:spPr>
        <p:txBody>
          <a:bodyPr wrap="square" rtlCol="0">
            <a:spAutoFit/>
          </a:bodyPr>
          <a:lstStyle/>
          <a:p>
            <a:r>
              <a:rPr lang="en-US" sz="1200" dirty="0" smtClean="0">
                <a:solidFill>
                  <a:srgbClr val="FF0000"/>
                </a:solidFill>
              </a:rPr>
              <a:t>injection</a:t>
            </a:r>
            <a:endParaRPr lang="en-US" sz="1200" dirty="0">
              <a:solidFill>
                <a:srgbClr val="FF0000"/>
              </a:solidFill>
            </a:endParaRPr>
          </a:p>
        </p:txBody>
      </p:sp>
      <p:pic>
        <p:nvPicPr>
          <p:cNvPr id="14" name="Picture 13" descr="bslip2.bmp"/>
          <p:cNvPicPr>
            <a:picLocks noChangeAspect="1"/>
          </p:cNvPicPr>
          <p:nvPr/>
        </p:nvPicPr>
        <p:blipFill>
          <a:blip r:embed="rId3" cstate="print"/>
          <a:stretch>
            <a:fillRect/>
          </a:stretch>
        </p:blipFill>
        <p:spPr>
          <a:xfrm>
            <a:off x="990600" y="4038600"/>
            <a:ext cx="3505200" cy="2628900"/>
          </a:xfrm>
          <a:prstGeom prst="rect">
            <a:avLst/>
          </a:prstGeom>
        </p:spPr>
      </p:pic>
      <p:sp>
        <p:nvSpPr>
          <p:cNvPr id="15" name="Down Arrow 14"/>
          <p:cNvSpPr/>
          <p:nvPr/>
        </p:nvSpPr>
        <p:spPr>
          <a:xfrm rot="16200000">
            <a:off x="4838700" y="56007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6" name="TextBox 15"/>
          <p:cNvSpPr txBox="1"/>
          <p:nvPr/>
        </p:nvSpPr>
        <p:spPr>
          <a:xfrm>
            <a:off x="5410200" y="5334000"/>
            <a:ext cx="1752600" cy="369332"/>
          </a:xfrm>
          <a:prstGeom prst="rect">
            <a:avLst/>
          </a:prstGeom>
          <a:solidFill>
            <a:schemeClr val="bg1"/>
          </a:solidFill>
          <a:ln>
            <a:solidFill>
              <a:srgbClr val="FF0000"/>
            </a:solidFill>
          </a:ln>
        </p:spPr>
        <p:txBody>
          <a:bodyPr wrap="square" rtlCol="0">
            <a:spAutoFit/>
          </a:bodyPr>
          <a:lstStyle/>
          <a:p>
            <a:r>
              <a:rPr lang="en-US" dirty="0" smtClean="0"/>
              <a:t>ToF</a:t>
            </a:r>
            <a:r>
              <a:rPr lang="en-US" sz="1200" dirty="0" smtClean="0"/>
              <a:t>0.3</a:t>
            </a:r>
            <a:r>
              <a:rPr lang="en-US" dirty="0" smtClean="0"/>
              <a:t> - ToF</a:t>
            </a:r>
            <a:r>
              <a:rPr lang="en-US" sz="1200" dirty="0" smtClean="0"/>
              <a:t>0</a:t>
            </a:r>
            <a:r>
              <a:rPr lang="en-US" dirty="0" smtClean="0"/>
              <a:t> &lt; T</a:t>
            </a:r>
            <a:r>
              <a:rPr lang="en-US" sz="1200" dirty="0" smtClean="0"/>
              <a:t>RF</a:t>
            </a:r>
            <a:endParaRPr lang="en-US" sz="1200" dirty="0"/>
          </a:p>
        </p:txBody>
      </p:sp>
      <p:sp>
        <p:nvSpPr>
          <p:cNvPr id="11" name="TextBox 10"/>
          <p:cNvSpPr txBox="1"/>
          <p:nvPr/>
        </p:nvSpPr>
        <p:spPr>
          <a:xfrm>
            <a:off x="5638800" y="5943600"/>
            <a:ext cx="1371600" cy="369332"/>
          </a:xfrm>
          <a:prstGeom prst="rect">
            <a:avLst/>
          </a:prstGeom>
          <a:solidFill>
            <a:schemeClr val="bg1"/>
          </a:solidFill>
          <a:ln>
            <a:solidFill>
              <a:srgbClr val="FF0000"/>
            </a:solidFill>
          </a:ln>
        </p:spPr>
        <p:txBody>
          <a:bodyPr wrap="square" rtlCol="0">
            <a:spAutoFit/>
          </a:bodyPr>
          <a:lstStyle/>
          <a:p>
            <a:r>
              <a:rPr lang="en-US" dirty="0" err="1" smtClean="0"/>
              <a:t>dE</a:t>
            </a:r>
            <a:r>
              <a:rPr lang="en-US" dirty="0" smtClean="0"/>
              <a:t> &lt; 0.1% </a:t>
            </a:r>
            <a:r>
              <a:rPr lang="en-US" dirty="0" err="1" smtClean="0"/>
              <a:t>Eo</a:t>
            </a:r>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Summary…</a:t>
            </a:r>
            <a:endParaRPr lang="en-US" sz="2800" dirty="0"/>
          </a:p>
        </p:txBody>
      </p:sp>
      <p:sp>
        <p:nvSpPr>
          <p:cNvPr id="3" name="Content Placeholder 2"/>
          <p:cNvSpPr>
            <a:spLocks noGrp="1"/>
          </p:cNvSpPr>
          <p:nvPr>
            <p:ph idx="1"/>
          </p:nvPr>
        </p:nvSpPr>
        <p:spPr>
          <a:xfrm>
            <a:off x="457200" y="1524000"/>
            <a:ext cx="8229600" cy="4525963"/>
          </a:xfrm>
        </p:spPr>
        <p:txBody>
          <a:bodyPr>
            <a:normAutofit/>
          </a:bodyPr>
          <a:lstStyle/>
          <a:p>
            <a:r>
              <a:rPr lang="en-US" sz="2000" dirty="0" smtClean="0"/>
              <a:t>In order to cater for the needs of project specifications in constant need of revision, a high flexibility simulation model developed, with a GUI for data processing.</a:t>
            </a:r>
          </a:p>
          <a:p>
            <a:endParaRPr lang="en-US" sz="2000" dirty="0" smtClean="0"/>
          </a:p>
          <a:p>
            <a:r>
              <a:rPr lang="en-US" sz="2000" dirty="0" smtClean="0"/>
              <a:t>Flexible graphical user interface allows for efficient handling of simulation data  </a:t>
            </a:r>
          </a:p>
          <a:p>
            <a:endParaRPr lang="en-US" sz="2000" dirty="0" smtClean="0"/>
          </a:p>
          <a:p>
            <a:r>
              <a:rPr lang="en-US" sz="2000" dirty="0" smtClean="0"/>
              <a:t>1 and 2 cavities per Klystron schemes can be observed from RF point of view under a wide set of circumstances</a:t>
            </a:r>
          </a:p>
          <a:p>
            <a:endParaRPr lang="en-US" sz="2000" dirty="0" smtClean="0"/>
          </a:p>
          <a:p>
            <a:r>
              <a:rPr lang="en-US" sz="2000" dirty="0" smtClean="0"/>
              <a:t>Can estimate practical issues that can arise during development of a real LLRF system in terms of power, stability of accelerating field and technology necessary for operation</a:t>
            </a:r>
            <a:endParaRPr lang="en-US" sz="2000" dirty="0"/>
          </a:p>
        </p:txBody>
      </p:sp>
      <p:sp>
        <p:nvSpPr>
          <p:cNvPr id="4" name="Slide Number Placeholder 3"/>
          <p:cNvSpPr>
            <a:spLocks noGrp="1"/>
          </p:cNvSpPr>
          <p:nvPr>
            <p:ph type="sldNum" sz="quarter" idx="12"/>
          </p:nvPr>
        </p:nvSpPr>
        <p:spPr/>
        <p:txBody>
          <a:bodyPr/>
          <a:lstStyle/>
          <a:p>
            <a:fld id="{8E34766F-9D55-489F-9D79-24E3AF59672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SPL Accelerator Design Parameters (3)</a:t>
            </a:r>
            <a:endParaRPr lang="en-US" sz="2800" dirty="0"/>
          </a:p>
        </p:txBody>
      </p:sp>
      <p:sp>
        <p:nvSpPr>
          <p:cNvPr id="3" name="Content Placeholder 2"/>
          <p:cNvSpPr>
            <a:spLocks noGrp="1"/>
          </p:cNvSpPr>
          <p:nvPr>
            <p:ph idx="1"/>
          </p:nvPr>
        </p:nvSpPr>
        <p:spPr>
          <a:xfrm>
            <a:off x="381000" y="1295400"/>
            <a:ext cx="4800600" cy="4876800"/>
          </a:xfrm>
        </p:spPr>
        <p:txBody>
          <a:bodyPr>
            <a:normAutofit/>
          </a:bodyPr>
          <a:lstStyle/>
          <a:p>
            <a:r>
              <a:rPr lang="en-US" sz="2000" dirty="0" smtClean="0"/>
              <a:t>Hydrogen ion source is designed for flexibility and high-power for different end-user requirements in terms of average pulse current and time structure of the beam.</a:t>
            </a:r>
          </a:p>
          <a:p>
            <a:endParaRPr lang="en-US" sz="2000" dirty="0"/>
          </a:p>
          <a:p>
            <a:r>
              <a:rPr lang="en-US" sz="2000" dirty="0" smtClean="0"/>
              <a:t>For 5 </a:t>
            </a:r>
            <a:r>
              <a:rPr lang="en-US" sz="2000" dirty="0" err="1" smtClean="0"/>
              <a:t>GeV</a:t>
            </a:r>
            <a:r>
              <a:rPr lang="en-US" sz="2000" dirty="0" smtClean="0"/>
              <a:t> injection acceptance tolerance (PS2, neutrinos), the control of the cavities’ accelerating voltages during beam pulse is tightly constrained.</a:t>
            </a:r>
            <a:endParaRPr lang="en-US" sz="2000" dirty="0"/>
          </a:p>
        </p:txBody>
      </p:sp>
      <p:sp>
        <p:nvSpPr>
          <p:cNvPr id="4" name="Rectangle 3"/>
          <p:cNvSpPr/>
          <p:nvPr/>
        </p:nvSpPr>
        <p:spPr>
          <a:xfrm>
            <a:off x="6172199" y="1219201"/>
            <a:ext cx="2743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0.4 ms pulses of 40mA (high current) beam at 50 Hz repetition rate</a:t>
            </a:r>
            <a:endParaRPr lang="en-US" dirty="0">
              <a:solidFill>
                <a:srgbClr val="FF0000"/>
              </a:solidFill>
            </a:endParaRPr>
          </a:p>
        </p:txBody>
      </p:sp>
      <p:sp>
        <p:nvSpPr>
          <p:cNvPr id="5" name="Rectangle 4"/>
          <p:cNvSpPr/>
          <p:nvPr/>
        </p:nvSpPr>
        <p:spPr>
          <a:xfrm>
            <a:off x="6172199" y="2667001"/>
            <a:ext cx="2743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0.8 ms pulses of 20mA (low current) beam at 50 Hz repetition rate</a:t>
            </a:r>
            <a:endParaRPr lang="en-US" dirty="0">
              <a:solidFill>
                <a:srgbClr val="FF0000"/>
              </a:solidFill>
            </a:endParaRPr>
          </a:p>
        </p:txBody>
      </p:sp>
      <p:sp>
        <p:nvSpPr>
          <p:cNvPr id="6" name="Right Arrow 5"/>
          <p:cNvSpPr/>
          <p:nvPr/>
        </p:nvSpPr>
        <p:spPr>
          <a:xfrm rot="19835041">
            <a:off x="5327217" y="1682591"/>
            <a:ext cx="685800" cy="152400"/>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ight Arrow 6"/>
          <p:cNvSpPr/>
          <p:nvPr/>
        </p:nvSpPr>
        <p:spPr>
          <a:xfrm rot="1980359">
            <a:off x="5320166" y="2384289"/>
            <a:ext cx="685800" cy="152400"/>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2" cstate="print"/>
          <a:srcRect/>
          <a:stretch>
            <a:fillRect/>
          </a:stretch>
        </p:blipFill>
        <p:spPr bwMode="auto">
          <a:xfrm>
            <a:off x="6248399" y="2133601"/>
            <a:ext cx="2667000" cy="36861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1219200" y="4800600"/>
            <a:ext cx="3366469" cy="19050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5486400" y="4751649"/>
            <a:ext cx="3657600" cy="2106351"/>
          </a:xfrm>
          <a:prstGeom prst="rect">
            <a:avLst/>
          </a:prstGeom>
          <a:noFill/>
          <a:ln w="9525">
            <a:noFill/>
            <a:miter lim="800000"/>
            <a:headEnd/>
            <a:tailEnd/>
          </a:ln>
        </p:spPr>
      </p:pic>
      <p:cxnSp>
        <p:nvCxnSpPr>
          <p:cNvPr id="18" name="Straight Arrow Connector 17"/>
          <p:cNvCxnSpPr/>
          <p:nvPr/>
        </p:nvCxnSpPr>
        <p:spPr>
          <a:xfrm rot="5400000">
            <a:off x="305594" y="5714206"/>
            <a:ext cx="1524000" cy="1588"/>
          </a:xfrm>
          <a:prstGeom prst="straightConnector1">
            <a:avLst/>
          </a:prstGeom>
          <a:ln w="22225">
            <a:solidFill>
              <a:srgbClr val="198FD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00" y="5257800"/>
            <a:ext cx="1371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lumMod val="60000"/>
                    <a:lumOff val="40000"/>
                  </a:schemeClr>
                </a:solidFill>
              </a:rPr>
              <a:t>max +- 0.5% </a:t>
            </a:r>
          </a:p>
          <a:p>
            <a:pPr algn="ctr"/>
            <a:r>
              <a:rPr lang="en-US" sz="1400" dirty="0" smtClean="0">
                <a:solidFill>
                  <a:schemeClr val="tx2">
                    <a:lumMod val="60000"/>
                    <a:lumOff val="40000"/>
                  </a:schemeClr>
                </a:solidFill>
              </a:rPr>
              <a:t>|V| nominal</a:t>
            </a:r>
            <a:endParaRPr lang="en-US" sz="1400" dirty="0">
              <a:solidFill>
                <a:schemeClr val="tx2">
                  <a:lumMod val="60000"/>
                  <a:lumOff val="40000"/>
                </a:schemeClr>
              </a:solidFill>
            </a:endParaRPr>
          </a:p>
        </p:txBody>
      </p:sp>
      <p:cxnSp>
        <p:nvCxnSpPr>
          <p:cNvPr id="21" name="Straight Arrow Connector 20"/>
          <p:cNvCxnSpPr/>
          <p:nvPr/>
        </p:nvCxnSpPr>
        <p:spPr>
          <a:xfrm rot="5400000">
            <a:off x="4725194" y="5714206"/>
            <a:ext cx="1524000" cy="1588"/>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495800" y="5257800"/>
            <a:ext cx="1143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 max +- 0.5 ̊ V phase</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Next Step</a:t>
            </a:r>
            <a:endParaRPr lang="en-US" sz="2400" dirty="0"/>
          </a:p>
        </p:txBody>
      </p:sp>
      <p:sp>
        <p:nvSpPr>
          <p:cNvPr id="3" name="Content Placeholder 2"/>
          <p:cNvSpPr>
            <a:spLocks noGrp="1"/>
          </p:cNvSpPr>
          <p:nvPr>
            <p:ph idx="1"/>
          </p:nvPr>
        </p:nvSpPr>
        <p:spPr>
          <a:xfrm>
            <a:off x="457200" y="1447800"/>
            <a:ext cx="8229600" cy="4525963"/>
          </a:xfrm>
        </p:spPr>
        <p:txBody>
          <a:bodyPr>
            <a:normAutofit/>
          </a:bodyPr>
          <a:lstStyle/>
          <a:p>
            <a:pPr>
              <a:buNone/>
            </a:pPr>
            <a:endParaRPr lang="en-US" sz="2000" dirty="0" smtClean="0"/>
          </a:p>
          <a:p>
            <a:r>
              <a:rPr lang="en-US" sz="2000" dirty="0" smtClean="0"/>
              <a:t>Characterize a Klystron polar loop to deal with modulator ripple and </a:t>
            </a:r>
          </a:p>
          <a:p>
            <a:pPr>
              <a:buNone/>
            </a:pPr>
            <a:r>
              <a:rPr lang="en-US" sz="2000" dirty="0" smtClean="0"/>
              <a:t>	non-</a:t>
            </a:r>
            <a:r>
              <a:rPr lang="en-US" sz="2000" dirty="0" err="1" smtClean="0"/>
              <a:t>linearities</a:t>
            </a:r>
            <a:endParaRPr lang="en-US" sz="2000" dirty="0" smtClean="0"/>
          </a:p>
          <a:p>
            <a:endParaRPr lang="en-US" sz="2000" dirty="0" smtClean="0"/>
          </a:p>
          <a:p>
            <a:r>
              <a:rPr lang="en-US" sz="2000" dirty="0" smtClean="0"/>
              <a:t>Develop DSP/FPGA hardware to implement the control loops simulated</a:t>
            </a:r>
          </a:p>
          <a:p>
            <a:endParaRPr lang="en-US" sz="2000" dirty="0" smtClean="0"/>
          </a:p>
          <a:p>
            <a:r>
              <a:rPr lang="en-US" sz="2000" dirty="0" smtClean="0"/>
              <a:t>Investigate feed-forward schemes using system identification algorithms in order to update the feed-forward controller during normal SPL operation (using random signals)</a:t>
            </a:r>
            <a:endParaRPr lang="en-US" sz="2000" dirty="0"/>
          </a:p>
        </p:txBody>
      </p:sp>
      <p:sp>
        <p:nvSpPr>
          <p:cNvPr id="4" name="Slide Number Placeholder 3"/>
          <p:cNvSpPr>
            <a:spLocks noGrp="1"/>
          </p:cNvSpPr>
          <p:nvPr>
            <p:ph type="sldNum" sz="quarter" idx="12"/>
          </p:nvPr>
        </p:nvSpPr>
        <p:spPr/>
        <p:txBody>
          <a:bodyPr/>
          <a:lstStyle/>
          <a:p>
            <a:fld id="{8E34766F-9D55-489F-9D79-24E3AF596725}"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Cavity Voltage Control</a:t>
            </a:r>
            <a:endParaRPr lang="en-US" sz="2800" dirty="0"/>
          </a:p>
        </p:txBody>
      </p:sp>
      <p:pic>
        <p:nvPicPr>
          <p:cNvPr id="6" name="Picture 5" descr="LINAC1to1.bmp"/>
          <p:cNvPicPr>
            <a:picLocks noChangeAspect="1"/>
          </p:cNvPicPr>
          <p:nvPr/>
        </p:nvPicPr>
        <p:blipFill>
          <a:blip r:embed="rId2" cstate="print"/>
          <a:stretch>
            <a:fillRect/>
          </a:stretch>
        </p:blipFill>
        <p:spPr>
          <a:xfrm>
            <a:off x="3124200" y="1066800"/>
            <a:ext cx="5715000" cy="2938869"/>
          </a:xfrm>
          <a:prstGeom prst="rect">
            <a:avLst/>
          </a:prstGeom>
        </p:spPr>
      </p:pic>
      <p:pic>
        <p:nvPicPr>
          <p:cNvPr id="7" name="Picture 6" descr="LINAC1to2.bmp"/>
          <p:cNvPicPr>
            <a:picLocks noChangeAspect="1"/>
          </p:cNvPicPr>
          <p:nvPr/>
        </p:nvPicPr>
        <p:blipFill>
          <a:blip r:embed="rId3" cstate="print"/>
          <a:stretch>
            <a:fillRect/>
          </a:stretch>
        </p:blipFill>
        <p:spPr>
          <a:xfrm>
            <a:off x="3200400" y="3852807"/>
            <a:ext cx="5638800" cy="3005193"/>
          </a:xfrm>
          <a:prstGeom prst="rect">
            <a:avLst/>
          </a:prstGeom>
        </p:spPr>
      </p:pic>
      <p:sp>
        <p:nvSpPr>
          <p:cNvPr id="8" name="TextBox 7"/>
          <p:cNvSpPr txBox="1"/>
          <p:nvPr/>
        </p:nvSpPr>
        <p:spPr>
          <a:xfrm>
            <a:off x="228600" y="1524000"/>
            <a:ext cx="2895600" cy="1015663"/>
          </a:xfrm>
          <a:prstGeom prst="rect">
            <a:avLst/>
          </a:prstGeom>
          <a:noFill/>
        </p:spPr>
        <p:txBody>
          <a:bodyPr wrap="square" rtlCol="0">
            <a:spAutoFit/>
          </a:bodyPr>
          <a:lstStyle/>
          <a:p>
            <a:pPr>
              <a:buFont typeface="Arial" pitchFamily="34" charset="0"/>
              <a:buChar char="•"/>
            </a:pPr>
            <a:r>
              <a:rPr lang="en-US" sz="2000" dirty="0" smtClean="0"/>
              <a:t> Possible operation using 1 or 2 cavities controlled via a single feedback loop</a:t>
            </a:r>
          </a:p>
        </p:txBody>
      </p:sp>
      <p:sp>
        <p:nvSpPr>
          <p:cNvPr id="9" name="TextBox 8"/>
          <p:cNvSpPr txBox="1"/>
          <p:nvPr/>
        </p:nvSpPr>
        <p:spPr>
          <a:xfrm>
            <a:off x="228600" y="4419600"/>
            <a:ext cx="2362200" cy="1323439"/>
          </a:xfrm>
          <a:prstGeom prst="rect">
            <a:avLst/>
          </a:prstGeom>
          <a:noFill/>
        </p:spPr>
        <p:txBody>
          <a:bodyPr wrap="square" rtlCol="0">
            <a:spAutoFit/>
          </a:bodyPr>
          <a:lstStyle/>
          <a:p>
            <a:pPr>
              <a:buFont typeface="Arial" pitchFamily="34" charset="0"/>
              <a:buChar char="•"/>
            </a:pPr>
            <a:r>
              <a:rPr lang="en-US" sz="2000" dirty="0" smtClean="0"/>
              <a:t> Feedback loop acts on cavity voltage pickup vector average for dual case</a:t>
            </a:r>
          </a:p>
        </p:txBody>
      </p:sp>
      <p:sp>
        <p:nvSpPr>
          <p:cNvPr id="10" name="Rectangle 9"/>
          <p:cNvSpPr/>
          <p:nvPr/>
        </p:nvSpPr>
        <p:spPr>
          <a:xfrm>
            <a:off x="5257800" y="3124200"/>
            <a:ext cx="2133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1 cavity per klystron</a:t>
            </a:r>
            <a:endParaRPr lang="en-US" dirty="0">
              <a:solidFill>
                <a:srgbClr val="FF0000"/>
              </a:solidFill>
            </a:endParaRPr>
          </a:p>
        </p:txBody>
      </p:sp>
      <p:sp>
        <p:nvSpPr>
          <p:cNvPr id="11" name="Rectangle 10"/>
          <p:cNvSpPr/>
          <p:nvPr/>
        </p:nvSpPr>
        <p:spPr>
          <a:xfrm>
            <a:off x="5257800" y="6019800"/>
            <a:ext cx="2209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2 cavities per klystron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L1cavVisio.tif"/>
          <p:cNvPicPr>
            <a:picLocks noChangeAspect="1"/>
          </p:cNvPicPr>
          <p:nvPr/>
        </p:nvPicPr>
        <p:blipFill>
          <a:blip r:embed="rId3" cstate="print"/>
          <a:stretch>
            <a:fillRect/>
          </a:stretch>
        </p:blipFill>
        <p:spPr>
          <a:xfrm>
            <a:off x="0" y="1905000"/>
            <a:ext cx="6986786" cy="3786772"/>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2800" dirty="0" smtClean="0"/>
              <a:t>High-Level Diagram of Single Cavity + Control System</a:t>
            </a:r>
            <a:endParaRPr lang="en-US" sz="2800" dirty="0"/>
          </a:p>
        </p:txBody>
      </p:sp>
      <p:sp>
        <p:nvSpPr>
          <p:cNvPr id="5" name="Slide Number Placeholder 4"/>
          <p:cNvSpPr>
            <a:spLocks noGrp="1"/>
          </p:cNvSpPr>
          <p:nvPr>
            <p:ph type="sldNum" sz="quarter" idx="12"/>
          </p:nvPr>
        </p:nvSpPr>
        <p:spPr/>
        <p:txBody>
          <a:bodyPr/>
          <a:lstStyle/>
          <a:p>
            <a:fld id="{8E34766F-9D55-489F-9D79-24E3AF596725}" type="slidenum">
              <a:rPr lang="en-US" smtClean="0"/>
              <a:pPr/>
              <a:t>6</a:t>
            </a:fld>
            <a:endParaRPr lang="en-US"/>
          </a:p>
        </p:txBody>
      </p:sp>
      <p:graphicFrame>
        <p:nvGraphicFramePr>
          <p:cNvPr id="63490" name="Object 2"/>
          <p:cNvGraphicFramePr>
            <a:graphicFrameLocks noChangeAspect="1"/>
          </p:cNvGraphicFramePr>
          <p:nvPr/>
        </p:nvGraphicFramePr>
        <p:xfrm>
          <a:off x="6908800" y="1524000"/>
          <a:ext cx="2155825" cy="4324350"/>
        </p:xfrm>
        <a:graphic>
          <a:graphicData uri="http://schemas.openxmlformats.org/presentationml/2006/ole">
            <p:oleObj spid="_x0000_s17410" name="Equation" r:id="rId4" imgW="3213000" imgH="590544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RF Drive and Generator Model</a:t>
            </a:r>
            <a:endParaRPr lang="en-US" sz="2800" dirty="0"/>
          </a:p>
        </p:txBody>
      </p:sp>
      <p:sp>
        <p:nvSpPr>
          <p:cNvPr id="4" name="Slide Number Placeholder 3"/>
          <p:cNvSpPr>
            <a:spLocks noGrp="1"/>
          </p:cNvSpPr>
          <p:nvPr>
            <p:ph type="sldNum" sz="quarter" idx="12"/>
          </p:nvPr>
        </p:nvSpPr>
        <p:spPr/>
        <p:txBody>
          <a:bodyPr/>
          <a:lstStyle/>
          <a:p>
            <a:fld id="{8E34766F-9D55-489F-9D79-24E3AF596725}" type="slidenum">
              <a:rPr lang="en-US" smtClean="0"/>
              <a:pPr/>
              <a:t>7</a:t>
            </a:fld>
            <a:endParaRPr lang="en-US" dirty="0"/>
          </a:p>
        </p:txBody>
      </p:sp>
      <p:sp>
        <p:nvSpPr>
          <p:cNvPr id="6" name="TextBox 5"/>
          <p:cNvSpPr txBox="1"/>
          <p:nvPr/>
        </p:nvSpPr>
        <p:spPr>
          <a:xfrm>
            <a:off x="228600" y="5103674"/>
            <a:ext cx="5943600" cy="1754326"/>
          </a:xfrm>
          <a:prstGeom prst="rect">
            <a:avLst/>
          </a:prstGeom>
          <a:noFill/>
        </p:spPr>
        <p:txBody>
          <a:bodyPr wrap="square" rtlCol="0">
            <a:spAutoFit/>
          </a:bodyPr>
          <a:lstStyle/>
          <a:p>
            <a:pPr>
              <a:buFont typeface="Arial" pitchFamily="34" charset="0"/>
              <a:buChar char="•"/>
            </a:pPr>
            <a:r>
              <a:rPr lang="en-US" dirty="0" smtClean="0"/>
              <a:t> The specifications for the Klystron and modulator ordered for CERN test stand were taken into account.</a:t>
            </a:r>
          </a:p>
          <a:p>
            <a:pPr>
              <a:buFont typeface="Arial" pitchFamily="34" charset="0"/>
              <a:buChar char="•"/>
            </a:pPr>
            <a:endParaRPr lang="en-US" dirty="0" smtClean="0"/>
          </a:p>
          <a:p>
            <a:pPr>
              <a:buFont typeface="Arial" pitchFamily="34" charset="0"/>
              <a:buChar char="•"/>
            </a:pPr>
            <a:r>
              <a:rPr lang="en-US" dirty="0" smtClean="0"/>
              <a:t> Curves were fitted for amplitude-amplitude and amplitude-phase transfer characteristics, modulator effects also included.</a:t>
            </a:r>
          </a:p>
        </p:txBody>
      </p:sp>
      <p:pic>
        <p:nvPicPr>
          <p:cNvPr id="8" name="Picture 7" descr="Klyspecs.TIF"/>
          <p:cNvPicPr>
            <a:picLocks noChangeAspect="1"/>
          </p:cNvPicPr>
          <p:nvPr/>
        </p:nvPicPr>
        <p:blipFill>
          <a:blip r:embed="rId2" cstate="print"/>
          <a:stretch>
            <a:fillRect/>
          </a:stretch>
        </p:blipFill>
        <p:spPr>
          <a:xfrm>
            <a:off x="304800" y="1219200"/>
            <a:ext cx="5181600" cy="3743441"/>
          </a:xfrm>
          <a:prstGeom prst="rect">
            <a:avLst/>
          </a:prstGeom>
        </p:spPr>
      </p:pic>
      <p:pic>
        <p:nvPicPr>
          <p:cNvPr id="9" name="Picture 8" descr="KlyAA.TIF"/>
          <p:cNvPicPr>
            <a:picLocks noChangeAspect="1"/>
          </p:cNvPicPr>
          <p:nvPr/>
        </p:nvPicPr>
        <p:blipFill>
          <a:blip r:embed="rId3" cstate="print"/>
          <a:stretch>
            <a:fillRect/>
          </a:stretch>
        </p:blipFill>
        <p:spPr>
          <a:xfrm>
            <a:off x="6094660" y="1295400"/>
            <a:ext cx="3049340" cy="2438400"/>
          </a:xfrm>
          <a:prstGeom prst="rect">
            <a:avLst/>
          </a:prstGeom>
        </p:spPr>
      </p:pic>
      <p:pic>
        <p:nvPicPr>
          <p:cNvPr id="10" name="Picture 9" descr="KlyAP.TIF"/>
          <p:cNvPicPr>
            <a:picLocks noChangeAspect="1"/>
          </p:cNvPicPr>
          <p:nvPr/>
        </p:nvPicPr>
        <p:blipFill>
          <a:blip r:embed="rId4" cstate="print"/>
          <a:stretch>
            <a:fillRect/>
          </a:stretch>
        </p:blipFill>
        <p:spPr>
          <a:xfrm>
            <a:off x="6172200" y="3810000"/>
            <a:ext cx="3048000" cy="2286000"/>
          </a:xfrm>
          <a:prstGeom prst="rect">
            <a:avLst/>
          </a:prstGeom>
        </p:spPr>
      </p:pic>
      <p:sp>
        <p:nvSpPr>
          <p:cNvPr id="11" name="Right Arrow 10"/>
          <p:cNvSpPr/>
          <p:nvPr/>
        </p:nvSpPr>
        <p:spPr>
          <a:xfrm rot="19974018">
            <a:off x="5548083" y="2597823"/>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358947">
            <a:off x="5555360" y="3683122"/>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2286000"/>
            <a:ext cx="685800" cy="369332"/>
          </a:xfrm>
          <a:prstGeom prst="rect">
            <a:avLst/>
          </a:prstGeom>
          <a:noFill/>
        </p:spPr>
        <p:txBody>
          <a:bodyPr wrap="square" rtlCol="0">
            <a:spAutoFit/>
          </a:bodyPr>
          <a:lstStyle/>
          <a:p>
            <a:r>
              <a:rPr lang="en-US" dirty="0" smtClean="0">
                <a:solidFill>
                  <a:srgbClr val="0070C0"/>
                </a:solidFill>
              </a:rPr>
              <a:t>A-A</a:t>
            </a:r>
            <a:endParaRPr lang="en-US" dirty="0">
              <a:solidFill>
                <a:srgbClr val="0070C0"/>
              </a:solidFill>
            </a:endParaRPr>
          </a:p>
        </p:txBody>
      </p:sp>
      <p:sp>
        <p:nvSpPr>
          <p:cNvPr id="14" name="TextBox 13"/>
          <p:cNvSpPr txBox="1"/>
          <p:nvPr/>
        </p:nvSpPr>
        <p:spPr>
          <a:xfrm>
            <a:off x="5562600" y="4038600"/>
            <a:ext cx="685800" cy="369332"/>
          </a:xfrm>
          <a:prstGeom prst="rect">
            <a:avLst/>
          </a:prstGeom>
          <a:noFill/>
        </p:spPr>
        <p:txBody>
          <a:bodyPr wrap="square" rtlCol="0">
            <a:spAutoFit/>
          </a:bodyPr>
          <a:lstStyle/>
          <a:p>
            <a:r>
              <a:rPr lang="en-US" dirty="0" smtClean="0">
                <a:solidFill>
                  <a:srgbClr val="0070C0"/>
                </a:solidFill>
              </a:rPr>
              <a:t>A-P</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lyVisio.TIF"/>
          <p:cNvPicPr>
            <a:picLocks noChangeAspect="1"/>
          </p:cNvPicPr>
          <p:nvPr/>
        </p:nvPicPr>
        <p:blipFill>
          <a:blip r:embed="rId2" cstate="print"/>
          <a:stretch>
            <a:fillRect/>
          </a:stretch>
        </p:blipFill>
        <p:spPr>
          <a:xfrm>
            <a:off x="457200" y="1371600"/>
            <a:ext cx="8382000" cy="5169465"/>
          </a:xfrm>
          <a:prstGeom prst="rect">
            <a:avLst/>
          </a:prstGeom>
        </p:spPr>
      </p:pic>
      <p:sp>
        <p:nvSpPr>
          <p:cNvPr id="4" name="Title 1"/>
          <p:cNvSpPr>
            <a:spLocks noGrp="1"/>
          </p:cNvSpPr>
          <p:nvPr>
            <p:ph type="title"/>
          </p:nvPr>
        </p:nvSpPr>
        <p:spPr>
          <a:xfrm>
            <a:off x="457200" y="152400"/>
            <a:ext cx="8229600" cy="1143000"/>
          </a:xfrm>
        </p:spPr>
        <p:txBody>
          <a:bodyPr>
            <a:normAutofit/>
          </a:bodyPr>
          <a:lstStyle/>
          <a:p>
            <a:r>
              <a:rPr lang="en-US" sz="2800" dirty="0" smtClean="0"/>
              <a:t>RF Drive and Generator Model Diagram</a:t>
            </a:r>
            <a:endParaRPr lang="en-US" sz="2800" dirty="0"/>
          </a:p>
        </p:txBody>
      </p:sp>
      <p:sp>
        <p:nvSpPr>
          <p:cNvPr id="6" name="TextBox 5"/>
          <p:cNvSpPr txBox="1"/>
          <p:nvPr/>
        </p:nvSpPr>
        <p:spPr>
          <a:xfrm>
            <a:off x="6324600" y="5181600"/>
            <a:ext cx="990600" cy="307777"/>
          </a:xfrm>
          <a:prstGeom prst="rect">
            <a:avLst/>
          </a:prstGeom>
          <a:noFill/>
        </p:spPr>
        <p:txBody>
          <a:bodyPr wrap="square" rtlCol="0">
            <a:spAutoFit/>
          </a:bodyPr>
          <a:lstStyle/>
          <a:p>
            <a:r>
              <a:rPr lang="en-US" sz="1400" dirty="0" smtClean="0"/>
              <a:t>1 MHz BW</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p:cNvPicPr>
            <a:picLocks noChangeAspect="1" noChangeArrowheads="1"/>
          </p:cNvPicPr>
          <p:nvPr/>
        </p:nvPicPr>
        <p:blipFill>
          <a:blip r:embed="rId2" cstate="print"/>
          <a:srcRect/>
          <a:stretch>
            <a:fillRect/>
          </a:stretch>
        </p:blipFill>
        <p:spPr bwMode="auto">
          <a:xfrm>
            <a:off x="533400" y="1371600"/>
            <a:ext cx="8315325" cy="4925299"/>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normAutofit/>
          </a:bodyPr>
          <a:lstStyle/>
          <a:p>
            <a:r>
              <a:rPr lang="en-US" sz="2800" dirty="0" smtClean="0"/>
              <a:t>Cavity Model</a:t>
            </a:r>
            <a:endParaRPr lang="en-US" sz="2800" dirty="0"/>
          </a:p>
        </p:txBody>
      </p:sp>
      <p:sp>
        <p:nvSpPr>
          <p:cNvPr id="9" name="TextBox 8"/>
          <p:cNvSpPr txBox="1"/>
          <p:nvPr/>
        </p:nvSpPr>
        <p:spPr>
          <a:xfrm>
            <a:off x="685800" y="1371600"/>
            <a:ext cx="2895600" cy="1754326"/>
          </a:xfrm>
          <a:prstGeom prst="rect">
            <a:avLst/>
          </a:prstGeom>
          <a:noFill/>
        </p:spPr>
        <p:txBody>
          <a:bodyPr wrap="square" rtlCol="0">
            <a:spAutoFit/>
          </a:bodyPr>
          <a:lstStyle/>
          <a:p>
            <a:r>
              <a:rPr lang="en-US" u="sng" dirty="0" smtClean="0"/>
              <a:t>Simplified Diagram</a:t>
            </a:r>
          </a:p>
          <a:p>
            <a:r>
              <a:rPr lang="en-US" dirty="0" smtClean="0"/>
              <a:t>Cavity differential equations, generator plus beam loading DC voltage drop result in output curve for cavity voltage.</a:t>
            </a:r>
            <a:endParaRPr lang="en-US" dirty="0"/>
          </a:p>
        </p:txBody>
      </p:sp>
      <p:sp>
        <p:nvSpPr>
          <p:cNvPr id="10" name="Slide Number Placeholder 9"/>
          <p:cNvSpPr>
            <a:spLocks noGrp="1"/>
          </p:cNvSpPr>
          <p:nvPr>
            <p:ph type="sldNum" sz="quarter" idx="12"/>
          </p:nvPr>
        </p:nvSpPr>
        <p:spPr/>
        <p:txBody>
          <a:bodyPr/>
          <a:lstStyle/>
          <a:p>
            <a:fld id="{8E34766F-9D55-489F-9D79-24E3AF59672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3267</TotalTime>
  <Words>2178</Words>
  <Application>Microsoft Office PowerPoint</Application>
  <PresentationFormat>On-screen Show (4:3)</PresentationFormat>
  <Paragraphs>294</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LLRF Control Simulations for SPL Cavities</vt:lpstr>
      <vt:lpstr>Presentation Overview</vt:lpstr>
      <vt:lpstr>Current SPL Accelerator Design Parameters</vt:lpstr>
      <vt:lpstr>SPL Accelerator Design Parameters (3)</vt:lpstr>
      <vt:lpstr>Cavity Voltage Control</vt:lpstr>
      <vt:lpstr>High-Level Diagram of Single Cavity + Control System</vt:lpstr>
      <vt:lpstr>RF Drive and Generator Model</vt:lpstr>
      <vt:lpstr>RF Drive and Generator Model Diagram</vt:lpstr>
      <vt:lpstr>Cavity Model</vt:lpstr>
      <vt:lpstr>Beam Loading</vt:lpstr>
      <vt:lpstr>RF Feedback </vt:lpstr>
      <vt:lpstr>Feed-Forward </vt:lpstr>
      <vt:lpstr>Graphical User Interface</vt:lpstr>
      <vt:lpstr>Results</vt:lpstr>
      <vt:lpstr>Cavity Voltage Magnitude and Phase with Lorentz Detuning (Open Loop) </vt:lpstr>
      <vt:lpstr>Cavity Voltage Magnitude and Phase  (Open Loop Close-Up)</vt:lpstr>
      <vt:lpstr>Cavity Voltage Magnitude and Phase (Closed Loop)</vt:lpstr>
      <vt:lpstr>Forward and Reflected Power with Lorentz Force detuning</vt:lpstr>
      <vt:lpstr>High Voltage Modulator Ripple</vt:lpstr>
      <vt:lpstr>Feed-Forward Effects</vt:lpstr>
      <vt:lpstr>Transit Time Factor Variation with Relativistic Beta  (SPL beta=1 cavities)</vt:lpstr>
      <vt:lpstr>Transit Time Factor Variation with Relativistic Beta  (SPL beta=1 cavities)</vt:lpstr>
      <vt:lpstr>Transit Time Factor Variation with Relativistic Beta  (SPL beta=1 cavities, open loop simulation)</vt:lpstr>
      <vt:lpstr>Transit Time Correction</vt:lpstr>
      <vt:lpstr>Transit Time Correction (2)</vt:lpstr>
      <vt:lpstr>High Level Diagram for Dual Cavity + Control System</vt:lpstr>
      <vt:lpstr>High Level Diagram for Piezo Controller</vt:lpstr>
      <vt:lpstr>Results</vt:lpstr>
      <vt:lpstr> Vcav Magnitude and Phase for Dual Cavity Case (K=-1 and -0.5 Hz/(MV/m)2)</vt:lpstr>
      <vt:lpstr>Voltage Magnitude and Phase for Dual Cavity Case (Without Piezo-Compensation)</vt:lpstr>
      <vt:lpstr> Vcav Magnitude and Phase for Dual Cavity Case (With Piezo Compensation)</vt:lpstr>
      <vt:lpstr>Loaded Quality Factor Fluctuation Effects on Cavity Voltage Magnitude</vt:lpstr>
      <vt:lpstr>Loaded Quality Factor Fluctuation Effects on Cavity Voltage Magnitude (2)</vt:lpstr>
      <vt:lpstr>Full SPL Effects Analysis</vt:lpstr>
      <vt:lpstr>Cumulative Error Along Full SPL due to Feedback Loop Transient (1)</vt:lpstr>
      <vt:lpstr>Cumulative Error Along Full SPL due to Feedback Loop Transient (2)</vt:lpstr>
      <vt:lpstr>Feed Forward Correction for Cumulative Error along  SPL (1)</vt:lpstr>
      <vt:lpstr>Feed Forward Correction for Cumulative Error along  SPL (2)</vt:lpstr>
      <vt:lpstr>In Summary…</vt:lpstr>
      <vt:lpstr>Next Step</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matias</dc:creator>
  <cp:lastModifiedBy>mhernand</cp:lastModifiedBy>
  <cp:revision>206</cp:revision>
  <dcterms:created xsi:type="dcterms:W3CDTF">2010-11-15T09:57:19Z</dcterms:created>
  <dcterms:modified xsi:type="dcterms:W3CDTF">2011-12-06T08:44:49Z</dcterms:modified>
</cp:coreProperties>
</file>