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1" r:id="rId9"/>
    <p:sldId id="274" r:id="rId10"/>
    <p:sldId id="262" r:id="rId11"/>
    <p:sldId id="263" r:id="rId12"/>
    <p:sldId id="275" r:id="rId13"/>
    <p:sldId id="264" r:id="rId14"/>
    <p:sldId id="268" r:id="rId15"/>
    <p:sldId id="267" r:id="rId16"/>
    <p:sldId id="269" r:id="rId17"/>
    <p:sldId id="272" r:id="rId18"/>
    <p:sldId id="270" r:id="rId19"/>
    <p:sldId id="276" r:id="rId20"/>
    <p:sldId id="281" r:id="rId21"/>
    <p:sldId id="282" r:id="rId22"/>
    <p:sldId id="283" r:id="rId23"/>
    <p:sldId id="290" r:id="rId24"/>
    <p:sldId id="291" r:id="rId25"/>
    <p:sldId id="292" r:id="rId26"/>
    <p:sldId id="289" r:id="rId27"/>
    <p:sldId id="284" r:id="rId28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3784" autoAdjust="0"/>
  </p:normalViewPr>
  <p:slideViewPr>
    <p:cSldViewPr>
      <p:cViewPr>
        <p:scale>
          <a:sx n="87" d="100"/>
          <a:sy n="87" d="100"/>
        </p:scale>
        <p:origin x="624" y="19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nuriadoc\Niobium%20Cavities\RF\Copy%20of%20measurement_production_sprea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nuriadoc\Niobium%20Cavities\RF\Copy%20of%20measurement_production_sprea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nuriadoc\Niobium%20Cavities\RF\Copy%20of%20measurement_production_sprea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valverd\Local%20Settings\Temporary%20Internet%20Files\Content.Outlook\VYERYCRV\sai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autoTitleDeleted val="1"/>
    <c:plotArea>
      <c:layout/>
      <c:bubbleChart>
        <c:ser>
          <c:idx val="0"/>
          <c:order val="0"/>
          <c:tx>
            <c:strRef>
              <c:f>Sheet3!$C$2</c:f>
              <c:strCache>
                <c:ptCount val="1"/>
                <c:pt idx="0">
                  <c:v>f1 [MHz]</c:v>
                </c:pt>
              </c:strCache>
            </c:strRef>
          </c:tx>
          <c:dLbls>
            <c:dLbl>
              <c:idx val="0"/>
              <c:layout>
                <c:manualLayout>
                  <c:x val="-2.6519337016574693E-2"/>
                  <c:y val="-4.1379310344827586E-2"/>
                </c:manualLayout>
              </c:layout>
              <c:showVal val="1"/>
            </c:dLbl>
            <c:dLbl>
              <c:idx val="2"/>
              <c:layout>
                <c:manualLayout>
                  <c:x val="-4.4198895027624417E-3"/>
                  <c:y val="-2.0689655172413862E-2"/>
                </c:manualLayout>
              </c:layout>
              <c:showVal val="1"/>
            </c:dLbl>
            <c:dLbl>
              <c:idx val="4"/>
              <c:layout>
                <c:manualLayout>
                  <c:x val="-1.3259668508287303E-2"/>
                  <c:y val="-2.7586206896551758E-2"/>
                </c:manualLayout>
              </c:layout>
              <c:showVal val="1"/>
            </c:dLbl>
            <c:dLbl>
              <c:idx val="5"/>
              <c:layout>
                <c:manualLayout>
                  <c:x val="-1.0313075506445684E-2"/>
                  <c:y val="-2.0689655172413862E-2"/>
                </c:manualLayout>
              </c:layout>
              <c:showVal val="1"/>
            </c:dLbl>
            <c:dLbl>
              <c:idx val="7"/>
              <c:layout>
                <c:manualLayout>
                  <c:x val="-1.3259668508287303E-2"/>
                  <c:y val="-2.2988505747126484E-3"/>
                </c:manualLayout>
              </c:layout>
              <c:showVal val="1"/>
            </c:dLbl>
            <c:dLbl>
              <c:idx val="10"/>
              <c:layout>
                <c:manualLayout>
                  <c:x val="-8.8397790055248747E-3"/>
                  <c:y val="-3.4482758620689696E-2"/>
                </c:manualLayout>
              </c:layout>
              <c:showVal val="1"/>
            </c:dLbl>
            <c:dLbl>
              <c:idx val="12"/>
              <c:layout>
                <c:manualLayout>
                  <c:x val="-9.723756906077359E-2"/>
                  <c:y val="-3.9080459770114977E-2"/>
                </c:manualLayout>
              </c:layout>
              <c:showVal val="1"/>
            </c:dLbl>
            <c:dLbl>
              <c:idx val="13"/>
              <c:layout>
                <c:manualLayout>
                  <c:x val="-0.1090239410681403"/>
                  <c:y val="-3.2183908045977101E-2"/>
                </c:manualLayout>
              </c:layout>
              <c:showVal val="1"/>
            </c:dLbl>
            <c:dLbl>
              <c:idx val="14"/>
              <c:layout>
                <c:manualLayout>
                  <c:x val="-6.6120734908136636E-2"/>
                  <c:y val="-5.6798081274323606E-2"/>
                </c:manualLayout>
              </c:layout>
              <c:showVal val="1"/>
            </c:dLbl>
            <c:dLbl>
              <c:idx val="15"/>
              <c:layout>
                <c:manualLayout>
                  <c:x val="-4.2725598526703504E-2"/>
                  <c:y val="-5.5172594804959819E-2"/>
                </c:manualLayout>
              </c:layout>
              <c:showVal val="1"/>
            </c:dLbl>
            <c:dLbl>
              <c:idx val="16"/>
              <c:layout>
                <c:manualLayout>
                  <c:x val="-2.2099447513812247E-2"/>
                  <c:y val="-2.2988505747126457E-2"/>
                </c:manualLayout>
              </c:layout>
              <c:showVal val="1"/>
            </c:dLbl>
            <c:dLbl>
              <c:idx val="17"/>
              <c:layout>
                <c:manualLayout>
                  <c:x val="-4.4198895027625518E-3"/>
                  <c:y val="-6.8965517241379422E-3"/>
                </c:manualLayout>
              </c:layout>
              <c:showVal val="1"/>
            </c:dLbl>
            <c:dLbl>
              <c:idx val="18"/>
              <c:layout>
                <c:manualLayout>
                  <c:x val="-9.2817679558011026E-2"/>
                  <c:y val="2.0689655172413862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s-ES"/>
              </a:p>
            </c:txPr>
            <c:showVal val="1"/>
          </c:dLbls>
          <c:xVal>
            <c:strRef>
              <c:f>Sheet3!$B$3:$B$21</c:f>
              <c:strCache>
                <c:ptCount val="19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M6</c:v>
                </c:pt>
                <c:pt idx="5">
                  <c:v>M7</c:v>
                </c:pt>
                <c:pt idx="6">
                  <c:v>M8</c:v>
                </c:pt>
                <c:pt idx="7">
                  <c:v>M9</c:v>
                </c:pt>
                <c:pt idx="8">
                  <c:v>M10</c:v>
                </c:pt>
                <c:pt idx="9">
                  <c:v>M12</c:v>
                </c:pt>
                <c:pt idx="10">
                  <c:v>M13</c:v>
                </c:pt>
                <c:pt idx="11">
                  <c:v>M15</c:v>
                </c:pt>
                <c:pt idx="12">
                  <c:v>M16</c:v>
                </c:pt>
                <c:pt idx="13">
                  <c:v>M17</c:v>
                </c:pt>
                <c:pt idx="14">
                  <c:v>M18</c:v>
                </c:pt>
                <c:pt idx="15">
                  <c:v>M19</c:v>
                </c:pt>
                <c:pt idx="16">
                  <c:v>M20</c:v>
                </c:pt>
                <c:pt idx="17">
                  <c:v>M21</c:v>
                </c:pt>
                <c:pt idx="18">
                  <c:v>M22</c:v>
                </c:pt>
              </c:strCache>
            </c:strRef>
          </c:xVal>
          <c:yVal>
            <c:numRef>
              <c:f>Sheet3!$C$3:$C$21</c:f>
              <c:numCache>
                <c:formatCode>0.000</c:formatCode>
                <c:ptCount val="19"/>
                <c:pt idx="0">
                  <c:v>684.71996366666849</c:v>
                </c:pt>
                <c:pt idx="1">
                  <c:v>684.37252933333298</c:v>
                </c:pt>
                <c:pt idx="2">
                  <c:v>684.59584700000005</c:v>
                </c:pt>
                <c:pt idx="3">
                  <c:v>684.51</c:v>
                </c:pt>
                <c:pt idx="4">
                  <c:v>684.08628700000008</c:v>
                </c:pt>
                <c:pt idx="5">
                  <c:v>683.99959733333333</c:v>
                </c:pt>
                <c:pt idx="6">
                  <c:v>683.9038483333336</c:v>
                </c:pt>
                <c:pt idx="7">
                  <c:v>684.53285366666773</c:v>
                </c:pt>
                <c:pt idx="8">
                  <c:v>685.19939900000054</c:v>
                </c:pt>
                <c:pt idx="9">
                  <c:v>684.33996250000007</c:v>
                </c:pt>
                <c:pt idx="10">
                  <c:v>684.66358100000014</c:v>
                </c:pt>
                <c:pt idx="11">
                  <c:v>684.58313433333353</c:v>
                </c:pt>
                <c:pt idx="12">
                  <c:v>684.94475633333332</c:v>
                </c:pt>
                <c:pt idx="13">
                  <c:v>685.07425333333333</c:v>
                </c:pt>
                <c:pt idx="14">
                  <c:v>685.1750806666688</c:v>
                </c:pt>
                <c:pt idx="15">
                  <c:v>685.10420466666824</c:v>
                </c:pt>
                <c:pt idx="16">
                  <c:v>685.11421366666809</c:v>
                </c:pt>
                <c:pt idx="17">
                  <c:v>685.05631233333327</c:v>
                </c:pt>
                <c:pt idx="18">
                  <c:v>684.92903799999988</c:v>
                </c:pt>
              </c:numCache>
            </c:numRef>
          </c:yVal>
          <c:bubbleSize>
            <c:numLit>
              <c:formatCode>General</c:formatCode>
              <c:ptCount val="19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</c:numLit>
          </c:bubbleSize>
          <c:bubble3D val="1"/>
        </c:ser>
        <c:bubbleScale val="30"/>
        <c:axId val="52119424"/>
        <c:axId val="52081408"/>
      </c:bubbleChart>
      <c:valAx>
        <c:axId val="521194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Middle half-cells</a:t>
                </a:r>
              </a:p>
            </c:rich>
          </c:tx>
          <c:layout/>
        </c:title>
        <c:majorTickMark val="none"/>
        <c:tickLblPos val="nextTo"/>
        <c:spPr>
          <a:ln w="38100"/>
        </c:spPr>
        <c:txPr>
          <a:bodyPr/>
          <a:lstStyle/>
          <a:p>
            <a:pPr>
              <a:defRPr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081408"/>
        <c:crosses val="autoZero"/>
        <c:crossBetween val="midCat"/>
      </c:valAx>
      <c:valAx>
        <c:axId val="5208140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First  resonance  </a:t>
                </a: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frequency  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(MHz)</a:t>
                </a:r>
              </a:p>
            </c:rich>
          </c:tx>
          <c:layout>
            <c:manualLayout>
              <c:xMode val="edge"/>
              <c:yMode val="edge"/>
              <c:x val="3.3167495854063041E-3"/>
              <c:y val="0.20286559555778091"/>
            </c:manualLayout>
          </c:layout>
        </c:title>
        <c:numFmt formatCode="0.0" sourceLinked="0"/>
        <c:majorTickMark val="none"/>
        <c:tickLblPos val="nextTo"/>
        <c:spPr>
          <a:ln w="38100"/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119424"/>
        <c:crosses val="autoZero"/>
        <c:crossBetween val="midCat"/>
      </c:valAx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autoTitleDeleted val="1"/>
    <c:plotArea>
      <c:layout/>
      <c:bubbleChart>
        <c:ser>
          <c:idx val="0"/>
          <c:order val="0"/>
          <c:tx>
            <c:strRef>
              <c:f>Sheet3!$C$35</c:f>
              <c:strCache>
                <c:ptCount val="1"/>
                <c:pt idx="0">
                  <c:v>f1 [MHz]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elete val="1"/>
            <c:numFmt formatCode="#,##0.000" sourceLinked="0"/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s-ES"/>
              </a:p>
            </c:txPr>
          </c:dLbls>
          <c:xVal>
            <c:strRef>
              <c:f>Sheet3!$B$36:$B$39</c:f>
              <c:strCache>
                <c:ptCount val="4"/>
                <c:pt idx="0">
                  <c:v>M5</c:v>
                </c:pt>
                <c:pt idx="1">
                  <c:v>M7</c:v>
                </c:pt>
                <c:pt idx="2">
                  <c:v>M8</c:v>
                </c:pt>
                <c:pt idx="3">
                  <c:v>M9</c:v>
                </c:pt>
              </c:strCache>
            </c:strRef>
          </c:xVal>
          <c:yVal>
            <c:numRef>
              <c:f>Sheet3!$C$36:$C$39</c:f>
              <c:numCache>
                <c:formatCode>General</c:formatCode>
                <c:ptCount val="4"/>
                <c:pt idx="0">
                  <c:v>688.40332666666825</c:v>
                </c:pt>
                <c:pt idx="1">
                  <c:v>688.933807</c:v>
                </c:pt>
                <c:pt idx="2">
                  <c:v>688.60660899999948</c:v>
                </c:pt>
                <c:pt idx="3">
                  <c:v>688.7802903333336</c:v>
                </c:pt>
              </c:numCache>
            </c:numRef>
          </c:yVal>
          <c:bubbleSize>
            <c:numLit>
              <c:formatCode>General</c:formatCode>
              <c:ptCount val="4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</c:numLit>
          </c:bubbleSize>
          <c:bubble3D val="1"/>
        </c:ser>
        <c:bubbleScale val="30"/>
        <c:axId val="52198016"/>
        <c:axId val="52224768"/>
      </c:bubbleChart>
      <c:valAx>
        <c:axId val="521980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Extremity half-cells diam 139</a:t>
                </a:r>
              </a:p>
            </c:rich>
          </c:tx>
          <c:layout/>
        </c:title>
        <c:majorTickMark val="none"/>
        <c:tickLblPos val="nextTo"/>
        <c:spPr>
          <a:ln w="38100"/>
        </c:spPr>
        <c:txPr>
          <a:bodyPr/>
          <a:lstStyle/>
          <a:p>
            <a:pPr>
              <a:defRPr sz="1200" b="0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224768"/>
        <c:crosses val="autoZero"/>
        <c:crossBetween val="midCat"/>
      </c:valAx>
      <c:valAx>
        <c:axId val="52224768"/>
        <c:scaling>
          <c:orientation val="minMax"/>
          <c:min val="688.2000000000005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First resonance frequency (MHz)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14636774569845434"/>
            </c:manualLayout>
          </c:layout>
        </c:title>
        <c:numFmt formatCode="General" sourceLinked="1"/>
        <c:majorTickMark val="none"/>
        <c:tickLblPos val="nextTo"/>
        <c:spPr>
          <a:ln w="38100"/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198016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autoTitleDeleted val="1"/>
    <c:plotArea>
      <c:layout/>
      <c:bubbleChart>
        <c:ser>
          <c:idx val="0"/>
          <c:order val="0"/>
          <c:tx>
            <c:strRef>
              <c:f>Sheet3!$C$41</c:f>
              <c:strCache>
                <c:ptCount val="1"/>
                <c:pt idx="0">
                  <c:v>f1 [MHz]</c:v>
                </c:pt>
              </c:strCache>
            </c:strRef>
          </c:tx>
          <c:dLbls>
            <c:numFmt formatCode="#,##0.000" sourceLinked="0"/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s-ES"/>
              </a:p>
            </c:txPr>
            <c:showVal val="1"/>
          </c:dLbls>
          <c:xVal>
            <c:strRef>
              <c:f>Sheet3!$B$42:$B$47</c:f>
              <c:strCache>
                <c:ptCount val="6"/>
                <c:pt idx="0">
                  <c:v>M2</c:v>
                </c:pt>
                <c:pt idx="1">
                  <c:v>M3</c:v>
                </c:pt>
                <c:pt idx="2">
                  <c:v>M5</c:v>
                </c:pt>
                <c:pt idx="3">
                  <c:v>M6</c:v>
                </c:pt>
                <c:pt idx="4">
                  <c:v>M7</c:v>
                </c:pt>
                <c:pt idx="5">
                  <c:v>M8</c:v>
                </c:pt>
              </c:strCache>
            </c:strRef>
          </c:xVal>
          <c:yVal>
            <c:numRef>
              <c:f>Sheet3!$C$42:$C$47</c:f>
              <c:numCache>
                <c:formatCode>General</c:formatCode>
                <c:ptCount val="6"/>
                <c:pt idx="0">
                  <c:v>690.29297133333353</c:v>
                </c:pt>
                <c:pt idx="1">
                  <c:v>690.86800666666772</c:v>
                </c:pt>
                <c:pt idx="2">
                  <c:v>691.25751866666769</c:v>
                </c:pt>
                <c:pt idx="3">
                  <c:v>690.66541400000006</c:v>
                </c:pt>
                <c:pt idx="4">
                  <c:v>691.29293999999993</c:v>
                </c:pt>
                <c:pt idx="5">
                  <c:v>690.81098600000007</c:v>
                </c:pt>
              </c:numCache>
            </c:numRef>
          </c:yVal>
          <c:bubbleSize>
            <c:numLit>
              <c:formatCode>General</c:formatCode>
              <c:ptCount val="6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</c:numLit>
          </c:bubbleSize>
          <c:bubble3D val="1"/>
        </c:ser>
        <c:bubbleScale val="30"/>
        <c:axId val="52949376"/>
        <c:axId val="52951296"/>
      </c:bubbleChart>
      <c:valAx>
        <c:axId val="52949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Extremity half-cells diam 129</a:t>
                </a:r>
              </a:p>
            </c:rich>
          </c:tx>
          <c:layout/>
        </c:title>
        <c:majorTickMark val="none"/>
        <c:tickLblPos val="nextTo"/>
        <c:spPr>
          <a:ln w="38100"/>
        </c:spPr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951296"/>
        <c:crosses val="autoZero"/>
        <c:crossBetween val="midCat"/>
      </c:valAx>
      <c:valAx>
        <c:axId val="52951296"/>
        <c:scaling>
          <c:orientation val="minMax"/>
          <c:min val="69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First resonance frequency (MHz)</a:t>
                </a:r>
              </a:p>
            </c:rich>
          </c:tx>
          <c:layout>
            <c:manualLayout>
              <c:xMode val="edge"/>
              <c:yMode val="edge"/>
              <c:x val="1.3888888888888926E-2"/>
              <c:y val="0.11134441528142315"/>
            </c:manualLayout>
          </c:layout>
        </c:title>
        <c:numFmt formatCode="General" sourceLinked="1"/>
        <c:majorTickMark val="none"/>
        <c:tickLblPos val="nextTo"/>
        <c:spPr>
          <a:ln w="38100"/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949376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/>
          <a:lstStyle/>
          <a:p>
            <a:pPr>
              <a:defRPr/>
            </a:pPr>
            <a:r>
              <a:rPr lang="en-US"/>
              <a:t>Shape accuracy by CMM vs RF</a:t>
            </a:r>
          </a:p>
        </c:rich>
      </c:tx>
      <c:layout/>
    </c:title>
    <c:plotArea>
      <c:layout/>
      <c:barChart>
        <c:barDir val="col"/>
        <c:grouping val="clustered"/>
        <c:ser>
          <c:idx val="1"/>
          <c:order val="1"/>
          <c:val>
            <c:numRef>
              <c:f>Sheet3!$E$66:$E$84</c:f>
              <c:numCache>
                <c:formatCode>0.000</c:formatCode>
                <c:ptCount val="19"/>
                <c:pt idx="0">
                  <c:v>0.23196366666672941</c:v>
                </c:pt>
                <c:pt idx="1">
                  <c:v>0.115470666666738</c:v>
                </c:pt>
                <c:pt idx="2">
                  <c:v>0.10784699999999248</c:v>
                </c:pt>
                <c:pt idx="3">
                  <c:v>2.1999999999934513E-2</c:v>
                </c:pt>
                <c:pt idx="4">
                  <c:v>0.40171299999997295</c:v>
                </c:pt>
                <c:pt idx="5">
                  <c:v>0.48840266666672982</c:v>
                </c:pt>
                <c:pt idx="6">
                  <c:v>0.58415166666668483</c:v>
                </c:pt>
                <c:pt idx="7">
                  <c:v>4.485366666654049E-2</c:v>
                </c:pt>
                <c:pt idx="8">
                  <c:v>0.71139899999991452</c:v>
                </c:pt>
                <c:pt idx="9">
                  <c:v>0.14803749999998683</c:v>
                </c:pt>
                <c:pt idx="10">
                  <c:v>0.17558100000007926</c:v>
                </c:pt>
                <c:pt idx="11">
                  <c:v>9.5134333333362631E-2</c:v>
                </c:pt>
                <c:pt idx="12">
                  <c:v>0.45675633333326027</c:v>
                </c:pt>
                <c:pt idx="13">
                  <c:v>0.5862533333332749</c:v>
                </c:pt>
                <c:pt idx="14">
                  <c:v>0.68708066666647538</c:v>
                </c:pt>
                <c:pt idx="15">
                  <c:v>0.61620466666659113</c:v>
                </c:pt>
                <c:pt idx="16">
                  <c:v>0.62621366666667244</c:v>
                </c:pt>
                <c:pt idx="17">
                  <c:v>0.56831233333321052</c:v>
                </c:pt>
                <c:pt idx="18">
                  <c:v>0.44103799999982152</c:v>
                </c:pt>
              </c:numCache>
            </c:numRef>
          </c:val>
        </c:ser>
        <c:gapWidth val="29"/>
        <c:axId val="52286592"/>
        <c:axId val="52288128"/>
      </c:barChar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square"/>
            <c:size val="14"/>
          </c:marker>
          <c:yVal>
            <c:numRef>
              <c:f>Sheet3!$D$66:$D$84</c:f>
              <c:numCache>
                <c:formatCode>General</c:formatCode>
                <c:ptCount val="19"/>
                <c:pt idx="0">
                  <c:v>0.4710000000000002</c:v>
                </c:pt>
                <c:pt idx="1">
                  <c:v>0.31900000000000023</c:v>
                </c:pt>
                <c:pt idx="2">
                  <c:v>0.50900000000000001</c:v>
                </c:pt>
                <c:pt idx="3">
                  <c:v>0.23800000000000004</c:v>
                </c:pt>
                <c:pt idx="4">
                  <c:v>0.39500000000000035</c:v>
                </c:pt>
                <c:pt idx="5">
                  <c:v>0.40600000000000008</c:v>
                </c:pt>
                <c:pt idx="6">
                  <c:v>0.4140000000000002</c:v>
                </c:pt>
                <c:pt idx="7">
                  <c:v>0.503</c:v>
                </c:pt>
                <c:pt idx="8">
                  <c:v>0.3510000000000002</c:v>
                </c:pt>
                <c:pt idx="9">
                  <c:v>0.34</c:v>
                </c:pt>
                <c:pt idx="10">
                  <c:v>0.45300000000000001</c:v>
                </c:pt>
                <c:pt idx="11">
                  <c:v>0.36800000000000027</c:v>
                </c:pt>
                <c:pt idx="12">
                  <c:v>0.41900000000000021</c:v>
                </c:pt>
                <c:pt idx="13">
                  <c:v>0.26200000000000001</c:v>
                </c:pt>
                <c:pt idx="14">
                  <c:v>0.31900000000000023</c:v>
                </c:pt>
                <c:pt idx="15">
                  <c:v>0.34300000000000008</c:v>
                </c:pt>
                <c:pt idx="16">
                  <c:v>0.38900000000000023</c:v>
                </c:pt>
                <c:pt idx="17">
                  <c:v>0.30000000000000021</c:v>
                </c:pt>
                <c:pt idx="18">
                  <c:v>0.38500000000000023</c:v>
                </c:pt>
              </c:numCache>
            </c:numRef>
          </c:yVal>
        </c:ser>
        <c:axId val="52922240"/>
        <c:axId val="52920704"/>
      </c:scatterChart>
      <c:catAx>
        <c:axId val="52286592"/>
        <c:scaling>
          <c:orientation val="minMax"/>
        </c:scaling>
        <c:axPos val="b"/>
        <c:majorTickMark val="none"/>
        <c:tickLblPos val="nextTo"/>
        <c:spPr>
          <a:ln w="38100"/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288128"/>
        <c:crosses val="autoZero"/>
        <c:auto val="1"/>
        <c:lblAlgn val="ctr"/>
        <c:lblOffset val="100"/>
      </c:catAx>
      <c:valAx>
        <c:axId val="52288128"/>
        <c:scaling>
          <c:orientation val="minMax"/>
        </c:scaling>
        <c:axPos val="l"/>
        <c:numFmt formatCode="0.0" sourceLinked="0"/>
        <c:majorTickMark val="none"/>
        <c:tickLblPos val="nextTo"/>
        <c:spPr>
          <a:ln w="38100"/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286592"/>
        <c:crosses val="autoZero"/>
        <c:crossBetween val="between"/>
      </c:valAx>
      <c:valAx>
        <c:axId val="52920704"/>
        <c:scaling>
          <c:orientation val="minMax"/>
          <c:max val="0.8"/>
        </c:scaling>
        <c:axPos val="r"/>
        <c:numFmt formatCode="General" sourceLinked="1"/>
        <c:tickLblPos val="nextTo"/>
        <c:spPr>
          <a:ln w="38100"/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52922240"/>
        <c:crosses val="max"/>
        <c:crossBetween val="midCat"/>
      </c:valAx>
      <c:valAx>
        <c:axId val="52922240"/>
        <c:scaling>
          <c:orientation val="minMax"/>
        </c:scaling>
        <c:delete val="1"/>
        <c:axPos val="b"/>
        <c:tickLblPos val="none"/>
        <c:crossAx val="52920704"/>
        <c:crosses val="autoZero"/>
        <c:crossBetween val="midCat"/>
      </c:valAx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C567FC-8A67-4C43-8C02-19209AFB0E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FC1B0C-8071-4719-8306-AAD5FE266679}">
      <dgm:prSet custT="1"/>
      <dgm:spPr/>
      <dgm:t>
        <a:bodyPr/>
        <a:lstStyle/>
        <a:p>
          <a:pPr rtl="0"/>
          <a:r>
            <a:rPr lang="fr-CH" sz="1700" b="0" i="0" baseline="0" dirty="0" smtClean="0"/>
            <a:t>5-</a:t>
          </a:r>
          <a:r>
            <a:rPr lang="fr-CH" sz="1700" b="0" i="0" baseline="0" dirty="0" err="1" smtClean="0"/>
            <a:t>cell</a:t>
          </a:r>
          <a:r>
            <a:rPr lang="fr-CH" sz="1700" b="0" i="0" baseline="0" dirty="0" smtClean="0"/>
            <a:t> </a:t>
          </a:r>
          <a:r>
            <a:rPr lang="fr-CH" sz="1700" b="0" i="0" baseline="0" dirty="0" err="1" smtClean="0"/>
            <a:t>cavity</a:t>
          </a:r>
          <a:r>
            <a:rPr lang="fr-CH" sz="1700" b="0" i="0" baseline="0" dirty="0" smtClean="0"/>
            <a:t> </a:t>
          </a:r>
          <a:endParaRPr lang="en-US" sz="1700" dirty="0"/>
        </a:p>
      </dgm:t>
    </dgm:pt>
    <dgm:pt modelId="{D345C365-FDC4-488A-AB25-FE20D56CEE5C}" type="parTrans" cxnId="{CF460C89-364C-4DAE-9FA8-7D2E3CB149ED}">
      <dgm:prSet/>
      <dgm:spPr/>
      <dgm:t>
        <a:bodyPr/>
        <a:lstStyle/>
        <a:p>
          <a:endParaRPr lang="en-GB" sz="1700"/>
        </a:p>
      </dgm:t>
    </dgm:pt>
    <dgm:pt modelId="{6A48CFBF-732A-4FE2-BBC8-57FC87F891DB}" type="sibTrans" cxnId="{CF460C89-364C-4DAE-9FA8-7D2E3CB149ED}">
      <dgm:prSet/>
      <dgm:spPr/>
      <dgm:t>
        <a:bodyPr/>
        <a:lstStyle/>
        <a:p>
          <a:endParaRPr lang="en-GB" sz="1700"/>
        </a:p>
      </dgm:t>
    </dgm:pt>
    <dgm:pt modelId="{545651A1-6B5D-4F2A-AE37-0E5E1A4F20C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fr-CH" sz="1700" b="0" i="0" baseline="0" dirty="0" err="1" smtClean="0"/>
            <a:t>Material</a:t>
          </a:r>
          <a:r>
            <a:rPr lang="fr-CH" sz="1700" b="0" i="0" baseline="0" dirty="0" smtClean="0"/>
            <a:t>: </a:t>
          </a:r>
          <a:r>
            <a:rPr lang="fr-CH" sz="1700" b="0" i="0" baseline="0" dirty="0" err="1" smtClean="0"/>
            <a:t>Bulk</a:t>
          </a:r>
          <a:r>
            <a:rPr lang="fr-CH" sz="1700" b="0" i="0" baseline="0" dirty="0" smtClean="0"/>
            <a:t> Niobium </a:t>
          </a:r>
          <a:endParaRPr lang="en-US" sz="1700" dirty="0"/>
        </a:p>
      </dgm:t>
    </dgm:pt>
    <dgm:pt modelId="{E9B3F7F4-C243-478B-903A-2E88AB929DB3}" type="parTrans" cxnId="{24A3343E-C963-4BEF-987B-C544FF106D91}">
      <dgm:prSet/>
      <dgm:spPr/>
      <dgm:t>
        <a:bodyPr/>
        <a:lstStyle/>
        <a:p>
          <a:endParaRPr lang="en-GB" sz="1700"/>
        </a:p>
      </dgm:t>
    </dgm:pt>
    <dgm:pt modelId="{3214F47B-3678-44CE-B001-A4D2EED8C9D0}" type="sibTrans" cxnId="{24A3343E-C963-4BEF-987B-C544FF106D91}">
      <dgm:prSet/>
      <dgm:spPr/>
      <dgm:t>
        <a:bodyPr/>
        <a:lstStyle/>
        <a:p>
          <a:endParaRPr lang="en-GB" sz="1700"/>
        </a:p>
      </dgm:t>
    </dgm:pt>
    <dgm:pt modelId="{02249807-C1FD-4A70-AD8C-484CA47F4245}">
      <dgm:prSet custT="1"/>
      <dgm:spPr/>
      <dgm:t>
        <a:bodyPr/>
        <a:lstStyle/>
        <a:p>
          <a:pPr rtl="0"/>
          <a:r>
            <a:rPr lang="fr-CH" sz="1700" b="0" i="0" baseline="0" dirty="0" err="1" smtClean="0"/>
            <a:t>Flanges</a:t>
          </a:r>
          <a:r>
            <a:rPr lang="fr-CH" sz="1700" b="0" i="0" baseline="0" dirty="0" smtClean="0"/>
            <a:t>: 316LN</a:t>
          </a:r>
          <a:endParaRPr lang="en-US" sz="1700" dirty="0"/>
        </a:p>
      </dgm:t>
    </dgm:pt>
    <dgm:pt modelId="{DE28B09B-3D53-4119-9691-C1C05364199F}" type="parTrans" cxnId="{AE3D76AD-06FE-4928-B067-A13F1DC1B40A}">
      <dgm:prSet/>
      <dgm:spPr/>
      <dgm:t>
        <a:bodyPr/>
        <a:lstStyle/>
        <a:p>
          <a:endParaRPr lang="en-GB" sz="1700"/>
        </a:p>
      </dgm:t>
    </dgm:pt>
    <dgm:pt modelId="{D404A610-F1DD-4F5D-9C0F-2060B52CB32F}" type="sibTrans" cxnId="{AE3D76AD-06FE-4928-B067-A13F1DC1B40A}">
      <dgm:prSet/>
      <dgm:spPr/>
      <dgm:t>
        <a:bodyPr/>
        <a:lstStyle/>
        <a:p>
          <a:endParaRPr lang="en-GB" sz="1700"/>
        </a:p>
      </dgm:t>
    </dgm:pt>
    <dgm:pt modelId="{AFC67775-F4BB-42D9-B07D-C882EE1E407C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fr-CH" sz="1700" b="0" i="0" baseline="0" dirty="0" err="1" smtClean="0"/>
            <a:t>Frequency</a:t>
          </a:r>
          <a:r>
            <a:rPr lang="fr-CH" sz="1700" b="0" i="0" baseline="0" dirty="0" smtClean="0"/>
            <a:t>: 704.4 MHz</a:t>
          </a:r>
          <a:endParaRPr lang="en-US" sz="1700" dirty="0"/>
        </a:p>
      </dgm:t>
    </dgm:pt>
    <dgm:pt modelId="{B5B474E0-6C27-435B-B519-879D3D7A29E8}" type="parTrans" cxnId="{F4304EB0-BB4E-48B9-A2D7-F2070C72C951}">
      <dgm:prSet/>
      <dgm:spPr/>
      <dgm:t>
        <a:bodyPr/>
        <a:lstStyle/>
        <a:p>
          <a:endParaRPr lang="en-GB" sz="1700"/>
        </a:p>
      </dgm:t>
    </dgm:pt>
    <dgm:pt modelId="{29B3DACA-F3D3-47BF-ACB3-9EEB60D725FC}" type="sibTrans" cxnId="{F4304EB0-BB4E-48B9-A2D7-F2070C72C951}">
      <dgm:prSet/>
      <dgm:spPr/>
      <dgm:t>
        <a:bodyPr/>
        <a:lstStyle/>
        <a:p>
          <a:endParaRPr lang="en-GB" sz="1700"/>
        </a:p>
      </dgm:t>
    </dgm:pt>
    <dgm:pt modelId="{CD72670A-E75A-449E-970B-CBA621889FF6}">
      <dgm:prSet custT="1"/>
      <dgm:spPr/>
      <dgm:t>
        <a:bodyPr/>
        <a:lstStyle/>
        <a:p>
          <a:pPr rtl="0"/>
          <a:r>
            <a:rPr lang="fr-CH" sz="1700" b="0" i="0" baseline="0" dirty="0" err="1" smtClean="0"/>
            <a:t>Quality</a:t>
          </a:r>
          <a:r>
            <a:rPr lang="fr-CH" sz="1700" b="0" i="0" baseline="0" dirty="0" smtClean="0"/>
            <a:t> factor: 10</a:t>
          </a:r>
          <a:r>
            <a:rPr lang="fr-CH" sz="1700" b="0" i="0" baseline="30000" dirty="0" smtClean="0"/>
            <a:t>10</a:t>
          </a:r>
          <a:endParaRPr lang="en-US" sz="1700" dirty="0"/>
        </a:p>
      </dgm:t>
    </dgm:pt>
    <dgm:pt modelId="{F6EE5FBC-0404-4900-A846-7A1F3EA7C20D}" type="parTrans" cxnId="{4A6A4B22-EE1F-47AC-B1A1-E360757E7CF8}">
      <dgm:prSet/>
      <dgm:spPr/>
      <dgm:t>
        <a:bodyPr/>
        <a:lstStyle/>
        <a:p>
          <a:endParaRPr lang="en-GB" sz="1700"/>
        </a:p>
      </dgm:t>
    </dgm:pt>
    <dgm:pt modelId="{F0933FB9-C162-41EB-A96F-5C399468CB06}" type="sibTrans" cxnId="{4A6A4B22-EE1F-47AC-B1A1-E360757E7CF8}">
      <dgm:prSet/>
      <dgm:spPr/>
      <dgm:t>
        <a:bodyPr/>
        <a:lstStyle/>
        <a:p>
          <a:endParaRPr lang="en-GB" sz="1700"/>
        </a:p>
      </dgm:t>
    </dgm:pt>
    <dgm:pt modelId="{06DDF66D-E383-424A-9D30-677405820BB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fr-CH" sz="1700" b="0" i="0" baseline="0" dirty="0" smtClean="0"/>
            <a:t>Nominal gradient </a:t>
          </a:r>
          <a:r>
            <a:rPr lang="fr-CH" sz="1700" b="0" i="0" baseline="0" dirty="0" err="1" smtClean="0"/>
            <a:t>E</a:t>
          </a:r>
          <a:r>
            <a:rPr lang="fr-CH" sz="1700" b="0" i="0" baseline="-25000" dirty="0" err="1" smtClean="0"/>
            <a:t>acc</a:t>
          </a:r>
          <a:r>
            <a:rPr lang="fr-CH" sz="1700" b="0" i="0" baseline="0" dirty="0" smtClean="0"/>
            <a:t>= 25 MV/m</a:t>
          </a:r>
          <a:endParaRPr lang="en-US" sz="1700" dirty="0"/>
        </a:p>
      </dgm:t>
    </dgm:pt>
    <dgm:pt modelId="{7719E9FE-6500-4A87-9C2B-48FBDCCC8CCD}" type="parTrans" cxnId="{3B5AD5B4-FCB8-4D85-92D5-0B8B3FBB5079}">
      <dgm:prSet/>
      <dgm:spPr/>
      <dgm:t>
        <a:bodyPr/>
        <a:lstStyle/>
        <a:p>
          <a:endParaRPr lang="en-GB" sz="1700"/>
        </a:p>
      </dgm:t>
    </dgm:pt>
    <dgm:pt modelId="{F252999A-C282-4472-89ED-D63AB79BA351}" type="sibTrans" cxnId="{3B5AD5B4-FCB8-4D85-92D5-0B8B3FBB5079}">
      <dgm:prSet/>
      <dgm:spPr/>
      <dgm:t>
        <a:bodyPr/>
        <a:lstStyle/>
        <a:p>
          <a:endParaRPr lang="en-GB" sz="1700"/>
        </a:p>
      </dgm:t>
    </dgm:pt>
    <dgm:pt modelId="{1C61101E-DAB8-4647-B5F5-FE5F49A3696C}" type="pres">
      <dgm:prSet presAssocID="{F8C567FC-8A67-4C43-8C02-19209AFB0E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E5F1C03-F161-4C06-B707-6839B03175C7}" type="pres">
      <dgm:prSet presAssocID="{72FC1B0C-8071-4719-8306-AAD5FE26667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48846B-C8B0-498A-847F-64BA5AF3E9E2}" type="pres">
      <dgm:prSet presAssocID="{6A48CFBF-732A-4FE2-BBC8-57FC87F891DB}" presName="spacer" presStyleCnt="0"/>
      <dgm:spPr/>
    </dgm:pt>
    <dgm:pt modelId="{64055207-F5BB-4EA1-9555-18F6F0AD9AC7}" type="pres">
      <dgm:prSet presAssocID="{545651A1-6B5D-4F2A-AE37-0E5E1A4F20C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B662AC-9323-4CB2-9CBE-2D33B35BB8B2}" type="pres">
      <dgm:prSet presAssocID="{3214F47B-3678-44CE-B001-A4D2EED8C9D0}" presName="spacer" presStyleCnt="0"/>
      <dgm:spPr/>
    </dgm:pt>
    <dgm:pt modelId="{FFD0BEF0-F68B-4522-A8C5-623FA2C93450}" type="pres">
      <dgm:prSet presAssocID="{02249807-C1FD-4A70-AD8C-484CA47F424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C826B6-5387-401E-831D-964101D26B9C}" type="pres">
      <dgm:prSet presAssocID="{D404A610-F1DD-4F5D-9C0F-2060B52CB32F}" presName="spacer" presStyleCnt="0"/>
      <dgm:spPr/>
    </dgm:pt>
    <dgm:pt modelId="{96DB4D70-2853-4588-BC8E-98F162ED0EE2}" type="pres">
      <dgm:prSet presAssocID="{AFC67775-F4BB-42D9-B07D-C882EE1E407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46DF84-E185-4BF9-9DBF-6FAAF7169823}" type="pres">
      <dgm:prSet presAssocID="{29B3DACA-F3D3-47BF-ACB3-9EEB60D725FC}" presName="spacer" presStyleCnt="0"/>
      <dgm:spPr/>
    </dgm:pt>
    <dgm:pt modelId="{D042FEC4-B0DA-4C35-AB9F-7BC3F861695C}" type="pres">
      <dgm:prSet presAssocID="{CD72670A-E75A-449E-970B-CBA621889FF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48A087-9498-43BB-9489-73D6433C620B}" type="pres">
      <dgm:prSet presAssocID="{F0933FB9-C162-41EB-A96F-5C399468CB06}" presName="spacer" presStyleCnt="0"/>
      <dgm:spPr/>
    </dgm:pt>
    <dgm:pt modelId="{2068F580-E3EF-49AC-85A0-1D40A497EF9C}" type="pres">
      <dgm:prSet presAssocID="{06DDF66D-E383-424A-9D30-677405820BBA}" presName="parentText" presStyleLbl="node1" presStyleIdx="5" presStyleCnt="6" custScaleY="13263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DDACEB0-88B3-4055-81A2-D02C8F16586D}" type="presOf" srcId="{06DDF66D-E383-424A-9D30-677405820BBA}" destId="{2068F580-E3EF-49AC-85A0-1D40A497EF9C}" srcOrd="0" destOrd="0" presId="urn:microsoft.com/office/officeart/2005/8/layout/vList2"/>
    <dgm:cxn modelId="{65DCDF73-8E86-48D4-96E9-238E793B3EFE}" type="presOf" srcId="{AFC67775-F4BB-42D9-B07D-C882EE1E407C}" destId="{96DB4D70-2853-4588-BC8E-98F162ED0EE2}" srcOrd="0" destOrd="0" presId="urn:microsoft.com/office/officeart/2005/8/layout/vList2"/>
    <dgm:cxn modelId="{A25D112A-D38C-47FE-8C55-70C998D3DE32}" type="presOf" srcId="{02249807-C1FD-4A70-AD8C-484CA47F4245}" destId="{FFD0BEF0-F68B-4522-A8C5-623FA2C93450}" srcOrd="0" destOrd="0" presId="urn:microsoft.com/office/officeart/2005/8/layout/vList2"/>
    <dgm:cxn modelId="{0AFD694D-32E6-4FDE-81D1-83F3B31FE28D}" type="presOf" srcId="{545651A1-6B5D-4F2A-AE37-0E5E1A4F20CB}" destId="{64055207-F5BB-4EA1-9555-18F6F0AD9AC7}" srcOrd="0" destOrd="0" presId="urn:microsoft.com/office/officeart/2005/8/layout/vList2"/>
    <dgm:cxn modelId="{81CE2FD7-716E-4DD4-8D2A-5A7BBC347660}" type="presOf" srcId="{72FC1B0C-8071-4719-8306-AAD5FE266679}" destId="{9E5F1C03-F161-4C06-B707-6839B03175C7}" srcOrd="0" destOrd="0" presId="urn:microsoft.com/office/officeart/2005/8/layout/vList2"/>
    <dgm:cxn modelId="{4A6A4B22-EE1F-47AC-B1A1-E360757E7CF8}" srcId="{F8C567FC-8A67-4C43-8C02-19209AFB0E3C}" destId="{CD72670A-E75A-449E-970B-CBA621889FF6}" srcOrd="4" destOrd="0" parTransId="{F6EE5FBC-0404-4900-A846-7A1F3EA7C20D}" sibTransId="{F0933FB9-C162-41EB-A96F-5C399468CB06}"/>
    <dgm:cxn modelId="{7BBEC24B-B2DE-43FA-9562-14BBF52AF03A}" type="presOf" srcId="{F8C567FC-8A67-4C43-8C02-19209AFB0E3C}" destId="{1C61101E-DAB8-4647-B5F5-FE5F49A3696C}" srcOrd="0" destOrd="0" presId="urn:microsoft.com/office/officeart/2005/8/layout/vList2"/>
    <dgm:cxn modelId="{F4304EB0-BB4E-48B9-A2D7-F2070C72C951}" srcId="{F8C567FC-8A67-4C43-8C02-19209AFB0E3C}" destId="{AFC67775-F4BB-42D9-B07D-C882EE1E407C}" srcOrd="3" destOrd="0" parTransId="{B5B474E0-6C27-435B-B519-879D3D7A29E8}" sibTransId="{29B3DACA-F3D3-47BF-ACB3-9EEB60D725FC}"/>
    <dgm:cxn modelId="{AE3D76AD-06FE-4928-B067-A13F1DC1B40A}" srcId="{F8C567FC-8A67-4C43-8C02-19209AFB0E3C}" destId="{02249807-C1FD-4A70-AD8C-484CA47F4245}" srcOrd="2" destOrd="0" parTransId="{DE28B09B-3D53-4119-9691-C1C05364199F}" sibTransId="{D404A610-F1DD-4F5D-9C0F-2060B52CB32F}"/>
    <dgm:cxn modelId="{CF460C89-364C-4DAE-9FA8-7D2E3CB149ED}" srcId="{F8C567FC-8A67-4C43-8C02-19209AFB0E3C}" destId="{72FC1B0C-8071-4719-8306-AAD5FE266679}" srcOrd="0" destOrd="0" parTransId="{D345C365-FDC4-488A-AB25-FE20D56CEE5C}" sibTransId="{6A48CFBF-732A-4FE2-BBC8-57FC87F891DB}"/>
    <dgm:cxn modelId="{24A3343E-C963-4BEF-987B-C544FF106D91}" srcId="{F8C567FC-8A67-4C43-8C02-19209AFB0E3C}" destId="{545651A1-6B5D-4F2A-AE37-0E5E1A4F20CB}" srcOrd="1" destOrd="0" parTransId="{E9B3F7F4-C243-478B-903A-2E88AB929DB3}" sibTransId="{3214F47B-3678-44CE-B001-A4D2EED8C9D0}"/>
    <dgm:cxn modelId="{3B5AD5B4-FCB8-4D85-92D5-0B8B3FBB5079}" srcId="{F8C567FC-8A67-4C43-8C02-19209AFB0E3C}" destId="{06DDF66D-E383-424A-9D30-677405820BBA}" srcOrd="5" destOrd="0" parTransId="{7719E9FE-6500-4A87-9C2B-48FBDCCC8CCD}" sibTransId="{F252999A-C282-4472-89ED-D63AB79BA351}"/>
    <dgm:cxn modelId="{947E1B09-7F2C-44A1-A022-0FFA33D80A2E}" type="presOf" srcId="{CD72670A-E75A-449E-970B-CBA621889FF6}" destId="{D042FEC4-B0DA-4C35-AB9F-7BC3F861695C}" srcOrd="0" destOrd="0" presId="urn:microsoft.com/office/officeart/2005/8/layout/vList2"/>
    <dgm:cxn modelId="{EF82CBAB-12B6-49BC-89E1-BA05289DA8C1}" type="presParOf" srcId="{1C61101E-DAB8-4647-B5F5-FE5F49A3696C}" destId="{9E5F1C03-F161-4C06-B707-6839B03175C7}" srcOrd="0" destOrd="0" presId="urn:microsoft.com/office/officeart/2005/8/layout/vList2"/>
    <dgm:cxn modelId="{415B81D6-ACD4-4C1F-8035-9407AD4F6D78}" type="presParOf" srcId="{1C61101E-DAB8-4647-B5F5-FE5F49A3696C}" destId="{DA48846B-C8B0-498A-847F-64BA5AF3E9E2}" srcOrd="1" destOrd="0" presId="urn:microsoft.com/office/officeart/2005/8/layout/vList2"/>
    <dgm:cxn modelId="{2C3826D4-1465-4022-83CB-933A9AD718B0}" type="presParOf" srcId="{1C61101E-DAB8-4647-B5F5-FE5F49A3696C}" destId="{64055207-F5BB-4EA1-9555-18F6F0AD9AC7}" srcOrd="2" destOrd="0" presId="urn:microsoft.com/office/officeart/2005/8/layout/vList2"/>
    <dgm:cxn modelId="{BD3AE7F4-85F5-4319-BEF4-723AD9DED9EC}" type="presParOf" srcId="{1C61101E-DAB8-4647-B5F5-FE5F49A3696C}" destId="{0AB662AC-9323-4CB2-9CBE-2D33B35BB8B2}" srcOrd="3" destOrd="0" presId="urn:microsoft.com/office/officeart/2005/8/layout/vList2"/>
    <dgm:cxn modelId="{E5FF024F-40E2-4159-B164-19068027300E}" type="presParOf" srcId="{1C61101E-DAB8-4647-B5F5-FE5F49A3696C}" destId="{FFD0BEF0-F68B-4522-A8C5-623FA2C93450}" srcOrd="4" destOrd="0" presId="urn:microsoft.com/office/officeart/2005/8/layout/vList2"/>
    <dgm:cxn modelId="{EDA412B7-3013-476A-AB96-B14944A2AEBB}" type="presParOf" srcId="{1C61101E-DAB8-4647-B5F5-FE5F49A3696C}" destId="{34C826B6-5387-401E-831D-964101D26B9C}" srcOrd="5" destOrd="0" presId="urn:microsoft.com/office/officeart/2005/8/layout/vList2"/>
    <dgm:cxn modelId="{F08E01E7-910F-44A6-BA5F-0142DEDDE52C}" type="presParOf" srcId="{1C61101E-DAB8-4647-B5F5-FE5F49A3696C}" destId="{96DB4D70-2853-4588-BC8E-98F162ED0EE2}" srcOrd="6" destOrd="0" presId="urn:microsoft.com/office/officeart/2005/8/layout/vList2"/>
    <dgm:cxn modelId="{DDD2A046-7196-47EF-9801-164592C4281B}" type="presParOf" srcId="{1C61101E-DAB8-4647-B5F5-FE5F49A3696C}" destId="{0946DF84-E185-4BF9-9DBF-6FAAF7169823}" srcOrd="7" destOrd="0" presId="urn:microsoft.com/office/officeart/2005/8/layout/vList2"/>
    <dgm:cxn modelId="{89A15AD0-7B4C-40F8-B084-6AF5A3035C89}" type="presParOf" srcId="{1C61101E-DAB8-4647-B5F5-FE5F49A3696C}" destId="{D042FEC4-B0DA-4C35-AB9F-7BC3F861695C}" srcOrd="8" destOrd="0" presId="urn:microsoft.com/office/officeart/2005/8/layout/vList2"/>
    <dgm:cxn modelId="{F1E14224-6F51-43DA-873E-349B0C456D43}" type="presParOf" srcId="{1C61101E-DAB8-4647-B5F5-FE5F49A3696C}" destId="{8E48A087-9498-43BB-9489-73D6433C620B}" srcOrd="9" destOrd="0" presId="urn:microsoft.com/office/officeart/2005/8/layout/vList2"/>
    <dgm:cxn modelId="{63C28B4E-B0FB-4538-887C-103BA9E91300}" type="presParOf" srcId="{1C61101E-DAB8-4647-B5F5-FE5F49A3696C}" destId="{2068F580-E3EF-49AC-85A0-1D40A497EF9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BCD1C2-824B-444E-8A5E-330F8BF6C1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35041D-B5A7-4C34-9848-C8EFB66A83B0}">
      <dgm:prSet custT="1"/>
      <dgm:spPr/>
      <dgm:t>
        <a:bodyPr/>
        <a:lstStyle/>
        <a:p>
          <a:pPr rtl="0"/>
          <a:r>
            <a:rPr lang="en-GB" sz="1800" dirty="0" smtClean="0"/>
            <a:t>Ultrasonic examination </a:t>
          </a:r>
          <a:endParaRPr lang="en-US" sz="1800" dirty="0"/>
        </a:p>
      </dgm:t>
    </dgm:pt>
    <dgm:pt modelId="{2B50F3FB-E88F-4AC8-8729-68E22FA0FF8A}" type="parTrans" cxnId="{667F0597-0526-478F-BD3A-1281ECBE91DE}">
      <dgm:prSet/>
      <dgm:spPr/>
      <dgm:t>
        <a:bodyPr/>
        <a:lstStyle/>
        <a:p>
          <a:endParaRPr lang="en-GB" sz="4400"/>
        </a:p>
      </dgm:t>
    </dgm:pt>
    <dgm:pt modelId="{F83B2699-A1DB-43D6-B303-3E89B5747F9E}" type="sibTrans" cxnId="{667F0597-0526-478F-BD3A-1281ECBE91DE}">
      <dgm:prSet/>
      <dgm:spPr/>
      <dgm:t>
        <a:bodyPr/>
        <a:lstStyle/>
        <a:p>
          <a:endParaRPr lang="en-GB" sz="4400"/>
        </a:p>
      </dgm:t>
    </dgm:pt>
    <dgm:pt modelId="{3FE4E777-0CC2-46BF-B2D8-A57AE118E84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161CD25B-2A12-4519-A811-F92CC297819B}" type="parTrans" cxnId="{AFCB2E21-441F-47ED-899C-49F2F728F2F0}">
      <dgm:prSet/>
      <dgm:spPr/>
      <dgm:t>
        <a:bodyPr/>
        <a:lstStyle/>
        <a:p>
          <a:endParaRPr lang="en-GB" sz="4400"/>
        </a:p>
      </dgm:t>
    </dgm:pt>
    <dgm:pt modelId="{C20F4F32-EFFF-4FBF-A18E-AF20F7B6FAAA}" type="sibTrans" cxnId="{AFCB2E21-441F-47ED-899C-49F2F728F2F0}">
      <dgm:prSet/>
      <dgm:spPr/>
      <dgm:t>
        <a:bodyPr/>
        <a:lstStyle/>
        <a:p>
          <a:endParaRPr lang="en-GB" sz="4400"/>
        </a:p>
      </dgm:t>
    </dgm:pt>
    <dgm:pt modelId="{87DB431A-50CD-41A8-888B-A598D2BE06EE}">
      <dgm:prSet custT="1"/>
      <dgm:spPr/>
      <dgm:t>
        <a:bodyPr/>
        <a:lstStyle/>
        <a:p>
          <a:pPr rtl="0"/>
          <a:r>
            <a:rPr lang="en-GB" sz="1800" dirty="0" smtClean="0"/>
            <a:t>Thermal shock liquid N</a:t>
          </a:r>
          <a:r>
            <a:rPr lang="en-GB" sz="1800" baseline="-25000" dirty="0" smtClean="0"/>
            <a:t>2</a:t>
          </a:r>
          <a:r>
            <a:rPr lang="en-GB" sz="1800" dirty="0" smtClean="0"/>
            <a:t> (x5)</a:t>
          </a:r>
          <a:endParaRPr lang="en-US" sz="1800" dirty="0"/>
        </a:p>
      </dgm:t>
    </dgm:pt>
    <dgm:pt modelId="{BD88C22E-1513-4A43-881C-77DF47613B30}" type="parTrans" cxnId="{17EA3FDA-EA9C-4C25-A4AB-4F60736F5784}">
      <dgm:prSet/>
      <dgm:spPr/>
      <dgm:t>
        <a:bodyPr/>
        <a:lstStyle/>
        <a:p>
          <a:endParaRPr lang="en-GB" sz="4400"/>
        </a:p>
      </dgm:t>
    </dgm:pt>
    <dgm:pt modelId="{6C1B3064-AA78-4A0D-A408-6F1F67BFDA2F}" type="sibTrans" cxnId="{17EA3FDA-EA9C-4C25-A4AB-4F60736F5784}">
      <dgm:prSet/>
      <dgm:spPr/>
      <dgm:t>
        <a:bodyPr/>
        <a:lstStyle/>
        <a:p>
          <a:endParaRPr lang="en-GB" sz="4400"/>
        </a:p>
      </dgm:t>
    </dgm:pt>
    <dgm:pt modelId="{232FB68C-05CF-4A3D-9DC0-AF8B8A5BD6E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A53DB5CE-61A1-4899-918A-9C68C4874E81}" type="parTrans" cxnId="{9113FEE8-986A-4F3A-BE57-A009BBE68923}">
      <dgm:prSet/>
      <dgm:spPr/>
      <dgm:t>
        <a:bodyPr/>
        <a:lstStyle/>
        <a:p>
          <a:endParaRPr lang="en-GB" sz="4400"/>
        </a:p>
      </dgm:t>
    </dgm:pt>
    <dgm:pt modelId="{1FDC3EB1-19EE-4197-85C5-0A20EC0B6367}" type="sibTrans" cxnId="{9113FEE8-986A-4F3A-BE57-A009BBE68923}">
      <dgm:prSet/>
      <dgm:spPr/>
      <dgm:t>
        <a:bodyPr/>
        <a:lstStyle/>
        <a:p>
          <a:endParaRPr lang="en-GB" sz="4400"/>
        </a:p>
      </dgm:t>
    </dgm:pt>
    <dgm:pt modelId="{3923F34D-6872-4080-B3B1-9E8197B4EF22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B1E49F03-0217-4AA4-858B-1A936AE513FD}" type="parTrans" cxnId="{DABDA4BF-4ED6-4F95-A92B-96E26ACCFE53}">
      <dgm:prSet/>
      <dgm:spPr/>
      <dgm:t>
        <a:bodyPr/>
        <a:lstStyle/>
        <a:p>
          <a:endParaRPr lang="en-GB" sz="4400"/>
        </a:p>
      </dgm:t>
    </dgm:pt>
    <dgm:pt modelId="{83C90A66-C147-4E80-8BB0-EC7484E8E0D0}" type="sibTrans" cxnId="{DABDA4BF-4ED6-4F95-A92B-96E26ACCFE53}">
      <dgm:prSet/>
      <dgm:spPr/>
      <dgm:t>
        <a:bodyPr/>
        <a:lstStyle/>
        <a:p>
          <a:endParaRPr lang="en-GB" sz="4400"/>
        </a:p>
      </dgm:t>
    </dgm:pt>
    <dgm:pt modelId="{4D20022E-CF07-49F7-8590-034244FBD9C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err="1" smtClean="0"/>
            <a:t>Electropolishing</a:t>
          </a:r>
          <a:endParaRPr lang="en-US" sz="1800" dirty="0"/>
        </a:p>
      </dgm:t>
    </dgm:pt>
    <dgm:pt modelId="{5608C602-33CD-4AD1-88A8-BF6605464B20}" type="parTrans" cxnId="{BAD3F1CE-A0EA-4050-AFE9-028ADFEF2672}">
      <dgm:prSet/>
      <dgm:spPr/>
      <dgm:t>
        <a:bodyPr/>
        <a:lstStyle/>
        <a:p>
          <a:endParaRPr lang="en-GB" sz="4400"/>
        </a:p>
      </dgm:t>
    </dgm:pt>
    <dgm:pt modelId="{C7B3D369-61AF-4F3F-BD0D-1924BDC0AC34}" type="sibTrans" cxnId="{BAD3F1CE-A0EA-4050-AFE9-028ADFEF2672}">
      <dgm:prSet/>
      <dgm:spPr/>
      <dgm:t>
        <a:bodyPr/>
        <a:lstStyle/>
        <a:p>
          <a:endParaRPr lang="en-GB" sz="4400"/>
        </a:p>
      </dgm:t>
    </dgm:pt>
    <dgm:pt modelId="{008C1DEA-7E19-486D-95D9-3EC51D3BCC00}">
      <dgm:prSet custT="1"/>
      <dgm:spPr/>
      <dgm:t>
        <a:bodyPr/>
        <a:lstStyle/>
        <a:p>
          <a:pPr rtl="0"/>
          <a:r>
            <a:rPr lang="en-GB" sz="1800" dirty="0" smtClean="0"/>
            <a:t>HT ( 600°C/24h)</a:t>
          </a:r>
          <a:endParaRPr lang="en-US" sz="1800" dirty="0"/>
        </a:p>
      </dgm:t>
    </dgm:pt>
    <dgm:pt modelId="{D297F48D-506A-4FE8-A467-7D7311676722}" type="parTrans" cxnId="{39559553-3259-46A2-B0A3-C2EBC6511116}">
      <dgm:prSet/>
      <dgm:spPr/>
      <dgm:t>
        <a:bodyPr/>
        <a:lstStyle/>
        <a:p>
          <a:endParaRPr lang="en-GB" sz="4400"/>
        </a:p>
      </dgm:t>
    </dgm:pt>
    <dgm:pt modelId="{D0135DFC-A19E-454D-9B70-A69C4D6CEBB1}" type="sibTrans" cxnId="{39559553-3259-46A2-B0A3-C2EBC6511116}">
      <dgm:prSet/>
      <dgm:spPr/>
      <dgm:t>
        <a:bodyPr/>
        <a:lstStyle/>
        <a:p>
          <a:endParaRPr lang="en-GB" sz="4400"/>
        </a:p>
      </dgm:t>
    </dgm:pt>
    <dgm:pt modelId="{3294F101-7381-42C1-A524-EF727135594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dirty="0" err="1" smtClean="0"/>
            <a:t>Electropolishing</a:t>
          </a:r>
          <a:endParaRPr lang="en-US" sz="1800" dirty="0"/>
        </a:p>
      </dgm:t>
    </dgm:pt>
    <dgm:pt modelId="{38DF3E06-9CB6-451C-9305-70153B61EC9C}" type="parTrans" cxnId="{14EF8A29-FD62-4627-B334-00611E1CB3A0}">
      <dgm:prSet/>
      <dgm:spPr/>
      <dgm:t>
        <a:bodyPr/>
        <a:lstStyle/>
        <a:p>
          <a:endParaRPr lang="en-GB" sz="4400"/>
        </a:p>
      </dgm:t>
    </dgm:pt>
    <dgm:pt modelId="{0942F84E-FD4F-4333-B532-A5E81B1E935C}" type="sibTrans" cxnId="{14EF8A29-FD62-4627-B334-00611E1CB3A0}">
      <dgm:prSet/>
      <dgm:spPr/>
      <dgm:t>
        <a:bodyPr/>
        <a:lstStyle/>
        <a:p>
          <a:endParaRPr lang="en-GB" sz="4400"/>
        </a:p>
      </dgm:t>
    </dgm:pt>
    <dgm:pt modelId="{FA705A09-B593-4BB4-A989-7AA11DDC9784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6290EA92-A00E-4DAD-A686-A8101A78DD7C}" type="parTrans" cxnId="{9A1FA87D-BFD4-440F-B8F0-B691CBD93B47}">
      <dgm:prSet/>
      <dgm:spPr/>
      <dgm:t>
        <a:bodyPr/>
        <a:lstStyle/>
        <a:p>
          <a:endParaRPr lang="en-GB" sz="4400"/>
        </a:p>
      </dgm:t>
    </dgm:pt>
    <dgm:pt modelId="{C43C81AF-FD05-4FF2-88F7-69EDC45D09E9}" type="sibTrans" cxnId="{9A1FA87D-BFD4-440F-B8F0-B691CBD93B47}">
      <dgm:prSet/>
      <dgm:spPr/>
      <dgm:t>
        <a:bodyPr/>
        <a:lstStyle/>
        <a:p>
          <a:endParaRPr lang="en-GB" sz="4400"/>
        </a:p>
      </dgm:t>
    </dgm:pt>
    <dgm:pt modelId="{1FFE1A09-F2B6-497B-911F-634B2D6B26C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FDB75A91-760A-486A-AD8C-79547EFA2362}" type="parTrans" cxnId="{18A72923-713A-4AAB-AE84-06F6EA0FB8A3}">
      <dgm:prSet/>
      <dgm:spPr/>
      <dgm:t>
        <a:bodyPr/>
        <a:lstStyle/>
        <a:p>
          <a:endParaRPr lang="en-GB" sz="4400"/>
        </a:p>
      </dgm:t>
    </dgm:pt>
    <dgm:pt modelId="{CD4A9FEC-8206-4067-888E-DF4183966BC8}" type="sibTrans" cxnId="{18A72923-713A-4AAB-AE84-06F6EA0FB8A3}">
      <dgm:prSet/>
      <dgm:spPr/>
      <dgm:t>
        <a:bodyPr/>
        <a:lstStyle/>
        <a:p>
          <a:endParaRPr lang="en-GB" sz="4400"/>
        </a:p>
      </dgm:t>
    </dgm:pt>
    <dgm:pt modelId="{8BAE8F6F-016E-43D5-ACD8-D39BD82ED796}">
      <dgm:prSet custT="1"/>
      <dgm:spPr/>
      <dgm:t>
        <a:bodyPr/>
        <a:lstStyle/>
        <a:p>
          <a:pPr rtl="0"/>
          <a:r>
            <a:rPr lang="en-GB" sz="1800" dirty="0" smtClean="0"/>
            <a:t>Thermal shock liquid N</a:t>
          </a:r>
          <a:r>
            <a:rPr lang="en-GB" sz="1800" baseline="-25000" dirty="0" smtClean="0"/>
            <a:t>2</a:t>
          </a:r>
          <a:r>
            <a:rPr lang="en-GB" sz="1800" dirty="0" smtClean="0"/>
            <a:t> (x5)</a:t>
          </a:r>
          <a:endParaRPr lang="en-US" sz="1800" dirty="0"/>
        </a:p>
      </dgm:t>
    </dgm:pt>
    <dgm:pt modelId="{E335C9D9-10C1-4DDD-B25B-30F3C2278C06}" type="parTrans" cxnId="{35D2061B-2C99-490F-A7E0-88218A92B015}">
      <dgm:prSet/>
      <dgm:spPr/>
      <dgm:t>
        <a:bodyPr/>
        <a:lstStyle/>
        <a:p>
          <a:endParaRPr lang="en-GB" sz="4400"/>
        </a:p>
      </dgm:t>
    </dgm:pt>
    <dgm:pt modelId="{52ADF690-488D-413E-90A0-31BCD6CAF836}" type="sibTrans" cxnId="{35D2061B-2C99-490F-A7E0-88218A92B015}">
      <dgm:prSet/>
      <dgm:spPr/>
      <dgm:t>
        <a:bodyPr/>
        <a:lstStyle/>
        <a:p>
          <a:endParaRPr lang="en-GB" sz="4400"/>
        </a:p>
      </dgm:t>
    </dgm:pt>
    <dgm:pt modelId="{648904F2-C656-4239-A8A2-686BC830677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4BA213C5-E732-4022-88B3-6600ED8AC889}" type="parTrans" cxnId="{1D83A06D-BC2B-431E-9FFB-1B81390EAC1F}">
      <dgm:prSet/>
      <dgm:spPr/>
      <dgm:t>
        <a:bodyPr/>
        <a:lstStyle/>
        <a:p>
          <a:endParaRPr lang="en-GB" sz="4400"/>
        </a:p>
      </dgm:t>
    </dgm:pt>
    <dgm:pt modelId="{AC5EFFFA-B1A9-4671-BF5C-4DBB30F72AE0}" type="sibTrans" cxnId="{1D83A06D-BC2B-431E-9FFB-1B81390EAC1F}">
      <dgm:prSet/>
      <dgm:spPr/>
      <dgm:t>
        <a:bodyPr/>
        <a:lstStyle/>
        <a:p>
          <a:endParaRPr lang="en-GB" sz="4400"/>
        </a:p>
      </dgm:t>
    </dgm:pt>
    <dgm:pt modelId="{C3919C24-7E2E-4130-A8E5-67050F3B0D53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D95AC62B-1045-40CB-B9A9-6398826E485C}" type="parTrans" cxnId="{C6876683-B53E-42F3-BD34-871CD56640AB}">
      <dgm:prSet/>
      <dgm:spPr/>
      <dgm:t>
        <a:bodyPr/>
        <a:lstStyle/>
        <a:p>
          <a:endParaRPr lang="en-GB" sz="4400"/>
        </a:p>
      </dgm:t>
    </dgm:pt>
    <dgm:pt modelId="{97220AD2-C78A-4E18-9BA7-69E8379768D1}" type="sibTrans" cxnId="{C6876683-B53E-42F3-BD34-871CD56640AB}">
      <dgm:prSet/>
      <dgm:spPr/>
      <dgm:t>
        <a:bodyPr/>
        <a:lstStyle/>
        <a:p>
          <a:endParaRPr lang="en-GB" sz="4400"/>
        </a:p>
      </dgm:t>
    </dgm:pt>
    <dgm:pt modelId="{9454F6D9-B3BE-4611-9C97-8B1E6A2346B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Shear test</a:t>
          </a:r>
          <a:endParaRPr lang="en-US" sz="1800" dirty="0"/>
        </a:p>
      </dgm:t>
    </dgm:pt>
    <dgm:pt modelId="{E524DA6F-53C0-4BF7-8A2A-4CC71CA1DEFD}" type="parTrans" cxnId="{3D93A8C3-B488-4EF0-BC4E-54ABBFD3AD25}">
      <dgm:prSet/>
      <dgm:spPr/>
      <dgm:t>
        <a:bodyPr/>
        <a:lstStyle/>
        <a:p>
          <a:endParaRPr lang="en-GB" sz="4400"/>
        </a:p>
      </dgm:t>
    </dgm:pt>
    <dgm:pt modelId="{8810E6C0-22F3-4CC1-9D98-BB671DCF670E}" type="sibTrans" cxnId="{3D93A8C3-B488-4EF0-BC4E-54ABBFD3AD25}">
      <dgm:prSet/>
      <dgm:spPr/>
      <dgm:t>
        <a:bodyPr/>
        <a:lstStyle/>
        <a:p>
          <a:endParaRPr lang="en-GB" sz="4400"/>
        </a:p>
      </dgm:t>
    </dgm:pt>
    <dgm:pt modelId="{3015DB7E-2F94-47B7-9E0F-A1AEBE1ED972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69558397-218F-45D2-95CD-256D1495EDC0}" type="parTrans" cxnId="{44386D3B-52A5-4209-844E-48B09231BB48}">
      <dgm:prSet/>
      <dgm:spPr/>
      <dgm:t>
        <a:bodyPr/>
        <a:lstStyle/>
        <a:p>
          <a:endParaRPr lang="en-GB" sz="4400"/>
        </a:p>
      </dgm:t>
    </dgm:pt>
    <dgm:pt modelId="{863E944F-CD52-4459-BCC8-3F19D1A04053}" type="sibTrans" cxnId="{44386D3B-52A5-4209-844E-48B09231BB48}">
      <dgm:prSet/>
      <dgm:spPr/>
      <dgm:t>
        <a:bodyPr/>
        <a:lstStyle/>
        <a:p>
          <a:endParaRPr lang="en-GB" sz="4400"/>
        </a:p>
      </dgm:t>
    </dgm:pt>
    <dgm:pt modelId="{1EB98A7A-B75D-4FCD-9870-08C5275592A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BB906B98-1361-4870-AC97-6EA9D8714586}" type="parTrans" cxnId="{DDFE6187-82D8-42D7-B1A3-06350DBC9C1B}">
      <dgm:prSet/>
      <dgm:spPr/>
      <dgm:t>
        <a:bodyPr/>
        <a:lstStyle/>
        <a:p>
          <a:endParaRPr lang="en-GB" sz="4400"/>
        </a:p>
      </dgm:t>
    </dgm:pt>
    <dgm:pt modelId="{8BC18BEF-5BFD-42E6-ABAA-ED514F0DB7A3}" type="sibTrans" cxnId="{DDFE6187-82D8-42D7-B1A3-06350DBC9C1B}">
      <dgm:prSet/>
      <dgm:spPr/>
      <dgm:t>
        <a:bodyPr/>
        <a:lstStyle/>
        <a:p>
          <a:endParaRPr lang="en-GB" sz="4400"/>
        </a:p>
      </dgm:t>
    </dgm:pt>
    <dgm:pt modelId="{CA27320A-C271-4729-B8CD-C43237999CC3}">
      <dgm:prSet custT="1"/>
      <dgm:spPr/>
      <dgm:t>
        <a:bodyPr/>
        <a:lstStyle/>
        <a:p>
          <a:pPr rtl="0"/>
          <a:r>
            <a:rPr lang="en-GB" sz="1800" dirty="0" smtClean="0"/>
            <a:t>Assembly test</a:t>
          </a:r>
          <a:endParaRPr lang="en-US" sz="1800" dirty="0"/>
        </a:p>
      </dgm:t>
    </dgm:pt>
    <dgm:pt modelId="{5B34D526-D328-4C43-B833-4CEBE7B810A6}" type="parTrans" cxnId="{6CE51B83-26F3-43A9-9C7C-2D210A88B3C4}">
      <dgm:prSet/>
      <dgm:spPr/>
      <dgm:t>
        <a:bodyPr/>
        <a:lstStyle/>
        <a:p>
          <a:endParaRPr lang="en-GB" sz="4400"/>
        </a:p>
      </dgm:t>
    </dgm:pt>
    <dgm:pt modelId="{51C372F3-6CD8-4534-BE8B-147DDFCFB869}" type="sibTrans" cxnId="{6CE51B83-26F3-43A9-9C7C-2D210A88B3C4}">
      <dgm:prSet/>
      <dgm:spPr/>
      <dgm:t>
        <a:bodyPr/>
        <a:lstStyle/>
        <a:p>
          <a:endParaRPr lang="en-GB" sz="4400"/>
        </a:p>
      </dgm:t>
    </dgm:pt>
    <dgm:pt modelId="{E8056C4C-82D4-4ACC-8D06-727239B864D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Macroscopic examination</a:t>
          </a:r>
          <a:endParaRPr lang="en-US" sz="1800" dirty="0"/>
        </a:p>
      </dgm:t>
    </dgm:pt>
    <dgm:pt modelId="{623D4C26-4134-4F9E-9F96-EA475FED5174}" type="parTrans" cxnId="{2D5D6703-57B2-493F-AA7C-59C5E0A101B5}">
      <dgm:prSet/>
      <dgm:spPr/>
      <dgm:t>
        <a:bodyPr/>
        <a:lstStyle/>
        <a:p>
          <a:endParaRPr lang="en-GB" sz="4400"/>
        </a:p>
      </dgm:t>
    </dgm:pt>
    <dgm:pt modelId="{24CA2E00-F9A0-449A-A45F-FECFB4AD2421}" type="sibTrans" cxnId="{2D5D6703-57B2-493F-AA7C-59C5E0A101B5}">
      <dgm:prSet/>
      <dgm:spPr/>
      <dgm:t>
        <a:bodyPr/>
        <a:lstStyle/>
        <a:p>
          <a:endParaRPr lang="en-GB" sz="4400"/>
        </a:p>
      </dgm:t>
    </dgm:pt>
    <dgm:pt modelId="{4EF4366D-EE35-40BF-821C-FF5F051A5E2E}">
      <dgm:prSet custT="1"/>
      <dgm:spPr/>
      <dgm:t>
        <a:bodyPr/>
        <a:lstStyle/>
        <a:p>
          <a:pPr rtl="0"/>
          <a:r>
            <a:rPr lang="en-GB" sz="1800" dirty="0" smtClean="0"/>
            <a:t>SEM </a:t>
          </a:r>
          <a:r>
            <a:rPr lang="en-GB" sz="1800" dirty="0" err="1" smtClean="0"/>
            <a:t>assesment</a:t>
          </a:r>
          <a:endParaRPr lang="en-GB" sz="1800" dirty="0"/>
        </a:p>
      </dgm:t>
    </dgm:pt>
    <dgm:pt modelId="{B655793C-A055-44F2-9D31-2E4CB0E85624}" type="parTrans" cxnId="{567F6507-5CEF-415C-8187-B3C360221D7A}">
      <dgm:prSet/>
      <dgm:spPr/>
      <dgm:t>
        <a:bodyPr/>
        <a:lstStyle/>
        <a:p>
          <a:endParaRPr lang="en-GB" sz="4400"/>
        </a:p>
      </dgm:t>
    </dgm:pt>
    <dgm:pt modelId="{DF2D3312-F91C-43DC-A2C3-3963CA7005C2}" type="sibTrans" cxnId="{567F6507-5CEF-415C-8187-B3C360221D7A}">
      <dgm:prSet/>
      <dgm:spPr/>
      <dgm:t>
        <a:bodyPr/>
        <a:lstStyle/>
        <a:p>
          <a:endParaRPr lang="en-GB" sz="4400"/>
        </a:p>
      </dgm:t>
    </dgm:pt>
    <dgm:pt modelId="{3A14E403-EB2D-45FF-A7B2-36BD2854F614}" type="pres">
      <dgm:prSet presAssocID="{F5BCD1C2-824B-444E-8A5E-330F8BF6C1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A4C82B5-0063-48E2-95A5-013934F60EAC}" type="pres">
      <dgm:prSet presAssocID="{7D35041D-B5A7-4C34-9848-C8EFB66A83B0}" presName="parentText" presStyleLbl="node1" presStyleIdx="0" presStyleCnt="19" custScaleY="14487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3DB6D6-03B3-44DA-9861-38FD4205AAC9}" type="pres">
      <dgm:prSet presAssocID="{F83B2699-A1DB-43D6-B303-3E89B5747F9E}" presName="spacer" presStyleCnt="0"/>
      <dgm:spPr/>
    </dgm:pt>
    <dgm:pt modelId="{F4D1B816-B7DC-4D4E-B7CE-0EB57133620D}" type="pres">
      <dgm:prSet presAssocID="{3FE4E777-0CC2-46BF-B2D8-A57AE118E84F}" presName="parentText" presStyleLbl="node1" presStyleIdx="1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EF1E3-5DD0-41FE-BD9E-43FFEFDBB16B}" type="pres">
      <dgm:prSet presAssocID="{C20F4F32-EFFF-4FBF-A18E-AF20F7B6FAAA}" presName="spacer" presStyleCnt="0"/>
      <dgm:spPr/>
    </dgm:pt>
    <dgm:pt modelId="{2FCD5E1D-BBCA-4E0E-A454-4AD97AA85DC0}" type="pres">
      <dgm:prSet presAssocID="{87DB431A-50CD-41A8-888B-A598D2BE06EE}" presName="parentText" presStyleLbl="node1" presStyleIdx="2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B1D9EA-F306-47F7-A56F-DD24276D24A9}" type="pres">
      <dgm:prSet presAssocID="{6C1B3064-AA78-4A0D-A408-6F1F67BFDA2F}" presName="spacer" presStyleCnt="0"/>
      <dgm:spPr/>
    </dgm:pt>
    <dgm:pt modelId="{686FC50D-8580-4B9B-99D6-C8761F077CF9}" type="pres">
      <dgm:prSet presAssocID="{232FB68C-05CF-4A3D-9DC0-AF8B8A5BD6E5}" presName="parentText" presStyleLbl="node1" presStyleIdx="3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55FEAD-A153-4695-A248-2627441CFD1E}" type="pres">
      <dgm:prSet presAssocID="{1FDC3EB1-19EE-4197-85C5-0A20EC0B6367}" presName="spacer" presStyleCnt="0"/>
      <dgm:spPr/>
    </dgm:pt>
    <dgm:pt modelId="{CEF99B7F-23EF-4C6A-AA5B-6682E0EAC945}" type="pres">
      <dgm:prSet presAssocID="{3923F34D-6872-4080-B3B1-9E8197B4EF22}" presName="parentText" presStyleLbl="node1" presStyleIdx="4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303383-DA59-42B6-A3A7-33B85CFD56BA}" type="pres">
      <dgm:prSet presAssocID="{83C90A66-C147-4E80-8BB0-EC7484E8E0D0}" presName="spacer" presStyleCnt="0"/>
      <dgm:spPr/>
    </dgm:pt>
    <dgm:pt modelId="{894A3754-C4CF-4ACA-A626-5190F644233C}" type="pres">
      <dgm:prSet presAssocID="{4D20022E-CF07-49F7-8590-034244FBD9C4}" presName="parentText" presStyleLbl="node1" presStyleIdx="5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E70F6A-8CF7-4918-B4BD-4BC4C0BC084D}" type="pres">
      <dgm:prSet presAssocID="{C7B3D369-61AF-4F3F-BD0D-1924BDC0AC34}" presName="spacer" presStyleCnt="0"/>
      <dgm:spPr/>
    </dgm:pt>
    <dgm:pt modelId="{8FDA8034-3568-40BC-B98C-EC602D6F3ADB}" type="pres">
      <dgm:prSet presAssocID="{008C1DEA-7E19-486D-95D9-3EC51D3BCC00}" presName="parentText" presStyleLbl="node1" presStyleIdx="6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99CD5C-6FF6-422A-ABF0-3BECDC0C9564}" type="pres">
      <dgm:prSet presAssocID="{D0135DFC-A19E-454D-9B70-A69C4D6CEBB1}" presName="spacer" presStyleCnt="0"/>
      <dgm:spPr/>
    </dgm:pt>
    <dgm:pt modelId="{0F81AAB8-AB6E-4210-806D-0D47DE51A0E5}" type="pres">
      <dgm:prSet presAssocID="{3294F101-7381-42C1-A524-EF727135594D}" presName="parentText" presStyleLbl="node1" presStyleIdx="7" presStyleCnt="19" custLinFactNeighborX="-15000" custLinFactNeighborY="-1182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EAC75F-6FCB-4DDB-8233-B4C43BABA471}" type="pres">
      <dgm:prSet presAssocID="{0942F84E-FD4F-4333-B532-A5E81B1E935C}" presName="spacer" presStyleCnt="0"/>
      <dgm:spPr/>
    </dgm:pt>
    <dgm:pt modelId="{532C4C1C-E45D-4840-9A7C-1B2D2326FE1A}" type="pres">
      <dgm:prSet presAssocID="{FA705A09-B593-4BB4-A989-7AA11DDC9784}" presName="parentText" presStyleLbl="node1" presStyleIdx="8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614C92-015A-46E7-9E82-8BA8FA09DA01}" type="pres">
      <dgm:prSet presAssocID="{C43C81AF-FD05-4FF2-88F7-69EDC45D09E9}" presName="spacer" presStyleCnt="0"/>
      <dgm:spPr/>
    </dgm:pt>
    <dgm:pt modelId="{AC512E2F-822F-4633-9AA8-561CC7E6F728}" type="pres">
      <dgm:prSet presAssocID="{1FFE1A09-F2B6-497B-911F-634B2D6B26C8}" presName="parentText" presStyleLbl="node1" presStyleIdx="9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9EC738-FE84-4264-BC14-D3B176D16AB5}" type="pres">
      <dgm:prSet presAssocID="{CD4A9FEC-8206-4067-888E-DF4183966BC8}" presName="spacer" presStyleCnt="0"/>
      <dgm:spPr/>
    </dgm:pt>
    <dgm:pt modelId="{B15CC41B-28DE-446C-B2DC-1EB0C7A24DAC}" type="pres">
      <dgm:prSet presAssocID="{8BAE8F6F-016E-43D5-ACD8-D39BD82ED796}" presName="parentText" presStyleLbl="node1" presStyleIdx="10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E135BD-276E-4EFE-98B7-CF99015AA8AD}" type="pres">
      <dgm:prSet presAssocID="{52ADF690-488D-413E-90A0-31BCD6CAF836}" presName="spacer" presStyleCnt="0"/>
      <dgm:spPr/>
    </dgm:pt>
    <dgm:pt modelId="{96AC618B-4BE0-4D45-88FA-E7BCD9A81304}" type="pres">
      <dgm:prSet presAssocID="{648904F2-C656-4239-A8A2-686BC8306770}" presName="parentText" presStyleLbl="node1" presStyleIdx="11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F16E14-C095-4C23-8882-C324EA84BD79}" type="pres">
      <dgm:prSet presAssocID="{AC5EFFFA-B1A9-4671-BF5C-4DBB30F72AE0}" presName="spacer" presStyleCnt="0"/>
      <dgm:spPr/>
    </dgm:pt>
    <dgm:pt modelId="{25BE7027-C660-46CE-9401-2B925F1258C1}" type="pres">
      <dgm:prSet presAssocID="{C3919C24-7E2E-4130-A8E5-67050F3B0D53}" presName="parentText" presStyleLbl="node1" presStyleIdx="12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69C62B-1206-43AC-AFF7-5C5651B9E591}" type="pres">
      <dgm:prSet presAssocID="{97220AD2-C78A-4E18-9BA7-69E8379768D1}" presName="spacer" presStyleCnt="0"/>
      <dgm:spPr/>
    </dgm:pt>
    <dgm:pt modelId="{4845E3AB-75BD-4C30-B9FE-E20DF532805F}" type="pres">
      <dgm:prSet presAssocID="{9454F6D9-B3BE-4611-9C97-8B1E6A2346B1}" presName="parentText" presStyleLbl="node1" presStyleIdx="13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25692C-EABA-40DE-9B89-F24729C03B61}" type="pres">
      <dgm:prSet presAssocID="{8810E6C0-22F3-4CC1-9D98-BB671DCF670E}" presName="spacer" presStyleCnt="0"/>
      <dgm:spPr/>
    </dgm:pt>
    <dgm:pt modelId="{2D019845-29A3-498E-BD80-17BCF78FF5FF}" type="pres">
      <dgm:prSet presAssocID="{3015DB7E-2F94-47B7-9E0F-A1AEBE1ED972}" presName="parentText" presStyleLbl="node1" presStyleIdx="14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681BDC-F80E-464A-A52D-B4FD4E6E2123}" type="pres">
      <dgm:prSet presAssocID="{863E944F-CD52-4459-BCC8-3F19D1A04053}" presName="spacer" presStyleCnt="0"/>
      <dgm:spPr/>
    </dgm:pt>
    <dgm:pt modelId="{9ABF353B-CD69-4FD0-9CE6-707D1F7EB500}" type="pres">
      <dgm:prSet presAssocID="{1EB98A7A-B75D-4FCD-9870-08C5275592A2}" presName="parentText" presStyleLbl="node1" presStyleIdx="15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BDA6D0-D229-4405-8F10-24759319B74E}" type="pres">
      <dgm:prSet presAssocID="{8BC18BEF-5BFD-42E6-ABAA-ED514F0DB7A3}" presName="spacer" presStyleCnt="0"/>
      <dgm:spPr/>
    </dgm:pt>
    <dgm:pt modelId="{48889CDD-E0F8-493F-9294-86CC75E1B818}" type="pres">
      <dgm:prSet presAssocID="{CA27320A-C271-4729-B8CD-C43237999CC3}" presName="parentText" presStyleLbl="node1" presStyleIdx="16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6BE4B8-8F33-41FB-9346-14FA2D36E1A3}" type="pres">
      <dgm:prSet presAssocID="{51C372F3-6CD8-4534-BE8B-147DDFCFB869}" presName="spacer" presStyleCnt="0"/>
      <dgm:spPr/>
    </dgm:pt>
    <dgm:pt modelId="{3F279E22-E6A6-4C14-9281-7733799612DA}" type="pres">
      <dgm:prSet presAssocID="{E8056C4C-82D4-4ACC-8D06-727239B864D8}" presName="parentText" presStyleLbl="node1" presStyleIdx="17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993D4D-CECC-4813-9EA8-1232E5B44A39}" type="pres">
      <dgm:prSet presAssocID="{24CA2E00-F9A0-449A-A45F-FECFB4AD2421}" presName="spacer" presStyleCnt="0"/>
      <dgm:spPr/>
    </dgm:pt>
    <dgm:pt modelId="{A8A6CEA9-2B42-4C8A-AC25-79D6F6F13FE4}" type="pres">
      <dgm:prSet presAssocID="{4EF4366D-EE35-40BF-821C-FF5F051A5E2E}" presName="parentText" presStyleLbl="node1" presStyleIdx="18" presStyleCnt="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6876683-B53E-42F3-BD34-871CD56640AB}" srcId="{F5BCD1C2-824B-444E-8A5E-330F8BF6C186}" destId="{C3919C24-7E2E-4130-A8E5-67050F3B0D53}" srcOrd="12" destOrd="0" parTransId="{D95AC62B-1045-40CB-B9A9-6398826E485C}" sibTransId="{97220AD2-C78A-4E18-9BA7-69E8379768D1}"/>
    <dgm:cxn modelId="{A8D42BD4-D536-4F83-85CD-E146706B325E}" type="presOf" srcId="{3015DB7E-2F94-47B7-9E0F-A1AEBE1ED972}" destId="{2D019845-29A3-498E-BD80-17BCF78FF5FF}" srcOrd="0" destOrd="0" presId="urn:microsoft.com/office/officeart/2005/8/layout/vList2"/>
    <dgm:cxn modelId="{35D2061B-2C99-490F-A7E0-88218A92B015}" srcId="{F5BCD1C2-824B-444E-8A5E-330F8BF6C186}" destId="{8BAE8F6F-016E-43D5-ACD8-D39BD82ED796}" srcOrd="10" destOrd="0" parTransId="{E335C9D9-10C1-4DDD-B25B-30F3C2278C06}" sibTransId="{52ADF690-488D-413E-90A0-31BCD6CAF836}"/>
    <dgm:cxn modelId="{BB075B1B-6EA0-4EDA-908B-E1C7299FA02A}" type="presOf" srcId="{7D35041D-B5A7-4C34-9848-C8EFB66A83B0}" destId="{9A4C82B5-0063-48E2-95A5-013934F60EAC}" srcOrd="0" destOrd="0" presId="urn:microsoft.com/office/officeart/2005/8/layout/vList2"/>
    <dgm:cxn modelId="{2292E31B-8E57-4F4C-8B98-A5F2BAD7EB8B}" type="presOf" srcId="{3294F101-7381-42C1-A524-EF727135594D}" destId="{0F81AAB8-AB6E-4210-806D-0D47DE51A0E5}" srcOrd="0" destOrd="0" presId="urn:microsoft.com/office/officeart/2005/8/layout/vList2"/>
    <dgm:cxn modelId="{ED8DE7FE-5657-4FAD-A255-76AFDB0E5253}" type="presOf" srcId="{1EB98A7A-B75D-4FCD-9870-08C5275592A2}" destId="{9ABF353B-CD69-4FD0-9CE6-707D1F7EB500}" srcOrd="0" destOrd="0" presId="urn:microsoft.com/office/officeart/2005/8/layout/vList2"/>
    <dgm:cxn modelId="{AFCB2E21-441F-47ED-899C-49F2F728F2F0}" srcId="{F5BCD1C2-824B-444E-8A5E-330F8BF6C186}" destId="{3FE4E777-0CC2-46BF-B2D8-A57AE118E84F}" srcOrd="1" destOrd="0" parTransId="{161CD25B-2A12-4519-A811-F92CC297819B}" sibTransId="{C20F4F32-EFFF-4FBF-A18E-AF20F7B6FAAA}"/>
    <dgm:cxn modelId="{93CC937E-68DE-4BEC-ABDD-A5BDA1F6CA42}" type="presOf" srcId="{4EF4366D-EE35-40BF-821C-FF5F051A5E2E}" destId="{A8A6CEA9-2B42-4C8A-AC25-79D6F6F13FE4}" srcOrd="0" destOrd="0" presId="urn:microsoft.com/office/officeart/2005/8/layout/vList2"/>
    <dgm:cxn modelId="{17EA3FDA-EA9C-4C25-A4AB-4F60736F5784}" srcId="{F5BCD1C2-824B-444E-8A5E-330F8BF6C186}" destId="{87DB431A-50CD-41A8-888B-A598D2BE06EE}" srcOrd="2" destOrd="0" parTransId="{BD88C22E-1513-4A43-881C-77DF47613B30}" sibTransId="{6C1B3064-AA78-4A0D-A408-6F1F67BFDA2F}"/>
    <dgm:cxn modelId="{A7719B57-DB93-401F-AA0D-43B2C9D4419E}" type="presOf" srcId="{8BAE8F6F-016E-43D5-ACD8-D39BD82ED796}" destId="{B15CC41B-28DE-446C-B2DC-1EB0C7A24DAC}" srcOrd="0" destOrd="0" presId="urn:microsoft.com/office/officeart/2005/8/layout/vList2"/>
    <dgm:cxn modelId="{9113FEE8-986A-4F3A-BE57-A009BBE68923}" srcId="{F5BCD1C2-824B-444E-8A5E-330F8BF6C186}" destId="{232FB68C-05CF-4A3D-9DC0-AF8B8A5BD6E5}" srcOrd="3" destOrd="0" parTransId="{A53DB5CE-61A1-4899-918A-9C68C4874E81}" sibTransId="{1FDC3EB1-19EE-4197-85C5-0A20EC0B6367}"/>
    <dgm:cxn modelId="{E9D522EA-BB15-4349-8A38-32371BF66812}" type="presOf" srcId="{F5BCD1C2-824B-444E-8A5E-330F8BF6C186}" destId="{3A14E403-EB2D-45FF-A7B2-36BD2854F614}" srcOrd="0" destOrd="0" presId="urn:microsoft.com/office/officeart/2005/8/layout/vList2"/>
    <dgm:cxn modelId="{18A72923-713A-4AAB-AE84-06F6EA0FB8A3}" srcId="{F5BCD1C2-824B-444E-8A5E-330F8BF6C186}" destId="{1FFE1A09-F2B6-497B-911F-634B2D6B26C8}" srcOrd="9" destOrd="0" parTransId="{FDB75A91-760A-486A-AD8C-79547EFA2362}" sibTransId="{CD4A9FEC-8206-4067-888E-DF4183966BC8}"/>
    <dgm:cxn modelId="{39559553-3259-46A2-B0A3-C2EBC6511116}" srcId="{F5BCD1C2-824B-444E-8A5E-330F8BF6C186}" destId="{008C1DEA-7E19-486D-95D9-3EC51D3BCC00}" srcOrd="6" destOrd="0" parTransId="{D297F48D-506A-4FE8-A467-7D7311676722}" sibTransId="{D0135DFC-A19E-454D-9B70-A69C4D6CEBB1}"/>
    <dgm:cxn modelId="{14EF8A29-FD62-4627-B334-00611E1CB3A0}" srcId="{F5BCD1C2-824B-444E-8A5E-330F8BF6C186}" destId="{3294F101-7381-42C1-A524-EF727135594D}" srcOrd="7" destOrd="0" parTransId="{38DF3E06-9CB6-451C-9305-70153B61EC9C}" sibTransId="{0942F84E-FD4F-4333-B532-A5E81B1E935C}"/>
    <dgm:cxn modelId="{35FF3761-2BC0-4C77-AF54-A709DDB30122}" type="presOf" srcId="{87DB431A-50CD-41A8-888B-A598D2BE06EE}" destId="{2FCD5E1D-BBCA-4E0E-A454-4AD97AA85DC0}" srcOrd="0" destOrd="0" presId="urn:microsoft.com/office/officeart/2005/8/layout/vList2"/>
    <dgm:cxn modelId="{1D83A06D-BC2B-431E-9FFB-1B81390EAC1F}" srcId="{F5BCD1C2-824B-444E-8A5E-330F8BF6C186}" destId="{648904F2-C656-4239-A8A2-686BC8306770}" srcOrd="11" destOrd="0" parTransId="{4BA213C5-E732-4022-88B3-6600ED8AC889}" sibTransId="{AC5EFFFA-B1A9-4671-BF5C-4DBB30F72AE0}"/>
    <dgm:cxn modelId="{10E51939-D043-4895-AE7A-3B41C6B8F64B}" type="presOf" srcId="{648904F2-C656-4239-A8A2-686BC8306770}" destId="{96AC618B-4BE0-4D45-88FA-E7BCD9A81304}" srcOrd="0" destOrd="0" presId="urn:microsoft.com/office/officeart/2005/8/layout/vList2"/>
    <dgm:cxn modelId="{6055899E-6BC2-49EF-B262-F7E4F32ADC5B}" type="presOf" srcId="{9454F6D9-B3BE-4611-9C97-8B1E6A2346B1}" destId="{4845E3AB-75BD-4C30-B9FE-E20DF532805F}" srcOrd="0" destOrd="0" presId="urn:microsoft.com/office/officeart/2005/8/layout/vList2"/>
    <dgm:cxn modelId="{9A1FA87D-BFD4-440F-B8F0-B691CBD93B47}" srcId="{F5BCD1C2-824B-444E-8A5E-330F8BF6C186}" destId="{FA705A09-B593-4BB4-A989-7AA11DDC9784}" srcOrd="8" destOrd="0" parTransId="{6290EA92-A00E-4DAD-A686-A8101A78DD7C}" sibTransId="{C43C81AF-FD05-4FF2-88F7-69EDC45D09E9}"/>
    <dgm:cxn modelId="{667F0597-0526-478F-BD3A-1281ECBE91DE}" srcId="{F5BCD1C2-824B-444E-8A5E-330F8BF6C186}" destId="{7D35041D-B5A7-4C34-9848-C8EFB66A83B0}" srcOrd="0" destOrd="0" parTransId="{2B50F3FB-E88F-4AC8-8729-68E22FA0FF8A}" sibTransId="{F83B2699-A1DB-43D6-B303-3E89B5747F9E}"/>
    <dgm:cxn modelId="{47FD58D5-C13C-4C8C-89CA-9132711B74E1}" type="presOf" srcId="{008C1DEA-7E19-486D-95D9-3EC51D3BCC00}" destId="{8FDA8034-3568-40BC-B98C-EC602D6F3ADB}" srcOrd="0" destOrd="0" presId="urn:microsoft.com/office/officeart/2005/8/layout/vList2"/>
    <dgm:cxn modelId="{6CE51B83-26F3-43A9-9C7C-2D210A88B3C4}" srcId="{F5BCD1C2-824B-444E-8A5E-330F8BF6C186}" destId="{CA27320A-C271-4729-B8CD-C43237999CC3}" srcOrd="16" destOrd="0" parTransId="{5B34D526-D328-4C43-B833-4CEBE7B810A6}" sibTransId="{51C372F3-6CD8-4534-BE8B-147DDFCFB869}"/>
    <dgm:cxn modelId="{567F6507-5CEF-415C-8187-B3C360221D7A}" srcId="{F5BCD1C2-824B-444E-8A5E-330F8BF6C186}" destId="{4EF4366D-EE35-40BF-821C-FF5F051A5E2E}" srcOrd="18" destOrd="0" parTransId="{B655793C-A055-44F2-9D31-2E4CB0E85624}" sibTransId="{DF2D3312-F91C-43DC-A2C3-3963CA7005C2}"/>
    <dgm:cxn modelId="{B759EC26-3524-4904-B9FA-CA2A5C3BB284}" type="presOf" srcId="{3FE4E777-0CC2-46BF-B2D8-A57AE118E84F}" destId="{F4D1B816-B7DC-4D4E-B7CE-0EB57133620D}" srcOrd="0" destOrd="0" presId="urn:microsoft.com/office/officeart/2005/8/layout/vList2"/>
    <dgm:cxn modelId="{DDFE6187-82D8-42D7-B1A3-06350DBC9C1B}" srcId="{F5BCD1C2-824B-444E-8A5E-330F8BF6C186}" destId="{1EB98A7A-B75D-4FCD-9870-08C5275592A2}" srcOrd="15" destOrd="0" parTransId="{BB906B98-1361-4870-AC97-6EA9D8714586}" sibTransId="{8BC18BEF-5BFD-42E6-ABAA-ED514F0DB7A3}"/>
    <dgm:cxn modelId="{3784A74E-DC16-4B3E-A4D6-2F8B435C4FA9}" type="presOf" srcId="{232FB68C-05CF-4A3D-9DC0-AF8B8A5BD6E5}" destId="{686FC50D-8580-4B9B-99D6-C8761F077CF9}" srcOrd="0" destOrd="0" presId="urn:microsoft.com/office/officeart/2005/8/layout/vList2"/>
    <dgm:cxn modelId="{F52B01C0-843A-4ED3-8372-6DA5AEB90615}" type="presOf" srcId="{1FFE1A09-F2B6-497B-911F-634B2D6B26C8}" destId="{AC512E2F-822F-4633-9AA8-561CC7E6F728}" srcOrd="0" destOrd="0" presId="urn:microsoft.com/office/officeart/2005/8/layout/vList2"/>
    <dgm:cxn modelId="{97C1765E-608A-4C81-92C6-16D237AF9C0A}" type="presOf" srcId="{E8056C4C-82D4-4ACC-8D06-727239B864D8}" destId="{3F279E22-E6A6-4C14-9281-7733799612DA}" srcOrd="0" destOrd="0" presId="urn:microsoft.com/office/officeart/2005/8/layout/vList2"/>
    <dgm:cxn modelId="{169EA411-0064-4F08-825B-EDB00D6ADD7B}" type="presOf" srcId="{C3919C24-7E2E-4130-A8E5-67050F3B0D53}" destId="{25BE7027-C660-46CE-9401-2B925F1258C1}" srcOrd="0" destOrd="0" presId="urn:microsoft.com/office/officeart/2005/8/layout/vList2"/>
    <dgm:cxn modelId="{29FCEE63-968C-44CC-8F6A-D7E16D21FE73}" type="presOf" srcId="{FA705A09-B593-4BB4-A989-7AA11DDC9784}" destId="{532C4C1C-E45D-4840-9A7C-1B2D2326FE1A}" srcOrd="0" destOrd="0" presId="urn:microsoft.com/office/officeart/2005/8/layout/vList2"/>
    <dgm:cxn modelId="{BAD3F1CE-A0EA-4050-AFE9-028ADFEF2672}" srcId="{F5BCD1C2-824B-444E-8A5E-330F8BF6C186}" destId="{4D20022E-CF07-49F7-8590-034244FBD9C4}" srcOrd="5" destOrd="0" parTransId="{5608C602-33CD-4AD1-88A8-BF6605464B20}" sibTransId="{C7B3D369-61AF-4F3F-BD0D-1924BDC0AC34}"/>
    <dgm:cxn modelId="{24C2A374-2E9A-48E5-82A3-70B40FDE94D8}" type="presOf" srcId="{3923F34D-6872-4080-B3B1-9E8197B4EF22}" destId="{CEF99B7F-23EF-4C6A-AA5B-6682E0EAC945}" srcOrd="0" destOrd="0" presId="urn:microsoft.com/office/officeart/2005/8/layout/vList2"/>
    <dgm:cxn modelId="{3D93A8C3-B488-4EF0-BC4E-54ABBFD3AD25}" srcId="{F5BCD1C2-824B-444E-8A5E-330F8BF6C186}" destId="{9454F6D9-B3BE-4611-9C97-8B1E6A2346B1}" srcOrd="13" destOrd="0" parTransId="{E524DA6F-53C0-4BF7-8A2A-4CC71CA1DEFD}" sibTransId="{8810E6C0-22F3-4CC1-9D98-BB671DCF670E}"/>
    <dgm:cxn modelId="{2D5D6703-57B2-493F-AA7C-59C5E0A101B5}" srcId="{F5BCD1C2-824B-444E-8A5E-330F8BF6C186}" destId="{E8056C4C-82D4-4ACC-8D06-727239B864D8}" srcOrd="17" destOrd="0" parTransId="{623D4C26-4134-4F9E-9F96-EA475FED5174}" sibTransId="{24CA2E00-F9A0-449A-A45F-FECFB4AD2421}"/>
    <dgm:cxn modelId="{44386D3B-52A5-4209-844E-48B09231BB48}" srcId="{F5BCD1C2-824B-444E-8A5E-330F8BF6C186}" destId="{3015DB7E-2F94-47B7-9E0F-A1AEBE1ED972}" srcOrd="14" destOrd="0" parTransId="{69558397-218F-45D2-95CD-256D1495EDC0}" sibTransId="{863E944F-CD52-4459-BCC8-3F19D1A04053}"/>
    <dgm:cxn modelId="{DABDA4BF-4ED6-4F95-A92B-96E26ACCFE53}" srcId="{F5BCD1C2-824B-444E-8A5E-330F8BF6C186}" destId="{3923F34D-6872-4080-B3B1-9E8197B4EF22}" srcOrd="4" destOrd="0" parTransId="{B1E49F03-0217-4AA4-858B-1A936AE513FD}" sibTransId="{83C90A66-C147-4E80-8BB0-EC7484E8E0D0}"/>
    <dgm:cxn modelId="{D2D02311-0565-4614-91E3-01868355F72E}" type="presOf" srcId="{CA27320A-C271-4729-B8CD-C43237999CC3}" destId="{48889CDD-E0F8-493F-9294-86CC75E1B818}" srcOrd="0" destOrd="0" presId="urn:microsoft.com/office/officeart/2005/8/layout/vList2"/>
    <dgm:cxn modelId="{9B5D6D13-7AEE-48F2-AC15-278EE2A0AE8B}" type="presOf" srcId="{4D20022E-CF07-49F7-8590-034244FBD9C4}" destId="{894A3754-C4CF-4ACA-A626-5190F644233C}" srcOrd="0" destOrd="0" presId="urn:microsoft.com/office/officeart/2005/8/layout/vList2"/>
    <dgm:cxn modelId="{EBCC11C2-8772-4386-BBE8-1D4CEACCC071}" type="presParOf" srcId="{3A14E403-EB2D-45FF-A7B2-36BD2854F614}" destId="{9A4C82B5-0063-48E2-95A5-013934F60EAC}" srcOrd="0" destOrd="0" presId="urn:microsoft.com/office/officeart/2005/8/layout/vList2"/>
    <dgm:cxn modelId="{E0B14E2B-03D6-49A7-B44F-F620F383E7D2}" type="presParOf" srcId="{3A14E403-EB2D-45FF-A7B2-36BD2854F614}" destId="{7A3DB6D6-03B3-44DA-9861-38FD4205AAC9}" srcOrd="1" destOrd="0" presId="urn:microsoft.com/office/officeart/2005/8/layout/vList2"/>
    <dgm:cxn modelId="{B5B1C716-C4E5-417F-A87C-D372E0125EDC}" type="presParOf" srcId="{3A14E403-EB2D-45FF-A7B2-36BD2854F614}" destId="{F4D1B816-B7DC-4D4E-B7CE-0EB57133620D}" srcOrd="2" destOrd="0" presId="urn:microsoft.com/office/officeart/2005/8/layout/vList2"/>
    <dgm:cxn modelId="{B79294EE-3D1E-47C4-ACB1-F54A6AD01389}" type="presParOf" srcId="{3A14E403-EB2D-45FF-A7B2-36BD2854F614}" destId="{06CEF1E3-5DD0-41FE-BD9E-43FFEFDBB16B}" srcOrd="3" destOrd="0" presId="urn:microsoft.com/office/officeart/2005/8/layout/vList2"/>
    <dgm:cxn modelId="{96A5F009-112F-4D0F-A095-AF7FBA7D267D}" type="presParOf" srcId="{3A14E403-EB2D-45FF-A7B2-36BD2854F614}" destId="{2FCD5E1D-BBCA-4E0E-A454-4AD97AA85DC0}" srcOrd="4" destOrd="0" presId="urn:microsoft.com/office/officeart/2005/8/layout/vList2"/>
    <dgm:cxn modelId="{1F7748C6-D3D2-49D9-9C8F-DE6BC687F34E}" type="presParOf" srcId="{3A14E403-EB2D-45FF-A7B2-36BD2854F614}" destId="{12B1D9EA-F306-47F7-A56F-DD24276D24A9}" srcOrd="5" destOrd="0" presId="urn:microsoft.com/office/officeart/2005/8/layout/vList2"/>
    <dgm:cxn modelId="{516C53E9-4037-47F6-9946-255B51C73456}" type="presParOf" srcId="{3A14E403-EB2D-45FF-A7B2-36BD2854F614}" destId="{686FC50D-8580-4B9B-99D6-C8761F077CF9}" srcOrd="6" destOrd="0" presId="urn:microsoft.com/office/officeart/2005/8/layout/vList2"/>
    <dgm:cxn modelId="{BD7E1778-B9DD-493F-BE05-4ABD659B87E9}" type="presParOf" srcId="{3A14E403-EB2D-45FF-A7B2-36BD2854F614}" destId="{9555FEAD-A153-4695-A248-2627441CFD1E}" srcOrd="7" destOrd="0" presId="urn:microsoft.com/office/officeart/2005/8/layout/vList2"/>
    <dgm:cxn modelId="{28C3D1E5-6788-486A-9883-D103EF03F05C}" type="presParOf" srcId="{3A14E403-EB2D-45FF-A7B2-36BD2854F614}" destId="{CEF99B7F-23EF-4C6A-AA5B-6682E0EAC945}" srcOrd="8" destOrd="0" presId="urn:microsoft.com/office/officeart/2005/8/layout/vList2"/>
    <dgm:cxn modelId="{5E876091-4E75-4831-9D81-0C9FB3C7BD3F}" type="presParOf" srcId="{3A14E403-EB2D-45FF-A7B2-36BD2854F614}" destId="{F7303383-DA59-42B6-A3A7-33B85CFD56BA}" srcOrd="9" destOrd="0" presId="urn:microsoft.com/office/officeart/2005/8/layout/vList2"/>
    <dgm:cxn modelId="{97EBBBAF-B143-4EB2-9E6B-58EB5DC51781}" type="presParOf" srcId="{3A14E403-EB2D-45FF-A7B2-36BD2854F614}" destId="{894A3754-C4CF-4ACA-A626-5190F644233C}" srcOrd="10" destOrd="0" presId="urn:microsoft.com/office/officeart/2005/8/layout/vList2"/>
    <dgm:cxn modelId="{50CFFC47-3BF0-4839-B45D-9756FD0D57D4}" type="presParOf" srcId="{3A14E403-EB2D-45FF-A7B2-36BD2854F614}" destId="{39E70F6A-8CF7-4918-B4BD-4BC4C0BC084D}" srcOrd="11" destOrd="0" presId="urn:microsoft.com/office/officeart/2005/8/layout/vList2"/>
    <dgm:cxn modelId="{E978F0FD-21CD-4D29-9760-568D0B0EAF52}" type="presParOf" srcId="{3A14E403-EB2D-45FF-A7B2-36BD2854F614}" destId="{8FDA8034-3568-40BC-B98C-EC602D6F3ADB}" srcOrd="12" destOrd="0" presId="urn:microsoft.com/office/officeart/2005/8/layout/vList2"/>
    <dgm:cxn modelId="{B578D926-2F72-4463-A040-742C2CC652D7}" type="presParOf" srcId="{3A14E403-EB2D-45FF-A7B2-36BD2854F614}" destId="{1F99CD5C-6FF6-422A-ABF0-3BECDC0C9564}" srcOrd="13" destOrd="0" presId="urn:microsoft.com/office/officeart/2005/8/layout/vList2"/>
    <dgm:cxn modelId="{1A351B2C-8817-4FEB-947E-777EE4943844}" type="presParOf" srcId="{3A14E403-EB2D-45FF-A7B2-36BD2854F614}" destId="{0F81AAB8-AB6E-4210-806D-0D47DE51A0E5}" srcOrd="14" destOrd="0" presId="urn:microsoft.com/office/officeart/2005/8/layout/vList2"/>
    <dgm:cxn modelId="{0263FA34-5301-4C63-AB84-4C5775D785D8}" type="presParOf" srcId="{3A14E403-EB2D-45FF-A7B2-36BD2854F614}" destId="{31EAC75F-6FCB-4DDB-8233-B4C43BABA471}" srcOrd="15" destOrd="0" presId="urn:microsoft.com/office/officeart/2005/8/layout/vList2"/>
    <dgm:cxn modelId="{02895F97-58E4-4F25-AE62-C7BC78857CE3}" type="presParOf" srcId="{3A14E403-EB2D-45FF-A7B2-36BD2854F614}" destId="{532C4C1C-E45D-4840-9A7C-1B2D2326FE1A}" srcOrd="16" destOrd="0" presId="urn:microsoft.com/office/officeart/2005/8/layout/vList2"/>
    <dgm:cxn modelId="{3E5A2B36-B051-4D81-8269-183E426BD3EE}" type="presParOf" srcId="{3A14E403-EB2D-45FF-A7B2-36BD2854F614}" destId="{F5614C92-015A-46E7-9E82-8BA8FA09DA01}" srcOrd="17" destOrd="0" presId="urn:microsoft.com/office/officeart/2005/8/layout/vList2"/>
    <dgm:cxn modelId="{11B07533-391B-4F56-8DD7-4F6EC64A7C69}" type="presParOf" srcId="{3A14E403-EB2D-45FF-A7B2-36BD2854F614}" destId="{AC512E2F-822F-4633-9AA8-561CC7E6F728}" srcOrd="18" destOrd="0" presId="urn:microsoft.com/office/officeart/2005/8/layout/vList2"/>
    <dgm:cxn modelId="{6320FC40-97A7-4BA1-9B1B-EDC27629F0CA}" type="presParOf" srcId="{3A14E403-EB2D-45FF-A7B2-36BD2854F614}" destId="{4E9EC738-FE84-4264-BC14-D3B176D16AB5}" srcOrd="19" destOrd="0" presId="urn:microsoft.com/office/officeart/2005/8/layout/vList2"/>
    <dgm:cxn modelId="{81C1EB43-E450-45EA-B222-3429D1E31C4C}" type="presParOf" srcId="{3A14E403-EB2D-45FF-A7B2-36BD2854F614}" destId="{B15CC41B-28DE-446C-B2DC-1EB0C7A24DAC}" srcOrd="20" destOrd="0" presId="urn:microsoft.com/office/officeart/2005/8/layout/vList2"/>
    <dgm:cxn modelId="{1DA8B9CA-12EC-4BDB-8EB5-94CA4BBBB4CD}" type="presParOf" srcId="{3A14E403-EB2D-45FF-A7B2-36BD2854F614}" destId="{8FE135BD-276E-4EFE-98B7-CF99015AA8AD}" srcOrd="21" destOrd="0" presId="urn:microsoft.com/office/officeart/2005/8/layout/vList2"/>
    <dgm:cxn modelId="{E0F1B26E-B84E-4ED7-9B2F-5E7928C8344A}" type="presParOf" srcId="{3A14E403-EB2D-45FF-A7B2-36BD2854F614}" destId="{96AC618B-4BE0-4D45-88FA-E7BCD9A81304}" srcOrd="22" destOrd="0" presId="urn:microsoft.com/office/officeart/2005/8/layout/vList2"/>
    <dgm:cxn modelId="{FDB6A0EE-E92A-43F1-8908-2F83B87369AC}" type="presParOf" srcId="{3A14E403-EB2D-45FF-A7B2-36BD2854F614}" destId="{4FF16E14-C095-4C23-8882-C324EA84BD79}" srcOrd="23" destOrd="0" presId="urn:microsoft.com/office/officeart/2005/8/layout/vList2"/>
    <dgm:cxn modelId="{59B9CDA0-723C-4D50-8DBC-804BAF147766}" type="presParOf" srcId="{3A14E403-EB2D-45FF-A7B2-36BD2854F614}" destId="{25BE7027-C660-46CE-9401-2B925F1258C1}" srcOrd="24" destOrd="0" presId="urn:microsoft.com/office/officeart/2005/8/layout/vList2"/>
    <dgm:cxn modelId="{B7036F6E-2E3B-41C7-A1C8-1C446ADA6521}" type="presParOf" srcId="{3A14E403-EB2D-45FF-A7B2-36BD2854F614}" destId="{C469C62B-1206-43AC-AFF7-5C5651B9E591}" srcOrd="25" destOrd="0" presId="urn:microsoft.com/office/officeart/2005/8/layout/vList2"/>
    <dgm:cxn modelId="{93E6E9F7-C4C3-451E-BE5C-1BFDB90668D3}" type="presParOf" srcId="{3A14E403-EB2D-45FF-A7B2-36BD2854F614}" destId="{4845E3AB-75BD-4C30-B9FE-E20DF532805F}" srcOrd="26" destOrd="0" presId="urn:microsoft.com/office/officeart/2005/8/layout/vList2"/>
    <dgm:cxn modelId="{18CC46B3-CC5B-4A6B-844C-5C6DBCFDEC42}" type="presParOf" srcId="{3A14E403-EB2D-45FF-A7B2-36BD2854F614}" destId="{6F25692C-EABA-40DE-9B89-F24729C03B61}" srcOrd="27" destOrd="0" presId="urn:microsoft.com/office/officeart/2005/8/layout/vList2"/>
    <dgm:cxn modelId="{38BAF18C-9CD1-4CE8-92EA-92A5D207BB9F}" type="presParOf" srcId="{3A14E403-EB2D-45FF-A7B2-36BD2854F614}" destId="{2D019845-29A3-498E-BD80-17BCF78FF5FF}" srcOrd="28" destOrd="0" presId="urn:microsoft.com/office/officeart/2005/8/layout/vList2"/>
    <dgm:cxn modelId="{C2B2CB2A-0B42-4A4D-91D9-3525E4750585}" type="presParOf" srcId="{3A14E403-EB2D-45FF-A7B2-36BD2854F614}" destId="{C0681BDC-F80E-464A-A52D-B4FD4E6E2123}" srcOrd="29" destOrd="0" presId="urn:microsoft.com/office/officeart/2005/8/layout/vList2"/>
    <dgm:cxn modelId="{E9CE200F-5C2C-4BFD-9F11-6E9336D6441F}" type="presParOf" srcId="{3A14E403-EB2D-45FF-A7B2-36BD2854F614}" destId="{9ABF353B-CD69-4FD0-9CE6-707D1F7EB500}" srcOrd="30" destOrd="0" presId="urn:microsoft.com/office/officeart/2005/8/layout/vList2"/>
    <dgm:cxn modelId="{C1629815-A34F-4130-BE8E-794EFF20A620}" type="presParOf" srcId="{3A14E403-EB2D-45FF-A7B2-36BD2854F614}" destId="{C6BDA6D0-D229-4405-8F10-24759319B74E}" srcOrd="31" destOrd="0" presId="urn:microsoft.com/office/officeart/2005/8/layout/vList2"/>
    <dgm:cxn modelId="{56EBD8D1-96D8-443B-BA14-F09F8DA54D19}" type="presParOf" srcId="{3A14E403-EB2D-45FF-A7B2-36BD2854F614}" destId="{48889CDD-E0F8-493F-9294-86CC75E1B818}" srcOrd="32" destOrd="0" presId="urn:microsoft.com/office/officeart/2005/8/layout/vList2"/>
    <dgm:cxn modelId="{7DB5A306-E0DC-429F-A79A-FA2B26DFA670}" type="presParOf" srcId="{3A14E403-EB2D-45FF-A7B2-36BD2854F614}" destId="{756BE4B8-8F33-41FB-9346-14FA2D36E1A3}" srcOrd="33" destOrd="0" presId="urn:microsoft.com/office/officeart/2005/8/layout/vList2"/>
    <dgm:cxn modelId="{082BE130-E732-495F-B016-EF6225CCEB29}" type="presParOf" srcId="{3A14E403-EB2D-45FF-A7B2-36BD2854F614}" destId="{3F279E22-E6A6-4C14-9281-7733799612DA}" srcOrd="34" destOrd="0" presId="urn:microsoft.com/office/officeart/2005/8/layout/vList2"/>
    <dgm:cxn modelId="{FE3E6586-7D8B-43C8-A604-F5EAD4195E0C}" type="presParOf" srcId="{3A14E403-EB2D-45FF-A7B2-36BD2854F614}" destId="{15993D4D-CECC-4813-9EA8-1232E5B44A39}" srcOrd="35" destOrd="0" presId="urn:microsoft.com/office/officeart/2005/8/layout/vList2"/>
    <dgm:cxn modelId="{FB9901FB-C0A1-4499-AEDF-82E0AC4B086A}" type="presParOf" srcId="{3A14E403-EB2D-45FF-A7B2-36BD2854F614}" destId="{A8A6CEA9-2B42-4C8A-AC25-79D6F6F13FE4}" srcOrd="3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7F79D-F7EA-47FF-8D6D-D675C87A8F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959F6B4-EFFD-4992-88A6-914A10977D07}">
      <dgm:prSet/>
      <dgm:spPr/>
      <dgm:t>
        <a:bodyPr/>
        <a:lstStyle/>
        <a:p>
          <a:pPr rtl="0"/>
          <a:r>
            <a:rPr lang="en-GB" dirty="0" smtClean="0"/>
            <a:t>520 x 520 x 3.6 mm RRR 300 sheets (60)</a:t>
          </a:r>
          <a:endParaRPr lang="en-US" dirty="0"/>
        </a:p>
      </dgm:t>
    </dgm:pt>
    <dgm:pt modelId="{E26C22FB-0D6D-49F1-9668-C0A2F9A176C8}" type="parTrans" cxnId="{C92F50C5-8437-407E-A6DF-50580A7A500E}">
      <dgm:prSet/>
      <dgm:spPr/>
      <dgm:t>
        <a:bodyPr/>
        <a:lstStyle/>
        <a:p>
          <a:endParaRPr lang="en-GB"/>
        </a:p>
      </dgm:t>
    </dgm:pt>
    <dgm:pt modelId="{0288D061-EF98-4C9A-95A1-02604D4149F0}" type="sibTrans" cxnId="{C92F50C5-8437-407E-A6DF-50580A7A500E}">
      <dgm:prSet/>
      <dgm:spPr/>
      <dgm:t>
        <a:bodyPr/>
        <a:lstStyle/>
        <a:p>
          <a:endParaRPr lang="en-GB"/>
        </a:p>
      </dgm:t>
    </dgm:pt>
    <dgm:pt modelId="{763AC329-FC64-44C5-B589-1FBCC55A5886}">
      <dgm:prSet/>
      <dgm:spPr/>
      <dgm:t>
        <a:bodyPr/>
        <a:lstStyle/>
        <a:p>
          <a:pPr rtl="0"/>
          <a:r>
            <a:rPr lang="en-GB" dirty="0" smtClean="0"/>
            <a:t>180 x 240 x 3.2 mm RRR 300 sheets (12)</a:t>
          </a:r>
          <a:endParaRPr lang="en-US" dirty="0"/>
        </a:p>
      </dgm:t>
    </dgm:pt>
    <dgm:pt modelId="{CFEA6001-7081-4D4B-8974-C57DCD3AE0B3}" type="parTrans" cxnId="{CD5B7015-4C4B-4F05-B93A-69BF76A2AEEF}">
      <dgm:prSet/>
      <dgm:spPr/>
      <dgm:t>
        <a:bodyPr/>
        <a:lstStyle/>
        <a:p>
          <a:endParaRPr lang="en-GB"/>
        </a:p>
      </dgm:t>
    </dgm:pt>
    <dgm:pt modelId="{47DE9E9D-E954-4590-960E-85EFF65AD037}" type="sibTrans" cxnId="{CD5B7015-4C4B-4F05-B93A-69BF76A2AEEF}">
      <dgm:prSet/>
      <dgm:spPr/>
      <dgm:t>
        <a:bodyPr/>
        <a:lstStyle/>
        <a:p>
          <a:endParaRPr lang="en-GB"/>
        </a:p>
      </dgm:t>
    </dgm:pt>
    <dgm:pt modelId="{809AD02B-CA59-49EE-823D-9C3D837606DD}">
      <dgm:prSet/>
      <dgm:spPr/>
      <dgm:t>
        <a:bodyPr/>
        <a:lstStyle/>
        <a:p>
          <a:pPr rtl="0"/>
          <a:r>
            <a:rPr lang="en-GB" dirty="0" smtClean="0"/>
            <a:t>700 x 1000 x 3 mm RRR 40 sheet (1)</a:t>
          </a:r>
          <a:endParaRPr lang="en-US" dirty="0"/>
        </a:p>
      </dgm:t>
    </dgm:pt>
    <dgm:pt modelId="{02A8711A-A474-4AFD-ACD1-0F4040E3C13B}" type="parTrans" cxnId="{DDAD63B0-72A4-4D83-8E5B-5C78A690B27D}">
      <dgm:prSet/>
      <dgm:spPr/>
      <dgm:t>
        <a:bodyPr/>
        <a:lstStyle/>
        <a:p>
          <a:endParaRPr lang="en-GB"/>
        </a:p>
      </dgm:t>
    </dgm:pt>
    <dgm:pt modelId="{C92554AE-B621-4189-9F0E-FE15F803326A}" type="sibTrans" cxnId="{DDAD63B0-72A4-4D83-8E5B-5C78A690B27D}">
      <dgm:prSet/>
      <dgm:spPr/>
      <dgm:t>
        <a:bodyPr/>
        <a:lstStyle/>
        <a:p>
          <a:endParaRPr lang="en-GB"/>
        </a:p>
      </dgm:t>
    </dgm:pt>
    <dgm:pt modelId="{8FA2AE51-358C-4281-8C0C-079BE6A1C0D3}">
      <dgm:prSet/>
      <dgm:spPr/>
      <dgm:t>
        <a:bodyPr/>
        <a:lstStyle/>
        <a:p>
          <a:pPr rtl="0"/>
          <a:r>
            <a:rPr lang="en-GB" dirty="0" smtClean="0"/>
            <a:t>Seamless tubes 3.2 mm thick RRR 300</a:t>
          </a:r>
          <a:endParaRPr lang="en-US" dirty="0"/>
        </a:p>
      </dgm:t>
    </dgm:pt>
    <dgm:pt modelId="{C6847D81-EFBA-4F64-B6F6-D5BD8A3C4600}" type="parTrans" cxnId="{DBA2245D-2845-4994-90EC-114D814A37D7}">
      <dgm:prSet/>
      <dgm:spPr/>
      <dgm:t>
        <a:bodyPr/>
        <a:lstStyle/>
        <a:p>
          <a:endParaRPr lang="en-GB"/>
        </a:p>
      </dgm:t>
    </dgm:pt>
    <dgm:pt modelId="{1349C4F3-9506-4FA0-AE4A-E55DAF5BBF76}" type="sibTrans" cxnId="{DBA2245D-2845-4994-90EC-114D814A37D7}">
      <dgm:prSet/>
      <dgm:spPr/>
      <dgm:t>
        <a:bodyPr/>
        <a:lstStyle/>
        <a:p>
          <a:endParaRPr lang="en-GB"/>
        </a:p>
      </dgm:t>
    </dgm:pt>
    <dgm:pt modelId="{5F081F1B-216F-4176-AF27-8A0960B81460}">
      <dgm:prSet/>
      <dgm:spPr/>
      <dgm:t>
        <a:bodyPr/>
        <a:lstStyle/>
        <a:p>
          <a:pPr rtl="0"/>
          <a:endParaRPr lang="en-US" dirty="0"/>
        </a:p>
      </dgm:t>
    </dgm:pt>
    <dgm:pt modelId="{4221C2AC-68D0-4AB9-8F34-B01172D302E5}" type="parTrans" cxnId="{920F84DF-7F2D-4EF2-9A28-C12680D608C1}">
      <dgm:prSet/>
      <dgm:spPr/>
      <dgm:t>
        <a:bodyPr/>
        <a:lstStyle/>
        <a:p>
          <a:endParaRPr lang="en-GB"/>
        </a:p>
      </dgm:t>
    </dgm:pt>
    <dgm:pt modelId="{41CCE5DC-67BB-4B0A-A3F5-4EEC7805031D}" type="sibTrans" cxnId="{920F84DF-7F2D-4EF2-9A28-C12680D608C1}">
      <dgm:prSet/>
      <dgm:spPr/>
      <dgm:t>
        <a:bodyPr/>
        <a:lstStyle/>
        <a:p>
          <a:endParaRPr lang="en-GB"/>
        </a:p>
      </dgm:t>
    </dgm:pt>
    <dgm:pt modelId="{DAB3F7B3-51E5-4166-881F-F0A73BD9E8FB}" type="pres">
      <dgm:prSet presAssocID="{9157F79D-F7EA-47FF-8D6D-D675C87A8F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A3346A1-F665-4C72-A192-D5582349EE69}" type="pres">
      <dgm:prSet presAssocID="{6959F6B4-EFFD-4992-88A6-914A10977D0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1832CD-27FA-4089-A16D-AB83FB1CC408}" type="pres">
      <dgm:prSet presAssocID="{0288D061-EF98-4C9A-95A1-02604D4149F0}" presName="spacer" presStyleCnt="0"/>
      <dgm:spPr/>
    </dgm:pt>
    <dgm:pt modelId="{26AE26FA-2023-40DA-AD23-9BDAF9E455BC}" type="pres">
      <dgm:prSet presAssocID="{763AC329-FC64-44C5-B589-1FBCC55A588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B71417-C8C3-47D0-8757-E8805862C172}" type="pres">
      <dgm:prSet presAssocID="{47DE9E9D-E954-4590-960E-85EFF65AD037}" presName="spacer" presStyleCnt="0"/>
      <dgm:spPr/>
    </dgm:pt>
    <dgm:pt modelId="{12D7AA1C-DCD5-4C5B-92AA-02D146F52A94}" type="pres">
      <dgm:prSet presAssocID="{809AD02B-CA59-49EE-823D-9C3D837606D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D0D448-E9A6-4824-94A7-16336CA86E95}" type="pres">
      <dgm:prSet presAssocID="{C92554AE-B621-4189-9F0E-FE15F803326A}" presName="spacer" presStyleCnt="0"/>
      <dgm:spPr/>
    </dgm:pt>
    <dgm:pt modelId="{4AA059B3-4851-490D-87FB-7499571A59B9}" type="pres">
      <dgm:prSet presAssocID="{8FA2AE51-358C-4281-8C0C-079BE6A1C0D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BC3187-820B-441C-B763-5D59130C82F7}" type="pres">
      <dgm:prSet presAssocID="{8FA2AE51-358C-4281-8C0C-079BE6A1C0D3}" presName="childText" presStyleLbl="revTx" presStyleIdx="0" presStyleCnt="1" custFlipVert="1" custScaleY="162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739F963-1C31-4E34-92B3-F57E81BF72B4}" type="presOf" srcId="{5F081F1B-216F-4176-AF27-8A0960B81460}" destId="{CDBC3187-820B-441C-B763-5D59130C82F7}" srcOrd="0" destOrd="0" presId="urn:microsoft.com/office/officeart/2005/8/layout/vList2"/>
    <dgm:cxn modelId="{920F84DF-7F2D-4EF2-9A28-C12680D608C1}" srcId="{8FA2AE51-358C-4281-8C0C-079BE6A1C0D3}" destId="{5F081F1B-216F-4176-AF27-8A0960B81460}" srcOrd="0" destOrd="0" parTransId="{4221C2AC-68D0-4AB9-8F34-B01172D302E5}" sibTransId="{41CCE5DC-67BB-4B0A-A3F5-4EEC7805031D}"/>
    <dgm:cxn modelId="{DBA2245D-2845-4994-90EC-114D814A37D7}" srcId="{9157F79D-F7EA-47FF-8D6D-D675C87A8FB1}" destId="{8FA2AE51-358C-4281-8C0C-079BE6A1C0D3}" srcOrd="3" destOrd="0" parTransId="{C6847D81-EFBA-4F64-B6F6-D5BD8A3C4600}" sibTransId="{1349C4F3-9506-4FA0-AE4A-E55DAF5BBF76}"/>
    <dgm:cxn modelId="{F2174AF3-E7C9-435F-AC9A-64E34CD6687E}" type="presOf" srcId="{763AC329-FC64-44C5-B589-1FBCC55A5886}" destId="{26AE26FA-2023-40DA-AD23-9BDAF9E455BC}" srcOrd="0" destOrd="0" presId="urn:microsoft.com/office/officeart/2005/8/layout/vList2"/>
    <dgm:cxn modelId="{758FFA4E-A359-4F6B-A0A3-DF545C89FD01}" type="presOf" srcId="{8FA2AE51-358C-4281-8C0C-079BE6A1C0D3}" destId="{4AA059B3-4851-490D-87FB-7499571A59B9}" srcOrd="0" destOrd="0" presId="urn:microsoft.com/office/officeart/2005/8/layout/vList2"/>
    <dgm:cxn modelId="{C92F50C5-8437-407E-A6DF-50580A7A500E}" srcId="{9157F79D-F7EA-47FF-8D6D-D675C87A8FB1}" destId="{6959F6B4-EFFD-4992-88A6-914A10977D07}" srcOrd="0" destOrd="0" parTransId="{E26C22FB-0D6D-49F1-9668-C0A2F9A176C8}" sibTransId="{0288D061-EF98-4C9A-95A1-02604D4149F0}"/>
    <dgm:cxn modelId="{60783AC2-EAEE-4675-988A-F0C9E87D65B1}" type="presOf" srcId="{809AD02B-CA59-49EE-823D-9C3D837606DD}" destId="{12D7AA1C-DCD5-4C5B-92AA-02D146F52A94}" srcOrd="0" destOrd="0" presId="urn:microsoft.com/office/officeart/2005/8/layout/vList2"/>
    <dgm:cxn modelId="{DDAD63B0-72A4-4D83-8E5B-5C78A690B27D}" srcId="{9157F79D-F7EA-47FF-8D6D-D675C87A8FB1}" destId="{809AD02B-CA59-49EE-823D-9C3D837606DD}" srcOrd="2" destOrd="0" parTransId="{02A8711A-A474-4AFD-ACD1-0F4040E3C13B}" sibTransId="{C92554AE-B621-4189-9F0E-FE15F803326A}"/>
    <dgm:cxn modelId="{CD5B7015-4C4B-4F05-B93A-69BF76A2AEEF}" srcId="{9157F79D-F7EA-47FF-8D6D-D675C87A8FB1}" destId="{763AC329-FC64-44C5-B589-1FBCC55A5886}" srcOrd="1" destOrd="0" parTransId="{CFEA6001-7081-4D4B-8974-C57DCD3AE0B3}" sibTransId="{47DE9E9D-E954-4590-960E-85EFF65AD037}"/>
    <dgm:cxn modelId="{D25BFFDA-5C0B-4549-B85A-2937317AA2DF}" type="presOf" srcId="{9157F79D-F7EA-47FF-8D6D-D675C87A8FB1}" destId="{DAB3F7B3-51E5-4166-881F-F0A73BD9E8FB}" srcOrd="0" destOrd="0" presId="urn:microsoft.com/office/officeart/2005/8/layout/vList2"/>
    <dgm:cxn modelId="{BC1C2328-00E7-4C10-BD40-B106D132407D}" type="presOf" srcId="{6959F6B4-EFFD-4992-88A6-914A10977D07}" destId="{7A3346A1-F665-4C72-A192-D5582349EE69}" srcOrd="0" destOrd="0" presId="urn:microsoft.com/office/officeart/2005/8/layout/vList2"/>
    <dgm:cxn modelId="{7006E60A-5EEB-4FE6-9C97-866DCA4C43D6}" type="presParOf" srcId="{DAB3F7B3-51E5-4166-881F-F0A73BD9E8FB}" destId="{7A3346A1-F665-4C72-A192-D5582349EE69}" srcOrd="0" destOrd="0" presId="urn:microsoft.com/office/officeart/2005/8/layout/vList2"/>
    <dgm:cxn modelId="{9AE5F103-4E18-4B82-A1F2-1CB28FB5CA23}" type="presParOf" srcId="{DAB3F7B3-51E5-4166-881F-F0A73BD9E8FB}" destId="{A71832CD-27FA-4089-A16D-AB83FB1CC408}" srcOrd="1" destOrd="0" presId="urn:microsoft.com/office/officeart/2005/8/layout/vList2"/>
    <dgm:cxn modelId="{66384973-6C9E-47EE-97C1-118BE38CF840}" type="presParOf" srcId="{DAB3F7B3-51E5-4166-881F-F0A73BD9E8FB}" destId="{26AE26FA-2023-40DA-AD23-9BDAF9E455BC}" srcOrd="2" destOrd="0" presId="urn:microsoft.com/office/officeart/2005/8/layout/vList2"/>
    <dgm:cxn modelId="{8D4A45BC-B436-4084-AE0E-77CC81605207}" type="presParOf" srcId="{DAB3F7B3-51E5-4166-881F-F0A73BD9E8FB}" destId="{F8B71417-C8C3-47D0-8757-E8805862C172}" srcOrd="3" destOrd="0" presId="urn:microsoft.com/office/officeart/2005/8/layout/vList2"/>
    <dgm:cxn modelId="{1EE27CC4-DBB9-4530-8353-9BC001384DBA}" type="presParOf" srcId="{DAB3F7B3-51E5-4166-881F-F0A73BD9E8FB}" destId="{12D7AA1C-DCD5-4C5B-92AA-02D146F52A94}" srcOrd="4" destOrd="0" presId="urn:microsoft.com/office/officeart/2005/8/layout/vList2"/>
    <dgm:cxn modelId="{3AA333FA-3F23-4A2E-A79D-246380C03A8E}" type="presParOf" srcId="{DAB3F7B3-51E5-4166-881F-F0A73BD9E8FB}" destId="{28D0D448-E9A6-4824-94A7-16336CA86E95}" srcOrd="5" destOrd="0" presId="urn:microsoft.com/office/officeart/2005/8/layout/vList2"/>
    <dgm:cxn modelId="{395C5C78-E4F8-4FB5-B670-A54E91FFACE6}" type="presParOf" srcId="{DAB3F7B3-51E5-4166-881F-F0A73BD9E8FB}" destId="{4AA059B3-4851-490D-87FB-7499571A59B9}" srcOrd="6" destOrd="0" presId="urn:microsoft.com/office/officeart/2005/8/layout/vList2"/>
    <dgm:cxn modelId="{DBCD3F29-1E37-49F2-AC04-28A8031A19DF}" type="presParOf" srcId="{DAB3F7B3-51E5-4166-881F-F0A73BD9E8FB}" destId="{CDBC3187-820B-441C-B763-5D59130C82F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5F1C03-F161-4C06-B707-6839B03175C7}">
      <dsp:nvSpPr>
        <dsp:cNvPr id="0" name=""/>
        <dsp:cNvSpPr/>
      </dsp:nvSpPr>
      <dsp:spPr>
        <a:xfrm>
          <a:off x="0" y="34565"/>
          <a:ext cx="3048000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0" i="0" kern="1200" baseline="0" dirty="0" smtClean="0"/>
            <a:t>5-</a:t>
          </a:r>
          <a:r>
            <a:rPr lang="fr-CH" sz="1700" b="0" i="0" kern="1200" baseline="0" dirty="0" err="1" smtClean="0"/>
            <a:t>cell</a:t>
          </a:r>
          <a:r>
            <a:rPr lang="fr-CH" sz="1700" b="0" i="0" kern="1200" baseline="0" dirty="0" smtClean="0"/>
            <a:t> </a:t>
          </a:r>
          <a:r>
            <a:rPr lang="fr-CH" sz="1700" b="0" i="0" kern="1200" baseline="0" dirty="0" err="1" smtClean="0"/>
            <a:t>cavity</a:t>
          </a:r>
          <a:r>
            <a:rPr lang="fr-CH" sz="1700" b="0" i="0" kern="1200" baseline="0" dirty="0" smtClean="0"/>
            <a:t> </a:t>
          </a:r>
          <a:endParaRPr lang="en-US" sz="1700" kern="1200" dirty="0"/>
        </a:p>
      </dsp:txBody>
      <dsp:txXfrm>
        <a:off x="0" y="34565"/>
        <a:ext cx="3048000" cy="430560"/>
      </dsp:txXfrm>
    </dsp:sp>
    <dsp:sp modelId="{64055207-F5BB-4EA1-9555-18F6F0AD9AC7}">
      <dsp:nvSpPr>
        <dsp:cNvPr id="0" name=""/>
        <dsp:cNvSpPr/>
      </dsp:nvSpPr>
      <dsp:spPr>
        <a:xfrm>
          <a:off x="0" y="531365"/>
          <a:ext cx="3048000" cy="4305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0" i="0" kern="1200" baseline="0" dirty="0" err="1" smtClean="0"/>
            <a:t>Material</a:t>
          </a:r>
          <a:r>
            <a:rPr lang="fr-CH" sz="1700" b="0" i="0" kern="1200" baseline="0" dirty="0" smtClean="0"/>
            <a:t>: </a:t>
          </a:r>
          <a:r>
            <a:rPr lang="fr-CH" sz="1700" b="0" i="0" kern="1200" baseline="0" dirty="0" err="1" smtClean="0"/>
            <a:t>Bulk</a:t>
          </a:r>
          <a:r>
            <a:rPr lang="fr-CH" sz="1700" b="0" i="0" kern="1200" baseline="0" dirty="0" smtClean="0"/>
            <a:t> Niobium </a:t>
          </a:r>
          <a:endParaRPr lang="en-US" sz="1700" kern="1200" dirty="0"/>
        </a:p>
      </dsp:txBody>
      <dsp:txXfrm>
        <a:off x="0" y="531365"/>
        <a:ext cx="3048000" cy="430560"/>
      </dsp:txXfrm>
    </dsp:sp>
    <dsp:sp modelId="{FFD0BEF0-F68B-4522-A8C5-623FA2C93450}">
      <dsp:nvSpPr>
        <dsp:cNvPr id="0" name=""/>
        <dsp:cNvSpPr/>
      </dsp:nvSpPr>
      <dsp:spPr>
        <a:xfrm>
          <a:off x="0" y="1028165"/>
          <a:ext cx="3048000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0" i="0" kern="1200" baseline="0" dirty="0" err="1" smtClean="0"/>
            <a:t>Flanges</a:t>
          </a:r>
          <a:r>
            <a:rPr lang="fr-CH" sz="1700" b="0" i="0" kern="1200" baseline="0" dirty="0" smtClean="0"/>
            <a:t>: 316LN</a:t>
          </a:r>
          <a:endParaRPr lang="en-US" sz="1700" kern="1200" dirty="0"/>
        </a:p>
      </dsp:txBody>
      <dsp:txXfrm>
        <a:off x="0" y="1028165"/>
        <a:ext cx="3048000" cy="430560"/>
      </dsp:txXfrm>
    </dsp:sp>
    <dsp:sp modelId="{96DB4D70-2853-4588-BC8E-98F162ED0EE2}">
      <dsp:nvSpPr>
        <dsp:cNvPr id="0" name=""/>
        <dsp:cNvSpPr/>
      </dsp:nvSpPr>
      <dsp:spPr>
        <a:xfrm>
          <a:off x="0" y="1524965"/>
          <a:ext cx="3048000" cy="4305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0" i="0" kern="1200" baseline="0" dirty="0" err="1" smtClean="0"/>
            <a:t>Frequency</a:t>
          </a:r>
          <a:r>
            <a:rPr lang="fr-CH" sz="1700" b="0" i="0" kern="1200" baseline="0" dirty="0" smtClean="0"/>
            <a:t>: 704.4 MHz</a:t>
          </a:r>
          <a:endParaRPr lang="en-US" sz="1700" kern="1200" dirty="0"/>
        </a:p>
      </dsp:txBody>
      <dsp:txXfrm>
        <a:off x="0" y="1524965"/>
        <a:ext cx="3048000" cy="430560"/>
      </dsp:txXfrm>
    </dsp:sp>
    <dsp:sp modelId="{D042FEC4-B0DA-4C35-AB9F-7BC3F861695C}">
      <dsp:nvSpPr>
        <dsp:cNvPr id="0" name=""/>
        <dsp:cNvSpPr/>
      </dsp:nvSpPr>
      <dsp:spPr>
        <a:xfrm>
          <a:off x="0" y="2021765"/>
          <a:ext cx="3048000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0" i="0" kern="1200" baseline="0" dirty="0" err="1" smtClean="0"/>
            <a:t>Quality</a:t>
          </a:r>
          <a:r>
            <a:rPr lang="fr-CH" sz="1700" b="0" i="0" kern="1200" baseline="0" dirty="0" smtClean="0"/>
            <a:t> factor: 10</a:t>
          </a:r>
          <a:r>
            <a:rPr lang="fr-CH" sz="1700" b="0" i="0" kern="1200" baseline="30000" dirty="0" smtClean="0"/>
            <a:t>10</a:t>
          </a:r>
          <a:endParaRPr lang="en-US" sz="1700" kern="1200" dirty="0"/>
        </a:p>
      </dsp:txBody>
      <dsp:txXfrm>
        <a:off x="0" y="2021765"/>
        <a:ext cx="3048000" cy="430560"/>
      </dsp:txXfrm>
    </dsp:sp>
    <dsp:sp modelId="{2068F580-E3EF-49AC-85A0-1D40A497EF9C}">
      <dsp:nvSpPr>
        <dsp:cNvPr id="0" name=""/>
        <dsp:cNvSpPr/>
      </dsp:nvSpPr>
      <dsp:spPr>
        <a:xfrm>
          <a:off x="0" y="2518565"/>
          <a:ext cx="3048000" cy="57106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0" i="0" kern="1200" baseline="0" dirty="0" smtClean="0"/>
            <a:t>Nominal gradient </a:t>
          </a:r>
          <a:r>
            <a:rPr lang="fr-CH" sz="1700" b="0" i="0" kern="1200" baseline="0" dirty="0" err="1" smtClean="0"/>
            <a:t>E</a:t>
          </a:r>
          <a:r>
            <a:rPr lang="fr-CH" sz="1700" b="0" i="0" kern="1200" baseline="-25000" dirty="0" err="1" smtClean="0"/>
            <a:t>acc</a:t>
          </a:r>
          <a:r>
            <a:rPr lang="fr-CH" sz="1700" b="0" i="0" kern="1200" baseline="0" dirty="0" smtClean="0"/>
            <a:t>= 25 MV/m</a:t>
          </a:r>
          <a:endParaRPr lang="en-US" sz="1700" kern="1200" dirty="0"/>
        </a:p>
      </dsp:txBody>
      <dsp:txXfrm>
        <a:off x="0" y="2518565"/>
        <a:ext cx="3048000" cy="57106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4C82B5-0063-48E2-95A5-013934F60EAC}">
      <dsp:nvSpPr>
        <dsp:cNvPr id="0" name=""/>
        <dsp:cNvSpPr/>
      </dsp:nvSpPr>
      <dsp:spPr>
        <a:xfrm>
          <a:off x="0" y="3211"/>
          <a:ext cx="2819399" cy="4213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 </a:t>
          </a:r>
          <a:endParaRPr lang="en-US" sz="1800" kern="1200" dirty="0"/>
        </a:p>
      </dsp:txBody>
      <dsp:txXfrm>
        <a:off x="0" y="3211"/>
        <a:ext cx="2819399" cy="421378"/>
      </dsp:txXfrm>
    </dsp:sp>
    <dsp:sp modelId="{F4D1B816-B7DC-4D4E-B7CE-0EB57133620D}">
      <dsp:nvSpPr>
        <dsp:cNvPr id="0" name=""/>
        <dsp:cNvSpPr/>
      </dsp:nvSpPr>
      <dsp:spPr>
        <a:xfrm>
          <a:off x="0" y="434265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434265"/>
        <a:ext cx="2819399" cy="290854"/>
      </dsp:txXfrm>
    </dsp:sp>
    <dsp:sp modelId="{2FCD5E1D-BBCA-4E0E-A454-4AD97AA85DC0}">
      <dsp:nvSpPr>
        <dsp:cNvPr id="0" name=""/>
        <dsp:cNvSpPr/>
      </dsp:nvSpPr>
      <dsp:spPr>
        <a:xfrm>
          <a:off x="0" y="734795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Thermal shock liquid N</a:t>
          </a:r>
          <a:r>
            <a:rPr lang="en-GB" sz="1800" kern="1200" baseline="-25000" dirty="0" smtClean="0"/>
            <a:t>2</a:t>
          </a:r>
          <a:r>
            <a:rPr lang="en-GB" sz="1800" kern="1200" dirty="0" smtClean="0"/>
            <a:t> (x5)</a:t>
          </a:r>
          <a:endParaRPr lang="en-US" sz="1800" kern="1200" dirty="0"/>
        </a:p>
      </dsp:txBody>
      <dsp:txXfrm>
        <a:off x="0" y="734795"/>
        <a:ext cx="2819399" cy="290854"/>
      </dsp:txXfrm>
    </dsp:sp>
    <dsp:sp modelId="{686FC50D-8580-4B9B-99D6-C8761F077CF9}">
      <dsp:nvSpPr>
        <dsp:cNvPr id="0" name=""/>
        <dsp:cNvSpPr/>
      </dsp:nvSpPr>
      <dsp:spPr>
        <a:xfrm>
          <a:off x="0" y="1035325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1035325"/>
        <a:ext cx="2819399" cy="290854"/>
      </dsp:txXfrm>
    </dsp:sp>
    <dsp:sp modelId="{CEF99B7F-23EF-4C6A-AA5B-6682E0EAC945}">
      <dsp:nvSpPr>
        <dsp:cNvPr id="0" name=""/>
        <dsp:cNvSpPr/>
      </dsp:nvSpPr>
      <dsp:spPr>
        <a:xfrm>
          <a:off x="0" y="1335854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1335854"/>
        <a:ext cx="2819399" cy="290854"/>
      </dsp:txXfrm>
    </dsp:sp>
    <dsp:sp modelId="{894A3754-C4CF-4ACA-A626-5190F644233C}">
      <dsp:nvSpPr>
        <dsp:cNvPr id="0" name=""/>
        <dsp:cNvSpPr/>
      </dsp:nvSpPr>
      <dsp:spPr>
        <a:xfrm>
          <a:off x="0" y="1636384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Electropolishing</a:t>
          </a:r>
          <a:endParaRPr lang="en-US" sz="1800" kern="1200" dirty="0"/>
        </a:p>
      </dsp:txBody>
      <dsp:txXfrm>
        <a:off x="0" y="1636384"/>
        <a:ext cx="2819399" cy="290854"/>
      </dsp:txXfrm>
    </dsp:sp>
    <dsp:sp modelId="{8FDA8034-3568-40BC-B98C-EC602D6F3ADB}">
      <dsp:nvSpPr>
        <dsp:cNvPr id="0" name=""/>
        <dsp:cNvSpPr/>
      </dsp:nvSpPr>
      <dsp:spPr>
        <a:xfrm>
          <a:off x="0" y="1936914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HT ( 600°C/24h)</a:t>
          </a:r>
          <a:endParaRPr lang="en-US" sz="1800" kern="1200" dirty="0"/>
        </a:p>
      </dsp:txBody>
      <dsp:txXfrm>
        <a:off x="0" y="1936914"/>
        <a:ext cx="2819399" cy="290854"/>
      </dsp:txXfrm>
    </dsp:sp>
    <dsp:sp modelId="{0F81AAB8-AB6E-4210-806D-0D47DE51A0E5}">
      <dsp:nvSpPr>
        <dsp:cNvPr id="0" name=""/>
        <dsp:cNvSpPr/>
      </dsp:nvSpPr>
      <dsp:spPr>
        <a:xfrm>
          <a:off x="0" y="2236299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Electropolishing</a:t>
          </a:r>
          <a:endParaRPr lang="en-US" sz="1800" kern="1200" dirty="0"/>
        </a:p>
      </dsp:txBody>
      <dsp:txXfrm>
        <a:off x="0" y="2236299"/>
        <a:ext cx="2819399" cy="290854"/>
      </dsp:txXfrm>
    </dsp:sp>
    <dsp:sp modelId="{532C4C1C-E45D-4840-9A7C-1B2D2326FE1A}">
      <dsp:nvSpPr>
        <dsp:cNvPr id="0" name=""/>
        <dsp:cNvSpPr/>
      </dsp:nvSpPr>
      <dsp:spPr>
        <a:xfrm>
          <a:off x="0" y="2537973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2537973"/>
        <a:ext cx="2819399" cy="290854"/>
      </dsp:txXfrm>
    </dsp:sp>
    <dsp:sp modelId="{AC512E2F-822F-4633-9AA8-561CC7E6F728}">
      <dsp:nvSpPr>
        <dsp:cNvPr id="0" name=""/>
        <dsp:cNvSpPr/>
      </dsp:nvSpPr>
      <dsp:spPr>
        <a:xfrm>
          <a:off x="0" y="2838503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2838503"/>
        <a:ext cx="2819399" cy="290854"/>
      </dsp:txXfrm>
    </dsp:sp>
    <dsp:sp modelId="{B15CC41B-28DE-446C-B2DC-1EB0C7A24DAC}">
      <dsp:nvSpPr>
        <dsp:cNvPr id="0" name=""/>
        <dsp:cNvSpPr/>
      </dsp:nvSpPr>
      <dsp:spPr>
        <a:xfrm>
          <a:off x="0" y="3139032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Thermal shock liquid N</a:t>
          </a:r>
          <a:r>
            <a:rPr lang="en-GB" sz="1800" kern="1200" baseline="-25000" dirty="0" smtClean="0"/>
            <a:t>2</a:t>
          </a:r>
          <a:r>
            <a:rPr lang="en-GB" sz="1800" kern="1200" dirty="0" smtClean="0"/>
            <a:t> (x5)</a:t>
          </a:r>
          <a:endParaRPr lang="en-US" sz="1800" kern="1200" dirty="0"/>
        </a:p>
      </dsp:txBody>
      <dsp:txXfrm>
        <a:off x="0" y="3139032"/>
        <a:ext cx="2819399" cy="290854"/>
      </dsp:txXfrm>
    </dsp:sp>
    <dsp:sp modelId="{96AC618B-4BE0-4D45-88FA-E7BCD9A81304}">
      <dsp:nvSpPr>
        <dsp:cNvPr id="0" name=""/>
        <dsp:cNvSpPr/>
      </dsp:nvSpPr>
      <dsp:spPr>
        <a:xfrm>
          <a:off x="0" y="3439562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3439562"/>
        <a:ext cx="2819399" cy="290854"/>
      </dsp:txXfrm>
    </dsp:sp>
    <dsp:sp modelId="{25BE7027-C660-46CE-9401-2B925F1258C1}">
      <dsp:nvSpPr>
        <dsp:cNvPr id="0" name=""/>
        <dsp:cNvSpPr/>
      </dsp:nvSpPr>
      <dsp:spPr>
        <a:xfrm>
          <a:off x="0" y="3740092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3740092"/>
        <a:ext cx="2819399" cy="290854"/>
      </dsp:txXfrm>
    </dsp:sp>
    <dsp:sp modelId="{4845E3AB-75BD-4C30-B9FE-E20DF532805F}">
      <dsp:nvSpPr>
        <dsp:cNvPr id="0" name=""/>
        <dsp:cNvSpPr/>
      </dsp:nvSpPr>
      <dsp:spPr>
        <a:xfrm>
          <a:off x="0" y="4040621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Shear test</a:t>
          </a:r>
          <a:endParaRPr lang="en-US" sz="1800" kern="1200" dirty="0"/>
        </a:p>
      </dsp:txBody>
      <dsp:txXfrm>
        <a:off x="0" y="4040621"/>
        <a:ext cx="2819399" cy="290854"/>
      </dsp:txXfrm>
    </dsp:sp>
    <dsp:sp modelId="{2D019845-29A3-498E-BD80-17BCF78FF5FF}">
      <dsp:nvSpPr>
        <dsp:cNvPr id="0" name=""/>
        <dsp:cNvSpPr/>
      </dsp:nvSpPr>
      <dsp:spPr>
        <a:xfrm>
          <a:off x="0" y="4341151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4341151"/>
        <a:ext cx="2819399" cy="290854"/>
      </dsp:txXfrm>
    </dsp:sp>
    <dsp:sp modelId="{9ABF353B-CD69-4FD0-9CE6-707D1F7EB500}">
      <dsp:nvSpPr>
        <dsp:cNvPr id="0" name=""/>
        <dsp:cNvSpPr/>
      </dsp:nvSpPr>
      <dsp:spPr>
        <a:xfrm>
          <a:off x="0" y="4641681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4641681"/>
        <a:ext cx="2819399" cy="290854"/>
      </dsp:txXfrm>
    </dsp:sp>
    <dsp:sp modelId="{48889CDD-E0F8-493F-9294-86CC75E1B818}">
      <dsp:nvSpPr>
        <dsp:cNvPr id="0" name=""/>
        <dsp:cNvSpPr/>
      </dsp:nvSpPr>
      <dsp:spPr>
        <a:xfrm>
          <a:off x="0" y="4942210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Assembly test</a:t>
          </a:r>
          <a:endParaRPr lang="en-US" sz="1800" kern="1200" dirty="0"/>
        </a:p>
      </dsp:txBody>
      <dsp:txXfrm>
        <a:off x="0" y="4942210"/>
        <a:ext cx="2819399" cy="290854"/>
      </dsp:txXfrm>
    </dsp:sp>
    <dsp:sp modelId="{3F279E22-E6A6-4C14-9281-7733799612DA}">
      <dsp:nvSpPr>
        <dsp:cNvPr id="0" name=""/>
        <dsp:cNvSpPr/>
      </dsp:nvSpPr>
      <dsp:spPr>
        <a:xfrm>
          <a:off x="0" y="5242740"/>
          <a:ext cx="2819399" cy="2908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Macroscopic examination</a:t>
          </a:r>
          <a:endParaRPr lang="en-US" sz="1800" kern="1200" dirty="0"/>
        </a:p>
      </dsp:txBody>
      <dsp:txXfrm>
        <a:off x="0" y="5242740"/>
        <a:ext cx="2819399" cy="290854"/>
      </dsp:txXfrm>
    </dsp:sp>
    <dsp:sp modelId="{A8A6CEA9-2B42-4C8A-AC25-79D6F6F13FE4}">
      <dsp:nvSpPr>
        <dsp:cNvPr id="0" name=""/>
        <dsp:cNvSpPr/>
      </dsp:nvSpPr>
      <dsp:spPr>
        <a:xfrm>
          <a:off x="0" y="5543270"/>
          <a:ext cx="2819399" cy="290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SEM </a:t>
          </a:r>
          <a:r>
            <a:rPr lang="en-GB" sz="1800" kern="1200" dirty="0" err="1" smtClean="0"/>
            <a:t>assesment</a:t>
          </a:r>
          <a:endParaRPr lang="en-GB" sz="1800" kern="1200" dirty="0"/>
        </a:p>
      </dsp:txBody>
      <dsp:txXfrm>
        <a:off x="0" y="5543270"/>
        <a:ext cx="2819399" cy="29085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3346A1-F665-4C72-A192-D5582349EE69}">
      <dsp:nvSpPr>
        <dsp:cNvPr id="0" name=""/>
        <dsp:cNvSpPr/>
      </dsp:nvSpPr>
      <dsp:spPr>
        <a:xfrm>
          <a:off x="0" y="488594"/>
          <a:ext cx="37338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520 x 520 x 3.6 mm RRR 300 sheets (60)</a:t>
          </a:r>
          <a:endParaRPr lang="en-US" sz="1700" kern="1200" dirty="0"/>
        </a:p>
      </dsp:txBody>
      <dsp:txXfrm>
        <a:off x="0" y="488594"/>
        <a:ext cx="3733800" cy="407745"/>
      </dsp:txXfrm>
    </dsp:sp>
    <dsp:sp modelId="{26AE26FA-2023-40DA-AD23-9BDAF9E455BC}">
      <dsp:nvSpPr>
        <dsp:cNvPr id="0" name=""/>
        <dsp:cNvSpPr/>
      </dsp:nvSpPr>
      <dsp:spPr>
        <a:xfrm>
          <a:off x="0" y="945299"/>
          <a:ext cx="37338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180 x 240 x 3.2 mm RRR 300 sheets (12)</a:t>
          </a:r>
          <a:endParaRPr lang="en-US" sz="1700" kern="1200" dirty="0"/>
        </a:p>
      </dsp:txBody>
      <dsp:txXfrm>
        <a:off x="0" y="945299"/>
        <a:ext cx="3733800" cy="407745"/>
      </dsp:txXfrm>
    </dsp:sp>
    <dsp:sp modelId="{12D7AA1C-DCD5-4C5B-92AA-02D146F52A94}">
      <dsp:nvSpPr>
        <dsp:cNvPr id="0" name=""/>
        <dsp:cNvSpPr/>
      </dsp:nvSpPr>
      <dsp:spPr>
        <a:xfrm>
          <a:off x="0" y="1402004"/>
          <a:ext cx="37338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700 x 1000 x 3 mm RRR 40 sheet (1)</a:t>
          </a:r>
          <a:endParaRPr lang="en-US" sz="1700" kern="1200" dirty="0"/>
        </a:p>
      </dsp:txBody>
      <dsp:txXfrm>
        <a:off x="0" y="1402004"/>
        <a:ext cx="3733800" cy="407745"/>
      </dsp:txXfrm>
    </dsp:sp>
    <dsp:sp modelId="{4AA059B3-4851-490D-87FB-7499571A59B9}">
      <dsp:nvSpPr>
        <dsp:cNvPr id="0" name=""/>
        <dsp:cNvSpPr/>
      </dsp:nvSpPr>
      <dsp:spPr>
        <a:xfrm>
          <a:off x="0" y="1858709"/>
          <a:ext cx="37338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Seamless tubes 3.2 mm thick RRR 300</a:t>
          </a:r>
          <a:endParaRPr lang="en-US" sz="1700" kern="1200" dirty="0"/>
        </a:p>
      </dsp:txBody>
      <dsp:txXfrm>
        <a:off x="0" y="1858709"/>
        <a:ext cx="3733800" cy="407745"/>
      </dsp:txXfrm>
    </dsp:sp>
    <dsp:sp modelId="{CDBC3187-820B-441C-B763-5D59130C82F7}">
      <dsp:nvSpPr>
        <dsp:cNvPr id="0" name=""/>
        <dsp:cNvSpPr/>
      </dsp:nvSpPr>
      <dsp:spPr>
        <a:xfrm flipV="1">
          <a:off x="0" y="2266454"/>
          <a:ext cx="3733800" cy="45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48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300" kern="1200" dirty="0"/>
        </a:p>
      </dsp:txBody>
      <dsp:txXfrm flipV="1">
        <a:off x="0" y="2266454"/>
        <a:ext cx="3733800" cy="45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0.4204</cdr:x>
      <cdr:y>0.00771</cdr:y>
    </cdr:from>
    <cdr:to>
      <cdr:x>0.62313</cdr:x>
      <cdr:y>0.04817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19450" y="38100"/>
          <a:ext cx="15525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5B08E-B48F-4635-941B-6B33F11D3685}" type="datetimeFigureOut">
              <a:rPr lang="en-GB" smtClean="0"/>
              <a:pPr/>
              <a:t>01/01/2002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32974-B0A2-4EF1-8D35-896315F2071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Numerical</a:t>
            </a:r>
            <a:r>
              <a:rPr lang="en-GB" baseline="0" dirty="0" smtClean="0"/>
              <a:t> simulations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32974-B0A2-4EF1-8D35-896315F20714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desy.de/sites2009/site_www-desy/content/e421/e55042/e3099/e67234/e68389/e68395/1_beschleuniger_tesla_3_ger.jpg"/>
          <p:cNvPicPr>
            <a:picLocks noChangeAspect="1" noChangeArrowheads="1"/>
          </p:cNvPicPr>
          <p:nvPr userDrawn="1"/>
        </p:nvPicPr>
        <p:blipFill>
          <a:blip r:embed="rId2" cstate="print">
            <a:lum bright="-24000" contrast="-20000"/>
          </a:blip>
          <a:stretch>
            <a:fillRect/>
          </a:stretch>
        </p:blipFill>
        <p:spPr bwMode="auto">
          <a:xfrm>
            <a:off x="685800" y="685800"/>
            <a:ext cx="84582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981200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46A-784B-457A-A841-BB58EE2ECDE3}" type="datetime1">
              <a:rPr lang="en-GB" smtClean="0"/>
              <a:pPr/>
              <a:t>01/01/2002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1036636" y="2332038"/>
            <a:ext cx="28956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4533900" y="-3924300"/>
            <a:ext cx="685800" cy="853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" cy="6890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D3FE-3D80-4791-8B91-2E404A323133}" type="datetime1">
              <a:rPr lang="en-GB" smtClean="0"/>
              <a:pPr/>
              <a:t>01/01/2002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1112836" y="2408237"/>
            <a:ext cx="2895600" cy="365125"/>
          </a:xfrm>
        </p:spPr>
        <p:txBody>
          <a:bodyPr/>
          <a:lstStyle>
            <a:lvl1pPr>
              <a:defRPr sz="1400">
                <a:latin typeface="Bradley Hand ITC" pitchFamily="66" charset="0"/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5400000">
            <a:off x="4533900" y="-3924300"/>
            <a:ext cx="685800" cy="853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685800" cy="6172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315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0E8BC-6ED7-4B6D-9FE7-BDC515BA213F}" type="datetime1">
              <a:rPr lang="en-GB" smtClean="0"/>
              <a:pPr/>
              <a:t>01/01/2002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adley Hand ITC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C86B-5494-41B4-8AF7-36C112D22577}" type="slidenum">
              <a:rPr lang="en-GB" smtClean="0"/>
              <a:pPr/>
              <a:t>‹Nº›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in-título-2.gif"/>
          <p:cNvPicPr>
            <a:picLocks noChangeAspect="1"/>
          </p:cNvPicPr>
          <p:nvPr userDrawn="1"/>
        </p:nvPicPr>
        <p:blipFill>
          <a:blip r:embed="rId4" cstate="print">
            <a:lum contrast="-10000"/>
          </a:blip>
          <a:stretch>
            <a:fillRect/>
          </a:stretch>
        </p:blipFill>
        <p:spPr>
          <a:xfrm rot="16200000">
            <a:off x="-309727" y="5643727"/>
            <a:ext cx="1327400" cy="707947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800" cy="6890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emf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Fabrication of SPL </a:t>
            </a:r>
            <a:r>
              <a:rPr lang="el-GR" dirty="0" smtClean="0">
                <a:solidFill>
                  <a:schemeClr val="bg1"/>
                </a:solidFill>
                <a:latin typeface="Arial"/>
                <a:cs typeface="Arial"/>
              </a:rPr>
              <a:t>β</a:t>
            </a:r>
            <a:r>
              <a:rPr lang="fr-CH" dirty="0" smtClean="0">
                <a:solidFill>
                  <a:schemeClr val="bg1"/>
                </a:solidFill>
                <a:latin typeface="Arial"/>
                <a:cs typeface="Arial"/>
              </a:rPr>
              <a:t>=1</a:t>
            </a:r>
            <a:r>
              <a:rPr lang="en-GB" dirty="0" smtClean="0">
                <a:solidFill>
                  <a:schemeClr val="bg1"/>
                </a:solidFill>
              </a:rPr>
              <a:t> cavities at CERN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886200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N. Valverde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640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Lund, 5 Dec 2011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Niobium procurement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1676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GB" sz="2800" dirty="0" smtClean="0"/>
              <a:t>Niobium material – </a:t>
            </a:r>
            <a:r>
              <a:rPr lang="en-GB" sz="2800" dirty="0" err="1" smtClean="0"/>
              <a:t>Plansee</a:t>
            </a:r>
            <a:r>
              <a:rPr lang="en-GB" sz="2800" dirty="0" smtClean="0"/>
              <a:t> (Austria)</a:t>
            </a:r>
          </a:p>
          <a:p>
            <a:pPr marL="0" indent="0">
              <a:buNone/>
            </a:pPr>
            <a:r>
              <a:rPr lang="en-GB" sz="2000" dirty="0" smtClean="0"/>
              <a:t>Five visits to </a:t>
            </a:r>
            <a:r>
              <a:rPr lang="en-GB" sz="2000" dirty="0" err="1" smtClean="0"/>
              <a:t>Plansee</a:t>
            </a:r>
            <a:r>
              <a:rPr lang="en-GB" sz="2000" dirty="0" smtClean="0"/>
              <a:t> to follow the fabrication. </a:t>
            </a:r>
          </a:p>
          <a:p>
            <a:pPr marL="0" indent="0">
              <a:buNone/>
            </a:pPr>
            <a:r>
              <a:rPr lang="en-GB" sz="2000" dirty="0" smtClean="0"/>
              <a:t>Almost one year delay !!!- All sheets delivered but not tubes</a:t>
            </a:r>
          </a:p>
          <a:p>
            <a:pPr marL="457200" indent="-457200">
              <a:buNone/>
            </a:pPr>
            <a:r>
              <a:rPr lang="en-GB" sz="2000" dirty="0" smtClean="0"/>
              <a:t>Total weight: 556 kg         Price: 300 k€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439864" y="2598738"/>
            <a:ext cx="3733802" cy="365125"/>
          </a:xfrm>
        </p:spPr>
        <p:txBody>
          <a:bodyPr/>
          <a:lstStyle/>
          <a:p>
            <a:r>
              <a:rPr lang="en-GB" sz="3600" b="1" smtClean="0"/>
              <a:t>Niobium cavity</a:t>
            </a:r>
          </a:p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10</a:t>
            </a:fld>
            <a:endParaRPr lang="en-GB"/>
          </a:p>
        </p:txBody>
      </p:sp>
      <p:graphicFrame>
        <p:nvGraphicFramePr>
          <p:cNvPr id="8" name="Diagram 7"/>
          <p:cNvGraphicFramePr/>
          <p:nvPr/>
        </p:nvGraphicFramePr>
        <p:xfrm>
          <a:off x="838200" y="2438400"/>
          <a:ext cx="3733800" cy="280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Down Arrow 8"/>
          <p:cNvSpPr/>
          <p:nvPr/>
        </p:nvSpPr>
        <p:spPr>
          <a:xfrm rot="16200000">
            <a:off x="4762500" y="4229101"/>
            <a:ext cx="533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5257800" y="3581400"/>
            <a:ext cx="1361230" cy="338554"/>
            <a:chOff x="5257800" y="3581400"/>
            <a:chExt cx="1361230" cy="338554"/>
          </a:xfrm>
        </p:grpSpPr>
        <p:grpSp>
          <p:nvGrpSpPr>
            <p:cNvPr id="10" name="Group 9"/>
            <p:cNvGrpSpPr/>
            <p:nvPr/>
          </p:nvGrpSpPr>
          <p:grpSpPr>
            <a:xfrm>
              <a:off x="5257800" y="3581400"/>
              <a:ext cx="1361230" cy="335790"/>
              <a:chOff x="16392" y="1231543"/>
              <a:chExt cx="3958298" cy="33579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240890" y="1231543"/>
                <a:ext cx="3733800" cy="33579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16392" y="1247935"/>
                <a:ext cx="3701016" cy="3030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l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34000" y="3581400"/>
              <a:ext cx="12089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600" dirty="0" smtClean="0">
                  <a:solidFill>
                    <a:schemeClr val="bg1"/>
                  </a:solidFill>
                </a:rPr>
                <a:t>Ø 139.8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34000" y="3962400"/>
            <a:ext cx="1284027" cy="338554"/>
            <a:chOff x="5257800" y="3581400"/>
            <a:chExt cx="1284027" cy="338554"/>
          </a:xfrm>
        </p:grpSpPr>
        <p:grpSp>
          <p:nvGrpSpPr>
            <p:cNvPr id="19" name="Group 9"/>
            <p:cNvGrpSpPr/>
            <p:nvPr/>
          </p:nvGrpSpPr>
          <p:grpSpPr>
            <a:xfrm>
              <a:off x="5257800" y="3581400"/>
              <a:ext cx="1284027" cy="335790"/>
              <a:chOff x="16392" y="1231543"/>
              <a:chExt cx="3733801" cy="33579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6392" y="1231543"/>
                <a:ext cx="3733801" cy="33579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ed Rectangle 4"/>
              <p:cNvSpPr/>
              <p:nvPr/>
            </p:nvSpPr>
            <p:spPr>
              <a:xfrm>
                <a:off x="16392" y="1247935"/>
                <a:ext cx="3701016" cy="3030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l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257800" y="3581400"/>
              <a:ext cx="1219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1600" dirty="0" smtClean="0">
                  <a:solidFill>
                    <a:schemeClr val="bg1"/>
                  </a:solidFill>
                </a:rPr>
                <a:t>Ø129.8 mm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57800" y="4343400"/>
            <a:ext cx="1361230" cy="338554"/>
            <a:chOff x="5257800" y="3581400"/>
            <a:chExt cx="1361230" cy="338554"/>
          </a:xfrm>
        </p:grpSpPr>
        <p:grpSp>
          <p:nvGrpSpPr>
            <p:cNvPr id="24" name="Group 9"/>
            <p:cNvGrpSpPr/>
            <p:nvPr/>
          </p:nvGrpSpPr>
          <p:grpSpPr>
            <a:xfrm>
              <a:off x="5257800" y="3581400"/>
              <a:ext cx="1361230" cy="335790"/>
              <a:chOff x="16392" y="1231543"/>
              <a:chExt cx="3958298" cy="335790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240890" y="1231543"/>
                <a:ext cx="3733800" cy="33579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ed Rectangle 4"/>
              <p:cNvSpPr/>
              <p:nvPr/>
            </p:nvSpPr>
            <p:spPr>
              <a:xfrm>
                <a:off x="16392" y="1247935"/>
                <a:ext cx="3701016" cy="3030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l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5334000" y="3581400"/>
              <a:ext cx="1219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1600" dirty="0" smtClean="0">
                  <a:solidFill>
                    <a:schemeClr val="bg1"/>
                  </a:solidFill>
                </a:rPr>
                <a:t>Ø 99.7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57800" y="4724400"/>
            <a:ext cx="1361230" cy="338554"/>
            <a:chOff x="5257800" y="3581400"/>
            <a:chExt cx="1361230" cy="338554"/>
          </a:xfrm>
        </p:grpSpPr>
        <p:grpSp>
          <p:nvGrpSpPr>
            <p:cNvPr id="29" name="Group 9"/>
            <p:cNvGrpSpPr/>
            <p:nvPr/>
          </p:nvGrpSpPr>
          <p:grpSpPr>
            <a:xfrm>
              <a:off x="5257800" y="3581400"/>
              <a:ext cx="1361230" cy="335790"/>
              <a:chOff x="16392" y="1231543"/>
              <a:chExt cx="3958298" cy="33579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40890" y="1231543"/>
                <a:ext cx="3733800" cy="33579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ounded Rectangle 4"/>
              <p:cNvSpPr/>
              <p:nvPr/>
            </p:nvSpPr>
            <p:spPr>
              <a:xfrm>
                <a:off x="16392" y="1247935"/>
                <a:ext cx="3701016" cy="3030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l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334000" y="3581400"/>
              <a:ext cx="1143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1600" dirty="0" smtClean="0">
                  <a:solidFill>
                    <a:schemeClr val="bg1"/>
                  </a:solidFill>
                </a:rPr>
                <a:t>Ø 79.7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57800" y="5105400"/>
            <a:ext cx="1361230" cy="338554"/>
            <a:chOff x="5257800" y="3581400"/>
            <a:chExt cx="1361230" cy="338554"/>
          </a:xfrm>
        </p:grpSpPr>
        <p:grpSp>
          <p:nvGrpSpPr>
            <p:cNvPr id="39" name="Group 9"/>
            <p:cNvGrpSpPr/>
            <p:nvPr/>
          </p:nvGrpSpPr>
          <p:grpSpPr>
            <a:xfrm>
              <a:off x="5257800" y="3581400"/>
              <a:ext cx="1361230" cy="335790"/>
              <a:chOff x="16392" y="1231543"/>
              <a:chExt cx="3958298" cy="33579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240890" y="1231543"/>
                <a:ext cx="3733800" cy="33579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Rounded Rectangle 4"/>
              <p:cNvSpPr/>
              <p:nvPr/>
            </p:nvSpPr>
            <p:spPr>
              <a:xfrm>
                <a:off x="16392" y="1247935"/>
                <a:ext cx="3701016" cy="3030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l" defTabSz="6223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5334000" y="3581400"/>
              <a:ext cx="9492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600" dirty="0" smtClean="0">
                  <a:solidFill>
                    <a:schemeClr val="bg1"/>
                  </a:solidFill>
                </a:rPr>
                <a:t>Ø 16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C:\nuriadoc\Niobium Cavities\pics\Plansee 14_7_11\P10000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886200"/>
            <a:ext cx="2286000" cy="2609850"/>
          </a:xfrm>
          <a:prstGeom prst="rect">
            <a:avLst/>
          </a:prstGeom>
          <a:noFill/>
        </p:spPr>
      </p:pic>
      <p:pic>
        <p:nvPicPr>
          <p:cNvPr id="1029" name="Picture 5" descr="C:\nuriadoc\Niobium Cavities\pics\Plansee 14_7_11\P10001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3000" y="4724400"/>
            <a:ext cx="2514600" cy="188595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Niobium procurement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439864" y="2827338"/>
            <a:ext cx="3733802" cy="365125"/>
          </a:xfrm>
        </p:spPr>
        <p:txBody>
          <a:bodyPr/>
          <a:lstStyle/>
          <a:p>
            <a:pPr lvl="0"/>
            <a:r>
              <a:rPr lang="en-GB" sz="3600" b="1" smtClean="0">
                <a:solidFill>
                  <a:prstClr val="black">
                    <a:tint val="75000"/>
                  </a:prstClr>
                </a:solidFill>
              </a:rPr>
              <a:t>Niobium cavity</a:t>
            </a:r>
          </a:p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103" name="Group 102"/>
          <p:cNvGrpSpPr/>
          <p:nvPr/>
        </p:nvGrpSpPr>
        <p:grpSpPr>
          <a:xfrm>
            <a:off x="762000" y="1524000"/>
            <a:ext cx="4953002" cy="3846731"/>
            <a:chOff x="4648198" y="1371600"/>
            <a:chExt cx="4953002" cy="3846731"/>
          </a:xfrm>
        </p:grpSpPr>
        <p:grpSp>
          <p:nvGrpSpPr>
            <p:cNvPr id="10" name="Group 9"/>
            <p:cNvGrpSpPr/>
            <p:nvPr/>
          </p:nvGrpSpPr>
          <p:grpSpPr>
            <a:xfrm>
              <a:off x="7282399" y="1391428"/>
              <a:ext cx="2318801" cy="457200"/>
              <a:chOff x="1688518" y="549511"/>
              <a:chExt cx="1987686" cy="355329"/>
            </a:xfrm>
          </p:grpSpPr>
          <p:sp>
            <p:nvSpPr>
              <p:cNvPr id="11" name="Round Same Side Corner Rectangle 10"/>
              <p:cNvSpPr/>
              <p:nvPr/>
            </p:nvSpPr>
            <p:spPr>
              <a:xfrm rot="5400000">
                <a:off x="2436666" y="-173330"/>
                <a:ext cx="330022" cy="1826318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Round Same Side Corner Rectangle 4"/>
              <p:cNvSpPr/>
              <p:nvPr/>
            </p:nvSpPr>
            <p:spPr>
              <a:xfrm>
                <a:off x="1828795" y="549511"/>
                <a:ext cx="1847409" cy="2978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marL="171450" lvl="1" indent="-17145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fr-CH" sz="1600" kern="1200" dirty="0" smtClean="0"/>
                  <a:t>&gt; </a:t>
                </a:r>
                <a:r>
                  <a:rPr lang="fr-CH" kern="1200" dirty="0" smtClean="0"/>
                  <a:t>300</a:t>
                </a:r>
                <a:endParaRPr lang="en-US" kern="12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648198" y="1868388"/>
              <a:ext cx="2743202" cy="493812"/>
              <a:chOff x="4581169" y="1371600"/>
              <a:chExt cx="2079159" cy="432596"/>
            </a:xfrm>
          </p:grpSpPr>
          <p:grpSp>
            <p:nvGrpSpPr>
              <p:cNvPr id="22" name="Group 15"/>
              <p:cNvGrpSpPr/>
              <p:nvPr/>
            </p:nvGrpSpPr>
            <p:grpSpPr>
              <a:xfrm>
                <a:off x="4581169" y="1371600"/>
                <a:ext cx="2079159" cy="432596"/>
                <a:chOff x="-11239" y="4090700"/>
                <a:chExt cx="2079159" cy="432596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-11239" y="4090700"/>
                  <a:ext cx="2007463" cy="432596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5" name="Rounded Rectangle 4"/>
                <p:cNvSpPr/>
                <p:nvPr/>
              </p:nvSpPr>
              <p:spPr>
                <a:xfrm>
                  <a:off x="381710" y="4111818"/>
                  <a:ext cx="1686210" cy="3903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4710684" y="1383270"/>
                <a:ext cx="1877949" cy="32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Grain size (ASTM)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648200" y="2273373"/>
              <a:ext cx="2743200" cy="774627"/>
              <a:chOff x="4581169" y="1392718"/>
              <a:chExt cx="2079159" cy="678599"/>
            </a:xfrm>
          </p:grpSpPr>
          <p:grpSp>
            <p:nvGrpSpPr>
              <p:cNvPr id="52" name="Group 15"/>
              <p:cNvGrpSpPr/>
              <p:nvPr/>
            </p:nvGrpSpPr>
            <p:grpSpPr>
              <a:xfrm>
                <a:off x="4581169" y="1392718"/>
                <a:ext cx="2079159" cy="545092"/>
                <a:chOff x="-11239" y="4111818"/>
                <a:chExt cx="2079159" cy="545092"/>
              </a:xfrm>
            </p:grpSpPr>
            <p:sp>
              <p:nvSpPr>
                <p:cNvPr id="54" name="Rounded Rectangle 53"/>
                <p:cNvSpPr/>
                <p:nvPr/>
              </p:nvSpPr>
              <p:spPr>
                <a:xfrm>
                  <a:off x="-11239" y="4224315"/>
                  <a:ext cx="2007463" cy="432595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5" name="Rounded Rectangle 4"/>
                <p:cNvSpPr/>
                <p:nvPr/>
              </p:nvSpPr>
              <p:spPr>
                <a:xfrm>
                  <a:off x="381710" y="4111818"/>
                  <a:ext cx="1686210" cy="3903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4710684" y="1505108"/>
                <a:ext cx="1877949" cy="5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Yield strength min/max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648200" y="2767308"/>
              <a:ext cx="2819399" cy="661691"/>
              <a:chOff x="4523415" y="1392719"/>
              <a:chExt cx="2136913" cy="579664"/>
            </a:xfrm>
          </p:grpSpPr>
          <p:grpSp>
            <p:nvGrpSpPr>
              <p:cNvPr id="57" name="Group 15"/>
              <p:cNvGrpSpPr/>
              <p:nvPr/>
            </p:nvGrpSpPr>
            <p:grpSpPr>
              <a:xfrm>
                <a:off x="4523415" y="1392719"/>
                <a:ext cx="2136913" cy="579664"/>
                <a:chOff x="-68993" y="4111818"/>
                <a:chExt cx="2136913" cy="579664"/>
              </a:xfrm>
            </p:grpSpPr>
            <p:sp>
              <p:nvSpPr>
                <p:cNvPr id="59" name="Rounded Rectangle 58"/>
                <p:cNvSpPr/>
                <p:nvPr/>
              </p:nvSpPr>
              <p:spPr>
                <a:xfrm>
                  <a:off x="-68993" y="4258887"/>
                  <a:ext cx="2007463" cy="432595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60" name="Rounded Rectangle 4"/>
                <p:cNvSpPr/>
                <p:nvPr/>
              </p:nvSpPr>
              <p:spPr>
                <a:xfrm>
                  <a:off x="381710" y="4111818"/>
                  <a:ext cx="1686210" cy="3903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4581170" y="1505110"/>
                <a:ext cx="2007465" cy="32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Tensile strength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4648201" y="3276601"/>
              <a:ext cx="2819399" cy="685799"/>
              <a:chOff x="4523415" y="1392719"/>
              <a:chExt cx="2136913" cy="600783"/>
            </a:xfrm>
          </p:grpSpPr>
          <p:grpSp>
            <p:nvGrpSpPr>
              <p:cNvPr id="62" name="Group 15"/>
              <p:cNvGrpSpPr/>
              <p:nvPr/>
            </p:nvGrpSpPr>
            <p:grpSpPr>
              <a:xfrm>
                <a:off x="4523415" y="1392719"/>
                <a:ext cx="2136913" cy="600783"/>
                <a:chOff x="-68993" y="4111818"/>
                <a:chExt cx="2136913" cy="600783"/>
              </a:xfrm>
            </p:grpSpPr>
            <p:sp>
              <p:nvSpPr>
                <p:cNvPr id="64" name="Rounded Rectangle 63"/>
                <p:cNvSpPr/>
                <p:nvPr/>
              </p:nvSpPr>
              <p:spPr>
                <a:xfrm>
                  <a:off x="-68993" y="4280006"/>
                  <a:ext cx="2007463" cy="432595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65" name="Rounded Rectangle 4"/>
                <p:cNvSpPr/>
                <p:nvPr/>
              </p:nvSpPr>
              <p:spPr>
                <a:xfrm>
                  <a:off x="381710" y="4111818"/>
                  <a:ext cx="1686210" cy="3903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>
                <a:off x="4638922" y="1592979"/>
                <a:ext cx="1949711" cy="32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Elongation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648200" y="3757908"/>
              <a:ext cx="2819399" cy="737891"/>
              <a:chOff x="4523415" y="1392719"/>
              <a:chExt cx="2136913" cy="646418"/>
            </a:xfrm>
          </p:grpSpPr>
          <p:grpSp>
            <p:nvGrpSpPr>
              <p:cNvPr id="67" name="Group 15"/>
              <p:cNvGrpSpPr/>
              <p:nvPr/>
            </p:nvGrpSpPr>
            <p:grpSpPr>
              <a:xfrm>
                <a:off x="4523415" y="1392719"/>
                <a:ext cx="2136913" cy="646418"/>
                <a:chOff x="-68993" y="4111818"/>
                <a:chExt cx="2136913" cy="646418"/>
              </a:xfrm>
            </p:grpSpPr>
            <p:sp>
              <p:nvSpPr>
                <p:cNvPr id="69" name="Rounded Rectangle 68"/>
                <p:cNvSpPr/>
                <p:nvPr/>
              </p:nvSpPr>
              <p:spPr>
                <a:xfrm>
                  <a:off x="-68993" y="4325641"/>
                  <a:ext cx="2007463" cy="432595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70" name="Rounded Rectangle 4"/>
                <p:cNvSpPr/>
                <p:nvPr/>
              </p:nvSpPr>
              <p:spPr>
                <a:xfrm>
                  <a:off x="381710" y="4111818"/>
                  <a:ext cx="1686210" cy="3903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4581168" y="1638615"/>
                <a:ext cx="2007465" cy="32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GB" dirty="0" smtClean="0">
                    <a:solidFill>
                      <a:schemeClr val="bg1"/>
                    </a:solidFill>
                  </a:rPr>
                  <a:t>Vickers hardness </a:t>
                </a:r>
                <a:r>
                  <a:rPr lang="fr-CH" dirty="0" smtClean="0">
                    <a:solidFill>
                      <a:schemeClr val="bg1"/>
                    </a:solidFill>
                  </a:rPr>
                  <a:t>HV 10 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4648202" y="4532406"/>
              <a:ext cx="2819398" cy="685925"/>
              <a:chOff x="4523416" y="1392719"/>
              <a:chExt cx="2136912" cy="600896"/>
            </a:xfrm>
          </p:grpSpPr>
          <p:grpSp>
            <p:nvGrpSpPr>
              <p:cNvPr id="72" name="Group 15"/>
              <p:cNvGrpSpPr/>
              <p:nvPr/>
            </p:nvGrpSpPr>
            <p:grpSpPr>
              <a:xfrm>
                <a:off x="4523416" y="1392719"/>
                <a:ext cx="2136912" cy="568717"/>
                <a:chOff x="-68992" y="4111818"/>
                <a:chExt cx="2136912" cy="568717"/>
              </a:xfrm>
            </p:grpSpPr>
            <p:sp>
              <p:nvSpPr>
                <p:cNvPr id="74" name="Rounded Rectangle 73"/>
                <p:cNvSpPr/>
                <p:nvPr/>
              </p:nvSpPr>
              <p:spPr>
                <a:xfrm>
                  <a:off x="-68992" y="4114430"/>
                  <a:ext cx="2007463" cy="566105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75" name="Rounded Rectangle 4"/>
                <p:cNvSpPr/>
                <p:nvPr/>
              </p:nvSpPr>
              <p:spPr>
                <a:xfrm>
                  <a:off x="381710" y="4111818"/>
                  <a:ext cx="1686210" cy="50196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4581168" y="1427405"/>
                <a:ext cx="1949711" cy="56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GB" dirty="0" smtClean="0">
                    <a:solidFill>
                      <a:schemeClr val="bg1"/>
                    </a:solidFill>
                  </a:rPr>
                  <a:t>Roughness  (</a:t>
                </a:r>
                <a:r>
                  <a:rPr lang="en-GB" dirty="0" err="1" smtClean="0">
                    <a:solidFill>
                      <a:schemeClr val="bg1"/>
                    </a:solidFill>
                  </a:rPr>
                  <a:t>Rt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) on the RF side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648200" y="1371600"/>
              <a:ext cx="2743202" cy="493812"/>
              <a:chOff x="4581169" y="1371600"/>
              <a:chExt cx="2079159" cy="432596"/>
            </a:xfrm>
          </p:grpSpPr>
          <p:grpSp>
            <p:nvGrpSpPr>
              <p:cNvPr id="80" name="Group 15"/>
              <p:cNvGrpSpPr/>
              <p:nvPr/>
            </p:nvGrpSpPr>
            <p:grpSpPr>
              <a:xfrm>
                <a:off x="4581169" y="1371600"/>
                <a:ext cx="2079159" cy="432596"/>
                <a:chOff x="-11239" y="4090700"/>
                <a:chExt cx="2079159" cy="432596"/>
              </a:xfrm>
            </p:grpSpPr>
            <p:sp>
              <p:nvSpPr>
                <p:cNvPr id="82" name="Rounded Rectangle 81"/>
                <p:cNvSpPr/>
                <p:nvPr/>
              </p:nvSpPr>
              <p:spPr>
                <a:xfrm>
                  <a:off x="-11239" y="4090700"/>
                  <a:ext cx="2007463" cy="432596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83" name="Rounded Rectangle 4"/>
                <p:cNvSpPr/>
                <p:nvPr/>
              </p:nvSpPr>
              <p:spPr>
                <a:xfrm>
                  <a:off x="381710" y="4111818"/>
                  <a:ext cx="1686210" cy="3903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0480" tIns="15240" rIns="30480" bIns="15240" numCol="1" spcCol="1270" anchor="ctr" anchorCtr="0">
                  <a:noAutofit/>
                </a:bodyPr>
                <a:lstStyle/>
                <a:p>
                  <a:pPr lvl="0" algn="ctr" defTabSz="35560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800" kern="1200" dirty="0"/>
                </a:p>
              </p:txBody>
            </p:sp>
          </p:grpSp>
          <p:sp>
            <p:nvSpPr>
              <p:cNvPr id="81" name="TextBox 80"/>
              <p:cNvSpPr txBox="1"/>
              <p:nvPr/>
            </p:nvSpPr>
            <p:spPr>
              <a:xfrm>
                <a:off x="4710684" y="1383270"/>
                <a:ext cx="1877949" cy="32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RRR value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315200" y="1905001"/>
              <a:ext cx="2133600" cy="424638"/>
              <a:chOff x="1651316" y="549511"/>
              <a:chExt cx="2484692" cy="330022"/>
            </a:xfrm>
          </p:grpSpPr>
          <p:sp>
            <p:nvSpPr>
              <p:cNvPr id="85" name="Round Same Side Corner Rectangle 84"/>
              <p:cNvSpPr/>
              <p:nvPr/>
            </p:nvSpPr>
            <p:spPr>
              <a:xfrm rot="5400000">
                <a:off x="2728651" y="-527824"/>
                <a:ext cx="330022" cy="2484692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6" name="Round Same Side Corner Rectangle 4"/>
              <p:cNvSpPr/>
              <p:nvPr/>
            </p:nvSpPr>
            <p:spPr>
              <a:xfrm>
                <a:off x="1828794" y="549511"/>
                <a:ext cx="2307214" cy="2978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lvl="0"/>
                <a:r>
                  <a:rPr lang="fr-CH" dirty="0" smtClean="0"/>
                  <a:t>&gt;6 </a:t>
                </a:r>
                <a:r>
                  <a:rPr lang="fr-CH" sz="1400" dirty="0" smtClean="0"/>
                  <a:t>(Local grains size 4 are acceptable)</a:t>
                </a:r>
                <a:endParaRPr lang="en-GB" sz="1400" dirty="0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7315200" y="2470961"/>
              <a:ext cx="2133600" cy="426818"/>
              <a:chOff x="1651316" y="634039"/>
              <a:chExt cx="2484692" cy="331717"/>
            </a:xfrm>
          </p:grpSpPr>
          <p:sp>
            <p:nvSpPr>
              <p:cNvPr id="88" name="Round Same Side Corner Rectangle 87"/>
              <p:cNvSpPr/>
              <p:nvPr/>
            </p:nvSpPr>
            <p:spPr>
              <a:xfrm rot="5400000">
                <a:off x="2728651" y="-443296"/>
                <a:ext cx="330022" cy="2484692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9" name="Round Same Side Corner Rectangle 4"/>
              <p:cNvSpPr/>
              <p:nvPr/>
            </p:nvSpPr>
            <p:spPr>
              <a:xfrm>
                <a:off x="1740053" y="667954"/>
                <a:ext cx="2307214" cy="2978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lvl="0"/>
                <a:r>
                  <a:rPr lang="fr-CH" dirty="0" smtClean="0"/>
                  <a:t>&gt;50/100 N/mm</a:t>
                </a:r>
                <a:r>
                  <a:rPr lang="fr-CH" baseline="30000" dirty="0" smtClean="0"/>
                  <a:t>2</a:t>
                </a:r>
                <a:endParaRPr lang="en-US" baseline="30000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7315200" y="2971800"/>
              <a:ext cx="2133600" cy="424638"/>
              <a:chOff x="1651316" y="667954"/>
              <a:chExt cx="2484692" cy="330022"/>
            </a:xfrm>
          </p:grpSpPr>
          <p:sp>
            <p:nvSpPr>
              <p:cNvPr id="91" name="Round Same Side Corner Rectangle 90"/>
              <p:cNvSpPr/>
              <p:nvPr/>
            </p:nvSpPr>
            <p:spPr>
              <a:xfrm rot="5400000">
                <a:off x="2728651" y="-409381"/>
                <a:ext cx="330022" cy="2484692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2" name="Round Same Side Corner Rectangle 4"/>
              <p:cNvSpPr/>
              <p:nvPr/>
            </p:nvSpPr>
            <p:spPr>
              <a:xfrm>
                <a:off x="1740053" y="667954"/>
                <a:ext cx="2307214" cy="2978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lvl="0"/>
                <a:r>
                  <a:rPr lang="fr-CH" dirty="0" smtClean="0"/>
                  <a:t>&gt;140 N/mm</a:t>
                </a:r>
                <a:r>
                  <a:rPr lang="fr-CH" baseline="30000" dirty="0" smtClean="0"/>
                  <a:t>2</a:t>
                </a:r>
                <a:endParaRPr lang="en-GB" baseline="30000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315201" y="3505199"/>
              <a:ext cx="2133600" cy="424639"/>
              <a:chOff x="1651317" y="667953"/>
              <a:chExt cx="2484692" cy="330023"/>
            </a:xfrm>
          </p:grpSpPr>
          <p:sp>
            <p:nvSpPr>
              <p:cNvPr id="94" name="Round Same Side Corner Rectangle 93"/>
              <p:cNvSpPr/>
              <p:nvPr/>
            </p:nvSpPr>
            <p:spPr>
              <a:xfrm rot="5400000">
                <a:off x="2728651" y="-409381"/>
                <a:ext cx="330023" cy="2484692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5" name="Round Same Side Corner Rectangle 4"/>
              <p:cNvSpPr/>
              <p:nvPr/>
            </p:nvSpPr>
            <p:spPr>
              <a:xfrm>
                <a:off x="1828792" y="667954"/>
                <a:ext cx="2307214" cy="2978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lvl="0"/>
                <a:r>
                  <a:rPr lang="fr-CH" dirty="0" smtClean="0"/>
                  <a:t>&gt;30%</a:t>
                </a:r>
                <a:endParaRPr lang="en-GB" dirty="0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7315201" y="4038600"/>
              <a:ext cx="2133600" cy="424639"/>
              <a:chOff x="1651317" y="727175"/>
              <a:chExt cx="2484692" cy="330023"/>
            </a:xfrm>
          </p:grpSpPr>
          <p:sp>
            <p:nvSpPr>
              <p:cNvPr id="97" name="Round Same Side Corner Rectangle 96"/>
              <p:cNvSpPr/>
              <p:nvPr/>
            </p:nvSpPr>
            <p:spPr>
              <a:xfrm rot="5400000">
                <a:off x="2728651" y="-350159"/>
                <a:ext cx="330023" cy="2484692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8" name="Round Same Side Corner Rectangle 4"/>
              <p:cNvSpPr/>
              <p:nvPr/>
            </p:nvSpPr>
            <p:spPr>
              <a:xfrm>
                <a:off x="1740053" y="727176"/>
                <a:ext cx="2307214" cy="2978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lvl="0"/>
                <a:r>
                  <a:rPr lang="fr-CH" dirty="0" smtClean="0"/>
                  <a:t>≤60</a:t>
                </a:r>
                <a:endParaRPr lang="en-GB" dirty="0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315198" y="4571999"/>
              <a:ext cx="2133600" cy="533401"/>
              <a:chOff x="1651314" y="727177"/>
              <a:chExt cx="2484692" cy="414552"/>
            </a:xfrm>
          </p:grpSpPr>
          <p:sp>
            <p:nvSpPr>
              <p:cNvPr id="100" name="Round Same Side Corner Rectangle 99"/>
              <p:cNvSpPr/>
              <p:nvPr/>
            </p:nvSpPr>
            <p:spPr>
              <a:xfrm rot="5400000">
                <a:off x="2686384" y="-307893"/>
                <a:ext cx="414552" cy="2484692"/>
              </a:xfrm>
              <a:prstGeom prst="round2Same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1" name="Round Same Side Corner Rectangle 4"/>
              <p:cNvSpPr/>
              <p:nvPr/>
            </p:nvSpPr>
            <p:spPr>
              <a:xfrm>
                <a:off x="1740053" y="786397"/>
                <a:ext cx="2307214" cy="297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r>
                  <a:rPr lang="fr-CH" dirty="0" smtClean="0"/>
                  <a:t>&lt;15</a:t>
                </a:r>
                <a:r>
                  <a:rPr lang="el-GR" dirty="0" smtClean="0"/>
                  <a:t>μ</a:t>
                </a:r>
                <a:r>
                  <a:rPr lang="fr-CH" dirty="0" smtClean="0"/>
                  <a:t>m</a:t>
                </a:r>
                <a:endParaRPr lang="en-GB" dirty="0" smtClean="0"/>
              </a:p>
              <a:p>
                <a:pPr lvl="0"/>
                <a:endParaRPr lang="en-GB" dirty="0"/>
              </a:p>
            </p:txBody>
          </p:sp>
        </p:grpSp>
      </p:grpSp>
      <p:sp>
        <p:nvSpPr>
          <p:cNvPr id="102" name="Content Placeholder 101"/>
          <p:cNvSpPr>
            <a:spLocks noGrp="1"/>
          </p:cNvSpPr>
          <p:nvPr>
            <p:ph idx="1"/>
          </p:nvPr>
        </p:nvSpPr>
        <p:spPr>
          <a:xfrm>
            <a:off x="762000" y="762000"/>
            <a:ext cx="82296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800" dirty="0" smtClean="0"/>
              <a:t>Material properties</a:t>
            </a:r>
            <a:endParaRPr lang="en-GB" sz="2800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6400800" y="1524000"/>
            <a:ext cx="914400" cy="493812"/>
            <a:chOff x="6400800" y="1524000"/>
            <a:chExt cx="914400" cy="493812"/>
          </a:xfrm>
        </p:grpSpPr>
        <p:sp>
          <p:nvSpPr>
            <p:cNvPr id="76" name="Rounded Rectangle 75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Ta</a:t>
              </a:r>
              <a:endParaRPr lang="en-GB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7394448" y="1556562"/>
            <a:ext cx="1216152" cy="424638"/>
            <a:chOff x="7315200" y="1556562"/>
            <a:chExt cx="1216152" cy="424638"/>
          </a:xfrm>
        </p:grpSpPr>
        <p:sp>
          <p:nvSpPr>
            <p:cNvPr id="77" name="Round Same Side Corner Rectangle 76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TextBox 103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0.05</a:t>
              </a:r>
              <a:endParaRPr lang="en-GB" dirty="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400800" y="2057400"/>
            <a:ext cx="914400" cy="493812"/>
            <a:chOff x="6400800" y="1524000"/>
            <a:chExt cx="914400" cy="493812"/>
          </a:xfrm>
        </p:grpSpPr>
        <p:sp>
          <p:nvSpPr>
            <p:cNvPr id="108" name="Rounded Rectangle 107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TextBox 108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</a:t>
              </a:r>
              <a:endParaRPr lang="en-GB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400800" y="2590800"/>
            <a:ext cx="914400" cy="493812"/>
            <a:chOff x="6400800" y="1524000"/>
            <a:chExt cx="914400" cy="493812"/>
          </a:xfrm>
        </p:grpSpPr>
        <p:sp>
          <p:nvSpPr>
            <p:cNvPr id="111" name="Rounded Rectangle 110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TextBox 111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Mo</a:t>
              </a:r>
              <a:endParaRPr lang="en-GB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400800" y="3124200"/>
            <a:ext cx="914400" cy="493812"/>
            <a:chOff x="6400800" y="1524000"/>
            <a:chExt cx="914400" cy="493812"/>
          </a:xfrm>
        </p:grpSpPr>
        <p:sp>
          <p:nvSpPr>
            <p:cNvPr id="114" name="Rounded Rectangle 113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TextBox 114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Ti</a:t>
              </a:r>
              <a:endParaRPr lang="en-GB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6400800" y="3657600"/>
            <a:ext cx="914400" cy="493812"/>
            <a:chOff x="6400800" y="1524000"/>
            <a:chExt cx="914400" cy="493812"/>
          </a:xfrm>
        </p:grpSpPr>
        <p:sp>
          <p:nvSpPr>
            <p:cNvPr id="117" name="Rounded Rectangle 116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TextBox 117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</a:t>
              </a:r>
              <a:endParaRPr lang="en-GB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400800" y="4191000"/>
            <a:ext cx="914400" cy="493812"/>
            <a:chOff x="6400800" y="1524000"/>
            <a:chExt cx="914400" cy="493812"/>
          </a:xfrm>
        </p:grpSpPr>
        <p:sp>
          <p:nvSpPr>
            <p:cNvPr id="120" name="Rounded Rectangle 119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1" name="TextBox 120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O</a:t>
              </a:r>
              <a:endParaRPr lang="en-GB" dirty="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6400800" y="4724400"/>
            <a:ext cx="914400" cy="493812"/>
            <a:chOff x="6400800" y="1524000"/>
            <a:chExt cx="914400" cy="493812"/>
          </a:xfrm>
        </p:grpSpPr>
        <p:sp>
          <p:nvSpPr>
            <p:cNvPr id="123" name="Rounded Rectangle 122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TextBox 123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400800" y="5257800"/>
            <a:ext cx="914400" cy="493812"/>
            <a:chOff x="6400800" y="1524000"/>
            <a:chExt cx="914400" cy="493812"/>
          </a:xfrm>
        </p:grpSpPr>
        <p:sp>
          <p:nvSpPr>
            <p:cNvPr id="126" name="Rounded Rectangle 125"/>
            <p:cNvSpPr/>
            <p:nvPr/>
          </p:nvSpPr>
          <p:spPr>
            <a:xfrm>
              <a:off x="6400800" y="1524000"/>
              <a:ext cx="9144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7" name="TextBox 126"/>
            <p:cNvSpPr txBox="1"/>
            <p:nvPr/>
          </p:nvSpPr>
          <p:spPr>
            <a:xfrm>
              <a:off x="6629400" y="1600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613275" y="5791200"/>
            <a:ext cx="2736850" cy="493812"/>
            <a:chOff x="5715000" y="1524000"/>
            <a:chExt cx="1775254" cy="493812"/>
          </a:xfrm>
        </p:grpSpPr>
        <p:sp>
          <p:nvSpPr>
            <p:cNvPr id="129" name="Rounded Rectangle 128"/>
            <p:cNvSpPr/>
            <p:nvPr/>
          </p:nvSpPr>
          <p:spPr>
            <a:xfrm>
              <a:off x="5715000" y="1524000"/>
              <a:ext cx="1752600" cy="493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0" name="TextBox 129"/>
            <p:cNvSpPr txBox="1"/>
            <p:nvPr/>
          </p:nvSpPr>
          <p:spPr>
            <a:xfrm>
              <a:off x="5737654" y="16002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Other metallic impurities</a:t>
              </a:r>
              <a:endParaRPr lang="en-GB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391400" y="3124200"/>
            <a:ext cx="1216152" cy="424638"/>
            <a:chOff x="7315200" y="1556562"/>
            <a:chExt cx="1216152" cy="424638"/>
          </a:xfrm>
        </p:grpSpPr>
        <p:sp>
          <p:nvSpPr>
            <p:cNvPr id="132" name="Round Same Side Corner Rectangle 131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3" name="TextBox 132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0.005</a:t>
              </a:r>
              <a:endParaRPr lang="en-GB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391400" y="3657600"/>
            <a:ext cx="1216152" cy="424638"/>
            <a:chOff x="7315200" y="1556562"/>
            <a:chExt cx="1216152" cy="424638"/>
          </a:xfrm>
        </p:grpSpPr>
        <p:sp>
          <p:nvSpPr>
            <p:cNvPr id="135" name="Round Same Side Corner Rectangle 134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6" name="TextBox 135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0.0002</a:t>
              </a:r>
              <a:endParaRPr lang="en-GB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391400" y="4191000"/>
            <a:ext cx="1216152" cy="445532"/>
            <a:chOff x="6781800" y="3581400"/>
            <a:chExt cx="1216152" cy="445532"/>
          </a:xfrm>
        </p:grpSpPr>
        <p:sp>
          <p:nvSpPr>
            <p:cNvPr id="141" name="Round Same Side Corner Rectangle 140"/>
            <p:cNvSpPr/>
            <p:nvPr/>
          </p:nvSpPr>
          <p:spPr>
            <a:xfrm rot="5400000">
              <a:off x="7177557" y="3185643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2" name="TextBox 141"/>
            <p:cNvSpPr txBox="1"/>
            <p:nvPr/>
          </p:nvSpPr>
          <p:spPr>
            <a:xfrm>
              <a:off x="6934200" y="36576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0.001</a:t>
              </a:r>
              <a:endParaRPr lang="en-GB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7391400" y="4724400"/>
            <a:ext cx="1216152" cy="424638"/>
            <a:chOff x="7315200" y="1556562"/>
            <a:chExt cx="1216152" cy="424638"/>
          </a:xfrm>
        </p:grpSpPr>
        <p:sp>
          <p:nvSpPr>
            <p:cNvPr id="144" name="Round Same Side Corner Rectangle 143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5" name="TextBox 144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0.001</a:t>
              </a:r>
              <a:endParaRPr lang="en-GB" dirty="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391400" y="5257800"/>
            <a:ext cx="1216152" cy="424638"/>
            <a:chOff x="7315200" y="1556562"/>
            <a:chExt cx="1216152" cy="424638"/>
          </a:xfrm>
        </p:grpSpPr>
        <p:sp>
          <p:nvSpPr>
            <p:cNvPr id="147" name="Round Same Side Corner Rectangle 146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8" name="TextBox 147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0.001</a:t>
              </a:r>
              <a:endParaRPr lang="en-GB" dirty="0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7391400" y="5791200"/>
            <a:ext cx="1216152" cy="424638"/>
            <a:chOff x="7315200" y="1556562"/>
            <a:chExt cx="1216152" cy="424638"/>
          </a:xfrm>
        </p:grpSpPr>
        <p:sp>
          <p:nvSpPr>
            <p:cNvPr id="150" name="Round Same Side Corner Rectangle 149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1" name="TextBox 150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0.003</a:t>
              </a:r>
              <a:endParaRPr lang="en-GB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7391400" y="2590800"/>
            <a:ext cx="1216152" cy="424638"/>
            <a:chOff x="7315200" y="1556562"/>
            <a:chExt cx="1216152" cy="424638"/>
          </a:xfrm>
        </p:grpSpPr>
        <p:sp>
          <p:nvSpPr>
            <p:cNvPr id="153" name="Round Same Side Corner Rectangle 152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4" name="TextBox 153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0.005</a:t>
              </a:r>
              <a:endParaRPr lang="en-GB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391400" y="2057400"/>
            <a:ext cx="1216152" cy="424638"/>
            <a:chOff x="7315200" y="1556562"/>
            <a:chExt cx="1216152" cy="424638"/>
          </a:xfrm>
        </p:grpSpPr>
        <p:sp>
          <p:nvSpPr>
            <p:cNvPr id="156" name="Round Same Side Corner Rectangle 155"/>
            <p:cNvSpPr/>
            <p:nvPr/>
          </p:nvSpPr>
          <p:spPr>
            <a:xfrm rot="5400000">
              <a:off x="7710957" y="1160805"/>
              <a:ext cx="424638" cy="1216152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7" name="TextBox 156"/>
            <p:cNvSpPr txBox="1"/>
            <p:nvPr/>
          </p:nvSpPr>
          <p:spPr>
            <a:xfrm>
              <a:off x="7467600" y="16002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0.007</a:t>
              </a:r>
              <a:endParaRPr lang="en-GB" dirty="0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6172200" y="6858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Maximum limits for main impurities content in weight- percent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Anodizing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8229600" cy="106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Checking the suitability of anodizing to detect defects and inclusions of foreign material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303338" y="2751139"/>
            <a:ext cx="3581402" cy="365125"/>
          </a:xfrm>
        </p:spPr>
        <p:txBody>
          <a:bodyPr/>
          <a:lstStyle/>
          <a:p>
            <a:pPr lvl="0"/>
            <a:r>
              <a:rPr lang="en-GB" sz="3600" b="1" smtClean="0">
                <a:solidFill>
                  <a:prstClr val="black">
                    <a:tint val="75000"/>
                  </a:prstClr>
                </a:solidFill>
              </a:rPr>
              <a:t>Niobium cavity</a:t>
            </a:r>
          </a:p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733800"/>
            <a:ext cx="2895600" cy="253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990600" y="3352800"/>
            <a:ext cx="2895600" cy="3276600"/>
            <a:chOff x="4410248" y="1957693"/>
            <a:chExt cx="3405206" cy="406210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094098" y="2687703"/>
              <a:ext cx="3777066" cy="2821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4419600" y="5562600"/>
              <a:ext cx="3124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72000" y="2133600"/>
              <a:ext cx="2819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Isosceles Triangle 11"/>
            <p:cNvSpPr/>
            <p:nvPr/>
          </p:nvSpPr>
          <p:spPr>
            <a:xfrm rot="18879525">
              <a:off x="4100498" y="2267443"/>
              <a:ext cx="1305741" cy="68624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 rot="2475274">
              <a:off x="6601316" y="2306674"/>
              <a:ext cx="1214138" cy="60296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38600" y="6324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Niobium after anodizing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6324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Niobium before anodizing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981200"/>
            <a:ext cx="4123634" cy="147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81600" y="2057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Anodizing of </a:t>
            </a:r>
            <a:r>
              <a:rPr lang="en-GB" i="1" dirty="0" err="1" smtClean="0">
                <a:solidFill>
                  <a:schemeClr val="accent1">
                    <a:lumMod val="50000"/>
                  </a:schemeClr>
                </a:solidFill>
              </a:rPr>
              <a:t>Nb</a:t>
            </a:r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 samples at different voltages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Copper cavity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229600" cy="182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Two copper cavities(mock-up)  are under fabrication</a:t>
            </a:r>
          </a:p>
          <a:p>
            <a:pPr marL="0" indent="0">
              <a:buFontTx/>
              <a:buChar char="-"/>
            </a:pPr>
            <a:r>
              <a:rPr lang="en-GB" sz="2000" dirty="0" smtClean="0"/>
              <a:t>To learn during the fabrication process </a:t>
            </a:r>
          </a:p>
          <a:p>
            <a:pPr marL="114300" indent="-114300">
              <a:buFontTx/>
              <a:buChar char="-"/>
            </a:pPr>
            <a:r>
              <a:rPr lang="en-GB" sz="2000" dirty="0" smtClean="0"/>
              <a:t>To carry out  RF measurements of the dumb-bells and complete cavity with the HOM.</a:t>
            </a:r>
          </a:p>
          <a:p>
            <a:pPr marL="0" indent="0">
              <a:buFontTx/>
              <a:buChar char="-"/>
            </a:pPr>
            <a:r>
              <a:rPr lang="en-GB" sz="2000" dirty="0" smtClean="0"/>
              <a:t>For surface treatment purposes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Copper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4243" t="25028" r="14347" b="25874"/>
          <a:stretch>
            <a:fillRect/>
          </a:stretch>
        </p:blipFill>
        <p:spPr bwMode="auto">
          <a:xfrm>
            <a:off x="1137684" y="2927210"/>
            <a:ext cx="6710916" cy="263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Shaping of half-cells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Copper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143000" y="838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Fabrication of half-cells and extremities by spinning. Subcontracted to Heggli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1828800"/>
            <a:ext cx="3669473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524000"/>
            <a:ext cx="3387589" cy="215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43000" y="4114800"/>
            <a:ext cx="3276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Dimensional control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The average shape accuracy achieved is ± 0.150 mm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6" descr="P102033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953000" y="3962400"/>
            <a:ext cx="3200400" cy="244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4191000"/>
            <a:ext cx="4038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average shape accuracy achieved is ± 0.150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best half cell: shape accuracy ± 0.119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3581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Dimensional control by CMM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Welding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229600" cy="45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500" dirty="0" smtClean="0"/>
              <a:t>EB welding of two half-cells to study the welding parameters and the shrinkage of the iris weld.</a:t>
            </a:r>
            <a:endParaRPr lang="en-GB" sz="2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smtClean="0"/>
              <a:t>Copper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2050" name="Picture 2" descr="C:\nuriadoc\DO-2678_EN-SPL Cooper halve cells\pics\Welding dumbell\IMG_3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2362200"/>
            <a:ext cx="4267329" cy="3200400"/>
          </a:xfrm>
          <a:prstGeom prst="rect">
            <a:avLst/>
          </a:prstGeom>
          <a:noFill/>
        </p:spPr>
      </p:pic>
      <p:pic>
        <p:nvPicPr>
          <p:cNvPr id="2051" name="Picture 3" descr="C:\nuriadoc\DO-2678_EN-SPL Cooper halve cells\pics\Welding dumbell\IMG_3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362208"/>
            <a:ext cx="2400220" cy="32003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382000" cy="427038"/>
          </a:xfrm>
        </p:spPr>
        <p:txBody>
          <a:bodyPr/>
          <a:lstStyle/>
          <a:p>
            <a:r>
              <a:rPr lang="en-GB" dirty="0" smtClean="0"/>
              <a:t>Welding test 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229600" cy="762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EB welding of stiffening ring to dumb-bell to study the welding parameters and the welding shrinkage.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Copper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17013"/>
          <a:stretch>
            <a:fillRect/>
          </a:stretch>
        </p:blipFill>
        <p:spPr bwMode="auto">
          <a:xfrm>
            <a:off x="838200" y="18288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6096000"/>
            <a:ext cx="731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Next step is to weld two dumb-bells by the equator</a:t>
            </a:r>
            <a:endParaRPr lang="en-GB" sz="25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6667"/>
          <a:stretch>
            <a:fillRect/>
          </a:stretch>
        </p:blipFill>
        <p:spPr bwMode="auto">
          <a:xfrm>
            <a:off x="3733800" y="4267200"/>
            <a:ext cx="2362200" cy="14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824"/>
          <a:stretch>
            <a:fillRect/>
          </a:stretch>
        </p:blipFill>
        <p:spPr bwMode="auto">
          <a:xfrm>
            <a:off x="5715000" y="4267200"/>
            <a:ext cx="2743200" cy="145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38600" y="1828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Before welding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828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After welding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r="8108"/>
          <a:stretch>
            <a:fillRect/>
          </a:stretch>
        </p:blipFill>
        <p:spPr bwMode="auto">
          <a:xfrm>
            <a:off x="3200400" y="2590800"/>
            <a:ext cx="2590800" cy="13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08"/>
          <a:stretch>
            <a:fillRect/>
          </a:stretch>
        </p:blipFill>
        <p:spPr bwMode="auto">
          <a:xfrm>
            <a:off x="5457927" y="2590800"/>
            <a:ext cx="292407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183"/>
          <a:stretch>
            <a:fillRect/>
          </a:stretch>
        </p:blipFill>
        <p:spPr bwMode="auto">
          <a:xfrm rot="5400000">
            <a:off x="6460602" y="3842557"/>
            <a:ext cx="4479640" cy="63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Extrusion of extremities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8229600" cy="14477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Extremities fabricated in one piece by spinning and nozzle necks made by extrusion to avoid welding on the RF surface, minimize the welding distortions and achieve the required tolerances.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387658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97152" y="2863553"/>
            <a:ext cx="3264495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Copper cavity</a:t>
            </a:r>
            <a:endParaRPr lang="en-GB" sz="3600" b="1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Rf</a:t>
            </a:r>
            <a:r>
              <a:rPr lang="en-GB" dirty="0" smtClean="0"/>
              <a:t> measurements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8381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Measurement setup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smtClean="0"/>
              <a:t>Copper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05000"/>
            <a:ext cx="5486400" cy="409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/>
          <p:nvPr/>
        </p:nvGraphicFramePr>
        <p:xfrm>
          <a:off x="838200" y="914400"/>
          <a:ext cx="7848600" cy="512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036637" y="2408238"/>
            <a:ext cx="2895600" cy="365125"/>
          </a:xfrm>
        </p:spPr>
        <p:txBody>
          <a:bodyPr/>
          <a:lstStyle/>
          <a:p>
            <a:r>
              <a:rPr lang="en-GB" sz="3600" b="1" smtClean="0"/>
              <a:t>Copper cavity</a:t>
            </a:r>
          </a:p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measurements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114800" y="1600200"/>
            <a:ext cx="0" cy="350520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2"/>
          <p:cNvSpPr txBox="1"/>
          <p:nvPr/>
        </p:nvSpPr>
        <p:spPr>
          <a:xfrm rot="16200000">
            <a:off x="3214688" y="2271713"/>
            <a:ext cx="1133475" cy="400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1.3 MHz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752600" y="3581400"/>
            <a:ext cx="6553200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3124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accent3">
                    <a:lumMod val="75000"/>
                  </a:schemeClr>
                </a:solidFill>
              </a:rPr>
              <a:t>CST : 684.496 MHz</a:t>
            </a:r>
          </a:p>
          <a:p>
            <a:r>
              <a:rPr lang="en-GB" sz="1200" b="1" dirty="0" smtClean="0">
                <a:solidFill>
                  <a:schemeClr val="accent3">
                    <a:lumMod val="75000"/>
                  </a:schemeClr>
                </a:solidFill>
              </a:rPr>
              <a:t>SUPERFISH: 684.48 MHz</a:t>
            </a:r>
            <a:endParaRPr lang="en-GB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0" y="6172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 smtClean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 measurements of the middle half-cells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18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8229600" cy="5287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GB" sz="2600" dirty="0" smtClean="0"/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GB" sz="2600" dirty="0" smtClean="0"/>
              <a:t>Niobium cavity</a:t>
            </a:r>
          </a:p>
          <a:p>
            <a:pPr marL="914400" lvl="1" indent="2286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Cavity design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Interfaces between cavity and tank 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Brazing test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Welding requirements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Niobium procurement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Anodizing test</a:t>
            </a:r>
          </a:p>
          <a:p>
            <a:pPr lvl="2"/>
            <a:endParaRPr lang="en-GB" sz="2000" dirty="0" smtClean="0"/>
          </a:p>
          <a:p>
            <a:pPr marL="342900" lvl="3" indent="-342900">
              <a:buFont typeface="Wingdings" pitchFamily="2" charset="2"/>
              <a:buChar char="§"/>
            </a:pPr>
            <a:r>
              <a:rPr lang="en-GB" sz="2600" dirty="0" smtClean="0"/>
              <a:t>Copper cavity fabrication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Shaping of half-cells and extremities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Welding tests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Extrusion of extremities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RF measurements</a:t>
            </a:r>
          </a:p>
          <a:p>
            <a:pPr lvl="2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Shape accuracy by CMM vs. RF</a:t>
            </a:r>
          </a:p>
          <a:p>
            <a:pPr marL="342900" lvl="3" indent="-342900">
              <a:buFont typeface="Wingdings" pitchFamily="2" charset="2"/>
              <a:buChar char="§"/>
            </a:pPr>
            <a:r>
              <a:rPr lang="en-GB" sz="2600" dirty="0" smtClean="0"/>
              <a:t>R&amp;D</a:t>
            </a:r>
          </a:p>
          <a:p>
            <a:pPr marL="1143000" lvl="4">
              <a:buFont typeface="Wingdings" pitchFamily="2" charset="2"/>
              <a:buChar char="§"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Cold gas dynamic spray</a:t>
            </a:r>
          </a:p>
          <a:p>
            <a:pPr marL="1143000" lvl="4">
              <a:buFont typeface="Wingdings" pitchFamily="2" charset="2"/>
              <a:buChar char="§"/>
            </a:pPr>
            <a:r>
              <a:rPr lang="en-GB" sz="2100" dirty="0" smtClean="0">
                <a:solidFill>
                  <a:schemeClr val="bg1">
                    <a:lumMod val="50000"/>
                  </a:schemeClr>
                </a:solidFill>
              </a:rPr>
              <a:t>Interfaces</a:t>
            </a:r>
          </a:p>
          <a:p>
            <a:pPr marL="1262063" lvl="4" indent="-347663">
              <a:buFont typeface="Wingdings" pitchFamily="2" charset="2"/>
              <a:buChar char="§"/>
            </a:pPr>
            <a:endParaRPr lang="en-GB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00050" lvl="1" indent="-400050">
              <a:buFont typeface="Wingdings" pitchFamily="2" charset="2"/>
              <a:buChar char="§"/>
            </a:pPr>
            <a:r>
              <a:rPr lang="en-GB" sz="2600" dirty="0" smtClean="0"/>
              <a:t>Conclusion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smtClean="0"/>
              <a:t>Overview</a:t>
            </a:r>
            <a:endParaRPr lang="en-GB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measurements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smtClean="0"/>
              <a:t>Copper cavity</a:t>
            </a:r>
          </a:p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20</a:t>
            </a:fld>
            <a:endParaRPr lang="en-GB"/>
          </a:p>
        </p:txBody>
      </p:sp>
      <p:graphicFrame>
        <p:nvGraphicFramePr>
          <p:cNvPr id="6" name="Chart 5"/>
          <p:cNvGraphicFramePr/>
          <p:nvPr/>
        </p:nvGraphicFramePr>
        <p:xfrm>
          <a:off x="1524000" y="1219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1524000" y="396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2"/>
          <p:cNvSpPr txBox="1"/>
          <p:nvPr/>
        </p:nvSpPr>
        <p:spPr>
          <a:xfrm rot="16200000">
            <a:off x="2205037" y="1814513"/>
            <a:ext cx="1285876" cy="400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0.53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MHz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62200" y="3124199"/>
            <a:ext cx="3962400" cy="1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2590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accent3">
                    <a:lumMod val="75000"/>
                  </a:schemeClr>
                </a:solidFill>
              </a:rPr>
              <a:t>CST : 688.293 MHz</a:t>
            </a:r>
          </a:p>
          <a:p>
            <a:r>
              <a:rPr lang="en-GB" sz="1200" b="1" dirty="0" smtClean="0">
                <a:solidFill>
                  <a:schemeClr val="accent3">
                    <a:lumMod val="75000"/>
                  </a:schemeClr>
                </a:solidFill>
              </a:rPr>
              <a:t>SUPERFISH: 688.287 MHz</a:t>
            </a:r>
            <a:endParaRPr lang="en-GB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12"/>
          <p:cNvSpPr txBox="1"/>
          <p:nvPr/>
        </p:nvSpPr>
        <p:spPr>
          <a:xfrm rot="16200000">
            <a:off x="2262187" y="4672013"/>
            <a:ext cx="904876" cy="400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MHz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95600" y="4191000"/>
            <a:ext cx="0" cy="144780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48000" y="1371600"/>
            <a:ext cx="0" cy="144780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62200" y="6019799"/>
            <a:ext cx="3962400" cy="1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86400" y="54864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accent3">
                    <a:lumMod val="75000"/>
                  </a:schemeClr>
                </a:solidFill>
              </a:rPr>
              <a:t>CST : 690 MHz</a:t>
            </a:r>
          </a:p>
          <a:p>
            <a:r>
              <a:rPr lang="en-GB" sz="1200" b="1" dirty="0" smtClean="0">
                <a:solidFill>
                  <a:schemeClr val="accent3">
                    <a:lumMod val="75000"/>
                  </a:schemeClr>
                </a:solidFill>
              </a:rPr>
              <a:t>SUPERFISH: 689.99 MHz</a:t>
            </a:r>
            <a:endParaRPr lang="en-GB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3200" y="3200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 smtClean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 measurements of the extremity half-cells </a:t>
            </a:r>
            <a:r>
              <a:rPr lang="en-GB" sz="1400" b="1" i="1" dirty="0" err="1" smtClean="0">
                <a:solidFill>
                  <a:schemeClr val="tx2">
                    <a:lumMod val="75000"/>
                  </a:schemeClr>
                </a:solidFill>
              </a:rPr>
              <a:t>diam</a:t>
            </a:r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 139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9400" y="5943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 smtClean="0">
                <a:solidFill>
                  <a:schemeClr val="tx2">
                    <a:lumMod val="75000"/>
                  </a:schemeClr>
                </a:solidFill>
              </a:rPr>
              <a:t>Rf</a:t>
            </a:r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 measurements of the extremity half-cells </a:t>
            </a:r>
            <a:r>
              <a:rPr lang="en-GB" sz="1400" b="1" i="1" dirty="0" err="1" smtClean="0">
                <a:solidFill>
                  <a:schemeClr val="tx2">
                    <a:lumMod val="75000"/>
                  </a:schemeClr>
                </a:solidFill>
              </a:rPr>
              <a:t>diam</a:t>
            </a:r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 129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Shape accuracy by CMM </a:t>
            </a:r>
            <a:r>
              <a:rPr lang="en-GB" dirty="0" err="1" smtClean="0"/>
              <a:t>vs</a:t>
            </a:r>
            <a:r>
              <a:rPr lang="en-GB" dirty="0" smtClean="0"/>
              <a:t> RF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112835" y="2408237"/>
            <a:ext cx="2895600" cy="365125"/>
          </a:xfrm>
        </p:spPr>
        <p:txBody>
          <a:bodyPr/>
          <a:lstStyle/>
          <a:p>
            <a:r>
              <a:rPr lang="en-GB" sz="3600" b="1" noProof="0" smtClean="0"/>
              <a:t>Copper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0"/>
            <a:ext cx="2133600" cy="365125"/>
          </a:xfrm>
        </p:spPr>
        <p:txBody>
          <a:bodyPr/>
          <a:lstStyle/>
          <a:p>
            <a:fld id="{1020EA87-B485-4859-90CE-DEDDF81B4DBA}" type="slidenum">
              <a:rPr lang="en-GB" smtClean="0"/>
              <a:pPr/>
              <a:t>21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6705600" y="1066800"/>
            <a:ext cx="2057400" cy="505599"/>
            <a:chOff x="7696200" y="1752600"/>
            <a:chExt cx="2057400" cy="505599"/>
          </a:xfrm>
        </p:grpSpPr>
        <p:sp>
          <p:nvSpPr>
            <p:cNvPr id="7" name="TextBox 6"/>
            <p:cNvSpPr txBox="1"/>
            <p:nvPr/>
          </p:nvSpPr>
          <p:spPr>
            <a:xfrm>
              <a:off x="7848600" y="1752600"/>
              <a:ext cx="1905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Shape accuracy by CMM</a:t>
              </a:r>
              <a:endParaRPr lang="en-GB" sz="12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96200" y="1828800"/>
              <a:ext cx="1524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96200" y="2057400"/>
              <a:ext cx="152400" cy="152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48600" y="1981200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Shape accuracy by RF</a:t>
              </a:r>
              <a:endParaRPr lang="en-GB" sz="12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14600" y="60960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Shape accuracy of middle half-cells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1266" y="32443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Frequency deviation MHz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86834" y="290143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Shape accuracy mm</a:t>
            </a:r>
            <a:endParaRPr lang="en-GB" dirty="0"/>
          </a:p>
        </p:txBody>
      </p:sp>
      <p:graphicFrame>
        <p:nvGraphicFramePr>
          <p:cNvPr id="17" name="Chart 16"/>
          <p:cNvGraphicFramePr/>
          <p:nvPr/>
        </p:nvGraphicFramePr>
        <p:xfrm>
          <a:off x="1143000" y="1219200"/>
          <a:ext cx="7315200" cy="471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measurements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smtClean="0"/>
              <a:t>Copper cavity</a:t>
            </a:r>
          </a:p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8201287" cy="458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990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tx2">
                    <a:lumMod val="75000"/>
                  </a:schemeClr>
                </a:solidFill>
              </a:rPr>
              <a:t>SENSITIVITY</a:t>
            </a:r>
            <a:endParaRPr lang="en-GB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61722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Courtesy of </a:t>
            </a:r>
            <a:r>
              <a:rPr lang="en-GB" sz="1400" b="1" i="1" dirty="0" smtClean="0">
                <a:solidFill>
                  <a:schemeClr val="tx2">
                    <a:lumMod val="75000"/>
                  </a:schemeClr>
                </a:solidFill>
              </a:rPr>
              <a:t>S. Mikulas &amp; N. Schwerg (CERN)</a:t>
            </a:r>
            <a:endParaRPr lang="en-GB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gas dynamic spray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R&amp;D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551" y="3489957"/>
            <a:ext cx="2555768" cy="244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82081" y="3474277"/>
            <a:ext cx="3277227" cy="245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18790" y="709184"/>
            <a:ext cx="6045536" cy="5506046"/>
          </a:xfrm>
        </p:spPr>
        <p:txBody>
          <a:bodyPr/>
          <a:lstStyle/>
          <a:p>
            <a:pPr>
              <a:buNone/>
            </a:pPr>
            <a:r>
              <a:rPr lang="en-GB" sz="2800" b="1" dirty="0" smtClean="0"/>
              <a:t>Solid-</a:t>
            </a:r>
            <a:r>
              <a:rPr lang="en-GB" sz="2400" b="1" dirty="0" smtClean="0"/>
              <a:t>state coating deposition method</a:t>
            </a:r>
          </a:p>
          <a:p>
            <a:pPr>
              <a:buNone/>
            </a:pPr>
            <a:r>
              <a:rPr lang="en-GB" sz="1600" dirty="0" smtClean="0"/>
              <a:t>a supersonic gas (N2) jet that propel fine</a:t>
            </a:r>
          </a:p>
          <a:p>
            <a:pPr>
              <a:buNone/>
            </a:pPr>
            <a:r>
              <a:rPr lang="en-GB" sz="1600" dirty="0" smtClean="0"/>
              <a:t>coating powder particles  ( 1-50 </a:t>
            </a:r>
            <a:r>
              <a:rPr lang="en-GB" sz="1600" dirty="0" err="1" smtClean="0"/>
              <a:t>μm</a:t>
            </a:r>
            <a:r>
              <a:rPr lang="en-GB" sz="1600" dirty="0" smtClean="0"/>
              <a:t>) at</a:t>
            </a:r>
          </a:p>
          <a:p>
            <a:pPr>
              <a:buNone/>
            </a:pPr>
            <a:r>
              <a:rPr lang="en-GB" sz="1600" dirty="0" smtClean="0"/>
              <a:t>very high velocities (500-1200 m/s).</a:t>
            </a:r>
          </a:p>
          <a:p>
            <a:pPr>
              <a:buNone/>
            </a:pPr>
            <a:r>
              <a:rPr lang="en-GB" sz="1400" dirty="0" smtClean="0"/>
              <a:t>Advantages: 	</a:t>
            </a:r>
          </a:p>
          <a:p>
            <a:r>
              <a:rPr lang="en-GB" sz="1600" dirty="0" smtClean="0"/>
              <a:t>powders are not melted </a:t>
            </a:r>
          </a:p>
          <a:p>
            <a:r>
              <a:rPr lang="en-GB" sz="1600" dirty="0" smtClean="0"/>
              <a:t>almost absence of oxidation during the process</a:t>
            </a:r>
          </a:p>
          <a:p>
            <a:r>
              <a:rPr lang="en-US" sz="1600" dirty="0" smtClean="0"/>
              <a:t>allows materials to be constructed layer upon layer </a:t>
            </a:r>
          </a:p>
          <a:p>
            <a:pPr>
              <a:buNone/>
            </a:pPr>
            <a:endParaRPr lang="fr-CH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endParaRPr lang="en-GB" sz="18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0717" y="1073313"/>
            <a:ext cx="3982178" cy="21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G:\Departments\TS\Groups\MME\AS\SPL\Cold spray\cold spray interface improv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429000"/>
            <a:ext cx="792271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G:\Departments\TS\Groups\MME\AS\SPL\Cold spray\cold spray Cu grains 500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1143000"/>
            <a:ext cx="39624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gas dynamic spray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R&amp;D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18790" y="850304"/>
            <a:ext cx="6045536" cy="1627122"/>
          </a:xfrm>
        </p:spPr>
        <p:txBody>
          <a:bodyPr/>
          <a:lstStyle/>
          <a:p>
            <a:pPr>
              <a:buNone/>
            </a:pPr>
            <a:r>
              <a:rPr lang="fr-CH" sz="2400" dirty="0"/>
              <a:t>Tubular Coating Tensile Test (TCT-Test</a:t>
            </a:r>
            <a:r>
              <a:rPr lang="fr-CH" sz="2400" dirty="0" smtClean="0"/>
              <a:t>)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Micro Flat Tensile Test (MFT-test)</a:t>
            </a:r>
          </a:p>
          <a:p>
            <a:pPr>
              <a:buNone/>
            </a:pPr>
            <a:r>
              <a:rPr lang="en-US" sz="2400" dirty="0" smtClean="0"/>
              <a:t>Metallurgical characterization </a:t>
            </a:r>
          </a:p>
          <a:p>
            <a:pPr>
              <a:buNone/>
            </a:pPr>
            <a:endParaRPr lang="fr-CH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endParaRPr lang="en-GB" sz="1800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3837" y="2415208"/>
            <a:ext cx="3854132" cy="289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21593" y="2524466"/>
            <a:ext cx="1815210" cy="136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504" y="4069403"/>
            <a:ext cx="1761943" cy="132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6400" y="850304"/>
            <a:ext cx="2350400" cy="499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1939274" cy="43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Departments\TS\Groups\MME\AS\SPL\Cold spray\obz-TCT test sampl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6858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Interfaces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R&amp;D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25</a:t>
            </a:fld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038600" y="762000"/>
            <a:ext cx="4800600" cy="4572000"/>
            <a:chOff x="2743200" y="685800"/>
            <a:chExt cx="6400800" cy="6172200"/>
          </a:xfrm>
        </p:grpSpPr>
        <p:pic>
          <p:nvPicPr>
            <p:cNvPr id="15" name="Picture 1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l="6987"/>
            <a:stretch/>
          </p:blipFill>
          <p:spPr bwMode="auto">
            <a:xfrm>
              <a:off x="2743200" y="685800"/>
              <a:ext cx="6400800" cy="6172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  <a:ext uri="{FAA26D3D-D897-4be2-8F04-BA451C77F1D7}">
  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pic="http://schemas.openxmlformats.org/drawingml/2006/picture" xmlns:lc="http://schemas.openxmlformats.org/drawingml/2006/lockedCanvas"/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819400" y="3962400"/>
              <a:ext cx="186910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Ti6Al4V</a:t>
              </a:r>
              <a:endPara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53400" y="3962400"/>
              <a:ext cx="649497" cy="5639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Nb</a:t>
              </a:r>
              <a:endPara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3" name="Content Placeholder 3"/>
          <p:cNvSpPr txBox="1">
            <a:spLocks/>
          </p:cNvSpPr>
          <p:nvPr/>
        </p:nvSpPr>
        <p:spPr bwMode="auto">
          <a:xfrm>
            <a:off x="685800" y="914400"/>
            <a:ext cx="365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400" dirty="0" smtClean="0"/>
              <a:t>Niobium to titanium grade 5 (Ti6Al4V) </a:t>
            </a:r>
            <a:br>
              <a:rPr lang="en-US" sz="2400" dirty="0" smtClean="0"/>
            </a:br>
            <a:r>
              <a:rPr lang="en-US" sz="2400" dirty="0" smtClean="0"/>
              <a:t>EB welding successfully tested before and after heat treatment at 800 °C</a:t>
            </a:r>
          </a:p>
          <a:p>
            <a:pPr marL="800100" lvl="1" indent="-342900">
              <a:spcBef>
                <a:spcPct val="20000"/>
              </a:spcBef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2460554"/>
              </p:ext>
            </p:extLst>
          </p:nvPr>
        </p:nvGraphicFramePr>
        <p:xfrm>
          <a:off x="1295401" y="5410200"/>
          <a:ext cx="6781799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01"/>
                <a:gridCol w="2434786"/>
                <a:gridCol w="2782612"/>
              </a:tblGrid>
              <a:tr h="313690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Nb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Ti</a:t>
                      </a:r>
                      <a:r>
                        <a:rPr lang="en-GB" sz="1600" baseline="0" dirty="0" smtClean="0"/>
                        <a:t> (grade 5)</a:t>
                      </a:r>
                      <a:endParaRPr lang="en-GB" sz="1600" dirty="0"/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>
                          <a:latin typeface="Calibri"/>
                          <a:cs typeface="Calibri"/>
                        </a:rPr>
                        <a:t>ρ</a:t>
                      </a:r>
                      <a:r>
                        <a:rPr lang="en-GB" sz="1600" b="1" dirty="0" smtClean="0">
                          <a:latin typeface="Calibri"/>
                          <a:cs typeface="Calibri"/>
                        </a:rPr>
                        <a:t> (Kg/m</a:t>
                      </a:r>
                      <a:r>
                        <a:rPr lang="en-GB" sz="1600" b="1" baseline="300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GB" sz="1600" b="1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8600 – 8700 </a:t>
                      </a:r>
                      <a:r>
                        <a:rPr lang="en-GB" sz="1600" dirty="0" smtClean="0">
                          <a:solidFill>
                            <a:srgbClr val="00FF00"/>
                          </a:solidFill>
                        </a:rPr>
                        <a:t>(+48%)</a:t>
                      </a:r>
                      <a:endParaRPr lang="en-GB" sz="16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4410 – 4450 </a:t>
                      </a:r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(-48%)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T</a:t>
                      </a:r>
                      <a:r>
                        <a:rPr lang="en-GB" sz="1600" b="1" baseline="-25000" dirty="0" smtClean="0"/>
                        <a:t>m</a:t>
                      </a:r>
                      <a:r>
                        <a:rPr lang="en-GB" sz="1600" b="1" baseline="0" dirty="0" smtClean="0"/>
                        <a:t> (</a:t>
                      </a:r>
                      <a:r>
                        <a:rPr lang="en-GB" sz="1600" b="1" baseline="30000" dirty="0" err="1" smtClean="0"/>
                        <a:t>o</a:t>
                      </a:r>
                      <a:r>
                        <a:rPr lang="en-GB" sz="1600" b="1" baseline="0" dirty="0" err="1" smtClean="0"/>
                        <a:t>C</a:t>
                      </a:r>
                      <a:r>
                        <a:rPr lang="en-GB" sz="1600" b="1" baseline="0" dirty="0" smtClean="0"/>
                        <a:t>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2460 – 2470 </a:t>
                      </a:r>
                      <a:r>
                        <a:rPr lang="en-GB" sz="1600" dirty="0" smtClean="0">
                          <a:solidFill>
                            <a:srgbClr val="00FF00"/>
                          </a:solidFill>
                        </a:rPr>
                        <a:t>(+830)</a:t>
                      </a:r>
                      <a:endParaRPr lang="en-GB" sz="16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1610 – 1660 </a:t>
                      </a:r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(-830)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/>
                        <a:t>K (W/m </a:t>
                      </a:r>
                      <a:r>
                        <a:rPr lang="en-GB" sz="1600" b="1" baseline="30000" dirty="0" err="1" smtClean="0"/>
                        <a:t>o</a:t>
                      </a:r>
                      <a:r>
                        <a:rPr lang="en-GB" sz="1600" b="1" baseline="0" dirty="0" err="1" smtClean="0"/>
                        <a:t>C</a:t>
                      </a:r>
                      <a:r>
                        <a:rPr lang="en-GB" sz="1600" b="1" baseline="0" dirty="0" smtClean="0"/>
                        <a:t>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54 – 57 </a:t>
                      </a:r>
                      <a:r>
                        <a:rPr lang="en-GB" sz="1600" dirty="0" smtClean="0">
                          <a:solidFill>
                            <a:srgbClr val="00FF00"/>
                          </a:solidFill>
                        </a:rPr>
                        <a:t>(x</a:t>
                      </a:r>
                      <a:r>
                        <a:rPr lang="en-GB" sz="1600" baseline="0" dirty="0" smtClean="0">
                          <a:solidFill>
                            <a:srgbClr val="00FF00"/>
                          </a:solidFill>
                        </a:rPr>
                        <a:t> 7.7)</a:t>
                      </a:r>
                      <a:endParaRPr lang="en-GB" sz="16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7.1 – 7.3 </a:t>
                      </a:r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(/ 7.7)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229600" cy="5287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Two copper cavities under fabrication. </a:t>
            </a:r>
          </a:p>
          <a:p>
            <a:r>
              <a:rPr lang="en-GB" dirty="0" smtClean="0"/>
              <a:t>We learn from the fabrication of copper cavities.</a:t>
            </a:r>
          </a:p>
          <a:p>
            <a:r>
              <a:rPr lang="en-GB" dirty="0" smtClean="0"/>
              <a:t>Many fabrication steps will be retained for the fabrication of the niobium cavity.</a:t>
            </a:r>
          </a:p>
          <a:p>
            <a:r>
              <a:rPr lang="en-GB" dirty="0" smtClean="0"/>
              <a:t>Assembly tooling of copper has been validated and it will be used for the niobium as well.</a:t>
            </a:r>
          </a:p>
          <a:p>
            <a:r>
              <a:rPr lang="en-GB" dirty="0" smtClean="0"/>
              <a:t>One copper mono-cell </a:t>
            </a:r>
            <a:r>
              <a:rPr lang="el-GR" dirty="0" smtClean="0">
                <a:latin typeface="Arial"/>
                <a:cs typeface="Arial"/>
              </a:rPr>
              <a:t>β</a:t>
            </a:r>
            <a:r>
              <a:rPr lang="en-GB" dirty="0" smtClean="0"/>
              <a:t>=0.65 to be fabricated next year.</a:t>
            </a:r>
          </a:p>
          <a:p>
            <a:r>
              <a:rPr lang="en-GB" dirty="0" smtClean="0"/>
              <a:t>Four niobium cavities have been subcontracted. First cavity will be delivered mid 2012 and last cavity beginning 2013.</a:t>
            </a:r>
          </a:p>
          <a:p>
            <a:r>
              <a:rPr lang="en-GB" dirty="0" smtClean="0"/>
              <a:t>It is under review if one niobium </a:t>
            </a:r>
            <a:r>
              <a:rPr lang="en-GB" smtClean="0"/>
              <a:t>cavity will </a:t>
            </a:r>
            <a:r>
              <a:rPr lang="en-GB" dirty="0" smtClean="0"/>
              <a:t>be fabricated in house.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noProof="0" smtClean="0"/>
              <a:t>Conclusion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790700" y="2476500"/>
            <a:ext cx="4495800" cy="914400"/>
          </a:xfrm>
        </p:spPr>
        <p:txBody>
          <a:bodyPr/>
          <a:lstStyle/>
          <a:p>
            <a:r>
              <a:rPr lang="en-GB" sz="6600" noProof="0" dirty="0" smtClean="0">
                <a:solidFill>
                  <a:srgbClr val="FFFF00"/>
                </a:solidFill>
              </a:rPr>
              <a:t>?</a:t>
            </a:r>
            <a:endParaRPr lang="en-GB" sz="6600" noProof="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667000" y="19812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smtClean="0">
                <a:solidFill>
                  <a:schemeClr val="tx2">
                    <a:lumMod val="75000"/>
                  </a:schemeClr>
                </a:solidFill>
              </a:rPr>
              <a:t>Thanks for your attention!!</a:t>
            </a:r>
            <a:endParaRPr lang="en-GB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A string of 4 equipped </a:t>
            </a:r>
            <a:r>
              <a:rPr lang="el-GR" sz="2800" dirty="0">
                <a:solidFill>
                  <a:prstClr val="black"/>
                </a:solidFill>
                <a:latin typeface="Arial" charset="0"/>
              </a:rPr>
              <a:t>β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=1 bulk niobium cavities to be tested into a short </a:t>
            </a:r>
            <a:r>
              <a:rPr lang="en-US" sz="2800" dirty="0" err="1" smtClean="0">
                <a:solidFill>
                  <a:prstClr val="black"/>
                </a:solidFill>
                <a:latin typeface="Arial" charset="0"/>
              </a:rPr>
              <a:t>cryo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-module by 2013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3600" b="1" smtClean="0"/>
              <a:t>Introduction</a:t>
            </a:r>
            <a:endParaRPr lang="en-GB" sz="36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8880" y="2667000"/>
            <a:ext cx="8255120" cy="243574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143000" y="1600200"/>
            <a:ext cx="6781800" cy="5257799"/>
            <a:chOff x="1143000" y="1141030"/>
            <a:chExt cx="7696200" cy="5716969"/>
          </a:xfrm>
        </p:grpSpPr>
        <p:grpSp>
          <p:nvGrpSpPr>
            <p:cNvPr id="25" name="Group 24"/>
            <p:cNvGrpSpPr/>
            <p:nvPr/>
          </p:nvGrpSpPr>
          <p:grpSpPr>
            <a:xfrm>
              <a:off x="1143000" y="1141030"/>
              <a:ext cx="7328614" cy="5716969"/>
              <a:chOff x="1143000" y="1141030"/>
              <a:chExt cx="7328614" cy="5716969"/>
            </a:xfrm>
          </p:grpSpPr>
          <p:pic>
            <p:nvPicPr>
              <p:cNvPr id="24" name="Picture 23" descr="TANK+CAVITE+INTERFACE-1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81200" y="1141030"/>
                <a:ext cx="6490414" cy="5716969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V="1">
                <a:off x="6096000" y="5486400"/>
                <a:ext cx="838200" cy="914401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3276600" y="3962400"/>
                <a:ext cx="1131110" cy="581688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295400" y="4495800"/>
                <a:ext cx="23503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Bulk Niobium 5Cells cavity</a:t>
                </a:r>
                <a:endParaRPr lang="fr-FR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6705600" y="2514600"/>
                <a:ext cx="990601" cy="76200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143000" y="3962400"/>
                <a:ext cx="10163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Tuner</a:t>
                </a:r>
                <a:endParaRPr lang="fr-FR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981200" y="3733800"/>
                <a:ext cx="838202" cy="358714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5029200" y="3810002"/>
                <a:ext cx="1981200" cy="1828798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343400" y="5486400"/>
                <a:ext cx="13339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Hom</a:t>
                </a:r>
                <a:r>
                  <a:rPr lang="en-US" dirty="0" smtClean="0"/>
                  <a:t> Coupler</a:t>
                </a:r>
                <a:endParaRPr lang="fr-FR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>
                <a:off x="3962400" y="1676400"/>
                <a:ext cx="609600" cy="250886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572000" y="1371600"/>
                <a:ext cx="1715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Helium tube</a:t>
                </a:r>
                <a:endParaRPr lang="fr-FR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4267200" y="4648200"/>
                <a:ext cx="838200" cy="533400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048000" y="5105400"/>
                <a:ext cx="2032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Magnetic  shielding</a:t>
                </a:r>
                <a:endParaRPr lang="fr-FR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8077200" y="4267200"/>
                <a:ext cx="381000" cy="1524001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209800" y="2743200"/>
                <a:ext cx="457594" cy="260057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447800" y="2438400"/>
                <a:ext cx="11433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Bellows</a:t>
                </a:r>
                <a:endParaRPr lang="fr-FR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162800" y="21336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Helium Tank</a:t>
              </a:r>
              <a:endParaRPr lang="fr-FR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1"/>
            <a:ext cx="8229600" cy="1066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Four bulk niobium </a:t>
            </a:r>
            <a:r>
              <a:rPr lang="el-GR" dirty="0" smtClean="0">
                <a:latin typeface="Arial"/>
                <a:cs typeface="Arial"/>
              </a:rPr>
              <a:t>β</a:t>
            </a:r>
            <a:r>
              <a:rPr lang="en-GB" dirty="0" smtClean="0"/>
              <a:t>=1 equipped cavities to be fabricated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455736" y="2751138"/>
            <a:ext cx="3581402" cy="365125"/>
          </a:xfrm>
        </p:spPr>
        <p:txBody>
          <a:bodyPr/>
          <a:lstStyle/>
          <a:p>
            <a:r>
              <a:rPr lang="en-GB" sz="3600" b="1" smtClean="0"/>
              <a:t>Introduction</a:t>
            </a:r>
            <a:endParaRPr lang="en-GB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572000" y="6324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Coupler</a:t>
            </a:r>
            <a:endParaRPr lang="fr-FR" dirty="0"/>
          </a:p>
        </p:txBody>
      </p:sp>
      <p:sp>
        <p:nvSpPr>
          <p:cNvPr id="21" name="TextBox 20"/>
          <p:cNvSpPr txBox="1"/>
          <p:nvPr/>
        </p:nvSpPr>
        <p:spPr>
          <a:xfrm>
            <a:off x="7239000" y="5791200"/>
            <a:ext cx="135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Interface tank</a:t>
            </a:r>
            <a:endParaRPr lang="fr-FR" dirty="0"/>
          </a:p>
        </p:txBody>
      </p:sp>
      <p:sp>
        <p:nvSpPr>
          <p:cNvPr id="29" name="TextBox 28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570035" y="2636838"/>
            <a:ext cx="3810002" cy="365125"/>
          </a:xfrm>
        </p:spPr>
        <p:txBody>
          <a:bodyPr/>
          <a:lstStyle/>
          <a:p>
            <a:r>
              <a:rPr lang="en-GB" sz="3600" b="1" smtClean="0"/>
              <a:t>Niobium cavity</a:t>
            </a:r>
            <a:endParaRPr lang="en-GB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533400" y="1447800"/>
            <a:ext cx="6477000" cy="4419600"/>
            <a:chOff x="762000" y="1447800"/>
            <a:chExt cx="6477000" cy="4419600"/>
          </a:xfrm>
        </p:grpSpPr>
        <p:pic>
          <p:nvPicPr>
            <p:cNvPr id="8" name="Picture 7" descr="CAVIT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1530899"/>
              <a:ext cx="6019800" cy="433650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057400" y="1447800"/>
              <a:ext cx="4876800" cy="2971800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897248">
              <a:off x="3098032" y="1995103"/>
              <a:ext cx="1541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1397.3 mm</a:t>
              </a:r>
              <a:endParaRPr lang="en-GB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209800" y="2057400"/>
              <a:ext cx="0" cy="1600200"/>
            </a:xfrm>
            <a:prstGeom prst="straightConnector1">
              <a:avLst/>
            </a:prstGeom>
            <a:ln w="158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24000" y="3276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381.7</a:t>
              </a:r>
              <a:endParaRPr lang="en-GB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477000" y="5181600"/>
              <a:ext cx="0" cy="2286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553200" y="51816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79.7</a:t>
              </a:r>
              <a:endParaRPr lang="en-GB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943600" y="5486400"/>
              <a:ext cx="228600" cy="1524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715000" y="54864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45</a:t>
              </a:r>
              <a:endParaRPr lang="en-GB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867400" y="4495800"/>
              <a:ext cx="304800" cy="1524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867400" y="40386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100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2000" y="21336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79.7</a:t>
              </a:r>
              <a:endParaRPr lang="en-GB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371600" y="2209800"/>
              <a:ext cx="0" cy="2286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066800" y="44196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Min </a:t>
              </a:r>
              <a:r>
                <a:rPr lang="en-GB" dirty="0" err="1" smtClean="0"/>
                <a:t>Thck</a:t>
              </a:r>
              <a:r>
                <a:rPr lang="en-GB" dirty="0" smtClean="0"/>
                <a:t>= 3mm</a:t>
              </a:r>
              <a:endParaRPr lang="en-GB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2286000" y="3962400"/>
              <a:ext cx="533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86000" y="26670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106.6</a:t>
              </a:r>
              <a:endParaRPr lang="en-GB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934200" y="45720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Dimensions at warm temperature</a:t>
            </a:r>
            <a:endParaRPr lang="en-GB" dirty="0"/>
          </a:p>
        </p:txBody>
      </p:sp>
      <p:graphicFrame>
        <p:nvGraphicFramePr>
          <p:cNvPr id="28" name="Diagram 27"/>
          <p:cNvGraphicFramePr/>
          <p:nvPr/>
        </p:nvGraphicFramePr>
        <p:xfrm>
          <a:off x="5943600" y="762000"/>
          <a:ext cx="3048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H="1" flipV="1">
            <a:off x="1981200" y="2743200"/>
            <a:ext cx="533400" cy="457200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762000" y="5867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Half-cells fabricated by spinning and welded by EB welding.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264844"/>
            <a:ext cx="6618778" cy="313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Interfaces between cavity and tank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646238" y="2713039"/>
            <a:ext cx="3962402" cy="365125"/>
          </a:xfrm>
        </p:spPr>
        <p:txBody>
          <a:bodyPr/>
          <a:lstStyle/>
          <a:p>
            <a:r>
              <a:rPr lang="en-GB" sz="3600" b="1" smtClean="0"/>
              <a:t>Niobium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416221" cy="424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62000" y="990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Niobium cavity for SS tank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114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SS flanges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58000" y="4191000"/>
            <a:ext cx="685800" cy="425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7467600" y="4419600"/>
            <a:ext cx="533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1524000" y="3962400"/>
            <a:ext cx="6858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629400" y="5105400"/>
            <a:ext cx="1143000" cy="501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Brazing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685800"/>
            <a:ext cx="5486400" cy="762000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 smtClean="0"/>
              <a:t>Brazing </a:t>
            </a:r>
            <a:r>
              <a:rPr lang="en-US" sz="2000" dirty="0" err="1" smtClean="0"/>
              <a:t>Nb</a:t>
            </a:r>
            <a:r>
              <a:rPr lang="en-US" sz="2000" dirty="0" smtClean="0"/>
              <a:t> / SS 316 LN  is a key technology</a:t>
            </a:r>
          </a:p>
          <a:p>
            <a:pPr marL="0" indent="0" algn="ctr">
              <a:buNone/>
            </a:pPr>
            <a:r>
              <a:rPr lang="en-US" sz="2000" dirty="0" smtClean="0"/>
              <a:t>Developed at CERN in 1987</a:t>
            </a:r>
            <a:endParaRPr lang="en-GB" sz="2000" dirty="0" smtClean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3661892"/>
            <a:ext cx="3657600" cy="304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14478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Difference in thermal expansion of </a:t>
            </a:r>
            <a:r>
              <a:rPr lang="en-GB" dirty="0" err="1" smtClean="0">
                <a:solidFill>
                  <a:srgbClr val="FF0000"/>
                </a:solidFill>
              </a:rPr>
              <a:t>Nb</a:t>
            </a:r>
            <a:r>
              <a:rPr lang="en-GB" dirty="0" smtClean="0">
                <a:solidFill>
                  <a:srgbClr val="FF0000"/>
                </a:solidFill>
              </a:rPr>
              <a:t>/SS</a:t>
            </a:r>
          </a:p>
          <a:p>
            <a:r>
              <a:rPr lang="en-GB" dirty="0" err="1" smtClean="0"/>
              <a:t>Nb</a:t>
            </a:r>
            <a:r>
              <a:rPr lang="en-GB" dirty="0" smtClean="0"/>
              <a:t> tube fitted to SS flange</a:t>
            </a:r>
          </a:p>
          <a:p>
            <a:r>
              <a:rPr lang="en-GB" dirty="0" smtClean="0"/>
              <a:t>Clearance ≤ 20 µm</a:t>
            </a:r>
          </a:p>
          <a:p>
            <a:r>
              <a:rPr lang="en-GB" dirty="0" smtClean="0"/>
              <a:t>SS plug to expand the </a:t>
            </a:r>
            <a:r>
              <a:rPr lang="en-GB" dirty="0" err="1" smtClean="0"/>
              <a:t>Nb</a:t>
            </a:r>
            <a:endParaRPr lang="en-GB" dirty="0" smtClean="0"/>
          </a:p>
          <a:p>
            <a:r>
              <a:rPr lang="en-GB" dirty="0" smtClean="0"/>
              <a:t>Pure Cu filler metal</a:t>
            </a:r>
          </a:p>
          <a:p>
            <a:r>
              <a:rPr lang="en-GB" dirty="0" smtClean="0"/>
              <a:t>Brazing temperature 1100°C, ∆</a:t>
            </a:r>
            <a:r>
              <a:rPr lang="en-GB" baseline="-25000" dirty="0" smtClean="0"/>
              <a:t>time</a:t>
            </a:r>
            <a:r>
              <a:rPr lang="en-GB" dirty="0" smtClean="0"/>
              <a:t> &lt;&lt;</a:t>
            </a:r>
          </a:p>
          <a:p>
            <a:r>
              <a:rPr lang="en-GB" dirty="0" smtClean="0"/>
              <a:t>P&lt; 10</a:t>
            </a:r>
            <a:r>
              <a:rPr lang="en-GB" baseline="30000" dirty="0" smtClean="0"/>
              <a:t>-5</a:t>
            </a:r>
            <a:r>
              <a:rPr lang="en-GB" dirty="0" smtClean="0"/>
              <a:t> mbar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3581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SS plug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38600" y="4495800"/>
            <a:ext cx="3810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4191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SS flange</a:t>
            </a:r>
            <a:endParaRPr lang="en-GB" dirty="0"/>
          </a:p>
        </p:txBody>
      </p:sp>
      <p:cxnSp>
        <p:nvCxnSpPr>
          <p:cNvPr id="16" name="Straight Arrow Connector 15"/>
          <p:cNvCxnSpPr>
            <a:endCxn id="17" idx="2"/>
          </p:cNvCxnSpPr>
          <p:nvPr/>
        </p:nvCxnSpPr>
        <p:spPr>
          <a:xfrm flipH="1" flipV="1">
            <a:off x="1219200" y="3874532"/>
            <a:ext cx="533400" cy="6212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3505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Nb</a:t>
            </a:r>
            <a:r>
              <a:rPr lang="en-GB" dirty="0" smtClean="0"/>
              <a:t> tube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429000" y="3886200"/>
            <a:ext cx="6096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81400"/>
            <a:ext cx="367255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5791200" y="62116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</a:rPr>
              <a:t>Flange after machining the SS plug</a:t>
            </a:r>
            <a:endParaRPr lang="en-GB" i="1" dirty="0">
              <a:solidFill>
                <a:schemeClr val="tx2"/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684338" y="2751139"/>
            <a:ext cx="4038602" cy="365125"/>
          </a:xfrm>
        </p:spPr>
        <p:txBody>
          <a:bodyPr/>
          <a:lstStyle/>
          <a:p>
            <a:r>
              <a:rPr lang="en-GB" sz="3600" b="1" smtClean="0"/>
              <a:t>Niobium cavity</a:t>
            </a:r>
            <a:endParaRPr lang="en-GB" sz="3600" b="1" noProof="0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Brazing test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570036" y="2865438"/>
            <a:ext cx="3810002" cy="365125"/>
          </a:xfrm>
        </p:spPr>
        <p:txBody>
          <a:bodyPr/>
          <a:lstStyle/>
          <a:p>
            <a:r>
              <a:rPr lang="en-GB" sz="3600" b="1" noProof="0" smtClean="0"/>
              <a:t>Niobium cavity</a:t>
            </a:r>
            <a:endParaRPr lang="en-GB" sz="3600" b="1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66800"/>
            <a:ext cx="275441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Diagram 18"/>
          <p:cNvGraphicFramePr/>
          <p:nvPr/>
        </p:nvGraphicFramePr>
        <p:xfrm>
          <a:off x="685800" y="868263"/>
          <a:ext cx="2819400" cy="583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914400"/>
            <a:ext cx="381000" cy="3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1295400"/>
            <a:ext cx="381000" cy="3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1600200"/>
            <a:ext cx="381000" cy="3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1905000"/>
            <a:ext cx="381000" cy="3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4124980"/>
            <a:ext cx="2514600" cy="153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44640" y="5801380"/>
            <a:ext cx="234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chemeClr val="tx2">
                    <a:lumMod val="75000"/>
                  </a:schemeClr>
                </a:solidFill>
              </a:rPr>
              <a:t>Ultrasonic examination of the brazing area</a:t>
            </a:r>
            <a:endParaRPr lang="en-GB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3556" y="3581400"/>
            <a:ext cx="2903444" cy="2593777"/>
            <a:chOff x="3573556" y="3352800"/>
            <a:chExt cx="2903444" cy="2593777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73556" y="3352800"/>
              <a:ext cx="2903444" cy="2168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962400" y="5638800"/>
              <a:ext cx="228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smtClean="0">
                  <a:solidFill>
                    <a:schemeClr val="tx2">
                      <a:lumMod val="75000"/>
                    </a:schemeClr>
                  </a:solidFill>
                </a:rPr>
                <a:t>Thermal shock liquid N2 (x5)</a:t>
              </a:r>
              <a:endParaRPr lang="en-GB" sz="1400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2209800"/>
            <a:ext cx="381000" cy="3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239000" y="144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chemeClr val="tx2">
                    <a:lumMod val="75000"/>
                  </a:schemeClr>
                </a:solidFill>
              </a:rPr>
              <a:t>2 brazing samples tested</a:t>
            </a:r>
            <a:endParaRPr lang="en-GB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Welding requirements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3733800" cy="3352800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None/>
            </a:pPr>
            <a:endParaRPr lang="en-GB" sz="2000" dirty="0" smtClean="0"/>
          </a:p>
          <a:p>
            <a:pPr marL="114300" indent="-114300">
              <a:buFont typeface="Wingdings" pitchFamily="2" charset="2"/>
              <a:buChar char="§"/>
            </a:pPr>
            <a:r>
              <a:rPr lang="en-GB" sz="2200" dirty="0" smtClean="0"/>
              <a:t>Evaluation according to EN ISO 13919-2. Welding Electron and laser beam welded joints. Guidance on quality levels for imperfection. Part 2: Aluminium and its </a:t>
            </a:r>
            <a:r>
              <a:rPr lang="en-GB" sz="2200" dirty="0" err="1" smtClean="0"/>
              <a:t>weldable</a:t>
            </a:r>
            <a:r>
              <a:rPr lang="en-GB" sz="2200" dirty="0" smtClean="0"/>
              <a:t> alloys.</a:t>
            </a:r>
          </a:p>
          <a:p>
            <a:pPr marL="57150" indent="-57150">
              <a:buNone/>
            </a:pPr>
            <a:r>
              <a:rPr lang="en-GB" sz="2200" dirty="0" smtClean="0"/>
              <a:t>	Evaluation according to group B and </a:t>
            </a:r>
            <a:r>
              <a:rPr lang="en-GB" sz="2200" dirty="0" err="1" smtClean="0"/>
              <a:t>Cern</a:t>
            </a:r>
            <a:r>
              <a:rPr lang="en-GB" sz="2200" dirty="0" smtClean="0"/>
              <a:t> requirements.</a:t>
            </a:r>
          </a:p>
          <a:p>
            <a:pPr marL="57150" indent="-57150">
              <a:buNone/>
            </a:pPr>
            <a:endParaRPr lang="en-GB" sz="2200" dirty="0" smtClean="0"/>
          </a:p>
          <a:p>
            <a:r>
              <a:rPr lang="en-GB" sz="2200" dirty="0" smtClean="0"/>
              <a:t>P &lt; 5.10</a:t>
            </a:r>
            <a:r>
              <a:rPr lang="en-GB" sz="2200" baseline="30000" dirty="0" smtClean="0"/>
              <a:t>-5</a:t>
            </a:r>
            <a:r>
              <a:rPr lang="en-GB" sz="2200" dirty="0" smtClean="0"/>
              <a:t> mbar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EA87-B485-4859-90CE-DEDDF81B4DB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1570036" y="2865438"/>
            <a:ext cx="3810002" cy="365125"/>
          </a:xfrm>
        </p:spPr>
        <p:txBody>
          <a:bodyPr/>
          <a:lstStyle/>
          <a:p>
            <a:r>
              <a:rPr lang="en-GB" sz="3600" b="1" noProof="0" smtClean="0"/>
              <a:t>Niobium cavity</a:t>
            </a:r>
            <a:endParaRPr lang="en-GB" sz="3600" b="1" noProof="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066800"/>
            <a:ext cx="46193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" y="6324600"/>
            <a:ext cx="845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N. Valverde / EN-MME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4325</TotalTime>
  <Words>1299</Words>
  <Application>Microsoft Office PowerPoint</Application>
  <PresentationFormat>Presentación en pantalla (4:3)</PresentationFormat>
  <Paragraphs>375</Paragraphs>
  <Slides>27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Office Theme</vt:lpstr>
      <vt:lpstr>Fabrication of SPL β=1 cavities at CERN</vt:lpstr>
      <vt:lpstr>Diapositiva 2</vt:lpstr>
      <vt:lpstr>Diapositiva 3</vt:lpstr>
      <vt:lpstr>Diapositiva 4</vt:lpstr>
      <vt:lpstr>Cavity Design</vt:lpstr>
      <vt:lpstr>Interfaces between cavity and tank</vt:lpstr>
      <vt:lpstr>Brazing test</vt:lpstr>
      <vt:lpstr>Brazing test</vt:lpstr>
      <vt:lpstr>Welding requirements </vt:lpstr>
      <vt:lpstr>Niobium procurement</vt:lpstr>
      <vt:lpstr>Niobium procurement</vt:lpstr>
      <vt:lpstr>Anodizing</vt:lpstr>
      <vt:lpstr>Copper cavity</vt:lpstr>
      <vt:lpstr>Shaping of half-cells</vt:lpstr>
      <vt:lpstr>Welding test</vt:lpstr>
      <vt:lpstr>Welding test II</vt:lpstr>
      <vt:lpstr>Extrusion of extremities</vt:lpstr>
      <vt:lpstr>Rf measurements</vt:lpstr>
      <vt:lpstr>RF measurements</vt:lpstr>
      <vt:lpstr>RF measurements</vt:lpstr>
      <vt:lpstr>Shape accuracy by CMM vs RF</vt:lpstr>
      <vt:lpstr>RF measurements</vt:lpstr>
      <vt:lpstr>Cold gas dynamic spray</vt:lpstr>
      <vt:lpstr>Cold gas dynamic spray</vt:lpstr>
      <vt:lpstr>Interfaces</vt:lpstr>
      <vt:lpstr>Conclusion</vt:lpstr>
      <vt:lpstr>Diapositiva 27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of SPL cavities at CERN</dc:title>
  <dc:creator>nvalverd</dc:creator>
  <cp:lastModifiedBy>Nombre de usuario</cp:lastModifiedBy>
  <cp:revision>299</cp:revision>
  <dcterms:created xsi:type="dcterms:W3CDTF">2011-11-15T11:17:26Z</dcterms:created>
  <dcterms:modified xsi:type="dcterms:W3CDTF">2002-01-01T05:32:19Z</dcterms:modified>
</cp:coreProperties>
</file>