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5" r:id="rId4"/>
    <p:sldId id="267" r:id="rId5"/>
    <p:sldId id="261" r:id="rId6"/>
    <p:sldId id="275" r:id="rId7"/>
    <p:sldId id="276" r:id="rId8"/>
    <p:sldId id="270" r:id="rId9"/>
    <p:sldId id="271" r:id="rId10"/>
    <p:sldId id="273" r:id="rId11"/>
    <p:sldId id="277" r:id="rId12"/>
    <p:sldId id="272" r:id="rId13"/>
    <p:sldId id="283" r:id="rId14"/>
    <p:sldId id="266" r:id="rId15"/>
    <p:sldId id="282" r:id="rId16"/>
    <p:sldId id="296" r:id="rId17"/>
    <p:sldId id="295" r:id="rId1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4A3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2" autoAdjust="0"/>
    <p:restoredTop sz="99104" autoAdjust="0"/>
  </p:normalViewPr>
  <p:slideViewPr>
    <p:cSldViewPr snapToGrid="0">
      <p:cViewPr>
        <p:scale>
          <a:sx n="75" d="100"/>
          <a:sy n="75" d="100"/>
        </p:scale>
        <p:origin x="-1296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46D88-B03D-4CDF-9F63-A723969A1F17}" type="datetimeFigureOut">
              <a:rPr lang="en-GB" smtClean="0"/>
              <a:pPr/>
              <a:t>06/12/2011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82FD7-0FD2-4B4F-A8A7-152786C8C12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61904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E6C5F-1A94-4B7C-87D3-8AEBE348903B}" type="datetimeFigureOut">
              <a:rPr lang="en-GB" smtClean="0"/>
              <a:pPr/>
              <a:t>06/12/2011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D208A-418C-4D37-90D3-CAC25CC61967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34121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D208A-418C-4D37-90D3-CAC25CC61967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28988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D208A-418C-4D37-90D3-CAC25CC61967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89377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D208A-418C-4D37-90D3-CAC25CC61967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D208A-418C-4D37-90D3-CAC25CC61967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29228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D208A-418C-4D37-90D3-CAC25CC61967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3316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D208A-418C-4D37-90D3-CAC25CC61967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28988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D208A-418C-4D37-90D3-CAC25CC6196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73987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D208A-418C-4D37-90D3-CAC25CC6196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96536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D208A-418C-4D37-90D3-CAC25CC6196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46645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D208A-418C-4D37-90D3-CAC25CC6196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44317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D208A-418C-4D37-90D3-CAC25CC6196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50977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D208A-418C-4D37-90D3-CAC25CC61967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87634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D208A-418C-4D37-90D3-CAC25CC61967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6151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D208A-418C-4D37-90D3-CAC25CC61967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38823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8638-6682-4DF6-90DD-3D8749BBECB4}" type="datetime1">
              <a:rPr lang="en-GB" smtClean="0"/>
              <a:pPr/>
              <a:t>06/12/2011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R. Bonomi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E0F7-72E9-438D-8AD6-17E2887770C4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3868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E0BE-BC27-44B4-BF94-00828593AF0C}" type="datetime1">
              <a:rPr lang="en-GB" smtClean="0"/>
              <a:pPr/>
              <a:t>06/12/2011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R. Bonomi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E0F7-72E9-438D-8AD6-17E2887770C4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4524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D69D-8FB3-4253-8CBB-AAF930C7983F}" type="datetime1">
              <a:rPr lang="en-GB" smtClean="0"/>
              <a:pPr/>
              <a:t>06/12/2011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R. Bonomi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E0F7-72E9-438D-8AD6-17E2887770C4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58201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88BF-1BAB-4E12-B847-5525098A2CAD}" type="datetime1">
              <a:rPr lang="en-GB" smtClean="0"/>
              <a:pPr/>
              <a:t>06/12/2011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R. Bonomi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E0F7-72E9-438D-8AD6-17E2887770C4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3731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B4AE4-20B7-4831-91AB-DDF82D92B367}" type="datetime1">
              <a:rPr lang="en-GB" smtClean="0"/>
              <a:pPr/>
              <a:t>06/12/2011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R. Bonomi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E0F7-72E9-438D-8AD6-17E2887770C4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5259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79C2-987E-4CE7-AC5D-19359A339897}" type="datetime1">
              <a:rPr lang="en-GB" smtClean="0"/>
              <a:pPr/>
              <a:t>06/12/2011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R. Bonomi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E0F7-72E9-438D-8AD6-17E2887770C4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83312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43CA-774D-4AEB-A221-4B1F0E57130C}" type="datetime1">
              <a:rPr lang="en-GB" smtClean="0"/>
              <a:pPr/>
              <a:t>06/12/2011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R. Bonomi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E0F7-72E9-438D-8AD6-17E2887770C4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6715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DAFD-51A7-4E07-B307-2E7A710E84A0}" type="datetime1">
              <a:rPr lang="en-GB" smtClean="0"/>
              <a:pPr/>
              <a:t>06/12/2011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R. Bonomi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E0F7-72E9-438D-8AD6-17E2887770C4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7013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D41C-37E9-40CE-88FD-A69A14A40DA9}" type="datetime1">
              <a:rPr lang="en-GB" smtClean="0"/>
              <a:pPr/>
              <a:t>06/12/2011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R. Bonomi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E0F7-72E9-438D-8AD6-17E2887770C4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1850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E0CE-C841-4915-86A3-7173064A728F}" type="datetime1">
              <a:rPr lang="en-GB" smtClean="0"/>
              <a:pPr/>
              <a:t>06/12/2011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R. Bonomi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E0F7-72E9-438D-8AD6-17E2887770C4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66974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1929-D43A-47F7-8C6A-33F399416AEC}" type="datetime1">
              <a:rPr lang="en-GB" smtClean="0"/>
              <a:pPr/>
              <a:t>06/12/2011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R. Bonomi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E0F7-72E9-438D-8AD6-17E2887770C4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3705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BA088-E944-4B38-8962-B1C797A97CB0}" type="datetime1">
              <a:rPr lang="en-GB" smtClean="0"/>
              <a:pPr/>
              <a:t>06/12/2011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R. Bonomi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2E0F7-72E9-438D-8AD6-17E2887770C4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5306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988" y="26988"/>
            <a:ext cx="6921276" cy="676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 smtClean="0"/>
              <a:t>Status of the SPL </a:t>
            </a:r>
            <a:r>
              <a:rPr lang="en-GB" dirty="0" err="1" smtClean="0"/>
              <a:t>cryomodule</a:t>
            </a:r>
            <a:r>
              <a:rPr lang="en-GB" dirty="0" smtClean="0"/>
              <a:t> study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GB" dirty="0" err="1" smtClean="0"/>
              <a:t>Rossana</a:t>
            </a:r>
            <a:r>
              <a:rPr lang="en-GB" dirty="0" smtClean="0"/>
              <a:t> Bonomi</a:t>
            </a:r>
          </a:p>
          <a:p>
            <a:pPr algn="r"/>
            <a:r>
              <a:rPr lang="en-GB" i="1" dirty="0" smtClean="0"/>
              <a:t>Lund, 6</a:t>
            </a:r>
            <a:r>
              <a:rPr lang="en-GB" i="1" baseline="30000" dirty="0" smtClean="0"/>
              <a:t>th</a:t>
            </a:r>
            <a:r>
              <a:rPr lang="en-GB" i="1" dirty="0" smtClean="0"/>
              <a:t> Dec. 2011</a:t>
            </a:r>
            <a:endParaRPr lang="en-GB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E0F7-72E9-438D-8AD6-17E2887770C4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R. Bonomi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29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l="7223" t="17014" r="41825" b="40104"/>
          <a:stretch>
            <a:fillRect/>
          </a:stretch>
        </p:blipFill>
        <p:spPr bwMode="auto">
          <a:xfrm>
            <a:off x="1219200" y="1676400"/>
            <a:ext cx="6629400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chemeClr val="accent2"/>
                </a:solidFill>
              </a:rPr>
              <a:t>Cooling with 40 mg/s, 10 </a:t>
            </a:r>
            <a:r>
              <a:rPr lang="en-GB" dirty="0">
                <a:solidFill>
                  <a:schemeClr val="accent2"/>
                </a:solidFill>
              </a:rPr>
              <a:t>W/m</a:t>
            </a:r>
            <a:r>
              <a:rPr lang="en-GB" baseline="30000" dirty="0">
                <a:solidFill>
                  <a:schemeClr val="accent2"/>
                </a:solidFill>
              </a:rPr>
              <a:t>2</a:t>
            </a:r>
            <a:r>
              <a:rPr lang="en-GB" dirty="0">
                <a:solidFill>
                  <a:schemeClr val="accent2"/>
                </a:solidFill>
              </a:rPr>
              <a:t>/K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R. Bonomi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E0F7-72E9-438D-8AD6-17E2887770C4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168514" y="5160058"/>
            <a:ext cx="2884636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GB" dirty="0" smtClean="0"/>
              <a:t>Refrigerator power required</a:t>
            </a:r>
          </a:p>
          <a:p>
            <a:pPr algn="r"/>
            <a:r>
              <a:rPr lang="en-GB" dirty="0" smtClean="0"/>
              <a:t>(0.3 W</a:t>
            </a:r>
            <a:r>
              <a:rPr lang="en-GB" baseline="-25000" dirty="0" smtClean="0"/>
              <a:t>th</a:t>
            </a:r>
            <a:r>
              <a:rPr lang="en-GB" dirty="0" smtClean="0"/>
              <a:t> to bath):</a:t>
            </a:r>
          </a:p>
          <a:p>
            <a:pPr algn="r"/>
            <a:r>
              <a:rPr lang="en-GB" b="1" dirty="0" smtClean="0"/>
              <a:t>&lt; 100 </a:t>
            </a:r>
            <a:r>
              <a:rPr lang="en-GB" b="1" dirty="0" err="1" smtClean="0"/>
              <a:t>W</a:t>
            </a:r>
            <a:r>
              <a:rPr lang="en-GB" b="1" baseline="-25000" dirty="0" err="1" smtClean="0"/>
              <a:t>el</a:t>
            </a:r>
            <a:endParaRPr lang="en-GB" b="1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2994871" y="5911858"/>
            <a:ext cx="93968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1000" dirty="0" smtClean="0"/>
              <a:t>η</a:t>
            </a:r>
            <a:r>
              <a:rPr lang="en-GB" sz="1000" dirty="0" smtClean="0"/>
              <a:t>_C = 17*10-3</a:t>
            </a:r>
          </a:p>
          <a:p>
            <a:r>
              <a:rPr lang="el-GR" sz="1000" dirty="0" smtClean="0"/>
              <a:t>η </a:t>
            </a:r>
            <a:r>
              <a:rPr lang="en-GB" sz="1000" dirty="0" smtClean="0"/>
              <a:t>_tech = 0.20</a:t>
            </a:r>
            <a:endParaRPr lang="en-GB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6958569" y="1958444"/>
            <a:ext cx="162461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0.3 </a:t>
            </a:r>
            <a:r>
              <a:rPr lang="en-GB" b="1" dirty="0" err="1" smtClean="0"/>
              <a:t>W</a:t>
            </a:r>
            <a:r>
              <a:rPr lang="en-GB" b="1" baseline="-25000" dirty="0" err="1" smtClean="0"/>
              <a:t>th</a:t>
            </a:r>
            <a:r>
              <a:rPr lang="en-GB" b="1" dirty="0" smtClean="0"/>
              <a:t> to bath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053150" y="2503333"/>
            <a:ext cx="1041400" cy="1612900"/>
          </a:xfrm>
          <a:prstGeom prst="straightConnector1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9378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chemeClr val="accent2"/>
                </a:solidFill>
              </a:rPr>
              <a:t>To do..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Completion of thermo-mechanical performances of RF coupler</a:t>
            </a:r>
          </a:p>
          <a:p>
            <a:r>
              <a:rPr lang="en-GB" dirty="0" smtClean="0"/>
              <a:t>Transient-state analysis </a:t>
            </a:r>
            <a:r>
              <a:rPr lang="en-GB" dirty="0"/>
              <a:t>of RF coupler</a:t>
            </a:r>
            <a:endParaRPr lang="en-GB" dirty="0" smtClean="0"/>
          </a:p>
          <a:p>
            <a:r>
              <a:rPr lang="en-GB" dirty="0" smtClean="0"/>
              <a:t>Overall thermal budget of CM</a:t>
            </a:r>
          </a:p>
          <a:p>
            <a:r>
              <a:rPr lang="en-GB" dirty="0" smtClean="0"/>
              <a:t>..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R. Bonomi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E0F7-72E9-438D-8AD6-17E2887770C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2933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accent1"/>
                </a:solidFill>
              </a:rPr>
              <a:t>Mock-ups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R. Bonomi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E0F7-72E9-438D-8AD6-17E2887770C4}" type="slidenum">
              <a:rPr lang="en-GB" smtClean="0"/>
              <a:pPr/>
              <a:t>12</a:t>
            </a:fld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7735847"/>
              </p:ext>
            </p:extLst>
          </p:nvPr>
        </p:nvGraphicFramePr>
        <p:xfrm>
          <a:off x="304482" y="1409832"/>
          <a:ext cx="5760000" cy="354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/>
                <a:gridCol w="1440000"/>
                <a:gridCol w="1440000"/>
                <a:gridCol w="144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Mock-up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Motivation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Today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Future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/>
                        <a:t>Interface cavity</a:t>
                      </a:r>
                      <a:r>
                        <a:rPr lang="en-GB" sz="1400" b="1" baseline="0" dirty="0" smtClean="0"/>
                        <a:t> to RF coupler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/>
                        <a:t>Warm test of the mech. behaviour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/>
                        <a:t>Successfully tested in cantilever:</a:t>
                      </a:r>
                      <a:r>
                        <a:rPr lang="en-GB" sz="1400" baseline="0" dirty="0" smtClean="0"/>
                        <a:t> </a:t>
                      </a:r>
                    </a:p>
                    <a:p>
                      <a:pPr algn="l"/>
                      <a:r>
                        <a:rPr lang="en-GB" sz="1400" baseline="0" dirty="0" smtClean="0"/>
                        <a:t>it can stand the bending moments during transport loads</a:t>
                      </a:r>
                      <a:endParaRPr lang="en-GB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GB" sz="1400" dirty="0" smtClean="0"/>
                        <a:t>Test on optimal torque</a:t>
                      </a:r>
                      <a:r>
                        <a:rPr lang="en-GB" sz="1400" baseline="0" dirty="0" smtClean="0"/>
                        <a:t> for bolts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GB" sz="1400" baseline="0" dirty="0" smtClean="0"/>
                        <a:t>Test on seals for reproducibility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/>
                        <a:t>Overall supporting scheme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/>
                        <a:t>Cold test of thermo-mech.</a:t>
                      </a:r>
                      <a:r>
                        <a:rPr lang="en-GB" sz="1400" baseline="0" dirty="0" smtClean="0"/>
                        <a:t> behaviour of </a:t>
                      </a:r>
                      <a:r>
                        <a:rPr lang="en-GB" sz="1400" dirty="0" smtClean="0"/>
                        <a:t>whole assembly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/>
                        <a:t>Finalization of design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arenR"/>
                      </a:pPr>
                      <a:r>
                        <a:rPr lang="en-GB" sz="1400" baseline="0" dirty="0" smtClean="0"/>
                        <a:t>Test on alignment procedure</a:t>
                      </a:r>
                    </a:p>
                    <a:p>
                      <a:pPr marL="342900" indent="-342900" algn="l">
                        <a:buAutoNum type="arabicParenR"/>
                      </a:pPr>
                      <a:r>
                        <a:rPr lang="en-GB" sz="1400" dirty="0" smtClean="0"/>
                        <a:t>Test</a:t>
                      </a:r>
                      <a:r>
                        <a:rPr lang="en-GB" sz="1400" baseline="0" dirty="0" smtClean="0"/>
                        <a:t> on thermal transient</a:t>
                      </a:r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2" descr="\\cern.ch\dfs\Users\v\villiger\Public\Proto SP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413" y="4411679"/>
            <a:ext cx="4043536" cy="2021768"/>
          </a:xfrm>
          <a:prstGeom prst="rect">
            <a:avLst/>
          </a:prstGeom>
          <a:noFill/>
        </p:spPr>
      </p:pic>
      <p:pic>
        <p:nvPicPr>
          <p:cNvPr id="8" name="Picture 2" descr="C:\Pictures (pctemsc07.cern.ch)\SPL\Flange_Test\IMG_19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2930" y="467051"/>
            <a:ext cx="3219315" cy="173150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  <p:pic>
        <p:nvPicPr>
          <p:cNvPr id="9" name="Picture 3" descr="C:\Pictures (pctemsc07.cern.ch)\SPL\Flange_Test\IMG_19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9303" y="2081747"/>
            <a:ext cx="1814987" cy="140615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  <p:sp>
        <p:nvSpPr>
          <p:cNvPr id="10" name="TextBox 109"/>
          <p:cNvSpPr txBox="1"/>
          <p:nvPr/>
        </p:nvSpPr>
        <p:spPr>
          <a:xfrm>
            <a:off x="7257010" y="4165458"/>
            <a:ext cx="15969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 smtClean="0"/>
              <a:t>Courtesy of A. Vande Craen</a:t>
            </a:r>
            <a:endParaRPr lang="en-GB" sz="1000" i="1" dirty="0"/>
          </a:p>
        </p:txBody>
      </p:sp>
    </p:spTree>
    <p:extLst>
      <p:ext uri="{BB962C8B-B14F-4D97-AF65-F5344CB8AC3E}">
        <p14:creationId xmlns:p14="http://schemas.microsoft.com/office/powerpoint/2010/main" xmlns="" val="220578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dirty="0" smtClean="0">
                <a:solidFill>
                  <a:schemeClr val="accent3"/>
                </a:solidFill>
              </a:rPr>
              <a:t>V. Parma, </a:t>
            </a:r>
            <a:r>
              <a:rPr lang="en-GB" i="1" dirty="0" smtClean="0">
                <a:solidFill>
                  <a:schemeClr val="accent3"/>
                </a:solidFill>
              </a:rPr>
              <a:t>The short </a:t>
            </a:r>
            <a:r>
              <a:rPr lang="en-GB" i="1" dirty="0" err="1" smtClean="0">
                <a:solidFill>
                  <a:schemeClr val="accent3"/>
                </a:solidFill>
              </a:rPr>
              <a:t>cryomodule</a:t>
            </a:r>
            <a:r>
              <a:rPr lang="en-GB" i="1" dirty="0" smtClean="0">
                <a:solidFill>
                  <a:schemeClr val="accent3"/>
                </a:solidFill>
              </a:rPr>
              <a:t>: requirements </a:t>
            </a:r>
            <a:r>
              <a:rPr lang="en-GB" dirty="0" smtClean="0">
                <a:solidFill>
                  <a:schemeClr val="accent3"/>
                </a:solidFill>
              </a:rPr>
              <a:t>(http://indico.cern.ch/getFile.py/access?contribId=1&amp;resId=1&amp;materialId=slides&amp;confId=154284)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O. </a:t>
            </a:r>
            <a:r>
              <a:rPr lang="en-GB" dirty="0" err="1" smtClean="0">
                <a:solidFill>
                  <a:schemeClr val="accent2"/>
                </a:solidFill>
              </a:rPr>
              <a:t>Capatina</a:t>
            </a:r>
            <a:r>
              <a:rPr lang="en-GB" dirty="0" smtClean="0">
                <a:solidFill>
                  <a:schemeClr val="accent2"/>
                </a:solidFill>
              </a:rPr>
              <a:t>, </a:t>
            </a:r>
            <a:r>
              <a:rPr lang="en-GB" i="1" dirty="0" smtClean="0">
                <a:solidFill>
                  <a:schemeClr val="accent2"/>
                </a:solidFill>
              </a:rPr>
              <a:t>SPL power coupler double-walled tube thermo-mechanical studies</a:t>
            </a:r>
            <a:r>
              <a:rPr lang="en-GB" dirty="0" smtClean="0">
                <a:solidFill>
                  <a:schemeClr val="accent2"/>
                </a:solidFill>
              </a:rPr>
              <a:t> (http://indico.cern.ch/getFile.py/access?contribId=3&amp;resId=1&amp;materialId=slides&amp;confId=86123)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E. </a:t>
            </a:r>
            <a:r>
              <a:rPr lang="en-GB" dirty="0" err="1" smtClean="0">
                <a:solidFill>
                  <a:schemeClr val="accent2"/>
                </a:solidFill>
              </a:rPr>
              <a:t>Montesinos</a:t>
            </a:r>
            <a:r>
              <a:rPr lang="en-GB" dirty="0" smtClean="0">
                <a:solidFill>
                  <a:schemeClr val="accent2"/>
                </a:solidFill>
              </a:rPr>
              <a:t>, SPL power coupler I (http://indico.cern.ch/getFile.py/access?contribId=1&amp;resId=1&amp;materialId=slides&amp;onfId=86123)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E. </a:t>
            </a:r>
            <a:r>
              <a:rPr lang="en-GB" dirty="0" err="1" smtClean="0">
                <a:solidFill>
                  <a:schemeClr val="accent2"/>
                </a:solidFill>
              </a:rPr>
              <a:t>Montesinos</a:t>
            </a:r>
            <a:r>
              <a:rPr lang="en-GB" dirty="0" smtClean="0">
                <a:solidFill>
                  <a:schemeClr val="accent2"/>
                </a:solidFill>
              </a:rPr>
              <a:t>, </a:t>
            </a:r>
            <a:r>
              <a:rPr lang="en-GB" i="1" dirty="0" smtClean="0">
                <a:solidFill>
                  <a:schemeClr val="accent2"/>
                </a:solidFill>
              </a:rPr>
              <a:t>SPL power coupler II </a:t>
            </a:r>
            <a:r>
              <a:rPr lang="en-GB" dirty="0" smtClean="0">
                <a:solidFill>
                  <a:schemeClr val="accent2"/>
                </a:solidFill>
              </a:rPr>
              <a:t>(http://indico.cern.ch/getFile.py/access?contribId=6&amp;resId=1&amp;materialId=slides&amp;confId=86123)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A. </a:t>
            </a:r>
            <a:r>
              <a:rPr lang="en-GB" dirty="0" err="1" smtClean="0">
                <a:solidFill>
                  <a:schemeClr val="accent1"/>
                </a:solidFill>
              </a:rPr>
              <a:t>Vande</a:t>
            </a:r>
            <a:r>
              <a:rPr lang="en-GB" dirty="0" smtClean="0">
                <a:solidFill>
                  <a:schemeClr val="accent1"/>
                </a:solidFill>
              </a:rPr>
              <a:t> </a:t>
            </a:r>
            <a:r>
              <a:rPr lang="en-GB" dirty="0" err="1" smtClean="0">
                <a:solidFill>
                  <a:schemeClr val="accent1"/>
                </a:solidFill>
              </a:rPr>
              <a:t>Craen</a:t>
            </a:r>
            <a:r>
              <a:rPr lang="en-GB" dirty="0" smtClean="0">
                <a:solidFill>
                  <a:schemeClr val="accent1"/>
                </a:solidFill>
              </a:rPr>
              <a:t>, </a:t>
            </a:r>
            <a:r>
              <a:rPr lang="en-GB" i="1" dirty="0" smtClean="0">
                <a:solidFill>
                  <a:schemeClr val="accent1"/>
                </a:solidFill>
              </a:rPr>
              <a:t>SPL </a:t>
            </a:r>
            <a:r>
              <a:rPr lang="en-GB" i="1" dirty="0" err="1" smtClean="0">
                <a:solidFill>
                  <a:schemeClr val="accent1"/>
                </a:solidFill>
              </a:rPr>
              <a:t>intercavity</a:t>
            </a:r>
            <a:r>
              <a:rPr lang="en-GB" i="1" dirty="0" smtClean="0">
                <a:solidFill>
                  <a:schemeClr val="accent1"/>
                </a:solidFill>
              </a:rPr>
              <a:t> support </a:t>
            </a:r>
            <a:r>
              <a:rPr lang="en-GB" dirty="0" smtClean="0">
                <a:solidFill>
                  <a:schemeClr val="accent1"/>
                </a:solidFill>
              </a:rPr>
              <a:t>(http://indico.cern.ch/getFile.py/access?contribId=6&amp;resId=15&amp;materialId=slides&amp;confId=154284)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A. </a:t>
            </a:r>
            <a:r>
              <a:rPr lang="en-GB" dirty="0" err="1" smtClean="0">
                <a:solidFill>
                  <a:schemeClr val="accent1"/>
                </a:solidFill>
              </a:rPr>
              <a:t>Vande</a:t>
            </a:r>
            <a:r>
              <a:rPr lang="en-GB" dirty="0" smtClean="0">
                <a:solidFill>
                  <a:schemeClr val="accent1"/>
                </a:solidFill>
              </a:rPr>
              <a:t> </a:t>
            </a:r>
            <a:r>
              <a:rPr lang="en-GB" dirty="0" err="1" smtClean="0">
                <a:solidFill>
                  <a:schemeClr val="accent1"/>
                </a:solidFill>
              </a:rPr>
              <a:t>Craen</a:t>
            </a:r>
            <a:r>
              <a:rPr lang="en-GB" dirty="0" smtClean="0">
                <a:solidFill>
                  <a:schemeClr val="accent1"/>
                </a:solidFill>
              </a:rPr>
              <a:t>, </a:t>
            </a:r>
            <a:r>
              <a:rPr lang="en-GB" i="1" dirty="0" smtClean="0">
                <a:solidFill>
                  <a:schemeClr val="accent1"/>
                </a:solidFill>
              </a:rPr>
              <a:t>SPL test mock-ups </a:t>
            </a:r>
            <a:r>
              <a:rPr lang="en-GB" dirty="0" smtClean="0">
                <a:solidFill>
                  <a:schemeClr val="accent1"/>
                </a:solidFill>
              </a:rPr>
              <a:t>(http://indico.cern.ch/getFile.py/access?contribId=6&amp;resId=11&amp;materialId=slides&amp;confId=154284)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P. </a:t>
            </a:r>
            <a:r>
              <a:rPr lang="en-GB" dirty="0" err="1" smtClean="0">
                <a:solidFill>
                  <a:schemeClr val="accent1"/>
                </a:solidFill>
              </a:rPr>
              <a:t>Azevedo</a:t>
            </a:r>
            <a:r>
              <a:rPr lang="en-GB" dirty="0" smtClean="0">
                <a:solidFill>
                  <a:schemeClr val="accent1"/>
                </a:solidFill>
              </a:rPr>
              <a:t>, </a:t>
            </a:r>
            <a:r>
              <a:rPr lang="en-GB" i="1" dirty="0" smtClean="0">
                <a:solidFill>
                  <a:schemeClr val="accent1"/>
                </a:solidFill>
              </a:rPr>
              <a:t>Cavity supporting scheme </a:t>
            </a:r>
            <a:r>
              <a:rPr lang="en-GB" dirty="0" smtClean="0">
                <a:solidFill>
                  <a:schemeClr val="accent1"/>
                </a:solidFill>
              </a:rPr>
              <a:t>(http://indico.cern.ch/getFile.py/access?contribId=6&amp;resId=13&amp;materialId=slides&amp;confId=154284)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 Bonomi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E0F7-72E9-438D-8AD6-17E2887770C4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100D3100\DSC_3146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824" y="1992784"/>
            <a:ext cx="3310136" cy="2520281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>
                <a:solidFill>
                  <a:srgbClr val="FFC000"/>
                </a:solidFill>
              </a:rPr>
              <a:t>Thanks for your attention!</a:t>
            </a:r>
            <a:br>
              <a:rPr lang="en-GB" sz="3200" dirty="0" smtClean="0">
                <a:solidFill>
                  <a:srgbClr val="FFC000"/>
                </a:solidFill>
              </a:rPr>
            </a:br>
            <a:r>
              <a:rPr lang="en-GB" sz="2400" b="1" i="1" dirty="0" smtClean="0">
                <a:solidFill>
                  <a:srgbClr val="FFC000"/>
                </a:solidFill>
                <a:effectLst/>
              </a:rPr>
              <a:t>Tack för din uppmärksamhet !</a:t>
            </a:r>
            <a:endParaRPr lang="en-GB" sz="2400" b="1" i="1" dirty="0">
              <a:solidFill>
                <a:srgbClr val="FFC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494963" y="489166"/>
            <a:ext cx="310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i="1" dirty="0" smtClean="0">
                <a:solidFill>
                  <a:srgbClr val="FF0000"/>
                </a:solidFill>
              </a:rPr>
              <a:t>Participants to the collaboration effort: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E0F7-72E9-438D-8AD6-17E2887770C4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R. Bonomi</a:t>
            </a:r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01548183"/>
              </p:ext>
            </p:extLst>
          </p:nvPr>
        </p:nvGraphicFramePr>
        <p:xfrm>
          <a:off x="3293542" y="914400"/>
          <a:ext cx="5624690" cy="56674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8818"/>
                <a:gridCol w="2498271"/>
                <a:gridCol w="1117601"/>
              </a:tblGrid>
              <a:tr h="42859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</a:rPr>
                        <a:t>System/Activity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 smtClean="0">
                          <a:solidFill>
                            <a:srgbClr val="FF0000"/>
                          </a:solidFill>
                        </a:rPr>
                        <a:t>Responsible/member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 smtClean="0">
                          <a:solidFill>
                            <a:srgbClr val="FF0000"/>
                          </a:solidFill>
                        </a:rPr>
                        <a:t>Lab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  <a:tr h="42859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err="1" smtClean="0">
                          <a:solidFill>
                            <a:srgbClr val="FF0000"/>
                          </a:solidFill>
                        </a:rPr>
                        <a:t>Cryo</a:t>
                      </a:r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</a:rPr>
                        <a:t>-module</a:t>
                      </a:r>
                      <a:r>
                        <a:rPr lang="en-US" sz="1200" u="none" strike="noStrike" baseline="0" dirty="0" smtClean="0">
                          <a:solidFill>
                            <a:srgbClr val="FF0000"/>
                          </a:solidFill>
                        </a:rPr>
                        <a:t> coordination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err="1" smtClean="0">
                          <a:solidFill>
                            <a:srgbClr val="FF0000"/>
                          </a:solidFill>
                        </a:rPr>
                        <a:t>V.Parma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</a:rPr>
                        <a:t>CERN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  <a:tr h="74301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err="1" smtClean="0">
                          <a:solidFill>
                            <a:srgbClr val="FF0000"/>
                          </a:solidFill>
                        </a:rPr>
                        <a:t>Cryo</a:t>
                      </a:r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</a:rPr>
                        <a:t>-module conceptual design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err="1" smtClean="0">
                          <a:solidFill>
                            <a:srgbClr val="FF0000"/>
                          </a:solidFill>
                        </a:rPr>
                        <a:t>V.Parma</a:t>
                      </a:r>
                      <a:endParaRPr lang="en-US" sz="1200" u="none" strike="noStrike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l" fontAlgn="t"/>
                      <a:r>
                        <a:rPr lang="en-US" sz="1200" u="none" strike="noStrike" baseline="0" dirty="0" smtClean="0">
                          <a:solidFill>
                            <a:srgbClr val="FF0000"/>
                          </a:solidFill>
                        </a:rPr>
                        <a:t>Team: R. </a:t>
                      </a:r>
                      <a:r>
                        <a:rPr lang="en-US" sz="1200" u="none" strike="noStrike" baseline="0" dirty="0" err="1" smtClean="0">
                          <a:solidFill>
                            <a:srgbClr val="FF0000"/>
                          </a:solidFill>
                        </a:rPr>
                        <a:t>Bonomi</a:t>
                      </a:r>
                      <a:r>
                        <a:rPr lang="en-US" sz="1200" u="none" strike="noStrike" baseline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1200" u="none" strike="noStrike" baseline="0" dirty="0" err="1" smtClean="0">
                          <a:solidFill>
                            <a:srgbClr val="FF0000"/>
                          </a:solidFill>
                        </a:rPr>
                        <a:t>P.Coelho</a:t>
                      </a:r>
                      <a:r>
                        <a:rPr lang="en-US" sz="1200" u="none" strike="noStrike" baseline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1200" u="none" strike="noStrike" dirty="0" err="1" smtClean="0">
                          <a:solidFill>
                            <a:srgbClr val="FF0000"/>
                          </a:solidFill>
                        </a:rPr>
                        <a:t>O.Capatina</a:t>
                      </a:r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1200" u="none" strike="noStrike" dirty="0" err="1" smtClean="0">
                          <a:solidFill>
                            <a:srgbClr val="FF0000"/>
                          </a:solidFill>
                        </a:rPr>
                        <a:t>D.</a:t>
                      </a:r>
                      <a:r>
                        <a:rPr lang="en-US" sz="1200" u="none" strike="noStrike" baseline="0" dirty="0" err="1" smtClean="0">
                          <a:solidFill>
                            <a:srgbClr val="FF0000"/>
                          </a:solidFill>
                        </a:rPr>
                        <a:t>Caparros</a:t>
                      </a:r>
                      <a:r>
                        <a:rPr lang="en-US" sz="1200" u="none" strike="noStrike" baseline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1200" u="none" strike="noStrike" baseline="0" dirty="0" err="1" smtClean="0">
                          <a:solidFill>
                            <a:srgbClr val="FF0000"/>
                          </a:solidFill>
                        </a:rPr>
                        <a:t>Th.Renaglia</a:t>
                      </a:r>
                      <a:r>
                        <a:rPr lang="en-US" sz="1200" u="none" strike="noStrike" baseline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1200" u="none" strike="noStrike" dirty="0" err="1" smtClean="0">
                          <a:solidFill>
                            <a:srgbClr val="FF0000"/>
                          </a:solidFill>
                        </a:rPr>
                        <a:t>A.Vande</a:t>
                      </a:r>
                      <a:r>
                        <a:rPr lang="en-US" sz="1200" u="none" strike="noStrike" baseline="0" dirty="0" smtClean="0">
                          <a:solidFill>
                            <a:srgbClr val="FF0000"/>
                          </a:solidFill>
                        </a:rPr>
                        <a:t> Craen 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</a:rPr>
                        <a:t>CERN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  <a:tr h="50418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err="1" smtClean="0">
                          <a:solidFill>
                            <a:srgbClr val="FF0000"/>
                          </a:solidFill>
                        </a:rPr>
                        <a:t>Cryo</a:t>
                      </a:r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</a:rPr>
                        <a:t>-module detailed design &amp; Integration CNRS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err="1" smtClean="0">
                          <a:solidFill>
                            <a:srgbClr val="FF0000"/>
                          </a:solidFill>
                        </a:rPr>
                        <a:t>P.Duthil</a:t>
                      </a:r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</a:rPr>
                        <a:t> (</a:t>
                      </a:r>
                      <a:r>
                        <a:rPr lang="en-US" sz="1200" u="none" strike="noStrike" dirty="0" err="1" smtClean="0">
                          <a:solidFill>
                            <a:srgbClr val="FF0000"/>
                          </a:solidFill>
                        </a:rPr>
                        <a:t>P.Duchesne</a:t>
                      </a:r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</a:rPr>
                        <a:t>) + CNRS Team</a:t>
                      </a:r>
                    </a:p>
                    <a:p>
                      <a:pPr algn="l" fontAlgn="t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baseline="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</a:rPr>
                        <a:t>NRS/IPNO-</a:t>
                      </a:r>
                      <a:r>
                        <a:rPr lang="en-US" sz="1200" u="none" strike="noStrike" dirty="0" err="1" smtClean="0">
                          <a:solidFill>
                            <a:srgbClr val="FF0000"/>
                          </a:solidFill>
                        </a:rPr>
                        <a:t>Orsay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  <a:tr h="41171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</a:rPr>
                        <a:t>Cryostat assembly tooling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err="1" smtClean="0">
                          <a:solidFill>
                            <a:srgbClr val="FF0000"/>
                          </a:solidFill>
                        </a:rPr>
                        <a:t>P.Duthil</a:t>
                      </a:r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</a:rPr>
                        <a:t> (</a:t>
                      </a:r>
                      <a:r>
                        <a:rPr lang="en-US" sz="1200" u="none" strike="noStrike" dirty="0" err="1" smtClean="0">
                          <a:solidFill>
                            <a:srgbClr val="FF0000"/>
                          </a:solidFill>
                        </a:rPr>
                        <a:t>P.Duchesne</a:t>
                      </a:r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sz="1200" b="0" i="0" u="none" strike="noStrike" dirty="0" smtClean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</a:rPr>
                        <a:t>CNRS/IPNO-</a:t>
                      </a:r>
                      <a:r>
                        <a:rPr lang="en-US" sz="1200" u="none" strike="noStrike" dirty="0" err="1" smtClean="0">
                          <a:solidFill>
                            <a:srgbClr val="FF0000"/>
                          </a:solidFill>
                        </a:rPr>
                        <a:t>Orsay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  <a:tr h="504181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</a:rPr>
                        <a:t>Cavities/He</a:t>
                      </a:r>
                      <a:r>
                        <a:rPr lang="en-US" sz="1200" u="none" strike="noStrike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</a:rPr>
                        <a:t>vessel/tuner, RF coupler)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err="1" smtClean="0">
                          <a:solidFill>
                            <a:srgbClr val="FF0000"/>
                          </a:solidFill>
                        </a:rPr>
                        <a:t>W.Weingarten</a:t>
                      </a:r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1200" u="none" strike="noStrike" dirty="0" err="1" smtClean="0">
                          <a:solidFill>
                            <a:srgbClr val="FF0000"/>
                          </a:solidFill>
                        </a:rPr>
                        <a:t>O.Brunner</a:t>
                      </a:r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en-US" sz="1200" u="none" strike="noStrike" dirty="0" err="1" smtClean="0">
                          <a:solidFill>
                            <a:srgbClr val="FF0000"/>
                          </a:solidFill>
                        </a:rPr>
                        <a:t>O.Capatina</a:t>
                      </a:r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en-US" sz="1200" u="none" strike="noStrike" dirty="0" err="1" smtClean="0">
                          <a:solidFill>
                            <a:srgbClr val="FF0000"/>
                          </a:solidFill>
                        </a:rPr>
                        <a:t>S.Chel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</a:rPr>
                        <a:t>CERN/CEA-</a:t>
                      </a:r>
                      <a:r>
                        <a:rPr lang="en-US" sz="1200" u="none" strike="noStrike" dirty="0" err="1" smtClean="0">
                          <a:solidFill>
                            <a:srgbClr val="FF0000"/>
                          </a:solidFill>
                        </a:rPr>
                        <a:t>Saclay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  <a:tr h="504181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</a:rPr>
                        <a:t>RF</a:t>
                      </a:r>
                      <a:r>
                        <a:rPr lang="en-US" sz="1200" u="none" strike="noStrike" baseline="0" dirty="0" smtClean="0">
                          <a:solidFill>
                            <a:srgbClr val="FF0000"/>
                          </a:solidFill>
                        </a:rPr>
                        <a:t> Coupler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err="1" smtClean="0">
                          <a:solidFill>
                            <a:srgbClr val="FF0000"/>
                          </a:solidFill>
                        </a:rPr>
                        <a:t>E.Montesinos</a:t>
                      </a:r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en-US" sz="1200" u="none" strike="noStrike" dirty="0" err="1" smtClean="0">
                          <a:solidFill>
                            <a:srgbClr val="FF0000"/>
                          </a:solidFill>
                        </a:rPr>
                        <a:t>S.Chel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</a:rPr>
                        <a:t>CERN/CEA </a:t>
                      </a:r>
                      <a:r>
                        <a:rPr lang="en-US" sz="1200" u="none" strike="noStrike" dirty="0" err="1" smtClean="0">
                          <a:solidFill>
                            <a:srgbClr val="FF0000"/>
                          </a:solidFill>
                        </a:rPr>
                        <a:t>Saclay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  <a:tr h="42859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</a:rPr>
                        <a:t>Vacuum systems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err="1" smtClean="0">
                          <a:solidFill>
                            <a:srgbClr val="FF0000"/>
                          </a:solidFill>
                        </a:rPr>
                        <a:t>S.Calatroni</a:t>
                      </a:r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1200" u="none" strike="noStrike" dirty="0" err="1" smtClean="0">
                          <a:solidFill>
                            <a:srgbClr val="FF0000"/>
                          </a:solidFill>
                        </a:rPr>
                        <a:t>G.Vandoni</a:t>
                      </a:r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</a:rPr>
                        <a:t>CERN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  <a:tr h="42859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</a:rPr>
                        <a:t>Cryogenics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err="1">
                          <a:solidFill>
                            <a:srgbClr val="FF0000"/>
                          </a:solidFill>
                        </a:rPr>
                        <a:t>U.Wagner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</a:rPr>
                        <a:t>CERN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  <a:tr h="42859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</a:rPr>
                        <a:t>Survey and alignment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err="1">
                          <a:solidFill>
                            <a:srgbClr val="FF0000"/>
                          </a:solidFill>
                        </a:rPr>
                        <a:t>D.Missiaen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</a:rPr>
                        <a:t>CERN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  <a:tr h="42859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</a:rPr>
                        <a:t>SPL Machine architecture</a:t>
                      </a:r>
                      <a:r>
                        <a:rPr lang="en-US" sz="1200" u="none" strike="noStrike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err="1" smtClean="0">
                          <a:solidFill>
                            <a:srgbClr val="FF0000"/>
                          </a:solidFill>
                        </a:rPr>
                        <a:t>F.Gerigk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</a:rPr>
                        <a:t>CERN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  <a:tr h="42859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</a:rPr>
                        <a:t>ESS </a:t>
                      </a:r>
                      <a:r>
                        <a:rPr lang="en-US" sz="1200" u="none" strike="noStrike" dirty="0" err="1" smtClean="0">
                          <a:solidFill>
                            <a:srgbClr val="FF0000"/>
                          </a:solidFill>
                        </a:rPr>
                        <a:t>cryo</a:t>
                      </a:r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</a:rPr>
                        <a:t>-module requirements</a:t>
                      </a:r>
                      <a:r>
                        <a:rPr lang="en-US" sz="1200" u="none" strike="noStrike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err="1" smtClean="0">
                          <a:solidFill>
                            <a:srgbClr val="FF0000"/>
                          </a:solidFill>
                        </a:rPr>
                        <a:t>W.Hees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</a:rPr>
                        <a:t>ESS Lund (Sweden)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2730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988" y="26988"/>
            <a:ext cx="6921276" cy="676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 smtClean="0"/>
              <a:t>Extra slides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GB" dirty="0" err="1" smtClean="0"/>
              <a:t>Rossana</a:t>
            </a:r>
            <a:r>
              <a:rPr lang="en-GB" dirty="0" smtClean="0"/>
              <a:t> Bonomi</a:t>
            </a:r>
          </a:p>
          <a:p>
            <a:pPr algn="r"/>
            <a:r>
              <a:rPr lang="en-GB" i="1" dirty="0" smtClean="0"/>
              <a:t>Lund, 6</a:t>
            </a:r>
            <a:r>
              <a:rPr lang="en-GB" i="1" baseline="30000" dirty="0" smtClean="0"/>
              <a:t>th</a:t>
            </a:r>
            <a:r>
              <a:rPr lang="en-GB" i="1" dirty="0" smtClean="0"/>
              <a:t> Dec. 2011</a:t>
            </a:r>
            <a:endParaRPr lang="en-GB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E0F7-72E9-438D-8AD6-17E2887770C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R. Bonomi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2673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40 mg/s, 10 W/m2/K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 Bonomi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E0F7-72E9-438D-8AD6-17E2887770C4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4594" t="41146" r="35582" b="12847"/>
          <a:stretch>
            <a:fillRect/>
          </a:stretch>
        </p:blipFill>
        <p:spPr bwMode="auto">
          <a:xfrm>
            <a:off x="711200" y="2400300"/>
            <a:ext cx="77724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R. Bonomi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E0F7-72E9-438D-8AD6-17E2887770C4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5474" t="28125" r="34800" b="8854"/>
          <a:stretch>
            <a:fillRect/>
          </a:stretch>
        </p:blipFill>
        <p:spPr bwMode="auto">
          <a:xfrm>
            <a:off x="723900" y="1600200"/>
            <a:ext cx="77597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3"/>
                </a:solidFill>
              </a:rPr>
              <a:t>SPL project</a:t>
            </a:r>
          </a:p>
          <a:p>
            <a:endParaRPr lang="en-GB" dirty="0" smtClean="0">
              <a:solidFill>
                <a:schemeClr val="accent3"/>
              </a:solidFill>
            </a:endParaRPr>
          </a:p>
          <a:p>
            <a:r>
              <a:rPr lang="en-GB" dirty="0" smtClean="0">
                <a:solidFill>
                  <a:schemeClr val="accent2"/>
                </a:solidFill>
              </a:rPr>
              <a:t>Thermal performance RF coupler</a:t>
            </a:r>
          </a:p>
          <a:p>
            <a:endParaRPr lang="en-GB" dirty="0" smtClean="0">
              <a:solidFill>
                <a:schemeClr val="accent2"/>
              </a:solidFill>
            </a:endParaRPr>
          </a:p>
          <a:p>
            <a:r>
              <a:rPr lang="en-GB" dirty="0" smtClean="0">
                <a:solidFill>
                  <a:schemeClr val="accent1"/>
                </a:solidFill>
              </a:rPr>
              <a:t>Test of mock-ups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E0F7-72E9-438D-8AD6-17E2887770C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R. Bonomi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974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R. Bonomi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chemeClr val="accent3"/>
                </a:solidFill>
              </a:rPr>
              <a:t>SPL: 1</a:t>
            </a:r>
            <a:r>
              <a:rPr lang="en-GB" baseline="30000" dirty="0" smtClean="0">
                <a:solidFill>
                  <a:schemeClr val="accent3"/>
                </a:solidFill>
              </a:rPr>
              <a:t>st</a:t>
            </a:r>
            <a:r>
              <a:rPr lang="en-GB" dirty="0" smtClean="0">
                <a:solidFill>
                  <a:schemeClr val="accent3"/>
                </a:solidFill>
              </a:rPr>
              <a:t> proposal</a:t>
            </a:r>
            <a:endParaRPr lang="en-GB" dirty="0">
              <a:solidFill>
                <a:schemeClr val="accent3"/>
              </a:solidFill>
            </a:endParaRPr>
          </a:p>
        </p:txBody>
      </p:sp>
      <p:grpSp>
        <p:nvGrpSpPr>
          <p:cNvPr id="14" name="Gruppo 13"/>
          <p:cNvGrpSpPr>
            <a:grpSpLocks noChangeAspect="1"/>
          </p:cNvGrpSpPr>
          <p:nvPr/>
        </p:nvGrpSpPr>
        <p:grpSpPr>
          <a:xfrm>
            <a:off x="1907704" y="3201026"/>
            <a:ext cx="5544615" cy="3549634"/>
            <a:chOff x="971600" y="1772816"/>
            <a:chExt cx="7184106" cy="4548159"/>
          </a:xfrm>
        </p:grpSpPr>
        <p:pic>
          <p:nvPicPr>
            <p:cNvPr id="4" name="Picture 2" descr="Layout_injectors_May2007"/>
            <p:cNvPicPr>
              <a:picLocks noChangeAspect="1" noChangeArrowheads="1"/>
            </p:cNvPicPr>
            <p:nvPr/>
          </p:nvPicPr>
          <p:blipFill>
            <a:blip r:embed="rId3" cstate="print"/>
            <a:srcRect l="2715" t="14050" r="1706" b="3065"/>
            <a:stretch>
              <a:fillRect/>
            </a:stretch>
          </p:blipFill>
          <p:spPr bwMode="auto">
            <a:xfrm>
              <a:off x="971600" y="1772816"/>
              <a:ext cx="7184106" cy="4536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CasellaDiTesto 5"/>
            <p:cNvSpPr txBox="1"/>
            <p:nvPr/>
          </p:nvSpPr>
          <p:spPr>
            <a:xfrm>
              <a:off x="1580184" y="2787128"/>
              <a:ext cx="534121" cy="369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PS2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5126265" y="4941168"/>
              <a:ext cx="733496" cy="4390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SPL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5917891" y="5857758"/>
              <a:ext cx="1318406" cy="463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00B050"/>
                  </a:solidFill>
                </a:rPr>
                <a:t>LINAC4</a:t>
              </a:r>
              <a:endParaRPr lang="en-GB" b="1" dirty="0">
                <a:solidFill>
                  <a:srgbClr val="00B050"/>
                </a:solidFill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6420501" y="3429000"/>
              <a:ext cx="1311468" cy="463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00B050"/>
                  </a:solidFill>
                </a:rPr>
                <a:t>ISOLDE</a:t>
              </a:r>
              <a:endParaRPr lang="en-GB" b="1" dirty="0">
                <a:solidFill>
                  <a:srgbClr val="00B050"/>
                </a:solidFill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7236296" y="4581128"/>
              <a:ext cx="576064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00B050"/>
                  </a:solidFill>
                </a:rPr>
                <a:t>PS</a:t>
              </a:r>
              <a:endParaRPr lang="en-GB" b="1" dirty="0">
                <a:solidFill>
                  <a:srgbClr val="00B050"/>
                </a:solidFill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4563654" y="2060847"/>
              <a:ext cx="1016460" cy="463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00B050"/>
                  </a:solidFill>
                </a:rPr>
                <a:t>SPS</a:t>
              </a:r>
              <a:endParaRPr lang="en-GB" b="1" dirty="0">
                <a:solidFill>
                  <a:srgbClr val="00B050"/>
                </a:solidFill>
              </a:endParaRPr>
            </a:p>
          </p:txBody>
        </p:sp>
        <p:sp>
          <p:nvSpPr>
            <p:cNvPr id="12" name="Rettangolo 11"/>
            <p:cNvSpPr/>
            <p:nvPr/>
          </p:nvSpPr>
          <p:spPr>
            <a:xfrm rot="2465102">
              <a:off x="4752188" y="4682397"/>
              <a:ext cx="2331406" cy="2426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3779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</a:t>
            </a:r>
            <a:r>
              <a:rPr lang="en-GB" dirty="0" smtClean="0"/>
              <a:t>uperconducting </a:t>
            </a:r>
            <a:r>
              <a:rPr lang="en-GB" dirty="0" smtClean="0">
                <a:solidFill>
                  <a:srgbClr val="FF0000"/>
                </a:solidFill>
              </a:rPr>
              <a:t>P</a:t>
            </a:r>
            <a:r>
              <a:rPr lang="en-GB" dirty="0" smtClean="0"/>
              <a:t>roton </a:t>
            </a:r>
            <a:r>
              <a:rPr lang="en-GB" dirty="0" err="1" smtClean="0">
                <a:solidFill>
                  <a:srgbClr val="FF0000"/>
                </a:solidFill>
              </a:rPr>
              <a:t>L</a:t>
            </a:r>
            <a:r>
              <a:rPr lang="en-GB" dirty="0" err="1" smtClean="0"/>
              <a:t>inac</a:t>
            </a:r>
            <a:endParaRPr lang="en-GB" dirty="0" smtClean="0"/>
          </a:p>
          <a:p>
            <a:r>
              <a:rPr lang="en-GB" dirty="0" smtClean="0"/>
              <a:t>High power beam </a:t>
            </a:r>
            <a:r>
              <a:rPr lang="en-GB" dirty="0" smtClean="0">
                <a:solidFill>
                  <a:srgbClr val="FF0000"/>
                </a:solidFill>
              </a:rPr>
              <a:t>multi purpose </a:t>
            </a:r>
            <a:r>
              <a:rPr lang="en-GB" dirty="0" smtClean="0"/>
              <a:t>machine as injector for LHC and others</a:t>
            </a:r>
          </a:p>
        </p:txBody>
      </p:sp>
      <p:sp>
        <p:nvSpPr>
          <p:cNvPr id="16" name="Per 15"/>
          <p:cNvSpPr/>
          <p:nvPr/>
        </p:nvSpPr>
        <p:spPr>
          <a:xfrm>
            <a:off x="1787897" y="2966871"/>
            <a:ext cx="5616624" cy="3384376"/>
          </a:xfrm>
          <a:prstGeom prst="mathMultiply">
            <a:avLst>
              <a:gd name="adj1" fmla="val 11276"/>
            </a:avLst>
          </a:prstGeom>
          <a:solidFill>
            <a:srgbClr val="FE4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E0F7-72E9-438D-8AD6-17E2887770C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323528" y="6450242"/>
            <a:ext cx="13179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 smtClean="0"/>
              <a:t>Courtesy of V. Parma</a:t>
            </a:r>
            <a:endParaRPr lang="en-GB" sz="1000" i="1" dirty="0"/>
          </a:p>
        </p:txBody>
      </p:sp>
    </p:spTree>
    <p:extLst>
      <p:ext uri="{BB962C8B-B14F-4D97-AF65-F5344CB8AC3E}">
        <p14:creationId xmlns:p14="http://schemas.microsoft.com/office/powerpoint/2010/main" xmlns="" val="324381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chemeClr val="accent3"/>
                </a:solidFill>
              </a:rPr>
              <a:t>SPL: new orientation (2010)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R&amp;D of key technologies for the high intensity proton source</a:t>
            </a:r>
          </a:p>
          <a:p>
            <a:r>
              <a:rPr lang="en-GB" dirty="0" smtClean="0"/>
              <a:t>Development, manufacture, test of </a:t>
            </a:r>
            <a:r>
              <a:rPr lang="en-GB" dirty="0" smtClean="0">
                <a:solidFill>
                  <a:srgbClr val="FF0000"/>
                </a:solidFill>
              </a:rPr>
              <a:t>SHORT CRYOMODULE </a:t>
            </a:r>
            <a:r>
              <a:rPr lang="en-GB" dirty="0" smtClean="0"/>
              <a:t>in </a:t>
            </a:r>
            <a:r>
              <a:rPr lang="en-GB" i="1" dirty="0" smtClean="0"/>
              <a:t>machine-type </a:t>
            </a:r>
            <a:r>
              <a:rPr lang="en-GB" i="1" dirty="0" err="1" smtClean="0"/>
              <a:t>config</a:t>
            </a:r>
            <a:r>
              <a:rPr lang="en-GB" i="1" dirty="0" smtClean="0"/>
              <a:t>.</a:t>
            </a:r>
          </a:p>
          <a:p>
            <a:pPr lvl="1"/>
            <a:r>
              <a:rPr lang="en-GB" dirty="0" smtClean="0"/>
              <a:t>Housed in He vessel</a:t>
            </a:r>
          </a:p>
          <a:p>
            <a:pPr lvl="1"/>
            <a:r>
              <a:rPr lang="en-GB" dirty="0" smtClean="0"/>
              <a:t>Equipped with tuners</a:t>
            </a:r>
          </a:p>
          <a:p>
            <a:pPr lvl="1"/>
            <a:r>
              <a:rPr lang="en-GB" dirty="0" smtClean="0"/>
              <a:t>Powered by </a:t>
            </a:r>
            <a:r>
              <a:rPr lang="en-GB" dirty="0" smtClean="0">
                <a:solidFill>
                  <a:srgbClr val="FF0000"/>
                </a:solidFill>
              </a:rPr>
              <a:t>RF couplers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E0F7-72E9-438D-8AD6-17E2887770C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R. Bonomi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0" y="4146883"/>
            <a:ext cx="4114800" cy="1979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59022" y="4797778"/>
            <a:ext cx="3527778" cy="1328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Low thermal loads</a:t>
            </a:r>
          </a:p>
          <a:p>
            <a:r>
              <a:rPr lang="en-GB" sz="2400" dirty="0" smtClean="0"/>
              <a:t>Cavity positioning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chemeClr val="accent3"/>
                </a:solidFill>
              </a:rPr>
              <a:t>SPL machine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4159583"/>
            <a:ext cx="2997200" cy="1979280"/>
          </a:xfrm>
        </p:spPr>
        <p:txBody>
          <a:bodyPr>
            <a:normAutofit/>
          </a:bodyPr>
          <a:lstStyle/>
          <a:p>
            <a:r>
              <a:rPr lang="en-GB" dirty="0" smtClean="0"/>
              <a:t>“Segmented”</a:t>
            </a:r>
          </a:p>
          <a:p>
            <a:r>
              <a:rPr lang="en-GB" dirty="0" smtClean="0"/>
              <a:t>Warm quadrupoles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602" y="1410579"/>
            <a:ext cx="8755886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31"/>
          <p:cNvSpPr txBox="1"/>
          <p:nvPr/>
        </p:nvSpPr>
        <p:spPr>
          <a:xfrm>
            <a:off x="4913317" y="3234847"/>
            <a:ext cx="1840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β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it-IT" b="1" dirty="0" smtClean="0">
                <a:solidFill>
                  <a:srgbClr val="FF0000"/>
                </a:solidFill>
              </a:rPr>
              <a:t>= 1 cryomodule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(8 cavities)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5" name="TextBox 32"/>
          <p:cNvSpPr txBox="1"/>
          <p:nvPr/>
        </p:nvSpPr>
        <p:spPr>
          <a:xfrm>
            <a:off x="589602" y="3437052"/>
            <a:ext cx="2135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00B050"/>
                </a:solidFill>
              </a:rPr>
              <a:t>β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it-IT" b="1" dirty="0" smtClean="0">
                <a:solidFill>
                  <a:srgbClr val="00B050"/>
                </a:solidFill>
              </a:rPr>
              <a:t>= 0.65 cryomodule</a:t>
            </a:r>
          </a:p>
          <a:p>
            <a:pPr algn="ctr"/>
            <a:r>
              <a:rPr lang="it-IT" b="1" dirty="0" smtClean="0">
                <a:solidFill>
                  <a:srgbClr val="00B050"/>
                </a:solidFill>
              </a:rPr>
              <a:t>(3 cavities)</a:t>
            </a:r>
            <a:endParaRPr lang="it-IT" b="1" dirty="0">
              <a:solidFill>
                <a:srgbClr val="00B05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331640" y="2764948"/>
            <a:ext cx="144016" cy="728116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9"/>
          <p:cNvSpPr txBox="1"/>
          <p:nvPr/>
        </p:nvSpPr>
        <p:spPr>
          <a:xfrm>
            <a:off x="2987824" y="1115452"/>
            <a:ext cx="1365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warm quads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E0F7-72E9-438D-8AD6-17E2887770C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R. Bonomi</a:t>
            </a:r>
            <a:endParaRPr lang="en-GB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835696" y="2764948"/>
            <a:ext cx="648072" cy="728116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721909" y="5921632"/>
            <a:ext cx="13179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 smtClean="0"/>
              <a:t>Courtesy of V. Parma</a:t>
            </a:r>
            <a:endParaRPr lang="en-GB" sz="1000" i="1" dirty="0"/>
          </a:p>
        </p:txBody>
      </p:sp>
      <p:cxnSp>
        <p:nvCxnSpPr>
          <p:cNvPr id="36" name="Straight Arrow Connector 17"/>
          <p:cNvCxnSpPr/>
          <p:nvPr/>
        </p:nvCxnSpPr>
        <p:spPr>
          <a:xfrm flipV="1">
            <a:off x="6141630" y="2667000"/>
            <a:ext cx="602070" cy="62710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26"/>
          <p:cNvSpPr/>
          <p:nvPr/>
        </p:nvSpPr>
        <p:spPr>
          <a:xfrm>
            <a:off x="3182889" y="2321069"/>
            <a:ext cx="2469231" cy="478442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Straight Arrow Connector 17"/>
          <p:cNvCxnSpPr/>
          <p:nvPr/>
        </p:nvCxnSpPr>
        <p:spPr>
          <a:xfrm flipH="1" flipV="1">
            <a:off x="4787900" y="2743200"/>
            <a:ext cx="576188" cy="49164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33"/>
          <p:cNvCxnSpPr/>
          <p:nvPr/>
        </p:nvCxnSpPr>
        <p:spPr>
          <a:xfrm flipH="1">
            <a:off x="3110882" y="1484784"/>
            <a:ext cx="154495" cy="902914"/>
          </a:xfrm>
          <a:prstGeom prst="straightConnector1">
            <a:avLst/>
          </a:prstGeom>
          <a:ln w="222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27"/>
          <p:cNvGrpSpPr>
            <a:grpSpLocks noChangeAspect="1"/>
          </p:cNvGrpSpPr>
          <p:nvPr/>
        </p:nvGrpSpPr>
        <p:grpSpPr>
          <a:xfrm>
            <a:off x="3265377" y="4284222"/>
            <a:ext cx="5774522" cy="1637410"/>
            <a:chOff x="1371600" y="4897970"/>
            <a:chExt cx="5783946" cy="1598925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53516" t="46804" r="1172" b="19793"/>
            <a:stretch/>
          </p:blipFill>
          <p:spPr bwMode="auto">
            <a:xfrm>
              <a:off x="1371600" y="4897970"/>
              <a:ext cx="5783946" cy="15989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miter lim="800000"/>
              <a:headEnd/>
              <a:tailEnd/>
            </a:ln>
          </p:spPr>
        </p:pic>
        <p:sp>
          <p:nvSpPr>
            <p:cNvPr id="25" name="Rectangle 26"/>
            <p:cNvSpPr/>
            <p:nvPr/>
          </p:nvSpPr>
          <p:spPr>
            <a:xfrm>
              <a:off x="2428119" y="5179232"/>
              <a:ext cx="2040602" cy="505644"/>
            </a:xfrm>
            <a:prstGeom prst="rect">
              <a:avLst/>
            </a:prstGeom>
            <a:noFill/>
            <a:ln w="57150"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6" name="TextBox 31"/>
          <p:cNvSpPr txBox="1"/>
          <p:nvPr/>
        </p:nvSpPr>
        <p:spPr>
          <a:xfrm>
            <a:off x="3163068" y="3946047"/>
            <a:ext cx="226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3"/>
                </a:solidFill>
              </a:rPr>
              <a:t>SHORT CRYOMODULE</a:t>
            </a:r>
            <a:endParaRPr lang="it-IT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351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625155"/>
          </a:xfrm>
        </p:spPr>
        <p:txBody>
          <a:bodyPr/>
          <a:lstStyle/>
          <a:p>
            <a:r>
              <a:rPr lang="en-GB" dirty="0" smtClean="0"/>
              <a:t>To many extents, </a:t>
            </a:r>
            <a:r>
              <a:rPr lang="en-GB" dirty="0" smtClean="0">
                <a:solidFill>
                  <a:srgbClr val="FF0000"/>
                </a:solidFill>
              </a:rPr>
              <a:t>compatible</a:t>
            </a:r>
            <a:r>
              <a:rPr lang="en-GB" dirty="0" smtClean="0"/>
              <a:t> with full-size CM</a:t>
            </a:r>
          </a:p>
          <a:p>
            <a:r>
              <a:rPr lang="en-GB" dirty="0" smtClean="0"/>
              <a:t>Four 5-cells cavities @ 704 MHz</a:t>
            </a:r>
          </a:p>
          <a:p>
            <a:r>
              <a:rPr lang="en-GB" dirty="0" smtClean="0"/>
              <a:t>high-gradient (25 MV/m), relativistic (</a:t>
            </a:r>
            <a:r>
              <a:rPr lang="el-GR" dirty="0" smtClean="0"/>
              <a:t>β</a:t>
            </a:r>
            <a:r>
              <a:rPr lang="en-GB" dirty="0" smtClean="0"/>
              <a:t> = 1)</a:t>
            </a:r>
          </a:p>
          <a:p>
            <a:r>
              <a:rPr lang="en-GB" u="sng" dirty="0" smtClean="0"/>
              <a:t>Conceptual design reviewed last November!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chemeClr val="accent3"/>
                </a:solidFill>
              </a:rPr>
              <a:t>SPL Short </a:t>
            </a:r>
            <a:r>
              <a:rPr lang="en-GB" dirty="0" err="1" smtClean="0">
                <a:solidFill>
                  <a:schemeClr val="accent3"/>
                </a:solidFill>
              </a:rPr>
              <a:t>Cryomodule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R. Bonomi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E0F7-72E9-438D-8AD6-17E2887770C4}" type="slidenum">
              <a:rPr lang="en-GB" smtClean="0"/>
              <a:pPr/>
              <a:t>6</a:t>
            </a:fld>
            <a:endParaRPr lang="en-GB" dirty="0"/>
          </a:p>
        </p:txBody>
      </p:sp>
      <p:grpSp>
        <p:nvGrpSpPr>
          <p:cNvPr id="11" name="Groupe 321"/>
          <p:cNvGrpSpPr/>
          <p:nvPr/>
        </p:nvGrpSpPr>
        <p:grpSpPr>
          <a:xfrm>
            <a:off x="1336794" y="1743968"/>
            <a:ext cx="6278258" cy="1292019"/>
            <a:chOff x="1403649" y="1571562"/>
            <a:chExt cx="6278258" cy="1292019"/>
          </a:xfrm>
        </p:grpSpPr>
        <p:grpSp>
          <p:nvGrpSpPr>
            <p:cNvPr id="12" name="Groupe 526"/>
            <p:cNvGrpSpPr/>
            <p:nvPr/>
          </p:nvGrpSpPr>
          <p:grpSpPr>
            <a:xfrm>
              <a:off x="1403649" y="1599628"/>
              <a:ext cx="6278258" cy="1242988"/>
              <a:chOff x="1316207" y="1185833"/>
              <a:chExt cx="9445268" cy="2109214"/>
            </a:xfrm>
          </p:grpSpPr>
          <p:sp>
            <p:nvSpPr>
              <p:cNvPr id="108" name="Arc 105"/>
              <p:cNvSpPr/>
              <p:nvPr/>
            </p:nvSpPr>
            <p:spPr>
              <a:xfrm>
                <a:off x="10129858" y="1185833"/>
                <a:ext cx="631617" cy="2107682"/>
              </a:xfrm>
              <a:prstGeom prst="arc">
                <a:avLst>
                  <a:gd name="adj1" fmla="val 16200000"/>
                  <a:gd name="adj2" fmla="val 5389378"/>
                </a:avLst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09" name="Connecteur droit 299"/>
              <p:cNvCxnSpPr>
                <a:stCxn id="108" idx="0"/>
                <a:endCxn id="110" idx="0"/>
              </p:cNvCxnSpPr>
              <p:nvPr/>
            </p:nvCxnSpPr>
            <p:spPr>
              <a:xfrm rot="10800000">
                <a:off x="1632014" y="1185833"/>
                <a:ext cx="8813654" cy="1588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Arc 107"/>
              <p:cNvSpPr/>
              <p:nvPr/>
            </p:nvSpPr>
            <p:spPr>
              <a:xfrm flipH="1">
                <a:off x="1316207" y="1185833"/>
                <a:ext cx="631617" cy="2107682"/>
              </a:xfrm>
              <a:prstGeom prst="arc">
                <a:avLst>
                  <a:gd name="adj1" fmla="val 16200000"/>
                  <a:gd name="adj2" fmla="val 5389378"/>
                </a:avLst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11" name="Connecteur droit 301"/>
              <p:cNvCxnSpPr>
                <a:stCxn id="108" idx="2"/>
                <a:endCxn id="110" idx="2"/>
              </p:cNvCxnSpPr>
              <p:nvPr/>
            </p:nvCxnSpPr>
            <p:spPr>
              <a:xfrm rot="10800000">
                <a:off x="1628759" y="3293459"/>
                <a:ext cx="8820164" cy="1588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Rectangle à coins arrondis 63"/>
            <p:cNvSpPr/>
            <p:nvPr/>
          </p:nvSpPr>
          <p:spPr>
            <a:xfrm>
              <a:off x="1823485" y="2820509"/>
              <a:ext cx="332393" cy="420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à coins arrondis 64"/>
            <p:cNvSpPr/>
            <p:nvPr/>
          </p:nvSpPr>
          <p:spPr>
            <a:xfrm>
              <a:off x="3096157" y="2820509"/>
              <a:ext cx="332393" cy="420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à coins arrondis 65"/>
            <p:cNvSpPr/>
            <p:nvPr/>
          </p:nvSpPr>
          <p:spPr>
            <a:xfrm>
              <a:off x="4371913" y="2820509"/>
              <a:ext cx="332393" cy="420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à coins arrondis 66"/>
            <p:cNvSpPr/>
            <p:nvPr/>
          </p:nvSpPr>
          <p:spPr>
            <a:xfrm>
              <a:off x="5654082" y="2820509"/>
              <a:ext cx="332393" cy="420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à coins arrondis 67"/>
            <p:cNvSpPr/>
            <p:nvPr/>
          </p:nvSpPr>
          <p:spPr>
            <a:xfrm>
              <a:off x="6933085" y="2820509"/>
              <a:ext cx="332393" cy="420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à coins arrondis 68"/>
            <p:cNvSpPr/>
            <p:nvPr/>
          </p:nvSpPr>
          <p:spPr>
            <a:xfrm>
              <a:off x="2937793" y="1574369"/>
              <a:ext cx="332393" cy="420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à coins arrondis 69"/>
            <p:cNvSpPr/>
            <p:nvPr/>
          </p:nvSpPr>
          <p:spPr>
            <a:xfrm>
              <a:off x="4173451" y="1574369"/>
              <a:ext cx="332393" cy="420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à coins arrondis 70"/>
            <p:cNvSpPr/>
            <p:nvPr/>
          </p:nvSpPr>
          <p:spPr>
            <a:xfrm>
              <a:off x="5409109" y="1574369"/>
              <a:ext cx="332393" cy="420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à coins arrondis 71"/>
            <p:cNvSpPr/>
            <p:nvPr/>
          </p:nvSpPr>
          <p:spPr>
            <a:xfrm>
              <a:off x="6594117" y="1574369"/>
              <a:ext cx="332393" cy="420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à coins arrondis 72"/>
            <p:cNvSpPr/>
            <p:nvPr/>
          </p:nvSpPr>
          <p:spPr>
            <a:xfrm>
              <a:off x="6977161" y="1571562"/>
              <a:ext cx="332393" cy="420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3" name="Groupe 284"/>
            <p:cNvGrpSpPr/>
            <p:nvPr/>
          </p:nvGrpSpPr>
          <p:grpSpPr>
            <a:xfrm>
              <a:off x="3110112" y="2353090"/>
              <a:ext cx="60206" cy="92619"/>
              <a:chOff x="1000100" y="3700463"/>
              <a:chExt cx="1394446" cy="1738327"/>
            </a:xfrm>
          </p:grpSpPr>
          <p:sp>
            <p:nvSpPr>
              <p:cNvPr id="105" name="Forme libre 269"/>
              <p:cNvSpPr/>
              <p:nvPr/>
            </p:nvSpPr>
            <p:spPr>
              <a:xfrm>
                <a:off x="1000101" y="3700463"/>
                <a:ext cx="1379249" cy="499884"/>
              </a:xfrm>
              <a:custGeom>
                <a:avLst/>
                <a:gdLst>
                  <a:gd name="connsiteX0" fmla="*/ 10319 w 1549797"/>
                  <a:gd name="connsiteY0" fmla="*/ 526256 h 649684"/>
                  <a:gd name="connsiteX1" fmla="*/ 76994 w 1549797"/>
                  <a:gd name="connsiteY1" fmla="*/ 511969 h 649684"/>
                  <a:gd name="connsiteX2" fmla="*/ 138906 w 1549797"/>
                  <a:gd name="connsiteY2" fmla="*/ 454819 h 649684"/>
                  <a:gd name="connsiteX3" fmla="*/ 186531 w 1549797"/>
                  <a:gd name="connsiteY3" fmla="*/ 383381 h 649684"/>
                  <a:gd name="connsiteX4" fmla="*/ 207962 w 1549797"/>
                  <a:gd name="connsiteY4" fmla="*/ 261938 h 649684"/>
                  <a:gd name="connsiteX5" fmla="*/ 217487 w 1549797"/>
                  <a:gd name="connsiteY5" fmla="*/ 178594 h 649684"/>
                  <a:gd name="connsiteX6" fmla="*/ 246062 w 1549797"/>
                  <a:gd name="connsiteY6" fmla="*/ 104775 h 649684"/>
                  <a:gd name="connsiteX7" fmla="*/ 310356 w 1549797"/>
                  <a:gd name="connsiteY7" fmla="*/ 33338 h 649684"/>
                  <a:gd name="connsiteX8" fmla="*/ 388937 w 1549797"/>
                  <a:gd name="connsiteY8" fmla="*/ 4763 h 649684"/>
                  <a:gd name="connsiteX9" fmla="*/ 457994 w 1549797"/>
                  <a:gd name="connsiteY9" fmla="*/ 19050 h 649684"/>
                  <a:gd name="connsiteX10" fmla="*/ 515144 w 1549797"/>
                  <a:gd name="connsiteY10" fmla="*/ 59531 h 649684"/>
                  <a:gd name="connsiteX11" fmla="*/ 553244 w 1549797"/>
                  <a:gd name="connsiteY11" fmla="*/ 123825 h 649684"/>
                  <a:gd name="connsiteX12" fmla="*/ 577056 w 1549797"/>
                  <a:gd name="connsiteY12" fmla="*/ 176213 h 649684"/>
                  <a:gd name="connsiteX13" fmla="*/ 588962 w 1549797"/>
                  <a:gd name="connsiteY13" fmla="*/ 261938 h 649684"/>
                  <a:gd name="connsiteX14" fmla="*/ 591344 w 1549797"/>
                  <a:gd name="connsiteY14" fmla="*/ 319088 h 649684"/>
                  <a:gd name="connsiteX15" fmla="*/ 610394 w 1549797"/>
                  <a:gd name="connsiteY15" fmla="*/ 383381 h 649684"/>
                  <a:gd name="connsiteX16" fmla="*/ 650875 w 1549797"/>
                  <a:gd name="connsiteY16" fmla="*/ 445294 h 649684"/>
                  <a:gd name="connsiteX17" fmla="*/ 705644 w 1549797"/>
                  <a:gd name="connsiteY17" fmla="*/ 500063 h 649684"/>
                  <a:gd name="connsiteX18" fmla="*/ 774700 w 1549797"/>
                  <a:gd name="connsiteY18" fmla="*/ 523875 h 649684"/>
                  <a:gd name="connsiteX19" fmla="*/ 846137 w 1549797"/>
                  <a:gd name="connsiteY19" fmla="*/ 511969 h 649684"/>
                  <a:gd name="connsiteX20" fmla="*/ 896144 w 1549797"/>
                  <a:gd name="connsiteY20" fmla="*/ 464344 h 649684"/>
                  <a:gd name="connsiteX21" fmla="*/ 943769 w 1549797"/>
                  <a:gd name="connsiteY21" fmla="*/ 400050 h 649684"/>
                  <a:gd name="connsiteX22" fmla="*/ 962819 w 1549797"/>
                  <a:gd name="connsiteY22" fmla="*/ 342900 h 649684"/>
                  <a:gd name="connsiteX23" fmla="*/ 974725 w 1549797"/>
                  <a:gd name="connsiteY23" fmla="*/ 254794 h 649684"/>
                  <a:gd name="connsiteX24" fmla="*/ 977106 w 1549797"/>
                  <a:gd name="connsiteY24" fmla="*/ 197644 h 649684"/>
                  <a:gd name="connsiteX25" fmla="*/ 998537 w 1549797"/>
                  <a:gd name="connsiteY25" fmla="*/ 128588 h 649684"/>
                  <a:gd name="connsiteX26" fmla="*/ 1036637 w 1549797"/>
                  <a:gd name="connsiteY26" fmla="*/ 69056 h 649684"/>
                  <a:gd name="connsiteX27" fmla="*/ 1091406 w 1549797"/>
                  <a:gd name="connsiteY27" fmla="*/ 23813 h 649684"/>
                  <a:gd name="connsiteX28" fmla="*/ 1124744 w 1549797"/>
                  <a:gd name="connsiteY28" fmla="*/ 7144 h 649684"/>
                  <a:gd name="connsiteX29" fmla="*/ 1150937 w 1549797"/>
                  <a:gd name="connsiteY29" fmla="*/ 0 h 649684"/>
                  <a:gd name="connsiteX30" fmla="*/ 1200944 w 1549797"/>
                  <a:gd name="connsiteY30" fmla="*/ 7144 h 649684"/>
                  <a:gd name="connsiteX31" fmla="*/ 1262856 w 1549797"/>
                  <a:gd name="connsiteY31" fmla="*/ 42863 h 649684"/>
                  <a:gd name="connsiteX32" fmla="*/ 1298575 w 1549797"/>
                  <a:gd name="connsiteY32" fmla="*/ 85725 h 649684"/>
                  <a:gd name="connsiteX33" fmla="*/ 1324769 w 1549797"/>
                  <a:gd name="connsiteY33" fmla="*/ 121444 h 649684"/>
                  <a:gd name="connsiteX34" fmla="*/ 1346200 w 1549797"/>
                  <a:gd name="connsiteY34" fmla="*/ 180975 h 649684"/>
                  <a:gd name="connsiteX35" fmla="*/ 1350962 w 1549797"/>
                  <a:gd name="connsiteY35" fmla="*/ 219075 h 649684"/>
                  <a:gd name="connsiteX36" fmla="*/ 1353344 w 1549797"/>
                  <a:gd name="connsiteY36" fmla="*/ 269081 h 649684"/>
                  <a:gd name="connsiteX37" fmla="*/ 1358106 w 1549797"/>
                  <a:gd name="connsiteY37" fmla="*/ 323850 h 649684"/>
                  <a:gd name="connsiteX38" fmla="*/ 1381919 w 1549797"/>
                  <a:gd name="connsiteY38" fmla="*/ 392906 h 649684"/>
                  <a:gd name="connsiteX39" fmla="*/ 1412875 w 1549797"/>
                  <a:gd name="connsiteY39" fmla="*/ 445294 h 649684"/>
                  <a:gd name="connsiteX40" fmla="*/ 1474787 w 1549797"/>
                  <a:gd name="connsiteY40" fmla="*/ 504825 h 649684"/>
                  <a:gd name="connsiteX41" fmla="*/ 1527175 w 1549797"/>
                  <a:gd name="connsiteY41" fmla="*/ 521494 h 649684"/>
                  <a:gd name="connsiteX42" fmla="*/ 1546225 w 1549797"/>
                  <a:gd name="connsiteY42" fmla="*/ 523875 h 649684"/>
                  <a:gd name="connsiteX43" fmla="*/ 1548606 w 1549797"/>
                  <a:gd name="connsiteY43" fmla="*/ 557213 h 649684"/>
                  <a:gd name="connsiteX44" fmla="*/ 1548606 w 1549797"/>
                  <a:gd name="connsiteY44" fmla="*/ 628650 h 649684"/>
                  <a:gd name="connsiteX45" fmla="*/ 1543844 w 1549797"/>
                  <a:gd name="connsiteY45" fmla="*/ 635794 h 649684"/>
                  <a:gd name="connsiteX46" fmla="*/ 1527175 w 1549797"/>
                  <a:gd name="connsiteY46" fmla="*/ 638175 h 649684"/>
                  <a:gd name="connsiteX47" fmla="*/ 781844 w 1549797"/>
                  <a:gd name="connsiteY47" fmla="*/ 638175 h 649684"/>
                  <a:gd name="connsiteX48" fmla="*/ 543719 w 1549797"/>
                  <a:gd name="connsiteY48" fmla="*/ 638175 h 649684"/>
                  <a:gd name="connsiteX49" fmla="*/ 229394 w 1549797"/>
                  <a:gd name="connsiteY49" fmla="*/ 638175 h 649684"/>
                  <a:gd name="connsiteX50" fmla="*/ 65087 w 1549797"/>
                  <a:gd name="connsiteY50" fmla="*/ 638175 h 649684"/>
                  <a:gd name="connsiteX51" fmla="*/ 15081 w 1549797"/>
                  <a:gd name="connsiteY51" fmla="*/ 631031 h 649684"/>
                  <a:gd name="connsiteX52" fmla="*/ 10319 w 1549797"/>
                  <a:gd name="connsiteY52" fmla="*/ 526256 h 649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549797" h="649684">
                    <a:moveTo>
                      <a:pt x="10319" y="526256"/>
                    </a:moveTo>
                    <a:cubicBezTo>
                      <a:pt x="20638" y="506412"/>
                      <a:pt x="55563" y="523875"/>
                      <a:pt x="76994" y="511969"/>
                    </a:cubicBezTo>
                    <a:cubicBezTo>
                      <a:pt x="98425" y="500063"/>
                      <a:pt x="120650" y="476250"/>
                      <a:pt x="138906" y="454819"/>
                    </a:cubicBezTo>
                    <a:cubicBezTo>
                      <a:pt x="157162" y="433388"/>
                      <a:pt x="175022" y="415528"/>
                      <a:pt x="186531" y="383381"/>
                    </a:cubicBezTo>
                    <a:cubicBezTo>
                      <a:pt x="198040" y="351234"/>
                      <a:pt x="202803" y="296069"/>
                      <a:pt x="207962" y="261938"/>
                    </a:cubicBezTo>
                    <a:cubicBezTo>
                      <a:pt x="213121" y="227807"/>
                      <a:pt x="211137" y="204788"/>
                      <a:pt x="217487" y="178594"/>
                    </a:cubicBezTo>
                    <a:cubicBezTo>
                      <a:pt x="223837" y="152400"/>
                      <a:pt x="230584" y="128984"/>
                      <a:pt x="246062" y="104775"/>
                    </a:cubicBezTo>
                    <a:cubicBezTo>
                      <a:pt x="261540" y="80566"/>
                      <a:pt x="286543" y="50007"/>
                      <a:pt x="310356" y="33338"/>
                    </a:cubicBezTo>
                    <a:cubicBezTo>
                      <a:pt x="334169" y="16669"/>
                      <a:pt x="364331" y="7144"/>
                      <a:pt x="388937" y="4763"/>
                    </a:cubicBezTo>
                    <a:cubicBezTo>
                      <a:pt x="413543" y="2382"/>
                      <a:pt x="436960" y="9922"/>
                      <a:pt x="457994" y="19050"/>
                    </a:cubicBezTo>
                    <a:cubicBezTo>
                      <a:pt x="479028" y="28178"/>
                      <a:pt x="499269" y="42069"/>
                      <a:pt x="515144" y="59531"/>
                    </a:cubicBezTo>
                    <a:cubicBezTo>
                      <a:pt x="531019" y="76993"/>
                      <a:pt x="542925" y="104378"/>
                      <a:pt x="553244" y="123825"/>
                    </a:cubicBezTo>
                    <a:cubicBezTo>
                      <a:pt x="563563" y="143272"/>
                      <a:pt x="571103" y="153194"/>
                      <a:pt x="577056" y="176213"/>
                    </a:cubicBezTo>
                    <a:cubicBezTo>
                      <a:pt x="583009" y="199232"/>
                      <a:pt x="586581" y="238125"/>
                      <a:pt x="588962" y="261938"/>
                    </a:cubicBezTo>
                    <a:cubicBezTo>
                      <a:pt x="591343" y="285751"/>
                      <a:pt x="587772" y="298848"/>
                      <a:pt x="591344" y="319088"/>
                    </a:cubicBezTo>
                    <a:cubicBezTo>
                      <a:pt x="594916" y="339328"/>
                      <a:pt x="600472" y="362347"/>
                      <a:pt x="610394" y="383381"/>
                    </a:cubicBezTo>
                    <a:cubicBezTo>
                      <a:pt x="620316" y="404415"/>
                      <a:pt x="635000" y="425847"/>
                      <a:pt x="650875" y="445294"/>
                    </a:cubicBezTo>
                    <a:cubicBezTo>
                      <a:pt x="666750" y="464741"/>
                      <a:pt x="685007" y="486966"/>
                      <a:pt x="705644" y="500063"/>
                    </a:cubicBezTo>
                    <a:cubicBezTo>
                      <a:pt x="726281" y="513160"/>
                      <a:pt x="751285" y="521891"/>
                      <a:pt x="774700" y="523875"/>
                    </a:cubicBezTo>
                    <a:cubicBezTo>
                      <a:pt x="798116" y="525859"/>
                      <a:pt x="825896" y="521891"/>
                      <a:pt x="846137" y="511969"/>
                    </a:cubicBezTo>
                    <a:cubicBezTo>
                      <a:pt x="866378" y="502047"/>
                      <a:pt x="879872" y="482997"/>
                      <a:pt x="896144" y="464344"/>
                    </a:cubicBezTo>
                    <a:cubicBezTo>
                      <a:pt x="912416" y="445691"/>
                      <a:pt x="932657" y="420291"/>
                      <a:pt x="943769" y="400050"/>
                    </a:cubicBezTo>
                    <a:cubicBezTo>
                      <a:pt x="954881" y="379809"/>
                      <a:pt x="957660" y="367109"/>
                      <a:pt x="962819" y="342900"/>
                    </a:cubicBezTo>
                    <a:cubicBezTo>
                      <a:pt x="967978" y="318691"/>
                      <a:pt x="972344" y="279003"/>
                      <a:pt x="974725" y="254794"/>
                    </a:cubicBezTo>
                    <a:cubicBezTo>
                      <a:pt x="977106" y="230585"/>
                      <a:pt x="973137" y="218678"/>
                      <a:pt x="977106" y="197644"/>
                    </a:cubicBezTo>
                    <a:cubicBezTo>
                      <a:pt x="981075" y="176610"/>
                      <a:pt x="988615" y="150019"/>
                      <a:pt x="998537" y="128588"/>
                    </a:cubicBezTo>
                    <a:cubicBezTo>
                      <a:pt x="1008459" y="107157"/>
                      <a:pt x="1021159" y="86518"/>
                      <a:pt x="1036637" y="69056"/>
                    </a:cubicBezTo>
                    <a:cubicBezTo>
                      <a:pt x="1052115" y="51594"/>
                      <a:pt x="1076722" y="34132"/>
                      <a:pt x="1091406" y="23813"/>
                    </a:cubicBezTo>
                    <a:cubicBezTo>
                      <a:pt x="1106090" y="13494"/>
                      <a:pt x="1114822" y="11113"/>
                      <a:pt x="1124744" y="7144"/>
                    </a:cubicBezTo>
                    <a:cubicBezTo>
                      <a:pt x="1134666" y="3175"/>
                      <a:pt x="1138237" y="0"/>
                      <a:pt x="1150937" y="0"/>
                    </a:cubicBezTo>
                    <a:cubicBezTo>
                      <a:pt x="1163637" y="0"/>
                      <a:pt x="1182291" y="0"/>
                      <a:pt x="1200944" y="7144"/>
                    </a:cubicBezTo>
                    <a:cubicBezTo>
                      <a:pt x="1219597" y="14288"/>
                      <a:pt x="1246584" y="29766"/>
                      <a:pt x="1262856" y="42863"/>
                    </a:cubicBezTo>
                    <a:cubicBezTo>
                      <a:pt x="1279128" y="55960"/>
                      <a:pt x="1288256" y="72628"/>
                      <a:pt x="1298575" y="85725"/>
                    </a:cubicBezTo>
                    <a:cubicBezTo>
                      <a:pt x="1308894" y="98822"/>
                      <a:pt x="1316832" y="105569"/>
                      <a:pt x="1324769" y="121444"/>
                    </a:cubicBezTo>
                    <a:cubicBezTo>
                      <a:pt x="1332706" y="137319"/>
                      <a:pt x="1341835" y="164703"/>
                      <a:pt x="1346200" y="180975"/>
                    </a:cubicBezTo>
                    <a:cubicBezTo>
                      <a:pt x="1350565" y="197247"/>
                      <a:pt x="1349771" y="204391"/>
                      <a:pt x="1350962" y="219075"/>
                    </a:cubicBezTo>
                    <a:cubicBezTo>
                      <a:pt x="1352153" y="233759"/>
                      <a:pt x="1352153" y="251619"/>
                      <a:pt x="1353344" y="269081"/>
                    </a:cubicBezTo>
                    <a:cubicBezTo>
                      <a:pt x="1354535" y="286544"/>
                      <a:pt x="1353344" y="303213"/>
                      <a:pt x="1358106" y="323850"/>
                    </a:cubicBezTo>
                    <a:cubicBezTo>
                      <a:pt x="1362868" y="344487"/>
                      <a:pt x="1372791" y="372665"/>
                      <a:pt x="1381919" y="392906"/>
                    </a:cubicBezTo>
                    <a:cubicBezTo>
                      <a:pt x="1391047" y="413147"/>
                      <a:pt x="1397397" y="426641"/>
                      <a:pt x="1412875" y="445294"/>
                    </a:cubicBezTo>
                    <a:cubicBezTo>
                      <a:pt x="1428353" y="463947"/>
                      <a:pt x="1455737" y="492125"/>
                      <a:pt x="1474787" y="504825"/>
                    </a:cubicBezTo>
                    <a:cubicBezTo>
                      <a:pt x="1493837" y="517525"/>
                      <a:pt x="1515269" y="518319"/>
                      <a:pt x="1527175" y="521494"/>
                    </a:cubicBezTo>
                    <a:cubicBezTo>
                      <a:pt x="1539081" y="524669"/>
                      <a:pt x="1542653" y="517922"/>
                      <a:pt x="1546225" y="523875"/>
                    </a:cubicBezTo>
                    <a:cubicBezTo>
                      <a:pt x="1549797" y="529828"/>
                      <a:pt x="1548209" y="539751"/>
                      <a:pt x="1548606" y="557213"/>
                    </a:cubicBezTo>
                    <a:cubicBezTo>
                      <a:pt x="1549003" y="574675"/>
                      <a:pt x="1549400" y="615553"/>
                      <a:pt x="1548606" y="628650"/>
                    </a:cubicBezTo>
                    <a:cubicBezTo>
                      <a:pt x="1547812" y="641747"/>
                      <a:pt x="1547416" y="634207"/>
                      <a:pt x="1543844" y="635794"/>
                    </a:cubicBezTo>
                    <a:cubicBezTo>
                      <a:pt x="1540272" y="637382"/>
                      <a:pt x="1527175" y="638175"/>
                      <a:pt x="1527175" y="638175"/>
                    </a:cubicBezTo>
                    <a:lnTo>
                      <a:pt x="781844" y="638175"/>
                    </a:lnTo>
                    <a:lnTo>
                      <a:pt x="543719" y="638175"/>
                    </a:lnTo>
                    <a:lnTo>
                      <a:pt x="229394" y="638175"/>
                    </a:lnTo>
                    <a:lnTo>
                      <a:pt x="65087" y="638175"/>
                    </a:lnTo>
                    <a:cubicBezTo>
                      <a:pt x="29368" y="636984"/>
                      <a:pt x="24606" y="649684"/>
                      <a:pt x="15081" y="631031"/>
                    </a:cubicBezTo>
                    <a:cubicBezTo>
                      <a:pt x="5556" y="612378"/>
                      <a:pt x="0" y="546100"/>
                      <a:pt x="10319" y="52625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6" name="Forme libre 270"/>
              <p:cNvSpPr/>
              <p:nvPr/>
            </p:nvSpPr>
            <p:spPr>
              <a:xfrm flipV="1">
                <a:off x="1000101" y="4938906"/>
                <a:ext cx="1379249" cy="499884"/>
              </a:xfrm>
              <a:custGeom>
                <a:avLst/>
                <a:gdLst>
                  <a:gd name="connsiteX0" fmla="*/ 10319 w 1549797"/>
                  <a:gd name="connsiteY0" fmla="*/ 526256 h 649684"/>
                  <a:gd name="connsiteX1" fmla="*/ 76994 w 1549797"/>
                  <a:gd name="connsiteY1" fmla="*/ 511969 h 649684"/>
                  <a:gd name="connsiteX2" fmla="*/ 138906 w 1549797"/>
                  <a:gd name="connsiteY2" fmla="*/ 454819 h 649684"/>
                  <a:gd name="connsiteX3" fmla="*/ 186531 w 1549797"/>
                  <a:gd name="connsiteY3" fmla="*/ 383381 h 649684"/>
                  <a:gd name="connsiteX4" fmla="*/ 207962 w 1549797"/>
                  <a:gd name="connsiteY4" fmla="*/ 261938 h 649684"/>
                  <a:gd name="connsiteX5" fmla="*/ 217487 w 1549797"/>
                  <a:gd name="connsiteY5" fmla="*/ 178594 h 649684"/>
                  <a:gd name="connsiteX6" fmla="*/ 246062 w 1549797"/>
                  <a:gd name="connsiteY6" fmla="*/ 104775 h 649684"/>
                  <a:gd name="connsiteX7" fmla="*/ 310356 w 1549797"/>
                  <a:gd name="connsiteY7" fmla="*/ 33338 h 649684"/>
                  <a:gd name="connsiteX8" fmla="*/ 388937 w 1549797"/>
                  <a:gd name="connsiteY8" fmla="*/ 4763 h 649684"/>
                  <a:gd name="connsiteX9" fmla="*/ 457994 w 1549797"/>
                  <a:gd name="connsiteY9" fmla="*/ 19050 h 649684"/>
                  <a:gd name="connsiteX10" fmla="*/ 515144 w 1549797"/>
                  <a:gd name="connsiteY10" fmla="*/ 59531 h 649684"/>
                  <a:gd name="connsiteX11" fmla="*/ 553244 w 1549797"/>
                  <a:gd name="connsiteY11" fmla="*/ 123825 h 649684"/>
                  <a:gd name="connsiteX12" fmla="*/ 577056 w 1549797"/>
                  <a:gd name="connsiteY12" fmla="*/ 176213 h 649684"/>
                  <a:gd name="connsiteX13" fmla="*/ 588962 w 1549797"/>
                  <a:gd name="connsiteY13" fmla="*/ 261938 h 649684"/>
                  <a:gd name="connsiteX14" fmla="*/ 591344 w 1549797"/>
                  <a:gd name="connsiteY14" fmla="*/ 319088 h 649684"/>
                  <a:gd name="connsiteX15" fmla="*/ 610394 w 1549797"/>
                  <a:gd name="connsiteY15" fmla="*/ 383381 h 649684"/>
                  <a:gd name="connsiteX16" fmla="*/ 650875 w 1549797"/>
                  <a:gd name="connsiteY16" fmla="*/ 445294 h 649684"/>
                  <a:gd name="connsiteX17" fmla="*/ 705644 w 1549797"/>
                  <a:gd name="connsiteY17" fmla="*/ 500063 h 649684"/>
                  <a:gd name="connsiteX18" fmla="*/ 774700 w 1549797"/>
                  <a:gd name="connsiteY18" fmla="*/ 523875 h 649684"/>
                  <a:gd name="connsiteX19" fmla="*/ 846137 w 1549797"/>
                  <a:gd name="connsiteY19" fmla="*/ 511969 h 649684"/>
                  <a:gd name="connsiteX20" fmla="*/ 896144 w 1549797"/>
                  <a:gd name="connsiteY20" fmla="*/ 464344 h 649684"/>
                  <a:gd name="connsiteX21" fmla="*/ 943769 w 1549797"/>
                  <a:gd name="connsiteY21" fmla="*/ 400050 h 649684"/>
                  <a:gd name="connsiteX22" fmla="*/ 962819 w 1549797"/>
                  <a:gd name="connsiteY22" fmla="*/ 342900 h 649684"/>
                  <a:gd name="connsiteX23" fmla="*/ 974725 w 1549797"/>
                  <a:gd name="connsiteY23" fmla="*/ 254794 h 649684"/>
                  <a:gd name="connsiteX24" fmla="*/ 977106 w 1549797"/>
                  <a:gd name="connsiteY24" fmla="*/ 197644 h 649684"/>
                  <a:gd name="connsiteX25" fmla="*/ 998537 w 1549797"/>
                  <a:gd name="connsiteY25" fmla="*/ 128588 h 649684"/>
                  <a:gd name="connsiteX26" fmla="*/ 1036637 w 1549797"/>
                  <a:gd name="connsiteY26" fmla="*/ 69056 h 649684"/>
                  <a:gd name="connsiteX27" fmla="*/ 1091406 w 1549797"/>
                  <a:gd name="connsiteY27" fmla="*/ 23813 h 649684"/>
                  <a:gd name="connsiteX28" fmla="*/ 1124744 w 1549797"/>
                  <a:gd name="connsiteY28" fmla="*/ 7144 h 649684"/>
                  <a:gd name="connsiteX29" fmla="*/ 1150937 w 1549797"/>
                  <a:gd name="connsiteY29" fmla="*/ 0 h 649684"/>
                  <a:gd name="connsiteX30" fmla="*/ 1200944 w 1549797"/>
                  <a:gd name="connsiteY30" fmla="*/ 7144 h 649684"/>
                  <a:gd name="connsiteX31" fmla="*/ 1262856 w 1549797"/>
                  <a:gd name="connsiteY31" fmla="*/ 42863 h 649684"/>
                  <a:gd name="connsiteX32" fmla="*/ 1298575 w 1549797"/>
                  <a:gd name="connsiteY32" fmla="*/ 85725 h 649684"/>
                  <a:gd name="connsiteX33" fmla="*/ 1324769 w 1549797"/>
                  <a:gd name="connsiteY33" fmla="*/ 121444 h 649684"/>
                  <a:gd name="connsiteX34" fmla="*/ 1346200 w 1549797"/>
                  <a:gd name="connsiteY34" fmla="*/ 180975 h 649684"/>
                  <a:gd name="connsiteX35" fmla="*/ 1350962 w 1549797"/>
                  <a:gd name="connsiteY35" fmla="*/ 219075 h 649684"/>
                  <a:gd name="connsiteX36" fmla="*/ 1353344 w 1549797"/>
                  <a:gd name="connsiteY36" fmla="*/ 269081 h 649684"/>
                  <a:gd name="connsiteX37" fmla="*/ 1358106 w 1549797"/>
                  <a:gd name="connsiteY37" fmla="*/ 323850 h 649684"/>
                  <a:gd name="connsiteX38" fmla="*/ 1381919 w 1549797"/>
                  <a:gd name="connsiteY38" fmla="*/ 392906 h 649684"/>
                  <a:gd name="connsiteX39" fmla="*/ 1412875 w 1549797"/>
                  <a:gd name="connsiteY39" fmla="*/ 445294 h 649684"/>
                  <a:gd name="connsiteX40" fmla="*/ 1474787 w 1549797"/>
                  <a:gd name="connsiteY40" fmla="*/ 504825 h 649684"/>
                  <a:gd name="connsiteX41" fmla="*/ 1527175 w 1549797"/>
                  <a:gd name="connsiteY41" fmla="*/ 521494 h 649684"/>
                  <a:gd name="connsiteX42" fmla="*/ 1546225 w 1549797"/>
                  <a:gd name="connsiteY42" fmla="*/ 523875 h 649684"/>
                  <a:gd name="connsiteX43" fmla="*/ 1548606 w 1549797"/>
                  <a:gd name="connsiteY43" fmla="*/ 557213 h 649684"/>
                  <a:gd name="connsiteX44" fmla="*/ 1548606 w 1549797"/>
                  <a:gd name="connsiteY44" fmla="*/ 628650 h 649684"/>
                  <a:gd name="connsiteX45" fmla="*/ 1543844 w 1549797"/>
                  <a:gd name="connsiteY45" fmla="*/ 635794 h 649684"/>
                  <a:gd name="connsiteX46" fmla="*/ 1527175 w 1549797"/>
                  <a:gd name="connsiteY46" fmla="*/ 638175 h 649684"/>
                  <a:gd name="connsiteX47" fmla="*/ 781844 w 1549797"/>
                  <a:gd name="connsiteY47" fmla="*/ 638175 h 649684"/>
                  <a:gd name="connsiteX48" fmla="*/ 543719 w 1549797"/>
                  <a:gd name="connsiteY48" fmla="*/ 638175 h 649684"/>
                  <a:gd name="connsiteX49" fmla="*/ 229394 w 1549797"/>
                  <a:gd name="connsiteY49" fmla="*/ 638175 h 649684"/>
                  <a:gd name="connsiteX50" fmla="*/ 65087 w 1549797"/>
                  <a:gd name="connsiteY50" fmla="*/ 638175 h 649684"/>
                  <a:gd name="connsiteX51" fmla="*/ 15081 w 1549797"/>
                  <a:gd name="connsiteY51" fmla="*/ 631031 h 649684"/>
                  <a:gd name="connsiteX52" fmla="*/ 10319 w 1549797"/>
                  <a:gd name="connsiteY52" fmla="*/ 526256 h 649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549797" h="649684">
                    <a:moveTo>
                      <a:pt x="10319" y="526256"/>
                    </a:moveTo>
                    <a:cubicBezTo>
                      <a:pt x="20638" y="506412"/>
                      <a:pt x="55563" y="523875"/>
                      <a:pt x="76994" y="511969"/>
                    </a:cubicBezTo>
                    <a:cubicBezTo>
                      <a:pt x="98425" y="500063"/>
                      <a:pt x="120650" y="476250"/>
                      <a:pt x="138906" y="454819"/>
                    </a:cubicBezTo>
                    <a:cubicBezTo>
                      <a:pt x="157162" y="433388"/>
                      <a:pt x="175022" y="415528"/>
                      <a:pt x="186531" y="383381"/>
                    </a:cubicBezTo>
                    <a:cubicBezTo>
                      <a:pt x="198040" y="351234"/>
                      <a:pt x="202803" y="296069"/>
                      <a:pt x="207962" y="261938"/>
                    </a:cubicBezTo>
                    <a:cubicBezTo>
                      <a:pt x="213121" y="227807"/>
                      <a:pt x="211137" y="204788"/>
                      <a:pt x="217487" y="178594"/>
                    </a:cubicBezTo>
                    <a:cubicBezTo>
                      <a:pt x="223837" y="152400"/>
                      <a:pt x="230584" y="128984"/>
                      <a:pt x="246062" y="104775"/>
                    </a:cubicBezTo>
                    <a:cubicBezTo>
                      <a:pt x="261540" y="80566"/>
                      <a:pt x="286543" y="50007"/>
                      <a:pt x="310356" y="33338"/>
                    </a:cubicBezTo>
                    <a:cubicBezTo>
                      <a:pt x="334169" y="16669"/>
                      <a:pt x="364331" y="7144"/>
                      <a:pt x="388937" y="4763"/>
                    </a:cubicBezTo>
                    <a:cubicBezTo>
                      <a:pt x="413543" y="2382"/>
                      <a:pt x="436960" y="9922"/>
                      <a:pt x="457994" y="19050"/>
                    </a:cubicBezTo>
                    <a:cubicBezTo>
                      <a:pt x="479028" y="28178"/>
                      <a:pt x="499269" y="42069"/>
                      <a:pt x="515144" y="59531"/>
                    </a:cubicBezTo>
                    <a:cubicBezTo>
                      <a:pt x="531019" y="76993"/>
                      <a:pt x="542925" y="104378"/>
                      <a:pt x="553244" y="123825"/>
                    </a:cubicBezTo>
                    <a:cubicBezTo>
                      <a:pt x="563563" y="143272"/>
                      <a:pt x="571103" y="153194"/>
                      <a:pt x="577056" y="176213"/>
                    </a:cubicBezTo>
                    <a:cubicBezTo>
                      <a:pt x="583009" y="199232"/>
                      <a:pt x="586581" y="238125"/>
                      <a:pt x="588962" y="261938"/>
                    </a:cubicBezTo>
                    <a:cubicBezTo>
                      <a:pt x="591343" y="285751"/>
                      <a:pt x="587772" y="298848"/>
                      <a:pt x="591344" y="319088"/>
                    </a:cubicBezTo>
                    <a:cubicBezTo>
                      <a:pt x="594916" y="339328"/>
                      <a:pt x="600472" y="362347"/>
                      <a:pt x="610394" y="383381"/>
                    </a:cubicBezTo>
                    <a:cubicBezTo>
                      <a:pt x="620316" y="404415"/>
                      <a:pt x="635000" y="425847"/>
                      <a:pt x="650875" y="445294"/>
                    </a:cubicBezTo>
                    <a:cubicBezTo>
                      <a:pt x="666750" y="464741"/>
                      <a:pt x="685007" y="486966"/>
                      <a:pt x="705644" y="500063"/>
                    </a:cubicBezTo>
                    <a:cubicBezTo>
                      <a:pt x="726281" y="513160"/>
                      <a:pt x="751285" y="521891"/>
                      <a:pt x="774700" y="523875"/>
                    </a:cubicBezTo>
                    <a:cubicBezTo>
                      <a:pt x="798116" y="525859"/>
                      <a:pt x="825896" y="521891"/>
                      <a:pt x="846137" y="511969"/>
                    </a:cubicBezTo>
                    <a:cubicBezTo>
                      <a:pt x="866378" y="502047"/>
                      <a:pt x="879872" y="482997"/>
                      <a:pt x="896144" y="464344"/>
                    </a:cubicBezTo>
                    <a:cubicBezTo>
                      <a:pt x="912416" y="445691"/>
                      <a:pt x="932657" y="420291"/>
                      <a:pt x="943769" y="400050"/>
                    </a:cubicBezTo>
                    <a:cubicBezTo>
                      <a:pt x="954881" y="379809"/>
                      <a:pt x="957660" y="367109"/>
                      <a:pt x="962819" y="342900"/>
                    </a:cubicBezTo>
                    <a:cubicBezTo>
                      <a:pt x="967978" y="318691"/>
                      <a:pt x="972344" y="279003"/>
                      <a:pt x="974725" y="254794"/>
                    </a:cubicBezTo>
                    <a:cubicBezTo>
                      <a:pt x="977106" y="230585"/>
                      <a:pt x="973137" y="218678"/>
                      <a:pt x="977106" y="197644"/>
                    </a:cubicBezTo>
                    <a:cubicBezTo>
                      <a:pt x="981075" y="176610"/>
                      <a:pt x="988615" y="150019"/>
                      <a:pt x="998537" y="128588"/>
                    </a:cubicBezTo>
                    <a:cubicBezTo>
                      <a:pt x="1008459" y="107157"/>
                      <a:pt x="1021159" y="86518"/>
                      <a:pt x="1036637" y="69056"/>
                    </a:cubicBezTo>
                    <a:cubicBezTo>
                      <a:pt x="1052115" y="51594"/>
                      <a:pt x="1076722" y="34132"/>
                      <a:pt x="1091406" y="23813"/>
                    </a:cubicBezTo>
                    <a:cubicBezTo>
                      <a:pt x="1106090" y="13494"/>
                      <a:pt x="1114822" y="11113"/>
                      <a:pt x="1124744" y="7144"/>
                    </a:cubicBezTo>
                    <a:cubicBezTo>
                      <a:pt x="1134666" y="3175"/>
                      <a:pt x="1138237" y="0"/>
                      <a:pt x="1150937" y="0"/>
                    </a:cubicBezTo>
                    <a:cubicBezTo>
                      <a:pt x="1163637" y="0"/>
                      <a:pt x="1182291" y="0"/>
                      <a:pt x="1200944" y="7144"/>
                    </a:cubicBezTo>
                    <a:cubicBezTo>
                      <a:pt x="1219597" y="14288"/>
                      <a:pt x="1246584" y="29766"/>
                      <a:pt x="1262856" y="42863"/>
                    </a:cubicBezTo>
                    <a:cubicBezTo>
                      <a:pt x="1279128" y="55960"/>
                      <a:pt x="1288256" y="72628"/>
                      <a:pt x="1298575" y="85725"/>
                    </a:cubicBezTo>
                    <a:cubicBezTo>
                      <a:pt x="1308894" y="98822"/>
                      <a:pt x="1316832" y="105569"/>
                      <a:pt x="1324769" y="121444"/>
                    </a:cubicBezTo>
                    <a:cubicBezTo>
                      <a:pt x="1332706" y="137319"/>
                      <a:pt x="1341835" y="164703"/>
                      <a:pt x="1346200" y="180975"/>
                    </a:cubicBezTo>
                    <a:cubicBezTo>
                      <a:pt x="1350565" y="197247"/>
                      <a:pt x="1349771" y="204391"/>
                      <a:pt x="1350962" y="219075"/>
                    </a:cubicBezTo>
                    <a:cubicBezTo>
                      <a:pt x="1352153" y="233759"/>
                      <a:pt x="1352153" y="251619"/>
                      <a:pt x="1353344" y="269081"/>
                    </a:cubicBezTo>
                    <a:cubicBezTo>
                      <a:pt x="1354535" y="286544"/>
                      <a:pt x="1353344" y="303213"/>
                      <a:pt x="1358106" y="323850"/>
                    </a:cubicBezTo>
                    <a:cubicBezTo>
                      <a:pt x="1362868" y="344487"/>
                      <a:pt x="1372791" y="372665"/>
                      <a:pt x="1381919" y="392906"/>
                    </a:cubicBezTo>
                    <a:cubicBezTo>
                      <a:pt x="1391047" y="413147"/>
                      <a:pt x="1397397" y="426641"/>
                      <a:pt x="1412875" y="445294"/>
                    </a:cubicBezTo>
                    <a:cubicBezTo>
                      <a:pt x="1428353" y="463947"/>
                      <a:pt x="1455737" y="492125"/>
                      <a:pt x="1474787" y="504825"/>
                    </a:cubicBezTo>
                    <a:cubicBezTo>
                      <a:pt x="1493837" y="517525"/>
                      <a:pt x="1515269" y="518319"/>
                      <a:pt x="1527175" y="521494"/>
                    </a:cubicBezTo>
                    <a:cubicBezTo>
                      <a:pt x="1539081" y="524669"/>
                      <a:pt x="1542653" y="517922"/>
                      <a:pt x="1546225" y="523875"/>
                    </a:cubicBezTo>
                    <a:cubicBezTo>
                      <a:pt x="1549797" y="529828"/>
                      <a:pt x="1548209" y="539751"/>
                      <a:pt x="1548606" y="557213"/>
                    </a:cubicBezTo>
                    <a:cubicBezTo>
                      <a:pt x="1549003" y="574675"/>
                      <a:pt x="1549400" y="615553"/>
                      <a:pt x="1548606" y="628650"/>
                    </a:cubicBezTo>
                    <a:cubicBezTo>
                      <a:pt x="1547812" y="641747"/>
                      <a:pt x="1547416" y="634207"/>
                      <a:pt x="1543844" y="635794"/>
                    </a:cubicBezTo>
                    <a:cubicBezTo>
                      <a:pt x="1540272" y="637382"/>
                      <a:pt x="1527175" y="638175"/>
                      <a:pt x="1527175" y="638175"/>
                    </a:cubicBezTo>
                    <a:lnTo>
                      <a:pt x="781844" y="638175"/>
                    </a:lnTo>
                    <a:lnTo>
                      <a:pt x="543719" y="638175"/>
                    </a:lnTo>
                    <a:lnTo>
                      <a:pt x="229394" y="638175"/>
                    </a:lnTo>
                    <a:lnTo>
                      <a:pt x="65087" y="638175"/>
                    </a:lnTo>
                    <a:cubicBezTo>
                      <a:pt x="29368" y="636984"/>
                      <a:pt x="24606" y="649684"/>
                      <a:pt x="15081" y="631031"/>
                    </a:cubicBezTo>
                    <a:cubicBezTo>
                      <a:pt x="5556" y="612378"/>
                      <a:pt x="0" y="546100"/>
                      <a:pt x="10319" y="52625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7" name="Rectangle 104"/>
              <p:cNvSpPr/>
              <p:nvPr/>
            </p:nvSpPr>
            <p:spPr>
              <a:xfrm>
                <a:off x="1000100" y="4125163"/>
                <a:ext cx="1394446" cy="900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4" name="Rectangle à coins arrondis 260"/>
            <p:cNvSpPr/>
            <p:nvPr/>
          </p:nvSpPr>
          <p:spPr>
            <a:xfrm>
              <a:off x="2076059" y="2219645"/>
              <a:ext cx="880048" cy="340172"/>
            </a:xfrm>
            <a:prstGeom prst="roundRect">
              <a:avLst/>
            </a:prstGeom>
            <a:gradFill flip="none" rotWithShape="1">
              <a:gsLst>
                <a:gs pos="10000">
                  <a:schemeClr val="bg1">
                    <a:lumMod val="6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5" name="Groupe 317"/>
            <p:cNvGrpSpPr/>
            <p:nvPr/>
          </p:nvGrpSpPr>
          <p:grpSpPr>
            <a:xfrm>
              <a:off x="2948645" y="2121045"/>
              <a:ext cx="151754" cy="468114"/>
              <a:chOff x="2948645" y="2121045"/>
              <a:chExt cx="151754" cy="468114"/>
            </a:xfrm>
            <a:solidFill>
              <a:schemeClr val="tx1">
                <a:lumMod val="75000"/>
                <a:lumOff val="25000"/>
                <a:alpha val="20000"/>
              </a:schemeClr>
            </a:solidFill>
          </p:grpSpPr>
          <p:sp>
            <p:nvSpPr>
              <p:cNvPr id="100" name="Rectangle à coins arrondis 258"/>
              <p:cNvSpPr/>
              <p:nvPr/>
            </p:nvSpPr>
            <p:spPr>
              <a:xfrm>
                <a:off x="2948645" y="2303102"/>
                <a:ext cx="70819" cy="173258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1" name="Rectangle à coins arrondis 259"/>
              <p:cNvSpPr/>
              <p:nvPr/>
            </p:nvSpPr>
            <p:spPr>
              <a:xfrm>
                <a:off x="2986583" y="2222300"/>
                <a:ext cx="113816" cy="337516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2" name="Ellipse 261"/>
              <p:cNvSpPr/>
              <p:nvPr/>
            </p:nvSpPr>
            <p:spPr>
              <a:xfrm>
                <a:off x="3024522" y="2188548"/>
                <a:ext cx="75877" cy="6750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3" name="Ellipse 262"/>
              <p:cNvSpPr/>
              <p:nvPr/>
            </p:nvSpPr>
            <p:spPr>
              <a:xfrm>
                <a:off x="3024522" y="2521656"/>
                <a:ext cx="75877" cy="6750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4" name="Rectangle à coins arrondis 263"/>
              <p:cNvSpPr/>
              <p:nvPr/>
            </p:nvSpPr>
            <p:spPr>
              <a:xfrm>
                <a:off x="2986583" y="2121045"/>
                <a:ext cx="32881" cy="96755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6" name="Rectangle à coins arrondis 264"/>
            <p:cNvSpPr/>
            <p:nvPr/>
          </p:nvSpPr>
          <p:spPr>
            <a:xfrm>
              <a:off x="1903888" y="2288476"/>
              <a:ext cx="174471" cy="202510"/>
            </a:xfrm>
            <a:prstGeom prst="roundRect">
              <a:avLst/>
            </a:prstGeom>
            <a:gradFill flip="none" rotWithShape="1">
              <a:gsLst>
                <a:gs pos="10000">
                  <a:schemeClr val="bg1">
                    <a:lumMod val="6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à coins arrondis 265"/>
            <p:cNvSpPr/>
            <p:nvPr/>
          </p:nvSpPr>
          <p:spPr>
            <a:xfrm>
              <a:off x="1941649" y="2559816"/>
              <a:ext cx="98949" cy="270013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à coins arrondis 266"/>
            <p:cNvSpPr/>
            <p:nvPr/>
          </p:nvSpPr>
          <p:spPr>
            <a:xfrm>
              <a:off x="1915246" y="2526065"/>
              <a:ext cx="151754" cy="33752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à coins arrondis 267"/>
            <p:cNvSpPr/>
            <p:nvPr/>
          </p:nvSpPr>
          <p:spPr>
            <a:xfrm>
              <a:off x="1896277" y="2829829"/>
              <a:ext cx="189693" cy="33752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 à coins arrondis 268"/>
            <p:cNvSpPr/>
            <p:nvPr/>
          </p:nvSpPr>
          <p:spPr>
            <a:xfrm>
              <a:off x="1915246" y="2492313"/>
              <a:ext cx="151754" cy="33752"/>
            </a:xfrm>
            <a:prstGeom prst="roundRect">
              <a:avLst/>
            </a:prstGeom>
            <a:gradFill flip="none" rotWithShape="1">
              <a:gsLst>
                <a:gs pos="10000">
                  <a:schemeClr val="bg1">
                    <a:lumMod val="50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bg1">
                    <a:lumMod val="50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à coins arrondis 249"/>
            <p:cNvSpPr/>
            <p:nvPr/>
          </p:nvSpPr>
          <p:spPr>
            <a:xfrm>
              <a:off x="3350429" y="2219645"/>
              <a:ext cx="880048" cy="340172"/>
            </a:xfrm>
            <a:prstGeom prst="roundRect">
              <a:avLst/>
            </a:prstGeom>
            <a:gradFill flip="none" rotWithShape="1">
              <a:gsLst>
                <a:gs pos="10000">
                  <a:schemeClr val="bg1">
                    <a:lumMod val="6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endPara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2" name="Groupe 318"/>
            <p:cNvGrpSpPr/>
            <p:nvPr/>
          </p:nvGrpSpPr>
          <p:grpSpPr>
            <a:xfrm>
              <a:off x="4223015" y="2121045"/>
              <a:ext cx="151754" cy="468114"/>
              <a:chOff x="4223015" y="2121045"/>
              <a:chExt cx="151754" cy="468114"/>
            </a:xfrm>
            <a:solidFill>
              <a:schemeClr val="tx1">
                <a:lumMod val="75000"/>
                <a:lumOff val="25000"/>
                <a:alpha val="20000"/>
              </a:schemeClr>
            </a:solidFill>
          </p:grpSpPr>
          <p:sp>
            <p:nvSpPr>
              <p:cNvPr id="95" name="Rectangle à coins arrondis 247"/>
              <p:cNvSpPr/>
              <p:nvPr/>
            </p:nvSpPr>
            <p:spPr>
              <a:xfrm>
                <a:off x="4223015" y="2303102"/>
                <a:ext cx="70819" cy="173258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6" name="Rectangle à coins arrondis 248"/>
              <p:cNvSpPr/>
              <p:nvPr/>
            </p:nvSpPr>
            <p:spPr>
              <a:xfrm>
                <a:off x="4260953" y="2222300"/>
                <a:ext cx="113816" cy="337516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7" name="Ellipse 250"/>
              <p:cNvSpPr/>
              <p:nvPr/>
            </p:nvSpPr>
            <p:spPr>
              <a:xfrm>
                <a:off x="4298892" y="2188548"/>
                <a:ext cx="75877" cy="6750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8" name="Ellipse 251"/>
              <p:cNvSpPr/>
              <p:nvPr/>
            </p:nvSpPr>
            <p:spPr>
              <a:xfrm>
                <a:off x="4298892" y="2521656"/>
                <a:ext cx="75877" cy="6750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9" name="Rectangle à coins arrondis 252"/>
              <p:cNvSpPr/>
              <p:nvPr/>
            </p:nvSpPr>
            <p:spPr>
              <a:xfrm>
                <a:off x="4260953" y="2121045"/>
                <a:ext cx="32881" cy="96755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3" name="Rectangle à coins arrondis 253"/>
            <p:cNvSpPr/>
            <p:nvPr/>
          </p:nvSpPr>
          <p:spPr>
            <a:xfrm>
              <a:off x="3178258" y="2288476"/>
              <a:ext cx="174471" cy="202510"/>
            </a:xfrm>
            <a:prstGeom prst="roundRect">
              <a:avLst/>
            </a:prstGeom>
            <a:gradFill flip="none" rotWithShape="1">
              <a:gsLst>
                <a:gs pos="10000">
                  <a:schemeClr val="bg1">
                    <a:lumMod val="6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à coins arrondis 254"/>
            <p:cNvSpPr/>
            <p:nvPr/>
          </p:nvSpPr>
          <p:spPr>
            <a:xfrm>
              <a:off x="3216019" y="2559816"/>
              <a:ext cx="98949" cy="270013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à coins arrondis 255"/>
            <p:cNvSpPr/>
            <p:nvPr/>
          </p:nvSpPr>
          <p:spPr>
            <a:xfrm>
              <a:off x="3189616" y="2526065"/>
              <a:ext cx="151754" cy="33752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à coins arrondis 256"/>
            <p:cNvSpPr/>
            <p:nvPr/>
          </p:nvSpPr>
          <p:spPr>
            <a:xfrm>
              <a:off x="3170647" y="2829829"/>
              <a:ext cx="189693" cy="33752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à coins arrondis 257"/>
            <p:cNvSpPr/>
            <p:nvPr/>
          </p:nvSpPr>
          <p:spPr>
            <a:xfrm>
              <a:off x="3189616" y="2492313"/>
              <a:ext cx="151754" cy="33752"/>
            </a:xfrm>
            <a:prstGeom prst="roundRect">
              <a:avLst/>
            </a:prstGeom>
            <a:gradFill flip="none" rotWithShape="1">
              <a:gsLst>
                <a:gs pos="10000">
                  <a:schemeClr val="bg1">
                    <a:lumMod val="50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bg1">
                    <a:lumMod val="50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à coins arrondis 238"/>
            <p:cNvSpPr/>
            <p:nvPr/>
          </p:nvSpPr>
          <p:spPr>
            <a:xfrm>
              <a:off x="4624799" y="2219645"/>
              <a:ext cx="880048" cy="340172"/>
            </a:xfrm>
            <a:prstGeom prst="roundRect">
              <a:avLst/>
            </a:prstGeom>
            <a:gradFill flip="none" rotWithShape="1">
              <a:gsLst>
                <a:gs pos="10000">
                  <a:schemeClr val="bg1">
                    <a:lumMod val="6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9" name="Groupe 319"/>
            <p:cNvGrpSpPr/>
            <p:nvPr/>
          </p:nvGrpSpPr>
          <p:grpSpPr>
            <a:xfrm>
              <a:off x="5497385" y="2121045"/>
              <a:ext cx="151754" cy="468114"/>
              <a:chOff x="5497385" y="2121045"/>
              <a:chExt cx="151754" cy="468114"/>
            </a:xfrm>
            <a:solidFill>
              <a:schemeClr val="tx1">
                <a:lumMod val="75000"/>
                <a:lumOff val="25000"/>
                <a:alpha val="20000"/>
              </a:schemeClr>
            </a:solidFill>
          </p:grpSpPr>
          <p:sp>
            <p:nvSpPr>
              <p:cNvPr id="90" name="Rectangle à coins arrondis 236"/>
              <p:cNvSpPr/>
              <p:nvPr/>
            </p:nvSpPr>
            <p:spPr>
              <a:xfrm>
                <a:off x="5497385" y="2303102"/>
                <a:ext cx="70819" cy="173258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1" name="Rectangle à coins arrondis 237"/>
              <p:cNvSpPr/>
              <p:nvPr/>
            </p:nvSpPr>
            <p:spPr>
              <a:xfrm>
                <a:off x="5535323" y="2222300"/>
                <a:ext cx="113816" cy="337516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2" name="Ellipse 239"/>
              <p:cNvSpPr/>
              <p:nvPr/>
            </p:nvSpPr>
            <p:spPr>
              <a:xfrm>
                <a:off x="5573262" y="2188548"/>
                <a:ext cx="75877" cy="6750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3" name="Ellipse 240"/>
              <p:cNvSpPr/>
              <p:nvPr/>
            </p:nvSpPr>
            <p:spPr>
              <a:xfrm>
                <a:off x="5573262" y="2521656"/>
                <a:ext cx="75877" cy="6750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4" name="Rectangle à coins arrondis 241"/>
              <p:cNvSpPr/>
              <p:nvPr/>
            </p:nvSpPr>
            <p:spPr>
              <a:xfrm>
                <a:off x="5535323" y="2121045"/>
                <a:ext cx="32881" cy="96755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0" name="Rectangle à coins arrondis 242"/>
            <p:cNvSpPr/>
            <p:nvPr/>
          </p:nvSpPr>
          <p:spPr>
            <a:xfrm>
              <a:off x="4452628" y="2288476"/>
              <a:ext cx="174471" cy="202510"/>
            </a:xfrm>
            <a:prstGeom prst="roundRect">
              <a:avLst/>
            </a:prstGeom>
            <a:gradFill flip="none" rotWithShape="1">
              <a:gsLst>
                <a:gs pos="10000">
                  <a:schemeClr val="bg1">
                    <a:lumMod val="6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à coins arrondis 243"/>
            <p:cNvSpPr/>
            <p:nvPr/>
          </p:nvSpPr>
          <p:spPr>
            <a:xfrm>
              <a:off x="4490389" y="2559816"/>
              <a:ext cx="98949" cy="270013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à coins arrondis 244"/>
            <p:cNvSpPr/>
            <p:nvPr/>
          </p:nvSpPr>
          <p:spPr>
            <a:xfrm>
              <a:off x="4463986" y="2526065"/>
              <a:ext cx="151754" cy="33752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Rectangle à coins arrondis 245"/>
            <p:cNvSpPr/>
            <p:nvPr/>
          </p:nvSpPr>
          <p:spPr>
            <a:xfrm>
              <a:off x="4445017" y="2829829"/>
              <a:ext cx="189693" cy="33752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à coins arrondis 246"/>
            <p:cNvSpPr/>
            <p:nvPr/>
          </p:nvSpPr>
          <p:spPr>
            <a:xfrm>
              <a:off x="4463986" y="2492313"/>
              <a:ext cx="151754" cy="33752"/>
            </a:xfrm>
            <a:prstGeom prst="roundRect">
              <a:avLst/>
            </a:prstGeom>
            <a:gradFill flip="none" rotWithShape="1">
              <a:gsLst>
                <a:gs pos="10000">
                  <a:schemeClr val="bg1">
                    <a:lumMod val="50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bg1">
                    <a:lumMod val="50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à coins arrondis 227"/>
            <p:cNvSpPr/>
            <p:nvPr/>
          </p:nvSpPr>
          <p:spPr>
            <a:xfrm>
              <a:off x="5899169" y="2219645"/>
              <a:ext cx="880048" cy="340172"/>
            </a:xfrm>
            <a:prstGeom prst="roundRect">
              <a:avLst/>
            </a:prstGeom>
            <a:gradFill flip="none" rotWithShape="1">
              <a:gsLst>
                <a:gs pos="10000">
                  <a:schemeClr val="bg1">
                    <a:lumMod val="6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6" name="Groupe 320"/>
            <p:cNvGrpSpPr/>
            <p:nvPr/>
          </p:nvGrpSpPr>
          <p:grpSpPr>
            <a:xfrm>
              <a:off x="6771755" y="2121045"/>
              <a:ext cx="151754" cy="468114"/>
              <a:chOff x="6771755" y="2121045"/>
              <a:chExt cx="151754" cy="468114"/>
            </a:xfrm>
            <a:solidFill>
              <a:schemeClr val="tx1">
                <a:lumMod val="75000"/>
                <a:lumOff val="25000"/>
                <a:alpha val="20000"/>
              </a:schemeClr>
            </a:solidFill>
          </p:grpSpPr>
          <p:sp>
            <p:nvSpPr>
              <p:cNvPr id="85" name="Rectangle à coins arrondis 225"/>
              <p:cNvSpPr/>
              <p:nvPr/>
            </p:nvSpPr>
            <p:spPr>
              <a:xfrm>
                <a:off x="6771755" y="2303102"/>
                <a:ext cx="70819" cy="173258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6" name="Rectangle à coins arrondis 226"/>
              <p:cNvSpPr/>
              <p:nvPr/>
            </p:nvSpPr>
            <p:spPr>
              <a:xfrm>
                <a:off x="6809693" y="2222300"/>
                <a:ext cx="113816" cy="337516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7" name="Ellipse 228"/>
              <p:cNvSpPr/>
              <p:nvPr/>
            </p:nvSpPr>
            <p:spPr>
              <a:xfrm>
                <a:off x="6847632" y="2188548"/>
                <a:ext cx="75877" cy="6750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8" name="Ellipse 229"/>
              <p:cNvSpPr/>
              <p:nvPr/>
            </p:nvSpPr>
            <p:spPr>
              <a:xfrm>
                <a:off x="6847632" y="2521656"/>
                <a:ext cx="75877" cy="6750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9" name="Rectangle à coins arrondis 230"/>
              <p:cNvSpPr/>
              <p:nvPr/>
            </p:nvSpPr>
            <p:spPr>
              <a:xfrm>
                <a:off x="6809693" y="2121045"/>
                <a:ext cx="32881" cy="96755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7" name="Rectangle à coins arrondis 231"/>
            <p:cNvSpPr/>
            <p:nvPr/>
          </p:nvSpPr>
          <p:spPr>
            <a:xfrm>
              <a:off x="5726998" y="2288476"/>
              <a:ext cx="174471" cy="202510"/>
            </a:xfrm>
            <a:prstGeom prst="roundRect">
              <a:avLst/>
            </a:prstGeom>
            <a:gradFill flip="none" rotWithShape="1">
              <a:gsLst>
                <a:gs pos="10000">
                  <a:schemeClr val="bg1">
                    <a:lumMod val="6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à coins arrondis 232"/>
            <p:cNvSpPr/>
            <p:nvPr/>
          </p:nvSpPr>
          <p:spPr>
            <a:xfrm>
              <a:off x="5764759" y="2559816"/>
              <a:ext cx="98949" cy="270013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à coins arrondis 233"/>
            <p:cNvSpPr/>
            <p:nvPr/>
          </p:nvSpPr>
          <p:spPr>
            <a:xfrm>
              <a:off x="5738356" y="2526065"/>
              <a:ext cx="151754" cy="33752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à coins arrondis 234"/>
            <p:cNvSpPr/>
            <p:nvPr/>
          </p:nvSpPr>
          <p:spPr>
            <a:xfrm>
              <a:off x="5719387" y="2829829"/>
              <a:ext cx="189693" cy="33752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à coins arrondis 235"/>
            <p:cNvSpPr/>
            <p:nvPr/>
          </p:nvSpPr>
          <p:spPr>
            <a:xfrm>
              <a:off x="5738356" y="2492313"/>
              <a:ext cx="151754" cy="33752"/>
            </a:xfrm>
            <a:prstGeom prst="roundRect">
              <a:avLst/>
            </a:prstGeom>
            <a:gradFill flip="none" rotWithShape="1">
              <a:gsLst>
                <a:gs pos="10000">
                  <a:schemeClr val="bg1">
                    <a:lumMod val="50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bg1">
                    <a:lumMod val="50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52" name="Groupe 363"/>
            <p:cNvGrpSpPr/>
            <p:nvPr/>
          </p:nvGrpSpPr>
          <p:grpSpPr>
            <a:xfrm>
              <a:off x="4385546" y="2353090"/>
              <a:ext cx="60206" cy="92619"/>
              <a:chOff x="1000100" y="3700463"/>
              <a:chExt cx="1394446" cy="1738327"/>
            </a:xfrm>
          </p:grpSpPr>
          <p:sp>
            <p:nvSpPr>
              <p:cNvPr id="82" name="Forme libre 222"/>
              <p:cNvSpPr/>
              <p:nvPr/>
            </p:nvSpPr>
            <p:spPr>
              <a:xfrm>
                <a:off x="1000101" y="3700463"/>
                <a:ext cx="1379249" cy="499884"/>
              </a:xfrm>
              <a:custGeom>
                <a:avLst/>
                <a:gdLst>
                  <a:gd name="connsiteX0" fmla="*/ 10319 w 1549797"/>
                  <a:gd name="connsiteY0" fmla="*/ 526256 h 649684"/>
                  <a:gd name="connsiteX1" fmla="*/ 76994 w 1549797"/>
                  <a:gd name="connsiteY1" fmla="*/ 511969 h 649684"/>
                  <a:gd name="connsiteX2" fmla="*/ 138906 w 1549797"/>
                  <a:gd name="connsiteY2" fmla="*/ 454819 h 649684"/>
                  <a:gd name="connsiteX3" fmla="*/ 186531 w 1549797"/>
                  <a:gd name="connsiteY3" fmla="*/ 383381 h 649684"/>
                  <a:gd name="connsiteX4" fmla="*/ 207962 w 1549797"/>
                  <a:gd name="connsiteY4" fmla="*/ 261938 h 649684"/>
                  <a:gd name="connsiteX5" fmla="*/ 217487 w 1549797"/>
                  <a:gd name="connsiteY5" fmla="*/ 178594 h 649684"/>
                  <a:gd name="connsiteX6" fmla="*/ 246062 w 1549797"/>
                  <a:gd name="connsiteY6" fmla="*/ 104775 h 649684"/>
                  <a:gd name="connsiteX7" fmla="*/ 310356 w 1549797"/>
                  <a:gd name="connsiteY7" fmla="*/ 33338 h 649684"/>
                  <a:gd name="connsiteX8" fmla="*/ 388937 w 1549797"/>
                  <a:gd name="connsiteY8" fmla="*/ 4763 h 649684"/>
                  <a:gd name="connsiteX9" fmla="*/ 457994 w 1549797"/>
                  <a:gd name="connsiteY9" fmla="*/ 19050 h 649684"/>
                  <a:gd name="connsiteX10" fmla="*/ 515144 w 1549797"/>
                  <a:gd name="connsiteY10" fmla="*/ 59531 h 649684"/>
                  <a:gd name="connsiteX11" fmla="*/ 553244 w 1549797"/>
                  <a:gd name="connsiteY11" fmla="*/ 123825 h 649684"/>
                  <a:gd name="connsiteX12" fmla="*/ 577056 w 1549797"/>
                  <a:gd name="connsiteY12" fmla="*/ 176213 h 649684"/>
                  <a:gd name="connsiteX13" fmla="*/ 588962 w 1549797"/>
                  <a:gd name="connsiteY13" fmla="*/ 261938 h 649684"/>
                  <a:gd name="connsiteX14" fmla="*/ 591344 w 1549797"/>
                  <a:gd name="connsiteY14" fmla="*/ 319088 h 649684"/>
                  <a:gd name="connsiteX15" fmla="*/ 610394 w 1549797"/>
                  <a:gd name="connsiteY15" fmla="*/ 383381 h 649684"/>
                  <a:gd name="connsiteX16" fmla="*/ 650875 w 1549797"/>
                  <a:gd name="connsiteY16" fmla="*/ 445294 h 649684"/>
                  <a:gd name="connsiteX17" fmla="*/ 705644 w 1549797"/>
                  <a:gd name="connsiteY17" fmla="*/ 500063 h 649684"/>
                  <a:gd name="connsiteX18" fmla="*/ 774700 w 1549797"/>
                  <a:gd name="connsiteY18" fmla="*/ 523875 h 649684"/>
                  <a:gd name="connsiteX19" fmla="*/ 846137 w 1549797"/>
                  <a:gd name="connsiteY19" fmla="*/ 511969 h 649684"/>
                  <a:gd name="connsiteX20" fmla="*/ 896144 w 1549797"/>
                  <a:gd name="connsiteY20" fmla="*/ 464344 h 649684"/>
                  <a:gd name="connsiteX21" fmla="*/ 943769 w 1549797"/>
                  <a:gd name="connsiteY21" fmla="*/ 400050 h 649684"/>
                  <a:gd name="connsiteX22" fmla="*/ 962819 w 1549797"/>
                  <a:gd name="connsiteY22" fmla="*/ 342900 h 649684"/>
                  <a:gd name="connsiteX23" fmla="*/ 974725 w 1549797"/>
                  <a:gd name="connsiteY23" fmla="*/ 254794 h 649684"/>
                  <a:gd name="connsiteX24" fmla="*/ 977106 w 1549797"/>
                  <a:gd name="connsiteY24" fmla="*/ 197644 h 649684"/>
                  <a:gd name="connsiteX25" fmla="*/ 998537 w 1549797"/>
                  <a:gd name="connsiteY25" fmla="*/ 128588 h 649684"/>
                  <a:gd name="connsiteX26" fmla="*/ 1036637 w 1549797"/>
                  <a:gd name="connsiteY26" fmla="*/ 69056 h 649684"/>
                  <a:gd name="connsiteX27" fmla="*/ 1091406 w 1549797"/>
                  <a:gd name="connsiteY27" fmla="*/ 23813 h 649684"/>
                  <a:gd name="connsiteX28" fmla="*/ 1124744 w 1549797"/>
                  <a:gd name="connsiteY28" fmla="*/ 7144 h 649684"/>
                  <a:gd name="connsiteX29" fmla="*/ 1150937 w 1549797"/>
                  <a:gd name="connsiteY29" fmla="*/ 0 h 649684"/>
                  <a:gd name="connsiteX30" fmla="*/ 1200944 w 1549797"/>
                  <a:gd name="connsiteY30" fmla="*/ 7144 h 649684"/>
                  <a:gd name="connsiteX31" fmla="*/ 1262856 w 1549797"/>
                  <a:gd name="connsiteY31" fmla="*/ 42863 h 649684"/>
                  <a:gd name="connsiteX32" fmla="*/ 1298575 w 1549797"/>
                  <a:gd name="connsiteY32" fmla="*/ 85725 h 649684"/>
                  <a:gd name="connsiteX33" fmla="*/ 1324769 w 1549797"/>
                  <a:gd name="connsiteY33" fmla="*/ 121444 h 649684"/>
                  <a:gd name="connsiteX34" fmla="*/ 1346200 w 1549797"/>
                  <a:gd name="connsiteY34" fmla="*/ 180975 h 649684"/>
                  <a:gd name="connsiteX35" fmla="*/ 1350962 w 1549797"/>
                  <a:gd name="connsiteY35" fmla="*/ 219075 h 649684"/>
                  <a:gd name="connsiteX36" fmla="*/ 1353344 w 1549797"/>
                  <a:gd name="connsiteY36" fmla="*/ 269081 h 649684"/>
                  <a:gd name="connsiteX37" fmla="*/ 1358106 w 1549797"/>
                  <a:gd name="connsiteY37" fmla="*/ 323850 h 649684"/>
                  <a:gd name="connsiteX38" fmla="*/ 1381919 w 1549797"/>
                  <a:gd name="connsiteY38" fmla="*/ 392906 h 649684"/>
                  <a:gd name="connsiteX39" fmla="*/ 1412875 w 1549797"/>
                  <a:gd name="connsiteY39" fmla="*/ 445294 h 649684"/>
                  <a:gd name="connsiteX40" fmla="*/ 1474787 w 1549797"/>
                  <a:gd name="connsiteY40" fmla="*/ 504825 h 649684"/>
                  <a:gd name="connsiteX41" fmla="*/ 1527175 w 1549797"/>
                  <a:gd name="connsiteY41" fmla="*/ 521494 h 649684"/>
                  <a:gd name="connsiteX42" fmla="*/ 1546225 w 1549797"/>
                  <a:gd name="connsiteY42" fmla="*/ 523875 h 649684"/>
                  <a:gd name="connsiteX43" fmla="*/ 1548606 w 1549797"/>
                  <a:gd name="connsiteY43" fmla="*/ 557213 h 649684"/>
                  <a:gd name="connsiteX44" fmla="*/ 1548606 w 1549797"/>
                  <a:gd name="connsiteY44" fmla="*/ 628650 h 649684"/>
                  <a:gd name="connsiteX45" fmla="*/ 1543844 w 1549797"/>
                  <a:gd name="connsiteY45" fmla="*/ 635794 h 649684"/>
                  <a:gd name="connsiteX46" fmla="*/ 1527175 w 1549797"/>
                  <a:gd name="connsiteY46" fmla="*/ 638175 h 649684"/>
                  <a:gd name="connsiteX47" fmla="*/ 781844 w 1549797"/>
                  <a:gd name="connsiteY47" fmla="*/ 638175 h 649684"/>
                  <a:gd name="connsiteX48" fmla="*/ 543719 w 1549797"/>
                  <a:gd name="connsiteY48" fmla="*/ 638175 h 649684"/>
                  <a:gd name="connsiteX49" fmla="*/ 229394 w 1549797"/>
                  <a:gd name="connsiteY49" fmla="*/ 638175 h 649684"/>
                  <a:gd name="connsiteX50" fmla="*/ 65087 w 1549797"/>
                  <a:gd name="connsiteY50" fmla="*/ 638175 h 649684"/>
                  <a:gd name="connsiteX51" fmla="*/ 15081 w 1549797"/>
                  <a:gd name="connsiteY51" fmla="*/ 631031 h 649684"/>
                  <a:gd name="connsiteX52" fmla="*/ 10319 w 1549797"/>
                  <a:gd name="connsiteY52" fmla="*/ 526256 h 649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549797" h="649684">
                    <a:moveTo>
                      <a:pt x="10319" y="526256"/>
                    </a:moveTo>
                    <a:cubicBezTo>
                      <a:pt x="20638" y="506412"/>
                      <a:pt x="55563" y="523875"/>
                      <a:pt x="76994" y="511969"/>
                    </a:cubicBezTo>
                    <a:cubicBezTo>
                      <a:pt x="98425" y="500063"/>
                      <a:pt x="120650" y="476250"/>
                      <a:pt x="138906" y="454819"/>
                    </a:cubicBezTo>
                    <a:cubicBezTo>
                      <a:pt x="157162" y="433388"/>
                      <a:pt x="175022" y="415528"/>
                      <a:pt x="186531" y="383381"/>
                    </a:cubicBezTo>
                    <a:cubicBezTo>
                      <a:pt x="198040" y="351234"/>
                      <a:pt x="202803" y="296069"/>
                      <a:pt x="207962" y="261938"/>
                    </a:cubicBezTo>
                    <a:cubicBezTo>
                      <a:pt x="213121" y="227807"/>
                      <a:pt x="211137" y="204788"/>
                      <a:pt x="217487" y="178594"/>
                    </a:cubicBezTo>
                    <a:cubicBezTo>
                      <a:pt x="223837" y="152400"/>
                      <a:pt x="230584" y="128984"/>
                      <a:pt x="246062" y="104775"/>
                    </a:cubicBezTo>
                    <a:cubicBezTo>
                      <a:pt x="261540" y="80566"/>
                      <a:pt x="286543" y="50007"/>
                      <a:pt x="310356" y="33338"/>
                    </a:cubicBezTo>
                    <a:cubicBezTo>
                      <a:pt x="334169" y="16669"/>
                      <a:pt x="364331" y="7144"/>
                      <a:pt x="388937" y="4763"/>
                    </a:cubicBezTo>
                    <a:cubicBezTo>
                      <a:pt x="413543" y="2382"/>
                      <a:pt x="436960" y="9922"/>
                      <a:pt x="457994" y="19050"/>
                    </a:cubicBezTo>
                    <a:cubicBezTo>
                      <a:pt x="479028" y="28178"/>
                      <a:pt x="499269" y="42069"/>
                      <a:pt x="515144" y="59531"/>
                    </a:cubicBezTo>
                    <a:cubicBezTo>
                      <a:pt x="531019" y="76993"/>
                      <a:pt x="542925" y="104378"/>
                      <a:pt x="553244" y="123825"/>
                    </a:cubicBezTo>
                    <a:cubicBezTo>
                      <a:pt x="563563" y="143272"/>
                      <a:pt x="571103" y="153194"/>
                      <a:pt x="577056" y="176213"/>
                    </a:cubicBezTo>
                    <a:cubicBezTo>
                      <a:pt x="583009" y="199232"/>
                      <a:pt x="586581" y="238125"/>
                      <a:pt x="588962" y="261938"/>
                    </a:cubicBezTo>
                    <a:cubicBezTo>
                      <a:pt x="591343" y="285751"/>
                      <a:pt x="587772" y="298848"/>
                      <a:pt x="591344" y="319088"/>
                    </a:cubicBezTo>
                    <a:cubicBezTo>
                      <a:pt x="594916" y="339328"/>
                      <a:pt x="600472" y="362347"/>
                      <a:pt x="610394" y="383381"/>
                    </a:cubicBezTo>
                    <a:cubicBezTo>
                      <a:pt x="620316" y="404415"/>
                      <a:pt x="635000" y="425847"/>
                      <a:pt x="650875" y="445294"/>
                    </a:cubicBezTo>
                    <a:cubicBezTo>
                      <a:pt x="666750" y="464741"/>
                      <a:pt x="685007" y="486966"/>
                      <a:pt x="705644" y="500063"/>
                    </a:cubicBezTo>
                    <a:cubicBezTo>
                      <a:pt x="726281" y="513160"/>
                      <a:pt x="751285" y="521891"/>
                      <a:pt x="774700" y="523875"/>
                    </a:cubicBezTo>
                    <a:cubicBezTo>
                      <a:pt x="798116" y="525859"/>
                      <a:pt x="825896" y="521891"/>
                      <a:pt x="846137" y="511969"/>
                    </a:cubicBezTo>
                    <a:cubicBezTo>
                      <a:pt x="866378" y="502047"/>
                      <a:pt x="879872" y="482997"/>
                      <a:pt x="896144" y="464344"/>
                    </a:cubicBezTo>
                    <a:cubicBezTo>
                      <a:pt x="912416" y="445691"/>
                      <a:pt x="932657" y="420291"/>
                      <a:pt x="943769" y="400050"/>
                    </a:cubicBezTo>
                    <a:cubicBezTo>
                      <a:pt x="954881" y="379809"/>
                      <a:pt x="957660" y="367109"/>
                      <a:pt x="962819" y="342900"/>
                    </a:cubicBezTo>
                    <a:cubicBezTo>
                      <a:pt x="967978" y="318691"/>
                      <a:pt x="972344" y="279003"/>
                      <a:pt x="974725" y="254794"/>
                    </a:cubicBezTo>
                    <a:cubicBezTo>
                      <a:pt x="977106" y="230585"/>
                      <a:pt x="973137" y="218678"/>
                      <a:pt x="977106" y="197644"/>
                    </a:cubicBezTo>
                    <a:cubicBezTo>
                      <a:pt x="981075" y="176610"/>
                      <a:pt x="988615" y="150019"/>
                      <a:pt x="998537" y="128588"/>
                    </a:cubicBezTo>
                    <a:cubicBezTo>
                      <a:pt x="1008459" y="107157"/>
                      <a:pt x="1021159" y="86518"/>
                      <a:pt x="1036637" y="69056"/>
                    </a:cubicBezTo>
                    <a:cubicBezTo>
                      <a:pt x="1052115" y="51594"/>
                      <a:pt x="1076722" y="34132"/>
                      <a:pt x="1091406" y="23813"/>
                    </a:cubicBezTo>
                    <a:cubicBezTo>
                      <a:pt x="1106090" y="13494"/>
                      <a:pt x="1114822" y="11113"/>
                      <a:pt x="1124744" y="7144"/>
                    </a:cubicBezTo>
                    <a:cubicBezTo>
                      <a:pt x="1134666" y="3175"/>
                      <a:pt x="1138237" y="0"/>
                      <a:pt x="1150937" y="0"/>
                    </a:cubicBezTo>
                    <a:cubicBezTo>
                      <a:pt x="1163637" y="0"/>
                      <a:pt x="1182291" y="0"/>
                      <a:pt x="1200944" y="7144"/>
                    </a:cubicBezTo>
                    <a:cubicBezTo>
                      <a:pt x="1219597" y="14288"/>
                      <a:pt x="1246584" y="29766"/>
                      <a:pt x="1262856" y="42863"/>
                    </a:cubicBezTo>
                    <a:cubicBezTo>
                      <a:pt x="1279128" y="55960"/>
                      <a:pt x="1288256" y="72628"/>
                      <a:pt x="1298575" y="85725"/>
                    </a:cubicBezTo>
                    <a:cubicBezTo>
                      <a:pt x="1308894" y="98822"/>
                      <a:pt x="1316832" y="105569"/>
                      <a:pt x="1324769" y="121444"/>
                    </a:cubicBezTo>
                    <a:cubicBezTo>
                      <a:pt x="1332706" y="137319"/>
                      <a:pt x="1341835" y="164703"/>
                      <a:pt x="1346200" y="180975"/>
                    </a:cubicBezTo>
                    <a:cubicBezTo>
                      <a:pt x="1350565" y="197247"/>
                      <a:pt x="1349771" y="204391"/>
                      <a:pt x="1350962" y="219075"/>
                    </a:cubicBezTo>
                    <a:cubicBezTo>
                      <a:pt x="1352153" y="233759"/>
                      <a:pt x="1352153" y="251619"/>
                      <a:pt x="1353344" y="269081"/>
                    </a:cubicBezTo>
                    <a:cubicBezTo>
                      <a:pt x="1354535" y="286544"/>
                      <a:pt x="1353344" y="303213"/>
                      <a:pt x="1358106" y="323850"/>
                    </a:cubicBezTo>
                    <a:cubicBezTo>
                      <a:pt x="1362868" y="344487"/>
                      <a:pt x="1372791" y="372665"/>
                      <a:pt x="1381919" y="392906"/>
                    </a:cubicBezTo>
                    <a:cubicBezTo>
                      <a:pt x="1391047" y="413147"/>
                      <a:pt x="1397397" y="426641"/>
                      <a:pt x="1412875" y="445294"/>
                    </a:cubicBezTo>
                    <a:cubicBezTo>
                      <a:pt x="1428353" y="463947"/>
                      <a:pt x="1455737" y="492125"/>
                      <a:pt x="1474787" y="504825"/>
                    </a:cubicBezTo>
                    <a:cubicBezTo>
                      <a:pt x="1493837" y="517525"/>
                      <a:pt x="1515269" y="518319"/>
                      <a:pt x="1527175" y="521494"/>
                    </a:cubicBezTo>
                    <a:cubicBezTo>
                      <a:pt x="1539081" y="524669"/>
                      <a:pt x="1542653" y="517922"/>
                      <a:pt x="1546225" y="523875"/>
                    </a:cubicBezTo>
                    <a:cubicBezTo>
                      <a:pt x="1549797" y="529828"/>
                      <a:pt x="1548209" y="539751"/>
                      <a:pt x="1548606" y="557213"/>
                    </a:cubicBezTo>
                    <a:cubicBezTo>
                      <a:pt x="1549003" y="574675"/>
                      <a:pt x="1549400" y="615553"/>
                      <a:pt x="1548606" y="628650"/>
                    </a:cubicBezTo>
                    <a:cubicBezTo>
                      <a:pt x="1547812" y="641747"/>
                      <a:pt x="1547416" y="634207"/>
                      <a:pt x="1543844" y="635794"/>
                    </a:cubicBezTo>
                    <a:cubicBezTo>
                      <a:pt x="1540272" y="637382"/>
                      <a:pt x="1527175" y="638175"/>
                      <a:pt x="1527175" y="638175"/>
                    </a:cubicBezTo>
                    <a:lnTo>
                      <a:pt x="781844" y="638175"/>
                    </a:lnTo>
                    <a:lnTo>
                      <a:pt x="543719" y="638175"/>
                    </a:lnTo>
                    <a:lnTo>
                      <a:pt x="229394" y="638175"/>
                    </a:lnTo>
                    <a:lnTo>
                      <a:pt x="65087" y="638175"/>
                    </a:lnTo>
                    <a:cubicBezTo>
                      <a:pt x="29368" y="636984"/>
                      <a:pt x="24606" y="649684"/>
                      <a:pt x="15081" y="631031"/>
                    </a:cubicBezTo>
                    <a:cubicBezTo>
                      <a:pt x="5556" y="612378"/>
                      <a:pt x="0" y="546100"/>
                      <a:pt x="10319" y="52625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3" name="Forme libre 223"/>
              <p:cNvSpPr/>
              <p:nvPr/>
            </p:nvSpPr>
            <p:spPr>
              <a:xfrm flipV="1">
                <a:off x="1000101" y="4938906"/>
                <a:ext cx="1379249" cy="499884"/>
              </a:xfrm>
              <a:custGeom>
                <a:avLst/>
                <a:gdLst>
                  <a:gd name="connsiteX0" fmla="*/ 10319 w 1549797"/>
                  <a:gd name="connsiteY0" fmla="*/ 526256 h 649684"/>
                  <a:gd name="connsiteX1" fmla="*/ 76994 w 1549797"/>
                  <a:gd name="connsiteY1" fmla="*/ 511969 h 649684"/>
                  <a:gd name="connsiteX2" fmla="*/ 138906 w 1549797"/>
                  <a:gd name="connsiteY2" fmla="*/ 454819 h 649684"/>
                  <a:gd name="connsiteX3" fmla="*/ 186531 w 1549797"/>
                  <a:gd name="connsiteY3" fmla="*/ 383381 h 649684"/>
                  <a:gd name="connsiteX4" fmla="*/ 207962 w 1549797"/>
                  <a:gd name="connsiteY4" fmla="*/ 261938 h 649684"/>
                  <a:gd name="connsiteX5" fmla="*/ 217487 w 1549797"/>
                  <a:gd name="connsiteY5" fmla="*/ 178594 h 649684"/>
                  <a:gd name="connsiteX6" fmla="*/ 246062 w 1549797"/>
                  <a:gd name="connsiteY6" fmla="*/ 104775 h 649684"/>
                  <a:gd name="connsiteX7" fmla="*/ 310356 w 1549797"/>
                  <a:gd name="connsiteY7" fmla="*/ 33338 h 649684"/>
                  <a:gd name="connsiteX8" fmla="*/ 388937 w 1549797"/>
                  <a:gd name="connsiteY8" fmla="*/ 4763 h 649684"/>
                  <a:gd name="connsiteX9" fmla="*/ 457994 w 1549797"/>
                  <a:gd name="connsiteY9" fmla="*/ 19050 h 649684"/>
                  <a:gd name="connsiteX10" fmla="*/ 515144 w 1549797"/>
                  <a:gd name="connsiteY10" fmla="*/ 59531 h 649684"/>
                  <a:gd name="connsiteX11" fmla="*/ 553244 w 1549797"/>
                  <a:gd name="connsiteY11" fmla="*/ 123825 h 649684"/>
                  <a:gd name="connsiteX12" fmla="*/ 577056 w 1549797"/>
                  <a:gd name="connsiteY12" fmla="*/ 176213 h 649684"/>
                  <a:gd name="connsiteX13" fmla="*/ 588962 w 1549797"/>
                  <a:gd name="connsiteY13" fmla="*/ 261938 h 649684"/>
                  <a:gd name="connsiteX14" fmla="*/ 591344 w 1549797"/>
                  <a:gd name="connsiteY14" fmla="*/ 319088 h 649684"/>
                  <a:gd name="connsiteX15" fmla="*/ 610394 w 1549797"/>
                  <a:gd name="connsiteY15" fmla="*/ 383381 h 649684"/>
                  <a:gd name="connsiteX16" fmla="*/ 650875 w 1549797"/>
                  <a:gd name="connsiteY16" fmla="*/ 445294 h 649684"/>
                  <a:gd name="connsiteX17" fmla="*/ 705644 w 1549797"/>
                  <a:gd name="connsiteY17" fmla="*/ 500063 h 649684"/>
                  <a:gd name="connsiteX18" fmla="*/ 774700 w 1549797"/>
                  <a:gd name="connsiteY18" fmla="*/ 523875 h 649684"/>
                  <a:gd name="connsiteX19" fmla="*/ 846137 w 1549797"/>
                  <a:gd name="connsiteY19" fmla="*/ 511969 h 649684"/>
                  <a:gd name="connsiteX20" fmla="*/ 896144 w 1549797"/>
                  <a:gd name="connsiteY20" fmla="*/ 464344 h 649684"/>
                  <a:gd name="connsiteX21" fmla="*/ 943769 w 1549797"/>
                  <a:gd name="connsiteY21" fmla="*/ 400050 h 649684"/>
                  <a:gd name="connsiteX22" fmla="*/ 962819 w 1549797"/>
                  <a:gd name="connsiteY22" fmla="*/ 342900 h 649684"/>
                  <a:gd name="connsiteX23" fmla="*/ 974725 w 1549797"/>
                  <a:gd name="connsiteY23" fmla="*/ 254794 h 649684"/>
                  <a:gd name="connsiteX24" fmla="*/ 977106 w 1549797"/>
                  <a:gd name="connsiteY24" fmla="*/ 197644 h 649684"/>
                  <a:gd name="connsiteX25" fmla="*/ 998537 w 1549797"/>
                  <a:gd name="connsiteY25" fmla="*/ 128588 h 649684"/>
                  <a:gd name="connsiteX26" fmla="*/ 1036637 w 1549797"/>
                  <a:gd name="connsiteY26" fmla="*/ 69056 h 649684"/>
                  <a:gd name="connsiteX27" fmla="*/ 1091406 w 1549797"/>
                  <a:gd name="connsiteY27" fmla="*/ 23813 h 649684"/>
                  <a:gd name="connsiteX28" fmla="*/ 1124744 w 1549797"/>
                  <a:gd name="connsiteY28" fmla="*/ 7144 h 649684"/>
                  <a:gd name="connsiteX29" fmla="*/ 1150937 w 1549797"/>
                  <a:gd name="connsiteY29" fmla="*/ 0 h 649684"/>
                  <a:gd name="connsiteX30" fmla="*/ 1200944 w 1549797"/>
                  <a:gd name="connsiteY30" fmla="*/ 7144 h 649684"/>
                  <a:gd name="connsiteX31" fmla="*/ 1262856 w 1549797"/>
                  <a:gd name="connsiteY31" fmla="*/ 42863 h 649684"/>
                  <a:gd name="connsiteX32" fmla="*/ 1298575 w 1549797"/>
                  <a:gd name="connsiteY32" fmla="*/ 85725 h 649684"/>
                  <a:gd name="connsiteX33" fmla="*/ 1324769 w 1549797"/>
                  <a:gd name="connsiteY33" fmla="*/ 121444 h 649684"/>
                  <a:gd name="connsiteX34" fmla="*/ 1346200 w 1549797"/>
                  <a:gd name="connsiteY34" fmla="*/ 180975 h 649684"/>
                  <a:gd name="connsiteX35" fmla="*/ 1350962 w 1549797"/>
                  <a:gd name="connsiteY35" fmla="*/ 219075 h 649684"/>
                  <a:gd name="connsiteX36" fmla="*/ 1353344 w 1549797"/>
                  <a:gd name="connsiteY36" fmla="*/ 269081 h 649684"/>
                  <a:gd name="connsiteX37" fmla="*/ 1358106 w 1549797"/>
                  <a:gd name="connsiteY37" fmla="*/ 323850 h 649684"/>
                  <a:gd name="connsiteX38" fmla="*/ 1381919 w 1549797"/>
                  <a:gd name="connsiteY38" fmla="*/ 392906 h 649684"/>
                  <a:gd name="connsiteX39" fmla="*/ 1412875 w 1549797"/>
                  <a:gd name="connsiteY39" fmla="*/ 445294 h 649684"/>
                  <a:gd name="connsiteX40" fmla="*/ 1474787 w 1549797"/>
                  <a:gd name="connsiteY40" fmla="*/ 504825 h 649684"/>
                  <a:gd name="connsiteX41" fmla="*/ 1527175 w 1549797"/>
                  <a:gd name="connsiteY41" fmla="*/ 521494 h 649684"/>
                  <a:gd name="connsiteX42" fmla="*/ 1546225 w 1549797"/>
                  <a:gd name="connsiteY42" fmla="*/ 523875 h 649684"/>
                  <a:gd name="connsiteX43" fmla="*/ 1548606 w 1549797"/>
                  <a:gd name="connsiteY43" fmla="*/ 557213 h 649684"/>
                  <a:gd name="connsiteX44" fmla="*/ 1548606 w 1549797"/>
                  <a:gd name="connsiteY44" fmla="*/ 628650 h 649684"/>
                  <a:gd name="connsiteX45" fmla="*/ 1543844 w 1549797"/>
                  <a:gd name="connsiteY45" fmla="*/ 635794 h 649684"/>
                  <a:gd name="connsiteX46" fmla="*/ 1527175 w 1549797"/>
                  <a:gd name="connsiteY46" fmla="*/ 638175 h 649684"/>
                  <a:gd name="connsiteX47" fmla="*/ 781844 w 1549797"/>
                  <a:gd name="connsiteY47" fmla="*/ 638175 h 649684"/>
                  <a:gd name="connsiteX48" fmla="*/ 543719 w 1549797"/>
                  <a:gd name="connsiteY48" fmla="*/ 638175 h 649684"/>
                  <a:gd name="connsiteX49" fmla="*/ 229394 w 1549797"/>
                  <a:gd name="connsiteY49" fmla="*/ 638175 h 649684"/>
                  <a:gd name="connsiteX50" fmla="*/ 65087 w 1549797"/>
                  <a:gd name="connsiteY50" fmla="*/ 638175 h 649684"/>
                  <a:gd name="connsiteX51" fmla="*/ 15081 w 1549797"/>
                  <a:gd name="connsiteY51" fmla="*/ 631031 h 649684"/>
                  <a:gd name="connsiteX52" fmla="*/ 10319 w 1549797"/>
                  <a:gd name="connsiteY52" fmla="*/ 526256 h 649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549797" h="649684">
                    <a:moveTo>
                      <a:pt x="10319" y="526256"/>
                    </a:moveTo>
                    <a:cubicBezTo>
                      <a:pt x="20638" y="506412"/>
                      <a:pt x="55563" y="523875"/>
                      <a:pt x="76994" y="511969"/>
                    </a:cubicBezTo>
                    <a:cubicBezTo>
                      <a:pt x="98425" y="500063"/>
                      <a:pt x="120650" y="476250"/>
                      <a:pt x="138906" y="454819"/>
                    </a:cubicBezTo>
                    <a:cubicBezTo>
                      <a:pt x="157162" y="433388"/>
                      <a:pt x="175022" y="415528"/>
                      <a:pt x="186531" y="383381"/>
                    </a:cubicBezTo>
                    <a:cubicBezTo>
                      <a:pt x="198040" y="351234"/>
                      <a:pt x="202803" y="296069"/>
                      <a:pt x="207962" y="261938"/>
                    </a:cubicBezTo>
                    <a:cubicBezTo>
                      <a:pt x="213121" y="227807"/>
                      <a:pt x="211137" y="204788"/>
                      <a:pt x="217487" y="178594"/>
                    </a:cubicBezTo>
                    <a:cubicBezTo>
                      <a:pt x="223837" y="152400"/>
                      <a:pt x="230584" y="128984"/>
                      <a:pt x="246062" y="104775"/>
                    </a:cubicBezTo>
                    <a:cubicBezTo>
                      <a:pt x="261540" y="80566"/>
                      <a:pt x="286543" y="50007"/>
                      <a:pt x="310356" y="33338"/>
                    </a:cubicBezTo>
                    <a:cubicBezTo>
                      <a:pt x="334169" y="16669"/>
                      <a:pt x="364331" y="7144"/>
                      <a:pt x="388937" y="4763"/>
                    </a:cubicBezTo>
                    <a:cubicBezTo>
                      <a:pt x="413543" y="2382"/>
                      <a:pt x="436960" y="9922"/>
                      <a:pt x="457994" y="19050"/>
                    </a:cubicBezTo>
                    <a:cubicBezTo>
                      <a:pt x="479028" y="28178"/>
                      <a:pt x="499269" y="42069"/>
                      <a:pt x="515144" y="59531"/>
                    </a:cubicBezTo>
                    <a:cubicBezTo>
                      <a:pt x="531019" y="76993"/>
                      <a:pt x="542925" y="104378"/>
                      <a:pt x="553244" y="123825"/>
                    </a:cubicBezTo>
                    <a:cubicBezTo>
                      <a:pt x="563563" y="143272"/>
                      <a:pt x="571103" y="153194"/>
                      <a:pt x="577056" y="176213"/>
                    </a:cubicBezTo>
                    <a:cubicBezTo>
                      <a:pt x="583009" y="199232"/>
                      <a:pt x="586581" y="238125"/>
                      <a:pt x="588962" y="261938"/>
                    </a:cubicBezTo>
                    <a:cubicBezTo>
                      <a:pt x="591343" y="285751"/>
                      <a:pt x="587772" y="298848"/>
                      <a:pt x="591344" y="319088"/>
                    </a:cubicBezTo>
                    <a:cubicBezTo>
                      <a:pt x="594916" y="339328"/>
                      <a:pt x="600472" y="362347"/>
                      <a:pt x="610394" y="383381"/>
                    </a:cubicBezTo>
                    <a:cubicBezTo>
                      <a:pt x="620316" y="404415"/>
                      <a:pt x="635000" y="425847"/>
                      <a:pt x="650875" y="445294"/>
                    </a:cubicBezTo>
                    <a:cubicBezTo>
                      <a:pt x="666750" y="464741"/>
                      <a:pt x="685007" y="486966"/>
                      <a:pt x="705644" y="500063"/>
                    </a:cubicBezTo>
                    <a:cubicBezTo>
                      <a:pt x="726281" y="513160"/>
                      <a:pt x="751285" y="521891"/>
                      <a:pt x="774700" y="523875"/>
                    </a:cubicBezTo>
                    <a:cubicBezTo>
                      <a:pt x="798116" y="525859"/>
                      <a:pt x="825896" y="521891"/>
                      <a:pt x="846137" y="511969"/>
                    </a:cubicBezTo>
                    <a:cubicBezTo>
                      <a:pt x="866378" y="502047"/>
                      <a:pt x="879872" y="482997"/>
                      <a:pt x="896144" y="464344"/>
                    </a:cubicBezTo>
                    <a:cubicBezTo>
                      <a:pt x="912416" y="445691"/>
                      <a:pt x="932657" y="420291"/>
                      <a:pt x="943769" y="400050"/>
                    </a:cubicBezTo>
                    <a:cubicBezTo>
                      <a:pt x="954881" y="379809"/>
                      <a:pt x="957660" y="367109"/>
                      <a:pt x="962819" y="342900"/>
                    </a:cubicBezTo>
                    <a:cubicBezTo>
                      <a:pt x="967978" y="318691"/>
                      <a:pt x="972344" y="279003"/>
                      <a:pt x="974725" y="254794"/>
                    </a:cubicBezTo>
                    <a:cubicBezTo>
                      <a:pt x="977106" y="230585"/>
                      <a:pt x="973137" y="218678"/>
                      <a:pt x="977106" y="197644"/>
                    </a:cubicBezTo>
                    <a:cubicBezTo>
                      <a:pt x="981075" y="176610"/>
                      <a:pt x="988615" y="150019"/>
                      <a:pt x="998537" y="128588"/>
                    </a:cubicBezTo>
                    <a:cubicBezTo>
                      <a:pt x="1008459" y="107157"/>
                      <a:pt x="1021159" y="86518"/>
                      <a:pt x="1036637" y="69056"/>
                    </a:cubicBezTo>
                    <a:cubicBezTo>
                      <a:pt x="1052115" y="51594"/>
                      <a:pt x="1076722" y="34132"/>
                      <a:pt x="1091406" y="23813"/>
                    </a:cubicBezTo>
                    <a:cubicBezTo>
                      <a:pt x="1106090" y="13494"/>
                      <a:pt x="1114822" y="11113"/>
                      <a:pt x="1124744" y="7144"/>
                    </a:cubicBezTo>
                    <a:cubicBezTo>
                      <a:pt x="1134666" y="3175"/>
                      <a:pt x="1138237" y="0"/>
                      <a:pt x="1150937" y="0"/>
                    </a:cubicBezTo>
                    <a:cubicBezTo>
                      <a:pt x="1163637" y="0"/>
                      <a:pt x="1182291" y="0"/>
                      <a:pt x="1200944" y="7144"/>
                    </a:cubicBezTo>
                    <a:cubicBezTo>
                      <a:pt x="1219597" y="14288"/>
                      <a:pt x="1246584" y="29766"/>
                      <a:pt x="1262856" y="42863"/>
                    </a:cubicBezTo>
                    <a:cubicBezTo>
                      <a:pt x="1279128" y="55960"/>
                      <a:pt x="1288256" y="72628"/>
                      <a:pt x="1298575" y="85725"/>
                    </a:cubicBezTo>
                    <a:cubicBezTo>
                      <a:pt x="1308894" y="98822"/>
                      <a:pt x="1316832" y="105569"/>
                      <a:pt x="1324769" y="121444"/>
                    </a:cubicBezTo>
                    <a:cubicBezTo>
                      <a:pt x="1332706" y="137319"/>
                      <a:pt x="1341835" y="164703"/>
                      <a:pt x="1346200" y="180975"/>
                    </a:cubicBezTo>
                    <a:cubicBezTo>
                      <a:pt x="1350565" y="197247"/>
                      <a:pt x="1349771" y="204391"/>
                      <a:pt x="1350962" y="219075"/>
                    </a:cubicBezTo>
                    <a:cubicBezTo>
                      <a:pt x="1352153" y="233759"/>
                      <a:pt x="1352153" y="251619"/>
                      <a:pt x="1353344" y="269081"/>
                    </a:cubicBezTo>
                    <a:cubicBezTo>
                      <a:pt x="1354535" y="286544"/>
                      <a:pt x="1353344" y="303213"/>
                      <a:pt x="1358106" y="323850"/>
                    </a:cubicBezTo>
                    <a:cubicBezTo>
                      <a:pt x="1362868" y="344487"/>
                      <a:pt x="1372791" y="372665"/>
                      <a:pt x="1381919" y="392906"/>
                    </a:cubicBezTo>
                    <a:cubicBezTo>
                      <a:pt x="1391047" y="413147"/>
                      <a:pt x="1397397" y="426641"/>
                      <a:pt x="1412875" y="445294"/>
                    </a:cubicBezTo>
                    <a:cubicBezTo>
                      <a:pt x="1428353" y="463947"/>
                      <a:pt x="1455737" y="492125"/>
                      <a:pt x="1474787" y="504825"/>
                    </a:cubicBezTo>
                    <a:cubicBezTo>
                      <a:pt x="1493837" y="517525"/>
                      <a:pt x="1515269" y="518319"/>
                      <a:pt x="1527175" y="521494"/>
                    </a:cubicBezTo>
                    <a:cubicBezTo>
                      <a:pt x="1539081" y="524669"/>
                      <a:pt x="1542653" y="517922"/>
                      <a:pt x="1546225" y="523875"/>
                    </a:cubicBezTo>
                    <a:cubicBezTo>
                      <a:pt x="1549797" y="529828"/>
                      <a:pt x="1548209" y="539751"/>
                      <a:pt x="1548606" y="557213"/>
                    </a:cubicBezTo>
                    <a:cubicBezTo>
                      <a:pt x="1549003" y="574675"/>
                      <a:pt x="1549400" y="615553"/>
                      <a:pt x="1548606" y="628650"/>
                    </a:cubicBezTo>
                    <a:cubicBezTo>
                      <a:pt x="1547812" y="641747"/>
                      <a:pt x="1547416" y="634207"/>
                      <a:pt x="1543844" y="635794"/>
                    </a:cubicBezTo>
                    <a:cubicBezTo>
                      <a:pt x="1540272" y="637382"/>
                      <a:pt x="1527175" y="638175"/>
                      <a:pt x="1527175" y="638175"/>
                    </a:cubicBezTo>
                    <a:lnTo>
                      <a:pt x="781844" y="638175"/>
                    </a:lnTo>
                    <a:lnTo>
                      <a:pt x="543719" y="638175"/>
                    </a:lnTo>
                    <a:lnTo>
                      <a:pt x="229394" y="638175"/>
                    </a:lnTo>
                    <a:lnTo>
                      <a:pt x="65087" y="638175"/>
                    </a:lnTo>
                    <a:cubicBezTo>
                      <a:pt x="29368" y="636984"/>
                      <a:pt x="24606" y="649684"/>
                      <a:pt x="15081" y="631031"/>
                    </a:cubicBezTo>
                    <a:cubicBezTo>
                      <a:pt x="5556" y="612378"/>
                      <a:pt x="0" y="546100"/>
                      <a:pt x="10319" y="52625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4" name="Rectangle 81"/>
              <p:cNvSpPr/>
              <p:nvPr/>
            </p:nvSpPr>
            <p:spPr>
              <a:xfrm>
                <a:off x="1000100" y="4125163"/>
                <a:ext cx="1394446" cy="900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3" name="Groupe 367"/>
            <p:cNvGrpSpPr/>
            <p:nvPr/>
          </p:nvGrpSpPr>
          <p:grpSpPr>
            <a:xfrm>
              <a:off x="5658854" y="2353090"/>
              <a:ext cx="60206" cy="92619"/>
              <a:chOff x="1000100" y="3700463"/>
              <a:chExt cx="1394446" cy="1738327"/>
            </a:xfrm>
          </p:grpSpPr>
          <p:sp>
            <p:nvSpPr>
              <p:cNvPr id="79" name="Forme libre 219"/>
              <p:cNvSpPr/>
              <p:nvPr/>
            </p:nvSpPr>
            <p:spPr>
              <a:xfrm>
                <a:off x="1000101" y="3700463"/>
                <a:ext cx="1379249" cy="499884"/>
              </a:xfrm>
              <a:custGeom>
                <a:avLst/>
                <a:gdLst>
                  <a:gd name="connsiteX0" fmla="*/ 10319 w 1549797"/>
                  <a:gd name="connsiteY0" fmla="*/ 526256 h 649684"/>
                  <a:gd name="connsiteX1" fmla="*/ 76994 w 1549797"/>
                  <a:gd name="connsiteY1" fmla="*/ 511969 h 649684"/>
                  <a:gd name="connsiteX2" fmla="*/ 138906 w 1549797"/>
                  <a:gd name="connsiteY2" fmla="*/ 454819 h 649684"/>
                  <a:gd name="connsiteX3" fmla="*/ 186531 w 1549797"/>
                  <a:gd name="connsiteY3" fmla="*/ 383381 h 649684"/>
                  <a:gd name="connsiteX4" fmla="*/ 207962 w 1549797"/>
                  <a:gd name="connsiteY4" fmla="*/ 261938 h 649684"/>
                  <a:gd name="connsiteX5" fmla="*/ 217487 w 1549797"/>
                  <a:gd name="connsiteY5" fmla="*/ 178594 h 649684"/>
                  <a:gd name="connsiteX6" fmla="*/ 246062 w 1549797"/>
                  <a:gd name="connsiteY6" fmla="*/ 104775 h 649684"/>
                  <a:gd name="connsiteX7" fmla="*/ 310356 w 1549797"/>
                  <a:gd name="connsiteY7" fmla="*/ 33338 h 649684"/>
                  <a:gd name="connsiteX8" fmla="*/ 388937 w 1549797"/>
                  <a:gd name="connsiteY8" fmla="*/ 4763 h 649684"/>
                  <a:gd name="connsiteX9" fmla="*/ 457994 w 1549797"/>
                  <a:gd name="connsiteY9" fmla="*/ 19050 h 649684"/>
                  <a:gd name="connsiteX10" fmla="*/ 515144 w 1549797"/>
                  <a:gd name="connsiteY10" fmla="*/ 59531 h 649684"/>
                  <a:gd name="connsiteX11" fmla="*/ 553244 w 1549797"/>
                  <a:gd name="connsiteY11" fmla="*/ 123825 h 649684"/>
                  <a:gd name="connsiteX12" fmla="*/ 577056 w 1549797"/>
                  <a:gd name="connsiteY12" fmla="*/ 176213 h 649684"/>
                  <a:gd name="connsiteX13" fmla="*/ 588962 w 1549797"/>
                  <a:gd name="connsiteY13" fmla="*/ 261938 h 649684"/>
                  <a:gd name="connsiteX14" fmla="*/ 591344 w 1549797"/>
                  <a:gd name="connsiteY14" fmla="*/ 319088 h 649684"/>
                  <a:gd name="connsiteX15" fmla="*/ 610394 w 1549797"/>
                  <a:gd name="connsiteY15" fmla="*/ 383381 h 649684"/>
                  <a:gd name="connsiteX16" fmla="*/ 650875 w 1549797"/>
                  <a:gd name="connsiteY16" fmla="*/ 445294 h 649684"/>
                  <a:gd name="connsiteX17" fmla="*/ 705644 w 1549797"/>
                  <a:gd name="connsiteY17" fmla="*/ 500063 h 649684"/>
                  <a:gd name="connsiteX18" fmla="*/ 774700 w 1549797"/>
                  <a:gd name="connsiteY18" fmla="*/ 523875 h 649684"/>
                  <a:gd name="connsiteX19" fmla="*/ 846137 w 1549797"/>
                  <a:gd name="connsiteY19" fmla="*/ 511969 h 649684"/>
                  <a:gd name="connsiteX20" fmla="*/ 896144 w 1549797"/>
                  <a:gd name="connsiteY20" fmla="*/ 464344 h 649684"/>
                  <a:gd name="connsiteX21" fmla="*/ 943769 w 1549797"/>
                  <a:gd name="connsiteY21" fmla="*/ 400050 h 649684"/>
                  <a:gd name="connsiteX22" fmla="*/ 962819 w 1549797"/>
                  <a:gd name="connsiteY22" fmla="*/ 342900 h 649684"/>
                  <a:gd name="connsiteX23" fmla="*/ 974725 w 1549797"/>
                  <a:gd name="connsiteY23" fmla="*/ 254794 h 649684"/>
                  <a:gd name="connsiteX24" fmla="*/ 977106 w 1549797"/>
                  <a:gd name="connsiteY24" fmla="*/ 197644 h 649684"/>
                  <a:gd name="connsiteX25" fmla="*/ 998537 w 1549797"/>
                  <a:gd name="connsiteY25" fmla="*/ 128588 h 649684"/>
                  <a:gd name="connsiteX26" fmla="*/ 1036637 w 1549797"/>
                  <a:gd name="connsiteY26" fmla="*/ 69056 h 649684"/>
                  <a:gd name="connsiteX27" fmla="*/ 1091406 w 1549797"/>
                  <a:gd name="connsiteY27" fmla="*/ 23813 h 649684"/>
                  <a:gd name="connsiteX28" fmla="*/ 1124744 w 1549797"/>
                  <a:gd name="connsiteY28" fmla="*/ 7144 h 649684"/>
                  <a:gd name="connsiteX29" fmla="*/ 1150937 w 1549797"/>
                  <a:gd name="connsiteY29" fmla="*/ 0 h 649684"/>
                  <a:gd name="connsiteX30" fmla="*/ 1200944 w 1549797"/>
                  <a:gd name="connsiteY30" fmla="*/ 7144 h 649684"/>
                  <a:gd name="connsiteX31" fmla="*/ 1262856 w 1549797"/>
                  <a:gd name="connsiteY31" fmla="*/ 42863 h 649684"/>
                  <a:gd name="connsiteX32" fmla="*/ 1298575 w 1549797"/>
                  <a:gd name="connsiteY32" fmla="*/ 85725 h 649684"/>
                  <a:gd name="connsiteX33" fmla="*/ 1324769 w 1549797"/>
                  <a:gd name="connsiteY33" fmla="*/ 121444 h 649684"/>
                  <a:gd name="connsiteX34" fmla="*/ 1346200 w 1549797"/>
                  <a:gd name="connsiteY34" fmla="*/ 180975 h 649684"/>
                  <a:gd name="connsiteX35" fmla="*/ 1350962 w 1549797"/>
                  <a:gd name="connsiteY35" fmla="*/ 219075 h 649684"/>
                  <a:gd name="connsiteX36" fmla="*/ 1353344 w 1549797"/>
                  <a:gd name="connsiteY36" fmla="*/ 269081 h 649684"/>
                  <a:gd name="connsiteX37" fmla="*/ 1358106 w 1549797"/>
                  <a:gd name="connsiteY37" fmla="*/ 323850 h 649684"/>
                  <a:gd name="connsiteX38" fmla="*/ 1381919 w 1549797"/>
                  <a:gd name="connsiteY38" fmla="*/ 392906 h 649684"/>
                  <a:gd name="connsiteX39" fmla="*/ 1412875 w 1549797"/>
                  <a:gd name="connsiteY39" fmla="*/ 445294 h 649684"/>
                  <a:gd name="connsiteX40" fmla="*/ 1474787 w 1549797"/>
                  <a:gd name="connsiteY40" fmla="*/ 504825 h 649684"/>
                  <a:gd name="connsiteX41" fmla="*/ 1527175 w 1549797"/>
                  <a:gd name="connsiteY41" fmla="*/ 521494 h 649684"/>
                  <a:gd name="connsiteX42" fmla="*/ 1546225 w 1549797"/>
                  <a:gd name="connsiteY42" fmla="*/ 523875 h 649684"/>
                  <a:gd name="connsiteX43" fmla="*/ 1548606 w 1549797"/>
                  <a:gd name="connsiteY43" fmla="*/ 557213 h 649684"/>
                  <a:gd name="connsiteX44" fmla="*/ 1548606 w 1549797"/>
                  <a:gd name="connsiteY44" fmla="*/ 628650 h 649684"/>
                  <a:gd name="connsiteX45" fmla="*/ 1543844 w 1549797"/>
                  <a:gd name="connsiteY45" fmla="*/ 635794 h 649684"/>
                  <a:gd name="connsiteX46" fmla="*/ 1527175 w 1549797"/>
                  <a:gd name="connsiteY46" fmla="*/ 638175 h 649684"/>
                  <a:gd name="connsiteX47" fmla="*/ 781844 w 1549797"/>
                  <a:gd name="connsiteY47" fmla="*/ 638175 h 649684"/>
                  <a:gd name="connsiteX48" fmla="*/ 543719 w 1549797"/>
                  <a:gd name="connsiteY48" fmla="*/ 638175 h 649684"/>
                  <a:gd name="connsiteX49" fmla="*/ 229394 w 1549797"/>
                  <a:gd name="connsiteY49" fmla="*/ 638175 h 649684"/>
                  <a:gd name="connsiteX50" fmla="*/ 65087 w 1549797"/>
                  <a:gd name="connsiteY50" fmla="*/ 638175 h 649684"/>
                  <a:gd name="connsiteX51" fmla="*/ 15081 w 1549797"/>
                  <a:gd name="connsiteY51" fmla="*/ 631031 h 649684"/>
                  <a:gd name="connsiteX52" fmla="*/ 10319 w 1549797"/>
                  <a:gd name="connsiteY52" fmla="*/ 526256 h 649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549797" h="649684">
                    <a:moveTo>
                      <a:pt x="10319" y="526256"/>
                    </a:moveTo>
                    <a:cubicBezTo>
                      <a:pt x="20638" y="506412"/>
                      <a:pt x="55563" y="523875"/>
                      <a:pt x="76994" y="511969"/>
                    </a:cubicBezTo>
                    <a:cubicBezTo>
                      <a:pt x="98425" y="500063"/>
                      <a:pt x="120650" y="476250"/>
                      <a:pt x="138906" y="454819"/>
                    </a:cubicBezTo>
                    <a:cubicBezTo>
                      <a:pt x="157162" y="433388"/>
                      <a:pt x="175022" y="415528"/>
                      <a:pt x="186531" y="383381"/>
                    </a:cubicBezTo>
                    <a:cubicBezTo>
                      <a:pt x="198040" y="351234"/>
                      <a:pt x="202803" y="296069"/>
                      <a:pt x="207962" y="261938"/>
                    </a:cubicBezTo>
                    <a:cubicBezTo>
                      <a:pt x="213121" y="227807"/>
                      <a:pt x="211137" y="204788"/>
                      <a:pt x="217487" y="178594"/>
                    </a:cubicBezTo>
                    <a:cubicBezTo>
                      <a:pt x="223837" y="152400"/>
                      <a:pt x="230584" y="128984"/>
                      <a:pt x="246062" y="104775"/>
                    </a:cubicBezTo>
                    <a:cubicBezTo>
                      <a:pt x="261540" y="80566"/>
                      <a:pt x="286543" y="50007"/>
                      <a:pt x="310356" y="33338"/>
                    </a:cubicBezTo>
                    <a:cubicBezTo>
                      <a:pt x="334169" y="16669"/>
                      <a:pt x="364331" y="7144"/>
                      <a:pt x="388937" y="4763"/>
                    </a:cubicBezTo>
                    <a:cubicBezTo>
                      <a:pt x="413543" y="2382"/>
                      <a:pt x="436960" y="9922"/>
                      <a:pt x="457994" y="19050"/>
                    </a:cubicBezTo>
                    <a:cubicBezTo>
                      <a:pt x="479028" y="28178"/>
                      <a:pt x="499269" y="42069"/>
                      <a:pt x="515144" y="59531"/>
                    </a:cubicBezTo>
                    <a:cubicBezTo>
                      <a:pt x="531019" y="76993"/>
                      <a:pt x="542925" y="104378"/>
                      <a:pt x="553244" y="123825"/>
                    </a:cubicBezTo>
                    <a:cubicBezTo>
                      <a:pt x="563563" y="143272"/>
                      <a:pt x="571103" y="153194"/>
                      <a:pt x="577056" y="176213"/>
                    </a:cubicBezTo>
                    <a:cubicBezTo>
                      <a:pt x="583009" y="199232"/>
                      <a:pt x="586581" y="238125"/>
                      <a:pt x="588962" y="261938"/>
                    </a:cubicBezTo>
                    <a:cubicBezTo>
                      <a:pt x="591343" y="285751"/>
                      <a:pt x="587772" y="298848"/>
                      <a:pt x="591344" y="319088"/>
                    </a:cubicBezTo>
                    <a:cubicBezTo>
                      <a:pt x="594916" y="339328"/>
                      <a:pt x="600472" y="362347"/>
                      <a:pt x="610394" y="383381"/>
                    </a:cubicBezTo>
                    <a:cubicBezTo>
                      <a:pt x="620316" y="404415"/>
                      <a:pt x="635000" y="425847"/>
                      <a:pt x="650875" y="445294"/>
                    </a:cubicBezTo>
                    <a:cubicBezTo>
                      <a:pt x="666750" y="464741"/>
                      <a:pt x="685007" y="486966"/>
                      <a:pt x="705644" y="500063"/>
                    </a:cubicBezTo>
                    <a:cubicBezTo>
                      <a:pt x="726281" y="513160"/>
                      <a:pt x="751285" y="521891"/>
                      <a:pt x="774700" y="523875"/>
                    </a:cubicBezTo>
                    <a:cubicBezTo>
                      <a:pt x="798116" y="525859"/>
                      <a:pt x="825896" y="521891"/>
                      <a:pt x="846137" y="511969"/>
                    </a:cubicBezTo>
                    <a:cubicBezTo>
                      <a:pt x="866378" y="502047"/>
                      <a:pt x="879872" y="482997"/>
                      <a:pt x="896144" y="464344"/>
                    </a:cubicBezTo>
                    <a:cubicBezTo>
                      <a:pt x="912416" y="445691"/>
                      <a:pt x="932657" y="420291"/>
                      <a:pt x="943769" y="400050"/>
                    </a:cubicBezTo>
                    <a:cubicBezTo>
                      <a:pt x="954881" y="379809"/>
                      <a:pt x="957660" y="367109"/>
                      <a:pt x="962819" y="342900"/>
                    </a:cubicBezTo>
                    <a:cubicBezTo>
                      <a:pt x="967978" y="318691"/>
                      <a:pt x="972344" y="279003"/>
                      <a:pt x="974725" y="254794"/>
                    </a:cubicBezTo>
                    <a:cubicBezTo>
                      <a:pt x="977106" y="230585"/>
                      <a:pt x="973137" y="218678"/>
                      <a:pt x="977106" y="197644"/>
                    </a:cubicBezTo>
                    <a:cubicBezTo>
                      <a:pt x="981075" y="176610"/>
                      <a:pt x="988615" y="150019"/>
                      <a:pt x="998537" y="128588"/>
                    </a:cubicBezTo>
                    <a:cubicBezTo>
                      <a:pt x="1008459" y="107157"/>
                      <a:pt x="1021159" y="86518"/>
                      <a:pt x="1036637" y="69056"/>
                    </a:cubicBezTo>
                    <a:cubicBezTo>
                      <a:pt x="1052115" y="51594"/>
                      <a:pt x="1076722" y="34132"/>
                      <a:pt x="1091406" y="23813"/>
                    </a:cubicBezTo>
                    <a:cubicBezTo>
                      <a:pt x="1106090" y="13494"/>
                      <a:pt x="1114822" y="11113"/>
                      <a:pt x="1124744" y="7144"/>
                    </a:cubicBezTo>
                    <a:cubicBezTo>
                      <a:pt x="1134666" y="3175"/>
                      <a:pt x="1138237" y="0"/>
                      <a:pt x="1150937" y="0"/>
                    </a:cubicBezTo>
                    <a:cubicBezTo>
                      <a:pt x="1163637" y="0"/>
                      <a:pt x="1182291" y="0"/>
                      <a:pt x="1200944" y="7144"/>
                    </a:cubicBezTo>
                    <a:cubicBezTo>
                      <a:pt x="1219597" y="14288"/>
                      <a:pt x="1246584" y="29766"/>
                      <a:pt x="1262856" y="42863"/>
                    </a:cubicBezTo>
                    <a:cubicBezTo>
                      <a:pt x="1279128" y="55960"/>
                      <a:pt x="1288256" y="72628"/>
                      <a:pt x="1298575" y="85725"/>
                    </a:cubicBezTo>
                    <a:cubicBezTo>
                      <a:pt x="1308894" y="98822"/>
                      <a:pt x="1316832" y="105569"/>
                      <a:pt x="1324769" y="121444"/>
                    </a:cubicBezTo>
                    <a:cubicBezTo>
                      <a:pt x="1332706" y="137319"/>
                      <a:pt x="1341835" y="164703"/>
                      <a:pt x="1346200" y="180975"/>
                    </a:cubicBezTo>
                    <a:cubicBezTo>
                      <a:pt x="1350565" y="197247"/>
                      <a:pt x="1349771" y="204391"/>
                      <a:pt x="1350962" y="219075"/>
                    </a:cubicBezTo>
                    <a:cubicBezTo>
                      <a:pt x="1352153" y="233759"/>
                      <a:pt x="1352153" y="251619"/>
                      <a:pt x="1353344" y="269081"/>
                    </a:cubicBezTo>
                    <a:cubicBezTo>
                      <a:pt x="1354535" y="286544"/>
                      <a:pt x="1353344" y="303213"/>
                      <a:pt x="1358106" y="323850"/>
                    </a:cubicBezTo>
                    <a:cubicBezTo>
                      <a:pt x="1362868" y="344487"/>
                      <a:pt x="1372791" y="372665"/>
                      <a:pt x="1381919" y="392906"/>
                    </a:cubicBezTo>
                    <a:cubicBezTo>
                      <a:pt x="1391047" y="413147"/>
                      <a:pt x="1397397" y="426641"/>
                      <a:pt x="1412875" y="445294"/>
                    </a:cubicBezTo>
                    <a:cubicBezTo>
                      <a:pt x="1428353" y="463947"/>
                      <a:pt x="1455737" y="492125"/>
                      <a:pt x="1474787" y="504825"/>
                    </a:cubicBezTo>
                    <a:cubicBezTo>
                      <a:pt x="1493837" y="517525"/>
                      <a:pt x="1515269" y="518319"/>
                      <a:pt x="1527175" y="521494"/>
                    </a:cubicBezTo>
                    <a:cubicBezTo>
                      <a:pt x="1539081" y="524669"/>
                      <a:pt x="1542653" y="517922"/>
                      <a:pt x="1546225" y="523875"/>
                    </a:cubicBezTo>
                    <a:cubicBezTo>
                      <a:pt x="1549797" y="529828"/>
                      <a:pt x="1548209" y="539751"/>
                      <a:pt x="1548606" y="557213"/>
                    </a:cubicBezTo>
                    <a:cubicBezTo>
                      <a:pt x="1549003" y="574675"/>
                      <a:pt x="1549400" y="615553"/>
                      <a:pt x="1548606" y="628650"/>
                    </a:cubicBezTo>
                    <a:cubicBezTo>
                      <a:pt x="1547812" y="641747"/>
                      <a:pt x="1547416" y="634207"/>
                      <a:pt x="1543844" y="635794"/>
                    </a:cubicBezTo>
                    <a:cubicBezTo>
                      <a:pt x="1540272" y="637382"/>
                      <a:pt x="1527175" y="638175"/>
                      <a:pt x="1527175" y="638175"/>
                    </a:cubicBezTo>
                    <a:lnTo>
                      <a:pt x="781844" y="638175"/>
                    </a:lnTo>
                    <a:lnTo>
                      <a:pt x="543719" y="638175"/>
                    </a:lnTo>
                    <a:lnTo>
                      <a:pt x="229394" y="638175"/>
                    </a:lnTo>
                    <a:lnTo>
                      <a:pt x="65087" y="638175"/>
                    </a:lnTo>
                    <a:cubicBezTo>
                      <a:pt x="29368" y="636984"/>
                      <a:pt x="24606" y="649684"/>
                      <a:pt x="15081" y="631031"/>
                    </a:cubicBezTo>
                    <a:cubicBezTo>
                      <a:pt x="5556" y="612378"/>
                      <a:pt x="0" y="546100"/>
                      <a:pt x="10319" y="52625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0" name="Forme libre 220"/>
              <p:cNvSpPr/>
              <p:nvPr/>
            </p:nvSpPr>
            <p:spPr>
              <a:xfrm flipV="1">
                <a:off x="1000101" y="4938906"/>
                <a:ext cx="1379249" cy="499884"/>
              </a:xfrm>
              <a:custGeom>
                <a:avLst/>
                <a:gdLst>
                  <a:gd name="connsiteX0" fmla="*/ 10319 w 1549797"/>
                  <a:gd name="connsiteY0" fmla="*/ 526256 h 649684"/>
                  <a:gd name="connsiteX1" fmla="*/ 76994 w 1549797"/>
                  <a:gd name="connsiteY1" fmla="*/ 511969 h 649684"/>
                  <a:gd name="connsiteX2" fmla="*/ 138906 w 1549797"/>
                  <a:gd name="connsiteY2" fmla="*/ 454819 h 649684"/>
                  <a:gd name="connsiteX3" fmla="*/ 186531 w 1549797"/>
                  <a:gd name="connsiteY3" fmla="*/ 383381 h 649684"/>
                  <a:gd name="connsiteX4" fmla="*/ 207962 w 1549797"/>
                  <a:gd name="connsiteY4" fmla="*/ 261938 h 649684"/>
                  <a:gd name="connsiteX5" fmla="*/ 217487 w 1549797"/>
                  <a:gd name="connsiteY5" fmla="*/ 178594 h 649684"/>
                  <a:gd name="connsiteX6" fmla="*/ 246062 w 1549797"/>
                  <a:gd name="connsiteY6" fmla="*/ 104775 h 649684"/>
                  <a:gd name="connsiteX7" fmla="*/ 310356 w 1549797"/>
                  <a:gd name="connsiteY7" fmla="*/ 33338 h 649684"/>
                  <a:gd name="connsiteX8" fmla="*/ 388937 w 1549797"/>
                  <a:gd name="connsiteY8" fmla="*/ 4763 h 649684"/>
                  <a:gd name="connsiteX9" fmla="*/ 457994 w 1549797"/>
                  <a:gd name="connsiteY9" fmla="*/ 19050 h 649684"/>
                  <a:gd name="connsiteX10" fmla="*/ 515144 w 1549797"/>
                  <a:gd name="connsiteY10" fmla="*/ 59531 h 649684"/>
                  <a:gd name="connsiteX11" fmla="*/ 553244 w 1549797"/>
                  <a:gd name="connsiteY11" fmla="*/ 123825 h 649684"/>
                  <a:gd name="connsiteX12" fmla="*/ 577056 w 1549797"/>
                  <a:gd name="connsiteY12" fmla="*/ 176213 h 649684"/>
                  <a:gd name="connsiteX13" fmla="*/ 588962 w 1549797"/>
                  <a:gd name="connsiteY13" fmla="*/ 261938 h 649684"/>
                  <a:gd name="connsiteX14" fmla="*/ 591344 w 1549797"/>
                  <a:gd name="connsiteY14" fmla="*/ 319088 h 649684"/>
                  <a:gd name="connsiteX15" fmla="*/ 610394 w 1549797"/>
                  <a:gd name="connsiteY15" fmla="*/ 383381 h 649684"/>
                  <a:gd name="connsiteX16" fmla="*/ 650875 w 1549797"/>
                  <a:gd name="connsiteY16" fmla="*/ 445294 h 649684"/>
                  <a:gd name="connsiteX17" fmla="*/ 705644 w 1549797"/>
                  <a:gd name="connsiteY17" fmla="*/ 500063 h 649684"/>
                  <a:gd name="connsiteX18" fmla="*/ 774700 w 1549797"/>
                  <a:gd name="connsiteY18" fmla="*/ 523875 h 649684"/>
                  <a:gd name="connsiteX19" fmla="*/ 846137 w 1549797"/>
                  <a:gd name="connsiteY19" fmla="*/ 511969 h 649684"/>
                  <a:gd name="connsiteX20" fmla="*/ 896144 w 1549797"/>
                  <a:gd name="connsiteY20" fmla="*/ 464344 h 649684"/>
                  <a:gd name="connsiteX21" fmla="*/ 943769 w 1549797"/>
                  <a:gd name="connsiteY21" fmla="*/ 400050 h 649684"/>
                  <a:gd name="connsiteX22" fmla="*/ 962819 w 1549797"/>
                  <a:gd name="connsiteY22" fmla="*/ 342900 h 649684"/>
                  <a:gd name="connsiteX23" fmla="*/ 974725 w 1549797"/>
                  <a:gd name="connsiteY23" fmla="*/ 254794 h 649684"/>
                  <a:gd name="connsiteX24" fmla="*/ 977106 w 1549797"/>
                  <a:gd name="connsiteY24" fmla="*/ 197644 h 649684"/>
                  <a:gd name="connsiteX25" fmla="*/ 998537 w 1549797"/>
                  <a:gd name="connsiteY25" fmla="*/ 128588 h 649684"/>
                  <a:gd name="connsiteX26" fmla="*/ 1036637 w 1549797"/>
                  <a:gd name="connsiteY26" fmla="*/ 69056 h 649684"/>
                  <a:gd name="connsiteX27" fmla="*/ 1091406 w 1549797"/>
                  <a:gd name="connsiteY27" fmla="*/ 23813 h 649684"/>
                  <a:gd name="connsiteX28" fmla="*/ 1124744 w 1549797"/>
                  <a:gd name="connsiteY28" fmla="*/ 7144 h 649684"/>
                  <a:gd name="connsiteX29" fmla="*/ 1150937 w 1549797"/>
                  <a:gd name="connsiteY29" fmla="*/ 0 h 649684"/>
                  <a:gd name="connsiteX30" fmla="*/ 1200944 w 1549797"/>
                  <a:gd name="connsiteY30" fmla="*/ 7144 h 649684"/>
                  <a:gd name="connsiteX31" fmla="*/ 1262856 w 1549797"/>
                  <a:gd name="connsiteY31" fmla="*/ 42863 h 649684"/>
                  <a:gd name="connsiteX32" fmla="*/ 1298575 w 1549797"/>
                  <a:gd name="connsiteY32" fmla="*/ 85725 h 649684"/>
                  <a:gd name="connsiteX33" fmla="*/ 1324769 w 1549797"/>
                  <a:gd name="connsiteY33" fmla="*/ 121444 h 649684"/>
                  <a:gd name="connsiteX34" fmla="*/ 1346200 w 1549797"/>
                  <a:gd name="connsiteY34" fmla="*/ 180975 h 649684"/>
                  <a:gd name="connsiteX35" fmla="*/ 1350962 w 1549797"/>
                  <a:gd name="connsiteY35" fmla="*/ 219075 h 649684"/>
                  <a:gd name="connsiteX36" fmla="*/ 1353344 w 1549797"/>
                  <a:gd name="connsiteY36" fmla="*/ 269081 h 649684"/>
                  <a:gd name="connsiteX37" fmla="*/ 1358106 w 1549797"/>
                  <a:gd name="connsiteY37" fmla="*/ 323850 h 649684"/>
                  <a:gd name="connsiteX38" fmla="*/ 1381919 w 1549797"/>
                  <a:gd name="connsiteY38" fmla="*/ 392906 h 649684"/>
                  <a:gd name="connsiteX39" fmla="*/ 1412875 w 1549797"/>
                  <a:gd name="connsiteY39" fmla="*/ 445294 h 649684"/>
                  <a:gd name="connsiteX40" fmla="*/ 1474787 w 1549797"/>
                  <a:gd name="connsiteY40" fmla="*/ 504825 h 649684"/>
                  <a:gd name="connsiteX41" fmla="*/ 1527175 w 1549797"/>
                  <a:gd name="connsiteY41" fmla="*/ 521494 h 649684"/>
                  <a:gd name="connsiteX42" fmla="*/ 1546225 w 1549797"/>
                  <a:gd name="connsiteY42" fmla="*/ 523875 h 649684"/>
                  <a:gd name="connsiteX43" fmla="*/ 1548606 w 1549797"/>
                  <a:gd name="connsiteY43" fmla="*/ 557213 h 649684"/>
                  <a:gd name="connsiteX44" fmla="*/ 1548606 w 1549797"/>
                  <a:gd name="connsiteY44" fmla="*/ 628650 h 649684"/>
                  <a:gd name="connsiteX45" fmla="*/ 1543844 w 1549797"/>
                  <a:gd name="connsiteY45" fmla="*/ 635794 h 649684"/>
                  <a:gd name="connsiteX46" fmla="*/ 1527175 w 1549797"/>
                  <a:gd name="connsiteY46" fmla="*/ 638175 h 649684"/>
                  <a:gd name="connsiteX47" fmla="*/ 781844 w 1549797"/>
                  <a:gd name="connsiteY47" fmla="*/ 638175 h 649684"/>
                  <a:gd name="connsiteX48" fmla="*/ 543719 w 1549797"/>
                  <a:gd name="connsiteY48" fmla="*/ 638175 h 649684"/>
                  <a:gd name="connsiteX49" fmla="*/ 229394 w 1549797"/>
                  <a:gd name="connsiteY49" fmla="*/ 638175 h 649684"/>
                  <a:gd name="connsiteX50" fmla="*/ 65087 w 1549797"/>
                  <a:gd name="connsiteY50" fmla="*/ 638175 h 649684"/>
                  <a:gd name="connsiteX51" fmla="*/ 15081 w 1549797"/>
                  <a:gd name="connsiteY51" fmla="*/ 631031 h 649684"/>
                  <a:gd name="connsiteX52" fmla="*/ 10319 w 1549797"/>
                  <a:gd name="connsiteY52" fmla="*/ 526256 h 649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549797" h="649684">
                    <a:moveTo>
                      <a:pt x="10319" y="526256"/>
                    </a:moveTo>
                    <a:cubicBezTo>
                      <a:pt x="20638" y="506412"/>
                      <a:pt x="55563" y="523875"/>
                      <a:pt x="76994" y="511969"/>
                    </a:cubicBezTo>
                    <a:cubicBezTo>
                      <a:pt x="98425" y="500063"/>
                      <a:pt x="120650" y="476250"/>
                      <a:pt x="138906" y="454819"/>
                    </a:cubicBezTo>
                    <a:cubicBezTo>
                      <a:pt x="157162" y="433388"/>
                      <a:pt x="175022" y="415528"/>
                      <a:pt x="186531" y="383381"/>
                    </a:cubicBezTo>
                    <a:cubicBezTo>
                      <a:pt x="198040" y="351234"/>
                      <a:pt x="202803" y="296069"/>
                      <a:pt x="207962" y="261938"/>
                    </a:cubicBezTo>
                    <a:cubicBezTo>
                      <a:pt x="213121" y="227807"/>
                      <a:pt x="211137" y="204788"/>
                      <a:pt x="217487" y="178594"/>
                    </a:cubicBezTo>
                    <a:cubicBezTo>
                      <a:pt x="223837" y="152400"/>
                      <a:pt x="230584" y="128984"/>
                      <a:pt x="246062" y="104775"/>
                    </a:cubicBezTo>
                    <a:cubicBezTo>
                      <a:pt x="261540" y="80566"/>
                      <a:pt x="286543" y="50007"/>
                      <a:pt x="310356" y="33338"/>
                    </a:cubicBezTo>
                    <a:cubicBezTo>
                      <a:pt x="334169" y="16669"/>
                      <a:pt x="364331" y="7144"/>
                      <a:pt x="388937" y="4763"/>
                    </a:cubicBezTo>
                    <a:cubicBezTo>
                      <a:pt x="413543" y="2382"/>
                      <a:pt x="436960" y="9922"/>
                      <a:pt x="457994" y="19050"/>
                    </a:cubicBezTo>
                    <a:cubicBezTo>
                      <a:pt x="479028" y="28178"/>
                      <a:pt x="499269" y="42069"/>
                      <a:pt x="515144" y="59531"/>
                    </a:cubicBezTo>
                    <a:cubicBezTo>
                      <a:pt x="531019" y="76993"/>
                      <a:pt x="542925" y="104378"/>
                      <a:pt x="553244" y="123825"/>
                    </a:cubicBezTo>
                    <a:cubicBezTo>
                      <a:pt x="563563" y="143272"/>
                      <a:pt x="571103" y="153194"/>
                      <a:pt x="577056" y="176213"/>
                    </a:cubicBezTo>
                    <a:cubicBezTo>
                      <a:pt x="583009" y="199232"/>
                      <a:pt x="586581" y="238125"/>
                      <a:pt x="588962" y="261938"/>
                    </a:cubicBezTo>
                    <a:cubicBezTo>
                      <a:pt x="591343" y="285751"/>
                      <a:pt x="587772" y="298848"/>
                      <a:pt x="591344" y="319088"/>
                    </a:cubicBezTo>
                    <a:cubicBezTo>
                      <a:pt x="594916" y="339328"/>
                      <a:pt x="600472" y="362347"/>
                      <a:pt x="610394" y="383381"/>
                    </a:cubicBezTo>
                    <a:cubicBezTo>
                      <a:pt x="620316" y="404415"/>
                      <a:pt x="635000" y="425847"/>
                      <a:pt x="650875" y="445294"/>
                    </a:cubicBezTo>
                    <a:cubicBezTo>
                      <a:pt x="666750" y="464741"/>
                      <a:pt x="685007" y="486966"/>
                      <a:pt x="705644" y="500063"/>
                    </a:cubicBezTo>
                    <a:cubicBezTo>
                      <a:pt x="726281" y="513160"/>
                      <a:pt x="751285" y="521891"/>
                      <a:pt x="774700" y="523875"/>
                    </a:cubicBezTo>
                    <a:cubicBezTo>
                      <a:pt x="798116" y="525859"/>
                      <a:pt x="825896" y="521891"/>
                      <a:pt x="846137" y="511969"/>
                    </a:cubicBezTo>
                    <a:cubicBezTo>
                      <a:pt x="866378" y="502047"/>
                      <a:pt x="879872" y="482997"/>
                      <a:pt x="896144" y="464344"/>
                    </a:cubicBezTo>
                    <a:cubicBezTo>
                      <a:pt x="912416" y="445691"/>
                      <a:pt x="932657" y="420291"/>
                      <a:pt x="943769" y="400050"/>
                    </a:cubicBezTo>
                    <a:cubicBezTo>
                      <a:pt x="954881" y="379809"/>
                      <a:pt x="957660" y="367109"/>
                      <a:pt x="962819" y="342900"/>
                    </a:cubicBezTo>
                    <a:cubicBezTo>
                      <a:pt x="967978" y="318691"/>
                      <a:pt x="972344" y="279003"/>
                      <a:pt x="974725" y="254794"/>
                    </a:cubicBezTo>
                    <a:cubicBezTo>
                      <a:pt x="977106" y="230585"/>
                      <a:pt x="973137" y="218678"/>
                      <a:pt x="977106" y="197644"/>
                    </a:cubicBezTo>
                    <a:cubicBezTo>
                      <a:pt x="981075" y="176610"/>
                      <a:pt x="988615" y="150019"/>
                      <a:pt x="998537" y="128588"/>
                    </a:cubicBezTo>
                    <a:cubicBezTo>
                      <a:pt x="1008459" y="107157"/>
                      <a:pt x="1021159" y="86518"/>
                      <a:pt x="1036637" y="69056"/>
                    </a:cubicBezTo>
                    <a:cubicBezTo>
                      <a:pt x="1052115" y="51594"/>
                      <a:pt x="1076722" y="34132"/>
                      <a:pt x="1091406" y="23813"/>
                    </a:cubicBezTo>
                    <a:cubicBezTo>
                      <a:pt x="1106090" y="13494"/>
                      <a:pt x="1114822" y="11113"/>
                      <a:pt x="1124744" y="7144"/>
                    </a:cubicBezTo>
                    <a:cubicBezTo>
                      <a:pt x="1134666" y="3175"/>
                      <a:pt x="1138237" y="0"/>
                      <a:pt x="1150937" y="0"/>
                    </a:cubicBezTo>
                    <a:cubicBezTo>
                      <a:pt x="1163637" y="0"/>
                      <a:pt x="1182291" y="0"/>
                      <a:pt x="1200944" y="7144"/>
                    </a:cubicBezTo>
                    <a:cubicBezTo>
                      <a:pt x="1219597" y="14288"/>
                      <a:pt x="1246584" y="29766"/>
                      <a:pt x="1262856" y="42863"/>
                    </a:cubicBezTo>
                    <a:cubicBezTo>
                      <a:pt x="1279128" y="55960"/>
                      <a:pt x="1288256" y="72628"/>
                      <a:pt x="1298575" y="85725"/>
                    </a:cubicBezTo>
                    <a:cubicBezTo>
                      <a:pt x="1308894" y="98822"/>
                      <a:pt x="1316832" y="105569"/>
                      <a:pt x="1324769" y="121444"/>
                    </a:cubicBezTo>
                    <a:cubicBezTo>
                      <a:pt x="1332706" y="137319"/>
                      <a:pt x="1341835" y="164703"/>
                      <a:pt x="1346200" y="180975"/>
                    </a:cubicBezTo>
                    <a:cubicBezTo>
                      <a:pt x="1350565" y="197247"/>
                      <a:pt x="1349771" y="204391"/>
                      <a:pt x="1350962" y="219075"/>
                    </a:cubicBezTo>
                    <a:cubicBezTo>
                      <a:pt x="1352153" y="233759"/>
                      <a:pt x="1352153" y="251619"/>
                      <a:pt x="1353344" y="269081"/>
                    </a:cubicBezTo>
                    <a:cubicBezTo>
                      <a:pt x="1354535" y="286544"/>
                      <a:pt x="1353344" y="303213"/>
                      <a:pt x="1358106" y="323850"/>
                    </a:cubicBezTo>
                    <a:cubicBezTo>
                      <a:pt x="1362868" y="344487"/>
                      <a:pt x="1372791" y="372665"/>
                      <a:pt x="1381919" y="392906"/>
                    </a:cubicBezTo>
                    <a:cubicBezTo>
                      <a:pt x="1391047" y="413147"/>
                      <a:pt x="1397397" y="426641"/>
                      <a:pt x="1412875" y="445294"/>
                    </a:cubicBezTo>
                    <a:cubicBezTo>
                      <a:pt x="1428353" y="463947"/>
                      <a:pt x="1455737" y="492125"/>
                      <a:pt x="1474787" y="504825"/>
                    </a:cubicBezTo>
                    <a:cubicBezTo>
                      <a:pt x="1493837" y="517525"/>
                      <a:pt x="1515269" y="518319"/>
                      <a:pt x="1527175" y="521494"/>
                    </a:cubicBezTo>
                    <a:cubicBezTo>
                      <a:pt x="1539081" y="524669"/>
                      <a:pt x="1542653" y="517922"/>
                      <a:pt x="1546225" y="523875"/>
                    </a:cubicBezTo>
                    <a:cubicBezTo>
                      <a:pt x="1549797" y="529828"/>
                      <a:pt x="1548209" y="539751"/>
                      <a:pt x="1548606" y="557213"/>
                    </a:cubicBezTo>
                    <a:cubicBezTo>
                      <a:pt x="1549003" y="574675"/>
                      <a:pt x="1549400" y="615553"/>
                      <a:pt x="1548606" y="628650"/>
                    </a:cubicBezTo>
                    <a:cubicBezTo>
                      <a:pt x="1547812" y="641747"/>
                      <a:pt x="1547416" y="634207"/>
                      <a:pt x="1543844" y="635794"/>
                    </a:cubicBezTo>
                    <a:cubicBezTo>
                      <a:pt x="1540272" y="637382"/>
                      <a:pt x="1527175" y="638175"/>
                      <a:pt x="1527175" y="638175"/>
                    </a:cubicBezTo>
                    <a:lnTo>
                      <a:pt x="781844" y="638175"/>
                    </a:lnTo>
                    <a:lnTo>
                      <a:pt x="543719" y="638175"/>
                    </a:lnTo>
                    <a:lnTo>
                      <a:pt x="229394" y="638175"/>
                    </a:lnTo>
                    <a:lnTo>
                      <a:pt x="65087" y="638175"/>
                    </a:lnTo>
                    <a:cubicBezTo>
                      <a:pt x="29368" y="636984"/>
                      <a:pt x="24606" y="649684"/>
                      <a:pt x="15081" y="631031"/>
                    </a:cubicBezTo>
                    <a:cubicBezTo>
                      <a:pt x="5556" y="612378"/>
                      <a:pt x="0" y="546100"/>
                      <a:pt x="10319" y="52625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1" name="Rectangle 78"/>
              <p:cNvSpPr/>
              <p:nvPr/>
            </p:nvSpPr>
            <p:spPr>
              <a:xfrm>
                <a:off x="1000100" y="4125163"/>
                <a:ext cx="1394446" cy="900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4" name="Rectangle à coins arrondis 83"/>
            <p:cNvSpPr/>
            <p:nvPr/>
          </p:nvSpPr>
          <p:spPr>
            <a:xfrm>
              <a:off x="7048833" y="2559816"/>
              <a:ext cx="98949" cy="270013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Rectangle à coins arrondis 84"/>
            <p:cNvSpPr/>
            <p:nvPr/>
          </p:nvSpPr>
          <p:spPr>
            <a:xfrm>
              <a:off x="7022430" y="2526065"/>
              <a:ext cx="151754" cy="33752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à coins arrondis 85"/>
            <p:cNvSpPr/>
            <p:nvPr/>
          </p:nvSpPr>
          <p:spPr>
            <a:xfrm flipV="1">
              <a:off x="7003461" y="2829829"/>
              <a:ext cx="189693" cy="33752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Rectangle à coins arrondis 86"/>
            <p:cNvSpPr/>
            <p:nvPr/>
          </p:nvSpPr>
          <p:spPr>
            <a:xfrm>
              <a:off x="7022430" y="2492314"/>
              <a:ext cx="151754" cy="33752"/>
            </a:xfrm>
            <a:prstGeom prst="roundRect">
              <a:avLst/>
            </a:prstGeom>
            <a:gradFill flip="none" rotWithShape="1">
              <a:gsLst>
                <a:gs pos="10000">
                  <a:schemeClr val="bg1">
                    <a:lumMod val="50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bg1">
                    <a:lumMod val="50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58" name="Groupe 383"/>
            <p:cNvGrpSpPr/>
            <p:nvPr/>
          </p:nvGrpSpPr>
          <p:grpSpPr>
            <a:xfrm>
              <a:off x="6944158" y="2353090"/>
              <a:ext cx="60206" cy="92619"/>
              <a:chOff x="1000100" y="3700463"/>
              <a:chExt cx="1394446" cy="1738327"/>
            </a:xfrm>
          </p:grpSpPr>
          <p:sp>
            <p:nvSpPr>
              <p:cNvPr id="76" name="Forme libre 216"/>
              <p:cNvSpPr/>
              <p:nvPr/>
            </p:nvSpPr>
            <p:spPr>
              <a:xfrm>
                <a:off x="1000101" y="3700463"/>
                <a:ext cx="1379249" cy="499884"/>
              </a:xfrm>
              <a:custGeom>
                <a:avLst/>
                <a:gdLst>
                  <a:gd name="connsiteX0" fmla="*/ 10319 w 1549797"/>
                  <a:gd name="connsiteY0" fmla="*/ 526256 h 649684"/>
                  <a:gd name="connsiteX1" fmla="*/ 76994 w 1549797"/>
                  <a:gd name="connsiteY1" fmla="*/ 511969 h 649684"/>
                  <a:gd name="connsiteX2" fmla="*/ 138906 w 1549797"/>
                  <a:gd name="connsiteY2" fmla="*/ 454819 h 649684"/>
                  <a:gd name="connsiteX3" fmla="*/ 186531 w 1549797"/>
                  <a:gd name="connsiteY3" fmla="*/ 383381 h 649684"/>
                  <a:gd name="connsiteX4" fmla="*/ 207962 w 1549797"/>
                  <a:gd name="connsiteY4" fmla="*/ 261938 h 649684"/>
                  <a:gd name="connsiteX5" fmla="*/ 217487 w 1549797"/>
                  <a:gd name="connsiteY5" fmla="*/ 178594 h 649684"/>
                  <a:gd name="connsiteX6" fmla="*/ 246062 w 1549797"/>
                  <a:gd name="connsiteY6" fmla="*/ 104775 h 649684"/>
                  <a:gd name="connsiteX7" fmla="*/ 310356 w 1549797"/>
                  <a:gd name="connsiteY7" fmla="*/ 33338 h 649684"/>
                  <a:gd name="connsiteX8" fmla="*/ 388937 w 1549797"/>
                  <a:gd name="connsiteY8" fmla="*/ 4763 h 649684"/>
                  <a:gd name="connsiteX9" fmla="*/ 457994 w 1549797"/>
                  <a:gd name="connsiteY9" fmla="*/ 19050 h 649684"/>
                  <a:gd name="connsiteX10" fmla="*/ 515144 w 1549797"/>
                  <a:gd name="connsiteY10" fmla="*/ 59531 h 649684"/>
                  <a:gd name="connsiteX11" fmla="*/ 553244 w 1549797"/>
                  <a:gd name="connsiteY11" fmla="*/ 123825 h 649684"/>
                  <a:gd name="connsiteX12" fmla="*/ 577056 w 1549797"/>
                  <a:gd name="connsiteY12" fmla="*/ 176213 h 649684"/>
                  <a:gd name="connsiteX13" fmla="*/ 588962 w 1549797"/>
                  <a:gd name="connsiteY13" fmla="*/ 261938 h 649684"/>
                  <a:gd name="connsiteX14" fmla="*/ 591344 w 1549797"/>
                  <a:gd name="connsiteY14" fmla="*/ 319088 h 649684"/>
                  <a:gd name="connsiteX15" fmla="*/ 610394 w 1549797"/>
                  <a:gd name="connsiteY15" fmla="*/ 383381 h 649684"/>
                  <a:gd name="connsiteX16" fmla="*/ 650875 w 1549797"/>
                  <a:gd name="connsiteY16" fmla="*/ 445294 h 649684"/>
                  <a:gd name="connsiteX17" fmla="*/ 705644 w 1549797"/>
                  <a:gd name="connsiteY17" fmla="*/ 500063 h 649684"/>
                  <a:gd name="connsiteX18" fmla="*/ 774700 w 1549797"/>
                  <a:gd name="connsiteY18" fmla="*/ 523875 h 649684"/>
                  <a:gd name="connsiteX19" fmla="*/ 846137 w 1549797"/>
                  <a:gd name="connsiteY19" fmla="*/ 511969 h 649684"/>
                  <a:gd name="connsiteX20" fmla="*/ 896144 w 1549797"/>
                  <a:gd name="connsiteY20" fmla="*/ 464344 h 649684"/>
                  <a:gd name="connsiteX21" fmla="*/ 943769 w 1549797"/>
                  <a:gd name="connsiteY21" fmla="*/ 400050 h 649684"/>
                  <a:gd name="connsiteX22" fmla="*/ 962819 w 1549797"/>
                  <a:gd name="connsiteY22" fmla="*/ 342900 h 649684"/>
                  <a:gd name="connsiteX23" fmla="*/ 974725 w 1549797"/>
                  <a:gd name="connsiteY23" fmla="*/ 254794 h 649684"/>
                  <a:gd name="connsiteX24" fmla="*/ 977106 w 1549797"/>
                  <a:gd name="connsiteY24" fmla="*/ 197644 h 649684"/>
                  <a:gd name="connsiteX25" fmla="*/ 998537 w 1549797"/>
                  <a:gd name="connsiteY25" fmla="*/ 128588 h 649684"/>
                  <a:gd name="connsiteX26" fmla="*/ 1036637 w 1549797"/>
                  <a:gd name="connsiteY26" fmla="*/ 69056 h 649684"/>
                  <a:gd name="connsiteX27" fmla="*/ 1091406 w 1549797"/>
                  <a:gd name="connsiteY27" fmla="*/ 23813 h 649684"/>
                  <a:gd name="connsiteX28" fmla="*/ 1124744 w 1549797"/>
                  <a:gd name="connsiteY28" fmla="*/ 7144 h 649684"/>
                  <a:gd name="connsiteX29" fmla="*/ 1150937 w 1549797"/>
                  <a:gd name="connsiteY29" fmla="*/ 0 h 649684"/>
                  <a:gd name="connsiteX30" fmla="*/ 1200944 w 1549797"/>
                  <a:gd name="connsiteY30" fmla="*/ 7144 h 649684"/>
                  <a:gd name="connsiteX31" fmla="*/ 1262856 w 1549797"/>
                  <a:gd name="connsiteY31" fmla="*/ 42863 h 649684"/>
                  <a:gd name="connsiteX32" fmla="*/ 1298575 w 1549797"/>
                  <a:gd name="connsiteY32" fmla="*/ 85725 h 649684"/>
                  <a:gd name="connsiteX33" fmla="*/ 1324769 w 1549797"/>
                  <a:gd name="connsiteY33" fmla="*/ 121444 h 649684"/>
                  <a:gd name="connsiteX34" fmla="*/ 1346200 w 1549797"/>
                  <a:gd name="connsiteY34" fmla="*/ 180975 h 649684"/>
                  <a:gd name="connsiteX35" fmla="*/ 1350962 w 1549797"/>
                  <a:gd name="connsiteY35" fmla="*/ 219075 h 649684"/>
                  <a:gd name="connsiteX36" fmla="*/ 1353344 w 1549797"/>
                  <a:gd name="connsiteY36" fmla="*/ 269081 h 649684"/>
                  <a:gd name="connsiteX37" fmla="*/ 1358106 w 1549797"/>
                  <a:gd name="connsiteY37" fmla="*/ 323850 h 649684"/>
                  <a:gd name="connsiteX38" fmla="*/ 1381919 w 1549797"/>
                  <a:gd name="connsiteY38" fmla="*/ 392906 h 649684"/>
                  <a:gd name="connsiteX39" fmla="*/ 1412875 w 1549797"/>
                  <a:gd name="connsiteY39" fmla="*/ 445294 h 649684"/>
                  <a:gd name="connsiteX40" fmla="*/ 1474787 w 1549797"/>
                  <a:gd name="connsiteY40" fmla="*/ 504825 h 649684"/>
                  <a:gd name="connsiteX41" fmla="*/ 1527175 w 1549797"/>
                  <a:gd name="connsiteY41" fmla="*/ 521494 h 649684"/>
                  <a:gd name="connsiteX42" fmla="*/ 1546225 w 1549797"/>
                  <a:gd name="connsiteY42" fmla="*/ 523875 h 649684"/>
                  <a:gd name="connsiteX43" fmla="*/ 1548606 w 1549797"/>
                  <a:gd name="connsiteY43" fmla="*/ 557213 h 649684"/>
                  <a:gd name="connsiteX44" fmla="*/ 1548606 w 1549797"/>
                  <a:gd name="connsiteY44" fmla="*/ 628650 h 649684"/>
                  <a:gd name="connsiteX45" fmla="*/ 1543844 w 1549797"/>
                  <a:gd name="connsiteY45" fmla="*/ 635794 h 649684"/>
                  <a:gd name="connsiteX46" fmla="*/ 1527175 w 1549797"/>
                  <a:gd name="connsiteY46" fmla="*/ 638175 h 649684"/>
                  <a:gd name="connsiteX47" fmla="*/ 781844 w 1549797"/>
                  <a:gd name="connsiteY47" fmla="*/ 638175 h 649684"/>
                  <a:gd name="connsiteX48" fmla="*/ 543719 w 1549797"/>
                  <a:gd name="connsiteY48" fmla="*/ 638175 h 649684"/>
                  <a:gd name="connsiteX49" fmla="*/ 229394 w 1549797"/>
                  <a:gd name="connsiteY49" fmla="*/ 638175 h 649684"/>
                  <a:gd name="connsiteX50" fmla="*/ 65087 w 1549797"/>
                  <a:gd name="connsiteY50" fmla="*/ 638175 h 649684"/>
                  <a:gd name="connsiteX51" fmla="*/ 15081 w 1549797"/>
                  <a:gd name="connsiteY51" fmla="*/ 631031 h 649684"/>
                  <a:gd name="connsiteX52" fmla="*/ 10319 w 1549797"/>
                  <a:gd name="connsiteY52" fmla="*/ 526256 h 649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549797" h="649684">
                    <a:moveTo>
                      <a:pt x="10319" y="526256"/>
                    </a:moveTo>
                    <a:cubicBezTo>
                      <a:pt x="20638" y="506412"/>
                      <a:pt x="55563" y="523875"/>
                      <a:pt x="76994" y="511969"/>
                    </a:cubicBezTo>
                    <a:cubicBezTo>
                      <a:pt x="98425" y="500063"/>
                      <a:pt x="120650" y="476250"/>
                      <a:pt x="138906" y="454819"/>
                    </a:cubicBezTo>
                    <a:cubicBezTo>
                      <a:pt x="157162" y="433388"/>
                      <a:pt x="175022" y="415528"/>
                      <a:pt x="186531" y="383381"/>
                    </a:cubicBezTo>
                    <a:cubicBezTo>
                      <a:pt x="198040" y="351234"/>
                      <a:pt x="202803" y="296069"/>
                      <a:pt x="207962" y="261938"/>
                    </a:cubicBezTo>
                    <a:cubicBezTo>
                      <a:pt x="213121" y="227807"/>
                      <a:pt x="211137" y="204788"/>
                      <a:pt x="217487" y="178594"/>
                    </a:cubicBezTo>
                    <a:cubicBezTo>
                      <a:pt x="223837" y="152400"/>
                      <a:pt x="230584" y="128984"/>
                      <a:pt x="246062" y="104775"/>
                    </a:cubicBezTo>
                    <a:cubicBezTo>
                      <a:pt x="261540" y="80566"/>
                      <a:pt x="286543" y="50007"/>
                      <a:pt x="310356" y="33338"/>
                    </a:cubicBezTo>
                    <a:cubicBezTo>
                      <a:pt x="334169" y="16669"/>
                      <a:pt x="364331" y="7144"/>
                      <a:pt x="388937" y="4763"/>
                    </a:cubicBezTo>
                    <a:cubicBezTo>
                      <a:pt x="413543" y="2382"/>
                      <a:pt x="436960" y="9922"/>
                      <a:pt x="457994" y="19050"/>
                    </a:cubicBezTo>
                    <a:cubicBezTo>
                      <a:pt x="479028" y="28178"/>
                      <a:pt x="499269" y="42069"/>
                      <a:pt x="515144" y="59531"/>
                    </a:cubicBezTo>
                    <a:cubicBezTo>
                      <a:pt x="531019" y="76993"/>
                      <a:pt x="542925" y="104378"/>
                      <a:pt x="553244" y="123825"/>
                    </a:cubicBezTo>
                    <a:cubicBezTo>
                      <a:pt x="563563" y="143272"/>
                      <a:pt x="571103" y="153194"/>
                      <a:pt x="577056" y="176213"/>
                    </a:cubicBezTo>
                    <a:cubicBezTo>
                      <a:pt x="583009" y="199232"/>
                      <a:pt x="586581" y="238125"/>
                      <a:pt x="588962" y="261938"/>
                    </a:cubicBezTo>
                    <a:cubicBezTo>
                      <a:pt x="591343" y="285751"/>
                      <a:pt x="587772" y="298848"/>
                      <a:pt x="591344" y="319088"/>
                    </a:cubicBezTo>
                    <a:cubicBezTo>
                      <a:pt x="594916" y="339328"/>
                      <a:pt x="600472" y="362347"/>
                      <a:pt x="610394" y="383381"/>
                    </a:cubicBezTo>
                    <a:cubicBezTo>
                      <a:pt x="620316" y="404415"/>
                      <a:pt x="635000" y="425847"/>
                      <a:pt x="650875" y="445294"/>
                    </a:cubicBezTo>
                    <a:cubicBezTo>
                      <a:pt x="666750" y="464741"/>
                      <a:pt x="685007" y="486966"/>
                      <a:pt x="705644" y="500063"/>
                    </a:cubicBezTo>
                    <a:cubicBezTo>
                      <a:pt x="726281" y="513160"/>
                      <a:pt x="751285" y="521891"/>
                      <a:pt x="774700" y="523875"/>
                    </a:cubicBezTo>
                    <a:cubicBezTo>
                      <a:pt x="798116" y="525859"/>
                      <a:pt x="825896" y="521891"/>
                      <a:pt x="846137" y="511969"/>
                    </a:cubicBezTo>
                    <a:cubicBezTo>
                      <a:pt x="866378" y="502047"/>
                      <a:pt x="879872" y="482997"/>
                      <a:pt x="896144" y="464344"/>
                    </a:cubicBezTo>
                    <a:cubicBezTo>
                      <a:pt x="912416" y="445691"/>
                      <a:pt x="932657" y="420291"/>
                      <a:pt x="943769" y="400050"/>
                    </a:cubicBezTo>
                    <a:cubicBezTo>
                      <a:pt x="954881" y="379809"/>
                      <a:pt x="957660" y="367109"/>
                      <a:pt x="962819" y="342900"/>
                    </a:cubicBezTo>
                    <a:cubicBezTo>
                      <a:pt x="967978" y="318691"/>
                      <a:pt x="972344" y="279003"/>
                      <a:pt x="974725" y="254794"/>
                    </a:cubicBezTo>
                    <a:cubicBezTo>
                      <a:pt x="977106" y="230585"/>
                      <a:pt x="973137" y="218678"/>
                      <a:pt x="977106" y="197644"/>
                    </a:cubicBezTo>
                    <a:cubicBezTo>
                      <a:pt x="981075" y="176610"/>
                      <a:pt x="988615" y="150019"/>
                      <a:pt x="998537" y="128588"/>
                    </a:cubicBezTo>
                    <a:cubicBezTo>
                      <a:pt x="1008459" y="107157"/>
                      <a:pt x="1021159" y="86518"/>
                      <a:pt x="1036637" y="69056"/>
                    </a:cubicBezTo>
                    <a:cubicBezTo>
                      <a:pt x="1052115" y="51594"/>
                      <a:pt x="1076722" y="34132"/>
                      <a:pt x="1091406" y="23813"/>
                    </a:cubicBezTo>
                    <a:cubicBezTo>
                      <a:pt x="1106090" y="13494"/>
                      <a:pt x="1114822" y="11113"/>
                      <a:pt x="1124744" y="7144"/>
                    </a:cubicBezTo>
                    <a:cubicBezTo>
                      <a:pt x="1134666" y="3175"/>
                      <a:pt x="1138237" y="0"/>
                      <a:pt x="1150937" y="0"/>
                    </a:cubicBezTo>
                    <a:cubicBezTo>
                      <a:pt x="1163637" y="0"/>
                      <a:pt x="1182291" y="0"/>
                      <a:pt x="1200944" y="7144"/>
                    </a:cubicBezTo>
                    <a:cubicBezTo>
                      <a:pt x="1219597" y="14288"/>
                      <a:pt x="1246584" y="29766"/>
                      <a:pt x="1262856" y="42863"/>
                    </a:cubicBezTo>
                    <a:cubicBezTo>
                      <a:pt x="1279128" y="55960"/>
                      <a:pt x="1288256" y="72628"/>
                      <a:pt x="1298575" y="85725"/>
                    </a:cubicBezTo>
                    <a:cubicBezTo>
                      <a:pt x="1308894" y="98822"/>
                      <a:pt x="1316832" y="105569"/>
                      <a:pt x="1324769" y="121444"/>
                    </a:cubicBezTo>
                    <a:cubicBezTo>
                      <a:pt x="1332706" y="137319"/>
                      <a:pt x="1341835" y="164703"/>
                      <a:pt x="1346200" y="180975"/>
                    </a:cubicBezTo>
                    <a:cubicBezTo>
                      <a:pt x="1350565" y="197247"/>
                      <a:pt x="1349771" y="204391"/>
                      <a:pt x="1350962" y="219075"/>
                    </a:cubicBezTo>
                    <a:cubicBezTo>
                      <a:pt x="1352153" y="233759"/>
                      <a:pt x="1352153" y="251619"/>
                      <a:pt x="1353344" y="269081"/>
                    </a:cubicBezTo>
                    <a:cubicBezTo>
                      <a:pt x="1354535" y="286544"/>
                      <a:pt x="1353344" y="303213"/>
                      <a:pt x="1358106" y="323850"/>
                    </a:cubicBezTo>
                    <a:cubicBezTo>
                      <a:pt x="1362868" y="344487"/>
                      <a:pt x="1372791" y="372665"/>
                      <a:pt x="1381919" y="392906"/>
                    </a:cubicBezTo>
                    <a:cubicBezTo>
                      <a:pt x="1391047" y="413147"/>
                      <a:pt x="1397397" y="426641"/>
                      <a:pt x="1412875" y="445294"/>
                    </a:cubicBezTo>
                    <a:cubicBezTo>
                      <a:pt x="1428353" y="463947"/>
                      <a:pt x="1455737" y="492125"/>
                      <a:pt x="1474787" y="504825"/>
                    </a:cubicBezTo>
                    <a:cubicBezTo>
                      <a:pt x="1493837" y="517525"/>
                      <a:pt x="1515269" y="518319"/>
                      <a:pt x="1527175" y="521494"/>
                    </a:cubicBezTo>
                    <a:cubicBezTo>
                      <a:pt x="1539081" y="524669"/>
                      <a:pt x="1542653" y="517922"/>
                      <a:pt x="1546225" y="523875"/>
                    </a:cubicBezTo>
                    <a:cubicBezTo>
                      <a:pt x="1549797" y="529828"/>
                      <a:pt x="1548209" y="539751"/>
                      <a:pt x="1548606" y="557213"/>
                    </a:cubicBezTo>
                    <a:cubicBezTo>
                      <a:pt x="1549003" y="574675"/>
                      <a:pt x="1549400" y="615553"/>
                      <a:pt x="1548606" y="628650"/>
                    </a:cubicBezTo>
                    <a:cubicBezTo>
                      <a:pt x="1547812" y="641747"/>
                      <a:pt x="1547416" y="634207"/>
                      <a:pt x="1543844" y="635794"/>
                    </a:cubicBezTo>
                    <a:cubicBezTo>
                      <a:pt x="1540272" y="637382"/>
                      <a:pt x="1527175" y="638175"/>
                      <a:pt x="1527175" y="638175"/>
                    </a:cubicBezTo>
                    <a:lnTo>
                      <a:pt x="781844" y="638175"/>
                    </a:lnTo>
                    <a:lnTo>
                      <a:pt x="543719" y="638175"/>
                    </a:lnTo>
                    <a:lnTo>
                      <a:pt x="229394" y="638175"/>
                    </a:lnTo>
                    <a:lnTo>
                      <a:pt x="65087" y="638175"/>
                    </a:lnTo>
                    <a:cubicBezTo>
                      <a:pt x="29368" y="636984"/>
                      <a:pt x="24606" y="649684"/>
                      <a:pt x="15081" y="631031"/>
                    </a:cubicBezTo>
                    <a:cubicBezTo>
                      <a:pt x="5556" y="612378"/>
                      <a:pt x="0" y="546100"/>
                      <a:pt x="10319" y="52625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7" name="Forme libre 217"/>
              <p:cNvSpPr/>
              <p:nvPr/>
            </p:nvSpPr>
            <p:spPr>
              <a:xfrm flipV="1">
                <a:off x="1000101" y="4938906"/>
                <a:ext cx="1379249" cy="499884"/>
              </a:xfrm>
              <a:custGeom>
                <a:avLst/>
                <a:gdLst>
                  <a:gd name="connsiteX0" fmla="*/ 10319 w 1549797"/>
                  <a:gd name="connsiteY0" fmla="*/ 526256 h 649684"/>
                  <a:gd name="connsiteX1" fmla="*/ 76994 w 1549797"/>
                  <a:gd name="connsiteY1" fmla="*/ 511969 h 649684"/>
                  <a:gd name="connsiteX2" fmla="*/ 138906 w 1549797"/>
                  <a:gd name="connsiteY2" fmla="*/ 454819 h 649684"/>
                  <a:gd name="connsiteX3" fmla="*/ 186531 w 1549797"/>
                  <a:gd name="connsiteY3" fmla="*/ 383381 h 649684"/>
                  <a:gd name="connsiteX4" fmla="*/ 207962 w 1549797"/>
                  <a:gd name="connsiteY4" fmla="*/ 261938 h 649684"/>
                  <a:gd name="connsiteX5" fmla="*/ 217487 w 1549797"/>
                  <a:gd name="connsiteY5" fmla="*/ 178594 h 649684"/>
                  <a:gd name="connsiteX6" fmla="*/ 246062 w 1549797"/>
                  <a:gd name="connsiteY6" fmla="*/ 104775 h 649684"/>
                  <a:gd name="connsiteX7" fmla="*/ 310356 w 1549797"/>
                  <a:gd name="connsiteY7" fmla="*/ 33338 h 649684"/>
                  <a:gd name="connsiteX8" fmla="*/ 388937 w 1549797"/>
                  <a:gd name="connsiteY8" fmla="*/ 4763 h 649684"/>
                  <a:gd name="connsiteX9" fmla="*/ 457994 w 1549797"/>
                  <a:gd name="connsiteY9" fmla="*/ 19050 h 649684"/>
                  <a:gd name="connsiteX10" fmla="*/ 515144 w 1549797"/>
                  <a:gd name="connsiteY10" fmla="*/ 59531 h 649684"/>
                  <a:gd name="connsiteX11" fmla="*/ 553244 w 1549797"/>
                  <a:gd name="connsiteY11" fmla="*/ 123825 h 649684"/>
                  <a:gd name="connsiteX12" fmla="*/ 577056 w 1549797"/>
                  <a:gd name="connsiteY12" fmla="*/ 176213 h 649684"/>
                  <a:gd name="connsiteX13" fmla="*/ 588962 w 1549797"/>
                  <a:gd name="connsiteY13" fmla="*/ 261938 h 649684"/>
                  <a:gd name="connsiteX14" fmla="*/ 591344 w 1549797"/>
                  <a:gd name="connsiteY14" fmla="*/ 319088 h 649684"/>
                  <a:gd name="connsiteX15" fmla="*/ 610394 w 1549797"/>
                  <a:gd name="connsiteY15" fmla="*/ 383381 h 649684"/>
                  <a:gd name="connsiteX16" fmla="*/ 650875 w 1549797"/>
                  <a:gd name="connsiteY16" fmla="*/ 445294 h 649684"/>
                  <a:gd name="connsiteX17" fmla="*/ 705644 w 1549797"/>
                  <a:gd name="connsiteY17" fmla="*/ 500063 h 649684"/>
                  <a:gd name="connsiteX18" fmla="*/ 774700 w 1549797"/>
                  <a:gd name="connsiteY18" fmla="*/ 523875 h 649684"/>
                  <a:gd name="connsiteX19" fmla="*/ 846137 w 1549797"/>
                  <a:gd name="connsiteY19" fmla="*/ 511969 h 649684"/>
                  <a:gd name="connsiteX20" fmla="*/ 896144 w 1549797"/>
                  <a:gd name="connsiteY20" fmla="*/ 464344 h 649684"/>
                  <a:gd name="connsiteX21" fmla="*/ 943769 w 1549797"/>
                  <a:gd name="connsiteY21" fmla="*/ 400050 h 649684"/>
                  <a:gd name="connsiteX22" fmla="*/ 962819 w 1549797"/>
                  <a:gd name="connsiteY22" fmla="*/ 342900 h 649684"/>
                  <a:gd name="connsiteX23" fmla="*/ 974725 w 1549797"/>
                  <a:gd name="connsiteY23" fmla="*/ 254794 h 649684"/>
                  <a:gd name="connsiteX24" fmla="*/ 977106 w 1549797"/>
                  <a:gd name="connsiteY24" fmla="*/ 197644 h 649684"/>
                  <a:gd name="connsiteX25" fmla="*/ 998537 w 1549797"/>
                  <a:gd name="connsiteY25" fmla="*/ 128588 h 649684"/>
                  <a:gd name="connsiteX26" fmla="*/ 1036637 w 1549797"/>
                  <a:gd name="connsiteY26" fmla="*/ 69056 h 649684"/>
                  <a:gd name="connsiteX27" fmla="*/ 1091406 w 1549797"/>
                  <a:gd name="connsiteY27" fmla="*/ 23813 h 649684"/>
                  <a:gd name="connsiteX28" fmla="*/ 1124744 w 1549797"/>
                  <a:gd name="connsiteY28" fmla="*/ 7144 h 649684"/>
                  <a:gd name="connsiteX29" fmla="*/ 1150937 w 1549797"/>
                  <a:gd name="connsiteY29" fmla="*/ 0 h 649684"/>
                  <a:gd name="connsiteX30" fmla="*/ 1200944 w 1549797"/>
                  <a:gd name="connsiteY30" fmla="*/ 7144 h 649684"/>
                  <a:gd name="connsiteX31" fmla="*/ 1262856 w 1549797"/>
                  <a:gd name="connsiteY31" fmla="*/ 42863 h 649684"/>
                  <a:gd name="connsiteX32" fmla="*/ 1298575 w 1549797"/>
                  <a:gd name="connsiteY32" fmla="*/ 85725 h 649684"/>
                  <a:gd name="connsiteX33" fmla="*/ 1324769 w 1549797"/>
                  <a:gd name="connsiteY33" fmla="*/ 121444 h 649684"/>
                  <a:gd name="connsiteX34" fmla="*/ 1346200 w 1549797"/>
                  <a:gd name="connsiteY34" fmla="*/ 180975 h 649684"/>
                  <a:gd name="connsiteX35" fmla="*/ 1350962 w 1549797"/>
                  <a:gd name="connsiteY35" fmla="*/ 219075 h 649684"/>
                  <a:gd name="connsiteX36" fmla="*/ 1353344 w 1549797"/>
                  <a:gd name="connsiteY36" fmla="*/ 269081 h 649684"/>
                  <a:gd name="connsiteX37" fmla="*/ 1358106 w 1549797"/>
                  <a:gd name="connsiteY37" fmla="*/ 323850 h 649684"/>
                  <a:gd name="connsiteX38" fmla="*/ 1381919 w 1549797"/>
                  <a:gd name="connsiteY38" fmla="*/ 392906 h 649684"/>
                  <a:gd name="connsiteX39" fmla="*/ 1412875 w 1549797"/>
                  <a:gd name="connsiteY39" fmla="*/ 445294 h 649684"/>
                  <a:gd name="connsiteX40" fmla="*/ 1474787 w 1549797"/>
                  <a:gd name="connsiteY40" fmla="*/ 504825 h 649684"/>
                  <a:gd name="connsiteX41" fmla="*/ 1527175 w 1549797"/>
                  <a:gd name="connsiteY41" fmla="*/ 521494 h 649684"/>
                  <a:gd name="connsiteX42" fmla="*/ 1546225 w 1549797"/>
                  <a:gd name="connsiteY42" fmla="*/ 523875 h 649684"/>
                  <a:gd name="connsiteX43" fmla="*/ 1548606 w 1549797"/>
                  <a:gd name="connsiteY43" fmla="*/ 557213 h 649684"/>
                  <a:gd name="connsiteX44" fmla="*/ 1548606 w 1549797"/>
                  <a:gd name="connsiteY44" fmla="*/ 628650 h 649684"/>
                  <a:gd name="connsiteX45" fmla="*/ 1543844 w 1549797"/>
                  <a:gd name="connsiteY45" fmla="*/ 635794 h 649684"/>
                  <a:gd name="connsiteX46" fmla="*/ 1527175 w 1549797"/>
                  <a:gd name="connsiteY46" fmla="*/ 638175 h 649684"/>
                  <a:gd name="connsiteX47" fmla="*/ 781844 w 1549797"/>
                  <a:gd name="connsiteY47" fmla="*/ 638175 h 649684"/>
                  <a:gd name="connsiteX48" fmla="*/ 543719 w 1549797"/>
                  <a:gd name="connsiteY48" fmla="*/ 638175 h 649684"/>
                  <a:gd name="connsiteX49" fmla="*/ 229394 w 1549797"/>
                  <a:gd name="connsiteY49" fmla="*/ 638175 h 649684"/>
                  <a:gd name="connsiteX50" fmla="*/ 65087 w 1549797"/>
                  <a:gd name="connsiteY50" fmla="*/ 638175 h 649684"/>
                  <a:gd name="connsiteX51" fmla="*/ 15081 w 1549797"/>
                  <a:gd name="connsiteY51" fmla="*/ 631031 h 649684"/>
                  <a:gd name="connsiteX52" fmla="*/ 10319 w 1549797"/>
                  <a:gd name="connsiteY52" fmla="*/ 526256 h 649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549797" h="649684">
                    <a:moveTo>
                      <a:pt x="10319" y="526256"/>
                    </a:moveTo>
                    <a:cubicBezTo>
                      <a:pt x="20638" y="506412"/>
                      <a:pt x="55563" y="523875"/>
                      <a:pt x="76994" y="511969"/>
                    </a:cubicBezTo>
                    <a:cubicBezTo>
                      <a:pt x="98425" y="500063"/>
                      <a:pt x="120650" y="476250"/>
                      <a:pt x="138906" y="454819"/>
                    </a:cubicBezTo>
                    <a:cubicBezTo>
                      <a:pt x="157162" y="433388"/>
                      <a:pt x="175022" y="415528"/>
                      <a:pt x="186531" y="383381"/>
                    </a:cubicBezTo>
                    <a:cubicBezTo>
                      <a:pt x="198040" y="351234"/>
                      <a:pt x="202803" y="296069"/>
                      <a:pt x="207962" y="261938"/>
                    </a:cubicBezTo>
                    <a:cubicBezTo>
                      <a:pt x="213121" y="227807"/>
                      <a:pt x="211137" y="204788"/>
                      <a:pt x="217487" y="178594"/>
                    </a:cubicBezTo>
                    <a:cubicBezTo>
                      <a:pt x="223837" y="152400"/>
                      <a:pt x="230584" y="128984"/>
                      <a:pt x="246062" y="104775"/>
                    </a:cubicBezTo>
                    <a:cubicBezTo>
                      <a:pt x="261540" y="80566"/>
                      <a:pt x="286543" y="50007"/>
                      <a:pt x="310356" y="33338"/>
                    </a:cubicBezTo>
                    <a:cubicBezTo>
                      <a:pt x="334169" y="16669"/>
                      <a:pt x="364331" y="7144"/>
                      <a:pt x="388937" y="4763"/>
                    </a:cubicBezTo>
                    <a:cubicBezTo>
                      <a:pt x="413543" y="2382"/>
                      <a:pt x="436960" y="9922"/>
                      <a:pt x="457994" y="19050"/>
                    </a:cubicBezTo>
                    <a:cubicBezTo>
                      <a:pt x="479028" y="28178"/>
                      <a:pt x="499269" y="42069"/>
                      <a:pt x="515144" y="59531"/>
                    </a:cubicBezTo>
                    <a:cubicBezTo>
                      <a:pt x="531019" y="76993"/>
                      <a:pt x="542925" y="104378"/>
                      <a:pt x="553244" y="123825"/>
                    </a:cubicBezTo>
                    <a:cubicBezTo>
                      <a:pt x="563563" y="143272"/>
                      <a:pt x="571103" y="153194"/>
                      <a:pt x="577056" y="176213"/>
                    </a:cubicBezTo>
                    <a:cubicBezTo>
                      <a:pt x="583009" y="199232"/>
                      <a:pt x="586581" y="238125"/>
                      <a:pt x="588962" y="261938"/>
                    </a:cubicBezTo>
                    <a:cubicBezTo>
                      <a:pt x="591343" y="285751"/>
                      <a:pt x="587772" y="298848"/>
                      <a:pt x="591344" y="319088"/>
                    </a:cubicBezTo>
                    <a:cubicBezTo>
                      <a:pt x="594916" y="339328"/>
                      <a:pt x="600472" y="362347"/>
                      <a:pt x="610394" y="383381"/>
                    </a:cubicBezTo>
                    <a:cubicBezTo>
                      <a:pt x="620316" y="404415"/>
                      <a:pt x="635000" y="425847"/>
                      <a:pt x="650875" y="445294"/>
                    </a:cubicBezTo>
                    <a:cubicBezTo>
                      <a:pt x="666750" y="464741"/>
                      <a:pt x="685007" y="486966"/>
                      <a:pt x="705644" y="500063"/>
                    </a:cubicBezTo>
                    <a:cubicBezTo>
                      <a:pt x="726281" y="513160"/>
                      <a:pt x="751285" y="521891"/>
                      <a:pt x="774700" y="523875"/>
                    </a:cubicBezTo>
                    <a:cubicBezTo>
                      <a:pt x="798116" y="525859"/>
                      <a:pt x="825896" y="521891"/>
                      <a:pt x="846137" y="511969"/>
                    </a:cubicBezTo>
                    <a:cubicBezTo>
                      <a:pt x="866378" y="502047"/>
                      <a:pt x="879872" y="482997"/>
                      <a:pt x="896144" y="464344"/>
                    </a:cubicBezTo>
                    <a:cubicBezTo>
                      <a:pt x="912416" y="445691"/>
                      <a:pt x="932657" y="420291"/>
                      <a:pt x="943769" y="400050"/>
                    </a:cubicBezTo>
                    <a:cubicBezTo>
                      <a:pt x="954881" y="379809"/>
                      <a:pt x="957660" y="367109"/>
                      <a:pt x="962819" y="342900"/>
                    </a:cubicBezTo>
                    <a:cubicBezTo>
                      <a:pt x="967978" y="318691"/>
                      <a:pt x="972344" y="279003"/>
                      <a:pt x="974725" y="254794"/>
                    </a:cubicBezTo>
                    <a:cubicBezTo>
                      <a:pt x="977106" y="230585"/>
                      <a:pt x="973137" y="218678"/>
                      <a:pt x="977106" y="197644"/>
                    </a:cubicBezTo>
                    <a:cubicBezTo>
                      <a:pt x="981075" y="176610"/>
                      <a:pt x="988615" y="150019"/>
                      <a:pt x="998537" y="128588"/>
                    </a:cubicBezTo>
                    <a:cubicBezTo>
                      <a:pt x="1008459" y="107157"/>
                      <a:pt x="1021159" y="86518"/>
                      <a:pt x="1036637" y="69056"/>
                    </a:cubicBezTo>
                    <a:cubicBezTo>
                      <a:pt x="1052115" y="51594"/>
                      <a:pt x="1076722" y="34132"/>
                      <a:pt x="1091406" y="23813"/>
                    </a:cubicBezTo>
                    <a:cubicBezTo>
                      <a:pt x="1106090" y="13494"/>
                      <a:pt x="1114822" y="11113"/>
                      <a:pt x="1124744" y="7144"/>
                    </a:cubicBezTo>
                    <a:cubicBezTo>
                      <a:pt x="1134666" y="3175"/>
                      <a:pt x="1138237" y="0"/>
                      <a:pt x="1150937" y="0"/>
                    </a:cubicBezTo>
                    <a:cubicBezTo>
                      <a:pt x="1163637" y="0"/>
                      <a:pt x="1182291" y="0"/>
                      <a:pt x="1200944" y="7144"/>
                    </a:cubicBezTo>
                    <a:cubicBezTo>
                      <a:pt x="1219597" y="14288"/>
                      <a:pt x="1246584" y="29766"/>
                      <a:pt x="1262856" y="42863"/>
                    </a:cubicBezTo>
                    <a:cubicBezTo>
                      <a:pt x="1279128" y="55960"/>
                      <a:pt x="1288256" y="72628"/>
                      <a:pt x="1298575" y="85725"/>
                    </a:cubicBezTo>
                    <a:cubicBezTo>
                      <a:pt x="1308894" y="98822"/>
                      <a:pt x="1316832" y="105569"/>
                      <a:pt x="1324769" y="121444"/>
                    </a:cubicBezTo>
                    <a:cubicBezTo>
                      <a:pt x="1332706" y="137319"/>
                      <a:pt x="1341835" y="164703"/>
                      <a:pt x="1346200" y="180975"/>
                    </a:cubicBezTo>
                    <a:cubicBezTo>
                      <a:pt x="1350565" y="197247"/>
                      <a:pt x="1349771" y="204391"/>
                      <a:pt x="1350962" y="219075"/>
                    </a:cubicBezTo>
                    <a:cubicBezTo>
                      <a:pt x="1352153" y="233759"/>
                      <a:pt x="1352153" y="251619"/>
                      <a:pt x="1353344" y="269081"/>
                    </a:cubicBezTo>
                    <a:cubicBezTo>
                      <a:pt x="1354535" y="286544"/>
                      <a:pt x="1353344" y="303213"/>
                      <a:pt x="1358106" y="323850"/>
                    </a:cubicBezTo>
                    <a:cubicBezTo>
                      <a:pt x="1362868" y="344487"/>
                      <a:pt x="1372791" y="372665"/>
                      <a:pt x="1381919" y="392906"/>
                    </a:cubicBezTo>
                    <a:cubicBezTo>
                      <a:pt x="1391047" y="413147"/>
                      <a:pt x="1397397" y="426641"/>
                      <a:pt x="1412875" y="445294"/>
                    </a:cubicBezTo>
                    <a:cubicBezTo>
                      <a:pt x="1428353" y="463947"/>
                      <a:pt x="1455737" y="492125"/>
                      <a:pt x="1474787" y="504825"/>
                    </a:cubicBezTo>
                    <a:cubicBezTo>
                      <a:pt x="1493837" y="517525"/>
                      <a:pt x="1515269" y="518319"/>
                      <a:pt x="1527175" y="521494"/>
                    </a:cubicBezTo>
                    <a:cubicBezTo>
                      <a:pt x="1539081" y="524669"/>
                      <a:pt x="1542653" y="517922"/>
                      <a:pt x="1546225" y="523875"/>
                    </a:cubicBezTo>
                    <a:cubicBezTo>
                      <a:pt x="1549797" y="529828"/>
                      <a:pt x="1548209" y="539751"/>
                      <a:pt x="1548606" y="557213"/>
                    </a:cubicBezTo>
                    <a:cubicBezTo>
                      <a:pt x="1549003" y="574675"/>
                      <a:pt x="1549400" y="615553"/>
                      <a:pt x="1548606" y="628650"/>
                    </a:cubicBezTo>
                    <a:cubicBezTo>
                      <a:pt x="1547812" y="641747"/>
                      <a:pt x="1547416" y="634207"/>
                      <a:pt x="1543844" y="635794"/>
                    </a:cubicBezTo>
                    <a:cubicBezTo>
                      <a:pt x="1540272" y="637382"/>
                      <a:pt x="1527175" y="638175"/>
                      <a:pt x="1527175" y="638175"/>
                    </a:cubicBezTo>
                    <a:lnTo>
                      <a:pt x="781844" y="638175"/>
                    </a:lnTo>
                    <a:lnTo>
                      <a:pt x="543719" y="638175"/>
                    </a:lnTo>
                    <a:lnTo>
                      <a:pt x="229394" y="638175"/>
                    </a:lnTo>
                    <a:lnTo>
                      <a:pt x="65087" y="638175"/>
                    </a:lnTo>
                    <a:cubicBezTo>
                      <a:pt x="29368" y="636984"/>
                      <a:pt x="24606" y="649684"/>
                      <a:pt x="15081" y="631031"/>
                    </a:cubicBezTo>
                    <a:cubicBezTo>
                      <a:pt x="5556" y="612378"/>
                      <a:pt x="0" y="546100"/>
                      <a:pt x="10319" y="52625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8" name="Rectangle 75"/>
              <p:cNvSpPr/>
              <p:nvPr/>
            </p:nvSpPr>
            <p:spPr>
              <a:xfrm>
                <a:off x="1000100" y="4125163"/>
                <a:ext cx="1394446" cy="900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9" name="Groupe 407"/>
            <p:cNvGrpSpPr/>
            <p:nvPr/>
          </p:nvGrpSpPr>
          <p:grpSpPr>
            <a:xfrm>
              <a:off x="1838917" y="2353090"/>
              <a:ext cx="60206" cy="92619"/>
              <a:chOff x="1000100" y="3700463"/>
              <a:chExt cx="1394446" cy="1738327"/>
            </a:xfrm>
          </p:grpSpPr>
          <p:sp>
            <p:nvSpPr>
              <p:cNvPr id="73" name="Forme libre 210"/>
              <p:cNvSpPr/>
              <p:nvPr/>
            </p:nvSpPr>
            <p:spPr>
              <a:xfrm>
                <a:off x="1000101" y="3700463"/>
                <a:ext cx="1379249" cy="499884"/>
              </a:xfrm>
              <a:custGeom>
                <a:avLst/>
                <a:gdLst>
                  <a:gd name="connsiteX0" fmla="*/ 10319 w 1549797"/>
                  <a:gd name="connsiteY0" fmla="*/ 526256 h 649684"/>
                  <a:gd name="connsiteX1" fmla="*/ 76994 w 1549797"/>
                  <a:gd name="connsiteY1" fmla="*/ 511969 h 649684"/>
                  <a:gd name="connsiteX2" fmla="*/ 138906 w 1549797"/>
                  <a:gd name="connsiteY2" fmla="*/ 454819 h 649684"/>
                  <a:gd name="connsiteX3" fmla="*/ 186531 w 1549797"/>
                  <a:gd name="connsiteY3" fmla="*/ 383381 h 649684"/>
                  <a:gd name="connsiteX4" fmla="*/ 207962 w 1549797"/>
                  <a:gd name="connsiteY4" fmla="*/ 261938 h 649684"/>
                  <a:gd name="connsiteX5" fmla="*/ 217487 w 1549797"/>
                  <a:gd name="connsiteY5" fmla="*/ 178594 h 649684"/>
                  <a:gd name="connsiteX6" fmla="*/ 246062 w 1549797"/>
                  <a:gd name="connsiteY6" fmla="*/ 104775 h 649684"/>
                  <a:gd name="connsiteX7" fmla="*/ 310356 w 1549797"/>
                  <a:gd name="connsiteY7" fmla="*/ 33338 h 649684"/>
                  <a:gd name="connsiteX8" fmla="*/ 388937 w 1549797"/>
                  <a:gd name="connsiteY8" fmla="*/ 4763 h 649684"/>
                  <a:gd name="connsiteX9" fmla="*/ 457994 w 1549797"/>
                  <a:gd name="connsiteY9" fmla="*/ 19050 h 649684"/>
                  <a:gd name="connsiteX10" fmla="*/ 515144 w 1549797"/>
                  <a:gd name="connsiteY10" fmla="*/ 59531 h 649684"/>
                  <a:gd name="connsiteX11" fmla="*/ 553244 w 1549797"/>
                  <a:gd name="connsiteY11" fmla="*/ 123825 h 649684"/>
                  <a:gd name="connsiteX12" fmla="*/ 577056 w 1549797"/>
                  <a:gd name="connsiteY12" fmla="*/ 176213 h 649684"/>
                  <a:gd name="connsiteX13" fmla="*/ 588962 w 1549797"/>
                  <a:gd name="connsiteY13" fmla="*/ 261938 h 649684"/>
                  <a:gd name="connsiteX14" fmla="*/ 591344 w 1549797"/>
                  <a:gd name="connsiteY14" fmla="*/ 319088 h 649684"/>
                  <a:gd name="connsiteX15" fmla="*/ 610394 w 1549797"/>
                  <a:gd name="connsiteY15" fmla="*/ 383381 h 649684"/>
                  <a:gd name="connsiteX16" fmla="*/ 650875 w 1549797"/>
                  <a:gd name="connsiteY16" fmla="*/ 445294 h 649684"/>
                  <a:gd name="connsiteX17" fmla="*/ 705644 w 1549797"/>
                  <a:gd name="connsiteY17" fmla="*/ 500063 h 649684"/>
                  <a:gd name="connsiteX18" fmla="*/ 774700 w 1549797"/>
                  <a:gd name="connsiteY18" fmla="*/ 523875 h 649684"/>
                  <a:gd name="connsiteX19" fmla="*/ 846137 w 1549797"/>
                  <a:gd name="connsiteY19" fmla="*/ 511969 h 649684"/>
                  <a:gd name="connsiteX20" fmla="*/ 896144 w 1549797"/>
                  <a:gd name="connsiteY20" fmla="*/ 464344 h 649684"/>
                  <a:gd name="connsiteX21" fmla="*/ 943769 w 1549797"/>
                  <a:gd name="connsiteY21" fmla="*/ 400050 h 649684"/>
                  <a:gd name="connsiteX22" fmla="*/ 962819 w 1549797"/>
                  <a:gd name="connsiteY22" fmla="*/ 342900 h 649684"/>
                  <a:gd name="connsiteX23" fmla="*/ 974725 w 1549797"/>
                  <a:gd name="connsiteY23" fmla="*/ 254794 h 649684"/>
                  <a:gd name="connsiteX24" fmla="*/ 977106 w 1549797"/>
                  <a:gd name="connsiteY24" fmla="*/ 197644 h 649684"/>
                  <a:gd name="connsiteX25" fmla="*/ 998537 w 1549797"/>
                  <a:gd name="connsiteY25" fmla="*/ 128588 h 649684"/>
                  <a:gd name="connsiteX26" fmla="*/ 1036637 w 1549797"/>
                  <a:gd name="connsiteY26" fmla="*/ 69056 h 649684"/>
                  <a:gd name="connsiteX27" fmla="*/ 1091406 w 1549797"/>
                  <a:gd name="connsiteY27" fmla="*/ 23813 h 649684"/>
                  <a:gd name="connsiteX28" fmla="*/ 1124744 w 1549797"/>
                  <a:gd name="connsiteY28" fmla="*/ 7144 h 649684"/>
                  <a:gd name="connsiteX29" fmla="*/ 1150937 w 1549797"/>
                  <a:gd name="connsiteY29" fmla="*/ 0 h 649684"/>
                  <a:gd name="connsiteX30" fmla="*/ 1200944 w 1549797"/>
                  <a:gd name="connsiteY30" fmla="*/ 7144 h 649684"/>
                  <a:gd name="connsiteX31" fmla="*/ 1262856 w 1549797"/>
                  <a:gd name="connsiteY31" fmla="*/ 42863 h 649684"/>
                  <a:gd name="connsiteX32" fmla="*/ 1298575 w 1549797"/>
                  <a:gd name="connsiteY32" fmla="*/ 85725 h 649684"/>
                  <a:gd name="connsiteX33" fmla="*/ 1324769 w 1549797"/>
                  <a:gd name="connsiteY33" fmla="*/ 121444 h 649684"/>
                  <a:gd name="connsiteX34" fmla="*/ 1346200 w 1549797"/>
                  <a:gd name="connsiteY34" fmla="*/ 180975 h 649684"/>
                  <a:gd name="connsiteX35" fmla="*/ 1350962 w 1549797"/>
                  <a:gd name="connsiteY35" fmla="*/ 219075 h 649684"/>
                  <a:gd name="connsiteX36" fmla="*/ 1353344 w 1549797"/>
                  <a:gd name="connsiteY36" fmla="*/ 269081 h 649684"/>
                  <a:gd name="connsiteX37" fmla="*/ 1358106 w 1549797"/>
                  <a:gd name="connsiteY37" fmla="*/ 323850 h 649684"/>
                  <a:gd name="connsiteX38" fmla="*/ 1381919 w 1549797"/>
                  <a:gd name="connsiteY38" fmla="*/ 392906 h 649684"/>
                  <a:gd name="connsiteX39" fmla="*/ 1412875 w 1549797"/>
                  <a:gd name="connsiteY39" fmla="*/ 445294 h 649684"/>
                  <a:gd name="connsiteX40" fmla="*/ 1474787 w 1549797"/>
                  <a:gd name="connsiteY40" fmla="*/ 504825 h 649684"/>
                  <a:gd name="connsiteX41" fmla="*/ 1527175 w 1549797"/>
                  <a:gd name="connsiteY41" fmla="*/ 521494 h 649684"/>
                  <a:gd name="connsiteX42" fmla="*/ 1546225 w 1549797"/>
                  <a:gd name="connsiteY42" fmla="*/ 523875 h 649684"/>
                  <a:gd name="connsiteX43" fmla="*/ 1548606 w 1549797"/>
                  <a:gd name="connsiteY43" fmla="*/ 557213 h 649684"/>
                  <a:gd name="connsiteX44" fmla="*/ 1548606 w 1549797"/>
                  <a:gd name="connsiteY44" fmla="*/ 628650 h 649684"/>
                  <a:gd name="connsiteX45" fmla="*/ 1543844 w 1549797"/>
                  <a:gd name="connsiteY45" fmla="*/ 635794 h 649684"/>
                  <a:gd name="connsiteX46" fmla="*/ 1527175 w 1549797"/>
                  <a:gd name="connsiteY46" fmla="*/ 638175 h 649684"/>
                  <a:gd name="connsiteX47" fmla="*/ 781844 w 1549797"/>
                  <a:gd name="connsiteY47" fmla="*/ 638175 h 649684"/>
                  <a:gd name="connsiteX48" fmla="*/ 543719 w 1549797"/>
                  <a:gd name="connsiteY48" fmla="*/ 638175 h 649684"/>
                  <a:gd name="connsiteX49" fmla="*/ 229394 w 1549797"/>
                  <a:gd name="connsiteY49" fmla="*/ 638175 h 649684"/>
                  <a:gd name="connsiteX50" fmla="*/ 65087 w 1549797"/>
                  <a:gd name="connsiteY50" fmla="*/ 638175 h 649684"/>
                  <a:gd name="connsiteX51" fmla="*/ 15081 w 1549797"/>
                  <a:gd name="connsiteY51" fmla="*/ 631031 h 649684"/>
                  <a:gd name="connsiteX52" fmla="*/ 10319 w 1549797"/>
                  <a:gd name="connsiteY52" fmla="*/ 526256 h 649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549797" h="649684">
                    <a:moveTo>
                      <a:pt x="10319" y="526256"/>
                    </a:moveTo>
                    <a:cubicBezTo>
                      <a:pt x="20638" y="506412"/>
                      <a:pt x="55563" y="523875"/>
                      <a:pt x="76994" y="511969"/>
                    </a:cubicBezTo>
                    <a:cubicBezTo>
                      <a:pt x="98425" y="500063"/>
                      <a:pt x="120650" y="476250"/>
                      <a:pt x="138906" y="454819"/>
                    </a:cubicBezTo>
                    <a:cubicBezTo>
                      <a:pt x="157162" y="433388"/>
                      <a:pt x="175022" y="415528"/>
                      <a:pt x="186531" y="383381"/>
                    </a:cubicBezTo>
                    <a:cubicBezTo>
                      <a:pt x="198040" y="351234"/>
                      <a:pt x="202803" y="296069"/>
                      <a:pt x="207962" y="261938"/>
                    </a:cubicBezTo>
                    <a:cubicBezTo>
                      <a:pt x="213121" y="227807"/>
                      <a:pt x="211137" y="204788"/>
                      <a:pt x="217487" y="178594"/>
                    </a:cubicBezTo>
                    <a:cubicBezTo>
                      <a:pt x="223837" y="152400"/>
                      <a:pt x="230584" y="128984"/>
                      <a:pt x="246062" y="104775"/>
                    </a:cubicBezTo>
                    <a:cubicBezTo>
                      <a:pt x="261540" y="80566"/>
                      <a:pt x="286543" y="50007"/>
                      <a:pt x="310356" y="33338"/>
                    </a:cubicBezTo>
                    <a:cubicBezTo>
                      <a:pt x="334169" y="16669"/>
                      <a:pt x="364331" y="7144"/>
                      <a:pt x="388937" y="4763"/>
                    </a:cubicBezTo>
                    <a:cubicBezTo>
                      <a:pt x="413543" y="2382"/>
                      <a:pt x="436960" y="9922"/>
                      <a:pt x="457994" y="19050"/>
                    </a:cubicBezTo>
                    <a:cubicBezTo>
                      <a:pt x="479028" y="28178"/>
                      <a:pt x="499269" y="42069"/>
                      <a:pt x="515144" y="59531"/>
                    </a:cubicBezTo>
                    <a:cubicBezTo>
                      <a:pt x="531019" y="76993"/>
                      <a:pt x="542925" y="104378"/>
                      <a:pt x="553244" y="123825"/>
                    </a:cubicBezTo>
                    <a:cubicBezTo>
                      <a:pt x="563563" y="143272"/>
                      <a:pt x="571103" y="153194"/>
                      <a:pt x="577056" y="176213"/>
                    </a:cubicBezTo>
                    <a:cubicBezTo>
                      <a:pt x="583009" y="199232"/>
                      <a:pt x="586581" y="238125"/>
                      <a:pt x="588962" y="261938"/>
                    </a:cubicBezTo>
                    <a:cubicBezTo>
                      <a:pt x="591343" y="285751"/>
                      <a:pt x="587772" y="298848"/>
                      <a:pt x="591344" y="319088"/>
                    </a:cubicBezTo>
                    <a:cubicBezTo>
                      <a:pt x="594916" y="339328"/>
                      <a:pt x="600472" y="362347"/>
                      <a:pt x="610394" y="383381"/>
                    </a:cubicBezTo>
                    <a:cubicBezTo>
                      <a:pt x="620316" y="404415"/>
                      <a:pt x="635000" y="425847"/>
                      <a:pt x="650875" y="445294"/>
                    </a:cubicBezTo>
                    <a:cubicBezTo>
                      <a:pt x="666750" y="464741"/>
                      <a:pt x="685007" y="486966"/>
                      <a:pt x="705644" y="500063"/>
                    </a:cubicBezTo>
                    <a:cubicBezTo>
                      <a:pt x="726281" y="513160"/>
                      <a:pt x="751285" y="521891"/>
                      <a:pt x="774700" y="523875"/>
                    </a:cubicBezTo>
                    <a:cubicBezTo>
                      <a:pt x="798116" y="525859"/>
                      <a:pt x="825896" y="521891"/>
                      <a:pt x="846137" y="511969"/>
                    </a:cubicBezTo>
                    <a:cubicBezTo>
                      <a:pt x="866378" y="502047"/>
                      <a:pt x="879872" y="482997"/>
                      <a:pt x="896144" y="464344"/>
                    </a:cubicBezTo>
                    <a:cubicBezTo>
                      <a:pt x="912416" y="445691"/>
                      <a:pt x="932657" y="420291"/>
                      <a:pt x="943769" y="400050"/>
                    </a:cubicBezTo>
                    <a:cubicBezTo>
                      <a:pt x="954881" y="379809"/>
                      <a:pt x="957660" y="367109"/>
                      <a:pt x="962819" y="342900"/>
                    </a:cubicBezTo>
                    <a:cubicBezTo>
                      <a:pt x="967978" y="318691"/>
                      <a:pt x="972344" y="279003"/>
                      <a:pt x="974725" y="254794"/>
                    </a:cubicBezTo>
                    <a:cubicBezTo>
                      <a:pt x="977106" y="230585"/>
                      <a:pt x="973137" y="218678"/>
                      <a:pt x="977106" y="197644"/>
                    </a:cubicBezTo>
                    <a:cubicBezTo>
                      <a:pt x="981075" y="176610"/>
                      <a:pt x="988615" y="150019"/>
                      <a:pt x="998537" y="128588"/>
                    </a:cubicBezTo>
                    <a:cubicBezTo>
                      <a:pt x="1008459" y="107157"/>
                      <a:pt x="1021159" y="86518"/>
                      <a:pt x="1036637" y="69056"/>
                    </a:cubicBezTo>
                    <a:cubicBezTo>
                      <a:pt x="1052115" y="51594"/>
                      <a:pt x="1076722" y="34132"/>
                      <a:pt x="1091406" y="23813"/>
                    </a:cubicBezTo>
                    <a:cubicBezTo>
                      <a:pt x="1106090" y="13494"/>
                      <a:pt x="1114822" y="11113"/>
                      <a:pt x="1124744" y="7144"/>
                    </a:cubicBezTo>
                    <a:cubicBezTo>
                      <a:pt x="1134666" y="3175"/>
                      <a:pt x="1138237" y="0"/>
                      <a:pt x="1150937" y="0"/>
                    </a:cubicBezTo>
                    <a:cubicBezTo>
                      <a:pt x="1163637" y="0"/>
                      <a:pt x="1182291" y="0"/>
                      <a:pt x="1200944" y="7144"/>
                    </a:cubicBezTo>
                    <a:cubicBezTo>
                      <a:pt x="1219597" y="14288"/>
                      <a:pt x="1246584" y="29766"/>
                      <a:pt x="1262856" y="42863"/>
                    </a:cubicBezTo>
                    <a:cubicBezTo>
                      <a:pt x="1279128" y="55960"/>
                      <a:pt x="1288256" y="72628"/>
                      <a:pt x="1298575" y="85725"/>
                    </a:cubicBezTo>
                    <a:cubicBezTo>
                      <a:pt x="1308894" y="98822"/>
                      <a:pt x="1316832" y="105569"/>
                      <a:pt x="1324769" y="121444"/>
                    </a:cubicBezTo>
                    <a:cubicBezTo>
                      <a:pt x="1332706" y="137319"/>
                      <a:pt x="1341835" y="164703"/>
                      <a:pt x="1346200" y="180975"/>
                    </a:cubicBezTo>
                    <a:cubicBezTo>
                      <a:pt x="1350565" y="197247"/>
                      <a:pt x="1349771" y="204391"/>
                      <a:pt x="1350962" y="219075"/>
                    </a:cubicBezTo>
                    <a:cubicBezTo>
                      <a:pt x="1352153" y="233759"/>
                      <a:pt x="1352153" y="251619"/>
                      <a:pt x="1353344" y="269081"/>
                    </a:cubicBezTo>
                    <a:cubicBezTo>
                      <a:pt x="1354535" y="286544"/>
                      <a:pt x="1353344" y="303213"/>
                      <a:pt x="1358106" y="323850"/>
                    </a:cubicBezTo>
                    <a:cubicBezTo>
                      <a:pt x="1362868" y="344487"/>
                      <a:pt x="1372791" y="372665"/>
                      <a:pt x="1381919" y="392906"/>
                    </a:cubicBezTo>
                    <a:cubicBezTo>
                      <a:pt x="1391047" y="413147"/>
                      <a:pt x="1397397" y="426641"/>
                      <a:pt x="1412875" y="445294"/>
                    </a:cubicBezTo>
                    <a:cubicBezTo>
                      <a:pt x="1428353" y="463947"/>
                      <a:pt x="1455737" y="492125"/>
                      <a:pt x="1474787" y="504825"/>
                    </a:cubicBezTo>
                    <a:cubicBezTo>
                      <a:pt x="1493837" y="517525"/>
                      <a:pt x="1515269" y="518319"/>
                      <a:pt x="1527175" y="521494"/>
                    </a:cubicBezTo>
                    <a:cubicBezTo>
                      <a:pt x="1539081" y="524669"/>
                      <a:pt x="1542653" y="517922"/>
                      <a:pt x="1546225" y="523875"/>
                    </a:cubicBezTo>
                    <a:cubicBezTo>
                      <a:pt x="1549797" y="529828"/>
                      <a:pt x="1548209" y="539751"/>
                      <a:pt x="1548606" y="557213"/>
                    </a:cubicBezTo>
                    <a:cubicBezTo>
                      <a:pt x="1549003" y="574675"/>
                      <a:pt x="1549400" y="615553"/>
                      <a:pt x="1548606" y="628650"/>
                    </a:cubicBezTo>
                    <a:cubicBezTo>
                      <a:pt x="1547812" y="641747"/>
                      <a:pt x="1547416" y="634207"/>
                      <a:pt x="1543844" y="635794"/>
                    </a:cubicBezTo>
                    <a:cubicBezTo>
                      <a:pt x="1540272" y="637382"/>
                      <a:pt x="1527175" y="638175"/>
                      <a:pt x="1527175" y="638175"/>
                    </a:cubicBezTo>
                    <a:lnTo>
                      <a:pt x="781844" y="638175"/>
                    </a:lnTo>
                    <a:lnTo>
                      <a:pt x="543719" y="638175"/>
                    </a:lnTo>
                    <a:lnTo>
                      <a:pt x="229394" y="638175"/>
                    </a:lnTo>
                    <a:lnTo>
                      <a:pt x="65087" y="638175"/>
                    </a:lnTo>
                    <a:cubicBezTo>
                      <a:pt x="29368" y="636984"/>
                      <a:pt x="24606" y="649684"/>
                      <a:pt x="15081" y="631031"/>
                    </a:cubicBezTo>
                    <a:cubicBezTo>
                      <a:pt x="5556" y="612378"/>
                      <a:pt x="0" y="546100"/>
                      <a:pt x="10319" y="52625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4" name="Forme libre 211"/>
              <p:cNvSpPr/>
              <p:nvPr/>
            </p:nvSpPr>
            <p:spPr>
              <a:xfrm flipV="1">
                <a:off x="1000101" y="4938906"/>
                <a:ext cx="1379249" cy="499884"/>
              </a:xfrm>
              <a:custGeom>
                <a:avLst/>
                <a:gdLst>
                  <a:gd name="connsiteX0" fmla="*/ 10319 w 1549797"/>
                  <a:gd name="connsiteY0" fmla="*/ 526256 h 649684"/>
                  <a:gd name="connsiteX1" fmla="*/ 76994 w 1549797"/>
                  <a:gd name="connsiteY1" fmla="*/ 511969 h 649684"/>
                  <a:gd name="connsiteX2" fmla="*/ 138906 w 1549797"/>
                  <a:gd name="connsiteY2" fmla="*/ 454819 h 649684"/>
                  <a:gd name="connsiteX3" fmla="*/ 186531 w 1549797"/>
                  <a:gd name="connsiteY3" fmla="*/ 383381 h 649684"/>
                  <a:gd name="connsiteX4" fmla="*/ 207962 w 1549797"/>
                  <a:gd name="connsiteY4" fmla="*/ 261938 h 649684"/>
                  <a:gd name="connsiteX5" fmla="*/ 217487 w 1549797"/>
                  <a:gd name="connsiteY5" fmla="*/ 178594 h 649684"/>
                  <a:gd name="connsiteX6" fmla="*/ 246062 w 1549797"/>
                  <a:gd name="connsiteY6" fmla="*/ 104775 h 649684"/>
                  <a:gd name="connsiteX7" fmla="*/ 310356 w 1549797"/>
                  <a:gd name="connsiteY7" fmla="*/ 33338 h 649684"/>
                  <a:gd name="connsiteX8" fmla="*/ 388937 w 1549797"/>
                  <a:gd name="connsiteY8" fmla="*/ 4763 h 649684"/>
                  <a:gd name="connsiteX9" fmla="*/ 457994 w 1549797"/>
                  <a:gd name="connsiteY9" fmla="*/ 19050 h 649684"/>
                  <a:gd name="connsiteX10" fmla="*/ 515144 w 1549797"/>
                  <a:gd name="connsiteY10" fmla="*/ 59531 h 649684"/>
                  <a:gd name="connsiteX11" fmla="*/ 553244 w 1549797"/>
                  <a:gd name="connsiteY11" fmla="*/ 123825 h 649684"/>
                  <a:gd name="connsiteX12" fmla="*/ 577056 w 1549797"/>
                  <a:gd name="connsiteY12" fmla="*/ 176213 h 649684"/>
                  <a:gd name="connsiteX13" fmla="*/ 588962 w 1549797"/>
                  <a:gd name="connsiteY13" fmla="*/ 261938 h 649684"/>
                  <a:gd name="connsiteX14" fmla="*/ 591344 w 1549797"/>
                  <a:gd name="connsiteY14" fmla="*/ 319088 h 649684"/>
                  <a:gd name="connsiteX15" fmla="*/ 610394 w 1549797"/>
                  <a:gd name="connsiteY15" fmla="*/ 383381 h 649684"/>
                  <a:gd name="connsiteX16" fmla="*/ 650875 w 1549797"/>
                  <a:gd name="connsiteY16" fmla="*/ 445294 h 649684"/>
                  <a:gd name="connsiteX17" fmla="*/ 705644 w 1549797"/>
                  <a:gd name="connsiteY17" fmla="*/ 500063 h 649684"/>
                  <a:gd name="connsiteX18" fmla="*/ 774700 w 1549797"/>
                  <a:gd name="connsiteY18" fmla="*/ 523875 h 649684"/>
                  <a:gd name="connsiteX19" fmla="*/ 846137 w 1549797"/>
                  <a:gd name="connsiteY19" fmla="*/ 511969 h 649684"/>
                  <a:gd name="connsiteX20" fmla="*/ 896144 w 1549797"/>
                  <a:gd name="connsiteY20" fmla="*/ 464344 h 649684"/>
                  <a:gd name="connsiteX21" fmla="*/ 943769 w 1549797"/>
                  <a:gd name="connsiteY21" fmla="*/ 400050 h 649684"/>
                  <a:gd name="connsiteX22" fmla="*/ 962819 w 1549797"/>
                  <a:gd name="connsiteY22" fmla="*/ 342900 h 649684"/>
                  <a:gd name="connsiteX23" fmla="*/ 974725 w 1549797"/>
                  <a:gd name="connsiteY23" fmla="*/ 254794 h 649684"/>
                  <a:gd name="connsiteX24" fmla="*/ 977106 w 1549797"/>
                  <a:gd name="connsiteY24" fmla="*/ 197644 h 649684"/>
                  <a:gd name="connsiteX25" fmla="*/ 998537 w 1549797"/>
                  <a:gd name="connsiteY25" fmla="*/ 128588 h 649684"/>
                  <a:gd name="connsiteX26" fmla="*/ 1036637 w 1549797"/>
                  <a:gd name="connsiteY26" fmla="*/ 69056 h 649684"/>
                  <a:gd name="connsiteX27" fmla="*/ 1091406 w 1549797"/>
                  <a:gd name="connsiteY27" fmla="*/ 23813 h 649684"/>
                  <a:gd name="connsiteX28" fmla="*/ 1124744 w 1549797"/>
                  <a:gd name="connsiteY28" fmla="*/ 7144 h 649684"/>
                  <a:gd name="connsiteX29" fmla="*/ 1150937 w 1549797"/>
                  <a:gd name="connsiteY29" fmla="*/ 0 h 649684"/>
                  <a:gd name="connsiteX30" fmla="*/ 1200944 w 1549797"/>
                  <a:gd name="connsiteY30" fmla="*/ 7144 h 649684"/>
                  <a:gd name="connsiteX31" fmla="*/ 1262856 w 1549797"/>
                  <a:gd name="connsiteY31" fmla="*/ 42863 h 649684"/>
                  <a:gd name="connsiteX32" fmla="*/ 1298575 w 1549797"/>
                  <a:gd name="connsiteY32" fmla="*/ 85725 h 649684"/>
                  <a:gd name="connsiteX33" fmla="*/ 1324769 w 1549797"/>
                  <a:gd name="connsiteY33" fmla="*/ 121444 h 649684"/>
                  <a:gd name="connsiteX34" fmla="*/ 1346200 w 1549797"/>
                  <a:gd name="connsiteY34" fmla="*/ 180975 h 649684"/>
                  <a:gd name="connsiteX35" fmla="*/ 1350962 w 1549797"/>
                  <a:gd name="connsiteY35" fmla="*/ 219075 h 649684"/>
                  <a:gd name="connsiteX36" fmla="*/ 1353344 w 1549797"/>
                  <a:gd name="connsiteY36" fmla="*/ 269081 h 649684"/>
                  <a:gd name="connsiteX37" fmla="*/ 1358106 w 1549797"/>
                  <a:gd name="connsiteY37" fmla="*/ 323850 h 649684"/>
                  <a:gd name="connsiteX38" fmla="*/ 1381919 w 1549797"/>
                  <a:gd name="connsiteY38" fmla="*/ 392906 h 649684"/>
                  <a:gd name="connsiteX39" fmla="*/ 1412875 w 1549797"/>
                  <a:gd name="connsiteY39" fmla="*/ 445294 h 649684"/>
                  <a:gd name="connsiteX40" fmla="*/ 1474787 w 1549797"/>
                  <a:gd name="connsiteY40" fmla="*/ 504825 h 649684"/>
                  <a:gd name="connsiteX41" fmla="*/ 1527175 w 1549797"/>
                  <a:gd name="connsiteY41" fmla="*/ 521494 h 649684"/>
                  <a:gd name="connsiteX42" fmla="*/ 1546225 w 1549797"/>
                  <a:gd name="connsiteY42" fmla="*/ 523875 h 649684"/>
                  <a:gd name="connsiteX43" fmla="*/ 1548606 w 1549797"/>
                  <a:gd name="connsiteY43" fmla="*/ 557213 h 649684"/>
                  <a:gd name="connsiteX44" fmla="*/ 1548606 w 1549797"/>
                  <a:gd name="connsiteY44" fmla="*/ 628650 h 649684"/>
                  <a:gd name="connsiteX45" fmla="*/ 1543844 w 1549797"/>
                  <a:gd name="connsiteY45" fmla="*/ 635794 h 649684"/>
                  <a:gd name="connsiteX46" fmla="*/ 1527175 w 1549797"/>
                  <a:gd name="connsiteY46" fmla="*/ 638175 h 649684"/>
                  <a:gd name="connsiteX47" fmla="*/ 781844 w 1549797"/>
                  <a:gd name="connsiteY47" fmla="*/ 638175 h 649684"/>
                  <a:gd name="connsiteX48" fmla="*/ 543719 w 1549797"/>
                  <a:gd name="connsiteY48" fmla="*/ 638175 h 649684"/>
                  <a:gd name="connsiteX49" fmla="*/ 229394 w 1549797"/>
                  <a:gd name="connsiteY49" fmla="*/ 638175 h 649684"/>
                  <a:gd name="connsiteX50" fmla="*/ 65087 w 1549797"/>
                  <a:gd name="connsiteY50" fmla="*/ 638175 h 649684"/>
                  <a:gd name="connsiteX51" fmla="*/ 15081 w 1549797"/>
                  <a:gd name="connsiteY51" fmla="*/ 631031 h 649684"/>
                  <a:gd name="connsiteX52" fmla="*/ 10319 w 1549797"/>
                  <a:gd name="connsiteY52" fmla="*/ 526256 h 649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549797" h="649684">
                    <a:moveTo>
                      <a:pt x="10319" y="526256"/>
                    </a:moveTo>
                    <a:cubicBezTo>
                      <a:pt x="20638" y="506412"/>
                      <a:pt x="55563" y="523875"/>
                      <a:pt x="76994" y="511969"/>
                    </a:cubicBezTo>
                    <a:cubicBezTo>
                      <a:pt x="98425" y="500063"/>
                      <a:pt x="120650" y="476250"/>
                      <a:pt x="138906" y="454819"/>
                    </a:cubicBezTo>
                    <a:cubicBezTo>
                      <a:pt x="157162" y="433388"/>
                      <a:pt x="175022" y="415528"/>
                      <a:pt x="186531" y="383381"/>
                    </a:cubicBezTo>
                    <a:cubicBezTo>
                      <a:pt x="198040" y="351234"/>
                      <a:pt x="202803" y="296069"/>
                      <a:pt x="207962" y="261938"/>
                    </a:cubicBezTo>
                    <a:cubicBezTo>
                      <a:pt x="213121" y="227807"/>
                      <a:pt x="211137" y="204788"/>
                      <a:pt x="217487" y="178594"/>
                    </a:cubicBezTo>
                    <a:cubicBezTo>
                      <a:pt x="223837" y="152400"/>
                      <a:pt x="230584" y="128984"/>
                      <a:pt x="246062" y="104775"/>
                    </a:cubicBezTo>
                    <a:cubicBezTo>
                      <a:pt x="261540" y="80566"/>
                      <a:pt x="286543" y="50007"/>
                      <a:pt x="310356" y="33338"/>
                    </a:cubicBezTo>
                    <a:cubicBezTo>
                      <a:pt x="334169" y="16669"/>
                      <a:pt x="364331" y="7144"/>
                      <a:pt x="388937" y="4763"/>
                    </a:cubicBezTo>
                    <a:cubicBezTo>
                      <a:pt x="413543" y="2382"/>
                      <a:pt x="436960" y="9922"/>
                      <a:pt x="457994" y="19050"/>
                    </a:cubicBezTo>
                    <a:cubicBezTo>
                      <a:pt x="479028" y="28178"/>
                      <a:pt x="499269" y="42069"/>
                      <a:pt x="515144" y="59531"/>
                    </a:cubicBezTo>
                    <a:cubicBezTo>
                      <a:pt x="531019" y="76993"/>
                      <a:pt x="542925" y="104378"/>
                      <a:pt x="553244" y="123825"/>
                    </a:cubicBezTo>
                    <a:cubicBezTo>
                      <a:pt x="563563" y="143272"/>
                      <a:pt x="571103" y="153194"/>
                      <a:pt x="577056" y="176213"/>
                    </a:cubicBezTo>
                    <a:cubicBezTo>
                      <a:pt x="583009" y="199232"/>
                      <a:pt x="586581" y="238125"/>
                      <a:pt x="588962" y="261938"/>
                    </a:cubicBezTo>
                    <a:cubicBezTo>
                      <a:pt x="591343" y="285751"/>
                      <a:pt x="587772" y="298848"/>
                      <a:pt x="591344" y="319088"/>
                    </a:cubicBezTo>
                    <a:cubicBezTo>
                      <a:pt x="594916" y="339328"/>
                      <a:pt x="600472" y="362347"/>
                      <a:pt x="610394" y="383381"/>
                    </a:cubicBezTo>
                    <a:cubicBezTo>
                      <a:pt x="620316" y="404415"/>
                      <a:pt x="635000" y="425847"/>
                      <a:pt x="650875" y="445294"/>
                    </a:cubicBezTo>
                    <a:cubicBezTo>
                      <a:pt x="666750" y="464741"/>
                      <a:pt x="685007" y="486966"/>
                      <a:pt x="705644" y="500063"/>
                    </a:cubicBezTo>
                    <a:cubicBezTo>
                      <a:pt x="726281" y="513160"/>
                      <a:pt x="751285" y="521891"/>
                      <a:pt x="774700" y="523875"/>
                    </a:cubicBezTo>
                    <a:cubicBezTo>
                      <a:pt x="798116" y="525859"/>
                      <a:pt x="825896" y="521891"/>
                      <a:pt x="846137" y="511969"/>
                    </a:cubicBezTo>
                    <a:cubicBezTo>
                      <a:pt x="866378" y="502047"/>
                      <a:pt x="879872" y="482997"/>
                      <a:pt x="896144" y="464344"/>
                    </a:cubicBezTo>
                    <a:cubicBezTo>
                      <a:pt x="912416" y="445691"/>
                      <a:pt x="932657" y="420291"/>
                      <a:pt x="943769" y="400050"/>
                    </a:cubicBezTo>
                    <a:cubicBezTo>
                      <a:pt x="954881" y="379809"/>
                      <a:pt x="957660" y="367109"/>
                      <a:pt x="962819" y="342900"/>
                    </a:cubicBezTo>
                    <a:cubicBezTo>
                      <a:pt x="967978" y="318691"/>
                      <a:pt x="972344" y="279003"/>
                      <a:pt x="974725" y="254794"/>
                    </a:cubicBezTo>
                    <a:cubicBezTo>
                      <a:pt x="977106" y="230585"/>
                      <a:pt x="973137" y="218678"/>
                      <a:pt x="977106" y="197644"/>
                    </a:cubicBezTo>
                    <a:cubicBezTo>
                      <a:pt x="981075" y="176610"/>
                      <a:pt x="988615" y="150019"/>
                      <a:pt x="998537" y="128588"/>
                    </a:cubicBezTo>
                    <a:cubicBezTo>
                      <a:pt x="1008459" y="107157"/>
                      <a:pt x="1021159" y="86518"/>
                      <a:pt x="1036637" y="69056"/>
                    </a:cubicBezTo>
                    <a:cubicBezTo>
                      <a:pt x="1052115" y="51594"/>
                      <a:pt x="1076722" y="34132"/>
                      <a:pt x="1091406" y="23813"/>
                    </a:cubicBezTo>
                    <a:cubicBezTo>
                      <a:pt x="1106090" y="13494"/>
                      <a:pt x="1114822" y="11113"/>
                      <a:pt x="1124744" y="7144"/>
                    </a:cubicBezTo>
                    <a:cubicBezTo>
                      <a:pt x="1134666" y="3175"/>
                      <a:pt x="1138237" y="0"/>
                      <a:pt x="1150937" y="0"/>
                    </a:cubicBezTo>
                    <a:cubicBezTo>
                      <a:pt x="1163637" y="0"/>
                      <a:pt x="1182291" y="0"/>
                      <a:pt x="1200944" y="7144"/>
                    </a:cubicBezTo>
                    <a:cubicBezTo>
                      <a:pt x="1219597" y="14288"/>
                      <a:pt x="1246584" y="29766"/>
                      <a:pt x="1262856" y="42863"/>
                    </a:cubicBezTo>
                    <a:cubicBezTo>
                      <a:pt x="1279128" y="55960"/>
                      <a:pt x="1288256" y="72628"/>
                      <a:pt x="1298575" y="85725"/>
                    </a:cubicBezTo>
                    <a:cubicBezTo>
                      <a:pt x="1308894" y="98822"/>
                      <a:pt x="1316832" y="105569"/>
                      <a:pt x="1324769" y="121444"/>
                    </a:cubicBezTo>
                    <a:cubicBezTo>
                      <a:pt x="1332706" y="137319"/>
                      <a:pt x="1341835" y="164703"/>
                      <a:pt x="1346200" y="180975"/>
                    </a:cubicBezTo>
                    <a:cubicBezTo>
                      <a:pt x="1350565" y="197247"/>
                      <a:pt x="1349771" y="204391"/>
                      <a:pt x="1350962" y="219075"/>
                    </a:cubicBezTo>
                    <a:cubicBezTo>
                      <a:pt x="1352153" y="233759"/>
                      <a:pt x="1352153" y="251619"/>
                      <a:pt x="1353344" y="269081"/>
                    </a:cubicBezTo>
                    <a:cubicBezTo>
                      <a:pt x="1354535" y="286544"/>
                      <a:pt x="1353344" y="303213"/>
                      <a:pt x="1358106" y="323850"/>
                    </a:cubicBezTo>
                    <a:cubicBezTo>
                      <a:pt x="1362868" y="344487"/>
                      <a:pt x="1372791" y="372665"/>
                      <a:pt x="1381919" y="392906"/>
                    </a:cubicBezTo>
                    <a:cubicBezTo>
                      <a:pt x="1391047" y="413147"/>
                      <a:pt x="1397397" y="426641"/>
                      <a:pt x="1412875" y="445294"/>
                    </a:cubicBezTo>
                    <a:cubicBezTo>
                      <a:pt x="1428353" y="463947"/>
                      <a:pt x="1455737" y="492125"/>
                      <a:pt x="1474787" y="504825"/>
                    </a:cubicBezTo>
                    <a:cubicBezTo>
                      <a:pt x="1493837" y="517525"/>
                      <a:pt x="1515269" y="518319"/>
                      <a:pt x="1527175" y="521494"/>
                    </a:cubicBezTo>
                    <a:cubicBezTo>
                      <a:pt x="1539081" y="524669"/>
                      <a:pt x="1542653" y="517922"/>
                      <a:pt x="1546225" y="523875"/>
                    </a:cubicBezTo>
                    <a:cubicBezTo>
                      <a:pt x="1549797" y="529828"/>
                      <a:pt x="1548209" y="539751"/>
                      <a:pt x="1548606" y="557213"/>
                    </a:cubicBezTo>
                    <a:cubicBezTo>
                      <a:pt x="1549003" y="574675"/>
                      <a:pt x="1549400" y="615553"/>
                      <a:pt x="1548606" y="628650"/>
                    </a:cubicBezTo>
                    <a:cubicBezTo>
                      <a:pt x="1547812" y="641747"/>
                      <a:pt x="1547416" y="634207"/>
                      <a:pt x="1543844" y="635794"/>
                    </a:cubicBezTo>
                    <a:cubicBezTo>
                      <a:pt x="1540272" y="637382"/>
                      <a:pt x="1527175" y="638175"/>
                      <a:pt x="1527175" y="638175"/>
                    </a:cubicBezTo>
                    <a:lnTo>
                      <a:pt x="781844" y="638175"/>
                    </a:lnTo>
                    <a:lnTo>
                      <a:pt x="543719" y="638175"/>
                    </a:lnTo>
                    <a:lnTo>
                      <a:pt x="229394" y="638175"/>
                    </a:lnTo>
                    <a:lnTo>
                      <a:pt x="65087" y="638175"/>
                    </a:lnTo>
                    <a:cubicBezTo>
                      <a:pt x="29368" y="636984"/>
                      <a:pt x="24606" y="649684"/>
                      <a:pt x="15081" y="631031"/>
                    </a:cubicBezTo>
                    <a:cubicBezTo>
                      <a:pt x="5556" y="612378"/>
                      <a:pt x="0" y="546100"/>
                      <a:pt x="10319" y="52625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5" name="Rectangle 72"/>
              <p:cNvSpPr/>
              <p:nvPr/>
            </p:nvSpPr>
            <p:spPr>
              <a:xfrm>
                <a:off x="1000100" y="4125163"/>
                <a:ext cx="1394446" cy="900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0" name="Groupe 659"/>
            <p:cNvGrpSpPr/>
            <p:nvPr/>
          </p:nvGrpSpPr>
          <p:grpSpPr>
            <a:xfrm>
              <a:off x="2892066" y="2371044"/>
              <a:ext cx="399633" cy="66843"/>
              <a:chOff x="3541193" y="3967152"/>
              <a:chExt cx="597398" cy="113426"/>
            </a:xfrm>
          </p:grpSpPr>
          <p:sp>
            <p:nvSpPr>
              <p:cNvPr id="71" name="Rectangle à coins arrondis 157"/>
              <p:cNvSpPr/>
              <p:nvPr/>
            </p:nvSpPr>
            <p:spPr>
              <a:xfrm rot="16200000">
                <a:off x="3761842" y="3752852"/>
                <a:ext cx="98701" cy="5400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2" name="Ellipse 158"/>
              <p:cNvSpPr/>
              <p:nvPr/>
            </p:nvSpPr>
            <p:spPr>
              <a:xfrm rot="16200000">
                <a:off x="4024606" y="3966592"/>
                <a:ext cx="113426" cy="11454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1" name="Groupe 668"/>
            <p:cNvGrpSpPr/>
            <p:nvPr/>
          </p:nvGrpSpPr>
          <p:grpSpPr>
            <a:xfrm>
              <a:off x="4175994" y="2368237"/>
              <a:ext cx="399633" cy="66843"/>
              <a:chOff x="5460494" y="3962389"/>
              <a:chExt cx="597398" cy="113426"/>
            </a:xfrm>
          </p:grpSpPr>
          <p:sp>
            <p:nvSpPr>
              <p:cNvPr id="69" name="Rectangle à coins arrondis 155"/>
              <p:cNvSpPr/>
              <p:nvPr/>
            </p:nvSpPr>
            <p:spPr>
              <a:xfrm rot="16200000">
                <a:off x="5681143" y="3752852"/>
                <a:ext cx="98701" cy="5400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0" name="Ellipse 156"/>
              <p:cNvSpPr/>
              <p:nvPr/>
            </p:nvSpPr>
            <p:spPr>
              <a:xfrm rot="16200000">
                <a:off x="5943907" y="3961829"/>
                <a:ext cx="113426" cy="11454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2" name="Groupe 671"/>
            <p:cNvGrpSpPr/>
            <p:nvPr/>
          </p:nvGrpSpPr>
          <p:grpSpPr>
            <a:xfrm>
              <a:off x="5440807" y="2371044"/>
              <a:ext cx="399633" cy="66843"/>
              <a:chOff x="7351221" y="3967152"/>
              <a:chExt cx="597398" cy="113426"/>
            </a:xfrm>
          </p:grpSpPr>
          <p:sp>
            <p:nvSpPr>
              <p:cNvPr id="67" name="Rectangle à coins arrondis 153"/>
              <p:cNvSpPr/>
              <p:nvPr/>
            </p:nvSpPr>
            <p:spPr>
              <a:xfrm rot="16200000">
                <a:off x="7571870" y="3752852"/>
                <a:ext cx="98701" cy="5400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" name="Ellipse 154"/>
              <p:cNvSpPr/>
              <p:nvPr/>
            </p:nvSpPr>
            <p:spPr>
              <a:xfrm rot="16200000">
                <a:off x="7834634" y="3966592"/>
                <a:ext cx="113426" cy="11454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3" name="Groupe 673"/>
            <p:cNvGrpSpPr/>
            <p:nvPr/>
          </p:nvGrpSpPr>
          <p:grpSpPr>
            <a:xfrm>
              <a:off x="6715176" y="2373851"/>
              <a:ext cx="399633" cy="66843"/>
              <a:chOff x="9256232" y="3971915"/>
              <a:chExt cx="597398" cy="113426"/>
            </a:xfrm>
          </p:grpSpPr>
          <p:sp>
            <p:nvSpPr>
              <p:cNvPr id="65" name="Rectangle à coins arrondis 151"/>
              <p:cNvSpPr/>
              <p:nvPr/>
            </p:nvSpPr>
            <p:spPr>
              <a:xfrm rot="16200000">
                <a:off x="9476881" y="3752852"/>
                <a:ext cx="98701" cy="5400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6" name="Ellipse 152"/>
              <p:cNvSpPr/>
              <p:nvPr/>
            </p:nvSpPr>
            <p:spPr>
              <a:xfrm rot="16200000">
                <a:off x="9739645" y="3971355"/>
                <a:ext cx="113426" cy="11454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64" name="Rectangle à coins arrondis 134"/>
            <p:cNvSpPr/>
            <p:nvPr/>
          </p:nvSpPr>
          <p:spPr>
            <a:xfrm>
              <a:off x="7011072" y="2357416"/>
              <a:ext cx="174471" cy="13357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2" name="TextBox 109"/>
          <p:cNvSpPr txBox="1"/>
          <p:nvPr/>
        </p:nvSpPr>
        <p:spPr>
          <a:xfrm>
            <a:off x="6180826" y="3156659"/>
            <a:ext cx="12378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 smtClean="0"/>
              <a:t>Courtesy of P. </a:t>
            </a:r>
            <a:r>
              <a:rPr lang="en-GB" sz="1000" i="1" dirty="0" err="1" smtClean="0"/>
              <a:t>Duthil</a:t>
            </a:r>
            <a:endParaRPr lang="en-GB" sz="1000" i="1" dirty="0"/>
          </a:p>
        </p:txBody>
      </p:sp>
    </p:spTree>
    <p:extLst>
      <p:ext uri="{BB962C8B-B14F-4D97-AF65-F5344CB8AC3E}">
        <p14:creationId xmlns:p14="http://schemas.microsoft.com/office/powerpoint/2010/main" xmlns="" val="331789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chemeClr val="accent2"/>
                </a:solidFill>
              </a:rPr>
              <a:t>Current work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770984" cy="2188840"/>
          </a:xfrm>
        </p:spPr>
        <p:txBody>
          <a:bodyPr/>
          <a:lstStyle/>
          <a:p>
            <a:r>
              <a:rPr lang="en-GB" dirty="0"/>
              <a:t>RF Coupler functions: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Feeding</a:t>
            </a:r>
            <a:r>
              <a:rPr lang="en-GB" dirty="0"/>
              <a:t> the cavity with RF power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Supporting</a:t>
            </a:r>
            <a:r>
              <a:rPr lang="en-GB" dirty="0"/>
              <a:t> the cavity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R. Bonomi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E0F7-72E9-438D-8AD6-17E2887770C4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996" y="3284984"/>
            <a:ext cx="531814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9996" y="3269814"/>
            <a:ext cx="12811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 smtClean="0"/>
              <a:t>Courtesy of P. Coelho</a:t>
            </a:r>
            <a:endParaRPr lang="en-GB" sz="1000" i="1" dirty="0"/>
          </a:p>
        </p:txBody>
      </p:sp>
      <p:sp>
        <p:nvSpPr>
          <p:cNvPr id="16" name="Oval 15"/>
          <p:cNvSpPr/>
          <p:nvPr/>
        </p:nvSpPr>
        <p:spPr>
          <a:xfrm>
            <a:off x="3640504" y="4833156"/>
            <a:ext cx="914400" cy="14041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579840" y="2190564"/>
            <a:ext cx="2528664" cy="1238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Char char="à"/>
            </a:pPr>
            <a:r>
              <a:rPr lang="en-GB" sz="2800" dirty="0" smtClean="0"/>
              <a:t>RF power</a:t>
            </a:r>
          </a:p>
          <a:p>
            <a:pPr>
              <a:buFont typeface="Wingdings"/>
              <a:buChar char="à"/>
            </a:pPr>
            <a:r>
              <a:rPr lang="en-GB" sz="2800" dirty="0" smtClean="0"/>
              <a:t>Conduction</a:t>
            </a:r>
            <a:endParaRPr lang="en-GB" sz="2800" dirty="0"/>
          </a:p>
        </p:txBody>
      </p:sp>
      <p:sp>
        <p:nvSpPr>
          <p:cNvPr id="18" name="Rectangle 17"/>
          <p:cNvSpPr/>
          <p:nvPr/>
        </p:nvSpPr>
        <p:spPr>
          <a:xfrm>
            <a:off x="418635" y="3269814"/>
            <a:ext cx="5384090" cy="3111514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5634651" y="3400360"/>
            <a:ext cx="3185821" cy="3021102"/>
            <a:chOff x="5634651" y="3400360"/>
            <a:chExt cx="3185821" cy="3021102"/>
          </a:xfrm>
        </p:grpSpPr>
        <p:sp>
          <p:nvSpPr>
            <p:cNvPr id="28" name="TextBox 27"/>
            <p:cNvSpPr txBox="1"/>
            <p:nvPr/>
          </p:nvSpPr>
          <p:spPr>
            <a:xfrm>
              <a:off x="6045479" y="6175241"/>
              <a:ext cx="141256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i="1" dirty="0" smtClean="0"/>
                <a:t>Courtesy of O. Capatina</a:t>
              </a:r>
              <a:endParaRPr lang="en-GB" sz="1000" i="1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634651" y="3400360"/>
              <a:ext cx="3185821" cy="2812981"/>
              <a:chOff x="5634651" y="3400360"/>
              <a:chExt cx="3185821" cy="2812981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>
                <a:off x="8048482" y="3400360"/>
                <a:ext cx="0" cy="7200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Group 7"/>
              <p:cNvGrpSpPr/>
              <p:nvPr/>
            </p:nvGrpSpPr>
            <p:grpSpPr>
              <a:xfrm>
                <a:off x="5634651" y="3643681"/>
                <a:ext cx="2351316" cy="2569660"/>
                <a:chOff x="5634651" y="3643681"/>
                <a:chExt cx="2351316" cy="2569660"/>
              </a:xfrm>
            </p:grpSpPr>
            <p:grpSp>
              <p:nvGrpSpPr>
                <p:cNvPr id="23" name="Group 22"/>
                <p:cNvGrpSpPr/>
                <p:nvPr/>
              </p:nvGrpSpPr>
              <p:grpSpPr>
                <a:xfrm>
                  <a:off x="5634651" y="3643681"/>
                  <a:ext cx="2351316" cy="2448272"/>
                  <a:chOff x="5817992" y="3171165"/>
                  <a:chExt cx="2351316" cy="2448272"/>
                </a:xfrm>
              </p:grpSpPr>
              <p:grpSp>
                <p:nvGrpSpPr>
                  <p:cNvPr id="24" name="Group 23"/>
                  <p:cNvGrpSpPr/>
                  <p:nvPr/>
                </p:nvGrpSpPr>
                <p:grpSpPr>
                  <a:xfrm>
                    <a:off x="5817992" y="3171165"/>
                    <a:ext cx="2351316" cy="2448272"/>
                    <a:chOff x="5817992" y="3171165"/>
                    <a:chExt cx="2351316" cy="2448272"/>
                  </a:xfrm>
                </p:grpSpPr>
                <p:pic>
                  <p:nvPicPr>
                    <p:cNvPr id="26" name="Picture 6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4" cstate="print"/>
                    <a:srcRect l="18115" r="19879"/>
                    <a:stretch/>
                  </p:blipFill>
                  <p:spPr bwMode="auto">
                    <a:xfrm rot="10800000">
                      <a:off x="6154138" y="3171165"/>
                      <a:ext cx="2015170" cy="244827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7" name="Rectangle 26"/>
                    <p:cNvSpPr/>
                    <p:nvPr/>
                  </p:nvSpPr>
                  <p:spPr>
                    <a:xfrm>
                      <a:off x="5817992" y="4077072"/>
                      <a:ext cx="672295" cy="85905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25" name="Rectangle 24"/>
                  <p:cNvSpPr/>
                  <p:nvPr/>
                </p:nvSpPr>
                <p:spPr>
                  <a:xfrm>
                    <a:off x="5817992" y="5229200"/>
                    <a:ext cx="336148" cy="23512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pic>
              <p:nvPicPr>
                <p:cNvPr id="1026" name="Picture 2" descr="\\cern.ch\dfs\Users\r\robonomi\Desktop\potenziometr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95305" y="5494366"/>
                  <a:ext cx="1712913" cy="7189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2" name="Content Placeholder 2"/>
              <p:cNvSpPr txBox="1">
                <a:spLocks/>
              </p:cNvSpPr>
              <p:nvPr/>
            </p:nvSpPr>
            <p:spPr>
              <a:xfrm>
                <a:off x="7328402" y="4162856"/>
                <a:ext cx="1492070" cy="13247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GB" sz="2000" b="1" dirty="0" smtClean="0">
                    <a:solidFill>
                      <a:srgbClr val="FF0000"/>
                    </a:solidFill>
                  </a:rPr>
                  <a:t>Active cooling</a:t>
                </a:r>
              </a:p>
              <a:p>
                <a:pPr marL="0" indent="0" algn="ctr">
                  <a:buNone/>
                </a:pPr>
                <a:r>
                  <a:rPr lang="en-GB" sz="2000" dirty="0" smtClean="0">
                    <a:solidFill>
                      <a:srgbClr val="FF0000"/>
                    </a:solidFill>
                  </a:rPr>
                  <a:t>with He gas</a:t>
                </a:r>
              </a:p>
            </p:txBody>
          </p:sp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7606047" y="5625515"/>
                <a:ext cx="976300" cy="36374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GB" sz="1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Heater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23840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chemeClr val="accent2"/>
                </a:solidFill>
              </a:rPr>
              <a:t>Semi-analytical analysis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R. Bonomi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E0F7-72E9-438D-8AD6-17E2887770C4}" type="slidenum">
              <a:rPr lang="en-GB" smtClean="0"/>
              <a:pPr/>
              <a:t>8</a:t>
            </a:fld>
            <a:endParaRPr lang="en-GB" dirty="0"/>
          </a:p>
        </p:txBody>
      </p:sp>
      <p:graphicFrame>
        <p:nvGraphicFramePr>
          <p:cNvPr id="79" name="Table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9040701"/>
              </p:ext>
            </p:extLst>
          </p:nvPr>
        </p:nvGraphicFramePr>
        <p:xfrm>
          <a:off x="5962929" y="5006161"/>
          <a:ext cx="2147543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35843"/>
                <a:gridCol w="9117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Boundary conditions</a:t>
                      </a:r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 smtClean="0">
                          <a:solidFill>
                            <a:srgbClr val="FF0000"/>
                          </a:solidFill>
                        </a:rPr>
                        <a:t>T wall (0)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FF0000"/>
                          </a:solidFill>
                        </a:rPr>
                        <a:t>300 K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 smtClean="0">
                          <a:solidFill>
                            <a:srgbClr val="92D050"/>
                          </a:solidFill>
                        </a:rPr>
                        <a:t>T wall (N+1)</a:t>
                      </a:r>
                      <a:endParaRPr lang="en-GB" sz="1600" b="1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92D050"/>
                          </a:solidFill>
                        </a:rPr>
                        <a:t>2 K</a:t>
                      </a:r>
                      <a:endParaRPr lang="en-GB" sz="1600" b="1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 smtClean="0">
                          <a:solidFill>
                            <a:srgbClr val="00B0F0"/>
                          </a:solidFill>
                        </a:rPr>
                        <a:t>T gas (N)</a:t>
                      </a:r>
                      <a:endParaRPr lang="en-GB" sz="16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00B0F0"/>
                          </a:solidFill>
                        </a:rPr>
                        <a:t>5 K</a:t>
                      </a:r>
                      <a:endParaRPr lang="en-GB" sz="16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2" name="Straight Connector 81"/>
          <p:cNvCxnSpPr/>
          <p:nvPr/>
        </p:nvCxnSpPr>
        <p:spPr>
          <a:xfrm>
            <a:off x="1445733" y="1269061"/>
            <a:ext cx="1080000" cy="0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531717" y="107703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x</a:t>
            </a:r>
            <a:endParaRPr lang="en-GB" b="1" dirty="0">
              <a:solidFill>
                <a:srgbClr val="C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08403" y="1218164"/>
            <a:ext cx="6127512" cy="3506726"/>
            <a:chOff x="867367" y="1218164"/>
            <a:chExt cx="6127512" cy="3506726"/>
          </a:xfrm>
        </p:grpSpPr>
        <p:grpSp>
          <p:nvGrpSpPr>
            <p:cNvPr id="10" name="Group 9"/>
            <p:cNvGrpSpPr/>
            <p:nvPr/>
          </p:nvGrpSpPr>
          <p:grpSpPr>
            <a:xfrm>
              <a:off x="867367" y="1218164"/>
              <a:ext cx="6127512" cy="3506726"/>
              <a:chOff x="867367" y="1218164"/>
              <a:chExt cx="6127512" cy="3506726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867367" y="1218164"/>
                <a:ext cx="6127512" cy="3506726"/>
                <a:chOff x="867367" y="1218164"/>
                <a:chExt cx="6127512" cy="3506726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867367" y="1218164"/>
                  <a:ext cx="6127512" cy="3506726"/>
                  <a:chOff x="867367" y="1218164"/>
                  <a:chExt cx="6127512" cy="3506726"/>
                </a:xfrm>
              </p:grpSpPr>
              <p:grpSp>
                <p:nvGrpSpPr>
                  <p:cNvPr id="6" name="Group 5"/>
                  <p:cNvGrpSpPr/>
                  <p:nvPr/>
                </p:nvGrpSpPr>
                <p:grpSpPr>
                  <a:xfrm>
                    <a:off x="867367" y="1485390"/>
                    <a:ext cx="6121314" cy="3239500"/>
                    <a:chOff x="-2330138" y="1485390"/>
                    <a:chExt cx="8841758" cy="3239500"/>
                  </a:xfrm>
                </p:grpSpPr>
                <p:sp>
                  <p:nvSpPr>
                    <p:cNvPr id="3" name="Rectangle 2"/>
                    <p:cNvSpPr/>
                    <p:nvPr/>
                  </p:nvSpPr>
                  <p:spPr>
                    <a:xfrm>
                      <a:off x="-2328240" y="1485390"/>
                      <a:ext cx="8839860" cy="1080000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-2330138" y="3284890"/>
                      <a:ext cx="8839860" cy="1440000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  <p:sp>
                  <p:nvSpPr>
                    <p:cNvPr id="87" name="Rectangle 86"/>
                    <p:cNvSpPr/>
                    <p:nvPr/>
                  </p:nvSpPr>
                  <p:spPr>
                    <a:xfrm>
                      <a:off x="-2330138" y="2564890"/>
                      <a:ext cx="8839860" cy="72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</p:grpSp>
              <p:grpSp>
                <p:nvGrpSpPr>
                  <p:cNvPr id="31" name="Group 30"/>
                  <p:cNvGrpSpPr/>
                  <p:nvPr/>
                </p:nvGrpSpPr>
                <p:grpSpPr>
                  <a:xfrm>
                    <a:off x="985130" y="1218164"/>
                    <a:ext cx="6009749" cy="3469196"/>
                    <a:chOff x="928568" y="786116"/>
                    <a:chExt cx="6009749" cy="3469196"/>
                  </a:xfrm>
                </p:grpSpPr>
                <p:grpSp>
                  <p:nvGrpSpPr>
                    <p:cNvPr id="32" name="Group 31"/>
                    <p:cNvGrpSpPr/>
                    <p:nvPr/>
                  </p:nvGrpSpPr>
                  <p:grpSpPr>
                    <a:xfrm>
                      <a:off x="928568" y="1055275"/>
                      <a:ext cx="6009749" cy="3200037"/>
                      <a:chOff x="853262" y="2411465"/>
                      <a:chExt cx="6009749" cy="3200037"/>
                    </a:xfrm>
                  </p:grpSpPr>
                  <p:sp>
                    <p:nvSpPr>
                      <p:cNvPr id="58" name="TextBox 57"/>
                      <p:cNvSpPr txBox="1"/>
                      <p:nvPr/>
                    </p:nvSpPr>
                    <p:spPr>
                      <a:xfrm>
                        <a:off x="968302" y="5224420"/>
                        <a:ext cx="53893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GB" dirty="0" smtClean="0"/>
                          <a:t>n=0</a:t>
                        </a:r>
                        <a:endParaRPr lang="en-GB" dirty="0"/>
                      </a:p>
                    </p:txBody>
                  </p:sp>
                  <p:sp>
                    <p:nvSpPr>
                      <p:cNvPr id="59" name="TextBox 58"/>
                      <p:cNvSpPr txBox="1"/>
                      <p:nvPr/>
                    </p:nvSpPr>
                    <p:spPr>
                      <a:xfrm>
                        <a:off x="1992100" y="5226208"/>
                        <a:ext cx="53893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GB" dirty="0" smtClean="0"/>
                          <a:t>n=1</a:t>
                        </a:r>
                        <a:endParaRPr lang="en-GB" dirty="0"/>
                      </a:p>
                    </p:txBody>
                  </p:sp>
                  <p:sp>
                    <p:nvSpPr>
                      <p:cNvPr id="60" name="TextBox 59"/>
                      <p:cNvSpPr txBox="1"/>
                      <p:nvPr/>
                    </p:nvSpPr>
                    <p:spPr>
                      <a:xfrm>
                        <a:off x="3026656" y="5217238"/>
                        <a:ext cx="53893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GB" dirty="0" smtClean="0"/>
                          <a:t>n=2</a:t>
                        </a:r>
                        <a:endParaRPr lang="en-GB" dirty="0"/>
                      </a:p>
                    </p:txBody>
                  </p:sp>
                  <p:sp>
                    <p:nvSpPr>
                      <p:cNvPr id="61" name="TextBox 60"/>
                      <p:cNvSpPr txBox="1"/>
                      <p:nvPr/>
                    </p:nvSpPr>
                    <p:spPr>
                      <a:xfrm>
                        <a:off x="5072758" y="5240382"/>
                        <a:ext cx="57099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GB" dirty="0" smtClean="0"/>
                          <a:t>n=N</a:t>
                        </a:r>
                        <a:endParaRPr lang="en-GB" dirty="0"/>
                      </a:p>
                    </p:txBody>
                  </p:sp>
                  <p:sp>
                    <p:nvSpPr>
                      <p:cNvPr id="62" name="TextBox 61"/>
                      <p:cNvSpPr txBox="1"/>
                      <p:nvPr/>
                    </p:nvSpPr>
                    <p:spPr>
                      <a:xfrm>
                        <a:off x="5902912" y="5242170"/>
                        <a:ext cx="803425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GB" dirty="0" smtClean="0"/>
                          <a:t>n=N+1</a:t>
                        </a:r>
                        <a:endParaRPr lang="en-GB" dirty="0"/>
                      </a:p>
                    </p:txBody>
                  </p:sp>
                  <p:grpSp>
                    <p:nvGrpSpPr>
                      <p:cNvPr id="63" name="Group 62"/>
                      <p:cNvGrpSpPr/>
                      <p:nvPr/>
                    </p:nvGrpSpPr>
                    <p:grpSpPr>
                      <a:xfrm>
                        <a:off x="853262" y="2411465"/>
                        <a:ext cx="6009749" cy="1646105"/>
                        <a:chOff x="853262" y="2411465"/>
                        <a:chExt cx="6009749" cy="1646105"/>
                      </a:xfrm>
                    </p:grpSpPr>
                    <p:grpSp>
                      <p:nvGrpSpPr>
                        <p:cNvPr id="64" name="Group 63"/>
                        <p:cNvGrpSpPr/>
                        <p:nvPr/>
                      </p:nvGrpSpPr>
                      <p:grpSpPr>
                        <a:xfrm>
                          <a:off x="853262" y="2803602"/>
                          <a:ext cx="5815578" cy="1253968"/>
                          <a:chOff x="853262" y="2803602"/>
                          <a:chExt cx="5815578" cy="1253968"/>
                        </a:xfrm>
                      </p:grpSpPr>
                      <p:cxnSp>
                        <p:nvCxnSpPr>
                          <p:cNvPr id="67" name="Straight Connector 66"/>
                          <p:cNvCxnSpPr/>
                          <p:nvPr/>
                        </p:nvCxnSpPr>
                        <p:spPr>
                          <a:xfrm>
                            <a:off x="908840" y="3017822"/>
                            <a:ext cx="5760000" cy="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8" name="Straight Connector 67"/>
                          <p:cNvCxnSpPr/>
                          <p:nvPr/>
                        </p:nvCxnSpPr>
                        <p:spPr>
                          <a:xfrm>
                            <a:off x="853262" y="3901048"/>
                            <a:ext cx="2880000" cy="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69" name="Oval 68"/>
                          <p:cNvSpPr/>
                          <p:nvPr/>
                        </p:nvSpPr>
                        <p:spPr>
                          <a:xfrm>
                            <a:off x="1118050" y="3685064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chemeClr val="tx2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 dirty="0"/>
                          </a:p>
                        </p:txBody>
                      </p:sp>
                      <p:sp>
                        <p:nvSpPr>
                          <p:cNvPr id="70" name="Oval 69"/>
                          <p:cNvSpPr/>
                          <p:nvPr/>
                        </p:nvSpPr>
                        <p:spPr>
                          <a:xfrm>
                            <a:off x="2128636" y="3685024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chemeClr val="tx2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 dirty="0"/>
                          </a:p>
                        </p:txBody>
                      </p:sp>
                      <p:sp>
                        <p:nvSpPr>
                          <p:cNvPr id="71" name="Oval 70"/>
                          <p:cNvSpPr/>
                          <p:nvPr/>
                        </p:nvSpPr>
                        <p:spPr>
                          <a:xfrm>
                            <a:off x="5179985" y="3685024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chemeClr val="tx2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 dirty="0"/>
                          </a:p>
                        </p:txBody>
                      </p:sp>
                      <p:sp>
                        <p:nvSpPr>
                          <p:cNvPr id="72" name="Oval 71"/>
                          <p:cNvSpPr/>
                          <p:nvPr/>
                        </p:nvSpPr>
                        <p:spPr>
                          <a:xfrm>
                            <a:off x="4251717" y="3697570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chemeClr val="tx2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 dirty="0"/>
                          </a:p>
                        </p:txBody>
                      </p:sp>
                      <p:sp>
                        <p:nvSpPr>
                          <p:cNvPr id="73" name="Oval 72"/>
                          <p:cNvSpPr/>
                          <p:nvPr/>
                        </p:nvSpPr>
                        <p:spPr>
                          <a:xfrm>
                            <a:off x="1103582" y="2803602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chemeClr val="accent2">
                              <a:lumMod val="7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 dirty="0"/>
                          </a:p>
                        </p:txBody>
                      </p:sp>
                      <p:sp>
                        <p:nvSpPr>
                          <p:cNvPr id="74" name="Oval 73"/>
                          <p:cNvSpPr/>
                          <p:nvPr/>
                        </p:nvSpPr>
                        <p:spPr>
                          <a:xfrm>
                            <a:off x="2127895" y="2805390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chemeClr val="accent2">
                              <a:lumMod val="7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 dirty="0"/>
                          </a:p>
                        </p:txBody>
                      </p:sp>
                      <p:sp>
                        <p:nvSpPr>
                          <p:cNvPr id="75" name="Oval 74"/>
                          <p:cNvSpPr/>
                          <p:nvPr/>
                        </p:nvSpPr>
                        <p:spPr>
                          <a:xfrm>
                            <a:off x="5174956" y="2835296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chemeClr val="accent2">
                              <a:lumMod val="7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 dirty="0"/>
                          </a:p>
                        </p:txBody>
                      </p:sp>
                      <p:sp>
                        <p:nvSpPr>
                          <p:cNvPr id="76" name="Oval 75"/>
                          <p:cNvSpPr/>
                          <p:nvPr/>
                        </p:nvSpPr>
                        <p:spPr>
                          <a:xfrm>
                            <a:off x="6112878" y="2816981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chemeClr val="accent2">
                              <a:lumMod val="75000"/>
                            </a:schemeClr>
                          </a:solidFill>
                          <a:ln>
                            <a:solidFill>
                              <a:srgbClr val="FFC0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 dirty="0"/>
                          </a:p>
                        </p:txBody>
                      </p:sp>
                      <p:sp>
                        <p:nvSpPr>
                          <p:cNvPr id="77" name="Oval 76"/>
                          <p:cNvSpPr/>
                          <p:nvPr/>
                        </p:nvSpPr>
                        <p:spPr>
                          <a:xfrm>
                            <a:off x="3120160" y="3686812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chemeClr val="tx2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 dirty="0"/>
                          </a:p>
                        </p:txBody>
                      </p:sp>
                      <p:sp>
                        <p:nvSpPr>
                          <p:cNvPr id="78" name="Oval 77"/>
                          <p:cNvSpPr/>
                          <p:nvPr/>
                        </p:nvSpPr>
                        <p:spPr>
                          <a:xfrm>
                            <a:off x="3140935" y="2807178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chemeClr val="accent2">
                              <a:lumMod val="7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 dirty="0"/>
                          </a:p>
                        </p:txBody>
                      </p:sp>
                    </p:grpSp>
                    <p:sp>
                      <p:nvSpPr>
                        <p:cNvPr id="65" name="TextBox 64"/>
                        <p:cNvSpPr txBox="1"/>
                        <p:nvPr/>
                      </p:nvSpPr>
                      <p:spPr>
                        <a:xfrm>
                          <a:off x="6054905" y="2411465"/>
                          <a:ext cx="808106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GB" sz="1400" b="1" dirty="0" smtClean="0"/>
                            <a:t>Wall, int</a:t>
                          </a:r>
                          <a:endParaRPr lang="en-GB" sz="1400" b="1" dirty="0"/>
                        </a:p>
                      </p:txBody>
                    </p:sp>
                    <p:sp>
                      <p:nvSpPr>
                        <p:cNvPr id="66" name="TextBox 65"/>
                        <p:cNvSpPr txBox="1"/>
                        <p:nvPr/>
                      </p:nvSpPr>
                      <p:spPr>
                        <a:xfrm>
                          <a:off x="6355536" y="3474956"/>
                          <a:ext cx="458780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GB" sz="1400" b="1" dirty="0" smtClean="0"/>
                            <a:t>Gas</a:t>
                          </a:r>
                          <a:endParaRPr lang="en-GB" sz="1400" b="1" dirty="0"/>
                        </a:p>
                      </p:txBody>
                    </p:sp>
                  </p:grpSp>
                </p:grpSp>
                <p:grpSp>
                  <p:nvGrpSpPr>
                    <p:cNvPr id="33" name="Group 32"/>
                    <p:cNvGrpSpPr/>
                    <p:nvPr/>
                  </p:nvGrpSpPr>
                  <p:grpSpPr>
                    <a:xfrm>
                      <a:off x="1013035" y="786116"/>
                      <a:ext cx="5920881" cy="3360897"/>
                      <a:chOff x="1013035" y="786116"/>
                      <a:chExt cx="5920881" cy="3360897"/>
                    </a:xfrm>
                  </p:grpSpPr>
                  <p:sp>
                    <p:nvSpPr>
                      <p:cNvPr id="35" name="Rectangle 34"/>
                      <p:cNvSpPr/>
                      <p:nvPr/>
                    </p:nvSpPr>
                    <p:spPr>
                      <a:xfrm>
                        <a:off x="5148457" y="2254636"/>
                        <a:ext cx="584096" cy="52629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B0F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dirty="0">
                          <a:noFill/>
                        </a:endParaRPr>
                      </a:p>
                    </p:txBody>
                  </p:sp>
                  <p:sp>
                    <p:nvSpPr>
                      <p:cNvPr id="36" name="Rectangle 35"/>
                      <p:cNvSpPr/>
                      <p:nvPr/>
                    </p:nvSpPr>
                    <p:spPr>
                      <a:xfrm>
                        <a:off x="6076136" y="1386593"/>
                        <a:ext cx="584096" cy="52629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92D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dirty="0">
                          <a:noFill/>
                        </a:endParaRPr>
                      </a:p>
                    </p:txBody>
                  </p:sp>
                  <p:cxnSp>
                    <p:nvCxnSpPr>
                      <p:cNvPr id="37" name="Straight Arrow Connector 36"/>
                      <p:cNvCxnSpPr/>
                      <p:nvPr/>
                    </p:nvCxnSpPr>
                    <p:spPr>
                      <a:xfrm>
                        <a:off x="2489986" y="786116"/>
                        <a:ext cx="0" cy="720000"/>
                      </a:xfrm>
                      <a:prstGeom prst="straightConnector1">
                        <a:avLst/>
                      </a:prstGeom>
                      <a:ln w="6350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" name="Straight Arrow Connector 37"/>
                      <p:cNvCxnSpPr/>
                      <p:nvPr/>
                    </p:nvCxnSpPr>
                    <p:spPr>
                      <a:xfrm>
                        <a:off x="2383942" y="2712669"/>
                        <a:ext cx="0" cy="540000"/>
                      </a:xfrm>
                      <a:prstGeom prst="straightConnector1">
                        <a:avLst/>
                      </a:prstGeom>
                      <a:ln w="635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headEnd type="triangl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" name="Straight Arrow Connector 38"/>
                      <p:cNvCxnSpPr/>
                      <p:nvPr/>
                    </p:nvCxnSpPr>
                    <p:spPr>
                      <a:xfrm>
                        <a:off x="1534620" y="1657296"/>
                        <a:ext cx="720000" cy="0"/>
                      </a:xfrm>
                      <a:prstGeom prst="straightConnector1">
                        <a:avLst/>
                      </a:prstGeom>
                      <a:ln w="635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" name="Straight Arrow Connector 39"/>
                      <p:cNvCxnSpPr/>
                      <p:nvPr/>
                    </p:nvCxnSpPr>
                    <p:spPr>
                      <a:xfrm>
                        <a:off x="2547660" y="1659084"/>
                        <a:ext cx="720000" cy="0"/>
                      </a:xfrm>
                      <a:prstGeom prst="straightConnector1">
                        <a:avLst/>
                      </a:prstGeom>
                      <a:ln w="635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" name="Straight Arrow Connector 40"/>
                      <p:cNvCxnSpPr/>
                      <p:nvPr/>
                    </p:nvCxnSpPr>
                    <p:spPr>
                      <a:xfrm>
                        <a:off x="2254620" y="786116"/>
                        <a:ext cx="0" cy="720000"/>
                      </a:xfrm>
                      <a:prstGeom prst="straightConnector1">
                        <a:avLst/>
                      </a:prstGeom>
                      <a:ln w="63500">
                        <a:solidFill>
                          <a:srgbClr val="00B050"/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" name="Straight Arrow Connector 41"/>
                      <p:cNvCxnSpPr/>
                      <p:nvPr/>
                    </p:nvCxnSpPr>
                    <p:spPr>
                      <a:xfrm flipH="1">
                        <a:off x="1472827" y="2541086"/>
                        <a:ext cx="829445" cy="11494"/>
                      </a:xfrm>
                      <a:prstGeom prst="straightConnector1">
                        <a:avLst/>
                      </a:prstGeom>
                      <a:ln w="635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" name="Straight Connector 42"/>
                      <p:cNvCxnSpPr/>
                      <p:nvPr/>
                    </p:nvCxnSpPr>
                    <p:spPr>
                      <a:xfrm flipH="1">
                        <a:off x="5902969" y="1374800"/>
                        <a:ext cx="6600" cy="2772213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45" name="Group 44"/>
                      <p:cNvGrpSpPr/>
                      <p:nvPr/>
                    </p:nvGrpSpPr>
                    <p:grpSpPr>
                      <a:xfrm>
                        <a:off x="1013035" y="2865333"/>
                        <a:ext cx="5920881" cy="773736"/>
                        <a:chOff x="908840" y="2027488"/>
                        <a:chExt cx="5920881" cy="773736"/>
                      </a:xfrm>
                    </p:grpSpPr>
                    <p:grpSp>
                      <p:nvGrpSpPr>
                        <p:cNvPr id="50" name="Group 49"/>
                        <p:cNvGrpSpPr/>
                        <p:nvPr/>
                      </p:nvGrpSpPr>
                      <p:grpSpPr>
                        <a:xfrm>
                          <a:off x="908840" y="2409530"/>
                          <a:ext cx="5760000" cy="391694"/>
                          <a:chOff x="908840" y="2409530"/>
                          <a:chExt cx="5760000" cy="391694"/>
                        </a:xfrm>
                      </p:grpSpPr>
                      <p:cxnSp>
                        <p:nvCxnSpPr>
                          <p:cNvPr id="52" name="Straight Connector 51"/>
                          <p:cNvCxnSpPr/>
                          <p:nvPr/>
                        </p:nvCxnSpPr>
                        <p:spPr>
                          <a:xfrm>
                            <a:off x="908840" y="2623750"/>
                            <a:ext cx="5760000" cy="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53" name="Oval 52"/>
                          <p:cNvSpPr/>
                          <p:nvPr/>
                        </p:nvSpPr>
                        <p:spPr>
                          <a:xfrm>
                            <a:off x="1103582" y="2409530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chemeClr val="accent2">
                              <a:lumMod val="7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 dirty="0"/>
                          </a:p>
                        </p:txBody>
                      </p:sp>
                      <p:sp>
                        <p:nvSpPr>
                          <p:cNvPr id="54" name="Oval 53"/>
                          <p:cNvSpPr/>
                          <p:nvPr/>
                        </p:nvSpPr>
                        <p:spPr>
                          <a:xfrm>
                            <a:off x="2116606" y="2411318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chemeClr val="accent2">
                              <a:lumMod val="7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 dirty="0"/>
                          </a:p>
                        </p:txBody>
                      </p:sp>
                      <p:sp>
                        <p:nvSpPr>
                          <p:cNvPr id="55" name="Oval 54"/>
                          <p:cNvSpPr/>
                          <p:nvPr/>
                        </p:nvSpPr>
                        <p:spPr>
                          <a:xfrm>
                            <a:off x="5174956" y="2441224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chemeClr val="accent2">
                              <a:lumMod val="7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 dirty="0"/>
                          </a:p>
                        </p:txBody>
                      </p:sp>
                      <p:sp>
                        <p:nvSpPr>
                          <p:cNvPr id="56" name="Oval 55"/>
                          <p:cNvSpPr/>
                          <p:nvPr/>
                        </p:nvSpPr>
                        <p:spPr>
                          <a:xfrm>
                            <a:off x="6112878" y="2422909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chemeClr val="accent2">
                              <a:lumMod val="75000"/>
                            </a:schemeClr>
                          </a:solidFill>
                          <a:ln>
                            <a:solidFill>
                              <a:srgbClr val="FFC0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 dirty="0"/>
                          </a:p>
                        </p:txBody>
                      </p:sp>
                      <p:sp>
                        <p:nvSpPr>
                          <p:cNvPr id="57" name="Oval 56"/>
                          <p:cNvSpPr/>
                          <p:nvPr/>
                        </p:nvSpPr>
                        <p:spPr>
                          <a:xfrm>
                            <a:off x="3140935" y="2413106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chemeClr val="accent2">
                              <a:lumMod val="7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 dirty="0"/>
                          </a:p>
                        </p:txBody>
                      </p:sp>
                    </p:grpSp>
                    <p:sp>
                      <p:nvSpPr>
                        <p:cNvPr id="51" name="TextBox 50"/>
                        <p:cNvSpPr txBox="1"/>
                        <p:nvPr/>
                      </p:nvSpPr>
                      <p:spPr>
                        <a:xfrm>
                          <a:off x="5992312" y="2027488"/>
                          <a:ext cx="837409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GB" sz="1400" b="1" dirty="0" smtClean="0"/>
                            <a:t>Wall, ext</a:t>
                          </a:r>
                          <a:endParaRPr lang="en-GB" sz="1400" dirty="0"/>
                        </a:p>
                      </p:txBody>
                    </p:sp>
                  </p:grpSp>
                  <p:cxnSp>
                    <p:nvCxnSpPr>
                      <p:cNvPr id="46" name="Straight Arrow Connector 45"/>
                      <p:cNvCxnSpPr/>
                      <p:nvPr/>
                    </p:nvCxnSpPr>
                    <p:spPr>
                      <a:xfrm>
                        <a:off x="1574596" y="3484220"/>
                        <a:ext cx="720000" cy="0"/>
                      </a:xfrm>
                      <a:prstGeom prst="straightConnector1">
                        <a:avLst/>
                      </a:prstGeom>
                      <a:ln w="635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" name="Straight Arrow Connector 46"/>
                      <p:cNvCxnSpPr/>
                      <p:nvPr/>
                    </p:nvCxnSpPr>
                    <p:spPr>
                      <a:xfrm>
                        <a:off x="2582708" y="3466976"/>
                        <a:ext cx="720000" cy="0"/>
                      </a:xfrm>
                      <a:prstGeom prst="straightConnector1">
                        <a:avLst/>
                      </a:prstGeom>
                      <a:ln w="635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" name="Straight Arrow Connector 47"/>
                      <p:cNvCxnSpPr/>
                      <p:nvPr/>
                    </p:nvCxnSpPr>
                    <p:spPr>
                      <a:xfrm flipV="1">
                        <a:off x="2387863" y="1722888"/>
                        <a:ext cx="0" cy="540000"/>
                      </a:xfrm>
                      <a:prstGeom prst="straightConnector1">
                        <a:avLst/>
                      </a:prstGeom>
                      <a:ln w="635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headEnd type="triangl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9" name="Rectangle 48"/>
                      <p:cNvSpPr/>
                      <p:nvPr/>
                    </p:nvSpPr>
                    <p:spPr>
                      <a:xfrm>
                        <a:off x="6076136" y="3201687"/>
                        <a:ext cx="584096" cy="52629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92D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dirty="0">
                          <a:noFill/>
                        </a:endParaRPr>
                      </a:p>
                    </p:txBody>
                  </p:sp>
                  <p:sp>
                    <p:nvSpPr>
                      <p:cNvPr id="44" name="Rectangle 43"/>
                      <p:cNvSpPr/>
                      <p:nvPr/>
                    </p:nvSpPr>
                    <p:spPr>
                      <a:xfrm>
                        <a:off x="1107584" y="3184695"/>
                        <a:ext cx="584096" cy="52629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dirty="0">
                          <a:noFill/>
                        </a:endParaRPr>
                      </a:p>
                    </p:txBody>
                  </p:sp>
                  <p:sp>
                    <p:nvSpPr>
                      <p:cNvPr id="34" name="Rectangle 33"/>
                      <p:cNvSpPr/>
                      <p:nvPr/>
                    </p:nvSpPr>
                    <p:spPr>
                      <a:xfrm>
                        <a:off x="1070740" y="1352185"/>
                        <a:ext cx="584096" cy="52629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dirty="0">
                          <a:noFill/>
                        </a:endParaRPr>
                      </a:p>
                    </p:txBody>
                  </p:sp>
                </p:grpSp>
              </p:grpSp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4283968" y="4305796"/>
                    <a:ext cx="75854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dirty="0" smtClean="0"/>
                      <a:t>n=N-1</a:t>
                    </a:r>
                    <a:endParaRPr lang="en-GB" dirty="0"/>
                  </a:p>
                </p:txBody>
              </p:sp>
            </p:grpSp>
            <p:sp>
              <p:nvSpPr>
                <p:cNvPr id="94" name="Rectangle 93"/>
                <p:cNvSpPr/>
                <p:nvPr/>
              </p:nvSpPr>
              <p:spPr>
                <a:xfrm>
                  <a:off x="3986221" y="1832420"/>
                  <a:ext cx="906290" cy="54299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95" name="Rectangle 94"/>
              <p:cNvSpPr/>
              <p:nvPr/>
            </p:nvSpPr>
            <p:spPr>
              <a:xfrm>
                <a:off x="4097883" y="3692802"/>
                <a:ext cx="906290" cy="54299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cxnSp>
          <p:nvCxnSpPr>
            <p:cNvPr id="97" name="Straight Connector 96"/>
            <p:cNvCxnSpPr/>
            <p:nvPr/>
          </p:nvCxnSpPr>
          <p:spPr>
            <a:xfrm>
              <a:off x="4231149" y="2984628"/>
              <a:ext cx="25200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val 11"/>
          <p:cNvSpPr/>
          <p:nvPr/>
        </p:nvSpPr>
        <p:spPr>
          <a:xfrm>
            <a:off x="124690" y="2517664"/>
            <a:ext cx="1278083" cy="900455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RT</a:t>
            </a:r>
          </a:p>
          <a:p>
            <a:pPr algn="ctr"/>
            <a:r>
              <a:rPr lang="en-GB" dirty="0" smtClean="0"/>
              <a:t>(300 K)</a:t>
            </a:r>
            <a:endParaRPr lang="en-GB" dirty="0"/>
          </a:p>
        </p:txBody>
      </p:sp>
      <p:sp>
        <p:nvSpPr>
          <p:cNvPr id="99" name="Oval 98"/>
          <p:cNvSpPr/>
          <p:nvPr/>
        </p:nvSpPr>
        <p:spPr>
          <a:xfrm>
            <a:off x="7820391" y="2600793"/>
            <a:ext cx="1146409" cy="713416"/>
          </a:xfrm>
          <a:prstGeom prst="ellipse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BATH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(2 K)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0" name="Content Placeholder 2"/>
          <p:cNvSpPr>
            <a:spLocks noGrp="1"/>
          </p:cNvSpPr>
          <p:nvPr>
            <p:ph idx="1"/>
          </p:nvPr>
        </p:nvSpPr>
        <p:spPr>
          <a:xfrm>
            <a:off x="457200" y="5054599"/>
            <a:ext cx="3881290" cy="1550285"/>
          </a:xfrm>
        </p:spPr>
        <p:txBody>
          <a:bodyPr>
            <a:normAutofit/>
          </a:bodyPr>
          <a:lstStyle/>
          <a:p>
            <a:r>
              <a:rPr lang="en-GB" sz="2800" dirty="0" smtClean="0"/>
              <a:t>RF power dissipation</a:t>
            </a:r>
          </a:p>
          <a:p>
            <a:r>
              <a:rPr lang="en-GB" sz="2800" dirty="0" smtClean="0"/>
              <a:t>Radiation with antenna</a:t>
            </a:r>
          </a:p>
        </p:txBody>
      </p:sp>
    </p:spTree>
    <p:extLst>
      <p:ext uri="{BB962C8B-B14F-4D97-AF65-F5344CB8AC3E}">
        <p14:creationId xmlns:p14="http://schemas.microsoft.com/office/powerpoint/2010/main" xmlns="" val="263722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po 24"/>
          <p:cNvGrpSpPr/>
          <p:nvPr/>
        </p:nvGrpSpPr>
        <p:grpSpPr>
          <a:xfrm>
            <a:off x="2364744" y="3621619"/>
            <a:ext cx="6753856" cy="3222736"/>
            <a:chOff x="2364744" y="3621619"/>
            <a:chExt cx="6753856" cy="3222736"/>
          </a:xfrm>
        </p:grpSpPr>
        <p:pic>
          <p:nvPicPr>
            <p:cNvPr id="16" name="Picture 1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478" t="40304" r="51875" b="31500"/>
            <a:stretch/>
          </p:blipFill>
          <p:spPr bwMode="auto">
            <a:xfrm>
              <a:off x="2364744" y="3621619"/>
              <a:ext cx="6701918" cy="32227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0" name="Group 19"/>
            <p:cNvGrpSpPr/>
            <p:nvPr/>
          </p:nvGrpSpPr>
          <p:grpSpPr>
            <a:xfrm>
              <a:off x="4800309" y="3854230"/>
              <a:ext cx="4318291" cy="2255998"/>
              <a:chOff x="5194009" y="3854230"/>
              <a:chExt cx="4318291" cy="2255998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194009" y="5740896"/>
                <a:ext cx="1483355" cy="36933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 smtClean="0"/>
                  <a:t>RF power </a:t>
                </a:r>
                <a:r>
                  <a:rPr lang="en-GB" b="1" dirty="0" smtClean="0"/>
                  <a:t>ON</a:t>
                </a:r>
                <a:endParaRPr lang="en-GB" b="1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8064500" y="3854230"/>
                <a:ext cx="1447800" cy="15051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6" name="Gruppo 25"/>
          <p:cNvGrpSpPr/>
          <p:nvPr/>
        </p:nvGrpSpPr>
        <p:grpSpPr>
          <a:xfrm>
            <a:off x="82725" y="1010320"/>
            <a:ext cx="7430318" cy="3073180"/>
            <a:chOff x="19225" y="972220"/>
            <a:chExt cx="7430318" cy="3073180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979" t="26833" r="52083" b="46280"/>
            <a:stretch/>
          </p:blipFill>
          <p:spPr bwMode="auto">
            <a:xfrm>
              <a:off x="19225" y="972220"/>
              <a:ext cx="6572250" cy="3073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2099182" y="3118400"/>
              <a:ext cx="1486561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RF power </a:t>
              </a:r>
              <a:r>
                <a:rPr lang="en-GB" b="1" dirty="0" smtClean="0"/>
                <a:t>OFF</a:t>
              </a:r>
              <a:endParaRPr lang="en-GB" b="1" dirty="0"/>
            </a:p>
          </p:txBody>
        </p:sp>
        <p:sp>
          <p:nvSpPr>
            <p:cNvPr id="11" name="TextBox 18"/>
            <p:cNvSpPr txBox="1"/>
            <p:nvPr/>
          </p:nvSpPr>
          <p:spPr>
            <a:xfrm>
              <a:off x="5682264" y="1194156"/>
              <a:ext cx="1767279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 smtClean="0"/>
                <a:t>11 </a:t>
              </a:r>
              <a:r>
                <a:rPr lang="en-GB" b="1" dirty="0" err="1" smtClean="0"/>
                <a:t>W</a:t>
              </a:r>
              <a:r>
                <a:rPr lang="en-GB" b="1" baseline="-25000" dirty="0" err="1" smtClean="0"/>
                <a:t>th</a:t>
              </a:r>
              <a:r>
                <a:rPr lang="en-GB" b="1" dirty="0" smtClean="0"/>
                <a:t> to bath !!</a:t>
              </a:r>
            </a:p>
          </p:txBody>
        </p:sp>
        <p:cxnSp>
          <p:nvCxnSpPr>
            <p:cNvPr id="12" name="Straight Arrow Connector 22"/>
            <p:cNvCxnSpPr/>
            <p:nvPr/>
          </p:nvCxnSpPr>
          <p:spPr>
            <a:xfrm flipH="1">
              <a:off x="4876800" y="1676400"/>
              <a:ext cx="1079500" cy="1422400"/>
            </a:xfrm>
            <a:prstGeom prst="straightConnector1">
              <a:avLst/>
            </a:prstGeom>
            <a:ln w="57150">
              <a:solidFill>
                <a:schemeClr val="accent4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chemeClr val="accent2"/>
                </a:solidFill>
              </a:rPr>
              <a:t>Some results: no cooling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506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2888</TotalTime>
  <Words>691</Words>
  <Application>Microsoft Office PowerPoint</Application>
  <PresentationFormat>Presentazione su schermo (4:3)</PresentationFormat>
  <Paragraphs>208</Paragraphs>
  <Slides>17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Office Theme</vt:lpstr>
      <vt:lpstr>Status of the SPL cryomodule study</vt:lpstr>
      <vt:lpstr>Outline</vt:lpstr>
      <vt:lpstr>SPL: 1st proposal</vt:lpstr>
      <vt:lpstr>SPL: new orientation (2010)</vt:lpstr>
      <vt:lpstr>SPL machine</vt:lpstr>
      <vt:lpstr>SPL Short Cryomodule</vt:lpstr>
      <vt:lpstr>Current work</vt:lpstr>
      <vt:lpstr>Semi-analytical analysis</vt:lpstr>
      <vt:lpstr>Some results: no cooling</vt:lpstr>
      <vt:lpstr>Cooling with 40 mg/s, 10 W/m2/K</vt:lpstr>
      <vt:lpstr>To do..</vt:lpstr>
      <vt:lpstr>Mock-ups</vt:lpstr>
      <vt:lpstr>References</vt:lpstr>
      <vt:lpstr>Thanks for your attention! Tack för din uppmärksamhet !</vt:lpstr>
      <vt:lpstr>Extra slides</vt:lpstr>
      <vt:lpstr>40 mg/s, 10 W/m2/K</vt:lpstr>
      <vt:lpstr>Diapositiva 17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Rossana Bonomi</dc:creator>
  <cp:lastModifiedBy>Ro</cp:lastModifiedBy>
  <cp:revision>201</cp:revision>
  <cp:lastPrinted>2011-11-30T13:04:09Z</cp:lastPrinted>
  <dcterms:created xsi:type="dcterms:W3CDTF">2011-11-29T17:06:01Z</dcterms:created>
  <dcterms:modified xsi:type="dcterms:W3CDTF">2011-12-06T01:45:24Z</dcterms:modified>
</cp:coreProperties>
</file>