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67" r:id="rId3"/>
    <p:sldMasterId id="2147483670" r:id="rId4"/>
    <p:sldMasterId id="2147483672" r:id="rId5"/>
    <p:sldMasterId id="2147483674" r:id="rId6"/>
    <p:sldMasterId id="2147483680" r:id="rId7"/>
    <p:sldMasterId id="2147483684" r:id="rId8"/>
    <p:sldMasterId id="2147483686" r:id="rId9"/>
  </p:sldMasterIdLst>
  <p:notesMasterIdLst>
    <p:notesMasterId r:id="rId25"/>
  </p:notesMasterIdLst>
  <p:sldIdLst>
    <p:sldId id="424" r:id="rId10"/>
    <p:sldId id="387" r:id="rId11"/>
    <p:sldId id="425" r:id="rId12"/>
    <p:sldId id="439" r:id="rId13"/>
    <p:sldId id="442" r:id="rId14"/>
    <p:sldId id="445" r:id="rId15"/>
    <p:sldId id="440" r:id="rId16"/>
    <p:sldId id="441" r:id="rId17"/>
    <p:sldId id="443" r:id="rId18"/>
    <p:sldId id="438" r:id="rId19"/>
    <p:sldId id="437" r:id="rId20"/>
    <p:sldId id="436" r:id="rId21"/>
    <p:sldId id="421" r:id="rId22"/>
    <p:sldId id="444" r:id="rId23"/>
    <p:sldId id="365" r:id="rId24"/>
  </p:sldIdLst>
  <p:sldSz cx="9144000" cy="6858000" type="screen4x3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örgen Persson" initials="J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B57E4-C72E-A44B-8CCD-59E1882595B0}" type="datetimeFigureOut">
              <a:rPr lang="en-US" smtClean="0"/>
              <a:pPr/>
              <a:t>12/4/11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81CBA-5657-B747-B287-6165EE350E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A03D6-1BC6-3C4E-AB6C-BCC9CA5FB4CC}" type="slidenum">
              <a:rPr lang="en-US"/>
              <a:pPr/>
              <a:t>1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2D9A-6010-45DA-A5BA-B2EAD194C3E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63E91-85B4-2048-8363-8062EB9AAC9C}" type="slidenum">
              <a:rPr lang="en-US"/>
              <a:pPr/>
              <a:t>15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EEC37-29E0-794E-BC29-13F4118BF87A}" type="datetime1">
              <a:rPr lang="en-US">
                <a:solidFill>
                  <a:srgbClr val="CCCCFF"/>
                </a:solidFill>
              </a:rPr>
              <a:pPr>
                <a:defRPr/>
              </a:pPr>
              <a:t>12/4/11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E9F-D46D-204D-AFBF-A96BE4CFF4C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B228-642C-A94B-9B17-C9B72AB09A78}" type="datetime1">
              <a:rPr lang="en-US">
                <a:solidFill>
                  <a:srgbClr val="CCCCFF"/>
                </a:solidFill>
              </a:rPr>
              <a:pPr>
                <a:defRPr/>
              </a:pPr>
              <a:t>12/4/11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9804-58BC-F040-A3D2-C02BC6E568E9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D2BF0-E8C7-B04E-9266-29F57FB179DC}" type="datetime1">
              <a:rPr lang="en-US">
                <a:solidFill>
                  <a:srgbClr val="CCCCFF"/>
                </a:solidFill>
              </a:rPr>
              <a:pPr>
                <a:defRPr/>
              </a:pPr>
              <a:t>12/4/11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9FB3-D370-B941-AFBE-CBA10A12C02A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031FE-A581-EA49-8175-A2373FCDDA51}" type="datetime1">
              <a:rPr lang="en-US">
                <a:solidFill>
                  <a:srgbClr val="CCCCFF"/>
                </a:solidFill>
              </a:rPr>
              <a:pPr>
                <a:defRPr/>
              </a:pPr>
              <a:t>12/4/11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1B91-7F8D-1D45-B627-87611FCB204D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BD945-08D1-924E-BE65-F841B751D5C5}" type="datetime1">
              <a:rPr lang="en-US">
                <a:solidFill>
                  <a:srgbClr val="CCCCFF"/>
                </a:solidFill>
              </a:rPr>
              <a:pPr>
                <a:defRPr/>
              </a:pPr>
              <a:t>12/4/11</a:t>
            </a:fld>
            <a:endParaRPr lang="en-US">
              <a:solidFill>
                <a:srgbClr val="CCCC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53080-2907-4B4E-8F7E-D414655EEC4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0"/>
            <a:ext cx="6804422" cy="5125641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477000"/>
            <a:ext cx="609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104A-A2E6-2149-8A06-EB7F67BEA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130820"/>
            <a:ext cx="6928794" cy="6096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477000"/>
            <a:ext cx="609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BC1A489-E06D-A94D-983A-07195E472E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07800C-0C89-4701-9A15-031EC90E3AD2}" type="datetimeFigureOut">
              <a:rPr lang="sv-SE" smtClean="0"/>
              <a:pPr/>
              <a:t>12/4/11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A5973-6E8C-4918-8599-CCA35DA0247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384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51776" y="1470036"/>
            <a:ext cx="8840453" cy="4861112"/>
          </a:xfrm>
          <a:prstGeom prst="rect">
            <a:avLst/>
          </a:prstGeom>
        </p:spPr>
        <p:txBody>
          <a:bodyPr lIns="64284" tIns="32142" rIns="64284" bIns="32142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1"/>
            <a:r>
              <a:rPr lang="fr-FR" dirty="0" smtClean="0"/>
              <a:t>Troisième niveau</a:t>
            </a:r>
          </a:p>
          <a:p>
            <a:pPr lvl="2"/>
            <a:r>
              <a:rPr lang="fr-FR" dirty="0" smtClean="0"/>
              <a:t>Quatrième niveau</a:t>
            </a:r>
          </a:p>
          <a:p>
            <a:pPr lvl="3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5846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104A-A2E6-2149-8A06-EB7F67BEA2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7621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F077881-661C-7B4C-9250-5B1D5AC39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Theme   Date   Department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69217CD-C7C1-594B-8E85-691C660DF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Theme   Date   Department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67" tIns="32133" rIns="64267" bIns="32133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4"/>
            <a:ext cx="6804422" cy="5125641"/>
          </a:xfrm>
          <a:prstGeom prst="rect">
            <a:avLst/>
          </a:prstGeom>
        </p:spPr>
        <p:txBody>
          <a:bodyPr lIns="64267" tIns="32133" rIns="64267" bIns="32133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74" tIns="32137" rIns="64274" bIns="32137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2"/>
            <a:ext cx="6804422" cy="5125641"/>
          </a:xfrm>
          <a:prstGeom prst="rect">
            <a:avLst/>
          </a:prstGeom>
        </p:spPr>
        <p:txBody>
          <a:bodyPr lIns="64274" tIns="32137" rIns="64274" bIns="32137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6.xml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theme" Target="../theme/theme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7"/>
          <a:srcRect l="4762"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000000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B43F84-996F-FC40-A1E1-B93AB70D2F4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97680" y="130820"/>
            <a:ext cx="692879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7" name="Picture 6" descr="Sin-título-2.gif"/>
          <p:cNvPicPr>
            <a:picLocks noChangeAspect="1"/>
          </p:cNvPicPr>
          <p:nvPr userDrawn="1"/>
        </p:nvPicPr>
        <p:blipFill>
          <a:blip r:embed="rId8">
            <a:lum contrast="-10000"/>
          </a:blip>
          <a:stretch>
            <a:fillRect/>
          </a:stretch>
        </p:blipFill>
        <p:spPr>
          <a:xfrm>
            <a:off x="202005" y="136550"/>
            <a:ext cx="1327400" cy="7079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92" r:id="rId3"/>
    <p:sldLayoutId id="2147483693" r:id="rId4"/>
    <p:sldLayoutId id="2147483694" r:id="rId5"/>
  </p:sldLayoutIdLst>
  <p:transition xmlns:p14="http://schemas.microsoft.com/office/powerpoint/2010/main"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Papyrus"/>
          <a:ea typeface="ＭＳ Ｐゴシック" pitchFamily="-112" charset="-128"/>
          <a:cs typeface="Papyru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6pPr>
      <a:lvl7pPr marL="914165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7pPr>
      <a:lvl8pPr marL="1371250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8pPr>
      <a:lvl9pPr marL="182833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760" indent="-285677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ＭＳ Ｐゴシック" pitchFamily="-112" charset="-128"/>
        </a:defRPr>
      </a:lvl2pPr>
      <a:lvl3pPr marL="1142706" indent="-22854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ＭＳ Ｐゴシック" pitchFamily="-112" charset="-128"/>
        </a:defRPr>
      </a:lvl3pPr>
      <a:lvl4pPr marL="1599790" indent="-228541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ＭＳ Ｐゴシック" pitchFamily="-112" charset="-128"/>
        </a:defRPr>
      </a:lvl4pPr>
      <a:lvl5pPr marL="2056875" indent="-228541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ＭＳ Ｐゴシック" pitchFamily="-112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gray">
          <a:xfrm>
            <a:off x="0" y="0"/>
            <a:ext cx="9144000" cy="990600"/>
          </a:xfrm>
          <a:prstGeom prst="rect">
            <a:avLst/>
          </a:prstGeom>
          <a:solidFill>
            <a:srgbClr val="F21C0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700" dirty="0">
              <a:solidFill>
                <a:srgbClr val="000000"/>
              </a:solidFill>
              <a:latin typeface="Gill Sans" pitchFamily="-112" charset="0"/>
              <a:ea typeface="ヒラギノ角ゴ Pro W3" pitchFamily="-112" charset="-128"/>
              <a:cs typeface="ヒラギノ角ゴ Pro W3" pitchFamily="-112" charset="-128"/>
              <a:sym typeface="Gill Sans" pitchFamily="-112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09601" y="1143000"/>
            <a:ext cx="792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Titelformat zu bearbeiten</a:t>
            </a:r>
          </a:p>
        </p:txBody>
      </p:sp>
      <p:sp>
        <p:nvSpPr>
          <p:cNvPr id="1028" name="Objektbereich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1" y="1905000"/>
            <a:ext cx="792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53201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Page </a:t>
            </a:r>
            <a:fld id="{61F3FC4E-F169-DD48-A117-49B09B86CA5E}" type="slidenum">
              <a:rPr lang="en-US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1" y="6553201"/>
            <a:ext cx="5105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Theme   Date   Department</a:t>
            </a:r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1031" name="eon_logo2" descr="EON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190506" y="419106"/>
            <a:ext cx="1190625" cy="3524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</p:pic>
      <p:pic>
        <p:nvPicPr>
          <p:cNvPr id="1032" name="Picture 7" descr="ESS_new-old_logo_v2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026400" y="0"/>
            <a:ext cx="812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</p:sldLayoutIdLst>
  <p:txStyles>
    <p:titleStyle>
      <a:lvl1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5pPr>
      <a:lvl6pPr marL="45705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6pPr>
      <a:lvl7pPr marL="914118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7pPr>
      <a:lvl8pPr marL="1371180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8pPr>
      <a:lvl9pPr marL="182823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9pPr>
    </p:titleStyle>
    <p:bodyStyle>
      <a:lvl1pPr marL="342796" indent="-342796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207898" indent="-20631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209484" indent="704634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412624" indent="-201551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3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414212" indent="1414027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87126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1328330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1785389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224244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baseline="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600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5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1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07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43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185" indent="-312432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04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223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169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188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546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7990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26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620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10"/>
            <a:ext cx="9144000" cy="234183"/>
          </a:xfrm>
          <a:prstGeom prst="rect">
            <a:avLst/>
          </a:prstGeom>
        </p:spPr>
        <p:txBody>
          <a:bodyPr lIns="64277" tIns="32139" rIns="64277" bIns="32139">
            <a:prstTxWarp prst="textNoShape">
              <a:avLst/>
            </a:prstTxWarp>
            <a:spAutoFit/>
          </a:bodyPr>
          <a:lstStyle/>
          <a:p>
            <a:pPr algn="ctr" defTabSz="91421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212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ridge-low-resolution.jpg"/>
          <p:cNvPicPr>
            <a:picLocks noChangeAspect="1"/>
          </p:cNvPicPr>
          <p:nvPr userDrawn="1"/>
        </p:nvPicPr>
        <p:blipFill>
          <a:blip r:embed="rId7">
            <a:alphaModFix am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93FF66D-300B-B849-9127-63E35586AE37}" type="datetime1">
              <a:rPr lang="en-US" smtClean="0">
                <a:solidFill>
                  <a:srgbClr val="CCCCFF"/>
                </a:solidFill>
              </a:rPr>
              <a:pPr>
                <a:defRPr/>
              </a:pPr>
              <a:t>12/4/11</a:t>
            </a:fld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C2403651-706A-0E43-86F5-4FB4E6D9E12D}" type="slidenum">
              <a:rPr lang="en-US" smtClean="0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  <a:alphaModFix amt="92000"/>
          </a:blip>
          <a:srcRect/>
          <a:stretch>
            <a:fillRect/>
          </a:stretch>
        </p:blipFill>
        <p:spPr bwMode="auto">
          <a:xfrm>
            <a:off x="38101" y="39688"/>
            <a:ext cx="8969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21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32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42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609476" indent="-60947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990397" indent="-533291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2pPr>
      <a:lvl3pPr marL="1371320" indent="-45710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3pPr>
      <a:lvl4pPr marL="1752241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4pPr>
      <a:lvl5pPr marL="2209348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5pPr>
      <a:lvl6pPr marL="2666453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6pPr>
      <a:lvl7pPr marL="3123560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7pPr>
      <a:lvl8pPr marL="3580668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8pPr>
      <a:lvl9pPr marL="4037775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89"/>
          </a:xfrm>
          <a:prstGeom prst="rect">
            <a:avLst/>
          </a:prstGeom>
        </p:spPr>
        <p:txBody>
          <a:bodyPr lIns="64284" tIns="32142" rIns="64284" bIns="32142">
            <a:prstTxWarp prst="textNoShape">
              <a:avLst/>
            </a:prstTxWarp>
            <a:spAutoFit/>
          </a:bodyPr>
          <a:lstStyle/>
          <a:p>
            <a:pPr algn="ctr" defTabSz="91430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306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6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79" indent="-312496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348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417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413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482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906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32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755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317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8445" y="839391"/>
            <a:ext cx="8132713" cy="609897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/>
          </p:cNvSpPr>
          <p:nvPr/>
        </p:nvSpPr>
        <p:spPr bwMode="auto">
          <a:xfrm>
            <a:off x="7467001" y="7066048"/>
            <a:ext cx="416130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>
                <a:solidFill>
                  <a:srgbClr val="1C405B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page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0461" y="2089547"/>
            <a:ext cx="5250656" cy="33664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Bold" pitchFamily="-64" charset="0"/>
              </a:rPr>
              <a:t>Click to edit Master text styles</a:t>
            </a:r>
          </a:p>
          <a:p>
            <a:pPr lvl="1"/>
            <a:r>
              <a:rPr lang="en-US">
                <a:sym typeface="TitilliumText14L Bold" pitchFamily="-64" charset="0"/>
              </a:rPr>
              <a:t>Second level</a:t>
            </a:r>
          </a:p>
          <a:p>
            <a:pPr lvl="2"/>
            <a:r>
              <a:rPr lang="en-US">
                <a:sym typeface="TitilliumText14L Bold" pitchFamily="-64" charset="0"/>
              </a:rPr>
              <a:t>Third level</a:t>
            </a:r>
          </a:p>
          <a:p>
            <a:pPr lvl="3"/>
            <a:r>
              <a:rPr lang="en-US">
                <a:sym typeface="TitilliumText14L Bold" pitchFamily="-64" charset="0"/>
              </a:rPr>
              <a:t>Fourth level</a:t>
            </a:r>
          </a:p>
          <a:p>
            <a:pPr lvl="4"/>
            <a:r>
              <a:rPr lang="en-US">
                <a:sym typeface="TitilliumText14L Bold" pitchFamily="-64" charset="0"/>
              </a:rPr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30461" y="392906"/>
            <a:ext cx="6572250" cy="1366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tilliumText14L 600 wt" pitchFamily="-64" charset="0"/>
              </a:rPr>
              <a:t>Click to edit Master title style</a:t>
            </a:r>
          </a:p>
        </p:txBody>
      </p:sp>
      <p:sp>
        <p:nvSpPr>
          <p:cNvPr id="205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214197" y="7072313"/>
            <a:ext cx="433090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 algn="l">
              <a:defRPr sz="25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BD7B177-63BC-1C48-AC5B-EE0A64905BFA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891" y="294680"/>
            <a:ext cx="1190997" cy="63400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bldLvl="5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321440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642882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964323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285763" algn="l" rtl="0" fontAlgn="base">
        <a:spcBef>
          <a:spcPct val="0"/>
        </a:spcBef>
        <a:spcAft>
          <a:spcPct val="0"/>
        </a:spcAft>
        <a:defRPr sz="3400">
          <a:solidFill>
            <a:srgbClr val="1C405B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algn="l" rtl="0" fontAlgn="base">
        <a:spcBef>
          <a:spcPts val="703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buChar char="&gt;"/>
        <a:defRPr sz="1700"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1pPr>
      <a:lvl2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2pPr>
      <a:lvl3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3pPr>
      <a:lvl4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4pPr>
      <a:lvl5pPr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5pPr>
      <a:lvl6pPr marL="321440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6pPr>
      <a:lvl7pPr marL="642882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7pPr>
      <a:lvl8pPr marL="964323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8pPr>
      <a:lvl9pPr marL="1285763" algn="l" rtl="0" fontAlgn="base">
        <a:spcBef>
          <a:spcPts val="2461"/>
        </a:spcBef>
        <a:spcAft>
          <a:spcPct val="0"/>
        </a:spcAft>
        <a:buClr>
          <a:srgbClr val="57ABE7"/>
        </a:buClr>
        <a:buSzPct val="125000"/>
        <a:buFont typeface="TitilliumText14L Bold" pitchFamily="-64" charset="0"/>
        <a:defRPr>
          <a:solidFill>
            <a:schemeClr val="tx1"/>
          </a:solidFill>
          <a:latin typeface="+mn-lt"/>
          <a:ea typeface="+mn-ea"/>
          <a:cs typeface="+mn-cs"/>
          <a:sym typeface="TitilliumText14L Bold" pitchFamily="-64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92969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92969" y="-11162"/>
            <a:ext cx="6991945" cy="6865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/>
          </p:cNvSpPr>
          <p:nvPr/>
        </p:nvSpPr>
        <p:spPr bwMode="auto">
          <a:xfrm>
            <a:off x="258961" y="2009180"/>
            <a:ext cx="3375422" cy="28307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8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900" dirty="0" smtClean="0">
                <a:solidFill>
                  <a:srgbClr val="FFFFFF"/>
                </a:solidFill>
                <a:latin typeface="TitilliumText22L 60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Welcome</a:t>
            </a:r>
            <a:endParaRPr lang="en-US" sz="3900" dirty="0">
              <a:solidFill>
                <a:srgbClr val="FFFFFF"/>
              </a:solidFill>
              <a:ea typeface="TitilliumText22L 400 wt" pitchFamily="-64" charset="0"/>
              <a:cs typeface="TitilliumText22L 400 wt" pitchFamily="-64" charset="0"/>
              <a:sym typeface="TitilliumText22L 400 wt" pitchFamily="-64" charset="0"/>
            </a:endParaRP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5125641" y="5464969"/>
            <a:ext cx="3607594" cy="123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76767"/>
                </a:solidFill>
                <a:latin typeface="TitilliumText22L 800 wt" pitchFamily="-64" charset="0"/>
                <a:ea typeface="TitilliumText22L 800 wt" pitchFamily="-64" charset="0"/>
                <a:cs typeface="TitilliumText22L 800 wt" pitchFamily="-64" charset="0"/>
                <a:sym typeface="TitilliumText22L 800 wt" pitchFamily="-64" charset="0"/>
              </a:rPr>
              <a:t>Mats Lindroos</a:t>
            </a:r>
          </a:p>
          <a:p>
            <a:pPr algn="r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76767"/>
                </a:solidFill>
                <a:latin typeface="TitilliumText22L 250 wt" pitchFamily="-64" charset="0"/>
                <a:ea typeface="TitilliumText22L 250 wt" pitchFamily="-64" charset="0"/>
                <a:cs typeface="TitilliumText22L 250 wt" pitchFamily="-64" charset="0"/>
                <a:sym typeface="TitilliumText22L 250 wt" pitchFamily="-64" charset="0"/>
              </a:rPr>
              <a:t>Head of the ESS Accelerator Division</a:t>
            </a:r>
            <a:endParaRPr lang="en-US" sz="1400" dirty="0">
              <a:solidFill>
                <a:srgbClr val="676767"/>
              </a:solidFill>
              <a:latin typeface="TitilliumText22L 800 wt" pitchFamily="-64" charset="0"/>
              <a:ea typeface="TitilliumText22L 800 wt" pitchFamily="-64" charset="0"/>
              <a:cs typeface="TitilliumText22L 800 wt" pitchFamily="-64" charset="0"/>
              <a:sym typeface="TitilliumText22L 800 wt" pitchFamily="-64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258961" y="6246316"/>
            <a:ext cx="5084012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EPG </a:t>
            </a:r>
            <a:r>
              <a:rPr lang="en-US" sz="17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5/12/</a:t>
            </a:r>
            <a:r>
              <a:rPr lang="en-US" sz="17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2011</a:t>
            </a:r>
            <a:endParaRPr lang="en-US" sz="1700" dirty="0">
              <a:solidFill>
                <a:srgbClr val="FFFFFF"/>
              </a:solidFill>
              <a:latin typeface="TitilliumText22L 800 wt" pitchFamily="-64" charset="0"/>
              <a:ea typeface="TitilliumText22L 800 wt" pitchFamily="-64" charset="0"/>
              <a:cs typeface="TitilliumText22L 800 wt" pitchFamily="-64" charset="0"/>
              <a:sym typeface="TitilliumText22L 800 wt" pitchFamily="-64" charset="0"/>
            </a:endParaRPr>
          </a:p>
        </p:txBody>
      </p:sp>
      <p:pic>
        <p:nvPicPr>
          <p:cNvPr id="29706" name="Picture 10" descr="ESS_Logo_Expl_Lar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52" y="2839642"/>
            <a:ext cx="2712393" cy="1467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60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9104A-A2E6-2149-8A06-EB7F67BEA2A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97680" y="-38510"/>
            <a:ext cx="6928794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FF"/>
                </a:solidFill>
                <a:latin typeface="Papyrus"/>
                <a:ea typeface="ＭＳ Ｐゴシック" pitchFamily="-112" charset="-128"/>
                <a:cs typeface="Papyru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08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6pPr>
            <a:lvl7pPr marL="914165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7pPr>
            <a:lvl8pPr marL="137125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8pPr>
            <a:lvl9pPr marL="1828332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0000"/>
                </a:solidFill>
                <a:latin typeface="Arial" pitchFamily="-112" charset="0"/>
              </a:defRPr>
            </a:lvl9pPr>
          </a:lstStyle>
          <a:p>
            <a:pPr eaLnBrk="1" hangingPunct="1"/>
            <a:r>
              <a:rPr lang="en-US" sz="2400" dirty="0" smtClean="0"/>
              <a:t>First thoughts -</a:t>
            </a:r>
            <a:endParaRPr lang="en-US" sz="2400" dirty="0"/>
          </a:p>
          <a:p>
            <a:pPr eaLnBrk="1" hangingPunct="1"/>
            <a:r>
              <a:rPr lang="en-US" sz="2400" dirty="0" smtClean="0"/>
              <a:t>CM production line (XFEL)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93" y="990471"/>
            <a:ext cx="6779207" cy="5715129"/>
          </a:xfrm>
          <a:prstGeom prst="rect">
            <a:avLst/>
          </a:prstGeom>
        </p:spPr>
      </p:pic>
      <p:sp>
        <p:nvSpPr>
          <p:cNvPr id="5" name="Curved Left Arrow 4"/>
          <p:cNvSpPr/>
          <p:nvPr/>
        </p:nvSpPr>
        <p:spPr bwMode="auto">
          <a:xfrm rot="2517782">
            <a:off x="3805269" y="3401454"/>
            <a:ext cx="1032933" cy="2219350"/>
          </a:xfrm>
          <a:prstGeom prst="curvedLeftArrow">
            <a:avLst>
              <a:gd name="adj1" fmla="val 21165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93735" y="2878669"/>
            <a:ext cx="3132664" cy="646331"/>
            <a:chOff x="4893735" y="2878669"/>
            <a:chExt cx="3132664" cy="646331"/>
          </a:xfrm>
        </p:grpSpPr>
        <p:sp>
          <p:nvSpPr>
            <p:cNvPr id="6" name="Left Arrow 5"/>
            <p:cNvSpPr/>
            <p:nvPr/>
          </p:nvSpPr>
          <p:spPr bwMode="auto">
            <a:xfrm>
              <a:off x="4893735" y="3120536"/>
              <a:ext cx="1253066" cy="232268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46800" y="2878669"/>
              <a:ext cx="1879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SDMS, ZANON, RI, …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15283" y="2556934"/>
            <a:ext cx="2855521" cy="608392"/>
            <a:chOff x="4815283" y="2556934"/>
            <a:chExt cx="2855521" cy="608392"/>
          </a:xfrm>
        </p:grpSpPr>
        <p:sp>
          <p:nvSpPr>
            <p:cNvPr id="9" name="Left Arrow 8"/>
            <p:cNvSpPr/>
            <p:nvPr/>
          </p:nvSpPr>
          <p:spPr bwMode="auto">
            <a:xfrm rot="19333000" flipV="1">
              <a:off x="4815283" y="2891286"/>
              <a:ext cx="521913" cy="27404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44558" y="2556934"/>
              <a:ext cx="2426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Other Manufacturer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Curved Left Arrow 13"/>
          <p:cNvSpPr/>
          <p:nvPr/>
        </p:nvSpPr>
        <p:spPr bwMode="auto">
          <a:xfrm rot="13320615">
            <a:off x="3143168" y="2617427"/>
            <a:ext cx="1032933" cy="2219350"/>
          </a:xfrm>
          <a:prstGeom prst="curvedLeftArrow">
            <a:avLst>
              <a:gd name="adj1" fmla="val 21165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8185573">
            <a:off x="4451511" y="2781470"/>
            <a:ext cx="897467" cy="2370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49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2999"/>
            <a:ext cx="8077200" cy="5519801"/>
          </a:xfrm>
        </p:spPr>
        <p:txBody>
          <a:bodyPr/>
          <a:lstStyle/>
          <a:p>
            <a:r>
              <a:rPr lang="en-US" sz="1800" dirty="0" smtClean="0"/>
              <a:t>Increase the repetition rate</a:t>
            </a:r>
          </a:p>
          <a:p>
            <a:pPr lvl="1"/>
            <a:r>
              <a:rPr lang="en-US" sz="1200" dirty="0" smtClean="0"/>
              <a:t>Requires new RF sources</a:t>
            </a:r>
          </a:p>
          <a:p>
            <a:pPr lvl="1"/>
            <a:r>
              <a:rPr lang="en-US" sz="1200" dirty="0" smtClean="0"/>
              <a:t>Not favored for operation with operation at a single target station as it would require moving the instruments</a:t>
            </a:r>
          </a:p>
          <a:p>
            <a:r>
              <a:rPr lang="en-US" sz="1800" dirty="0" smtClean="0"/>
              <a:t>Increase the beam current</a:t>
            </a:r>
          </a:p>
          <a:p>
            <a:pPr lvl="1"/>
            <a:r>
              <a:rPr lang="en-US" sz="1200" dirty="0" smtClean="0"/>
              <a:t>Requires additional RF sources and/or additional </a:t>
            </a:r>
            <a:r>
              <a:rPr lang="en-US" sz="1200" dirty="0" err="1" smtClean="0"/>
              <a:t>cryomdoules</a:t>
            </a:r>
            <a:r>
              <a:rPr lang="en-US" sz="1200" dirty="0" smtClean="0"/>
              <a:t> and that </a:t>
            </a:r>
            <a:r>
              <a:rPr lang="en-US" sz="1200" dirty="0" err="1" smtClean="0"/>
              <a:t>linac</a:t>
            </a:r>
            <a:r>
              <a:rPr lang="en-US" sz="1200" dirty="0" smtClean="0"/>
              <a:t> and shielding is design for higher currents (with some additional cost)</a:t>
            </a:r>
          </a:p>
          <a:p>
            <a:pPr lvl="1"/>
            <a:r>
              <a:rPr lang="en-US" sz="1200" dirty="0" smtClean="0"/>
              <a:t>Favored from instrument study (power upgrade with preserved time structure improves almost all instrument performance almost linearly)</a:t>
            </a:r>
          </a:p>
          <a:p>
            <a:r>
              <a:rPr lang="en-US" sz="1800" dirty="0" smtClean="0"/>
              <a:t>Increase the pulse length</a:t>
            </a:r>
          </a:p>
          <a:p>
            <a:pPr lvl="1"/>
            <a:r>
              <a:rPr lang="en-US" sz="1200" dirty="0" smtClean="0"/>
              <a:t>Will require new RF sources</a:t>
            </a:r>
          </a:p>
          <a:p>
            <a:pPr lvl="1"/>
            <a:r>
              <a:rPr lang="en-US" sz="1200" dirty="0" smtClean="0"/>
              <a:t>Not all instruments would benefit</a:t>
            </a:r>
          </a:p>
          <a:p>
            <a:r>
              <a:rPr lang="en-US" sz="1800" dirty="0"/>
              <a:t>Add a second target </a:t>
            </a:r>
            <a:r>
              <a:rPr lang="en-US" sz="1800" dirty="0" smtClean="0"/>
              <a:t>station</a:t>
            </a:r>
          </a:p>
          <a:p>
            <a:pPr lvl="1"/>
            <a:r>
              <a:rPr lang="en-US" sz="1200" dirty="0" smtClean="0"/>
              <a:t>Could be combined with increased repetition rate</a:t>
            </a:r>
            <a:endParaRPr lang="en-US" sz="1200" dirty="0"/>
          </a:p>
          <a:p>
            <a:r>
              <a:rPr lang="en-US" sz="1800" dirty="0"/>
              <a:t>Short pulse operation with H- and </a:t>
            </a:r>
            <a:r>
              <a:rPr lang="en-US" sz="1800" dirty="0" smtClean="0"/>
              <a:t>ring</a:t>
            </a:r>
          </a:p>
          <a:p>
            <a:pPr lvl="1"/>
            <a:r>
              <a:rPr lang="en-US" sz="1200" dirty="0" smtClean="0"/>
              <a:t>Can be combined with H+ operation but would require new RF sources and a new front-end</a:t>
            </a:r>
          </a:p>
          <a:p>
            <a:r>
              <a:rPr lang="en-US" sz="1800" dirty="0"/>
              <a:t>I</a:t>
            </a:r>
            <a:r>
              <a:rPr lang="en-US" sz="1800" dirty="0" smtClean="0"/>
              <a:t>ncrease beam energy</a:t>
            </a:r>
          </a:p>
          <a:p>
            <a:pPr lvl="1"/>
            <a:r>
              <a:rPr lang="en-US" sz="1100" dirty="0" smtClean="0"/>
              <a:t>Only moderate beam energy increase can be handled by the target and </a:t>
            </a:r>
            <a:r>
              <a:rPr lang="en-US" sz="1100" dirty="0" smtClean="0"/>
              <a:t>moderators</a:t>
            </a:r>
          </a:p>
          <a:p>
            <a:pPr lvl="1"/>
            <a:endParaRPr lang="en-US" sz="1100" dirty="0"/>
          </a:p>
          <a:p>
            <a:r>
              <a:rPr lang="en-US" sz="1800" dirty="0" smtClean="0"/>
              <a:t>EPG adopted guidelines for upgrade studies:</a:t>
            </a:r>
            <a:endParaRPr lang="en-US" sz="1800" dirty="0"/>
          </a:p>
          <a:p>
            <a:pPr lvl="1"/>
            <a:r>
              <a:rPr lang="en-US" sz="1400" dirty="0"/>
              <a:t>Beam current limitation at 90-100 mA with a single front-end</a:t>
            </a:r>
          </a:p>
          <a:p>
            <a:pPr lvl="1"/>
            <a:r>
              <a:rPr lang="en-US" sz="1400" dirty="0"/>
              <a:t>Beam energy limitation at 3.5 </a:t>
            </a:r>
            <a:r>
              <a:rPr lang="en-US" sz="1400" dirty="0" err="1"/>
              <a:t>GeV</a:t>
            </a:r>
            <a:r>
              <a:rPr lang="en-US" sz="1400" dirty="0"/>
              <a:t> set by shielding and target</a:t>
            </a:r>
          </a:p>
          <a:p>
            <a:endParaRPr lang="en-US" sz="2100" dirty="0" smtClean="0"/>
          </a:p>
          <a:p>
            <a:pPr lvl="1"/>
            <a:endParaRPr lang="en-US" sz="11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67344" y="2157874"/>
            <a:ext cx="8077201" cy="1090957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7344" y="5143451"/>
            <a:ext cx="8077201" cy="530708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59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146675"/>
            <a:ext cx="8840453" cy="518447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mandate is to build a 5 MW accelerator!</a:t>
            </a:r>
          </a:p>
          <a:p>
            <a:r>
              <a:rPr lang="en-US" dirty="0" smtClean="0"/>
              <a:t>The presently favored upgrade scenario is a power upgrade to higher power with maintained time structure</a:t>
            </a:r>
          </a:p>
          <a:p>
            <a:pPr lvl="1"/>
            <a:r>
              <a:rPr lang="en-US" dirty="0" smtClean="0"/>
              <a:t>Present understanding at AD is that this best is achieved with a higher beam current or/and a moderate beam energy increase</a:t>
            </a:r>
          </a:p>
          <a:p>
            <a:r>
              <a:rPr lang="en-US" dirty="0" smtClean="0"/>
              <a:t>We will study how this can be prepared within the present 5 MW baseline</a:t>
            </a:r>
          </a:p>
          <a:p>
            <a:pPr lvl="1"/>
            <a:r>
              <a:rPr lang="en-US" dirty="0" smtClean="0"/>
              <a:t>The additional cost should be understood and made apparent in the costing of the 5 MW baseline</a:t>
            </a:r>
          </a:p>
          <a:p>
            <a:pPr lvl="1"/>
            <a:r>
              <a:rPr lang="en-US" dirty="0" smtClean="0"/>
              <a:t>First technical studies and financial estimates for the upgrade itself  should be done as part of the ADU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048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Headlines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5334000"/>
          </a:xfrm>
        </p:spPr>
        <p:txBody>
          <a:bodyPr/>
          <a:lstStyle/>
          <a:p>
            <a:r>
              <a:rPr lang="en-US" dirty="0" smtClean="0"/>
              <a:t>We are designing the ESS accelerator</a:t>
            </a:r>
            <a:endParaRPr lang="en-US" dirty="0"/>
          </a:p>
          <a:p>
            <a:pPr lvl="1"/>
            <a:r>
              <a:rPr lang="en-US" dirty="0" smtClean="0"/>
              <a:t>Good progress in all areas</a:t>
            </a:r>
          </a:p>
          <a:p>
            <a:pPr lvl="1"/>
            <a:r>
              <a:rPr lang="en-US" dirty="0" smtClean="0"/>
              <a:t>Many thanks for your contribution</a:t>
            </a:r>
          </a:p>
          <a:p>
            <a:r>
              <a:rPr lang="en-US" dirty="0" smtClean="0"/>
              <a:t>We should plan for entering construction in 2013</a:t>
            </a:r>
          </a:p>
          <a:p>
            <a:pPr lvl="1"/>
            <a:r>
              <a:rPr lang="en-US" dirty="0" smtClean="0"/>
              <a:t>Will require that we deliver in time on all deliverables and that we that we launch key P2B activities in 2012</a:t>
            </a:r>
          </a:p>
          <a:p>
            <a:pPr lvl="1"/>
            <a:r>
              <a:rPr lang="en-US" dirty="0" smtClean="0"/>
              <a:t>Will require that we deliver on construction project planning to PMO</a:t>
            </a:r>
          </a:p>
          <a:p>
            <a:pPr lvl="1"/>
            <a:r>
              <a:rPr lang="en-US" dirty="0" smtClean="0"/>
              <a:t>Will require that we prepare through internal reviews with external experts for a comprehensive technical review of the ESS accelerator construction project </a:t>
            </a:r>
          </a:p>
          <a:p>
            <a:r>
              <a:rPr lang="en-US" dirty="0" smtClean="0"/>
              <a:t>None of this would be possible without you and your collaborators at our partner institutes and labs.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609600" cy="228600"/>
          </a:xfrm>
          <a:prstGeom prst="rect">
            <a:avLst/>
          </a:prstGeom>
        </p:spPr>
        <p:txBody>
          <a:bodyPr/>
          <a:lstStyle/>
          <a:p>
            <a:fld id="{EBC1A489-E06D-A94D-983A-07195E472E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Greetings from </a:t>
            </a:r>
            <a:r>
              <a:rPr lang="en-US" dirty="0" err="1" smtClean="0"/>
              <a:t>Bejing</a:t>
            </a:r>
            <a:endParaRPr lang="en-US" dirty="0"/>
          </a:p>
        </p:txBody>
      </p:sp>
      <p:pic>
        <p:nvPicPr>
          <p:cNvPr id="4" name="Greetings from Beijing s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09688"/>
            <a:ext cx="8077200" cy="4543425"/>
          </a:xfrm>
        </p:spPr>
      </p:pic>
    </p:spTree>
    <p:extLst>
      <p:ext uri="{BB962C8B-B14F-4D97-AF65-F5344CB8AC3E}">
        <p14:creationId xmlns:p14="http://schemas.microsoft.com/office/powerpoint/2010/main" val="486368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92969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92969" y="-11162"/>
            <a:ext cx="6991945" cy="6865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2" name="Rectangle 6"/>
          <p:cNvSpPr>
            <a:spLocks/>
          </p:cNvSpPr>
          <p:nvPr/>
        </p:nvSpPr>
        <p:spPr bwMode="auto">
          <a:xfrm>
            <a:off x="705216" y="608921"/>
            <a:ext cx="4068434" cy="1566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</a:pPr>
            <a:r>
              <a:rPr lang="en-US" sz="4500" dirty="0" smtClean="0">
                <a:solidFill>
                  <a:srgbClr val="FFFFFF"/>
                </a:solidFill>
                <a:latin typeface="TitilliumText22L 400 wt" charset="0"/>
                <a:ea typeface="TitilliumText22L 400 wt" charset="0"/>
                <a:cs typeface="TitilliumText22L 400 wt" charset="0"/>
                <a:sym typeface="TitilliumText22L 400 wt" charset="0"/>
              </a:rPr>
              <a:t>Thank you for your attention!</a:t>
            </a:r>
            <a:endParaRPr lang="en-US" sz="4500" dirty="0">
              <a:solidFill>
                <a:srgbClr val="FFFFFF"/>
              </a:solidFill>
              <a:latin typeface="TitilliumText22L 400 wt" charset="0"/>
              <a:ea typeface="TitilliumText22L 400 wt" charset="0"/>
              <a:cs typeface="TitilliumText22L 400 wt" charset="0"/>
              <a:sym typeface="TitilliumText22L 400 wt" charset="0"/>
            </a:endParaRPr>
          </a:p>
        </p:txBody>
      </p:sp>
      <p:pic>
        <p:nvPicPr>
          <p:cNvPr id="39946" name="Picture 10" descr="ESS_Logo_Expl_Lar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1453" y="267891"/>
            <a:ext cx="2712393" cy="146781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04" y="2387582"/>
            <a:ext cx="7520715" cy="413390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1776" y="1470036"/>
            <a:ext cx="8840453" cy="4861112"/>
          </a:xfrm>
          <a:prstGeom prst="rect">
            <a:avLst/>
          </a:prstGeom>
        </p:spPr>
        <p:txBody>
          <a:bodyPr lIns="64284" tIns="32142" rIns="64284" bIns="32142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ESS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accelerator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 high-level technical objectives: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E5"/>
              </a:solidFill>
              <a:effectLst/>
              <a:uLnTx/>
              <a:uFillTx/>
              <a:latin typeface="+mn-lt"/>
              <a:ea typeface="+mn-ea"/>
              <a:cs typeface="+mn-cs"/>
              <a:sym typeface="Futura Condensed" charset="0"/>
            </a:endParaRPr>
          </a:p>
          <a:p>
            <a:pPr marL="40005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5 MW long pulse source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00E5"/>
                </a:solidFill>
                <a:sym typeface="Futura Condensed" charset="0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2.86 ms pulses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0000E5"/>
                </a:solidFill>
                <a:sym typeface="Futura Condensed" charset="0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14 Hz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-Protons (H+)	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-Low losses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E5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utura Condensed" charset="0"/>
              </a:rPr>
              <a:t>-High reliability, &gt;95%</a:t>
            </a:r>
          </a:p>
          <a:p>
            <a:pPr marL="800100" lvl="2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 smtClean="0">
                <a:solidFill>
                  <a:srgbClr val="0000E5"/>
                </a:solidFill>
                <a:sym typeface="Futura Condensed" charset="0"/>
              </a:rPr>
              <a:t>-Cryostats for minimum </a:t>
            </a:r>
          </a:p>
          <a:p>
            <a:pPr marL="800100" lvl="2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 smtClean="0">
                <a:solidFill>
                  <a:srgbClr val="0000E5"/>
                </a:solidFill>
                <a:sym typeface="Futura Condensed" charset="0"/>
              </a:rPr>
              <a:t>Energy consumption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00E5"/>
                </a:solidFill>
                <a:sym typeface="Futura Condensed" charset="0"/>
              </a:rPr>
              <a:t>-Flexible design for </a:t>
            </a:r>
          </a:p>
          <a:p>
            <a:pPr marL="8001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0000E5"/>
                </a:solidFill>
                <a:sym typeface="Futura Condensed" charset="0"/>
              </a:rPr>
              <a:t>a future power upgrade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E5"/>
              </a:solidFill>
              <a:effectLst/>
              <a:uLnTx/>
              <a:uFillTx/>
              <a:latin typeface="+mn-lt"/>
              <a:ea typeface="+mn-ea"/>
              <a:cs typeface="+mn-cs"/>
              <a:sym typeface="Futura Condensed" charset="0"/>
            </a:endParaRPr>
          </a:p>
          <a:p>
            <a:pPr marL="241080" marR="0" lvl="0" indent="-24108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Futura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4125123" y="2428574"/>
            <a:ext cx="4466033" cy="315863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97680" y="116551"/>
            <a:ext cx="6928794" cy="609600"/>
          </a:xfrm>
        </p:spPr>
        <p:txBody>
          <a:bodyPr/>
          <a:lstStyle/>
          <a:p>
            <a:r>
              <a:rPr lang="en-US" dirty="0" smtClean="0"/>
              <a:t>ESS accelerator design</a:t>
            </a:r>
            <a:br>
              <a:rPr lang="en-US" dirty="0" smtClean="0"/>
            </a:br>
            <a:r>
              <a:rPr lang="en-US" sz="2000" dirty="0" smtClean="0">
                <a:solidFill>
                  <a:srgbClr val="FF0000"/>
                </a:solidFill>
              </a:rPr>
              <a:t>High level objectives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ym typeface="Optima" charset="0"/>
              </a:rPr>
              <a:t>LINAC layout</a:t>
            </a:r>
            <a:endParaRPr lang="en-US" dirty="0">
              <a:sym typeface="Optima" charset="0"/>
            </a:endParaRPr>
          </a:p>
        </p:txBody>
      </p:sp>
      <p:sp>
        <p:nvSpPr>
          <p:cNvPr id="17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D14AE-2D14-5C4E-B469-39E1AE573D85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4104" name="Group 8"/>
          <p:cNvGraphicFramePr>
            <a:graphicFrameLocks noGrp="1"/>
          </p:cNvGraphicFramePr>
          <p:nvPr/>
        </p:nvGraphicFramePr>
        <p:xfrm>
          <a:off x="553641" y="3429002"/>
          <a:ext cx="8307959" cy="2208982"/>
        </p:xfrm>
        <a:graphic>
          <a:graphicData uri="http://schemas.openxmlformats.org/drawingml/2006/table">
            <a:tbl>
              <a:tblPr/>
              <a:tblGrid>
                <a:gridCol w="1153046"/>
                <a:gridCol w="1127373"/>
                <a:gridCol w="1452190"/>
                <a:gridCol w="1298154"/>
                <a:gridCol w="1237878"/>
                <a:gridCol w="1155279"/>
                <a:gridCol w="884039"/>
              </a:tblGrid>
              <a:tr h="497830"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charset="0"/>
                        <a:ea typeface="ヒラギノ角ゴ ProN W6" charset="-128"/>
                        <a:cs typeface="ヒラギノ角ゴ ProN W6" charset="-128"/>
                        <a:sym typeface="Tahoma" charset="0"/>
                      </a:endParaRP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Length (m)</a:t>
                      </a: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Input Energy     (MeV)</a:t>
                      </a: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Frequency (MHz)</a:t>
                      </a: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Geometric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Grande" charset="0"/>
                          <a:ea typeface="ヒラギノ角ゴ ProN W3" charset="-128"/>
                          <a:cs typeface="ヒラギノ角ゴ ProN W3" charset="-128"/>
                          <a:sym typeface="Lucida Grande" charset="0"/>
                        </a:rPr>
                        <a:t>β</a:t>
                      </a: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# of Sections</a:t>
                      </a: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1" fontAlgn="base" latinLnBrk="0" hangingPunct="1">
                        <a:lnSpc>
                          <a:spcPct val="8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Temp (K)</a:t>
                      </a:r>
                    </a:p>
                  </a:txBody>
                  <a:tcPr marL="35719" marR="35719" marT="35719" marB="3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96C5"/>
                    </a:solidFill>
                  </a:tcPr>
                </a:tc>
              </a:tr>
              <a:tr h="282402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RFQ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4.7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  <a:sym typeface="Tahoma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75 ×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352.2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--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≈ 300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DTL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352.2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--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≈ 300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Spoke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352.2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0.57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  <a:sym typeface="Tahoma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14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(2c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)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≈ 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Low Beta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108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188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704.4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0.70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  <a:sym typeface="Tahoma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16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(4c)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≈ 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High Beta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196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606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704.4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0.90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  <a:sym typeface="Tahoma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15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(8c)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≈ 2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0EB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HEBT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2500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  <a:sym typeface="Tahoma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--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--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--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ctr" defTabSz="914400" rtl="0" eaLnBrk="1" fontAlgn="base" latinLnBrk="0" hangingPunct="1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71000"/>
                        <a:buFont typeface="Helvetica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  <a:sym typeface="Tahoma" charset="0"/>
                        </a:rPr>
                        <a:t>--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1F6"/>
                    </a:solidFill>
                  </a:tcPr>
                </a:tc>
              </a:tr>
            </a:tbl>
          </a:graphicData>
        </a:graphic>
      </p:graphicFrame>
      <p:sp>
        <p:nvSpPr>
          <p:cNvPr id="4266" name="Text Box 170"/>
          <p:cNvSpPr txBox="1">
            <a:spLocks noChangeArrowheads="1"/>
          </p:cNvSpPr>
          <p:nvPr/>
        </p:nvSpPr>
        <p:spPr bwMode="auto">
          <a:xfrm>
            <a:off x="8915177" y="6616898"/>
            <a:ext cx="224358" cy="24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>
            <a:prstTxWarp prst="textNoShape">
              <a:avLst/>
            </a:prstTxWarp>
          </a:bodyPr>
          <a:lstStyle/>
          <a:p>
            <a:fld id="{3528EA2F-656A-454D-B8D1-667177CD3938}" type="slidenum">
              <a:rPr lang="en-US" sz="11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pPr/>
              <a:t>3</a:t>
            </a:fld>
            <a:endParaRPr lang="en-US" sz="11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643" y="6082087"/>
            <a:ext cx="5062429" cy="37365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dirty="0" smtClean="0"/>
              <a:t>H. </a:t>
            </a:r>
            <a:r>
              <a:rPr lang="en-US" dirty="0" err="1" smtClean="0"/>
              <a:t>Danared</a:t>
            </a:r>
            <a:r>
              <a:rPr lang="en-US" dirty="0" smtClean="0"/>
              <a:t>, M. </a:t>
            </a:r>
            <a:r>
              <a:rPr lang="en-US" dirty="0" err="1" smtClean="0"/>
              <a:t>Eshraqi</a:t>
            </a:r>
            <a:r>
              <a:rPr lang="en-US" dirty="0" smtClean="0"/>
              <a:t>, A. </a:t>
            </a:r>
            <a:r>
              <a:rPr lang="en-US" dirty="0" err="1" smtClean="0"/>
              <a:t>Ponton</a:t>
            </a:r>
            <a:r>
              <a:rPr lang="en-US" dirty="0" smtClean="0"/>
              <a:t>, 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9" y="1287808"/>
            <a:ext cx="8599672" cy="13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43737"/>
      </p:ext>
    </p:extLst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 spd="med">
        <p14:prism/>
      </p:transition>
    </mc:Choice>
    <mc:Fallback xmlns:mv="urn:schemas-microsoft-com:mac:vml" xmlns="">
      <p:transition spd="med"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6"/>
          <p:cNvGrpSpPr/>
          <p:nvPr/>
        </p:nvGrpSpPr>
        <p:grpSpPr>
          <a:xfrm>
            <a:off x="18550" y="235785"/>
            <a:ext cx="8312824" cy="6029971"/>
            <a:chOff x="768477" y="188568"/>
            <a:chExt cx="8312824" cy="6029971"/>
          </a:xfrm>
        </p:grpSpPr>
        <p:grpSp>
          <p:nvGrpSpPr>
            <p:cNvPr id="3" name="Grupp 5"/>
            <p:cNvGrpSpPr/>
            <p:nvPr/>
          </p:nvGrpSpPr>
          <p:grpSpPr>
            <a:xfrm>
              <a:off x="768477" y="1117383"/>
              <a:ext cx="8312824" cy="5101156"/>
              <a:chOff x="768477" y="1117383"/>
              <a:chExt cx="8312824" cy="5101156"/>
            </a:xfrm>
          </p:grpSpPr>
          <p:sp>
            <p:nvSpPr>
              <p:cNvPr id="114" name="Rounded Rectangle 87"/>
              <p:cNvSpPr/>
              <p:nvPr/>
            </p:nvSpPr>
            <p:spPr>
              <a:xfrm>
                <a:off x="7997561" y="4335340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Data Management</a:t>
                </a:r>
              </a:p>
            </p:txBody>
          </p:sp>
          <p:sp>
            <p:nvSpPr>
              <p:cNvPr id="97" name="Rounded Rectangle 70"/>
              <p:cNvSpPr/>
              <p:nvPr/>
            </p:nvSpPr>
            <p:spPr>
              <a:xfrm>
                <a:off x="3321358" y="1117383"/>
                <a:ext cx="1000375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ESS AB Board 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Rounded Rectangle 71"/>
              <p:cNvSpPr/>
              <p:nvPr/>
            </p:nvSpPr>
            <p:spPr>
              <a:xfrm>
                <a:off x="4511397" y="2069531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CEO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C. </a:t>
                </a:r>
                <a:r>
                  <a:rPr kumimoji="0" lang="en-US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Carlile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Rounded Rectangle 72"/>
              <p:cNvSpPr/>
              <p:nvPr/>
            </p:nvSpPr>
            <p:spPr>
              <a:xfrm>
                <a:off x="2052141" y="4320829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Accelerator</a:t>
                </a:r>
              </a:p>
            </p:txBody>
          </p:sp>
          <p:sp>
            <p:nvSpPr>
              <p:cNvPr id="100" name="Rounded Rectangle 73"/>
              <p:cNvSpPr/>
              <p:nvPr/>
            </p:nvSpPr>
            <p:spPr>
              <a:xfrm>
                <a:off x="3219245" y="4320829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Target</a:t>
                </a:r>
              </a:p>
            </p:txBody>
          </p:sp>
          <p:sp>
            <p:nvSpPr>
              <p:cNvPr id="101" name="Rounded Rectangle 74"/>
              <p:cNvSpPr/>
              <p:nvPr/>
            </p:nvSpPr>
            <p:spPr>
              <a:xfrm>
                <a:off x="4386350" y="4320829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Conventional Facilities</a:t>
                </a:r>
              </a:p>
            </p:txBody>
          </p:sp>
          <p:sp>
            <p:nvSpPr>
              <p:cNvPr id="102" name="Rounded Rectangle 75"/>
              <p:cNvSpPr/>
              <p:nvPr/>
            </p:nvSpPr>
            <p:spPr>
              <a:xfrm>
                <a:off x="5636819" y="4320829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Instruments</a:t>
                </a:r>
              </a:p>
            </p:txBody>
          </p:sp>
          <p:cxnSp>
            <p:nvCxnSpPr>
              <p:cNvPr id="104" name="Elbow Connector 77"/>
              <p:cNvCxnSpPr>
                <a:stCxn id="112" idx="2"/>
                <a:endCxn id="99" idx="0"/>
              </p:cNvCxnSpPr>
              <p:nvPr/>
            </p:nvCxnSpPr>
            <p:spPr>
              <a:xfrm rot="5400000">
                <a:off x="2911793" y="3471508"/>
                <a:ext cx="531540" cy="1167104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5" name="Elbow Connector 78"/>
              <p:cNvCxnSpPr>
                <a:stCxn id="112" idx="2"/>
                <a:endCxn id="100" idx="0"/>
              </p:cNvCxnSpPr>
              <p:nvPr/>
            </p:nvCxnSpPr>
            <p:spPr>
              <a:xfrm rot="5400000">
                <a:off x="3495345" y="4055002"/>
                <a:ext cx="531540" cy="1853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6" name="Elbow Connector 79"/>
              <p:cNvCxnSpPr>
                <a:stCxn id="112" idx="2"/>
                <a:endCxn id="101" idx="0"/>
              </p:cNvCxnSpPr>
              <p:nvPr/>
            </p:nvCxnSpPr>
            <p:spPr>
              <a:xfrm rot="16200000" flipH="1">
                <a:off x="4078897" y="3471508"/>
                <a:ext cx="531540" cy="1167104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7" name="Elbow Connector 80"/>
              <p:cNvCxnSpPr/>
              <p:nvPr/>
            </p:nvCxnSpPr>
            <p:spPr>
              <a:xfrm rot="5400000">
                <a:off x="4084902" y="2283333"/>
                <a:ext cx="642722" cy="1292151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08" name="Rounded Rectangle 81"/>
              <p:cNvSpPr/>
              <p:nvPr/>
            </p:nvSpPr>
            <p:spPr>
              <a:xfrm>
                <a:off x="5928594" y="2208481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</a:rPr>
                  <a:t>Administration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kern="0" dirty="0" smtClean="0">
                    <a:solidFill>
                      <a:sysClr val="window" lastClr="FFFFFF"/>
                    </a:solidFill>
                    <a:latin typeface="Calibri"/>
                  </a:rPr>
                  <a:t>Director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09" name="Shape 82"/>
              <p:cNvCxnSpPr>
                <a:stCxn id="98" idx="2"/>
                <a:endCxn id="108" idx="1"/>
              </p:cNvCxnSpPr>
              <p:nvPr/>
            </p:nvCxnSpPr>
            <p:spPr>
              <a:xfrm rot="5400000" flipH="1" flipV="1">
                <a:off x="5425775" y="2105232"/>
                <a:ext cx="130309" cy="875327"/>
              </a:xfrm>
              <a:prstGeom prst="bentConnector4">
                <a:avLst>
                  <a:gd name="adj1" fmla="val -175429"/>
                  <a:gd name="adj2" fmla="val 80952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0" name="Shape 17"/>
              <p:cNvCxnSpPr>
                <a:stCxn id="113" idx="2"/>
                <a:endCxn id="102" idx="0"/>
              </p:cNvCxnSpPr>
              <p:nvPr/>
            </p:nvCxnSpPr>
            <p:spPr>
              <a:xfrm rot="5400000">
                <a:off x="6506346" y="3461633"/>
                <a:ext cx="531539" cy="1186852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1" name="Shape 18"/>
              <p:cNvCxnSpPr>
                <a:stCxn id="98" idx="2"/>
                <a:endCxn id="113" idx="0"/>
              </p:cNvCxnSpPr>
              <p:nvPr/>
            </p:nvCxnSpPr>
            <p:spPr>
              <a:xfrm rot="16200000" flipH="1">
                <a:off x="5888044" y="1773273"/>
                <a:ext cx="642721" cy="2312274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12" name="Rounded Rectangle 85"/>
              <p:cNvSpPr/>
              <p:nvPr/>
            </p:nvSpPr>
            <p:spPr>
              <a:xfrm>
                <a:off x="3219245" y="3250771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Machine</a:t>
                </a:r>
                <a:b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Director</a:t>
                </a:r>
              </a:p>
            </p:txBody>
          </p:sp>
          <p:sp>
            <p:nvSpPr>
              <p:cNvPr id="113" name="Rounded Rectangle 86"/>
              <p:cNvSpPr/>
              <p:nvPr/>
            </p:nvSpPr>
            <p:spPr>
              <a:xfrm>
                <a:off x="6823671" y="3250771"/>
                <a:ext cx="1083740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</a:rPr>
                  <a:t>Science</a:t>
                </a:r>
                <a:endParaRPr lang="en-US" sz="1600" b="1" kern="0" dirty="0">
                  <a:solidFill>
                    <a:sysClr val="window" lastClr="FFFFFF"/>
                  </a:solidFill>
                  <a:latin typeface="Calibri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</a:rPr>
                  <a:t>Director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15" name="Shape 17"/>
              <p:cNvCxnSpPr>
                <a:stCxn id="113" idx="2"/>
                <a:endCxn id="114" idx="0"/>
              </p:cNvCxnSpPr>
              <p:nvPr/>
            </p:nvCxnSpPr>
            <p:spPr>
              <a:xfrm rot="16200000" flipH="1">
                <a:off x="7679461" y="3475370"/>
                <a:ext cx="546050" cy="117389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16" name="Rounded Rectangle 89"/>
              <p:cNvSpPr/>
              <p:nvPr/>
            </p:nvSpPr>
            <p:spPr>
              <a:xfrm>
                <a:off x="5771739" y="1126479"/>
                <a:ext cx="1000376" cy="538519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Steering </a:t>
                </a:r>
                <a:r>
                  <a:rPr kumimoji="0" lang="en-US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(STC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Rounded Rectangle 90"/>
              <p:cNvSpPr/>
              <p:nvPr/>
            </p:nvSpPr>
            <p:spPr>
              <a:xfrm>
                <a:off x="6996409" y="1126479"/>
                <a:ext cx="917011" cy="547196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Adm</a:t>
                </a:r>
                <a:r>
                  <a:rPr kumimoji="0" lang="en-US" sz="1400" b="1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Financial </a:t>
                </a:r>
                <a:r>
                  <a:rPr kumimoji="0" lang="en-US" sz="1400" b="1" i="0" u="none" strike="noStrike" kern="0" cap="none" spc="0" normalizeH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8" name="Straight Connector 91"/>
              <p:cNvCxnSpPr>
                <a:stCxn id="117" idx="1"/>
                <a:endCxn id="116" idx="3"/>
              </p:cNvCxnSpPr>
              <p:nvPr/>
            </p:nvCxnSpPr>
            <p:spPr>
              <a:xfrm flipH="1" flipV="1">
                <a:off x="6772115" y="1395739"/>
                <a:ext cx="224294" cy="4338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grpSp>
            <p:nvGrpSpPr>
              <p:cNvPr id="4" name="Grupp 119"/>
              <p:cNvGrpSpPr/>
              <p:nvPr/>
            </p:nvGrpSpPr>
            <p:grpSpPr>
              <a:xfrm>
                <a:off x="779245" y="2929406"/>
                <a:ext cx="2980943" cy="2186875"/>
                <a:chOff x="836716" y="3380313"/>
                <a:chExt cx="2980943" cy="2095360"/>
              </a:xfrm>
            </p:grpSpPr>
            <p:cxnSp>
              <p:nvCxnSpPr>
                <p:cNvPr id="125" name="Rak 124"/>
                <p:cNvCxnSpPr/>
                <p:nvPr/>
              </p:nvCxnSpPr>
              <p:spPr bwMode="auto">
                <a:xfrm flipH="1">
                  <a:off x="1367820" y="3380317"/>
                  <a:ext cx="11560" cy="30715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5" name="Grupp 125"/>
                <p:cNvGrpSpPr/>
                <p:nvPr/>
              </p:nvGrpSpPr>
              <p:grpSpPr>
                <a:xfrm>
                  <a:off x="836716" y="3380313"/>
                  <a:ext cx="2980943" cy="2095360"/>
                  <a:chOff x="836716" y="3380313"/>
                  <a:chExt cx="2980943" cy="2095360"/>
                </a:xfrm>
              </p:grpSpPr>
              <p:sp>
                <p:nvSpPr>
                  <p:cNvPr id="127" name="Rounded Rectangle 85"/>
                  <p:cNvSpPr/>
                  <p:nvPr/>
                </p:nvSpPr>
                <p:spPr>
                  <a:xfrm>
                    <a:off x="836716" y="3688229"/>
                    <a:ext cx="1083740" cy="515983"/>
                  </a:xfrm>
                  <a:prstGeom prst="roundRect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0" tIns="0" rIns="0" bIns="0" rtlCol="0" anchor="ctr"/>
                  <a:lstStyle>
                    <a:defPPr>
                      <a:defRPr lang="en-US"/>
                    </a:defPPr>
                    <a:lvl1pPr marL="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82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165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25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332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415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50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58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665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Programme</a:t>
                    </a:r>
                    <a:r>
                      <a: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/>
                    </a:r>
                    <a:br>
                      <a: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</a:br>
                    <a:r>
                      <a: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Director</a:t>
                    </a:r>
                  </a:p>
                </p:txBody>
              </p:sp>
              <p:cxnSp>
                <p:nvCxnSpPr>
                  <p:cNvPr id="128" name="Vinklad  127"/>
                  <p:cNvCxnSpPr/>
                  <p:nvPr/>
                </p:nvCxnSpPr>
                <p:spPr bwMode="auto">
                  <a:xfrm rot="10800000" flipV="1">
                    <a:off x="1367819" y="3380313"/>
                    <a:ext cx="2449840" cy="1"/>
                  </a:xfrm>
                  <a:prstGeom prst="bent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29" name="Rounded Rectangle 72"/>
                  <p:cNvSpPr/>
                  <p:nvPr/>
                </p:nvSpPr>
                <p:spPr>
                  <a:xfrm>
                    <a:off x="836716" y="4712676"/>
                    <a:ext cx="1083740" cy="515983"/>
                  </a:xfrm>
                  <a:prstGeom prst="roundRect">
                    <a:avLst/>
                  </a:prstGeom>
                  <a:gradFill rotWithShape="1">
                    <a:gsLst>
                      <a:gs pos="0">
                        <a:srgbClr val="4F81BD">
                          <a:shade val="51000"/>
                          <a:satMod val="130000"/>
                        </a:srgbClr>
                      </a:gs>
                      <a:gs pos="80000">
                        <a:srgbClr val="4F81BD">
                          <a:shade val="93000"/>
                          <a:satMod val="130000"/>
                        </a:srgbClr>
                      </a:gs>
                      <a:gs pos="100000">
                        <a:srgbClr val="4F81BD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 w="952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0" tIns="0" rIns="0" bIns="0" rtlCol="0" anchor="ctr"/>
                  <a:lstStyle>
                    <a:defPPr>
                      <a:defRPr lang="en-US"/>
                    </a:defPPr>
                    <a:lvl1pPr marL="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082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165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25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332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415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50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199580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6665" algn="l" defTabSz="45708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Programmme</a:t>
                    </a:r>
                    <a:r>
                      <a: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/>
                    </a:r>
                    <a:br>
                      <a: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</a:br>
                    <a:r>
                      <a:rPr kumimoji="0" lang="en-US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Office</a:t>
                    </a:r>
                  </a:p>
                </p:txBody>
              </p:sp>
              <p:cxnSp>
                <p:nvCxnSpPr>
                  <p:cNvPr id="130" name="Rak 129"/>
                  <p:cNvCxnSpPr/>
                  <p:nvPr/>
                </p:nvCxnSpPr>
                <p:spPr bwMode="auto">
                  <a:xfrm rot="5400000">
                    <a:off x="1118971" y="4453061"/>
                    <a:ext cx="508464" cy="1076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31" name="Vinklad  130"/>
                  <p:cNvCxnSpPr>
                    <a:stCxn id="129" idx="2"/>
                  </p:cNvCxnSpPr>
                  <p:nvPr/>
                </p:nvCxnSpPr>
                <p:spPr bwMode="auto">
                  <a:xfrm rot="16200000" flipH="1">
                    <a:off x="1255476" y="5351769"/>
                    <a:ext cx="247015" cy="794"/>
                  </a:xfrm>
                  <a:prstGeom prst="bentConnector3">
                    <a:avLst>
                      <a:gd name="adj1" fmla="val 50000"/>
                    </a:avLst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121" name="Rounded Rectangle 128"/>
              <p:cNvSpPr/>
              <p:nvPr/>
            </p:nvSpPr>
            <p:spPr>
              <a:xfrm>
                <a:off x="7830307" y="3805898"/>
                <a:ext cx="1250994" cy="199465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Science Adv. </a:t>
                </a:r>
                <a:r>
                  <a:rPr kumimoji="0" lang="en-US" sz="9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</a:t>
                </a:r>
                <a:endPara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Rounded Rectangle 127"/>
              <p:cNvSpPr/>
              <p:nvPr/>
            </p:nvSpPr>
            <p:spPr>
              <a:xfrm>
                <a:off x="1946349" y="3790162"/>
                <a:ext cx="1272896" cy="19946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Technology Adv. </a:t>
                </a:r>
                <a:r>
                  <a:rPr kumimoji="0" lang="en-US" sz="9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</a:t>
                </a:r>
                <a:endPara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3" name="Rak 122"/>
              <p:cNvCxnSpPr>
                <a:stCxn id="122" idx="3"/>
                <a:endCxn id="112" idx="2"/>
              </p:cNvCxnSpPr>
              <p:nvPr/>
            </p:nvCxnSpPr>
            <p:spPr bwMode="auto">
              <a:xfrm flipV="1">
                <a:off x="3219245" y="3789290"/>
                <a:ext cx="541870" cy="10060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Rak 123"/>
              <p:cNvCxnSpPr>
                <a:stCxn id="121" idx="1"/>
                <a:endCxn id="113" idx="2"/>
              </p:cNvCxnSpPr>
              <p:nvPr/>
            </p:nvCxnSpPr>
            <p:spPr bwMode="auto">
              <a:xfrm flipH="1" flipV="1">
                <a:off x="7365541" y="3789290"/>
                <a:ext cx="464766" cy="11634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2" name="Rounded Rectangle 73"/>
              <p:cNvSpPr/>
              <p:nvPr/>
            </p:nvSpPr>
            <p:spPr>
              <a:xfrm>
                <a:off x="768477" y="5116282"/>
                <a:ext cx="1083740" cy="269259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kern="0" dirty="0" smtClean="0">
                    <a:solidFill>
                      <a:sysClr val="window" lastClr="FFFFFF"/>
                    </a:solidFill>
                    <a:latin typeface="Calibri"/>
                  </a:rPr>
                  <a:t>Preconstruction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33" name="Rounded Rectangle 73"/>
              <p:cNvSpPr/>
              <p:nvPr/>
            </p:nvSpPr>
            <p:spPr>
              <a:xfrm>
                <a:off x="768477" y="5514187"/>
                <a:ext cx="1083740" cy="269259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kern="0" dirty="0" smtClean="0">
                    <a:solidFill>
                      <a:sysClr val="window" lastClr="FFFFFF"/>
                    </a:solidFill>
                    <a:latin typeface="Calibri"/>
                  </a:rPr>
                  <a:t>Construction</a:t>
                </a: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34" name="Rounded Rectangle 73"/>
              <p:cNvSpPr/>
              <p:nvPr/>
            </p:nvSpPr>
            <p:spPr>
              <a:xfrm>
                <a:off x="768477" y="5949280"/>
                <a:ext cx="1083740" cy="269259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8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5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32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41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50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80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65" algn="l" defTabSz="45708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kern="0" dirty="0" smtClean="0">
                    <a:solidFill>
                      <a:sysClr val="window" lastClr="FFFFFF"/>
                    </a:solidFill>
                    <a:latin typeface="Calibri"/>
                  </a:rPr>
                  <a:t>Operation Phase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35" name="Rak 134"/>
              <p:cNvCxnSpPr>
                <a:stCxn id="132" idx="3"/>
              </p:cNvCxnSpPr>
              <p:nvPr/>
            </p:nvCxnSpPr>
            <p:spPr>
              <a:xfrm flipV="1">
                <a:off x="1852217" y="5250911"/>
                <a:ext cx="5532481" cy="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Rak 135"/>
              <p:cNvCxnSpPr>
                <a:stCxn id="133" idx="3"/>
              </p:cNvCxnSpPr>
              <p:nvPr/>
            </p:nvCxnSpPr>
            <p:spPr>
              <a:xfrm flipV="1">
                <a:off x="1852217" y="5648816"/>
                <a:ext cx="5532481" cy="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Rak 136"/>
              <p:cNvCxnSpPr>
                <a:stCxn id="134" idx="3"/>
              </p:cNvCxnSpPr>
              <p:nvPr/>
            </p:nvCxnSpPr>
            <p:spPr>
              <a:xfrm flipV="1">
                <a:off x="1852217" y="6083909"/>
                <a:ext cx="5561500" cy="1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ak 137"/>
              <p:cNvCxnSpPr>
                <a:stCxn id="99" idx="2"/>
              </p:cNvCxnSpPr>
              <p:nvPr/>
            </p:nvCxnSpPr>
            <p:spPr>
              <a:xfrm>
                <a:off x="2594011" y="4859348"/>
                <a:ext cx="0" cy="12245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Rak 138"/>
              <p:cNvCxnSpPr>
                <a:stCxn id="100" idx="2"/>
              </p:cNvCxnSpPr>
              <p:nvPr/>
            </p:nvCxnSpPr>
            <p:spPr>
              <a:xfrm flipH="1">
                <a:off x="3760187" y="4859348"/>
                <a:ext cx="928" cy="12245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ak 139"/>
              <p:cNvCxnSpPr>
                <a:stCxn id="101" idx="2"/>
              </p:cNvCxnSpPr>
              <p:nvPr/>
            </p:nvCxnSpPr>
            <p:spPr>
              <a:xfrm>
                <a:off x="4928220" y="4859348"/>
                <a:ext cx="0" cy="12245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Rak 140"/>
              <p:cNvCxnSpPr>
                <a:stCxn id="102" idx="2"/>
              </p:cNvCxnSpPr>
              <p:nvPr/>
            </p:nvCxnSpPr>
            <p:spPr>
              <a:xfrm>
                <a:off x="6178689" y="4859348"/>
                <a:ext cx="0" cy="12245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Rak 141"/>
              <p:cNvCxnSpPr>
                <a:stCxn id="114" idx="2"/>
              </p:cNvCxnSpPr>
              <p:nvPr/>
            </p:nvCxnSpPr>
            <p:spPr>
              <a:xfrm>
                <a:off x="8539431" y="4873859"/>
                <a:ext cx="1" cy="12245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Rak 142"/>
              <p:cNvCxnSpPr>
                <a:stCxn id="132" idx="2"/>
                <a:endCxn id="133" idx="0"/>
              </p:cNvCxnSpPr>
              <p:nvPr/>
            </p:nvCxnSpPr>
            <p:spPr>
              <a:xfrm>
                <a:off x="1310347" y="5385541"/>
                <a:ext cx="0" cy="1286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Rak 143"/>
              <p:cNvCxnSpPr>
                <a:stCxn id="133" idx="2"/>
                <a:endCxn id="134" idx="0"/>
              </p:cNvCxnSpPr>
              <p:nvPr/>
            </p:nvCxnSpPr>
            <p:spPr>
              <a:xfrm>
                <a:off x="1310347" y="5783446"/>
                <a:ext cx="0" cy="1658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textruta 144"/>
            <p:cNvSpPr txBox="1"/>
            <p:nvPr/>
          </p:nvSpPr>
          <p:spPr>
            <a:xfrm>
              <a:off x="2726109" y="188568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sz="2800" dirty="0"/>
            </a:p>
          </p:txBody>
        </p:sp>
      </p:grpSp>
      <p:cxnSp>
        <p:nvCxnSpPr>
          <p:cNvPr id="9" name="Rak 8"/>
          <p:cNvCxnSpPr/>
          <p:nvPr/>
        </p:nvCxnSpPr>
        <p:spPr>
          <a:xfrm flipH="1">
            <a:off x="5053268" y="1882385"/>
            <a:ext cx="4588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/>
          <p:cNvCxnSpPr>
            <a:endCxn id="98" idx="0"/>
          </p:cNvCxnSpPr>
          <p:nvPr/>
        </p:nvCxnSpPr>
        <p:spPr>
          <a:xfrm>
            <a:off x="4303340" y="1929602"/>
            <a:ext cx="0" cy="187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/>
          <p:cNvCxnSpPr/>
          <p:nvPr/>
        </p:nvCxnSpPr>
        <p:spPr>
          <a:xfrm>
            <a:off x="3071619" y="1882385"/>
            <a:ext cx="19816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17"/>
          <p:cNvCxnSpPr>
            <a:stCxn id="146" idx="2"/>
          </p:cNvCxnSpPr>
          <p:nvPr/>
        </p:nvCxnSpPr>
        <p:spPr>
          <a:xfrm>
            <a:off x="8482514" y="3332736"/>
            <a:ext cx="0" cy="2821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/>
        </p:nvCxnSpPr>
        <p:spPr>
          <a:xfrm>
            <a:off x="6652671" y="6140122"/>
            <a:ext cx="1829843" cy="1451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/>
        </p:nvCxnSpPr>
        <p:spPr>
          <a:xfrm>
            <a:off x="6663790" y="5696033"/>
            <a:ext cx="181872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/>
          <p:nvPr/>
        </p:nvCxnSpPr>
        <p:spPr>
          <a:xfrm>
            <a:off x="6615615" y="5298129"/>
            <a:ext cx="186689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>
            <a:stCxn id="97" idx="2"/>
          </p:cNvCxnSpPr>
          <p:nvPr/>
        </p:nvCxnSpPr>
        <p:spPr>
          <a:xfrm flipH="1">
            <a:off x="3071618" y="1703119"/>
            <a:ext cx="1" cy="17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ak 63"/>
          <p:cNvCxnSpPr>
            <a:stCxn id="116" idx="2"/>
          </p:cNvCxnSpPr>
          <p:nvPr/>
        </p:nvCxnSpPr>
        <p:spPr>
          <a:xfrm>
            <a:off x="5522000" y="1712215"/>
            <a:ext cx="0" cy="178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ounded Rectangle 87"/>
          <p:cNvSpPr/>
          <p:nvPr/>
        </p:nvSpPr>
        <p:spPr>
          <a:xfrm>
            <a:off x="7940644" y="2794217"/>
            <a:ext cx="1083740" cy="538519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2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5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5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0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5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Partners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ounded Rectangle 87"/>
          <p:cNvSpPr/>
          <p:nvPr/>
        </p:nvSpPr>
        <p:spPr>
          <a:xfrm>
            <a:off x="6073745" y="4368916"/>
            <a:ext cx="1083740" cy="538519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2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5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5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0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5" algn="l" defTabSz="4570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Neutron</a:t>
            </a: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</a:t>
            </a:r>
          </a:p>
        </p:txBody>
      </p:sp>
      <p:cxnSp>
        <p:nvCxnSpPr>
          <p:cNvPr id="88" name="Rak 87"/>
          <p:cNvCxnSpPr>
            <a:stCxn id="147" idx="2"/>
          </p:cNvCxnSpPr>
          <p:nvPr/>
        </p:nvCxnSpPr>
        <p:spPr>
          <a:xfrm>
            <a:off x="6615615" y="4907435"/>
            <a:ext cx="0" cy="1239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Rak 159"/>
          <p:cNvCxnSpPr>
            <a:endCxn id="147" idx="0"/>
          </p:cNvCxnSpPr>
          <p:nvPr/>
        </p:nvCxnSpPr>
        <p:spPr>
          <a:xfrm>
            <a:off x="6615615" y="4101841"/>
            <a:ext cx="0" cy="26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166" y="616700"/>
            <a:ext cx="1076044" cy="150004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82" y="2039579"/>
            <a:ext cx="863068" cy="125840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32" y="1890616"/>
            <a:ext cx="992774" cy="141824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8" y="2207626"/>
            <a:ext cx="1432215" cy="1074162"/>
          </a:xfrm>
          <a:prstGeom prst="rect">
            <a:avLst/>
          </a:prstGeom>
        </p:spPr>
      </p:pic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ESS </a:t>
            </a:r>
            <a:r>
              <a:rPr lang="sv-SE" dirty="0" err="1" smtClean="0"/>
              <a:t>Programme</a:t>
            </a:r>
            <a:r>
              <a:rPr lang="sv-SE" dirty="0" smtClean="0"/>
              <a:t> 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080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Design Update</a:t>
            </a:r>
            <a:endParaRPr lang="en-US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 bwMode="auto">
          <a:xfrm>
            <a:off x="151777" y="2817041"/>
            <a:ext cx="8840453" cy="2438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Work Package (work areas)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1</a:t>
            </a:r>
            <a:r>
              <a:rPr lang="en-US" sz="1400" dirty="0" smtClean="0">
                <a:solidFill>
                  <a:srgbClr val="0000E5"/>
                </a:solidFill>
              </a:rPr>
              <a:t>. </a:t>
            </a:r>
            <a:r>
              <a:rPr lang="en-GB" sz="1400" dirty="0" smtClean="0">
                <a:solidFill>
                  <a:srgbClr val="0000E5"/>
                </a:solidFill>
              </a:rPr>
              <a:t>Management Coordination – ESS (Mats Lindroos)</a:t>
            </a: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2</a:t>
            </a:r>
            <a:r>
              <a:rPr lang="en-US" sz="1400" dirty="0" smtClean="0">
                <a:solidFill>
                  <a:srgbClr val="0000E5"/>
                </a:solidFill>
              </a:rPr>
              <a:t>. </a:t>
            </a:r>
            <a:r>
              <a:rPr lang="en-GB" sz="1400" dirty="0" smtClean="0">
                <a:solidFill>
                  <a:srgbClr val="0000E5"/>
                </a:solidFill>
              </a:rPr>
              <a:t>Accelerator Science – ESS (Steve </a:t>
            </a:r>
            <a:r>
              <a:rPr lang="en-GB" sz="1400" dirty="0" err="1" smtClean="0">
                <a:solidFill>
                  <a:srgbClr val="0000E5"/>
                </a:solidFill>
              </a:rPr>
              <a:t>Peggs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3</a:t>
            </a:r>
            <a:r>
              <a:rPr lang="en-US" sz="1400" dirty="0" smtClean="0">
                <a:solidFill>
                  <a:srgbClr val="0000E5"/>
                </a:solidFill>
              </a:rPr>
              <a:t>. </a:t>
            </a:r>
            <a:r>
              <a:rPr lang="en-GB" sz="1400" dirty="0" smtClean="0">
                <a:solidFill>
                  <a:srgbClr val="0000E5"/>
                </a:solidFill>
              </a:rPr>
              <a:t>Infrastructure Services – </a:t>
            </a:r>
            <a:r>
              <a:rPr lang="en-GB" sz="1400" dirty="0" err="1" smtClean="0">
                <a:solidFill>
                  <a:srgbClr val="0000E5"/>
                </a:solidFill>
              </a:rPr>
              <a:t>Tekniker</a:t>
            </a:r>
            <a:r>
              <a:rPr lang="en-GB" sz="1400" dirty="0" smtClean="0">
                <a:solidFill>
                  <a:srgbClr val="0000E5"/>
                </a:solidFill>
              </a:rPr>
              <a:t>, Bilbao (</a:t>
            </a:r>
            <a:r>
              <a:rPr lang="en-GB" sz="1400" dirty="0" err="1" smtClean="0">
                <a:solidFill>
                  <a:srgbClr val="0000E5"/>
                </a:solidFill>
              </a:rPr>
              <a:t>Josu</a:t>
            </a:r>
            <a:r>
              <a:rPr lang="en-GB" sz="1400" dirty="0" smtClean="0">
                <a:solidFill>
                  <a:srgbClr val="0000E5"/>
                </a:solidFill>
              </a:rPr>
              <a:t> </a:t>
            </a:r>
            <a:r>
              <a:rPr lang="en-GB" sz="1400" dirty="0" err="1" smtClean="0">
                <a:solidFill>
                  <a:srgbClr val="0000E5"/>
                </a:solidFill>
              </a:rPr>
              <a:t>Eguia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4</a:t>
            </a:r>
            <a:r>
              <a:rPr lang="en-GB" sz="1400" dirty="0" smtClean="0">
                <a:solidFill>
                  <a:srgbClr val="0000E5"/>
                </a:solidFill>
              </a:rPr>
              <a:t>. SCRF Spoke cavities – IPN, </a:t>
            </a:r>
            <a:r>
              <a:rPr lang="en-GB" sz="1400" dirty="0" err="1" smtClean="0">
                <a:solidFill>
                  <a:srgbClr val="0000E5"/>
                </a:solidFill>
              </a:rPr>
              <a:t>Orsay</a:t>
            </a:r>
            <a:r>
              <a:rPr lang="en-GB" sz="1400" dirty="0" smtClean="0">
                <a:solidFill>
                  <a:srgbClr val="0000E5"/>
                </a:solidFill>
              </a:rPr>
              <a:t> (</a:t>
            </a:r>
            <a:r>
              <a:rPr lang="en-GB" sz="1400" dirty="0" err="1" smtClean="0">
                <a:solidFill>
                  <a:srgbClr val="0000E5"/>
                </a:solidFill>
              </a:rPr>
              <a:t>Sebastien</a:t>
            </a:r>
            <a:r>
              <a:rPr lang="en-GB" sz="1400" dirty="0" smtClean="0">
                <a:solidFill>
                  <a:srgbClr val="0000E5"/>
                </a:solidFill>
              </a:rPr>
              <a:t> </a:t>
            </a:r>
            <a:r>
              <a:rPr lang="en-GB" sz="1400" dirty="0" err="1" smtClean="0">
                <a:solidFill>
                  <a:srgbClr val="0000E5"/>
                </a:solidFill>
              </a:rPr>
              <a:t>Bousson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5</a:t>
            </a:r>
            <a:r>
              <a:rPr lang="en-GB" sz="1400" dirty="0" smtClean="0">
                <a:solidFill>
                  <a:srgbClr val="0000E5"/>
                </a:solidFill>
              </a:rPr>
              <a:t>. SCRF Elliptical cavities – CEA, </a:t>
            </a:r>
            <a:r>
              <a:rPr lang="en-GB" sz="1400" dirty="0" err="1" smtClean="0">
                <a:solidFill>
                  <a:srgbClr val="0000E5"/>
                </a:solidFill>
              </a:rPr>
              <a:t>Saclay</a:t>
            </a:r>
            <a:r>
              <a:rPr lang="en-GB" sz="1400" dirty="0" smtClean="0">
                <a:solidFill>
                  <a:srgbClr val="0000E5"/>
                </a:solidFill>
              </a:rPr>
              <a:t> (Guillaume </a:t>
            </a:r>
            <a:r>
              <a:rPr lang="en-GB" sz="1400" dirty="0" err="1" smtClean="0">
                <a:solidFill>
                  <a:srgbClr val="0000E5"/>
                </a:solidFill>
              </a:rPr>
              <a:t>Devanz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6</a:t>
            </a:r>
            <a:r>
              <a:rPr lang="en-US" sz="1400" dirty="0" smtClean="0">
                <a:solidFill>
                  <a:srgbClr val="0000E5"/>
                </a:solidFill>
              </a:rPr>
              <a:t>. </a:t>
            </a:r>
            <a:r>
              <a:rPr lang="en-GB" sz="1400" dirty="0" smtClean="0">
                <a:solidFill>
                  <a:srgbClr val="0000E5"/>
                </a:solidFill>
              </a:rPr>
              <a:t>Front End and NC </a:t>
            </a:r>
            <a:r>
              <a:rPr lang="en-GB" sz="1400" dirty="0" err="1" smtClean="0">
                <a:solidFill>
                  <a:srgbClr val="0000E5"/>
                </a:solidFill>
              </a:rPr>
              <a:t>linac</a:t>
            </a:r>
            <a:r>
              <a:rPr lang="en-GB" sz="1400" dirty="0" smtClean="0">
                <a:solidFill>
                  <a:srgbClr val="0000E5"/>
                </a:solidFill>
              </a:rPr>
              <a:t> – INFN, Catania (Santo </a:t>
            </a:r>
            <a:r>
              <a:rPr lang="en-GB" sz="1400" dirty="0" err="1" smtClean="0">
                <a:solidFill>
                  <a:srgbClr val="0000E5"/>
                </a:solidFill>
              </a:rPr>
              <a:t>Gammino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7</a:t>
            </a:r>
            <a:r>
              <a:rPr lang="en-US" sz="1400" dirty="0" smtClean="0">
                <a:solidFill>
                  <a:srgbClr val="0000E5"/>
                </a:solidFill>
              </a:rPr>
              <a:t>. Beam transport, NC magnets and </a:t>
            </a:r>
            <a:r>
              <a:rPr lang="en-GB" sz="1400" dirty="0" smtClean="0">
                <a:solidFill>
                  <a:srgbClr val="0000E5"/>
                </a:solidFill>
              </a:rPr>
              <a:t>Power Supplies – </a:t>
            </a:r>
            <a:r>
              <a:rPr lang="en-GB" sz="1400" dirty="0" err="1" smtClean="0">
                <a:solidFill>
                  <a:srgbClr val="0000E5"/>
                </a:solidFill>
              </a:rPr>
              <a:t>Århus</a:t>
            </a:r>
            <a:r>
              <a:rPr lang="en-GB" sz="1400" dirty="0" smtClean="0">
                <a:solidFill>
                  <a:srgbClr val="0000E5"/>
                </a:solidFill>
              </a:rPr>
              <a:t> University (</a:t>
            </a:r>
            <a:r>
              <a:rPr lang="en-GB" sz="1400" dirty="0" err="1" smtClean="0">
                <a:solidFill>
                  <a:srgbClr val="0000E5"/>
                </a:solidFill>
              </a:rPr>
              <a:t>Søren</a:t>
            </a:r>
            <a:r>
              <a:rPr lang="en-GB" sz="1400" dirty="0" smtClean="0">
                <a:solidFill>
                  <a:srgbClr val="0000E5"/>
                </a:solidFill>
              </a:rPr>
              <a:t> </a:t>
            </a:r>
            <a:r>
              <a:rPr lang="en-GB" sz="1400" dirty="0" err="1" smtClean="0">
                <a:solidFill>
                  <a:srgbClr val="0000E5"/>
                </a:solidFill>
              </a:rPr>
              <a:t>Pape-Møller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  <a:endParaRPr lang="en-US" sz="1400" dirty="0" smtClean="0">
              <a:solidFill>
                <a:srgbClr val="0000E5"/>
              </a:solidFill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sz="1400" b="1" dirty="0" smtClean="0">
                <a:solidFill>
                  <a:srgbClr val="0000E5"/>
                </a:solidFill>
              </a:rPr>
              <a:t>8</a:t>
            </a:r>
            <a:r>
              <a:rPr lang="en-US" sz="1400" dirty="0" smtClean="0">
                <a:solidFill>
                  <a:srgbClr val="0000E5"/>
                </a:solidFill>
              </a:rPr>
              <a:t>. </a:t>
            </a:r>
            <a:r>
              <a:rPr lang="en-GB" sz="1400" dirty="0" smtClean="0">
                <a:solidFill>
                  <a:srgbClr val="0000E5"/>
                </a:solidFill>
              </a:rPr>
              <a:t>RF Systems – Uppsala university (Roger </a:t>
            </a:r>
            <a:r>
              <a:rPr lang="en-GB" sz="1400" dirty="0" err="1" smtClean="0">
                <a:solidFill>
                  <a:srgbClr val="0000E5"/>
                </a:solidFill>
              </a:rPr>
              <a:t>Ruber</a:t>
            </a:r>
            <a:r>
              <a:rPr lang="en-GB" sz="1400" dirty="0" smtClean="0">
                <a:solidFill>
                  <a:srgbClr val="0000E5"/>
                </a:solidFill>
              </a:rPr>
              <a:t>)</a:t>
            </a:r>
            <a:endParaRPr lang="en-US" sz="1400" dirty="0" smtClean="0">
              <a:solidFill>
                <a:srgbClr val="0000E5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6172201" y="1752600"/>
            <a:ext cx="979487" cy="1349520"/>
            <a:chOff x="6611938" y="1238250"/>
            <a:chExt cx="979487" cy="1349520"/>
          </a:xfrm>
        </p:grpSpPr>
        <p:pic>
          <p:nvPicPr>
            <p:cNvPr id="39" name="Picture 7" descr="Eguia.JPG"/>
            <p:cNvPicPr>
              <a:picLocks noChangeAspect="1"/>
            </p:cNvPicPr>
            <p:nvPr/>
          </p:nvPicPr>
          <p:blipFill>
            <a:blip r:embed="rId2">
              <a:lum bright="20000"/>
            </a:blip>
            <a:srcRect/>
            <a:stretch>
              <a:fillRect/>
            </a:stretch>
          </p:blipFill>
          <p:spPr bwMode="auto">
            <a:xfrm>
              <a:off x="6611938" y="1238250"/>
              <a:ext cx="979487" cy="110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17"/>
            <p:cNvSpPr txBox="1">
              <a:spLocks noChangeArrowheads="1"/>
            </p:cNvSpPr>
            <p:nvPr/>
          </p:nvSpPr>
          <p:spPr bwMode="auto">
            <a:xfrm>
              <a:off x="6662740" y="2341563"/>
              <a:ext cx="863600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</a:rPr>
                <a:t>Josu</a:t>
              </a:r>
              <a:r>
                <a:rPr lang="en-US" sz="1000" dirty="0">
                  <a:solidFill>
                    <a:prstClr val="black"/>
                  </a:solidFill>
                </a:rPr>
                <a:t> </a:t>
              </a:r>
              <a:r>
                <a:rPr lang="en-US" sz="1000" dirty="0" err="1">
                  <a:solidFill>
                    <a:prstClr val="black"/>
                  </a:solidFill>
                </a:rPr>
                <a:t>Eguia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7391401" y="3048001"/>
            <a:ext cx="1273175" cy="1311420"/>
            <a:chOff x="7383463" y="2686050"/>
            <a:chExt cx="1273175" cy="1311420"/>
          </a:xfrm>
        </p:grpSpPr>
        <p:pic>
          <p:nvPicPr>
            <p:cNvPr id="42" name="Picture 3" descr="Devanz.JPG"/>
            <p:cNvPicPr>
              <a:picLocks noChangeAspect="1"/>
            </p:cNvPicPr>
            <p:nvPr/>
          </p:nvPicPr>
          <p:blipFill>
            <a:blip r:embed="rId3">
              <a:lum bright="20000"/>
            </a:blip>
            <a:srcRect/>
            <a:stretch>
              <a:fillRect/>
            </a:stretch>
          </p:blipFill>
          <p:spPr bwMode="auto">
            <a:xfrm>
              <a:off x="7475538" y="2686050"/>
              <a:ext cx="1031875" cy="1065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18"/>
            <p:cNvSpPr txBox="1">
              <a:spLocks noChangeArrowheads="1"/>
            </p:cNvSpPr>
            <p:nvPr/>
          </p:nvSpPr>
          <p:spPr bwMode="auto">
            <a:xfrm>
              <a:off x="7383463" y="3751263"/>
              <a:ext cx="1273175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</a:rPr>
                <a:t>Guillaume </a:t>
              </a:r>
              <a:r>
                <a:rPr lang="en-US" sz="1000" dirty="0" err="1">
                  <a:solidFill>
                    <a:prstClr val="black"/>
                  </a:solidFill>
                </a:rPr>
                <a:t>Devanz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7162800" y="4791411"/>
            <a:ext cx="1354138" cy="1287607"/>
            <a:chOff x="7594600" y="4140200"/>
            <a:chExt cx="1354138" cy="1287607"/>
          </a:xfrm>
        </p:grpSpPr>
        <p:pic>
          <p:nvPicPr>
            <p:cNvPr id="45" name="Picture 5" descr="Bousson.jpg"/>
            <p:cNvPicPr>
              <a:picLocks noChangeAspect="1"/>
            </p:cNvPicPr>
            <p:nvPr/>
          </p:nvPicPr>
          <p:blipFill>
            <a:blip r:embed="rId4">
              <a:lum bright="20000"/>
            </a:blip>
            <a:srcRect/>
            <a:stretch>
              <a:fillRect/>
            </a:stretch>
          </p:blipFill>
          <p:spPr bwMode="auto">
            <a:xfrm>
              <a:off x="7708900" y="4140200"/>
              <a:ext cx="1041400" cy="104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19"/>
            <p:cNvSpPr txBox="1">
              <a:spLocks noChangeArrowheads="1"/>
            </p:cNvSpPr>
            <p:nvPr/>
          </p:nvSpPr>
          <p:spPr bwMode="auto">
            <a:xfrm>
              <a:off x="7594600" y="5181600"/>
              <a:ext cx="1354138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</a:rPr>
                <a:t>Sebastien</a:t>
              </a:r>
              <a:r>
                <a:rPr lang="en-US" sz="1000" dirty="0">
                  <a:solidFill>
                    <a:prstClr val="black"/>
                  </a:solidFill>
                </a:rPr>
                <a:t> </a:t>
              </a:r>
              <a:r>
                <a:rPr lang="en-US" sz="1000" dirty="0" err="1">
                  <a:solidFill>
                    <a:prstClr val="black"/>
                  </a:solidFill>
                </a:rPr>
                <a:t>Bousson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3251200" y="5299076"/>
            <a:ext cx="1320800" cy="1406670"/>
            <a:chOff x="3251200" y="5283200"/>
            <a:chExt cx="1320800" cy="1406670"/>
          </a:xfrm>
        </p:grpSpPr>
        <p:pic>
          <p:nvPicPr>
            <p:cNvPr id="48" name="Picture 9" descr="Pape Møller.jpg"/>
            <p:cNvPicPr>
              <a:picLocks noChangeAspect="1"/>
            </p:cNvPicPr>
            <p:nvPr/>
          </p:nvPicPr>
          <p:blipFill>
            <a:blip r:embed="rId5">
              <a:lum bright="20000"/>
            </a:blip>
            <a:srcRect/>
            <a:stretch>
              <a:fillRect/>
            </a:stretch>
          </p:blipFill>
          <p:spPr bwMode="auto">
            <a:xfrm>
              <a:off x="3416300" y="5283200"/>
              <a:ext cx="930275" cy="116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21"/>
            <p:cNvSpPr txBox="1">
              <a:spLocks noChangeArrowheads="1"/>
            </p:cNvSpPr>
            <p:nvPr/>
          </p:nvSpPr>
          <p:spPr bwMode="auto">
            <a:xfrm>
              <a:off x="3251200" y="6443663"/>
              <a:ext cx="1320800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</a:rPr>
                <a:t>Søren</a:t>
              </a:r>
              <a:r>
                <a:rPr lang="en-US" sz="1000" dirty="0">
                  <a:solidFill>
                    <a:prstClr val="black"/>
                  </a:solidFill>
                </a:rPr>
                <a:t> </a:t>
              </a:r>
              <a:r>
                <a:rPr lang="en-US" sz="1000" dirty="0" err="1">
                  <a:solidFill>
                    <a:prstClr val="black"/>
                  </a:solidFill>
                </a:rPr>
                <a:t>Pape</a:t>
              </a:r>
              <a:r>
                <a:rPr lang="en-US" sz="1000" dirty="0">
                  <a:solidFill>
                    <a:prstClr val="black"/>
                  </a:solidFill>
                </a:rPr>
                <a:t> </a:t>
              </a:r>
              <a:r>
                <a:rPr lang="en-US" sz="1000" dirty="0" err="1">
                  <a:solidFill>
                    <a:prstClr val="black"/>
                  </a:solidFill>
                </a:rPr>
                <a:t>Møller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1388269" y="5070475"/>
            <a:ext cx="992188" cy="1160607"/>
            <a:chOff x="892175" y="4589463"/>
            <a:chExt cx="992188" cy="1160607"/>
          </a:xfrm>
        </p:grpSpPr>
        <p:pic>
          <p:nvPicPr>
            <p:cNvPr id="51" name="Picture 11" descr="RUBER.jpg"/>
            <p:cNvPicPr>
              <a:picLocks noChangeAspect="1"/>
            </p:cNvPicPr>
            <p:nvPr/>
          </p:nvPicPr>
          <p:blipFill>
            <a:blip r:embed="rId6">
              <a:lum bright="20000"/>
            </a:blip>
            <a:srcRect/>
            <a:stretch>
              <a:fillRect/>
            </a:stretch>
          </p:blipFill>
          <p:spPr bwMode="auto">
            <a:xfrm>
              <a:off x="960438" y="4589463"/>
              <a:ext cx="85248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22"/>
            <p:cNvSpPr txBox="1">
              <a:spLocks noChangeArrowheads="1"/>
            </p:cNvSpPr>
            <p:nvPr/>
          </p:nvSpPr>
          <p:spPr bwMode="auto">
            <a:xfrm>
              <a:off x="892175" y="5503863"/>
              <a:ext cx="992188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</a:rPr>
                <a:t>Roger </a:t>
              </a:r>
              <a:r>
                <a:rPr lang="en-US" sz="1000" dirty="0" err="1">
                  <a:solidFill>
                    <a:prstClr val="black"/>
                  </a:solidFill>
                </a:rPr>
                <a:t>Ruber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369363" y="1963218"/>
            <a:ext cx="1425575" cy="1497057"/>
            <a:chOff x="250825" y="1168400"/>
            <a:chExt cx="1425575" cy="1497058"/>
          </a:xfrm>
        </p:grpSpPr>
        <p:sp>
          <p:nvSpPr>
            <p:cNvPr id="54" name="TextBox 16"/>
            <p:cNvSpPr txBox="1">
              <a:spLocks noChangeArrowheads="1"/>
            </p:cNvSpPr>
            <p:nvPr/>
          </p:nvSpPr>
          <p:spPr bwMode="auto">
            <a:xfrm>
              <a:off x="250825" y="2265363"/>
              <a:ext cx="1425575" cy="400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prstTxWarp prst="textNoShape">
                <a:avLst/>
              </a:prstTxWarp>
              <a:spAutoFit/>
            </a:bodyPr>
            <a:lstStyle/>
            <a:p>
              <a:pPr algn="ctr"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prstClr val="black"/>
                  </a:solidFill>
                </a:rPr>
                <a:t>Romuald</a:t>
              </a:r>
              <a:r>
                <a:rPr lang="en-US" sz="1000" dirty="0">
                  <a:solidFill>
                    <a:prstClr val="black"/>
                  </a:solidFill>
                </a:rPr>
                <a:t> </a:t>
              </a:r>
              <a:r>
                <a:rPr lang="en-US" sz="1000" dirty="0" err="1">
                  <a:solidFill>
                    <a:prstClr val="black"/>
                  </a:solidFill>
                </a:rPr>
                <a:t>Duperrier</a:t>
              </a:r>
              <a:r>
                <a:rPr lang="en-US" sz="1000" dirty="0">
                  <a:solidFill>
                    <a:prstClr val="black"/>
                  </a:solidFill>
                </a:rPr>
                <a:t> (30 years ago)</a:t>
              </a:r>
            </a:p>
          </p:txBody>
        </p:sp>
        <p:pic>
          <p:nvPicPr>
            <p:cNvPr id="55" name="Picture 23"/>
            <p:cNvPicPr>
              <a:picLocks noChangeAspect="1"/>
            </p:cNvPicPr>
            <p:nvPr/>
          </p:nvPicPr>
          <p:blipFill>
            <a:blip r:embed="rId7">
              <a:lum bright="20000"/>
            </a:blip>
            <a:srcRect/>
            <a:stretch>
              <a:fillRect/>
            </a:stretch>
          </p:blipFill>
          <p:spPr bwMode="auto">
            <a:xfrm>
              <a:off x="592138" y="1168400"/>
              <a:ext cx="736600" cy="109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4"/>
          <p:cNvGrpSpPr/>
          <p:nvPr/>
        </p:nvGrpSpPr>
        <p:grpSpPr>
          <a:xfrm>
            <a:off x="1808163" y="1474788"/>
            <a:ext cx="1384300" cy="1168544"/>
            <a:chOff x="1808163" y="900113"/>
            <a:chExt cx="1384300" cy="1168544"/>
          </a:xfrm>
        </p:grpSpPr>
        <p:pic>
          <p:nvPicPr>
            <p:cNvPr id="57" name="Picture 10" descr="Peggs.jpg"/>
            <p:cNvPicPr>
              <a:picLocks noChangeAspect="1"/>
            </p:cNvPicPr>
            <p:nvPr/>
          </p:nvPicPr>
          <p:blipFill>
            <a:blip r:embed="rId8">
              <a:lum bright="20000"/>
            </a:blip>
            <a:srcRect/>
            <a:stretch>
              <a:fillRect/>
            </a:stretch>
          </p:blipFill>
          <p:spPr bwMode="auto">
            <a:xfrm>
              <a:off x="1808163" y="900113"/>
              <a:ext cx="1384300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Box 24"/>
            <p:cNvSpPr txBox="1">
              <a:spLocks noChangeArrowheads="1"/>
            </p:cNvSpPr>
            <p:nvPr/>
          </p:nvSpPr>
          <p:spPr bwMode="auto">
            <a:xfrm>
              <a:off x="2038350" y="1822450"/>
              <a:ext cx="944563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</a:rPr>
                <a:t>Steve </a:t>
              </a:r>
              <a:r>
                <a:rPr lang="en-US" sz="1000" dirty="0" err="1">
                  <a:solidFill>
                    <a:prstClr val="black"/>
                  </a:solidFill>
                </a:rPr>
                <a:t>Peggs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4191001" y="1295400"/>
            <a:ext cx="1029741" cy="1249507"/>
            <a:chOff x="3542259" y="819150"/>
            <a:chExt cx="1029741" cy="1249507"/>
          </a:xfrm>
        </p:grpSpPr>
        <p:pic>
          <p:nvPicPr>
            <p:cNvPr id="60" name="Picture 59" descr="IMGP7042 - Version 2.jpg"/>
            <p:cNvPicPr>
              <a:picLocks noChangeAspect="1"/>
            </p:cNvPicPr>
            <p:nvPr/>
          </p:nvPicPr>
          <p:blipFill>
            <a:blip r:embed="rId9">
              <a:lum bright="20000"/>
            </a:blip>
            <a:srcRect l="30371" t="3218" r="7813"/>
            <a:stretch>
              <a:fillRect/>
            </a:stretch>
          </p:blipFill>
          <p:spPr>
            <a:xfrm>
              <a:off x="3542259" y="819150"/>
              <a:ext cx="962742" cy="1003300"/>
            </a:xfrm>
            <a:prstGeom prst="rect">
              <a:avLst/>
            </a:prstGeom>
          </p:spPr>
        </p:pic>
        <p:sp>
          <p:nvSpPr>
            <p:cNvPr id="61" name="TextBox 24"/>
            <p:cNvSpPr txBox="1">
              <a:spLocks noChangeArrowheads="1"/>
            </p:cNvSpPr>
            <p:nvPr/>
          </p:nvSpPr>
          <p:spPr bwMode="auto">
            <a:xfrm>
              <a:off x="3568168" y="1822450"/>
              <a:ext cx="1003832" cy="246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5" tIns="45713" rIns="91425" bIns="45713">
              <a:prstTxWarp prst="textNoShape">
                <a:avLst/>
              </a:prstTxWarp>
              <a:spAutoFit/>
            </a:bodyPr>
            <a:lstStyle/>
            <a:p>
              <a:pPr defTabSz="4555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</a:rPr>
                <a:t>Cristina </a:t>
              </a:r>
              <a:r>
                <a:rPr lang="en-US" sz="1000" dirty="0" err="1">
                  <a:solidFill>
                    <a:prstClr val="black"/>
                  </a:solidFill>
                </a:rPr>
                <a:t>Oyon</a:t>
              </a:r>
              <a:endParaRPr lang="en-US" sz="1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lum bright="20000"/>
          </a:blip>
          <a:stretch>
            <a:fillRect/>
          </a:stretch>
        </p:blipFill>
        <p:spPr>
          <a:xfrm>
            <a:off x="245269" y="3622675"/>
            <a:ext cx="1143000" cy="762000"/>
          </a:xfrm>
          <a:prstGeom prst="rect">
            <a:avLst/>
          </a:prstGeom>
        </p:spPr>
      </p:pic>
      <p:sp>
        <p:nvSpPr>
          <p:cNvPr id="64" name="TextBox 24"/>
          <p:cNvSpPr txBox="1">
            <a:spLocks noChangeArrowheads="1"/>
          </p:cNvSpPr>
          <p:nvPr/>
        </p:nvSpPr>
        <p:spPr bwMode="auto">
          <a:xfrm>
            <a:off x="313005" y="4384675"/>
            <a:ext cx="1143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1" tIns="45711" rIns="91421" bIns="45711">
            <a:prstTxWarp prst="textNoShape">
              <a:avLst/>
            </a:prstTxWarp>
            <a:spAutoFit/>
          </a:bodyPr>
          <a:lstStyle/>
          <a:p>
            <a:pPr defTabSz="45559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</a:rPr>
              <a:t>Mats Lindroos</a:t>
            </a:r>
          </a:p>
        </p:txBody>
      </p:sp>
      <p:grpSp>
        <p:nvGrpSpPr>
          <p:cNvPr id="11" name="Group 64"/>
          <p:cNvGrpSpPr/>
          <p:nvPr/>
        </p:nvGrpSpPr>
        <p:grpSpPr>
          <a:xfrm>
            <a:off x="5595939" y="5146675"/>
            <a:ext cx="1871662" cy="1451120"/>
            <a:chOff x="5595938" y="5146675"/>
            <a:chExt cx="1871662" cy="1451120"/>
          </a:xfrm>
        </p:grpSpPr>
        <p:grpSp>
          <p:nvGrpSpPr>
            <p:cNvPr id="12" name="Group 24"/>
            <p:cNvGrpSpPr/>
            <p:nvPr/>
          </p:nvGrpSpPr>
          <p:grpSpPr>
            <a:xfrm>
              <a:off x="5595938" y="5146675"/>
              <a:ext cx="1236662" cy="1451120"/>
              <a:chOff x="5595938" y="5283200"/>
              <a:chExt cx="1236662" cy="1451120"/>
            </a:xfrm>
          </p:grpSpPr>
          <p:pic>
            <p:nvPicPr>
              <p:cNvPr id="68" name="Picture 8" descr="Gammino.tiff"/>
              <p:cNvPicPr>
                <a:picLocks noChangeAspect="1"/>
              </p:cNvPicPr>
              <p:nvPr/>
            </p:nvPicPr>
            <p:blipFill>
              <a:blip r:embed="rId11">
                <a:lum bright="20000"/>
              </a:blip>
              <a:srcRect/>
              <a:stretch>
                <a:fillRect/>
              </a:stretch>
            </p:blipFill>
            <p:spPr bwMode="auto">
              <a:xfrm>
                <a:off x="5732463" y="5283200"/>
                <a:ext cx="830262" cy="1204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" name="TextBox 20"/>
              <p:cNvSpPr txBox="1">
                <a:spLocks noChangeArrowheads="1"/>
              </p:cNvSpPr>
              <p:nvPr/>
            </p:nvSpPr>
            <p:spPr bwMode="auto">
              <a:xfrm>
                <a:off x="5595938" y="6488113"/>
                <a:ext cx="1236662" cy="246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5" tIns="45713" rIns="91425" bIns="45713">
                <a:prstTxWarp prst="textNoShape">
                  <a:avLst/>
                </a:prstTxWarp>
                <a:spAutoFit/>
              </a:bodyPr>
              <a:lstStyle/>
              <a:p>
                <a:pPr defTabSz="45559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>
                    <a:solidFill>
                      <a:prstClr val="black"/>
                    </a:solidFill>
                  </a:rPr>
                  <a:t>Santo </a:t>
                </a:r>
                <a:r>
                  <a:rPr lang="en-US" sz="1000" dirty="0" err="1">
                    <a:solidFill>
                      <a:prstClr val="black"/>
                    </a:solidFill>
                  </a:rPr>
                  <a:t>Gammino</a:t>
                </a:r>
                <a:endParaRPr lang="en-US" sz="1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" name="Picture 65" descr="logoinfn-piccolo"/>
            <p:cNvPicPr>
              <a:picLocks noChangeAspect="1" noChangeArrowheads="1"/>
            </p:cNvPicPr>
            <p:nvPr/>
          </p:nvPicPr>
          <p:blipFill>
            <a:blip r:embed="rId12">
              <a:lum bright="20000"/>
            </a:blip>
            <a:srcRect/>
            <a:stretch>
              <a:fillRect/>
            </a:stretch>
          </p:blipFill>
          <p:spPr bwMode="auto">
            <a:xfrm>
              <a:off x="6705600" y="6019800"/>
              <a:ext cx="76200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" name="Picture 72" descr="logo_divisi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3400" y="5334001"/>
            <a:ext cx="910758" cy="50323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2965" y="3460533"/>
            <a:ext cx="673100" cy="66792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" y="1676400"/>
            <a:ext cx="673100" cy="66792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rcRect r="58879"/>
          <a:stretch>
            <a:fillRect/>
          </a:stretch>
        </p:blipFill>
        <p:spPr>
          <a:xfrm>
            <a:off x="7010401" y="1524001"/>
            <a:ext cx="877945" cy="7493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2455" y="6084255"/>
            <a:ext cx="736600" cy="558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7400" y="5410200"/>
            <a:ext cx="1016000" cy="10160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8"/>
          <a:srcRect l="79710" r="1449"/>
          <a:stretch>
            <a:fillRect/>
          </a:stretch>
        </p:blipFill>
        <p:spPr>
          <a:xfrm>
            <a:off x="5029200" y="1219200"/>
            <a:ext cx="838200" cy="488950"/>
          </a:xfrm>
          <a:prstGeom prst="rect">
            <a:avLst/>
          </a:prstGeom>
        </p:spPr>
      </p:pic>
      <p:pic>
        <p:nvPicPr>
          <p:cNvPr id="50" name="Picture 49" descr="Sin-título-2.gif"/>
          <p:cNvPicPr>
            <a:picLocks noChangeAspect="1"/>
          </p:cNvPicPr>
          <p:nvPr/>
        </p:nvPicPr>
        <p:blipFill>
          <a:blip r:embed="rId19">
            <a:lum contrast="-10000"/>
          </a:blip>
          <a:stretch>
            <a:fillRect/>
          </a:stretch>
        </p:blipFill>
        <p:spPr>
          <a:xfrm>
            <a:off x="1144464" y="3460533"/>
            <a:ext cx="663700" cy="353974"/>
          </a:xfrm>
          <a:prstGeom prst="rect">
            <a:avLst/>
          </a:prstGeom>
        </p:spPr>
      </p:pic>
      <p:pic>
        <p:nvPicPr>
          <p:cNvPr id="53" name="Picture 52" descr="Sin-título-2.gif"/>
          <p:cNvPicPr>
            <a:picLocks noChangeAspect="1"/>
          </p:cNvPicPr>
          <p:nvPr/>
        </p:nvPicPr>
        <p:blipFill>
          <a:blip r:embed="rId19">
            <a:lum contrast="-10000"/>
          </a:blip>
          <a:stretch>
            <a:fillRect/>
          </a:stretch>
        </p:blipFill>
        <p:spPr>
          <a:xfrm>
            <a:off x="2982913" y="1295400"/>
            <a:ext cx="663700" cy="35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4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committees…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EMT: ESS management team which consists of the ESS CEO, the </a:t>
            </a:r>
            <a:r>
              <a:rPr lang="en-US" dirty="0" err="1" smtClean="0"/>
              <a:t>thre</a:t>
            </a:r>
            <a:r>
              <a:rPr lang="en-US" dirty="0" smtClean="0"/>
              <a:t> directors and the head of administration</a:t>
            </a:r>
          </a:p>
          <a:p>
            <a:r>
              <a:rPr lang="en-US" dirty="0" smtClean="0"/>
              <a:t>EPG: ESS Project management group which consists of EMT, AD head, TD head and ID head</a:t>
            </a:r>
          </a:p>
          <a:p>
            <a:r>
              <a:rPr lang="en-US" dirty="0" smtClean="0"/>
              <a:t>CCB-M and CCB-F: Change control and coordination of machine and facilities</a:t>
            </a:r>
          </a:p>
        </p:txBody>
      </p:sp>
    </p:spTree>
    <p:extLst>
      <p:ext uri="{BB962C8B-B14F-4D97-AF65-F5344CB8AC3E}">
        <p14:creationId xmlns:p14="http://schemas.microsoft.com/office/powerpoint/2010/main" val="300390797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43230"/>
              </p:ext>
            </p:extLst>
          </p:nvPr>
        </p:nvGraphicFramePr>
        <p:xfrm>
          <a:off x="482269" y="1572509"/>
          <a:ext cx="8212147" cy="4308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256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  <a:gridCol w="407523"/>
              </a:tblGrid>
              <a:tr h="39194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2009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2010</a:t>
                      </a:r>
                    </a:p>
                    <a:p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2011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2012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2013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2014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2015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2016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2017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2018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2019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2020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2021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2022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2023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2024</a:t>
                      </a:r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 smtClean="0"/>
                        <a:t>2025</a:t>
                      </a:r>
                      <a:endParaRPr lang="en-US" sz="800" b="1" dirty="0"/>
                    </a:p>
                  </a:txBody>
                  <a:tcPr/>
                </a:tc>
              </a:tr>
              <a:tr h="153216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ESS Program Phases,</a:t>
                      </a:r>
                      <a:r>
                        <a:rPr lang="en-US" sz="1000" baseline="0" dirty="0" smtClean="0"/>
                        <a:t> Gates and Milestones</a:t>
                      </a:r>
                    </a:p>
                    <a:p>
                      <a:endParaRPr lang="en-US" sz="1000" baseline="0" dirty="0" smtClean="0"/>
                    </a:p>
                    <a:p>
                      <a:endParaRPr lang="en-US" sz="1000" baseline="0" dirty="0" smtClean="0"/>
                    </a:p>
                    <a:p>
                      <a:r>
                        <a:rPr lang="sv-SE" sz="1000" baseline="0" dirty="0" smtClean="0"/>
                        <a:t>Program </a:t>
                      </a:r>
                      <a:r>
                        <a:rPr lang="sv-SE" sz="1000" baseline="0" dirty="0" err="1" smtClean="0"/>
                        <a:t>level</a:t>
                      </a:r>
                      <a:endParaRPr lang="en-US" sz="1000" baseline="0" dirty="0" smtClean="0"/>
                    </a:p>
                    <a:p>
                      <a:endParaRPr lang="en-US" sz="1000" baseline="0" dirty="0" smtClean="0"/>
                    </a:p>
                    <a:p>
                      <a:endParaRPr lang="en-US" sz="10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Accelerator</a:t>
                      </a:r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Target</a:t>
                      </a:r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4335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Instruments</a:t>
                      </a:r>
                    </a:p>
                    <a:p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Conventional Facilities</a:t>
                      </a:r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" name="Group 25"/>
          <p:cNvGrpSpPr/>
          <p:nvPr/>
        </p:nvGrpSpPr>
        <p:grpSpPr>
          <a:xfrm>
            <a:off x="1773457" y="1861494"/>
            <a:ext cx="6769026" cy="461258"/>
            <a:chOff x="1614716" y="1644040"/>
            <a:chExt cx="6769026" cy="461258"/>
          </a:xfrm>
        </p:grpSpPr>
        <p:sp>
          <p:nvSpPr>
            <p:cNvPr id="22" name="Rectangle 21"/>
            <p:cNvSpPr/>
            <p:nvPr/>
          </p:nvSpPr>
          <p:spPr>
            <a:xfrm>
              <a:off x="1835696" y="1889274"/>
              <a:ext cx="360040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0" rIns="0" bIns="0" rtlCol="0" anchor="ctr"/>
            <a:lstStyle/>
            <a:p>
              <a:r>
                <a:rPr lang="sv-SE" sz="600" dirty="0" smtClean="0">
                  <a:solidFill>
                    <a:prstClr val="black"/>
                  </a:solidFill>
                </a:rPr>
                <a:t>Program Initiation</a:t>
              </a:r>
              <a:endParaRPr lang="en-US" sz="6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95735" y="1889274"/>
              <a:ext cx="1174408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0" rIns="0" bIns="0" rtlCol="0" anchor="ctr"/>
            <a:lstStyle/>
            <a:p>
              <a:r>
                <a:rPr lang="sv-SE" sz="600" dirty="0" smtClean="0">
                  <a:solidFill>
                    <a:prstClr val="black"/>
                  </a:solidFill>
                </a:rPr>
                <a:t>Program </a:t>
              </a:r>
              <a:r>
                <a:rPr lang="sv-SE" sz="600" dirty="0" err="1" smtClean="0">
                  <a:solidFill>
                    <a:prstClr val="black"/>
                  </a:solidFill>
                </a:rPr>
                <a:t>Set-up</a:t>
              </a:r>
              <a:endParaRPr lang="en-US" sz="600" dirty="0">
                <a:solidFill>
                  <a:prstClr val="black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70143" y="1900446"/>
              <a:ext cx="5013599" cy="2048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0" rIns="0" bIns="0" rtlCol="0" anchor="ctr"/>
            <a:lstStyle/>
            <a:p>
              <a:r>
                <a:rPr lang="sv-SE" sz="600" dirty="0" err="1" smtClean="0">
                  <a:solidFill>
                    <a:prstClr val="black"/>
                  </a:solidFill>
                </a:rPr>
                <a:t>Delivery</a:t>
              </a:r>
              <a:r>
                <a:rPr lang="sv-SE" sz="600" dirty="0" smtClean="0">
                  <a:solidFill>
                    <a:prstClr val="black"/>
                  </a:solidFill>
                </a:rPr>
                <a:t> of </a:t>
              </a:r>
              <a:r>
                <a:rPr lang="sv-SE" sz="600" dirty="0" err="1" smtClean="0">
                  <a:solidFill>
                    <a:prstClr val="black"/>
                  </a:solidFill>
                </a:rPr>
                <a:t>Contsruction</a:t>
              </a:r>
              <a:r>
                <a:rPr lang="sv-SE" sz="600" dirty="0" smtClean="0">
                  <a:solidFill>
                    <a:prstClr val="black"/>
                  </a:solidFill>
                </a:rPr>
                <a:t> </a:t>
              </a:r>
              <a:r>
                <a:rPr lang="sv-SE" sz="600" dirty="0" err="1" smtClean="0">
                  <a:solidFill>
                    <a:prstClr val="black"/>
                  </a:solidFill>
                </a:rPr>
                <a:t>phase</a:t>
              </a:r>
              <a:endParaRPr lang="en-US" sz="600" dirty="0">
                <a:solidFill>
                  <a:prstClr val="black"/>
                </a:solidFill>
              </a:endParaRPr>
            </a:p>
          </p:txBody>
        </p:sp>
        <p:grpSp>
          <p:nvGrpSpPr>
            <p:cNvPr id="8" name="Group 11"/>
            <p:cNvGrpSpPr/>
            <p:nvPr/>
          </p:nvGrpSpPr>
          <p:grpSpPr>
            <a:xfrm>
              <a:off x="3167058" y="1658982"/>
              <a:ext cx="208804" cy="258190"/>
              <a:chOff x="3218116" y="2924944"/>
              <a:chExt cx="208804" cy="258190"/>
            </a:xfrm>
          </p:grpSpPr>
          <p:sp>
            <p:nvSpPr>
              <p:cNvPr id="13" name="Right Triangle 12"/>
              <p:cNvSpPr/>
              <p:nvPr/>
            </p:nvSpPr>
            <p:spPr>
              <a:xfrm flipH="1" flipV="1">
                <a:off x="3218116" y="2924944"/>
                <a:ext cx="208804" cy="256406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flipH="1">
                <a:off x="3275855" y="2924944"/>
                <a:ext cx="145345" cy="258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ts val="1000"/>
                  </a:lnSpc>
                </a:pPr>
                <a:r>
                  <a:rPr lang="en-US" sz="900" b="1" dirty="0" smtClean="0">
                    <a:solidFill>
                      <a:prstClr val="white"/>
                    </a:solidFill>
                  </a:rPr>
                  <a:t>PG</a:t>
                </a:r>
                <a:br>
                  <a:rPr lang="en-US" sz="900" b="1" dirty="0" smtClean="0">
                    <a:solidFill>
                      <a:prstClr val="white"/>
                    </a:solidFill>
                  </a:rPr>
                </a:br>
                <a:r>
                  <a:rPr lang="en-US" sz="900" b="1" dirty="0" smtClean="0">
                    <a:solidFill>
                      <a:prstClr val="white"/>
                    </a:solidFill>
                  </a:rPr>
                  <a:t>3</a:t>
                </a:r>
                <a:endParaRPr lang="en-US" sz="9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002314" y="1644040"/>
              <a:ext cx="208806" cy="271348"/>
              <a:chOff x="3067050" y="2910002"/>
              <a:chExt cx="208806" cy="271348"/>
            </a:xfrm>
          </p:grpSpPr>
          <p:sp>
            <p:nvSpPr>
              <p:cNvPr id="10" name="Right Triangle 9"/>
              <p:cNvSpPr/>
              <p:nvPr/>
            </p:nvSpPr>
            <p:spPr>
              <a:xfrm flipH="1" flipV="1">
                <a:off x="3067050" y="2924944"/>
                <a:ext cx="208804" cy="256406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140415" y="2910002"/>
                <a:ext cx="135441" cy="258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ts val="1000"/>
                  </a:lnSpc>
                </a:pPr>
                <a:r>
                  <a:rPr lang="en-US" sz="900" b="1" dirty="0" smtClean="0">
                    <a:solidFill>
                      <a:prstClr val="white"/>
                    </a:solidFill>
                  </a:rPr>
                  <a:t>PG</a:t>
                </a:r>
                <a:br>
                  <a:rPr lang="en-US" sz="900" b="1" dirty="0" smtClean="0">
                    <a:solidFill>
                      <a:prstClr val="white"/>
                    </a:solidFill>
                  </a:rPr>
                </a:br>
                <a:r>
                  <a:rPr lang="en-US" sz="900" b="1" dirty="0" smtClean="0">
                    <a:solidFill>
                      <a:prstClr val="white"/>
                    </a:solidFill>
                  </a:rPr>
                  <a:t>2</a:t>
                </a:r>
                <a:endParaRPr lang="en-US" sz="9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7"/>
            <p:cNvGrpSpPr/>
            <p:nvPr/>
          </p:nvGrpSpPr>
          <p:grpSpPr>
            <a:xfrm>
              <a:off x="1614716" y="1644040"/>
              <a:ext cx="208806" cy="271348"/>
              <a:chOff x="3067050" y="2910002"/>
              <a:chExt cx="208806" cy="271348"/>
            </a:xfrm>
          </p:grpSpPr>
          <p:sp>
            <p:nvSpPr>
              <p:cNvPr id="6" name="Right Triangle 5"/>
              <p:cNvSpPr/>
              <p:nvPr/>
            </p:nvSpPr>
            <p:spPr>
              <a:xfrm flipH="1" flipV="1">
                <a:off x="3067050" y="2924944"/>
                <a:ext cx="208804" cy="256406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140415" y="2910002"/>
                <a:ext cx="135441" cy="258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ts val="1000"/>
                  </a:lnSpc>
                </a:pPr>
                <a:r>
                  <a:rPr lang="en-US" sz="900" b="1" dirty="0" smtClean="0">
                    <a:solidFill>
                      <a:prstClr val="white"/>
                    </a:solidFill>
                  </a:rPr>
                  <a:t>PG</a:t>
                </a:r>
                <a:br>
                  <a:rPr lang="en-US" sz="900" b="1" dirty="0" smtClean="0">
                    <a:solidFill>
                      <a:prstClr val="white"/>
                    </a:solidFill>
                  </a:rPr>
                </a:br>
                <a:r>
                  <a:rPr lang="en-US" sz="900" b="1" dirty="0" smtClean="0">
                    <a:solidFill>
                      <a:prstClr val="white"/>
                    </a:solidFill>
                  </a:rPr>
                  <a:t>1</a:t>
                </a:r>
                <a:endParaRPr lang="en-US" sz="9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174938" y="1644040"/>
              <a:ext cx="208804" cy="258190"/>
              <a:chOff x="3710442" y="2910002"/>
              <a:chExt cx="208804" cy="258190"/>
            </a:xfrm>
          </p:grpSpPr>
          <p:sp>
            <p:nvSpPr>
              <p:cNvPr id="16" name="Right Triangle 15"/>
              <p:cNvSpPr/>
              <p:nvPr/>
            </p:nvSpPr>
            <p:spPr>
              <a:xfrm flipH="1" flipV="1">
                <a:off x="3710442" y="2910002"/>
                <a:ext cx="208804" cy="256406"/>
              </a:xfrm>
              <a:prstGeom prst="rt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83805" y="2910002"/>
                <a:ext cx="135441" cy="258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>
                  <a:lnSpc>
                    <a:spcPts val="1000"/>
                  </a:lnSpc>
                </a:pPr>
                <a:r>
                  <a:rPr lang="en-US" sz="900" b="1" dirty="0" smtClean="0">
                    <a:solidFill>
                      <a:prstClr val="white"/>
                    </a:solidFill>
                  </a:rPr>
                  <a:t>PG</a:t>
                </a:r>
                <a:br>
                  <a:rPr lang="en-US" sz="900" b="1" dirty="0" smtClean="0">
                    <a:solidFill>
                      <a:prstClr val="white"/>
                    </a:solidFill>
                  </a:rPr>
                </a:br>
                <a:r>
                  <a:rPr lang="en-US" sz="900" b="1" dirty="0" smtClean="0">
                    <a:solidFill>
                      <a:prstClr val="white"/>
                    </a:solidFill>
                  </a:rPr>
                  <a:t>4</a:t>
                </a:r>
                <a:endParaRPr lang="en-US" sz="900" b="1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6126270" y="2464959"/>
            <a:ext cx="184731" cy="23083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sz="900" b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82374" y="2508368"/>
            <a:ext cx="889977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800" dirty="0" smtClean="0">
                <a:solidFill>
                  <a:prstClr val="black"/>
                </a:solidFill>
              </a:rPr>
              <a:t>Full beam power </a:t>
            </a:r>
            <a:br>
              <a:rPr lang="en-US" sz="800" dirty="0" smtClean="0">
                <a:solidFill>
                  <a:prstClr val="black"/>
                </a:solidFill>
              </a:rPr>
            </a:br>
            <a:r>
              <a:rPr lang="en-US" sz="800" dirty="0" smtClean="0">
                <a:solidFill>
                  <a:prstClr val="black"/>
                </a:solidFill>
              </a:rPr>
              <a:t>on target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70501" y="3545435"/>
            <a:ext cx="856709" cy="1649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Design Update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871095" y="3761459"/>
            <a:ext cx="1643622" cy="1500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Prepare to Build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534603" y="3996535"/>
            <a:ext cx="2708306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Construction</a:t>
            </a:r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19" name="Group 40"/>
          <p:cNvGrpSpPr/>
          <p:nvPr/>
        </p:nvGrpSpPr>
        <p:grpSpPr>
          <a:xfrm>
            <a:off x="3222776" y="3016492"/>
            <a:ext cx="1230526" cy="215444"/>
            <a:chOff x="1979712" y="2291730"/>
            <a:chExt cx="1230526" cy="215444"/>
          </a:xfrm>
        </p:grpSpPr>
        <p:sp>
          <p:nvSpPr>
            <p:cNvPr id="42" name="Diamond 41"/>
            <p:cNvSpPr/>
            <p:nvPr/>
          </p:nvSpPr>
          <p:spPr>
            <a:xfrm>
              <a:off x="1979712" y="2348880"/>
              <a:ext cx="101674" cy="101674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25298" y="2291730"/>
              <a:ext cx="11849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Technical Design Report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2570502" y="4246462"/>
            <a:ext cx="856708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Design Update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753380" y="4462486"/>
            <a:ext cx="1791816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Prepare to Build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534603" y="4697562"/>
            <a:ext cx="2708305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Construction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642510" y="4913587"/>
            <a:ext cx="1183269" cy="1079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US" sz="800" dirty="0" err="1" smtClean="0">
                <a:solidFill>
                  <a:prstClr val="black"/>
                </a:solidFill>
              </a:rPr>
              <a:t>Concepual</a:t>
            </a:r>
            <a:r>
              <a:rPr lang="en-US" sz="800" dirty="0" smtClean="0">
                <a:solidFill>
                  <a:prstClr val="black"/>
                </a:solidFill>
              </a:rPr>
              <a:t> Design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591726" y="5180397"/>
            <a:ext cx="3099456" cy="1109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Installation 1-22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72298" y="4462486"/>
            <a:ext cx="1401783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Installation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642509" y="5363399"/>
            <a:ext cx="792088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Design Update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002549" y="5528624"/>
            <a:ext cx="1008112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Site preparation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794637" y="5692706"/>
            <a:ext cx="2016224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Construction</a:t>
            </a:r>
            <a:endParaRPr lang="en-US" sz="800" dirty="0">
              <a:solidFill>
                <a:prstClr val="black"/>
              </a:solidFill>
            </a:endParaRPr>
          </a:p>
        </p:txBody>
      </p:sp>
      <p:grpSp>
        <p:nvGrpSpPr>
          <p:cNvPr id="20" name="Group 60"/>
          <p:cNvGrpSpPr/>
          <p:nvPr/>
        </p:nvGrpSpPr>
        <p:grpSpPr>
          <a:xfrm>
            <a:off x="3497303" y="4989369"/>
            <a:ext cx="399009" cy="461665"/>
            <a:chOff x="1682377" y="2259527"/>
            <a:chExt cx="399009" cy="461665"/>
          </a:xfrm>
        </p:grpSpPr>
        <p:sp>
          <p:nvSpPr>
            <p:cNvPr id="62" name="Diamond 61"/>
            <p:cNvSpPr/>
            <p:nvPr/>
          </p:nvSpPr>
          <p:spPr>
            <a:xfrm>
              <a:off x="1979712" y="2348880"/>
              <a:ext cx="101674" cy="101674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82377" y="2259527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prstClr val="black"/>
                  </a:solidFill>
                </a:rPr>
                <a:t># 7</a:t>
              </a:r>
            </a:p>
            <a:p>
              <a:r>
                <a:rPr lang="en-US" sz="800" dirty="0">
                  <a:solidFill>
                    <a:prstClr val="black"/>
                  </a:solidFill>
                </a:rPr>
                <a:t> List</a:t>
              </a:r>
            </a:p>
            <a:p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63"/>
          <p:cNvGrpSpPr/>
          <p:nvPr/>
        </p:nvGrpSpPr>
        <p:grpSpPr>
          <a:xfrm>
            <a:off x="3777045" y="5305391"/>
            <a:ext cx="807333" cy="215444"/>
            <a:chOff x="1979712" y="2291730"/>
            <a:chExt cx="807333" cy="215444"/>
          </a:xfrm>
        </p:grpSpPr>
        <p:sp>
          <p:nvSpPr>
            <p:cNvPr id="65" name="Diamond 64"/>
            <p:cNvSpPr/>
            <p:nvPr/>
          </p:nvSpPr>
          <p:spPr>
            <a:xfrm>
              <a:off x="1979712" y="2348880"/>
              <a:ext cx="101674" cy="101674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25298" y="2291730"/>
              <a:ext cx="7617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Ground Break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2437623" y="2508368"/>
            <a:ext cx="2137961" cy="2263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Pre-construction phase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6109227" y="3113509"/>
            <a:ext cx="2562853" cy="236862"/>
          </a:xfrm>
          <a:custGeom>
            <a:avLst/>
            <a:gdLst>
              <a:gd name="connsiteX0" fmla="*/ 0 w 892919"/>
              <a:gd name="connsiteY0" fmla="*/ 35285 h 211705"/>
              <a:gd name="connsiteX1" fmla="*/ 35285 w 892919"/>
              <a:gd name="connsiteY1" fmla="*/ 0 h 211705"/>
              <a:gd name="connsiteX2" fmla="*/ 857634 w 892919"/>
              <a:gd name="connsiteY2" fmla="*/ 0 h 211705"/>
              <a:gd name="connsiteX3" fmla="*/ 892919 w 892919"/>
              <a:gd name="connsiteY3" fmla="*/ 35285 h 211705"/>
              <a:gd name="connsiteX4" fmla="*/ 892919 w 892919"/>
              <a:gd name="connsiteY4" fmla="*/ 176420 h 211705"/>
              <a:gd name="connsiteX5" fmla="*/ 857634 w 892919"/>
              <a:gd name="connsiteY5" fmla="*/ 211705 h 211705"/>
              <a:gd name="connsiteX6" fmla="*/ 35285 w 892919"/>
              <a:gd name="connsiteY6" fmla="*/ 211705 h 211705"/>
              <a:gd name="connsiteX7" fmla="*/ 0 w 892919"/>
              <a:gd name="connsiteY7" fmla="*/ 176420 h 211705"/>
              <a:gd name="connsiteX8" fmla="*/ 0 w 892919"/>
              <a:gd name="connsiteY8" fmla="*/ 35285 h 211705"/>
              <a:gd name="connsiteX0" fmla="*/ 0 w 2397869"/>
              <a:gd name="connsiteY0" fmla="*/ 10822 h 215817"/>
              <a:gd name="connsiteX1" fmla="*/ 1540235 w 2397869"/>
              <a:gd name="connsiteY1" fmla="*/ 4112 h 215817"/>
              <a:gd name="connsiteX2" fmla="*/ 2362584 w 2397869"/>
              <a:gd name="connsiteY2" fmla="*/ 4112 h 215817"/>
              <a:gd name="connsiteX3" fmla="*/ 2397869 w 2397869"/>
              <a:gd name="connsiteY3" fmla="*/ 39397 h 215817"/>
              <a:gd name="connsiteX4" fmla="*/ 2397869 w 2397869"/>
              <a:gd name="connsiteY4" fmla="*/ 180532 h 215817"/>
              <a:gd name="connsiteX5" fmla="*/ 2362584 w 2397869"/>
              <a:gd name="connsiteY5" fmla="*/ 215817 h 215817"/>
              <a:gd name="connsiteX6" fmla="*/ 1540235 w 2397869"/>
              <a:gd name="connsiteY6" fmla="*/ 215817 h 215817"/>
              <a:gd name="connsiteX7" fmla="*/ 1504950 w 2397869"/>
              <a:gd name="connsiteY7" fmla="*/ 180532 h 215817"/>
              <a:gd name="connsiteX8" fmla="*/ 0 w 2397869"/>
              <a:gd name="connsiteY8" fmla="*/ 10822 h 215817"/>
              <a:gd name="connsiteX0" fmla="*/ 0 w 2397869"/>
              <a:gd name="connsiteY0" fmla="*/ 10822 h 234472"/>
              <a:gd name="connsiteX1" fmla="*/ 1540235 w 2397869"/>
              <a:gd name="connsiteY1" fmla="*/ 4112 h 234472"/>
              <a:gd name="connsiteX2" fmla="*/ 2362584 w 2397869"/>
              <a:gd name="connsiteY2" fmla="*/ 4112 h 234472"/>
              <a:gd name="connsiteX3" fmla="*/ 2397869 w 2397869"/>
              <a:gd name="connsiteY3" fmla="*/ 39397 h 234472"/>
              <a:gd name="connsiteX4" fmla="*/ 2397869 w 2397869"/>
              <a:gd name="connsiteY4" fmla="*/ 180532 h 234472"/>
              <a:gd name="connsiteX5" fmla="*/ 2362584 w 2397869"/>
              <a:gd name="connsiteY5" fmla="*/ 215817 h 234472"/>
              <a:gd name="connsiteX6" fmla="*/ 1540235 w 2397869"/>
              <a:gd name="connsiteY6" fmla="*/ 215817 h 234472"/>
              <a:gd name="connsiteX7" fmla="*/ 1495425 w 2397869"/>
              <a:gd name="connsiteY7" fmla="*/ 228157 h 234472"/>
              <a:gd name="connsiteX8" fmla="*/ 0 w 2397869"/>
              <a:gd name="connsiteY8" fmla="*/ 10822 h 234472"/>
              <a:gd name="connsiteX0" fmla="*/ 0 w 2397869"/>
              <a:gd name="connsiteY0" fmla="*/ 10822 h 234472"/>
              <a:gd name="connsiteX1" fmla="*/ 1540235 w 2397869"/>
              <a:gd name="connsiteY1" fmla="*/ 4112 h 234472"/>
              <a:gd name="connsiteX2" fmla="*/ 2362584 w 2397869"/>
              <a:gd name="connsiteY2" fmla="*/ 4112 h 234472"/>
              <a:gd name="connsiteX3" fmla="*/ 2397869 w 2397869"/>
              <a:gd name="connsiteY3" fmla="*/ 39397 h 234472"/>
              <a:gd name="connsiteX4" fmla="*/ 2397869 w 2397869"/>
              <a:gd name="connsiteY4" fmla="*/ 180532 h 234472"/>
              <a:gd name="connsiteX5" fmla="*/ 2362584 w 2397869"/>
              <a:gd name="connsiteY5" fmla="*/ 215817 h 234472"/>
              <a:gd name="connsiteX6" fmla="*/ 1540235 w 2397869"/>
              <a:gd name="connsiteY6" fmla="*/ 215817 h 234472"/>
              <a:gd name="connsiteX7" fmla="*/ 1430704 w 2397869"/>
              <a:gd name="connsiteY7" fmla="*/ 228157 h 234472"/>
              <a:gd name="connsiteX8" fmla="*/ 0 w 2397869"/>
              <a:gd name="connsiteY8" fmla="*/ 10822 h 234472"/>
              <a:gd name="connsiteX0" fmla="*/ 6689 w 2404558"/>
              <a:gd name="connsiteY0" fmla="*/ 14989 h 238639"/>
              <a:gd name="connsiteX1" fmla="*/ 927225 w 2404558"/>
              <a:gd name="connsiteY1" fmla="*/ 24347 h 238639"/>
              <a:gd name="connsiteX2" fmla="*/ 1546924 w 2404558"/>
              <a:gd name="connsiteY2" fmla="*/ 8279 h 238639"/>
              <a:gd name="connsiteX3" fmla="*/ 2369273 w 2404558"/>
              <a:gd name="connsiteY3" fmla="*/ 8279 h 238639"/>
              <a:gd name="connsiteX4" fmla="*/ 2404558 w 2404558"/>
              <a:gd name="connsiteY4" fmla="*/ 43564 h 238639"/>
              <a:gd name="connsiteX5" fmla="*/ 2404558 w 2404558"/>
              <a:gd name="connsiteY5" fmla="*/ 184699 h 238639"/>
              <a:gd name="connsiteX6" fmla="*/ 2369273 w 2404558"/>
              <a:gd name="connsiteY6" fmla="*/ 219984 h 238639"/>
              <a:gd name="connsiteX7" fmla="*/ 1546924 w 2404558"/>
              <a:gd name="connsiteY7" fmla="*/ 219984 h 238639"/>
              <a:gd name="connsiteX8" fmla="*/ 1437393 w 2404558"/>
              <a:gd name="connsiteY8" fmla="*/ 232324 h 238639"/>
              <a:gd name="connsiteX9" fmla="*/ 6689 w 2404558"/>
              <a:gd name="connsiteY9" fmla="*/ 14989 h 238639"/>
              <a:gd name="connsiteX0" fmla="*/ 6766 w 2404635"/>
              <a:gd name="connsiteY0" fmla="*/ 19314 h 242964"/>
              <a:gd name="connsiteX1" fmla="*/ 918056 w 2404635"/>
              <a:gd name="connsiteY1" fmla="*/ 11463 h 242964"/>
              <a:gd name="connsiteX2" fmla="*/ 1547001 w 2404635"/>
              <a:gd name="connsiteY2" fmla="*/ 12604 h 242964"/>
              <a:gd name="connsiteX3" fmla="*/ 2369350 w 2404635"/>
              <a:gd name="connsiteY3" fmla="*/ 12604 h 242964"/>
              <a:gd name="connsiteX4" fmla="*/ 2404635 w 2404635"/>
              <a:gd name="connsiteY4" fmla="*/ 47889 h 242964"/>
              <a:gd name="connsiteX5" fmla="*/ 2404635 w 2404635"/>
              <a:gd name="connsiteY5" fmla="*/ 189024 h 242964"/>
              <a:gd name="connsiteX6" fmla="*/ 2369350 w 2404635"/>
              <a:gd name="connsiteY6" fmla="*/ 224309 h 242964"/>
              <a:gd name="connsiteX7" fmla="*/ 1547001 w 2404635"/>
              <a:gd name="connsiteY7" fmla="*/ 224309 h 242964"/>
              <a:gd name="connsiteX8" fmla="*/ 1437470 w 2404635"/>
              <a:gd name="connsiteY8" fmla="*/ 236649 h 242964"/>
              <a:gd name="connsiteX9" fmla="*/ 6766 w 2404635"/>
              <a:gd name="connsiteY9" fmla="*/ 19314 h 242964"/>
              <a:gd name="connsiteX0" fmla="*/ 6766 w 2404635"/>
              <a:gd name="connsiteY0" fmla="*/ 19314 h 229572"/>
              <a:gd name="connsiteX1" fmla="*/ 918056 w 2404635"/>
              <a:gd name="connsiteY1" fmla="*/ 11463 h 229572"/>
              <a:gd name="connsiteX2" fmla="*/ 1547001 w 2404635"/>
              <a:gd name="connsiteY2" fmla="*/ 12604 h 229572"/>
              <a:gd name="connsiteX3" fmla="*/ 2369350 w 2404635"/>
              <a:gd name="connsiteY3" fmla="*/ 12604 h 229572"/>
              <a:gd name="connsiteX4" fmla="*/ 2404635 w 2404635"/>
              <a:gd name="connsiteY4" fmla="*/ 47889 h 229572"/>
              <a:gd name="connsiteX5" fmla="*/ 2404635 w 2404635"/>
              <a:gd name="connsiteY5" fmla="*/ 189024 h 229572"/>
              <a:gd name="connsiteX6" fmla="*/ 2369350 w 2404635"/>
              <a:gd name="connsiteY6" fmla="*/ 224309 h 229572"/>
              <a:gd name="connsiteX7" fmla="*/ 1547001 w 2404635"/>
              <a:gd name="connsiteY7" fmla="*/ 224309 h 229572"/>
              <a:gd name="connsiteX8" fmla="*/ 1391241 w 2404635"/>
              <a:gd name="connsiteY8" fmla="*/ 219440 h 229572"/>
              <a:gd name="connsiteX9" fmla="*/ 6766 w 2404635"/>
              <a:gd name="connsiteY9" fmla="*/ 19314 h 229572"/>
              <a:gd name="connsiteX0" fmla="*/ 6766 w 2404635"/>
              <a:gd name="connsiteY0" fmla="*/ 19314 h 229572"/>
              <a:gd name="connsiteX1" fmla="*/ 918056 w 2404635"/>
              <a:gd name="connsiteY1" fmla="*/ 11463 h 229572"/>
              <a:gd name="connsiteX2" fmla="*/ 1547001 w 2404635"/>
              <a:gd name="connsiteY2" fmla="*/ 12604 h 229572"/>
              <a:gd name="connsiteX3" fmla="*/ 2369350 w 2404635"/>
              <a:gd name="connsiteY3" fmla="*/ 12604 h 229572"/>
              <a:gd name="connsiteX4" fmla="*/ 2404635 w 2404635"/>
              <a:gd name="connsiteY4" fmla="*/ 47889 h 229572"/>
              <a:gd name="connsiteX5" fmla="*/ 2404635 w 2404635"/>
              <a:gd name="connsiteY5" fmla="*/ 189024 h 229572"/>
              <a:gd name="connsiteX6" fmla="*/ 2369350 w 2404635"/>
              <a:gd name="connsiteY6" fmla="*/ 224309 h 229572"/>
              <a:gd name="connsiteX7" fmla="*/ 1583756 w 2404635"/>
              <a:gd name="connsiteY7" fmla="*/ 226584 h 229572"/>
              <a:gd name="connsiteX8" fmla="*/ 1547001 w 2404635"/>
              <a:gd name="connsiteY8" fmla="*/ 224309 h 229572"/>
              <a:gd name="connsiteX9" fmla="*/ 1391241 w 2404635"/>
              <a:gd name="connsiteY9" fmla="*/ 219440 h 229572"/>
              <a:gd name="connsiteX10" fmla="*/ 6766 w 2404635"/>
              <a:gd name="connsiteY10" fmla="*/ 19314 h 229572"/>
              <a:gd name="connsiteX0" fmla="*/ 8522 w 2239967"/>
              <a:gd name="connsiteY0" fmla="*/ 33665 h 218109"/>
              <a:gd name="connsiteX1" fmla="*/ 753388 w 2239967"/>
              <a:gd name="connsiteY1" fmla="*/ 0 h 218109"/>
              <a:gd name="connsiteX2" fmla="*/ 1382333 w 2239967"/>
              <a:gd name="connsiteY2" fmla="*/ 1141 h 218109"/>
              <a:gd name="connsiteX3" fmla="*/ 2204682 w 2239967"/>
              <a:gd name="connsiteY3" fmla="*/ 1141 h 218109"/>
              <a:gd name="connsiteX4" fmla="*/ 2239967 w 2239967"/>
              <a:gd name="connsiteY4" fmla="*/ 36426 h 218109"/>
              <a:gd name="connsiteX5" fmla="*/ 2239967 w 2239967"/>
              <a:gd name="connsiteY5" fmla="*/ 177561 h 218109"/>
              <a:gd name="connsiteX6" fmla="*/ 2204682 w 2239967"/>
              <a:gd name="connsiteY6" fmla="*/ 212846 h 218109"/>
              <a:gd name="connsiteX7" fmla="*/ 1419088 w 2239967"/>
              <a:gd name="connsiteY7" fmla="*/ 215121 h 218109"/>
              <a:gd name="connsiteX8" fmla="*/ 1382333 w 2239967"/>
              <a:gd name="connsiteY8" fmla="*/ 212846 h 218109"/>
              <a:gd name="connsiteX9" fmla="*/ 1226573 w 2239967"/>
              <a:gd name="connsiteY9" fmla="*/ 207977 h 218109"/>
              <a:gd name="connsiteX10" fmla="*/ 8522 w 2239967"/>
              <a:gd name="connsiteY10" fmla="*/ 33665 h 218109"/>
              <a:gd name="connsiteX0" fmla="*/ 8522 w 2239967"/>
              <a:gd name="connsiteY0" fmla="*/ 33665 h 239100"/>
              <a:gd name="connsiteX1" fmla="*/ 753388 w 2239967"/>
              <a:gd name="connsiteY1" fmla="*/ 0 h 239100"/>
              <a:gd name="connsiteX2" fmla="*/ 1382333 w 2239967"/>
              <a:gd name="connsiteY2" fmla="*/ 1141 h 239100"/>
              <a:gd name="connsiteX3" fmla="*/ 2204682 w 2239967"/>
              <a:gd name="connsiteY3" fmla="*/ 1141 h 239100"/>
              <a:gd name="connsiteX4" fmla="*/ 2239967 w 2239967"/>
              <a:gd name="connsiteY4" fmla="*/ 36426 h 239100"/>
              <a:gd name="connsiteX5" fmla="*/ 2239967 w 2239967"/>
              <a:gd name="connsiteY5" fmla="*/ 177561 h 239100"/>
              <a:gd name="connsiteX6" fmla="*/ 2204682 w 2239967"/>
              <a:gd name="connsiteY6" fmla="*/ 212846 h 239100"/>
              <a:gd name="connsiteX7" fmla="*/ 1419088 w 2239967"/>
              <a:gd name="connsiteY7" fmla="*/ 215121 h 239100"/>
              <a:gd name="connsiteX8" fmla="*/ 1382333 w 2239967"/>
              <a:gd name="connsiteY8" fmla="*/ 212846 h 239100"/>
              <a:gd name="connsiteX9" fmla="*/ 1226573 w 2239967"/>
              <a:gd name="connsiteY9" fmla="*/ 233792 h 239100"/>
              <a:gd name="connsiteX10" fmla="*/ 8522 w 2239967"/>
              <a:gd name="connsiteY10" fmla="*/ 33665 h 239100"/>
              <a:gd name="connsiteX0" fmla="*/ 8522 w 2239967"/>
              <a:gd name="connsiteY0" fmla="*/ 33665 h 218109"/>
              <a:gd name="connsiteX1" fmla="*/ 753388 w 2239967"/>
              <a:gd name="connsiteY1" fmla="*/ 0 h 218109"/>
              <a:gd name="connsiteX2" fmla="*/ 1382333 w 2239967"/>
              <a:gd name="connsiteY2" fmla="*/ 1141 h 218109"/>
              <a:gd name="connsiteX3" fmla="*/ 2204682 w 2239967"/>
              <a:gd name="connsiteY3" fmla="*/ 1141 h 218109"/>
              <a:gd name="connsiteX4" fmla="*/ 2239967 w 2239967"/>
              <a:gd name="connsiteY4" fmla="*/ 36426 h 218109"/>
              <a:gd name="connsiteX5" fmla="*/ 2239967 w 2239967"/>
              <a:gd name="connsiteY5" fmla="*/ 177561 h 218109"/>
              <a:gd name="connsiteX6" fmla="*/ 2204682 w 2239967"/>
              <a:gd name="connsiteY6" fmla="*/ 212846 h 218109"/>
              <a:gd name="connsiteX7" fmla="*/ 1419088 w 2239967"/>
              <a:gd name="connsiteY7" fmla="*/ 215121 h 218109"/>
              <a:gd name="connsiteX8" fmla="*/ 1382333 w 2239967"/>
              <a:gd name="connsiteY8" fmla="*/ 212846 h 218109"/>
              <a:gd name="connsiteX9" fmla="*/ 1217328 w 2239967"/>
              <a:gd name="connsiteY9" fmla="*/ 207977 h 218109"/>
              <a:gd name="connsiteX10" fmla="*/ 8522 w 2239967"/>
              <a:gd name="connsiteY10" fmla="*/ 33665 h 218109"/>
              <a:gd name="connsiteX0" fmla="*/ 8522 w 2239967"/>
              <a:gd name="connsiteY0" fmla="*/ 33665 h 224370"/>
              <a:gd name="connsiteX1" fmla="*/ 753388 w 2239967"/>
              <a:gd name="connsiteY1" fmla="*/ 0 h 224370"/>
              <a:gd name="connsiteX2" fmla="*/ 1382333 w 2239967"/>
              <a:gd name="connsiteY2" fmla="*/ 1141 h 224370"/>
              <a:gd name="connsiteX3" fmla="*/ 2204682 w 2239967"/>
              <a:gd name="connsiteY3" fmla="*/ 1141 h 224370"/>
              <a:gd name="connsiteX4" fmla="*/ 2239967 w 2239967"/>
              <a:gd name="connsiteY4" fmla="*/ 36426 h 224370"/>
              <a:gd name="connsiteX5" fmla="*/ 2239967 w 2239967"/>
              <a:gd name="connsiteY5" fmla="*/ 177561 h 224370"/>
              <a:gd name="connsiteX6" fmla="*/ 2204682 w 2239967"/>
              <a:gd name="connsiteY6" fmla="*/ 212846 h 224370"/>
              <a:gd name="connsiteX7" fmla="*/ 1419088 w 2239967"/>
              <a:gd name="connsiteY7" fmla="*/ 215121 h 224370"/>
              <a:gd name="connsiteX8" fmla="*/ 1382333 w 2239967"/>
              <a:gd name="connsiteY8" fmla="*/ 212846 h 224370"/>
              <a:gd name="connsiteX9" fmla="*/ 1161853 w 2239967"/>
              <a:gd name="connsiteY9" fmla="*/ 216582 h 224370"/>
              <a:gd name="connsiteX10" fmla="*/ 8522 w 2239967"/>
              <a:gd name="connsiteY10" fmla="*/ 33665 h 224370"/>
              <a:gd name="connsiteX0" fmla="*/ 8522 w 2239967"/>
              <a:gd name="connsiteY0" fmla="*/ 33665 h 215121"/>
              <a:gd name="connsiteX1" fmla="*/ 753388 w 2239967"/>
              <a:gd name="connsiteY1" fmla="*/ 0 h 215121"/>
              <a:gd name="connsiteX2" fmla="*/ 1382333 w 2239967"/>
              <a:gd name="connsiteY2" fmla="*/ 1141 h 215121"/>
              <a:gd name="connsiteX3" fmla="*/ 2204682 w 2239967"/>
              <a:gd name="connsiteY3" fmla="*/ 1141 h 215121"/>
              <a:gd name="connsiteX4" fmla="*/ 2239967 w 2239967"/>
              <a:gd name="connsiteY4" fmla="*/ 36426 h 215121"/>
              <a:gd name="connsiteX5" fmla="*/ 2239967 w 2239967"/>
              <a:gd name="connsiteY5" fmla="*/ 177561 h 215121"/>
              <a:gd name="connsiteX6" fmla="*/ 2204682 w 2239967"/>
              <a:gd name="connsiteY6" fmla="*/ 212846 h 215121"/>
              <a:gd name="connsiteX7" fmla="*/ 1419088 w 2239967"/>
              <a:gd name="connsiteY7" fmla="*/ 215121 h 215121"/>
              <a:gd name="connsiteX8" fmla="*/ 1382333 w 2239967"/>
              <a:gd name="connsiteY8" fmla="*/ 212846 h 215121"/>
              <a:gd name="connsiteX9" fmla="*/ 1152607 w 2239967"/>
              <a:gd name="connsiteY9" fmla="*/ 190767 h 215121"/>
              <a:gd name="connsiteX10" fmla="*/ 8522 w 2239967"/>
              <a:gd name="connsiteY10" fmla="*/ 33665 h 215121"/>
              <a:gd name="connsiteX0" fmla="*/ 8522 w 2239967"/>
              <a:gd name="connsiteY0" fmla="*/ 33665 h 215121"/>
              <a:gd name="connsiteX1" fmla="*/ 753388 w 2239967"/>
              <a:gd name="connsiteY1" fmla="*/ 0 h 215121"/>
              <a:gd name="connsiteX2" fmla="*/ 1382333 w 2239967"/>
              <a:gd name="connsiteY2" fmla="*/ 1141 h 215121"/>
              <a:gd name="connsiteX3" fmla="*/ 2204682 w 2239967"/>
              <a:gd name="connsiteY3" fmla="*/ 1141 h 215121"/>
              <a:gd name="connsiteX4" fmla="*/ 2239967 w 2239967"/>
              <a:gd name="connsiteY4" fmla="*/ 36426 h 215121"/>
              <a:gd name="connsiteX5" fmla="*/ 2239967 w 2239967"/>
              <a:gd name="connsiteY5" fmla="*/ 177561 h 215121"/>
              <a:gd name="connsiteX6" fmla="*/ 2204682 w 2239967"/>
              <a:gd name="connsiteY6" fmla="*/ 212846 h 215121"/>
              <a:gd name="connsiteX7" fmla="*/ 1419088 w 2239967"/>
              <a:gd name="connsiteY7" fmla="*/ 215121 h 215121"/>
              <a:gd name="connsiteX8" fmla="*/ 1382333 w 2239967"/>
              <a:gd name="connsiteY8" fmla="*/ 212846 h 215121"/>
              <a:gd name="connsiteX9" fmla="*/ 7720 w 2239967"/>
              <a:gd name="connsiteY9" fmla="*/ 190767 h 215121"/>
              <a:gd name="connsiteX10" fmla="*/ 8522 w 2239967"/>
              <a:gd name="connsiteY10" fmla="*/ 33665 h 215121"/>
              <a:gd name="connsiteX0" fmla="*/ 1303318 w 2232247"/>
              <a:gd name="connsiteY0" fmla="*/ 22539 h 221205"/>
              <a:gd name="connsiteX1" fmla="*/ 745668 w 2232247"/>
              <a:gd name="connsiteY1" fmla="*/ 6084 h 221205"/>
              <a:gd name="connsiteX2" fmla="*/ 1374613 w 2232247"/>
              <a:gd name="connsiteY2" fmla="*/ 7225 h 221205"/>
              <a:gd name="connsiteX3" fmla="*/ 2196962 w 2232247"/>
              <a:gd name="connsiteY3" fmla="*/ 7225 h 221205"/>
              <a:gd name="connsiteX4" fmla="*/ 2232247 w 2232247"/>
              <a:gd name="connsiteY4" fmla="*/ 42510 h 221205"/>
              <a:gd name="connsiteX5" fmla="*/ 2232247 w 2232247"/>
              <a:gd name="connsiteY5" fmla="*/ 183645 h 221205"/>
              <a:gd name="connsiteX6" fmla="*/ 2196962 w 2232247"/>
              <a:gd name="connsiteY6" fmla="*/ 218930 h 221205"/>
              <a:gd name="connsiteX7" fmla="*/ 1411368 w 2232247"/>
              <a:gd name="connsiteY7" fmla="*/ 221205 h 221205"/>
              <a:gd name="connsiteX8" fmla="*/ 1374613 w 2232247"/>
              <a:gd name="connsiteY8" fmla="*/ 218930 h 221205"/>
              <a:gd name="connsiteX9" fmla="*/ 0 w 2232247"/>
              <a:gd name="connsiteY9" fmla="*/ 196851 h 221205"/>
              <a:gd name="connsiteX10" fmla="*/ 1303318 w 2232247"/>
              <a:gd name="connsiteY10" fmla="*/ 22539 h 221205"/>
              <a:gd name="connsiteX0" fmla="*/ 1303318 w 2232247"/>
              <a:gd name="connsiteY0" fmla="*/ 16884 h 215550"/>
              <a:gd name="connsiteX1" fmla="*/ 1791000 w 2232247"/>
              <a:gd name="connsiteY1" fmla="*/ 17639 h 215550"/>
              <a:gd name="connsiteX2" fmla="*/ 1374613 w 2232247"/>
              <a:gd name="connsiteY2" fmla="*/ 1570 h 215550"/>
              <a:gd name="connsiteX3" fmla="*/ 2196962 w 2232247"/>
              <a:gd name="connsiteY3" fmla="*/ 1570 h 215550"/>
              <a:gd name="connsiteX4" fmla="*/ 2232247 w 2232247"/>
              <a:gd name="connsiteY4" fmla="*/ 36855 h 215550"/>
              <a:gd name="connsiteX5" fmla="*/ 2232247 w 2232247"/>
              <a:gd name="connsiteY5" fmla="*/ 177990 h 215550"/>
              <a:gd name="connsiteX6" fmla="*/ 2196962 w 2232247"/>
              <a:gd name="connsiteY6" fmla="*/ 213275 h 215550"/>
              <a:gd name="connsiteX7" fmla="*/ 1411368 w 2232247"/>
              <a:gd name="connsiteY7" fmla="*/ 215550 h 215550"/>
              <a:gd name="connsiteX8" fmla="*/ 1374613 w 2232247"/>
              <a:gd name="connsiteY8" fmla="*/ 213275 h 215550"/>
              <a:gd name="connsiteX9" fmla="*/ 0 w 2232247"/>
              <a:gd name="connsiteY9" fmla="*/ 191196 h 215550"/>
              <a:gd name="connsiteX10" fmla="*/ 1303318 w 2232247"/>
              <a:gd name="connsiteY10" fmla="*/ 16884 h 215550"/>
              <a:gd name="connsiteX0" fmla="*/ 1303318 w 2232247"/>
              <a:gd name="connsiteY0" fmla="*/ 19313 h 217979"/>
              <a:gd name="connsiteX1" fmla="*/ 1392778 w 2232247"/>
              <a:gd name="connsiteY1" fmla="*/ 11463 h 217979"/>
              <a:gd name="connsiteX2" fmla="*/ 1374613 w 2232247"/>
              <a:gd name="connsiteY2" fmla="*/ 3999 h 217979"/>
              <a:gd name="connsiteX3" fmla="*/ 2196962 w 2232247"/>
              <a:gd name="connsiteY3" fmla="*/ 3999 h 217979"/>
              <a:gd name="connsiteX4" fmla="*/ 2232247 w 2232247"/>
              <a:gd name="connsiteY4" fmla="*/ 39284 h 217979"/>
              <a:gd name="connsiteX5" fmla="*/ 2232247 w 2232247"/>
              <a:gd name="connsiteY5" fmla="*/ 180419 h 217979"/>
              <a:gd name="connsiteX6" fmla="*/ 2196962 w 2232247"/>
              <a:gd name="connsiteY6" fmla="*/ 215704 h 217979"/>
              <a:gd name="connsiteX7" fmla="*/ 1411368 w 2232247"/>
              <a:gd name="connsiteY7" fmla="*/ 217979 h 217979"/>
              <a:gd name="connsiteX8" fmla="*/ 1374613 w 2232247"/>
              <a:gd name="connsiteY8" fmla="*/ 215704 h 217979"/>
              <a:gd name="connsiteX9" fmla="*/ 0 w 2232247"/>
              <a:gd name="connsiteY9" fmla="*/ 193625 h 217979"/>
              <a:gd name="connsiteX10" fmla="*/ 1303318 w 2232247"/>
              <a:gd name="connsiteY10" fmla="*/ 19313 h 217979"/>
              <a:gd name="connsiteX0" fmla="*/ 1411169 w 2232247"/>
              <a:gd name="connsiteY0" fmla="*/ 16883 h 224154"/>
              <a:gd name="connsiteX1" fmla="*/ 1392778 w 2232247"/>
              <a:gd name="connsiteY1" fmla="*/ 17638 h 224154"/>
              <a:gd name="connsiteX2" fmla="*/ 1374613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411169 w 2232247"/>
              <a:gd name="connsiteY10" fmla="*/ 16883 h 224154"/>
              <a:gd name="connsiteX0" fmla="*/ 1411169 w 2232247"/>
              <a:gd name="connsiteY0" fmla="*/ 16883 h 224154"/>
              <a:gd name="connsiteX1" fmla="*/ 1392778 w 2232247"/>
              <a:gd name="connsiteY1" fmla="*/ 17638 h 224154"/>
              <a:gd name="connsiteX2" fmla="*/ 1258465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411169 w 2232247"/>
              <a:gd name="connsiteY10" fmla="*/ 16883 h 224154"/>
              <a:gd name="connsiteX0" fmla="*/ 1411169 w 2232247"/>
              <a:gd name="connsiteY0" fmla="*/ 16883 h 224154"/>
              <a:gd name="connsiteX1" fmla="*/ 1392778 w 2232247"/>
              <a:gd name="connsiteY1" fmla="*/ 17638 h 224154"/>
              <a:gd name="connsiteX2" fmla="*/ 1582020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411169 w 2232247"/>
              <a:gd name="connsiteY10" fmla="*/ 16883 h 224154"/>
              <a:gd name="connsiteX0" fmla="*/ 1626873 w 2232247"/>
              <a:gd name="connsiteY0" fmla="*/ 16883 h 224154"/>
              <a:gd name="connsiteX1" fmla="*/ 1392778 w 2232247"/>
              <a:gd name="connsiteY1" fmla="*/ 17638 h 224154"/>
              <a:gd name="connsiteX2" fmla="*/ 1582020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626873 w 2232247"/>
              <a:gd name="connsiteY10" fmla="*/ 16883 h 224154"/>
              <a:gd name="connsiteX0" fmla="*/ 1626873 w 2232247"/>
              <a:gd name="connsiteY0" fmla="*/ 16883 h 224154"/>
              <a:gd name="connsiteX1" fmla="*/ 1625074 w 2232247"/>
              <a:gd name="connsiteY1" fmla="*/ 17638 h 224154"/>
              <a:gd name="connsiteX2" fmla="*/ 1582020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626873 w 2232247"/>
              <a:gd name="connsiteY10" fmla="*/ 16883 h 224154"/>
              <a:gd name="connsiteX0" fmla="*/ 1626873 w 2232247"/>
              <a:gd name="connsiteY0" fmla="*/ 16883 h 224154"/>
              <a:gd name="connsiteX1" fmla="*/ 1625074 w 2232247"/>
              <a:gd name="connsiteY1" fmla="*/ 17638 h 224154"/>
              <a:gd name="connsiteX2" fmla="*/ 1582020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586844 w 2232247"/>
              <a:gd name="connsiteY10" fmla="*/ 35595 h 224154"/>
              <a:gd name="connsiteX11" fmla="*/ 1626873 w 2232247"/>
              <a:gd name="connsiteY11" fmla="*/ 16883 h 224154"/>
              <a:gd name="connsiteX0" fmla="*/ 1626873 w 2232247"/>
              <a:gd name="connsiteY0" fmla="*/ 16883 h 224154"/>
              <a:gd name="connsiteX1" fmla="*/ 1625074 w 2232247"/>
              <a:gd name="connsiteY1" fmla="*/ 17638 h 224154"/>
              <a:gd name="connsiteX2" fmla="*/ 1582020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130549 w 2232247"/>
              <a:gd name="connsiteY10" fmla="*/ 52804 h 224154"/>
              <a:gd name="connsiteX11" fmla="*/ 1626873 w 2232247"/>
              <a:gd name="connsiteY11" fmla="*/ 16883 h 224154"/>
              <a:gd name="connsiteX0" fmla="*/ 1626873 w 2232247"/>
              <a:gd name="connsiteY0" fmla="*/ 16883 h 224154"/>
              <a:gd name="connsiteX1" fmla="*/ 1625074 w 2232247"/>
              <a:gd name="connsiteY1" fmla="*/ 17638 h 224154"/>
              <a:gd name="connsiteX2" fmla="*/ 1582020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130549 w 2232247"/>
              <a:gd name="connsiteY10" fmla="*/ 52804 h 224154"/>
              <a:gd name="connsiteX11" fmla="*/ 1626873 w 2232247"/>
              <a:gd name="connsiteY11" fmla="*/ 16883 h 224154"/>
              <a:gd name="connsiteX0" fmla="*/ 1626873 w 2232247"/>
              <a:gd name="connsiteY0" fmla="*/ 16883 h 224154"/>
              <a:gd name="connsiteX1" fmla="*/ 1625074 w 2232247"/>
              <a:gd name="connsiteY1" fmla="*/ 17638 h 224154"/>
              <a:gd name="connsiteX2" fmla="*/ 1532242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130549 w 2232247"/>
              <a:gd name="connsiteY10" fmla="*/ 52804 h 224154"/>
              <a:gd name="connsiteX11" fmla="*/ 1626873 w 2232247"/>
              <a:gd name="connsiteY11" fmla="*/ 16883 h 224154"/>
              <a:gd name="connsiteX0" fmla="*/ 1751317 w 2232247"/>
              <a:gd name="connsiteY0" fmla="*/ 16883 h 224154"/>
              <a:gd name="connsiteX1" fmla="*/ 1625074 w 2232247"/>
              <a:gd name="connsiteY1" fmla="*/ 17638 h 224154"/>
              <a:gd name="connsiteX2" fmla="*/ 1532242 w 2232247"/>
              <a:gd name="connsiteY2" fmla="*/ 10174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130549 w 2232247"/>
              <a:gd name="connsiteY10" fmla="*/ 52804 h 224154"/>
              <a:gd name="connsiteX11" fmla="*/ 1751317 w 2232247"/>
              <a:gd name="connsiteY11" fmla="*/ 16883 h 224154"/>
              <a:gd name="connsiteX0" fmla="*/ 1751317 w 2232247"/>
              <a:gd name="connsiteY0" fmla="*/ 16883 h 224154"/>
              <a:gd name="connsiteX1" fmla="*/ 1625074 w 2232247"/>
              <a:gd name="connsiteY1" fmla="*/ 17638 h 224154"/>
              <a:gd name="connsiteX2" fmla="*/ 1416094 w 2232247"/>
              <a:gd name="connsiteY2" fmla="*/ 18779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130549 w 2232247"/>
              <a:gd name="connsiteY10" fmla="*/ 52804 h 224154"/>
              <a:gd name="connsiteX11" fmla="*/ 1751317 w 2232247"/>
              <a:gd name="connsiteY11" fmla="*/ 16883 h 224154"/>
              <a:gd name="connsiteX0" fmla="*/ 1336503 w 2232247"/>
              <a:gd name="connsiteY0" fmla="*/ 41128 h 213980"/>
              <a:gd name="connsiteX1" fmla="*/ 1625074 w 2232247"/>
              <a:gd name="connsiteY1" fmla="*/ 7464 h 213980"/>
              <a:gd name="connsiteX2" fmla="*/ 1416094 w 2232247"/>
              <a:gd name="connsiteY2" fmla="*/ 8605 h 213980"/>
              <a:gd name="connsiteX3" fmla="*/ 2196962 w 2232247"/>
              <a:gd name="connsiteY3" fmla="*/ 0 h 213980"/>
              <a:gd name="connsiteX4" fmla="*/ 2232247 w 2232247"/>
              <a:gd name="connsiteY4" fmla="*/ 35285 h 213980"/>
              <a:gd name="connsiteX5" fmla="*/ 2232247 w 2232247"/>
              <a:gd name="connsiteY5" fmla="*/ 176420 h 213980"/>
              <a:gd name="connsiteX6" fmla="*/ 2196962 w 2232247"/>
              <a:gd name="connsiteY6" fmla="*/ 211705 h 213980"/>
              <a:gd name="connsiteX7" fmla="*/ 1411368 w 2232247"/>
              <a:gd name="connsiteY7" fmla="*/ 213980 h 213980"/>
              <a:gd name="connsiteX8" fmla="*/ 1374613 w 2232247"/>
              <a:gd name="connsiteY8" fmla="*/ 211705 h 213980"/>
              <a:gd name="connsiteX9" fmla="*/ 0 w 2232247"/>
              <a:gd name="connsiteY9" fmla="*/ 189626 h 213980"/>
              <a:gd name="connsiteX10" fmla="*/ 1130549 w 2232247"/>
              <a:gd name="connsiteY10" fmla="*/ 42630 h 213980"/>
              <a:gd name="connsiteX11" fmla="*/ 1336503 w 2232247"/>
              <a:gd name="connsiteY11" fmla="*/ 41128 h 213980"/>
              <a:gd name="connsiteX0" fmla="*/ 1336503 w 2232247"/>
              <a:gd name="connsiteY0" fmla="*/ 19313 h 217980"/>
              <a:gd name="connsiteX1" fmla="*/ 1625074 w 2232247"/>
              <a:gd name="connsiteY1" fmla="*/ 11464 h 217980"/>
              <a:gd name="connsiteX2" fmla="*/ 1416094 w 2232247"/>
              <a:gd name="connsiteY2" fmla="*/ 12605 h 217980"/>
              <a:gd name="connsiteX3" fmla="*/ 2196962 w 2232247"/>
              <a:gd name="connsiteY3" fmla="*/ 4000 h 217980"/>
              <a:gd name="connsiteX4" fmla="*/ 2232247 w 2232247"/>
              <a:gd name="connsiteY4" fmla="*/ 39285 h 217980"/>
              <a:gd name="connsiteX5" fmla="*/ 2232247 w 2232247"/>
              <a:gd name="connsiteY5" fmla="*/ 180420 h 217980"/>
              <a:gd name="connsiteX6" fmla="*/ 2196962 w 2232247"/>
              <a:gd name="connsiteY6" fmla="*/ 215705 h 217980"/>
              <a:gd name="connsiteX7" fmla="*/ 1411368 w 2232247"/>
              <a:gd name="connsiteY7" fmla="*/ 217980 h 217980"/>
              <a:gd name="connsiteX8" fmla="*/ 1374613 w 2232247"/>
              <a:gd name="connsiteY8" fmla="*/ 215705 h 217980"/>
              <a:gd name="connsiteX9" fmla="*/ 0 w 2232247"/>
              <a:gd name="connsiteY9" fmla="*/ 193626 h 217980"/>
              <a:gd name="connsiteX10" fmla="*/ 1130549 w 2232247"/>
              <a:gd name="connsiteY10" fmla="*/ 46630 h 217980"/>
              <a:gd name="connsiteX11" fmla="*/ 1336503 w 2232247"/>
              <a:gd name="connsiteY11" fmla="*/ 19313 h 217980"/>
              <a:gd name="connsiteX0" fmla="*/ 1361392 w 2232247"/>
              <a:gd name="connsiteY0" fmla="*/ 66942 h 213980"/>
              <a:gd name="connsiteX1" fmla="*/ 1625074 w 2232247"/>
              <a:gd name="connsiteY1" fmla="*/ 7464 h 213980"/>
              <a:gd name="connsiteX2" fmla="*/ 1416094 w 2232247"/>
              <a:gd name="connsiteY2" fmla="*/ 8605 h 213980"/>
              <a:gd name="connsiteX3" fmla="*/ 2196962 w 2232247"/>
              <a:gd name="connsiteY3" fmla="*/ 0 h 213980"/>
              <a:gd name="connsiteX4" fmla="*/ 2232247 w 2232247"/>
              <a:gd name="connsiteY4" fmla="*/ 35285 h 213980"/>
              <a:gd name="connsiteX5" fmla="*/ 2232247 w 2232247"/>
              <a:gd name="connsiteY5" fmla="*/ 176420 h 213980"/>
              <a:gd name="connsiteX6" fmla="*/ 2196962 w 2232247"/>
              <a:gd name="connsiteY6" fmla="*/ 211705 h 213980"/>
              <a:gd name="connsiteX7" fmla="*/ 1411368 w 2232247"/>
              <a:gd name="connsiteY7" fmla="*/ 213980 h 213980"/>
              <a:gd name="connsiteX8" fmla="*/ 1374613 w 2232247"/>
              <a:gd name="connsiteY8" fmla="*/ 211705 h 213980"/>
              <a:gd name="connsiteX9" fmla="*/ 0 w 2232247"/>
              <a:gd name="connsiteY9" fmla="*/ 189626 h 213980"/>
              <a:gd name="connsiteX10" fmla="*/ 1130549 w 2232247"/>
              <a:gd name="connsiteY10" fmla="*/ 42630 h 213980"/>
              <a:gd name="connsiteX11" fmla="*/ 1361392 w 2232247"/>
              <a:gd name="connsiteY11" fmla="*/ 66942 h 213980"/>
              <a:gd name="connsiteX0" fmla="*/ 1361392 w 2232247"/>
              <a:gd name="connsiteY0" fmla="*/ 23917 h 213980"/>
              <a:gd name="connsiteX1" fmla="*/ 1625074 w 2232247"/>
              <a:gd name="connsiteY1" fmla="*/ 7464 h 213980"/>
              <a:gd name="connsiteX2" fmla="*/ 1416094 w 2232247"/>
              <a:gd name="connsiteY2" fmla="*/ 8605 h 213980"/>
              <a:gd name="connsiteX3" fmla="*/ 2196962 w 2232247"/>
              <a:gd name="connsiteY3" fmla="*/ 0 h 213980"/>
              <a:gd name="connsiteX4" fmla="*/ 2232247 w 2232247"/>
              <a:gd name="connsiteY4" fmla="*/ 35285 h 213980"/>
              <a:gd name="connsiteX5" fmla="*/ 2232247 w 2232247"/>
              <a:gd name="connsiteY5" fmla="*/ 176420 h 213980"/>
              <a:gd name="connsiteX6" fmla="*/ 2196962 w 2232247"/>
              <a:gd name="connsiteY6" fmla="*/ 211705 h 213980"/>
              <a:gd name="connsiteX7" fmla="*/ 1411368 w 2232247"/>
              <a:gd name="connsiteY7" fmla="*/ 213980 h 213980"/>
              <a:gd name="connsiteX8" fmla="*/ 1374613 w 2232247"/>
              <a:gd name="connsiteY8" fmla="*/ 211705 h 213980"/>
              <a:gd name="connsiteX9" fmla="*/ 0 w 2232247"/>
              <a:gd name="connsiteY9" fmla="*/ 189626 h 213980"/>
              <a:gd name="connsiteX10" fmla="*/ 1130549 w 2232247"/>
              <a:gd name="connsiteY10" fmla="*/ 42630 h 213980"/>
              <a:gd name="connsiteX11" fmla="*/ 1361392 w 2232247"/>
              <a:gd name="connsiteY11" fmla="*/ 23917 h 213980"/>
              <a:gd name="connsiteX0" fmla="*/ 1361392 w 2232247"/>
              <a:gd name="connsiteY0" fmla="*/ 23917 h 213980"/>
              <a:gd name="connsiteX1" fmla="*/ 1625074 w 2232247"/>
              <a:gd name="connsiteY1" fmla="*/ 7464 h 213980"/>
              <a:gd name="connsiteX2" fmla="*/ 1457575 w 2232247"/>
              <a:gd name="connsiteY2" fmla="*/ 8605 h 213980"/>
              <a:gd name="connsiteX3" fmla="*/ 2196962 w 2232247"/>
              <a:gd name="connsiteY3" fmla="*/ 0 h 213980"/>
              <a:gd name="connsiteX4" fmla="*/ 2232247 w 2232247"/>
              <a:gd name="connsiteY4" fmla="*/ 35285 h 213980"/>
              <a:gd name="connsiteX5" fmla="*/ 2232247 w 2232247"/>
              <a:gd name="connsiteY5" fmla="*/ 176420 h 213980"/>
              <a:gd name="connsiteX6" fmla="*/ 2196962 w 2232247"/>
              <a:gd name="connsiteY6" fmla="*/ 211705 h 213980"/>
              <a:gd name="connsiteX7" fmla="*/ 1411368 w 2232247"/>
              <a:gd name="connsiteY7" fmla="*/ 213980 h 213980"/>
              <a:gd name="connsiteX8" fmla="*/ 1374613 w 2232247"/>
              <a:gd name="connsiteY8" fmla="*/ 211705 h 213980"/>
              <a:gd name="connsiteX9" fmla="*/ 0 w 2232247"/>
              <a:gd name="connsiteY9" fmla="*/ 189626 h 213980"/>
              <a:gd name="connsiteX10" fmla="*/ 1130549 w 2232247"/>
              <a:gd name="connsiteY10" fmla="*/ 42630 h 213980"/>
              <a:gd name="connsiteX11" fmla="*/ 1361392 w 2232247"/>
              <a:gd name="connsiteY11" fmla="*/ 23917 h 213980"/>
              <a:gd name="connsiteX0" fmla="*/ 1369688 w 2232247"/>
              <a:gd name="connsiteY0" fmla="*/ 49732 h 213980"/>
              <a:gd name="connsiteX1" fmla="*/ 1625074 w 2232247"/>
              <a:gd name="connsiteY1" fmla="*/ 7464 h 213980"/>
              <a:gd name="connsiteX2" fmla="*/ 1457575 w 2232247"/>
              <a:gd name="connsiteY2" fmla="*/ 8605 h 213980"/>
              <a:gd name="connsiteX3" fmla="*/ 2196962 w 2232247"/>
              <a:gd name="connsiteY3" fmla="*/ 0 h 213980"/>
              <a:gd name="connsiteX4" fmla="*/ 2232247 w 2232247"/>
              <a:gd name="connsiteY4" fmla="*/ 35285 h 213980"/>
              <a:gd name="connsiteX5" fmla="*/ 2232247 w 2232247"/>
              <a:gd name="connsiteY5" fmla="*/ 176420 h 213980"/>
              <a:gd name="connsiteX6" fmla="*/ 2196962 w 2232247"/>
              <a:gd name="connsiteY6" fmla="*/ 211705 h 213980"/>
              <a:gd name="connsiteX7" fmla="*/ 1411368 w 2232247"/>
              <a:gd name="connsiteY7" fmla="*/ 213980 h 213980"/>
              <a:gd name="connsiteX8" fmla="*/ 1374613 w 2232247"/>
              <a:gd name="connsiteY8" fmla="*/ 211705 h 213980"/>
              <a:gd name="connsiteX9" fmla="*/ 0 w 2232247"/>
              <a:gd name="connsiteY9" fmla="*/ 189626 h 213980"/>
              <a:gd name="connsiteX10" fmla="*/ 1130549 w 2232247"/>
              <a:gd name="connsiteY10" fmla="*/ 42630 h 213980"/>
              <a:gd name="connsiteX11" fmla="*/ 1369688 w 2232247"/>
              <a:gd name="connsiteY11" fmla="*/ 49732 h 213980"/>
              <a:gd name="connsiteX0" fmla="*/ 1469243 w 2232247"/>
              <a:gd name="connsiteY0" fmla="*/ 19313 h 217980"/>
              <a:gd name="connsiteX1" fmla="*/ 1625074 w 2232247"/>
              <a:gd name="connsiteY1" fmla="*/ 11464 h 217980"/>
              <a:gd name="connsiteX2" fmla="*/ 1457575 w 2232247"/>
              <a:gd name="connsiteY2" fmla="*/ 12605 h 217980"/>
              <a:gd name="connsiteX3" fmla="*/ 2196962 w 2232247"/>
              <a:gd name="connsiteY3" fmla="*/ 4000 h 217980"/>
              <a:gd name="connsiteX4" fmla="*/ 2232247 w 2232247"/>
              <a:gd name="connsiteY4" fmla="*/ 39285 h 217980"/>
              <a:gd name="connsiteX5" fmla="*/ 2232247 w 2232247"/>
              <a:gd name="connsiteY5" fmla="*/ 180420 h 217980"/>
              <a:gd name="connsiteX6" fmla="*/ 2196962 w 2232247"/>
              <a:gd name="connsiteY6" fmla="*/ 215705 h 217980"/>
              <a:gd name="connsiteX7" fmla="*/ 1411368 w 2232247"/>
              <a:gd name="connsiteY7" fmla="*/ 217980 h 217980"/>
              <a:gd name="connsiteX8" fmla="*/ 1374613 w 2232247"/>
              <a:gd name="connsiteY8" fmla="*/ 215705 h 217980"/>
              <a:gd name="connsiteX9" fmla="*/ 0 w 2232247"/>
              <a:gd name="connsiteY9" fmla="*/ 193626 h 217980"/>
              <a:gd name="connsiteX10" fmla="*/ 1130549 w 2232247"/>
              <a:gd name="connsiteY10" fmla="*/ 46630 h 217980"/>
              <a:gd name="connsiteX11" fmla="*/ 1469243 w 2232247"/>
              <a:gd name="connsiteY11" fmla="*/ 19313 h 217980"/>
              <a:gd name="connsiteX0" fmla="*/ 1444354 w 2232247"/>
              <a:gd name="connsiteY0" fmla="*/ 16882 h 224154"/>
              <a:gd name="connsiteX1" fmla="*/ 1625074 w 2232247"/>
              <a:gd name="connsiteY1" fmla="*/ 17638 h 224154"/>
              <a:gd name="connsiteX2" fmla="*/ 1457575 w 2232247"/>
              <a:gd name="connsiteY2" fmla="*/ 18779 h 224154"/>
              <a:gd name="connsiteX3" fmla="*/ 2196962 w 2232247"/>
              <a:gd name="connsiteY3" fmla="*/ 10174 h 224154"/>
              <a:gd name="connsiteX4" fmla="*/ 2232247 w 2232247"/>
              <a:gd name="connsiteY4" fmla="*/ 45459 h 224154"/>
              <a:gd name="connsiteX5" fmla="*/ 2232247 w 2232247"/>
              <a:gd name="connsiteY5" fmla="*/ 186594 h 224154"/>
              <a:gd name="connsiteX6" fmla="*/ 2196962 w 2232247"/>
              <a:gd name="connsiteY6" fmla="*/ 221879 h 224154"/>
              <a:gd name="connsiteX7" fmla="*/ 1411368 w 2232247"/>
              <a:gd name="connsiteY7" fmla="*/ 224154 h 224154"/>
              <a:gd name="connsiteX8" fmla="*/ 1374613 w 2232247"/>
              <a:gd name="connsiteY8" fmla="*/ 221879 h 224154"/>
              <a:gd name="connsiteX9" fmla="*/ 0 w 2232247"/>
              <a:gd name="connsiteY9" fmla="*/ 199800 h 224154"/>
              <a:gd name="connsiteX10" fmla="*/ 1130549 w 2232247"/>
              <a:gd name="connsiteY10" fmla="*/ 52804 h 224154"/>
              <a:gd name="connsiteX11" fmla="*/ 1444354 w 2232247"/>
              <a:gd name="connsiteY11" fmla="*/ 16882 h 224154"/>
              <a:gd name="connsiteX0" fmla="*/ 1552205 w 2232247"/>
              <a:gd name="connsiteY0" fmla="*/ 14989 h 230866"/>
              <a:gd name="connsiteX1" fmla="*/ 1625074 w 2232247"/>
              <a:gd name="connsiteY1" fmla="*/ 24350 h 230866"/>
              <a:gd name="connsiteX2" fmla="*/ 1457575 w 2232247"/>
              <a:gd name="connsiteY2" fmla="*/ 25491 h 230866"/>
              <a:gd name="connsiteX3" fmla="*/ 2196962 w 2232247"/>
              <a:gd name="connsiteY3" fmla="*/ 16886 h 230866"/>
              <a:gd name="connsiteX4" fmla="*/ 2232247 w 2232247"/>
              <a:gd name="connsiteY4" fmla="*/ 52171 h 230866"/>
              <a:gd name="connsiteX5" fmla="*/ 2232247 w 2232247"/>
              <a:gd name="connsiteY5" fmla="*/ 193306 h 230866"/>
              <a:gd name="connsiteX6" fmla="*/ 2196962 w 2232247"/>
              <a:gd name="connsiteY6" fmla="*/ 228591 h 230866"/>
              <a:gd name="connsiteX7" fmla="*/ 1411368 w 2232247"/>
              <a:gd name="connsiteY7" fmla="*/ 230866 h 230866"/>
              <a:gd name="connsiteX8" fmla="*/ 1374613 w 2232247"/>
              <a:gd name="connsiteY8" fmla="*/ 228591 h 230866"/>
              <a:gd name="connsiteX9" fmla="*/ 0 w 2232247"/>
              <a:gd name="connsiteY9" fmla="*/ 206512 h 230866"/>
              <a:gd name="connsiteX10" fmla="*/ 1130549 w 2232247"/>
              <a:gd name="connsiteY10" fmla="*/ 59516 h 230866"/>
              <a:gd name="connsiteX11" fmla="*/ 1552205 w 2232247"/>
              <a:gd name="connsiteY11" fmla="*/ 14989 h 230866"/>
              <a:gd name="connsiteX0" fmla="*/ 1552205 w 2232247"/>
              <a:gd name="connsiteY0" fmla="*/ 14989 h 230866"/>
              <a:gd name="connsiteX1" fmla="*/ 1625074 w 2232247"/>
              <a:gd name="connsiteY1" fmla="*/ 24350 h 230866"/>
              <a:gd name="connsiteX2" fmla="*/ 1598612 w 2232247"/>
              <a:gd name="connsiteY2" fmla="*/ 16886 h 230866"/>
              <a:gd name="connsiteX3" fmla="*/ 2196962 w 2232247"/>
              <a:gd name="connsiteY3" fmla="*/ 16886 h 230866"/>
              <a:gd name="connsiteX4" fmla="*/ 2232247 w 2232247"/>
              <a:gd name="connsiteY4" fmla="*/ 52171 h 230866"/>
              <a:gd name="connsiteX5" fmla="*/ 2232247 w 2232247"/>
              <a:gd name="connsiteY5" fmla="*/ 193306 h 230866"/>
              <a:gd name="connsiteX6" fmla="*/ 2196962 w 2232247"/>
              <a:gd name="connsiteY6" fmla="*/ 228591 h 230866"/>
              <a:gd name="connsiteX7" fmla="*/ 1411368 w 2232247"/>
              <a:gd name="connsiteY7" fmla="*/ 230866 h 230866"/>
              <a:gd name="connsiteX8" fmla="*/ 1374613 w 2232247"/>
              <a:gd name="connsiteY8" fmla="*/ 228591 h 230866"/>
              <a:gd name="connsiteX9" fmla="*/ 0 w 2232247"/>
              <a:gd name="connsiteY9" fmla="*/ 206512 h 230866"/>
              <a:gd name="connsiteX10" fmla="*/ 1130549 w 2232247"/>
              <a:gd name="connsiteY10" fmla="*/ 59516 h 230866"/>
              <a:gd name="connsiteX11" fmla="*/ 1552205 w 2232247"/>
              <a:gd name="connsiteY11" fmla="*/ 14989 h 230866"/>
              <a:gd name="connsiteX0" fmla="*/ 1626872 w 2232247"/>
              <a:gd name="connsiteY0" fmla="*/ 19314 h 217981"/>
              <a:gd name="connsiteX1" fmla="*/ 1625074 w 2232247"/>
              <a:gd name="connsiteY1" fmla="*/ 11465 h 217981"/>
              <a:gd name="connsiteX2" fmla="*/ 1598612 w 2232247"/>
              <a:gd name="connsiteY2" fmla="*/ 4001 h 217981"/>
              <a:gd name="connsiteX3" fmla="*/ 2196962 w 2232247"/>
              <a:gd name="connsiteY3" fmla="*/ 4001 h 217981"/>
              <a:gd name="connsiteX4" fmla="*/ 2232247 w 2232247"/>
              <a:gd name="connsiteY4" fmla="*/ 39286 h 217981"/>
              <a:gd name="connsiteX5" fmla="*/ 2232247 w 2232247"/>
              <a:gd name="connsiteY5" fmla="*/ 180421 h 217981"/>
              <a:gd name="connsiteX6" fmla="*/ 2196962 w 2232247"/>
              <a:gd name="connsiteY6" fmla="*/ 215706 h 217981"/>
              <a:gd name="connsiteX7" fmla="*/ 1411368 w 2232247"/>
              <a:gd name="connsiteY7" fmla="*/ 217981 h 217981"/>
              <a:gd name="connsiteX8" fmla="*/ 1374613 w 2232247"/>
              <a:gd name="connsiteY8" fmla="*/ 215706 h 217981"/>
              <a:gd name="connsiteX9" fmla="*/ 0 w 2232247"/>
              <a:gd name="connsiteY9" fmla="*/ 193627 h 217981"/>
              <a:gd name="connsiteX10" fmla="*/ 1130549 w 2232247"/>
              <a:gd name="connsiteY10" fmla="*/ 46631 h 217981"/>
              <a:gd name="connsiteX11" fmla="*/ 1626872 w 2232247"/>
              <a:gd name="connsiteY11" fmla="*/ 19314 h 217981"/>
              <a:gd name="connsiteX0" fmla="*/ 1626872 w 2232247"/>
              <a:gd name="connsiteY0" fmla="*/ 21716 h 220383"/>
              <a:gd name="connsiteX1" fmla="*/ 1686444 w 2232247"/>
              <a:gd name="connsiteY1" fmla="*/ 85 h 220383"/>
              <a:gd name="connsiteX2" fmla="*/ 1625074 w 2232247"/>
              <a:gd name="connsiteY2" fmla="*/ 13867 h 220383"/>
              <a:gd name="connsiteX3" fmla="*/ 1598612 w 2232247"/>
              <a:gd name="connsiteY3" fmla="*/ 6403 h 220383"/>
              <a:gd name="connsiteX4" fmla="*/ 2196962 w 2232247"/>
              <a:gd name="connsiteY4" fmla="*/ 6403 h 220383"/>
              <a:gd name="connsiteX5" fmla="*/ 2232247 w 2232247"/>
              <a:gd name="connsiteY5" fmla="*/ 41688 h 220383"/>
              <a:gd name="connsiteX6" fmla="*/ 2232247 w 2232247"/>
              <a:gd name="connsiteY6" fmla="*/ 182823 h 220383"/>
              <a:gd name="connsiteX7" fmla="*/ 2196962 w 2232247"/>
              <a:gd name="connsiteY7" fmla="*/ 218108 h 220383"/>
              <a:gd name="connsiteX8" fmla="*/ 1411368 w 2232247"/>
              <a:gd name="connsiteY8" fmla="*/ 220383 h 220383"/>
              <a:gd name="connsiteX9" fmla="*/ 1374613 w 2232247"/>
              <a:gd name="connsiteY9" fmla="*/ 218108 h 220383"/>
              <a:gd name="connsiteX10" fmla="*/ 0 w 2232247"/>
              <a:gd name="connsiteY10" fmla="*/ 196029 h 220383"/>
              <a:gd name="connsiteX11" fmla="*/ 1130549 w 2232247"/>
              <a:gd name="connsiteY11" fmla="*/ 49033 h 220383"/>
              <a:gd name="connsiteX12" fmla="*/ 1626872 w 2232247"/>
              <a:gd name="connsiteY12" fmla="*/ 21716 h 220383"/>
              <a:gd name="connsiteX0" fmla="*/ 1726427 w 2232247"/>
              <a:gd name="connsiteY0" fmla="*/ 21716 h 220383"/>
              <a:gd name="connsiteX1" fmla="*/ 1686444 w 2232247"/>
              <a:gd name="connsiteY1" fmla="*/ 85 h 220383"/>
              <a:gd name="connsiteX2" fmla="*/ 1625074 w 2232247"/>
              <a:gd name="connsiteY2" fmla="*/ 13867 h 220383"/>
              <a:gd name="connsiteX3" fmla="*/ 1598612 w 2232247"/>
              <a:gd name="connsiteY3" fmla="*/ 6403 h 220383"/>
              <a:gd name="connsiteX4" fmla="*/ 2196962 w 2232247"/>
              <a:gd name="connsiteY4" fmla="*/ 6403 h 220383"/>
              <a:gd name="connsiteX5" fmla="*/ 2232247 w 2232247"/>
              <a:gd name="connsiteY5" fmla="*/ 41688 h 220383"/>
              <a:gd name="connsiteX6" fmla="*/ 2232247 w 2232247"/>
              <a:gd name="connsiteY6" fmla="*/ 182823 h 220383"/>
              <a:gd name="connsiteX7" fmla="*/ 2196962 w 2232247"/>
              <a:gd name="connsiteY7" fmla="*/ 218108 h 220383"/>
              <a:gd name="connsiteX8" fmla="*/ 1411368 w 2232247"/>
              <a:gd name="connsiteY8" fmla="*/ 220383 h 220383"/>
              <a:gd name="connsiteX9" fmla="*/ 1374613 w 2232247"/>
              <a:gd name="connsiteY9" fmla="*/ 218108 h 220383"/>
              <a:gd name="connsiteX10" fmla="*/ 0 w 2232247"/>
              <a:gd name="connsiteY10" fmla="*/ 196029 h 220383"/>
              <a:gd name="connsiteX11" fmla="*/ 1130549 w 2232247"/>
              <a:gd name="connsiteY11" fmla="*/ 49033 h 220383"/>
              <a:gd name="connsiteX12" fmla="*/ 1726427 w 2232247"/>
              <a:gd name="connsiteY12" fmla="*/ 21716 h 220383"/>
              <a:gd name="connsiteX0" fmla="*/ 1726427 w 2232247"/>
              <a:gd name="connsiteY0" fmla="*/ 21716 h 220383"/>
              <a:gd name="connsiteX1" fmla="*/ 1686444 w 2232247"/>
              <a:gd name="connsiteY1" fmla="*/ 85 h 220383"/>
              <a:gd name="connsiteX2" fmla="*/ 1625074 w 2232247"/>
              <a:gd name="connsiteY2" fmla="*/ 13867 h 220383"/>
              <a:gd name="connsiteX3" fmla="*/ 1407798 w 2232247"/>
              <a:gd name="connsiteY3" fmla="*/ 32218 h 220383"/>
              <a:gd name="connsiteX4" fmla="*/ 2196962 w 2232247"/>
              <a:gd name="connsiteY4" fmla="*/ 6403 h 220383"/>
              <a:gd name="connsiteX5" fmla="*/ 2232247 w 2232247"/>
              <a:gd name="connsiteY5" fmla="*/ 41688 h 220383"/>
              <a:gd name="connsiteX6" fmla="*/ 2232247 w 2232247"/>
              <a:gd name="connsiteY6" fmla="*/ 182823 h 220383"/>
              <a:gd name="connsiteX7" fmla="*/ 2196962 w 2232247"/>
              <a:gd name="connsiteY7" fmla="*/ 218108 h 220383"/>
              <a:gd name="connsiteX8" fmla="*/ 1411368 w 2232247"/>
              <a:gd name="connsiteY8" fmla="*/ 220383 h 220383"/>
              <a:gd name="connsiteX9" fmla="*/ 1374613 w 2232247"/>
              <a:gd name="connsiteY9" fmla="*/ 218108 h 220383"/>
              <a:gd name="connsiteX10" fmla="*/ 0 w 2232247"/>
              <a:gd name="connsiteY10" fmla="*/ 196029 h 220383"/>
              <a:gd name="connsiteX11" fmla="*/ 1130549 w 2232247"/>
              <a:gd name="connsiteY11" fmla="*/ 49033 h 220383"/>
              <a:gd name="connsiteX12" fmla="*/ 1726427 w 2232247"/>
              <a:gd name="connsiteY12" fmla="*/ 21716 h 220383"/>
              <a:gd name="connsiteX0" fmla="*/ 1726427 w 2232247"/>
              <a:gd name="connsiteY0" fmla="*/ 15313 h 213980"/>
              <a:gd name="connsiteX1" fmla="*/ 1688519 w 2232247"/>
              <a:gd name="connsiteY1" fmla="*/ 17345 h 213980"/>
              <a:gd name="connsiteX2" fmla="*/ 1625074 w 2232247"/>
              <a:gd name="connsiteY2" fmla="*/ 7464 h 213980"/>
              <a:gd name="connsiteX3" fmla="*/ 1407798 w 2232247"/>
              <a:gd name="connsiteY3" fmla="*/ 25815 h 213980"/>
              <a:gd name="connsiteX4" fmla="*/ 2196962 w 2232247"/>
              <a:gd name="connsiteY4" fmla="*/ 0 h 213980"/>
              <a:gd name="connsiteX5" fmla="*/ 2232247 w 2232247"/>
              <a:gd name="connsiteY5" fmla="*/ 35285 h 213980"/>
              <a:gd name="connsiteX6" fmla="*/ 2232247 w 2232247"/>
              <a:gd name="connsiteY6" fmla="*/ 176420 h 213980"/>
              <a:gd name="connsiteX7" fmla="*/ 2196962 w 2232247"/>
              <a:gd name="connsiteY7" fmla="*/ 211705 h 213980"/>
              <a:gd name="connsiteX8" fmla="*/ 1411368 w 2232247"/>
              <a:gd name="connsiteY8" fmla="*/ 213980 h 213980"/>
              <a:gd name="connsiteX9" fmla="*/ 1374613 w 2232247"/>
              <a:gd name="connsiteY9" fmla="*/ 211705 h 213980"/>
              <a:gd name="connsiteX10" fmla="*/ 0 w 2232247"/>
              <a:gd name="connsiteY10" fmla="*/ 189626 h 213980"/>
              <a:gd name="connsiteX11" fmla="*/ 1130549 w 2232247"/>
              <a:gd name="connsiteY11" fmla="*/ 42630 h 213980"/>
              <a:gd name="connsiteX12" fmla="*/ 1726427 w 2232247"/>
              <a:gd name="connsiteY12" fmla="*/ 15313 h 213980"/>
              <a:gd name="connsiteX0" fmla="*/ 1726427 w 2232247"/>
              <a:gd name="connsiteY0" fmla="*/ 15313 h 213980"/>
              <a:gd name="connsiteX1" fmla="*/ 1688519 w 2232247"/>
              <a:gd name="connsiteY1" fmla="*/ 17345 h 213980"/>
              <a:gd name="connsiteX2" fmla="*/ 1627148 w 2232247"/>
              <a:gd name="connsiteY2" fmla="*/ 20371 h 213980"/>
              <a:gd name="connsiteX3" fmla="*/ 1407798 w 2232247"/>
              <a:gd name="connsiteY3" fmla="*/ 25815 h 213980"/>
              <a:gd name="connsiteX4" fmla="*/ 2196962 w 2232247"/>
              <a:gd name="connsiteY4" fmla="*/ 0 h 213980"/>
              <a:gd name="connsiteX5" fmla="*/ 2232247 w 2232247"/>
              <a:gd name="connsiteY5" fmla="*/ 35285 h 213980"/>
              <a:gd name="connsiteX6" fmla="*/ 2232247 w 2232247"/>
              <a:gd name="connsiteY6" fmla="*/ 176420 h 213980"/>
              <a:gd name="connsiteX7" fmla="*/ 2196962 w 2232247"/>
              <a:gd name="connsiteY7" fmla="*/ 211705 h 213980"/>
              <a:gd name="connsiteX8" fmla="*/ 1411368 w 2232247"/>
              <a:gd name="connsiteY8" fmla="*/ 213980 h 213980"/>
              <a:gd name="connsiteX9" fmla="*/ 1374613 w 2232247"/>
              <a:gd name="connsiteY9" fmla="*/ 211705 h 213980"/>
              <a:gd name="connsiteX10" fmla="*/ 0 w 2232247"/>
              <a:gd name="connsiteY10" fmla="*/ 189626 h 213980"/>
              <a:gd name="connsiteX11" fmla="*/ 1130549 w 2232247"/>
              <a:gd name="connsiteY11" fmla="*/ 42630 h 213980"/>
              <a:gd name="connsiteX12" fmla="*/ 1726427 w 2232247"/>
              <a:gd name="connsiteY12" fmla="*/ 15313 h 213980"/>
              <a:gd name="connsiteX0" fmla="*/ 1726427 w 2232247"/>
              <a:gd name="connsiteY0" fmla="*/ 15313 h 213980"/>
              <a:gd name="connsiteX1" fmla="*/ 1688519 w 2232247"/>
              <a:gd name="connsiteY1" fmla="*/ 17345 h 213980"/>
              <a:gd name="connsiteX2" fmla="*/ 1627148 w 2232247"/>
              <a:gd name="connsiteY2" fmla="*/ 20371 h 213980"/>
              <a:gd name="connsiteX3" fmla="*/ 1411946 w 2232247"/>
              <a:gd name="connsiteY3" fmla="*/ 34420 h 213980"/>
              <a:gd name="connsiteX4" fmla="*/ 2196962 w 2232247"/>
              <a:gd name="connsiteY4" fmla="*/ 0 h 213980"/>
              <a:gd name="connsiteX5" fmla="*/ 2232247 w 2232247"/>
              <a:gd name="connsiteY5" fmla="*/ 35285 h 213980"/>
              <a:gd name="connsiteX6" fmla="*/ 2232247 w 2232247"/>
              <a:gd name="connsiteY6" fmla="*/ 176420 h 213980"/>
              <a:gd name="connsiteX7" fmla="*/ 2196962 w 2232247"/>
              <a:gd name="connsiteY7" fmla="*/ 211705 h 213980"/>
              <a:gd name="connsiteX8" fmla="*/ 1411368 w 2232247"/>
              <a:gd name="connsiteY8" fmla="*/ 213980 h 213980"/>
              <a:gd name="connsiteX9" fmla="*/ 1374613 w 2232247"/>
              <a:gd name="connsiteY9" fmla="*/ 211705 h 213980"/>
              <a:gd name="connsiteX10" fmla="*/ 0 w 2232247"/>
              <a:gd name="connsiteY10" fmla="*/ 189626 h 213980"/>
              <a:gd name="connsiteX11" fmla="*/ 1130549 w 2232247"/>
              <a:gd name="connsiteY11" fmla="*/ 42630 h 213980"/>
              <a:gd name="connsiteX12" fmla="*/ 1726427 w 2232247"/>
              <a:gd name="connsiteY12" fmla="*/ 15313 h 213980"/>
              <a:gd name="connsiteX0" fmla="*/ 1726427 w 2232247"/>
              <a:gd name="connsiteY0" fmla="*/ 15313 h 213980"/>
              <a:gd name="connsiteX1" fmla="*/ 1688519 w 2232247"/>
              <a:gd name="connsiteY1" fmla="*/ 17345 h 213980"/>
              <a:gd name="connsiteX2" fmla="*/ 1627148 w 2232247"/>
              <a:gd name="connsiteY2" fmla="*/ 20371 h 213980"/>
              <a:gd name="connsiteX3" fmla="*/ 1411946 w 2232247"/>
              <a:gd name="connsiteY3" fmla="*/ 25815 h 213980"/>
              <a:gd name="connsiteX4" fmla="*/ 2196962 w 2232247"/>
              <a:gd name="connsiteY4" fmla="*/ 0 h 213980"/>
              <a:gd name="connsiteX5" fmla="*/ 2232247 w 2232247"/>
              <a:gd name="connsiteY5" fmla="*/ 35285 h 213980"/>
              <a:gd name="connsiteX6" fmla="*/ 2232247 w 2232247"/>
              <a:gd name="connsiteY6" fmla="*/ 176420 h 213980"/>
              <a:gd name="connsiteX7" fmla="*/ 2196962 w 2232247"/>
              <a:gd name="connsiteY7" fmla="*/ 211705 h 213980"/>
              <a:gd name="connsiteX8" fmla="*/ 1411368 w 2232247"/>
              <a:gd name="connsiteY8" fmla="*/ 213980 h 213980"/>
              <a:gd name="connsiteX9" fmla="*/ 1374613 w 2232247"/>
              <a:gd name="connsiteY9" fmla="*/ 211705 h 213980"/>
              <a:gd name="connsiteX10" fmla="*/ 0 w 2232247"/>
              <a:gd name="connsiteY10" fmla="*/ 189626 h 213980"/>
              <a:gd name="connsiteX11" fmla="*/ 1130549 w 2232247"/>
              <a:gd name="connsiteY11" fmla="*/ 42630 h 213980"/>
              <a:gd name="connsiteX12" fmla="*/ 1726427 w 2232247"/>
              <a:gd name="connsiteY12" fmla="*/ 15313 h 21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2247" h="213980">
                <a:moveTo>
                  <a:pt x="1726427" y="15313"/>
                </a:moveTo>
                <a:cubicBezTo>
                  <a:pt x="1787274" y="7155"/>
                  <a:pt x="1688819" y="18653"/>
                  <a:pt x="1688519" y="17345"/>
                </a:cubicBezTo>
                <a:cubicBezTo>
                  <a:pt x="1688219" y="16037"/>
                  <a:pt x="1609984" y="19318"/>
                  <a:pt x="1627148" y="20371"/>
                </a:cubicBezTo>
                <a:lnTo>
                  <a:pt x="1411946" y="25815"/>
                </a:lnTo>
                <a:lnTo>
                  <a:pt x="2196962" y="0"/>
                </a:lnTo>
                <a:cubicBezTo>
                  <a:pt x="2216449" y="0"/>
                  <a:pt x="2232247" y="15798"/>
                  <a:pt x="2232247" y="35285"/>
                </a:cubicBezTo>
                <a:lnTo>
                  <a:pt x="2232247" y="176420"/>
                </a:lnTo>
                <a:cubicBezTo>
                  <a:pt x="2232247" y="195907"/>
                  <a:pt x="2216449" y="211705"/>
                  <a:pt x="2196962" y="211705"/>
                </a:cubicBezTo>
                <a:lnTo>
                  <a:pt x="1411368" y="213980"/>
                </a:lnTo>
                <a:lnTo>
                  <a:pt x="1374613" y="211705"/>
                </a:lnTo>
                <a:cubicBezTo>
                  <a:pt x="1355126" y="211705"/>
                  <a:pt x="0" y="209113"/>
                  <a:pt x="0" y="189626"/>
                </a:cubicBezTo>
                <a:cubicBezTo>
                  <a:pt x="27076" y="155710"/>
                  <a:pt x="859404" y="73116"/>
                  <a:pt x="1130549" y="42630"/>
                </a:cubicBezTo>
                <a:lnTo>
                  <a:pt x="1726427" y="15313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                                                            Operations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4627789" y="3748095"/>
            <a:ext cx="2016224" cy="144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Installation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4010661" y="5021573"/>
            <a:ext cx="3962018" cy="1291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Design and Manufacturing 22 instruments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534603" y="2807465"/>
            <a:ext cx="5156708" cy="238787"/>
          </a:xfrm>
          <a:custGeom>
            <a:avLst/>
            <a:gdLst>
              <a:gd name="connsiteX0" fmla="*/ 0 w 2016224"/>
              <a:gd name="connsiteY0" fmla="*/ 41646 h 249869"/>
              <a:gd name="connsiteX1" fmla="*/ 41646 w 2016224"/>
              <a:gd name="connsiteY1" fmla="*/ 0 h 249869"/>
              <a:gd name="connsiteX2" fmla="*/ 1974578 w 2016224"/>
              <a:gd name="connsiteY2" fmla="*/ 0 h 249869"/>
              <a:gd name="connsiteX3" fmla="*/ 2016224 w 2016224"/>
              <a:gd name="connsiteY3" fmla="*/ 41646 h 249869"/>
              <a:gd name="connsiteX4" fmla="*/ 2016224 w 2016224"/>
              <a:gd name="connsiteY4" fmla="*/ 208223 h 249869"/>
              <a:gd name="connsiteX5" fmla="*/ 1974578 w 2016224"/>
              <a:gd name="connsiteY5" fmla="*/ 249869 h 249869"/>
              <a:gd name="connsiteX6" fmla="*/ 41646 w 2016224"/>
              <a:gd name="connsiteY6" fmla="*/ 249869 h 249869"/>
              <a:gd name="connsiteX7" fmla="*/ 0 w 2016224"/>
              <a:gd name="connsiteY7" fmla="*/ 208223 h 249869"/>
              <a:gd name="connsiteX8" fmla="*/ 0 w 2016224"/>
              <a:gd name="connsiteY8" fmla="*/ 41646 h 249869"/>
              <a:gd name="connsiteX0" fmla="*/ 0 w 3206849"/>
              <a:gd name="connsiteY0" fmla="*/ 41646 h 264721"/>
              <a:gd name="connsiteX1" fmla="*/ 41646 w 3206849"/>
              <a:gd name="connsiteY1" fmla="*/ 0 h 264721"/>
              <a:gd name="connsiteX2" fmla="*/ 1974578 w 3206849"/>
              <a:gd name="connsiteY2" fmla="*/ 0 h 264721"/>
              <a:gd name="connsiteX3" fmla="*/ 2016224 w 3206849"/>
              <a:gd name="connsiteY3" fmla="*/ 41646 h 264721"/>
              <a:gd name="connsiteX4" fmla="*/ 3206849 w 3206849"/>
              <a:gd name="connsiteY4" fmla="*/ 255848 h 264721"/>
              <a:gd name="connsiteX5" fmla="*/ 1974578 w 3206849"/>
              <a:gd name="connsiteY5" fmla="*/ 249869 h 264721"/>
              <a:gd name="connsiteX6" fmla="*/ 41646 w 3206849"/>
              <a:gd name="connsiteY6" fmla="*/ 249869 h 264721"/>
              <a:gd name="connsiteX7" fmla="*/ 0 w 3206849"/>
              <a:gd name="connsiteY7" fmla="*/ 208223 h 264721"/>
              <a:gd name="connsiteX8" fmla="*/ 0 w 3206849"/>
              <a:gd name="connsiteY8" fmla="*/ 41646 h 264721"/>
              <a:gd name="connsiteX0" fmla="*/ 0 w 4037980"/>
              <a:gd name="connsiteY0" fmla="*/ 41682 h 273952"/>
              <a:gd name="connsiteX1" fmla="*/ 41646 w 4037980"/>
              <a:gd name="connsiteY1" fmla="*/ 36 h 273952"/>
              <a:gd name="connsiteX2" fmla="*/ 1974578 w 4037980"/>
              <a:gd name="connsiteY2" fmla="*/ 36 h 273952"/>
              <a:gd name="connsiteX3" fmla="*/ 2016224 w 4037980"/>
              <a:gd name="connsiteY3" fmla="*/ 41682 h 273952"/>
              <a:gd name="connsiteX4" fmla="*/ 4037980 w 4037980"/>
              <a:gd name="connsiteY4" fmla="*/ 266810 h 273952"/>
              <a:gd name="connsiteX5" fmla="*/ 1974578 w 4037980"/>
              <a:gd name="connsiteY5" fmla="*/ 249905 h 273952"/>
              <a:gd name="connsiteX6" fmla="*/ 41646 w 4037980"/>
              <a:gd name="connsiteY6" fmla="*/ 249905 h 273952"/>
              <a:gd name="connsiteX7" fmla="*/ 0 w 4037980"/>
              <a:gd name="connsiteY7" fmla="*/ 208259 h 273952"/>
              <a:gd name="connsiteX8" fmla="*/ 0 w 4037980"/>
              <a:gd name="connsiteY8" fmla="*/ 41682 h 273952"/>
              <a:gd name="connsiteX0" fmla="*/ 0 w 4037980"/>
              <a:gd name="connsiteY0" fmla="*/ 41646 h 273916"/>
              <a:gd name="connsiteX1" fmla="*/ 41646 w 4037980"/>
              <a:gd name="connsiteY1" fmla="*/ 0 h 273916"/>
              <a:gd name="connsiteX2" fmla="*/ 1841284 w 4037980"/>
              <a:gd name="connsiteY2" fmla="*/ 21852 h 273916"/>
              <a:gd name="connsiteX3" fmla="*/ 2016224 w 4037980"/>
              <a:gd name="connsiteY3" fmla="*/ 41646 h 273916"/>
              <a:gd name="connsiteX4" fmla="*/ 4037980 w 4037980"/>
              <a:gd name="connsiteY4" fmla="*/ 266774 h 273916"/>
              <a:gd name="connsiteX5" fmla="*/ 1974578 w 4037980"/>
              <a:gd name="connsiteY5" fmla="*/ 249869 h 273916"/>
              <a:gd name="connsiteX6" fmla="*/ 41646 w 4037980"/>
              <a:gd name="connsiteY6" fmla="*/ 249869 h 273916"/>
              <a:gd name="connsiteX7" fmla="*/ 0 w 4037980"/>
              <a:gd name="connsiteY7" fmla="*/ 208223 h 273916"/>
              <a:gd name="connsiteX8" fmla="*/ 0 w 4037980"/>
              <a:gd name="connsiteY8" fmla="*/ 41646 h 2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7980" h="273916">
                <a:moveTo>
                  <a:pt x="0" y="41646"/>
                </a:moveTo>
                <a:cubicBezTo>
                  <a:pt x="0" y="18646"/>
                  <a:pt x="18646" y="0"/>
                  <a:pt x="41646" y="0"/>
                </a:cubicBezTo>
                <a:lnTo>
                  <a:pt x="1841284" y="21852"/>
                </a:lnTo>
                <a:cubicBezTo>
                  <a:pt x="1864284" y="21852"/>
                  <a:pt x="1650108" y="826"/>
                  <a:pt x="2016224" y="41646"/>
                </a:cubicBezTo>
                <a:cubicBezTo>
                  <a:pt x="2382340" y="82466"/>
                  <a:pt x="4037980" y="211248"/>
                  <a:pt x="4037980" y="266774"/>
                </a:cubicBezTo>
                <a:cubicBezTo>
                  <a:pt x="4037980" y="289774"/>
                  <a:pt x="1997578" y="249869"/>
                  <a:pt x="1974578" y="249869"/>
                </a:cubicBezTo>
                <a:lnTo>
                  <a:pt x="41646" y="249869"/>
                </a:lnTo>
                <a:cubicBezTo>
                  <a:pt x="18646" y="249869"/>
                  <a:pt x="0" y="231223"/>
                  <a:pt x="0" y="208223"/>
                </a:cubicBezTo>
                <a:lnTo>
                  <a:pt x="0" y="41646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en-US" sz="800" dirty="0" smtClean="0">
                <a:solidFill>
                  <a:prstClr val="black"/>
                </a:solidFill>
              </a:rPr>
              <a:t>                                           Construction</a:t>
            </a:r>
          </a:p>
        </p:txBody>
      </p:sp>
      <p:grpSp>
        <p:nvGrpSpPr>
          <p:cNvPr id="24" name="Group 63"/>
          <p:cNvGrpSpPr/>
          <p:nvPr/>
        </p:nvGrpSpPr>
        <p:grpSpPr>
          <a:xfrm>
            <a:off x="4570624" y="5477258"/>
            <a:ext cx="768861" cy="215444"/>
            <a:chOff x="1979712" y="2291730"/>
            <a:chExt cx="768861" cy="215444"/>
          </a:xfrm>
        </p:grpSpPr>
        <p:sp>
          <p:nvSpPr>
            <p:cNvPr id="69" name="Diamond 64"/>
            <p:cNvSpPr/>
            <p:nvPr/>
          </p:nvSpPr>
          <p:spPr>
            <a:xfrm>
              <a:off x="1979712" y="2348880"/>
              <a:ext cx="101674" cy="101674"/>
            </a:xfrm>
            <a:prstGeom prst="diamond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0" name="TextBox 65"/>
            <p:cNvSpPr txBox="1"/>
            <p:nvPr/>
          </p:nvSpPr>
          <p:spPr>
            <a:xfrm>
              <a:off x="2025298" y="2291730"/>
              <a:ext cx="7232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First Building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81" name="Diamond 64"/>
          <p:cNvSpPr/>
          <p:nvPr/>
        </p:nvSpPr>
        <p:spPr>
          <a:xfrm>
            <a:off x="5972407" y="2547599"/>
            <a:ext cx="101674" cy="10167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6074080" y="2434636"/>
            <a:ext cx="800209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sv-SE" sz="800" dirty="0" err="1" smtClean="0">
                <a:solidFill>
                  <a:prstClr val="black"/>
                </a:solidFill>
              </a:rPr>
              <a:t>First</a:t>
            </a:r>
            <a:r>
              <a:rPr lang="sv-SE" sz="800" dirty="0" smtClean="0">
                <a:solidFill>
                  <a:prstClr val="black"/>
                </a:solidFill>
              </a:rPr>
              <a:t> Neutrons  </a:t>
            </a:r>
          </a:p>
          <a:p>
            <a:r>
              <a:rPr lang="sv-SE" sz="800" dirty="0" err="1" smtClean="0">
                <a:solidFill>
                  <a:prstClr val="black"/>
                </a:solidFill>
              </a:rPr>
              <a:t>to</a:t>
            </a:r>
            <a:r>
              <a:rPr lang="sv-SE" sz="800" dirty="0" smtClean="0">
                <a:solidFill>
                  <a:prstClr val="black"/>
                </a:solidFill>
              </a:rPr>
              <a:t> Instruments</a:t>
            </a:r>
            <a:endParaRPr lang="sv-SE" sz="800" dirty="0">
              <a:solidFill>
                <a:prstClr val="black"/>
              </a:solidFill>
            </a:endParaRPr>
          </a:p>
        </p:txBody>
      </p:sp>
      <p:sp>
        <p:nvSpPr>
          <p:cNvPr id="82" name="Diamond 64"/>
          <p:cNvSpPr/>
          <p:nvPr/>
        </p:nvSpPr>
        <p:spPr>
          <a:xfrm>
            <a:off x="7831767" y="2574759"/>
            <a:ext cx="101674" cy="10167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7972094" y="2045036"/>
            <a:ext cx="394900" cy="18466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sv-SE" sz="600" dirty="0" smtClean="0">
                <a:solidFill>
                  <a:prstClr val="black"/>
                </a:solidFill>
              </a:rPr>
              <a:t> </a:t>
            </a:r>
            <a:r>
              <a:rPr lang="sv-SE" sz="600" dirty="0" err="1" smtClean="0">
                <a:solidFill>
                  <a:prstClr val="black"/>
                </a:solidFill>
              </a:rPr>
              <a:t>losure</a:t>
            </a:r>
            <a:endParaRPr lang="sv-SE" sz="600" dirty="0">
              <a:solidFill>
                <a:prstClr val="black"/>
              </a:solidFill>
            </a:endParaRPr>
          </a:p>
        </p:txBody>
      </p:sp>
      <p:sp>
        <p:nvSpPr>
          <p:cNvPr id="58" name="Diamond 41"/>
          <p:cNvSpPr/>
          <p:nvPr/>
        </p:nvSpPr>
        <p:spPr>
          <a:xfrm flipH="1">
            <a:off x="3222775" y="3248697"/>
            <a:ext cx="106814" cy="10167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9" name="textruta 58"/>
          <p:cNvSpPr txBox="1"/>
          <p:nvPr/>
        </p:nvSpPr>
        <p:spPr>
          <a:xfrm>
            <a:off x="3294639" y="3197972"/>
            <a:ext cx="1186833" cy="21544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sv-SE" sz="800" dirty="0" err="1" smtClean="0">
                <a:solidFill>
                  <a:prstClr val="black"/>
                </a:solidFill>
              </a:rPr>
              <a:t>Pre</a:t>
            </a:r>
            <a:r>
              <a:rPr lang="sv-SE" sz="800" dirty="0" smtClean="0">
                <a:solidFill>
                  <a:prstClr val="black"/>
                </a:solidFill>
              </a:rPr>
              <a:t> Construction Report</a:t>
            </a:r>
            <a:endParaRPr lang="sv-SE" sz="800" dirty="0">
              <a:solidFill>
                <a:prstClr val="black"/>
              </a:solidFill>
            </a:endParaRPr>
          </a:p>
        </p:txBody>
      </p:sp>
      <p:sp>
        <p:nvSpPr>
          <p:cNvPr id="60" name="Title 59"/>
          <p:cNvSpPr>
            <a:spLocks noGrp="1"/>
          </p:cNvSpPr>
          <p:nvPr>
            <p:ph type="title"/>
          </p:nvPr>
        </p:nvSpPr>
        <p:spPr>
          <a:xfrm>
            <a:off x="1828321" y="107328"/>
            <a:ext cx="6928794" cy="609600"/>
          </a:xfrm>
        </p:spPr>
        <p:txBody>
          <a:bodyPr/>
          <a:lstStyle/>
          <a:p>
            <a:r>
              <a:rPr lang="en-US" sz="3200" dirty="0" smtClean="0"/>
              <a:t>ESS Master </a:t>
            </a:r>
            <a:r>
              <a:rPr lang="en-US" sz="3200" dirty="0" err="1" smtClean="0"/>
              <a:t>Programme</a:t>
            </a:r>
            <a:r>
              <a:rPr lang="en-US" sz="3200" dirty="0" smtClean="0"/>
              <a:t> Schedule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84598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6135"/>
            <a:ext cx="8077200" cy="5103665"/>
          </a:xfrm>
        </p:spPr>
        <p:txBody>
          <a:bodyPr/>
          <a:lstStyle/>
          <a:p>
            <a:r>
              <a:rPr lang="en-US" sz="2000" dirty="0" smtClean="0"/>
              <a:t>Recruitment of staff in Lund, we are now 25!</a:t>
            </a:r>
          </a:p>
          <a:p>
            <a:pPr lvl="1"/>
            <a:r>
              <a:rPr lang="en-US" sz="1400" dirty="0" smtClean="0"/>
              <a:t>Experts present in Lund for shorter and longer periods to support AD and ADU project</a:t>
            </a:r>
          </a:p>
          <a:p>
            <a:r>
              <a:rPr lang="en-US" sz="2000" dirty="0" smtClean="0"/>
              <a:t>Kick-off of ADU project</a:t>
            </a:r>
          </a:p>
          <a:p>
            <a:pPr lvl="1"/>
            <a:r>
              <a:rPr lang="en-US" sz="1400" dirty="0" smtClean="0"/>
              <a:t>Regular TB meetings for change control and coordination</a:t>
            </a:r>
          </a:p>
          <a:p>
            <a:pPr lvl="1"/>
            <a:r>
              <a:rPr lang="en-US" sz="1400" dirty="0" smtClean="0"/>
              <a:t>Work has started in all WPs</a:t>
            </a:r>
          </a:p>
          <a:p>
            <a:pPr lvl="1"/>
            <a:r>
              <a:rPr lang="en-US" sz="1400" dirty="0" smtClean="0"/>
              <a:t>First revision of Parameter lists, available at AD homepage in PDF form</a:t>
            </a:r>
          </a:p>
          <a:p>
            <a:pPr lvl="1"/>
            <a:r>
              <a:rPr lang="en-US" sz="1400" dirty="0" smtClean="0"/>
              <a:t>Collaboration board had its first meeting</a:t>
            </a:r>
          </a:p>
          <a:p>
            <a:r>
              <a:rPr lang="en-US" sz="2000" dirty="0" smtClean="0"/>
              <a:t>Conceptual Design Report in V1 (going to V2)</a:t>
            </a:r>
          </a:p>
          <a:p>
            <a:r>
              <a:rPr lang="en-US" sz="2000" dirty="0" smtClean="0"/>
              <a:t>Modulator ordered for CERN test stand</a:t>
            </a:r>
          </a:p>
          <a:p>
            <a:r>
              <a:rPr lang="en-US" sz="2000" dirty="0" smtClean="0"/>
              <a:t>Project support in Lund at AD for ADU and P2B</a:t>
            </a:r>
          </a:p>
          <a:p>
            <a:pPr lvl="1"/>
            <a:r>
              <a:rPr lang="en-US" sz="1400" dirty="0" smtClean="0"/>
              <a:t>Reporting fully operational and first project review passed</a:t>
            </a:r>
          </a:p>
          <a:p>
            <a:pPr lvl="1"/>
            <a:r>
              <a:rPr lang="en-US" sz="1400" dirty="0" smtClean="0"/>
              <a:t>Alfresco, please use it!</a:t>
            </a:r>
          </a:p>
          <a:p>
            <a:pPr lvl="1"/>
            <a:r>
              <a:rPr lang="en-US" sz="1400" dirty="0" smtClean="0"/>
              <a:t>Suzanne </a:t>
            </a:r>
            <a:r>
              <a:rPr lang="en-US" sz="1400" dirty="0" err="1" smtClean="0"/>
              <a:t>Gysin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what a star!</a:t>
            </a:r>
          </a:p>
          <a:p>
            <a:r>
              <a:rPr lang="en-US" sz="2000" dirty="0" smtClean="0"/>
              <a:t>The project office in Lund</a:t>
            </a:r>
          </a:p>
          <a:p>
            <a:pPr lvl="1"/>
            <a:r>
              <a:rPr lang="en-US" sz="1400" dirty="0" smtClean="0"/>
              <a:t>CCB and EPG meetings for </a:t>
            </a:r>
            <a:r>
              <a:rPr lang="en-US" sz="1400" dirty="0" err="1" smtClean="0"/>
              <a:t>chnage</a:t>
            </a:r>
            <a:r>
              <a:rPr lang="en-US" sz="1400" dirty="0" smtClean="0"/>
              <a:t> and  configuration control, project reviews and coordination</a:t>
            </a:r>
          </a:p>
          <a:p>
            <a:pPr lvl="1"/>
            <a:r>
              <a:rPr lang="en-US" sz="1400" dirty="0" smtClean="0"/>
              <a:t>More from Johan </a:t>
            </a:r>
            <a:r>
              <a:rPr lang="en-US" sz="1400" dirty="0" err="1" smtClean="0"/>
              <a:t>Brisfors</a:t>
            </a:r>
            <a:endParaRPr lang="en-US" sz="14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7394532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on-going work…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2999"/>
            <a:ext cx="8077200" cy="5186661"/>
          </a:xfrm>
        </p:spPr>
        <p:txBody>
          <a:bodyPr/>
          <a:lstStyle/>
          <a:p>
            <a:r>
              <a:rPr lang="en-US" sz="1800" dirty="0" smtClean="0"/>
              <a:t>Strategy for Elliptical </a:t>
            </a:r>
            <a:r>
              <a:rPr lang="en-US" sz="1800" dirty="0" err="1" smtClean="0"/>
              <a:t>cavitiy</a:t>
            </a:r>
            <a:r>
              <a:rPr lang="en-US" sz="1800" dirty="0" smtClean="0"/>
              <a:t> </a:t>
            </a:r>
            <a:r>
              <a:rPr lang="en-US" sz="1800" dirty="0" err="1" smtClean="0"/>
              <a:t>cryomdoule</a:t>
            </a:r>
            <a:r>
              <a:rPr lang="en-US" sz="1800" dirty="0" smtClean="0"/>
              <a:t> prototyping</a:t>
            </a:r>
          </a:p>
          <a:p>
            <a:pPr lvl="1"/>
            <a:r>
              <a:rPr lang="en-US" sz="1200" dirty="0" smtClean="0"/>
              <a:t>Several visit to potential partners and one workshop in Lund</a:t>
            </a:r>
          </a:p>
          <a:p>
            <a:pPr lvl="1"/>
            <a:r>
              <a:rPr lang="en-US" sz="1200" dirty="0" smtClean="0"/>
              <a:t>To be presented to ESS senior management in the end of February</a:t>
            </a:r>
          </a:p>
          <a:p>
            <a:r>
              <a:rPr lang="en-US" sz="1800" dirty="0" smtClean="0"/>
              <a:t>Strategy for modulator prototypes</a:t>
            </a:r>
          </a:p>
          <a:p>
            <a:pPr lvl="1"/>
            <a:r>
              <a:rPr lang="en-US" sz="1200" dirty="0" smtClean="0"/>
              <a:t>Discussions between Uppsala University, </a:t>
            </a:r>
            <a:r>
              <a:rPr lang="en-US" sz="1200" dirty="0" err="1" smtClean="0"/>
              <a:t>Lunds</a:t>
            </a:r>
            <a:r>
              <a:rPr lang="en-US" sz="1200" dirty="0" smtClean="0"/>
              <a:t> university and ESS on how to </a:t>
            </a:r>
            <a:r>
              <a:rPr lang="en-US" sz="1200" dirty="0" err="1" smtClean="0"/>
              <a:t>optmize</a:t>
            </a:r>
            <a:r>
              <a:rPr lang="en-US" sz="1200" dirty="0" smtClean="0"/>
              <a:t> existing </a:t>
            </a:r>
            <a:r>
              <a:rPr lang="en-US" sz="1200" dirty="0" err="1" smtClean="0"/>
              <a:t>reources</a:t>
            </a:r>
            <a:r>
              <a:rPr lang="en-US" sz="1200" dirty="0" smtClean="0"/>
              <a:t> and assure a coherent plan and division of responsibilities</a:t>
            </a:r>
          </a:p>
          <a:p>
            <a:pPr lvl="1"/>
            <a:r>
              <a:rPr lang="en-US" sz="1200" dirty="0" smtClean="0"/>
              <a:t>To be presented to senior management in February for decision</a:t>
            </a:r>
          </a:p>
          <a:p>
            <a:r>
              <a:rPr lang="en-US" sz="1800" dirty="0" smtClean="0"/>
              <a:t>New baseline to be “downloaded” in January and April 2012</a:t>
            </a:r>
          </a:p>
          <a:p>
            <a:pPr lvl="1"/>
            <a:r>
              <a:rPr lang="en-US" sz="1200" dirty="0" smtClean="0"/>
              <a:t>Issues: Hybrid or not, MEBT design, DTL length, transition energies, RFQ length,…</a:t>
            </a:r>
          </a:p>
          <a:p>
            <a:pPr lvl="1"/>
            <a:r>
              <a:rPr lang="en-US" sz="1200" dirty="0" smtClean="0"/>
              <a:t>Beam physics is the integrating cavity for any accelerator project</a:t>
            </a:r>
          </a:p>
          <a:p>
            <a:r>
              <a:rPr lang="en-US" sz="1800" dirty="0" smtClean="0"/>
              <a:t>CDR to become a living document which will progress to TDR under change control</a:t>
            </a:r>
          </a:p>
          <a:p>
            <a:pPr lvl="1"/>
            <a:r>
              <a:rPr lang="en-US" sz="1200" dirty="0" smtClean="0"/>
              <a:t>Steve is the chief Editor and CCB and EPG manages change control</a:t>
            </a:r>
          </a:p>
          <a:p>
            <a:r>
              <a:rPr lang="en-US" sz="1800" dirty="0" smtClean="0"/>
              <a:t>Internal reviews for all ADU activities and future P2B and  construction activities</a:t>
            </a:r>
          </a:p>
          <a:p>
            <a:pPr lvl="1"/>
            <a:r>
              <a:rPr lang="en-US" sz="1200" dirty="0" smtClean="0"/>
              <a:t>Suzanne will present next steps at TB meeting</a:t>
            </a:r>
            <a:endParaRPr lang="en-US" dirty="0" smtClean="0"/>
          </a:p>
          <a:p>
            <a:r>
              <a:rPr lang="en-US" sz="1800" dirty="0" smtClean="0"/>
              <a:t>Planning, re-planning and launching of ADU and P2B </a:t>
            </a:r>
            <a:r>
              <a:rPr lang="en-US" sz="1800" dirty="0" err="1" smtClean="0"/>
              <a:t>Wus</a:t>
            </a:r>
            <a:r>
              <a:rPr lang="en-US" sz="1800" dirty="0" smtClean="0"/>
              <a:t> and WPs</a:t>
            </a:r>
          </a:p>
          <a:p>
            <a:pPr lvl="1"/>
            <a:r>
              <a:rPr lang="en-US" sz="1200" dirty="0" smtClean="0"/>
              <a:t>Launched as we are ready to go: CM prototyping, Uppsala test stand, Infrastructure and services</a:t>
            </a:r>
            <a:endParaRPr lang="en-US" sz="2000" dirty="0" smtClean="0"/>
          </a:p>
          <a:p>
            <a:r>
              <a:rPr lang="en-US" sz="1800" dirty="0" smtClean="0"/>
              <a:t>Planning for construction project under PMO</a:t>
            </a:r>
          </a:p>
          <a:p>
            <a:pPr lvl="1"/>
            <a:r>
              <a:rPr lang="en-US" sz="1200" dirty="0" smtClean="0"/>
              <a:t>WBS to level 3, schedule and costing to enable us to enter into construction in 2013</a:t>
            </a:r>
            <a:endParaRPr lang="en-US" sz="2400" dirty="0" smtClean="0"/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9935368"/>
      </p:ext>
    </p:extLst>
  </p:cSld>
  <p:clrMapOvr>
    <a:masterClrMapping/>
  </p:clrMapOvr>
  <p:transition xmlns:p14="http://schemas.microsoft.com/office/powerpoint/2010/main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nk Presentation">
  <a:themeElements>
    <a:clrScheme name="Blank Presentatio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F21C0A"/>
      </a:dk2>
      <a:lt2>
        <a:srgbClr val="F21C0A"/>
      </a:lt2>
      <a:accent1>
        <a:srgbClr val="F21C0A"/>
      </a:accent1>
      <a:accent2>
        <a:srgbClr val="F21C0A"/>
      </a:accent2>
      <a:accent3>
        <a:srgbClr val="FFFFFF"/>
      </a:accent3>
      <a:accent4>
        <a:srgbClr val="000000"/>
      </a:accent4>
      <a:accent5>
        <a:srgbClr val="F7ABAA"/>
      </a:accent5>
      <a:accent6>
        <a:srgbClr val="DB1808"/>
      </a:accent6>
      <a:hlink>
        <a:srgbClr val="F21C0A"/>
      </a:hlink>
      <a:folHlink>
        <a:srgbClr val="F21C0A"/>
      </a:folHlink>
    </a:clrScheme>
    <a:fontScheme name="Default Design">
      <a:majorFont>
        <a:latin typeface="Polo"/>
        <a:ea typeface=""/>
        <a:cs typeface=""/>
      </a:majorFont>
      <a:minorFont>
        <a:latin typeface="Po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5493B"/>
        </a:dk2>
        <a:lt2>
          <a:srgbClr val="D20026"/>
        </a:lt2>
        <a:accent1>
          <a:srgbClr val="7F0026"/>
        </a:accent1>
        <a:accent2>
          <a:srgbClr val="FF8F6E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E78163"/>
        </a:accent6>
        <a:hlink>
          <a:srgbClr val="AD0026"/>
        </a:hlink>
        <a:folHlink>
          <a:srgbClr val="F7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969696"/>
        </a:dk2>
        <a:lt2>
          <a:srgbClr val="787878"/>
        </a:lt2>
        <a:accent1>
          <a:srgbClr val="464646"/>
        </a:accent1>
        <a:accent2>
          <a:srgbClr val="D2D2D2"/>
        </a:accent2>
        <a:accent3>
          <a:srgbClr val="FFFFFF"/>
        </a:accent3>
        <a:accent4>
          <a:srgbClr val="000000"/>
        </a:accent4>
        <a:accent5>
          <a:srgbClr val="B0B0B0"/>
        </a:accent5>
        <a:accent6>
          <a:srgbClr val="BEBEBE"/>
        </a:accent6>
        <a:hlink>
          <a:srgbClr val="5A5A5A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64646"/>
        </a:dk2>
        <a:lt2>
          <a:srgbClr val="F5493B"/>
        </a:lt2>
        <a:accent1>
          <a:srgbClr val="7F0026"/>
        </a:accent1>
        <a:accent2>
          <a:srgbClr val="B4B4B4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A3A3A3"/>
        </a:accent6>
        <a:hlink>
          <a:srgbClr val="D20026"/>
        </a:hlink>
        <a:folHlink>
          <a:srgbClr val="7878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F21C0A"/>
        </a:dk2>
        <a:lt2>
          <a:srgbClr val="F21C0A"/>
        </a:lt2>
        <a:accent1>
          <a:srgbClr val="F21C0A"/>
        </a:accent1>
        <a:accent2>
          <a:srgbClr val="F21C0A"/>
        </a:accent2>
        <a:accent3>
          <a:srgbClr val="FFFFFF"/>
        </a:accent3>
        <a:accent4>
          <a:srgbClr val="000000"/>
        </a:accent4>
        <a:accent5>
          <a:srgbClr val="F7ABAA"/>
        </a:accent5>
        <a:accent6>
          <a:srgbClr val="DB1808"/>
        </a:accent6>
        <a:hlink>
          <a:srgbClr val="F21C0A"/>
        </a:hlink>
        <a:folHlink>
          <a:srgbClr val="F21C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969696"/>
        </a:dk2>
        <a:lt2>
          <a:srgbClr val="969696"/>
        </a:lt2>
        <a:accent1>
          <a:srgbClr val="969696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878787"/>
        </a:accent6>
        <a:hlink>
          <a:srgbClr val="96969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ERN-EURISOL-COSTING-WORKSHOP_V4_090528_fhb">
  <a:themeElements>
    <a:clrScheme name="Blank Presentatio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aster #3">
  <a:themeElements>
    <a:clrScheme name="Master #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3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Master #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 &amp; bread copy">
  <a:themeElements>
    <a:clrScheme name="Bullets &amp; bread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&amp; bread copy">
      <a:majorFont>
        <a:latin typeface="TitilliumText14L 600 wt"/>
        <a:ea typeface="ヒラギノ角ゴ ProN W6"/>
        <a:cs typeface="ヒラギノ角ゴ ProN W6"/>
      </a:majorFont>
      <a:minorFont>
        <a:latin typeface="TitilliumText14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&amp; bread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29861</TotalTime>
  <Words>1266</Words>
  <Application>Microsoft Macintosh PowerPoint</Application>
  <PresentationFormat>On-screen Show (4:3)</PresentationFormat>
  <Paragraphs>263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Blank Presentation</vt:lpstr>
      <vt:lpstr>Default Design</vt:lpstr>
      <vt:lpstr>ESSS template GREY</vt:lpstr>
      <vt:lpstr>1_ESSS template GREY</vt:lpstr>
      <vt:lpstr>2_ESSS template GREY</vt:lpstr>
      <vt:lpstr>CERN-EURISOL-COSTING-WORKSHOP_V4_090528_fhb</vt:lpstr>
      <vt:lpstr>3_ESSS template GREY</vt:lpstr>
      <vt:lpstr>Master #3</vt:lpstr>
      <vt:lpstr>Bullets &amp; bread copy</vt:lpstr>
      <vt:lpstr>PowerPoint Presentation</vt:lpstr>
      <vt:lpstr>ESS accelerator design High level objectives</vt:lpstr>
      <vt:lpstr>LINAC layout</vt:lpstr>
      <vt:lpstr>ESS Programme Organisation</vt:lpstr>
      <vt:lpstr>Accelerator Design Update</vt:lpstr>
      <vt:lpstr>Some of the committees…</vt:lpstr>
      <vt:lpstr>ESS Master Programme Schedule</vt:lpstr>
      <vt:lpstr>Progress in 2011</vt:lpstr>
      <vt:lpstr>Some on-going work…</vt:lpstr>
      <vt:lpstr>PowerPoint Presentation</vt:lpstr>
      <vt:lpstr>Upgrade options</vt:lpstr>
      <vt:lpstr>Upgrades</vt:lpstr>
      <vt:lpstr>Headlines</vt:lpstr>
      <vt:lpstr>Greetings from Bejing</vt:lpstr>
      <vt:lpstr>PowerPoint Presentation</vt:lpstr>
    </vt:vector>
  </TitlesOfParts>
  <Company>ESS Scandinavia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Spallation Source</dc:title>
  <dc:creator>Patrik Carlsson</dc:creator>
  <cp:lastModifiedBy>ESS User</cp:lastModifiedBy>
  <cp:revision>145</cp:revision>
  <dcterms:created xsi:type="dcterms:W3CDTF">2011-05-19T11:18:38Z</dcterms:created>
  <dcterms:modified xsi:type="dcterms:W3CDTF">2011-12-04T21:59:32Z</dcterms:modified>
</cp:coreProperties>
</file>