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25"/>
  </p:notesMasterIdLst>
  <p:handoutMasterIdLst>
    <p:handoutMasterId r:id="rId26"/>
  </p:handoutMasterIdLst>
  <p:sldIdLst>
    <p:sldId id="265" r:id="rId2"/>
    <p:sldId id="276" r:id="rId3"/>
    <p:sldId id="278" r:id="rId4"/>
    <p:sldId id="280" r:id="rId5"/>
    <p:sldId id="279" r:id="rId6"/>
    <p:sldId id="281" r:id="rId7"/>
    <p:sldId id="256" r:id="rId8"/>
    <p:sldId id="282" r:id="rId9"/>
    <p:sldId id="291" r:id="rId10"/>
    <p:sldId id="277" r:id="rId11"/>
    <p:sldId id="283" r:id="rId12"/>
    <p:sldId id="284" r:id="rId13"/>
    <p:sldId id="288" r:id="rId14"/>
    <p:sldId id="292" r:id="rId15"/>
    <p:sldId id="285" r:id="rId16"/>
    <p:sldId id="286" r:id="rId17"/>
    <p:sldId id="293" r:id="rId18"/>
    <p:sldId id="271" r:id="rId19"/>
    <p:sldId id="290" r:id="rId20"/>
    <p:sldId id="289" r:id="rId21"/>
    <p:sldId id="270" r:id="rId22"/>
    <p:sldId id="287" r:id="rId23"/>
    <p:sldId id="294" r:id="rId24"/>
  </p:sldIdLst>
  <p:sldSz cx="13004800" cy="9753600"/>
  <p:notesSz cx="6781800" cy="9067800"/>
  <p:defaultTex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80"/>
    <a:srgbClr val="1C6E26"/>
    <a:srgbClr val="F27D08"/>
    <a:srgbClr val="FFFF66"/>
    <a:srgbClr val="FAF76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44" autoAdjust="0"/>
    <p:restoredTop sz="96780" autoAdjust="0"/>
  </p:normalViewPr>
  <p:slideViewPr>
    <p:cSldViewPr>
      <p:cViewPr>
        <p:scale>
          <a:sx n="50" d="100"/>
          <a:sy n="50" d="100"/>
        </p:scale>
        <p:origin x="-1170" y="-90"/>
      </p:cViewPr>
      <p:guideLst>
        <p:guide orient="horz" pos="3072"/>
        <p:guide pos="409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bousson\Desktop\Ez%20double%20spoke%20nov201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fr-FR"/>
  <c:style val="4"/>
  <c:chart>
    <c:autoTitleDeleted val="1"/>
    <c:plotArea>
      <c:layout/>
      <c:scatterChart>
        <c:scatterStyle val="lineMarker"/>
        <c:ser>
          <c:idx val="0"/>
          <c:order val="0"/>
          <c:spPr>
            <a:ln w="38100"/>
          </c:spPr>
          <c:marker>
            <c:symbol val="none"/>
          </c:marker>
          <c:xVal>
            <c:numRef>
              <c:f>'Ez double spoke nov 2011'!$B$3:$B$397</c:f>
              <c:numCache>
                <c:formatCode>0.00E+00</c:formatCode>
                <c:ptCount val="395"/>
                <c:pt idx="0">
                  <c:v>-389.42</c:v>
                </c:pt>
                <c:pt idx="1">
                  <c:v>-387.44</c:v>
                </c:pt>
                <c:pt idx="2">
                  <c:v>-385.47</c:v>
                </c:pt>
                <c:pt idx="3">
                  <c:v>-383.49</c:v>
                </c:pt>
                <c:pt idx="4">
                  <c:v>-381.51</c:v>
                </c:pt>
                <c:pt idx="5">
                  <c:v>-379.54</c:v>
                </c:pt>
                <c:pt idx="6">
                  <c:v>-377.56</c:v>
                </c:pt>
                <c:pt idx="7">
                  <c:v>-375.58</c:v>
                </c:pt>
                <c:pt idx="8">
                  <c:v>-373.61</c:v>
                </c:pt>
                <c:pt idx="9">
                  <c:v>-371.63</c:v>
                </c:pt>
                <c:pt idx="10">
                  <c:v>-369.65</c:v>
                </c:pt>
                <c:pt idx="11">
                  <c:v>-367.68</c:v>
                </c:pt>
                <c:pt idx="12">
                  <c:v>-365.7</c:v>
                </c:pt>
                <c:pt idx="13">
                  <c:v>-363.72</c:v>
                </c:pt>
                <c:pt idx="14">
                  <c:v>-361.75</c:v>
                </c:pt>
                <c:pt idx="15">
                  <c:v>-359.77</c:v>
                </c:pt>
                <c:pt idx="16">
                  <c:v>-357.79</c:v>
                </c:pt>
                <c:pt idx="17">
                  <c:v>-355.82</c:v>
                </c:pt>
                <c:pt idx="18">
                  <c:v>-353.84</c:v>
                </c:pt>
                <c:pt idx="19">
                  <c:v>-351.86</c:v>
                </c:pt>
                <c:pt idx="20">
                  <c:v>-349.89</c:v>
                </c:pt>
                <c:pt idx="21">
                  <c:v>-347.91</c:v>
                </c:pt>
                <c:pt idx="22">
                  <c:v>-345.93</c:v>
                </c:pt>
                <c:pt idx="23">
                  <c:v>-343.96</c:v>
                </c:pt>
                <c:pt idx="24">
                  <c:v>-341.98</c:v>
                </c:pt>
                <c:pt idx="25">
                  <c:v>-340</c:v>
                </c:pt>
                <c:pt idx="26">
                  <c:v>-338.03</c:v>
                </c:pt>
                <c:pt idx="27">
                  <c:v>-336.05</c:v>
                </c:pt>
                <c:pt idx="28">
                  <c:v>-334.07</c:v>
                </c:pt>
                <c:pt idx="29">
                  <c:v>-332.09</c:v>
                </c:pt>
                <c:pt idx="30">
                  <c:v>-330.12</c:v>
                </c:pt>
                <c:pt idx="31">
                  <c:v>-328.14</c:v>
                </c:pt>
                <c:pt idx="32">
                  <c:v>-326.16000000000003</c:v>
                </c:pt>
                <c:pt idx="33">
                  <c:v>-324.19</c:v>
                </c:pt>
                <c:pt idx="34">
                  <c:v>-322.20999999999998</c:v>
                </c:pt>
                <c:pt idx="35">
                  <c:v>-320.23</c:v>
                </c:pt>
                <c:pt idx="36">
                  <c:v>-318.26</c:v>
                </c:pt>
                <c:pt idx="37">
                  <c:v>-316.27999999999997</c:v>
                </c:pt>
                <c:pt idx="38">
                  <c:v>-314.3</c:v>
                </c:pt>
                <c:pt idx="39">
                  <c:v>-312.33</c:v>
                </c:pt>
                <c:pt idx="40">
                  <c:v>-310.35000000000002</c:v>
                </c:pt>
                <c:pt idx="41">
                  <c:v>-308.37</c:v>
                </c:pt>
                <c:pt idx="42">
                  <c:v>-306.39999999999998</c:v>
                </c:pt>
                <c:pt idx="43">
                  <c:v>-304.42</c:v>
                </c:pt>
                <c:pt idx="44">
                  <c:v>-302.44</c:v>
                </c:pt>
                <c:pt idx="45">
                  <c:v>-300.47000000000003</c:v>
                </c:pt>
                <c:pt idx="46">
                  <c:v>-298.49</c:v>
                </c:pt>
                <c:pt idx="47">
                  <c:v>-296.51</c:v>
                </c:pt>
                <c:pt idx="48">
                  <c:v>-294.54000000000002</c:v>
                </c:pt>
                <c:pt idx="49">
                  <c:v>-292.56</c:v>
                </c:pt>
                <c:pt idx="50">
                  <c:v>-290.58</c:v>
                </c:pt>
                <c:pt idx="51">
                  <c:v>-288.61</c:v>
                </c:pt>
                <c:pt idx="52">
                  <c:v>-286.63</c:v>
                </c:pt>
                <c:pt idx="53">
                  <c:v>-284.64999999999998</c:v>
                </c:pt>
                <c:pt idx="54">
                  <c:v>-282.68</c:v>
                </c:pt>
                <c:pt idx="55">
                  <c:v>-280.7</c:v>
                </c:pt>
                <c:pt idx="56">
                  <c:v>-278.72000000000003</c:v>
                </c:pt>
                <c:pt idx="57">
                  <c:v>-276.75</c:v>
                </c:pt>
                <c:pt idx="58">
                  <c:v>-274.77</c:v>
                </c:pt>
                <c:pt idx="59">
                  <c:v>-272.79000000000002</c:v>
                </c:pt>
                <c:pt idx="60">
                  <c:v>-270.82</c:v>
                </c:pt>
                <c:pt idx="61">
                  <c:v>-268.83999999999997</c:v>
                </c:pt>
                <c:pt idx="62">
                  <c:v>-266.86</c:v>
                </c:pt>
                <c:pt idx="63">
                  <c:v>-264.89</c:v>
                </c:pt>
                <c:pt idx="64">
                  <c:v>-262.91000000000003</c:v>
                </c:pt>
                <c:pt idx="65">
                  <c:v>-260.93</c:v>
                </c:pt>
                <c:pt idx="66">
                  <c:v>-258.95</c:v>
                </c:pt>
                <c:pt idx="67">
                  <c:v>-256.98</c:v>
                </c:pt>
                <c:pt idx="68">
                  <c:v>-255</c:v>
                </c:pt>
                <c:pt idx="69">
                  <c:v>-253.02</c:v>
                </c:pt>
                <c:pt idx="70">
                  <c:v>-251.05</c:v>
                </c:pt>
                <c:pt idx="71">
                  <c:v>-249.07</c:v>
                </c:pt>
                <c:pt idx="72">
                  <c:v>-247.09</c:v>
                </c:pt>
                <c:pt idx="73">
                  <c:v>-245.12</c:v>
                </c:pt>
                <c:pt idx="74">
                  <c:v>-243.14</c:v>
                </c:pt>
                <c:pt idx="75">
                  <c:v>-241.16</c:v>
                </c:pt>
                <c:pt idx="76">
                  <c:v>-239.19</c:v>
                </c:pt>
                <c:pt idx="77">
                  <c:v>-237.21</c:v>
                </c:pt>
                <c:pt idx="78">
                  <c:v>-235.23</c:v>
                </c:pt>
                <c:pt idx="79">
                  <c:v>-233.26</c:v>
                </c:pt>
                <c:pt idx="80">
                  <c:v>-231.28</c:v>
                </c:pt>
                <c:pt idx="81">
                  <c:v>-229.3</c:v>
                </c:pt>
                <c:pt idx="82">
                  <c:v>-227.33</c:v>
                </c:pt>
                <c:pt idx="83">
                  <c:v>-225.35</c:v>
                </c:pt>
                <c:pt idx="84">
                  <c:v>-223.37</c:v>
                </c:pt>
                <c:pt idx="85">
                  <c:v>-221.4</c:v>
                </c:pt>
                <c:pt idx="86">
                  <c:v>-219.42</c:v>
                </c:pt>
                <c:pt idx="87">
                  <c:v>-217.44</c:v>
                </c:pt>
                <c:pt idx="88">
                  <c:v>-215.47</c:v>
                </c:pt>
                <c:pt idx="89">
                  <c:v>-213.49</c:v>
                </c:pt>
                <c:pt idx="90">
                  <c:v>-211.51</c:v>
                </c:pt>
                <c:pt idx="91">
                  <c:v>-209.54</c:v>
                </c:pt>
                <c:pt idx="92">
                  <c:v>-207.56</c:v>
                </c:pt>
                <c:pt idx="93">
                  <c:v>-205.58</c:v>
                </c:pt>
                <c:pt idx="94">
                  <c:v>-203.61</c:v>
                </c:pt>
                <c:pt idx="95">
                  <c:v>-201.63</c:v>
                </c:pt>
                <c:pt idx="96">
                  <c:v>-199.65</c:v>
                </c:pt>
                <c:pt idx="97">
                  <c:v>-197.68</c:v>
                </c:pt>
                <c:pt idx="98">
                  <c:v>-195.7</c:v>
                </c:pt>
                <c:pt idx="99">
                  <c:v>-193.72</c:v>
                </c:pt>
                <c:pt idx="100">
                  <c:v>-191.75</c:v>
                </c:pt>
                <c:pt idx="101">
                  <c:v>-189.77</c:v>
                </c:pt>
                <c:pt idx="102">
                  <c:v>-187.79</c:v>
                </c:pt>
                <c:pt idx="103">
                  <c:v>-185.81</c:v>
                </c:pt>
                <c:pt idx="104">
                  <c:v>-183.84</c:v>
                </c:pt>
                <c:pt idx="105">
                  <c:v>-181.86</c:v>
                </c:pt>
                <c:pt idx="106">
                  <c:v>-179.88</c:v>
                </c:pt>
                <c:pt idx="107">
                  <c:v>-177.91</c:v>
                </c:pt>
                <c:pt idx="108">
                  <c:v>-175.93</c:v>
                </c:pt>
                <c:pt idx="109">
                  <c:v>-173.95</c:v>
                </c:pt>
                <c:pt idx="110">
                  <c:v>-171.98</c:v>
                </c:pt>
                <c:pt idx="111">
                  <c:v>-170</c:v>
                </c:pt>
                <c:pt idx="112">
                  <c:v>-168.02</c:v>
                </c:pt>
                <c:pt idx="113">
                  <c:v>-166.05</c:v>
                </c:pt>
                <c:pt idx="114">
                  <c:v>-164.07</c:v>
                </c:pt>
                <c:pt idx="115">
                  <c:v>-162.09</c:v>
                </c:pt>
                <c:pt idx="116">
                  <c:v>-160.12</c:v>
                </c:pt>
                <c:pt idx="117">
                  <c:v>-158.13999999999999</c:v>
                </c:pt>
                <c:pt idx="118">
                  <c:v>-156.16</c:v>
                </c:pt>
                <c:pt idx="119">
                  <c:v>-154.19</c:v>
                </c:pt>
                <c:pt idx="120">
                  <c:v>-152.21</c:v>
                </c:pt>
                <c:pt idx="121">
                  <c:v>-150.22999999999999</c:v>
                </c:pt>
                <c:pt idx="122">
                  <c:v>-148.26</c:v>
                </c:pt>
                <c:pt idx="123">
                  <c:v>-146.28</c:v>
                </c:pt>
                <c:pt idx="124">
                  <c:v>-144.30000000000001</c:v>
                </c:pt>
                <c:pt idx="125">
                  <c:v>-142.33000000000001</c:v>
                </c:pt>
                <c:pt idx="126">
                  <c:v>-140.35</c:v>
                </c:pt>
                <c:pt idx="127">
                  <c:v>-138.37</c:v>
                </c:pt>
                <c:pt idx="128">
                  <c:v>-136.4</c:v>
                </c:pt>
                <c:pt idx="129">
                  <c:v>-134.41999999999999</c:v>
                </c:pt>
                <c:pt idx="130">
                  <c:v>-132.44</c:v>
                </c:pt>
                <c:pt idx="131">
                  <c:v>-130.47</c:v>
                </c:pt>
                <c:pt idx="132">
                  <c:v>-128.49</c:v>
                </c:pt>
                <c:pt idx="133">
                  <c:v>-126.51</c:v>
                </c:pt>
                <c:pt idx="134">
                  <c:v>-124.54</c:v>
                </c:pt>
                <c:pt idx="135">
                  <c:v>-122.56</c:v>
                </c:pt>
                <c:pt idx="136">
                  <c:v>-120.58</c:v>
                </c:pt>
                <c:pt idx="137">
                  <c:v>-118.61</c:v>
                </c:pt>
                <c:pt idx="138">
                  <c:v>-116.63</c:v>
                </c:pt>
                <c:pt idx="139">
                  <c:v>-114.65</c:v>
                </c:pt>
                <c:pt idx="140">
                  <c:v>-112.68</c:v>
                </c:pt>
                <c:pt idx="141">
                  <c:v>-110.7</c:v>
                </c:pt>
                <c:pt idx="142">
                  <c:v>-108.72</c:v>
                </c:pt>
                <c:pt idx="143">
                  <c:v>-106.74</c:v>
                </c:pt>
                <c:pt idx="144">
                  <c:v>-104.77</c:v>
                </c:pt>
                <c:pt idx="145">
                  <c:v>-102.79</c:v>
                </c:pt>
                <c:pt idx="146">
                  <c:v>-100.81</c:v>
                </c:pt>
                <c:pt idx="147">
                  <c:v>-98.837999999999994</c:v>
                </c:pt>
                <c:pt idx="148">
                  <c:v>-96.861000000000004</c:v>
                </c:pt>
                <c:pt idx="149">
                  <c:v>-94.884</c:v>
                </c:pt>
                <c:pt idx="150">
                  <c:v>-92.906999999999996</c:v>
                </c:pt>
                <c:pt idx="151">
                  <c:v>-90.930999999999997</c:v>
                </c:pt>
                <c:pt idx="152">
                  <c:v>-88.953999999999994</c:v>
                </c:pt>
                <c:pt idx="153">
                  <c:v>-86.977000000000004</c:v>
                </c:pt>
                <c:pt idx="154">
                  <c:v>-85</c:v>
                </c:pt>
                <c:pt idx="155">
                  <c:v>-83.024000000000001</c:v>
                </c:pt>
                <c:pt idx="156">
                  <c:v>-81.046999999999997</c:v>
                </c:pt>
                <c:pt idx="157">
                  <c:v>-79.069999999999993</c:v>
                </c:pt>
                <c:pt idx="158">
                  <c:v>-77.093000000000004</c:v>
                </c:pt>
                <c:pt idx="159">
                  <c:v>-75.117000000000004</c:v>
                </c:pt>
                <c:pt idx="160">
                  <c:v>-73.14</c:v>
                </c:pt>
                <c:pt idx="161">
                  <c:v>-71.162999999999997</c:v>
                </c:pt>
                <c:pt idx="162">
                  <c:v>-69.186000000000007</c:v>
                </c:pt>
                <c:pt idx="163">
                  <c:v>-67.209999999999994</c:v>
                </c:pt>
                <c:pt idx="164">
                  <c:v>-65.233000000000004</c:v>
                </c:pt>
                <c:pt idx="165">
                  <c:v>-63.256</c:v>
                </c:pt>
                <c:pt idx="166">
                  <c:v>-61.279000000000003</c:v>
                </c:pt>
                <c:pt idx="167">
                  <c:v>-59.302999999999997</c:v>
                </c:pt>
                <c:pt idx="168">
                  <c:v>-57.326000000000001</c:v>
                </c:pt>
                <c:pt idx="169">
                  <c:v>-55.348999999999997</c:v>
                </c:pt>
                <c:pt idx="170">
                  <c:v>-53.372</c:v>
                </c:pt>
                <c:pt idx="171">
                  <c:v>-51.396000000000001</c:v>
                </c:pt>
                <c:pt idx="172">
                  <c:v>-49.418999999999997</c:v>
                </c:pt>
                <c:pt idx="173">
                  <c:v>-47.442</c:v>
                </c:pt>
                <c:pt idx="174">
                  <c:v>-45.465000000000003</c:v>
                </c:pt>
                <c:pt idx="175">
                  <c:v>-43.488999999999997</c:v>
                </c:pt>
                <c:pt idx="176">
                  <c:v>-41.512</c:v>
                </c:pt>
                <c:pt idx="177">
                  <c:v>-39.534999999999997</c:v>
                </c:pt>
                <c:pt idx="178">
                  <c:v>-37.558</c:v>
                </c:pt>
                <c:pt idx="179">
                  <c:v>-35.582000000000001</c:v>
                </c:pt>
                <c:pt idx="180">
                  <c:v>-33.604999999999997</c:v>
                </c:pt>
                <c:pt idx="181">
                  <c:v>-31.628</c:v>
                </c:pt>
                <c:pt idx="182">
                  <c:v>-29.651</c:v>
                </c:pt>
                <c:pt idx="183">
                  <c:v>-27.675000000000001</c:v>
                </c:pt>
                <c:pt idx="184">
                  <c:v>-25.698</c:v>
                </c:pt>
                <c:pt idx="185">
                  <c:v>-23.721</c:v>
                </c:pt>
                <c:pt idx="186">
                  <c:v>-21.744</c:v>
                </c:pt>
                <c:pt idx="187">
                  <c:v>-19.768000000000001</c:v>
                </c:pt>
                <c:pt idx="188">
                  <c:v>-17.791</c:v>
                </c:pt>
                <c:pt idx="189">
                  <c:v>-15.814</c:v>
                </c:pt>
                <c:pt idx="190">
                  <c:v>-13.837</c:v>
                </c:pt>
                <c:pt idx="191">
                  <c:v>-11.861000000000001</c:v>
                </c:pt>
                <c:pt idx="192">
                  <c:v>-9.8838000000000008</c:v>
                </c:pt>
                <c:pt idx="193">
                  <c:v>-7.907</c:v>
                </c:pt>
                <c:pt idx="194">
                  <c:v>-5.9302999999999999</c:v>
                </c:pt>
                <c:pt idx="195">
                  <c:v>-3.9535</c:v>
                </c:pt>
                <c:pt idx="196">
                  <c:v>-1.9767999999999999</c:v>
                </c:pt>
                <c:pt idx="197">
                  <c:v>-8.4777000000000003E-13</c:v>
                </c:pt>
                <c:pt idx="198">
                  <c:v>1.9767999999999999</c:v>
                </c:pt>
                <c:pt idx="199">
                  <c:v>3.9535</c:v>
                </c:pt>
                <c:pt idx="200">
                  <c:v>5.9302999999999999</c:v>
                </c:pt>
                <c:pt idx="201">
                  <c:v>7.907</c:v>
                </c:pt>
                <c:pt idx="202">
                  <c:v>9.8838000000000008</c:v>
                </c:pt>
                <c:pt idx="203">
                  <c:v>11.861000000000001</c:v>
                </c:pt>
                <c:pt idx="204">
                  <c:v>13.837</c:v>
                </c:pt>
                <c:pt idx="205">
                  <c:v>15.814</c:v>
                </c:pt>
                <c:pt idx="206">
                  <c:v>17.791</c:v>
                </c:pt>
                <c:pt idx="207">
                  <c:v>19.768000000000001</c:v>
                </c:pt>
                <c:pt idx="208">
                  <c:v>21.744</c:v>
                </c:pt>
                <c:pt idx="209">
                  <c:v>23.721</c:v>
                </c:pt>
                <c:pt idx="210">
                  <c:v>25.698</c:v>
                </c:pt>
                <c:pt idx="211">
                  <c:v>27.675000000000001</c:v>
                </c:pt>
                <c:pt idx="212">
                  <c:v>29.651</c:v>
                </c:pt>
                <c:pt idx="213">
                  <c:v>31.628</c:v>
                </c:pt>
                <c:pt idx="214">
                  <c:v>33.604999999999997</c:v>
                </c:pt>
                <c:pt idx="215">
                  <c:v>35.582000000000001</c:v>
                </c:pt>
                <c:pt idx="216">
                  <c:v>37.558</c:v>
                </c:pt>
                <c:pt idx="217">
                  <c:v>39.534999999999997</c:v>
                </c:pt>
                <c:pt idx="218">
                  <c:v>41.512</c:v>
                </c:pt>
                <c:pt idx="219">
                  <c:v>43.488999999999997</c:v>
                </c:pt>
                <c:pt idx="220">
                  <c:v>45.465000000000003</c:v>
                </c:pt>
                <c:pt idx="221">
                  <c:v>47.442</c:v>
                </c:pt>
                <c:pt idx="222">
                  <c:v>49.418999999999997</c:v>
                </c:pt>
                <c:pt idx="223">
                  <c:v>51.396000000000001</c:v>
                </c:pt>
                <c:pt idx="224">
                  <c:v>53.372</c:v>
                </c:pt>
                <c:pt idx="225">
                  <c:v>55.348999999999997</c:v>
                </c:pt>
                <c:pt idx="226">
                  <c:v>57.326000000000001</c:v>
                </c:pt>
                <c:pt idx="227">
                  <c:v>59.302999999999997</c:v>
                </c:pt>
                <c:pt idx="228">
                  <c:v>61.279000000000003</c:v>
                </c:pt>
                <c:pt idx="229">
                  <c:v>63.256</c:v>
                </c:pt>
                <c:pt idx="230">
                  <c:v>65.233000000000004</c:v>
                </c:pt>
                <c:pt idx="231">
                  <c:v>67.209999999999994</c:v>
                </c:pt>
                <c:pt idx="232">
                  <c:v>69.186000000000007</c:v>
                </c:pt>
                <c:pt idx="233">
                  <c:v>71.162999999999997</c:v>
                </c:pt>
                <c:pt idx="234">
                  <c:v>73.14</c:v>
                </c:pt>
                <c:pt idx="235">
                  <c:v>75.117000000000004</c:v>
                </c:pt>
                <c:pt idx="236">
                  <c:v>77.093000000000004</c:v>
                </c:pt>
                <c:pt idx="237">
                  <c:v>79.069999999999993</c:v>
                </c:pt>
                <c:pt idx="238">
                  <c:v>81.046999999999997</c:v>
                </c:pt>
                <c:pt idx="239">
                  <c:v>83.024000000000001</c:v>
                </c:pt>
                <c:pt idx="240">
                  <c:v>85</c:v>
                </c:pt>
                <c:pt idx="241">
                  <c:v>86.977000000000004</c:v>
                </c:pt>
                <c:pt idx="242">
                  <c:v>88.953999999999994</c:v>
                </c:pt>
                <c:pt idx="243">
                  <c:v>90.930999999999997</c:v>
                </c:pt>
                <c:pt idx="244">
                  <c:v>92.906999999999996</c:v>
                </c:pt>
                <c:pt idx="245">
                  <c:v>94.884</c:v>
                </c:pt>
                <c:pt idx="246">
                  <c:v>96.861000000000004</c:v>
                </c:pt>
                <c:pt idx="247">
                  <c:v>98.837999999999994</c:v>
                </c:pt>
                <c:pt idx="248">
                  <c:v>100.81</c:v>
                </c:pt>
                <c:pt idx="249">
                  <c:v>102.79</c:v>
                </c:pt>
                <c:pt idx="250">
                  <c:v>104.77</c:v>
                </c:pt>
                <c:pt idx="251">
                  <c:v>106.74</c:v>
                </c:pt>
                <c:pt idx="252">
                  <c:v>108.72</c:v>
                </c:pt>
                <c:pt idx="253">
                  <c:v>110.7</c:v>
                </c:pt>
                <c:pt idx="254">
                  <c:v>112.68</c:v>
                </c:pt>
                <c:pt idx="255">
                  <c:v>114.65</c:v>
                </c:pt>
                <c:pt idx="256">
                  <c:v>116.63</c:v>
                </c:pt>
                <c:pt idx="257">
                  <c:v>118.61</c:v>
                </c:pt>
                <c:pt idx="258">
                  <c:v>120.58</c:v>
                </c:pt>
                <c:pt idx="259">
                  <c:v>122.56</c:v>
                </c:pt>
                <c:pt idx="260">
                  <c:v>124.54</c:v>
                </c:pt>
                <c:pt idx="261">
                  <c:v>126.51</c:v>
                </c:pt>
                <c:pt idx="262">
                  <c:v>128.49</c:v>
                </c:pt>
                <c:pt idx="263">
                  <c:v>130.47</c:v>
                </c:pt>
                <c:pt idx="264">
                  <c:v>132.44</c:v>
                </c:pt>
                <c:pt idx="265">
                  <c:v>134.41999999999999</c:v>
                </c:pt>
                <c:pt idx="266">
                  <c:v>136.4</c:v>
                </c:pt>
                <c:pt idx="267">
                  <c:v>138.37</c:v>
                </c:pt>
                <c:pt idx="268">
                  <c:v>140.35</c:v>
                </c:pt>
                <c:pt idx="269">
                  <c:v>142.33000000000001</c:v>
                </c:pt>
                <c:pt idx="270">
                  <c:v>144.30000000000001</c:v>
                </c:pt>
                <c:pt idx="271">
                  <c:v>146.28</c:v>
                </c:pt>
                <c:pt idx="272">
                  <c:v>148.26</c:v>
                </c:pt>
                <c:pt idx="273">
                  <c:v>150.22999999999999</c:v>
                </c:pt>
                <c:pt idx="274">
                  <c:v>152.21</c:v>
                </c:pt>
                <c:pt idx="275">
                  <c:v>154.19</c:v>
                </c:pt>
                <c:pt idx="276">
                  <c:v>156.16</c:v>
                </c:pt>
                <c:pt idx="277">
                  <c:v>158.13999999999999</c:v>
                </c:pt>
                <c:pt idx="278">
                  <c:v>160.12</c:v>
                </c:pt>
                <c:pt idx="279">
                  <c:v>162.09</c:v>
                </c:pt>
                <c:pt idx="280">
                  <c:v>164.07</c:v>
                </c:pt>
                <c:pt idx="281">
                  <c:v>166.05</c:v>
                </c:pt>
                <c:pt idx="282">
                  <c:v>168.02</c:v>
                </c:pt>
                <c:pt idx="283">
                  <c:v>170</c:v>
                </c:pt>
                <c:pt idx="284">
                  <c:v>171.98</c:v>
                </c:pt>
                <c:pt idx="285">
                  <c:v>173.95</c:v>
                </c:pt>
                <c:pt idx="286">
                  <c:v>175.93</c:v>
                </c:pt>
                <c:pt idx="287">
                  <c:v>177.91</c:v>
                </c:pt>
                <c:pt idx="288">
                  <c:v>179.88</c:v>
                </c:pt>
                <c:pt idx="289">
                  <c:v>181.86</c:v>
                </c:pt>
                <c:pt idx="290">
                  <c:v>183.84</c:v>
                </c:pt>
                <c:pt idx="291">
                  <c:v>185.81</c:v>
                </c:pt>
                <c:pt idx="292">
                  <c:v>187.79</c:v>
                </c:pt>
                <c:pt idx="293">
                  <c:v>189.77</c:v>
                </c:pt>
                <c:pt idx="294">
                  <c:v>191.75</c:v>
                </c:pt>
                <c:pt idx="295">
                  <c:v>193.72</c:v>
                </c:pt>
                <c:pt idx="296">
                  <c:v>195.7</c:v>
                </c:pt>
                <c:pt idx="297">
                  <c:v>197.68</c:v>
                </c:pt>
                <c:pt idx="298">
                  <c:v>199.65</c:v>
                </c:pt>
                <c:pt idx="299">
                  <c:v>201.63</c:v>
                </c:pt>
                <c:pt idx="300">
                  <c:v>203.61</c:v>
                </c:pt>
                <c:pt idx="301">
                  <c:v>205.58</c:v>
                </c:pt>
                <c:pt idx="302">
                  <c:v>207.56</c:v>
                </c:pt>
                <c:pt idx="303">
                  <c:v>209.54</c:v>
                </c:pt>
                <c:pt idx="304">
                  <c:v>211.51</c:v>
                </c:pt>
                <c:pt idx="305">
                  <c:v>213.49</c:v>
                </c:pt>
                <c:pt idx="306">
                  <c:v>215.47</c:v>
                </c:pt>
                <c:pt idx="307">
                  <c:v>217.44</c:v>
                </c:pt>
                <c:pt idx="308">
                  <c:v>219.42</c:v>
                </c:pt>
                <c:pt idx="309">
                  <c:v>221.4</c:v>
                </c:pt>
                <c:pt idx="310">
                  <c:v>223.37</c:v>
                </c:pt>
                <c:pt idx="311">
                  <c:v>225.35</c:v>
                </c:pt>
                <c:pt idx="312">
                  <c:v>227.33</c:v>
                </c:pt>
                <c:pt idx="313">
                  <c:v>229.3</c:v>
                </c:pt>
                <c:pt idx="314">
                  <c:v>231.28</c:v>
                </c:pt>
                <c:pt idx="315">
                  <c:v>233.26</c:v>
                </c:pt>
                <c:pt idx="316">
                  <c:v>235.23</c:v>
                </c:pt>
                <c:pt idx="317">
                  <c:v>237.21</c:v>
                </c:pt>
                <c:pt idx="318">
                  <c:v>239.19</c:v>
                </c:pt>
                <c:pt idx="319">
                  <c:v>241.16</c:v>
                </c:pt>
                <c:pt idx="320">
                  <c:v>243.14</c:v>
                </c:pt>
                <c:pt idx="321">
                  <c:v>245.12</c:v>
                </c:pt>
                <c:pt idx="322">
                  <c:v>247.09</c:v>
                </c:pt>
                <c:pt idx="323">
                  <c:v>249.07</c:v>
                </c:pt>
                <c:pt idx="324">
                  <c:v>251.05</c:v>
                </c:pt>
                <c:pt idx="325">
                  <c:v>253.02</c:v>
                </c:pt>
                <c:pt idx="326">
                  <c:v>255</c:v>
                </c:pt>
                <c:pt idx="327">
                  <c:v>256.98</c:v>
                </c:pt>
                <c:pt idx="328">
                  <c:v>258.95</c:v>
                </c:pt>
                <c:pt idx="329">
                  <c:v>260.93</c:v>
                </c:pt>
                <c:pt idx="330">
                  <c:v>262.91000000000003</c:v>
                </c:pt>
                <c:pt idx="331">
                  <c:v>264.89</c:v>
                </c:pt>
                <c:pt idx="332">
                  <c:v>266.86</c:v>
                </c:pt>
                <c:pt idx="333">
                  <c:v>268.83999999999997</c:v>
                </c:pt>
                <c:pt idx="334">
                  <c:v>270.82</c:v>
                </c:pt>
                <c:pt idx="335">
                  <c:v>272.79000000000002</c:v>
                </c:pt>
                <c:pt idx="336">
                  <c:v>274.77</c:v>
                </c:pt>
                <c:pt idx="337">
                  <c:v>276.75</c:v>
                </c:pt>
                <c:pt idx="338">
                  <c:v>278.72000000000003</c:v>
                </c:pt>
                <c:pt idx="339">
                  <c:v>280.7</c:v>
                </c:pt>
                <c:pt idx="340">
                  <c:v>282.68</c:v>
                </c:pt>
                <c:pt idx="341">
                  <c:v>284.64999999999998</c:v>
                </c:pt>
                <c:pt idx="342">
                  <c:v>286.63</c:v>
                </c:pt>
                <c:pt idx="343">
                  <c:v>288.61</c:v>
                </c:pt>
                <c:pt idx="344">
                  <c:v>290.58</c:v>
                </c:pt>
                <c:pt idx="345">
                  <c:v>292.56</c:v>
                </c:pt>
                <c:pt idx="346">
                  <c:v>294.54000000000002</c:v>
                </c:pt>
                <c:pt idx="347">
                  <c:v>296.51</c:v>
                </c:pt>
                <c:pt idx="348">
                  <c:v>298.49</c:v>
                </c:pt>
                <c:pt idx="349">
                  <c:v>300.47000000000003</c:v>
                </c:pt>
                <c:pt idx="350">
                  <c:v>302.44</c:v>
                </c:pt>
                <c:pt idx="351">
                  <c:v>304.42</c:v>
                </c:pt>
                <c:pt idx="352">
                  <c:v>306.39999999999998</c:v>
                </c:pt>
                <c:pt idx="353">
                  <c:v>308.37</c:v>
                </c:pt>
                <c:pt idx="354">
                  <c:v>310.35000000000002</c:v>
                </c:pt>
                <c:pt idx="355">
                  <c:v>312.33</c:v>
                </c:pt>
                <c:pt idx="356">
                  <c:v>314.3</c:v>
                </c:pt>
                <c:pt idx="357">
                  <c:v>316.27999999999997</c:v>
                </c:pt>
                <c:pt idx="358">
                  <c:v>318.26</c:v>
                </c:pt>
                <c:pt idx="359">
                  <c:v>320.23</c:v>
                </c:pt>
                <c:pt idx="360">
                  <c:v>322.20999999999998</c:v>
                </c:pt>
                <c:pt idx="361">
                  <c:v>324.19</c:v>
                </c:pt>
                <c:pt idx="362">
                  <c:v>326.16000000000003</c:v>
                </c:pt>
                <c:pt idx="363">
                  <c:v>328.14</c:v>
                </c:pt>
                <c:pt idx="364">
                  <c:v>330.12</c:v>
                </c:pt>
                <c:pt idx="365">
                  <c:v>332.09</c:v>
                </c:pt>
                <c:pt idx="366">
                  <c:v>334.07</c:v>
                </c:pt>
                <c:pt idx="367">
                  <c:v>336.05</c:v>
                </c:pt>
                <c:pt idx="368">
                  <c:v>338.03</c:v>
                </c:pt>
                <c:pt idx="369">
                  <c:v>340</c:v>
                </c:pt>
                <c:pt idx="370">
                  <c:v>341.98</c:v>
                </c:pt>
                <c:pt idx="371">
                  <c:v>343.96</c:v>
                </c:pt>
                <c:pt idx="372">
                  <c:v>345.93</c:v>
                </c:pt>
                <c:pt idx="373">
                  <c:v>347.91</c:v>
                </c:pt>
                <c:pt idx="374">
                  <c:v>349.89</c:v>
                </c:pt>
                <c:pt idx="375">
                  <c:v>351.86</c:v>
                </c:pt>
                <c:pt idx="376">
                  <c:v>353.84</c:v>
                </c:pt>
                <c:pt idx="377">
                  <c:v>355.82</c:v>
                </c:pt>
                <c:pt idx="378">
                  <c:v>357.79</c:v>
                </c:pt>
                <c:pt idx="379">
                  <c:v>359.77</c:v>
                </c:pt>
                <c:pt idx="380">
                  <c:v>361.75</c:v>
                </c:pt>
                <c:pt idx="381">
                  <c:v>363.72</c:v>
                </c:pt>
                <c:pt idx="382">
                  <c:v>365.7</c:v>
                </c:pt>
                <c:pt idx="383">
                  <c:v>367.68</c:v>
                </c:pt>
                <c:pt idx="384">
                  <c:v>369.65</c:v>
                </c:pt>
                <c:pt idx="385">
                  <c:v>371.63</c:v>
                </c:pt>
                <c:pt idx="386">
                  <c:v>373.61</c:v>
                </c:pt>
                <c:pt idx="387">
                  <c:v>375.58</c:v>
                </c:pt>
                <c:pt idx="388">
                  <c:v>377.56</c:v>
                </c:pt>
                <c:pt idx="389">
                  <c:v>379.54</c:v>
                </c:pt>
                <c:pt idx="390">
                  <c:v>381.51</c:v>
                </c:pt>
                <c:pt idx="391">
                  <c:v>383.49</c:v>
                </c:pt>
                <c:pt idx="392">
                  <c:v>385.47</c:v>
                </c:pt>
                <c:pt idx="393">
                  <c:v>387.44</c:v>
                </c:pt>
                <c:pt idx="394">
                  <c:v>389.42</c:v>
                </c:pt>
              </c:numCache>
            </c:numRef>
          </c:xVal>
          <c:yVal>
            <c:numRef>
              <c:f>'Ez double spoke nov 2011'!$C$3:$C$397</c:f>
              <c:numCache>
                <c:formatCode>0.0E+00</c:formatCode>
                <c:ptCount val="395"/>
                <c:pt idx="0">
                  <c:v>260.26</c:v>
                </c:pt>
                <c:pt idx="1">
                  <c:v>260.26</c:v>
                </c:pt>
                <c:pt idx="2">
                  <c:v>260.26</c:v>
                </c:pt>
                <c:pt idx="3">
                  <c:v>275.02</c:v>
                </c:pt>
                <c:pt idx="4">
                  <c:v>313.24</c:v>
                </c:pt>
                <c:pt idx="5">
                  <c:v>351.47</c:v>
                </c:pt>
                <c:pt idx="6">
                  <c:v>389.69</c:v>
                </c:pt>
                <c:pt idx="7">
                  <c:v>427.91</c:v>
                </c:pt>
                <c:pt idx="8">
                  <c:v>507.29</c:v>
                </c:pt>
                <c:pt idx="9">
                  <c:v>590.54</c:v>
                </c:pt>
                <c:pt idx="10">
                  <c:v>673.78</c:v>
                </c:pt>
                <c:pt idx="11">
                  <c:v>774.78</c:v>
                </c:pt>
                <c:pt idx="12">
                  <c:v>933.43</c:v>
                </c:pt>
                <c:pt idx="13">
                  <c:v>1092.0999999999999</c:v>
                </c:pt>
                <c:pt idx="14">
                  <c:v>1250.7</c:v>
                </c:pt>
                <c:pt idx="15">
                  <c:v>1489.3</c:v>
                </c:pt>
                <c:pt idx="16">
                  <c:v>1782.4</c:v>
                </c:pt>
                <c:pt idx="17">
                  <c:v>2075.5</c:v>
                </c:pt>
                <c:pt idx="18">
                  <c:v>2368.5</c:v>
                </c:pt>
                <c:pt idx="19">
                  <c:v>2823.8</c:v>
                </c:pt>
                <c:pt idx="20">
                  <c:v>3436.5</c:v>
                </c:pt>
                <c:pt idx="21">
                  <c:v>4049.265625</c:v>
                </c:pt>
                <c:pt idx="22">
                  <c:v>4662</c:v>
                </c:pt>
                <c:pt idx="23">
                  <c:v>5274.8</c:v>
                </c:pt>
                <c:pt idx="24">
                  <c:v>6541.4</c:v>
                </c:pt>
                <c:pt idx="25">
                  <c:v>7826.2</c:v>
                </c:pt>
                <c:pt idx="26">
                  <c:v>9110.9</c:v>
                </c:pt>
                <c:pt idx="27">
                  <c:v>10396</c:v>
                </c:pt>
                <c:pt idx="28">
                  <c:v>12464</c:v>
                </c:pt>
                <c:pt idx="29">
                  <c:v>15018</c:v>
                </c:pt>
                <c:pt idx="30">
                  <c:v>17573</c:v>
                </c:pt>
                <c:pt idx="31">
                  <c:v>20127</c:v>
                </c:pt>
                <c:pt idx="32">
                  <c:v>23281</c:v>
                </c:pt>
                <c:pt idx="33">
                  <c:v>28680</c:v>
                </c:pt>
                <c:pt idx="34">
                  <c:v>34079</c:v>
                </c:pt>
                <c:pt idx="35">
                  <c:v>39479</c:v>
                </c:pt>
                <c:pt idx="36">
                  <c:v>44878</c:v>
                </c:pt>
                <c:pt idx="37">
                  <c:v>50277.375</c:v>
                </c:pt>
                <c:pt idx="38">
                  <c:v>58177</c:v>
                </c:pt>
                <c:pt idx="39">
                  <c:v>74438</c:v>
                </c:pt>
                <c:pt idx="40">
                  <c:v>90698</c:v>
                </c:pt>
                <c:pt idx="41">
                  <c:v>106960</c:v>
                </c:pt>
                <c:pt idx="42">
                  <c:v>123220</c:v>
                </c:pt>
                <c:pt idx="43">
                  <c:v>139480.0625</c:v>
                </c:pt>
                <c:pt idx="44">
                  <c:v>160280</c:v>
                </c:pt>
                <c:pt idx="45">
                  <c:v>194727.25</c:v>
                </c:pt>
                <c:pt idx="46">
                  <c:v>229170</c:v>
                </c:pt>
                <c:pt idx="47">
                  <c:v>263620</c:v>
                </c:pt>
                <c:pt idx="48">
                  <c:v>298068.375</c:v>
                </c:pt>
                <c:pt idx="49">
                  <c:v>357780</c:v>
                </c:pt>
                <c:pt idx="50">
                  <c:v>422200</c:v>
                </c:pt>
                <c:pt idx="51">
                  <c:v>486610</c:v>
                </c:pt>
                <c:pt idx="52">
                  <c:v>551509.75</c:v>
                </c:pt>
                <c:pt idx="53">
                  <c:v>654115.25</c:v>
                </c:pt>
                <c:pt idx="54">
                  <c:v>756720.6875</c:v>
                </c:pt>
                <c:pt idx="55">
                  <c:v>859326.125</c:v>
                </c:pt>
                <c:pt idx="56">
                  <c:v>986447.125</c:v>
                </c:pt>
                <c:pt idx="57">
                  <c:v>1135407.25</c:v>
                </c:pt>
                <c:pt idx="58">
                  <c:v>1284367.25</c:v>
                </c:pt>
                <c:pt idx="59">
                  <c:v>1434932.75</c:v>
                </c:pt>
                <c:pt idx="60">
                  <c:v>1619411.25</c:v>
                </c:pt>
                <c:pt idx="61">
                  <c:v>1803889.875</c:v>
                </c:pt>
                <c:pt idx="62">
                  <c:v>1988261.625</c:v>
                </c:pt>
                <c:pt idx="63">
                  <c:v>2169979.5</c:v>
                </c:pt>
                <c:pt idx="64">
                  <c:v>2351697.25</c:v>
                </c:pt>
                <c:pt idx="65">
                  <c:v>2533415</c:v>
                </c:pt>
                <c:pt idx="66">
                  <c:v>2677354.25</c:v>
                </c:pt>
                <c:pt idx="67">
                  <c:v>2798475.75</c:v>
                </c:pt>
                <c:pt idx="68">
                  <c:v>2919597.25</c:v>
                </c:pt>
                <c:pt idx="69">
                  <c:v>3040718.75</c:v>
                </c:pt>
                <c:pt idx="70">
                  <c:v>3158900.75</c:v>
                </c:pt>
                <c:pt idx="71">
                  <c:v>3206648.75</c:v>
                </c:pt>
                <c:pt idx="72">
                  <c:v>3254396.75</c:v>
                </c:pt>
                <c:pt idx="73">
                  <c:v>3302144.5</c:v>
                </c:pt>
                <c:pt idx="74">
                  <c:v>3349892.5</c:v>
                </c:pt>
                <c:pt idx="75">
                  <c:v>3397640.5</c:v>
                </c:pt>
                <c:pt idx="76">
                  <c:v>3445388.5</c:v>
                </c:pt>
                <c:pt idx="77">
                  <c:v>3454513.25</c:v>
                </c:pt>
                <c:pt idx="78">
                  <c:v>3445495.5</c:v>
                </c:pt>
                <c:pt idx="79">
                  <c:v>3436477.75</c:v>
                </c:pt>
                <c:pt idx="80">
                  <c:v>3427460</c:v>
                </c:pt>
                <c:pt idx="81">
                  <c:v>3418442</c:v>
                </c:pt>
                <c:pt idx="82">
                  <c:v>3409424.25</c:v>
                </c:pt>
                <c:pt idx="83">
                  <c:v>3396273</c:v>
                </c:pt>
                <c:pt idx="84">
                  <c:v>3374367</c:v>
                </c:pt>
                <c:pt idx="85">
                  <c:v>3352461</c:v>
                </c:pt>
                <c:pt idx="86">
                  <c:v>3330555.25</c:v>
                </c:pt>
                <c:pt idx="87">
                  <c:v>3308649.25</c:v>
                </c:pt>
                <c:pt idx="88">
                  <c:v>3284154</c:v>
                </c:pt>
                <c:pt idx="89">
                  <c:v>3258736.25</c:v>
                </c:pt>
                <c:pt idx="90">
                  <c:v>3233318.75</c:v>
                </c:pt>
                <c:pt idx="91">
                  <c:v>3207901</c:v>
                </c:pt>
                <c:pt idx="92">
                  <c:v>3182616.75</c:v>
                </c:pt>
                <c:pt idx="93">
                  <c:v>3157387.5</c:v>
                </c:pt>
                <c:pt idx="94">
                  <c:v>3132158.25</c:v>
                </c:pt>
                <c:pt idx="95">
                  <c:v>3106929</c:v>
                </c:pt>
                <c:pt idx="96">
                  <c:v>3083363.75</c:v>
                </c:pt>
                <c:pt idx="97">
                  <c:v>3060087</c:v>
                </c:pt>
                <c:pt idx="98">
                  <c:v>3036810.5</c:v>
                </c:pt>
                <c:pt idx="99">
                  <c:v>3013534</c:v>
                </c:pt>
                <c:pt idx="100">
                  <c:v>2990257.25</c:v>
                </c:pt>
                <c:pt idx="101">
                  <c:v>2970206.75</c:v>
                </c:pt>
                <c:pt idx="102">
                  <c:v>2951783.25</c:v>
                </c:pt>
                <c:pt idx="103">
                  <c:v>2933359.5</c:v>
                </c:pt>
                <c:pt idx="104">
                  <c:v>2914935.75</c:v>
                </c:pt>
                <c:pt idx="105">
                  <c:v>2896512.25</c:v>
                </c:pt>
                <c:pt idx="106">
                  <c:v>2878088.5</c:v>
                </c:pt>
                <c:pt idx="107">
                  <c:v>2859664.75</c:v>
                </c:pt>
                <c:pt idx="108">
                  <c:v>2845013</c:v>
                </c:pt>
                <c:pt idx="109">
                  <c:v>2831997.75</c:v>
                </c:pt>
                <c:pt idx="110">
                  <c:v>2818982.5</c:v>
                </c:pt>
                <c:pt idx="111">
                  <c:v>2805967.25</c:v>
                </c:pt>
                <c:pt idx="112">
                  <c:v>2792952</c:v>
                </c:pt>
                <c:pt idx="113">
                  <c:v>2779936.75</c:v>
                </c:pt>
                <c:pt idx="114">
                  <c:v>2766921.5</c:v>
                </c:pt>
                <c:pt idx="115">
                  <c:v>2754279</c:v>
                </c:pt>
                <c:pt idx="116">
                  <c:v>2743301.5</c:v>
                </c:pt>
                <c:pt idx="117">
                  <c:v>2732324</c:v>
                </c:pt>
                <c:pt idx="118">
                  <c:v>2721346.75</c:v>
                </c:pt>
                <c:pt idx="119">
                  <c:v>2710369.25</c:v>
                </c:pt>
                <c:pt idx="120">
                  <c:v>2699391.75</c:v>
                </c:pt>
                <c:pt idx="121">
                  <c:v>2686876.25</c:v>
                </c:pt>
                <c:pt idx="122">
                  <c:v>2673086.5</c:v>
                </c:pt>
                <c:pt idx="123">
                  <c:v>2659296.75</c:v>
                </c:pt>
                <c:pt idx="124">
                  <c:v>2645506.75</c:v>
                </c:pt>
                <c:pt idx="125">
                  <c:v>2625914.75</c:v>
                </c:pt>
                <c:pt idx="126">
                  <c:v>2604776.5</c:v>
                </c:pt>
                <c:pt idx="127">
                  <c:v>2583638.25</c:v>
                </c:pt>
                <c:pt idx="128">
                  <c:v>2556232.5</c:v>
                </c:pt>
                <c:pt idx="129">
                  <c:v>2526993</c:v>
                </c:pt>
                <c:pt idx="130">
                  <c:v>2496101</c:v>
                </c:pt>
                <c:pt idx="131">
                  <c:v>2450328</c:v>
                </c:pt>
                <c:pt idx="132">
                  <c:v>2404555</c:v>
                </c:pt>
                <c:pt idx="133">
                  <c:v>2358115.75</c:v>
                </c:pt>
                <c:pt idx="134">
                  <c:v>2287830.25</c:v>
                </c:pt>
                <c:pt idx="135">
                  <c:v>2217544.5</c:v>
                </c:pt>
                <c:pt idx="136">
                  <c:v>2147259</c:v>
                </c:pt>
                <c:pt idx="137">
                  <c:v>2053738</c:v>
                </c:pt>
                <c:pt idx="138">
                  <c:v>1942605.25</c:v>
                </c:pt>
                <c:pt idx="139">
                  <c:v>1831472.375</c:v>
                </c:pt>
                <c:pt idx="140">
                  <c:v>1720339.5</c:v>
                </c:pt>
                <c:pt idx="141">
                  <c:v>1579413.5</c:v>
                </c:pt>
                <c:pt idx="142">
                  <c:v>1431350.75</c:v>
                </c:pt>
                <c:pt idx="143">
                  <c:v>1283288.125</c:v>
                </c:pt>
                <c:pt idx="144">
                  <c:v>1128658.875</c:v>
                </c:pt>
                <c:pt idx="145">
                  <c:v>971241.3125</c:v>
                </c:pt>
                <c:pt idx="146">
                  <c:v>813823.6875</c:v>
                </c:pt>
                <c:pt idx="147">
                  <c:v>661476.25</c:v>
                </c:pt>
                <c:pt idx="148">
                  <c:v>509659.6875</c:v>
                </c:pt>
                <c:pt idx="149">
                  <c:v>357840</c:v>
                </c:pt>
                <c:pt idx="150">
                  <c:v>212820</c:v>
                </c:pt>
                <c:pt idx="151">
                  <c:v>69072.59375</c:v>
                </c:pt>
                <c:pt idx="152">
                  <c:v>-74672</c:v>
                </c:pt>
                <c:pt idx="153">
                  <c:v>-216460</c:v>
                </c:pt>
                <c:pt idx="154">
                  <c:v>-357630</c:v>
                </c:pt>
                <c:pt idx="155">
                  <c:v>-498800</c:v>
                </c:pt>
                <c:pt idx="156">
                  <c:v>-638410.125</c:v>
                </c:pt>
                <c:pt idx="157">
                  <c:v>-777220</c:v>
                </c:pt>
                <c:pt idx="158">
                  <c:v>-916020</c:v>
                </c:pt>
                <c:pt idx="159">
                  <c:v>-1044667.25</c:v>
                </c:pt>
                <c:pt idx="160">
                  <c:v>-1171500</c:v>
                </c:pt>
                <c:pt idx="161">
                  <c:v>-1298295.5</c:v>
                </c:pt>
                <c:pt idx="162">
                  <c:v>-1401778.75</c:v>
                </c:pt>
                <c:pt idx="163">
                  <c:v>-1490606.25</c:v>
                </c:pt>
                <c:pt idx="164">
                  <c:v>-1579433.75</c:v>
                </c:pt>
                <c:pt idx="165">
                  <c:v>-1668261.25</c:v>
                </c:pt>
                <c:pt idx="166">
                  <c:v>-1736200</c:v>
                </c:pt>
                <c:pt idx="167">
                  <c:v>-1785600</c:v>
                </c:pt>
                <c:pt idx="168">
                  <c:v>-1835044</c:v>
                </c:pt>
                <c:pt idx="169">
                  <c:v>-1884500</c:v>
                </c:pt>
                <c:pt idx="170">
                  <c:v>-1933900</c:v>
                </c:pt>
                <c:pt idx="171">
                  <c:v>-1973200</c:v>
                </c:pt>
                <c:pt idx="172">
                  <c:v>-1989929.25</c:v>
                </c:pt>
                <c:pt idx="173">
                  <c:v>-2006600</c:v>
                </c:pt>
                <c:pt idx="174">
                  <c:v>-2023336.5</c:v>
                </c:pt>
                <c:pt idx="175">
                  <c:v>-2040000</c:v>
                </c:pt>
                <c:pt idx="176">
                  <c:v>-2055800</c:v>
                </c:pt>
                <c:pt idx="177">
                  <c:v>-2061900</c:v>
                </c:pt>
                <c:pt idx="178">
                  <c:v>-2067976</c:v>
                </c:pt>
                <c:pt idx="179">
                  <c:v>-2074062.5</c:v>
                </c:pt>
                <c:pt idx="180">
                  <c:v>-2080120.5</c:v>
                </c:pt>
                <c:pt idx="181">
                  <c:v>-2081400</c:v>
                </c:pt>
                <c:pt idx="182">
                  <c:v>-2082800</c:v>
                </c:pt>
                <c:pt idx="183">
                  <c:v>-2084090.75</c:v>
                </c:pt>
                <c:pt idx="184">
                  <c:v>-2085300</c:v>
                </c:pt>
                <c:pt idx="185">
                  <c:v>-2084600</c:v>
                </c:pt>
                <c:pt idx="186">
                  <c:v>-2084000</c:v>
                </c:pt>
                <c:pt idx="187">
                  <c:v>-2083400</c:v>
                </c:pt>
                <c:pt idx="188">
                  <c:v>-2082763.25</c:v>
                </c:pt>
                <c:pt idx="189">
                  <c:v>-2081725.75</c:v>
                </c:pt>
                <c:pt idx="190">
                  <c:v>-2080700</c:v>
                </c:pt>
                <c:pt idx="191">
                  <c:v>-2079650.5</c:v>
                </c:pt>
                <c:pt idx="192">
                  <c:v>-2078600</c:v>
                </c:pt>
                <c:pt idx="193">
                  <c:v>-2077600</c:v>
                </c:pt>
                <c:pt idx="194">
                  <c:v>-2077040</c:v>
                </c:pt>
                <c:pt idx="195">
                  <c:v>-2077100</c:v>
                </c:pt>
                <c:pt idx="196">
                  <c:v>-2077088.25</c:v>
                </c:pt>
                <c:pt idx="197">
                  <c:v>-2077100</c:v>
                </c:pt>
                <c:pt idx="198">
                  <c:v>-2077136.5</c:v>
                </c:pt>
                <c:pt idx="199">
                  <c:v>-2077200</c:v>
                </c:pt>
                <c:pt idx="200">
                  <c:v>-2077184.75</c:v>
                </c:pt>
                <c:pt idx="201">
                  <c:v>-2077787.5</c:v>
                </c:pt>
                <c:pt idx="202">
                  <c:v>-2078900</c:v>
                </c:pt>
                <c:pt idx="203">
                  <c:v>-2080000</c:v>
                </c:pt>
                <c:pt idx="204">
                  <c:v>-2081154.5</c:v>
                </c:pt>
                <c:pt idx="205">
                  <c:v>-2082300</c:v>
                </c:pt>
                <c:pt idx="206">
                  <c:v>-2083399.25</c:v>
                </c:pt>
                <c:pt idx="207">
                  <c:v>-2084200</c:v>
                </c:pt>
                <c:pt idx="208">
                  <c:v>-2085000</c:v>
                </c:pt>
                <c:pt idx="209">
                  <c:v>-2085700</c:v>
                </c:pt>
                <c:pt idx="210">
                  <c:v>-2086524</c:v>
                </c:pt>
                <c:pt idx="211">
                  <c:v>-2085600</c:v>
                </c:pt>
                <c:pt idx="212">
                  <c:v>-2084600</c:v>
                </c:pt>
                <c:pt idx="213">
                  <c:v>-2083562.25</c:v>
                </c:pt>
                <c:pt idx="214">
                  <c:v>-2081400</c:v>
                </c:pt>
                <c:pt idx="215">
                  <c:v>-2076707.75</c:v>
                </c:pt>
                <c:pt idx="216">
                  <c:v>-2072058.5</c:v>
                </c:pt>
                <c:pt idx="217">
                  <c:v>-2067300</c:v>
                </c:pt>
                <c:pt idx="218">
                  <c:v>-2055768</c:v>
                </c:pt>
                <c:pt idx="219">
                  <c:v>-2044283.25</c:v>
                </c:pt>
                <c:pt idx="220">
                  <c:v>-2031102.25</c:v>
                </c:pt>
                <c:pt idx="221">
                  <c:v>-2012100</c:v>
                </c:pt>
                <c:pt idx="222">
                  <c:v>-1993015</c:v>
                </c:pt>
                <c:pt idx="223">
                  <c:v>-1965317.25</c:v>
                </c:pt>
                <c:pt idx="224">
                  <c:v>-1931857.5</c:v>
                </c:pt>
                <c:pt idx="225">
                  <c:v>-1898397.75</c:v>
                </c:pt>
                <c:pt idx="226">
                  <c:v>-1851876.75</c:v>
                </c:pt>
                <c:pt idx="227">
                  <c:v>-1797600</c:v>
                </c:pt>
                <c:pt idx="228">
                  <c:v>-1743278</c:v>
                </c:pt>
                <c:pt idx="229">
                  <c:v>-1683021.25</c:v>
                </c:pt>
                <c:pt idx="230">
                  <c:v>-1591370</c:v>
                </c:pt>
                <c:pt idx="231">
                  <c:v>-1499700</c:v>
                </c:pt>
                <c:pt idx="232">
                  <c:v>-1408100</c:v>
                </c:pt>
                <c:pt idx="233">
                  <c:v>-1305800</c:v>
                </c:pt>
                <c:pt idx="234">
                  <c:v>-1178500</c:v>
                </c:pt>
                <c:pt idx="235">
                  <c:v>-1051286.25</c:v>
                </c:pt>
                <c:pt idx="236">
                  <c:v>-922210</c:v>
                </c:pt>
                <c:pt idx="237">
                  <c:v>-783040</c:v>
                </c:pt>
                <c:pt idx="238">
                  <c:v>-643877.625</c:v>
                </c:pt>
                <c:pt idx="239">
                  <c:v>-503904.625</c:v>
                </c:pt>
                <c:pt idx="240">
                  <c:v>-362470</c:v>
                </c:pt>
                <c:pt idx="241">
                  <c:v>-221040</c:v>
                </c:pt>
                <c:pt idx="242">
                  <c:v>-78947</c:v>
                </c:pt>
                <c:pt idx="243">
                  <c:v>64758</c:v>
                </c:pt>
                <c:pt idx="244">
                  <c:v>208460</c:v>
                </c:pt>
                <c:pt idx="245">
                  <c:v>353830.1875</c:v>
                </c:pt>
                <c:pt idx="246">
                  <c:v>505430</c:v>
                </c:pt>
                <c:pt idx="247">
                  <c:v>657039.75</c:v>
                </c:pt>
                <c:pt idx="248">
                  <c:v>809267.625</c:v>
                </c:pt>
                <c:pt idx="249">
                  <c:v>966434.5625</c:v>
                </c:pt>
                <c:pt idx="250">
                  <c:v>1123601.5</c:v>
                </c:pt>
                <c:pt idx="251">
                  <c:v>1277919.5</c:v>
                </c:pt>
                <c:pt idx="252">
                  <c:v>1425528.375</c:v>
                </c:pt>
                <c:pt idx="253">
                  <c:v>1573137.125</c:v>
                </c:pt>
                <c:pt idx="254">
                  <c:v>1716573.25</c:v>
                </c:pt>
                <c:pt idx="255">
                  <c:v>1824204.5</c:v>
                </c:pt>
                <c:pt idx="256">
                  <c:v>1931835.875</c:v>
                </c:pt>
                <c:pt idx="257">
                  <c:v>2039467.25</c:v>
                </c:pt>
                <c:pt idx="258">
                  <c:v>2141742.5</c:v>
                </c:pt>
                <c:pt idx="259">
                  <c:v>2205731.75</c:v>
                </c:pt>
                <c:pt idx="260">
                  <c:v>2269721</c:v>
                </c:pt>
                <c:pt idx="261">
                  <c:v>2333710.25</c:v>
                </c:pt>
                <c:pt idx="262">
                  <c:v>2397699.75</c:v>
                </c:pt>
                <c:pt idx="263">
                  <c:v>2461689</c:v>
                </c:pt>
                <c:pt idx="264">
                  <c:v>2498616</c:v>
                </c:pt>
                <c:pt idx="265">
                  <c:v>2523018.5</c:v>
                </c:pt>
                <c:pt idx="266">
                  <c:v>2547420.75</c:v>
                </c:pt>
                <c:pt idx="267">
                  <c:v>2571823</c:v>
                </c:pt>
                <c:pt idx="268">
                  <c:v>2596225.5</c:v>
                </c:pt>
                <c:pt idx="269">
                  <c:v>2620627.75</c:v>
                </c:pt>
                <c:pt idx="270">
                  <c:v>2645030.25</c:v>
                </c:pt>
                <c:pt idx="271">
                  <c:v>2663996.75</c:v>
                </c:pt>
                <c:pt idx="272">
                  <c:v>2676022.5</c:v>
                </c:pt>
                <c:pt idx="273">
                  <c:v>2688048.5</c:v>
                </c:pt>
                <c:pt idx="274">
                  <c:v>2700074.25</c:v>
                </c:pt>
                <c:pt idx="275">
                  <c:v>2712100</c:v>
                </c:pt>
                <c:pt idx="276">
                  <c:v>2724126</c:v>
                </c:pt>
                <c:pt idx="277">
                  <c:v>2736151.75</c:v>
                </c:pt>
                <c:pt idx="278">
                  <c:v>2748177.5</c:v>
                </c:pt>
                <c:pt idx="279">
                  <c:v>2760796.25</c:v>
                </c:pt>
                <c:pt idx="280">
                  <c:v>2773641.75</c:v>
                </c:pt>
                <c:pt idx="281">
                  <c:v>2786487.25</c:v>
                </c:pt>
                <c:pt idx="282">
                  <c:v>2799332.75</c:v>
                </c:pt>
                <c:pt idx="283">
                  <c:v>2812178.25</c:v>
                </c:pt>
                <c:pt idx="284">
                  <c:v>2825023.75</c:v>
                </c:pt>
                <c:pt idx="285">
                  <c:v>2837869.25</c:v>
                </c:pt>
                <c:pt idx="286">
                  <c:v>2850753</c:v>
                </c:pt>
                <c:pt idx="287">
                  <c:v>2868819.25</c:v>
                </c:pt>
                <c:pt idx="288">
                  <c:v>2886885.5</c:v>
                </c:pt>
                <c:pt idx="289">
                  <c:v>2904951.75</c:v>
                </c:pt>
                <c:pt idx="290">
                  <c:v>2923018</c:v>
                </c:pt>
                <c:pt idx="291">
                  <c:v>2941084.25</c:v>
                </c:pt>
                <c:pt idx="292">
                  <c:v>2959150.5</c:v>
                </c:pt>
                <c:pt idx="293">
                  <c:v>2977216.75</c:v>
                </c:pt>
                <c:pt idx="294">
                  <c:v>2999203.75</c:v>
                </c:pt>
                <c:pt idx="295">
                  <c:v>3022409</c:v>
                </c:pt>
                <c:pt idx="296">
                  <c:v>3045614.25</c:v>
                </c:pt>
                <c:pt idx="297">
                  <c:v>3068819.5</c:v>
                </c:pt>
                <c:pt idx="298">
                  <c:v>3092024.75</c:v>
                </c:pt>
                <c:pt idx="299">
                  <c:v>3115902</c:v>
                </c:pt>
                <c:pt idx="300">
                  <c:v>3141182.5</c:v>
                </c:pt>
                <c:pt idx="301">
                  <c:v>3166462.75</c:v>
                </c:pt>
                <c:pt idx="302">
                  <c:v>3191743.25</c:v>
                </c:pt>
                <c:pt idx="303">
                  <c:v>3217098.5</c:v>
                </c:pt>
                <c:pt idx="304">
                  <c:v>3242598</c:v>
                </c:pt>
                <c:pt idx="305">
                  <c:v>3268097.5</c:v>
                </c:pt>
                <c:pt idx="306">
                  <c:v>3293597</c:v>
                </c:pt>
                <c:pt idx="307">
                  <c:v>3318169</c:v>
                </c:pt>
                <c:pt idx="308">
                  <c:v>3340137.25</c:v>
                </c:pt>
                <c:pt idx="309">
                  <c:v>3362105.5</c:v>
                </c:pt>
                <c:pt idx="310">
                  <c:v>3384073.5</c:v>
                </c:pt>
                <c:pt idx="311">
                  <c:v>3406041.75</c:v>
                </c:pt>
                <c:pt idx="312">
                  <c:v>3419227.25</c:v>
                </c:pt>
                <c:pt idx="313">
                  <c:v>3428266</c:v>
                </c:pt>
                <c:pt idx="314">
                  <c:v>3437304.75</c:v>
                </c:pt>
                <c:pt idx="315">
                  <c:v>3446343.5</c:v>
                </c:pt>
                <c:pt idx="316">
                  <c:v>3455382.25</c:v>
                </c:pt>
                <c:pt idx="317">
                  <c:v>3464420.75</c:v>
                </c:pt>
                <c:pt idx="318">
                  <c:v>3455265.5</c:v>
                </c:pt>
                <c:pt idx="319">
                  <c:v>3407377</c:v>
                </c:pt>
                <c:pt idx="320">
                  <c:v>3359488.5</c:v>
                </c:pt>
                <c:pt idx="321">
                  <c:v>3311600</c:v>
                </c:pt>
                <c:pt idx="322">
                  <c:v>3263711.75</c:v>
                </c:pt>
                <c:pt idx="323">
                  <c:v>3215823.25</c:v>
                </c:pt>
                <c:pt idx="324">
                  <c:v>3167934.75</c:v>
                </c:pt>
                <c:pt idx="325">
                  <c:v>3049414.75</c:v>
                </c:pt>
                <c:pt idx="326">
                  <c:v>2927947</c:v>
                </c:pt>
                <c:pt idx="327">
                  <c:v>2806479.25</c:v>
                </c:pt>
                <c:pt idx="328">
                  <c:v>2685011.25</c:v>
                </c:pt>
                <c:pt idx="329">
                  <c:v>2540660.75</c:v>
                </c:pt>
                <c:pt idx="330">
                  <c:v>2358424.25</c:v>
                </c:pt>
                <c:pt idx="331">
                  <c:v>2176187.75</c:v>
                </c:pt>
                <c:pt idx="332">
                  <c:v>1993951.125</c:v>
                </c:pt>
                <c:pt idx="333">
                  <c:v>1809053.875</c:v>
                </c:pt>
                <c:pt idx="334">
                  <c:v>1624049.5</c:v>
                </c:pt>
                <c:pt idx="335">
                  <c:v>1439045.25</c:v>
                </c:pt>
                <c:pt idx="336">
                  <c:v>1288049.75</c:v>
                </c:pt>
                <c:pt idx="337">
                  <c:v>1138664.25</c:v>
                </c:pt>
                <c:pt idx="338">
                  <c:v>989278.75</c:v>
                </c:pt>
                <c:pt idx="339">
                  <c:v>861794.25</c:v>
                </c:pt>
                <c:pt idx="340">
                  <c:v>758894.8125</c:v>
                </c:pt>
                <c:pt idx="341">
                  <c:v>655995.4375</c:v>
                </c:pt>
                <c:pt idx="342">
                  <c:v>553096</c:v>
                </c:pt>
                <c:pt idx="343">
                  <c:v>488010</c:v>
                </c:pt>
                <c:pt idx="344">
                  <c:v>423410</c:v>
                </c:pt>
                <c:pt idx="345">
                  <c:v>358812.6875</c:v>
                </c:pt>
                <c:pt idx="346">
                  <c:v>298926.6875</c:v>
                </c:pt>
                <c:pt idx="347">
                  <c:v>264380</c:v>
                </c:pt>
                <c:pt idx="348">
                  <c:v>229834.375</c:v>
                </c:pt>
                <c:pt idx="349">
                  <c:v>195290</c:v>
                </c:pt>
                <c:pt idx="350">
                  <c:v>160742.0625</c:v>
                </c:pt>
                <c:pt idx="351">
                  <c:v>139880</c:v>
                </c:pt>
                <c:pt idx="352">
                  <c:v>123570</c:v>
                </c:pt>
                <c:pt idx="353">
                  <c:v>107270</c:v>
                </c:pt>
                <c:pt idx="354">
                  <c:v>90960</c:v>
                </c:pt>
                <c:pt idx="355">
                  <c:v>74652</c:v>
                </c:pt>
                <c:pt idx="356">
                  <c:v>58345</c:v>
                </c:pt>
                <c:pt idx="357">
                  <c:v>50422</c:v>
                </c:pt>
                <c:pt idx="358">
                  <c:v>45007</c:v>
                </c:pt>
                <c:pt idx="359">
                  <c:v>39593</c:v>
                </c:pt>
                <c:pt idx="360">
                  <c:v>34178</c:v>
                </c:pt>
                <c:pt idx="361">
                  <c:v>28763</c:v>
                </c:pt>
                <c:pt idx="362">
                  <c:v>23348</c:v>
                </c:pt>
                <c:pt idx="363">
                  <c:v>20185</c:v>
                </c:pt>
                <c:pt idx="364">
                  <c:v>17623</c:v>
                </c:pt>
                <c:pt idx="365">
                  <c:v>15062</c:v>
                </c:pt>
                <c:pt idx="366">
                  <c:v>12500</c:v>
                </c:pt>
                <c:pt idx="367">
                  <c:v>10426</c:v>
                </c:pt>
                <c:pt idx="368">
                  <c:v>9137.2000000000007</c:v>
                </c:pt>
                <c:pt idx="369">
                  <c:v>7848.8</c:v>
                </c:pt>
                <c:pt idx="370">
                  <c:v>6560.3</c:v>
                </c:pt>
                <c:pt idx="371">
                  <c:v>5290</c:v>
                </c:pt>
                <c:pt idx="372">
                  <c:v>4675.5</c:v>
                </c:pt>
                <c:pt idx="373">
                  <c:v>4060.9</c:v>
                </c:pt>
                <c:pt idx="374">
                  <c:v>3446.4</c:v>
                </c:pt>
                <c:pt idx="375">
                  <c:v>2831.9</c:v>
                </c:pt>
                <c:pt idx="376">
                  <c:v>2375.3000000000002</c:v>
                </c:pt>
                <c:pt idx="377">
                  <c:v>2081.4</c:v>
                </c:pt>
                <c:pt idx="378">
                  <c:v>1787.5</c:v>
                </c:pt>
                <c:pt idx="379">
                  <c:v>1493.6</c:v>
                </c:pt>
                <c:pt idx="380">
                  <c:v>1254.3</c:v>
                </c:pt>
                <c:pt idx="381">
                  <c:v>1095.2</c:v>
                </c:pt>
                <c:pt idx="382">
                  <c:v>936.12</c:v>
                </c:pt>
                <c:pt idx="383">
                  <c:v>777.01</c:v>
                </c:pt>
                <c:pt idx="384">
                  <c:v>675.72</c:v>
                </c:pt>
                <c:pt idx="385">
                  <c:v>592.24</c:v>
                </c:pt>
                <c:pt idx="386">
                  <c:v>508.75</c:v>
                </c:pt>
                <c:pt idx="387">
                  <c:v>429.14</c:v>
                </c:pt>
                <c:pt idx="388">
                  <c:v>390.81</c:v>
                </c:pt>
                <c:pt idx="389">
                  <c:v>352.48</c:v>
                </c:pt>
                <c:pt idx="390">
                  <c:v>314.14999999999998</c:v>
                </c:pt>
                <c:pt idx="391">
                  <c:v>275.81</c:v>
                </c:pt>
                <c:pt idx="392">
                  <c:v>261.01</c:v>
                </c:pt>
                <c:pt idx="393">
                  <c:v>261.01</c:v>
                </c:pt>
                <c:pt idx="394">
                  <c:v>261.01</c:v>
                </c:pt>
              </c:numCache>
            </c:numRef>
          </c:yVal>
        </c:ser>
        <c:axId val="73362048"/>
        <c:axId val="73590656"/>
      </c:scatterChart>
      <c:valAx>
        <c:axId val="73362048"/>
        <c:scaling>
          <c:orientation val="minMax"/>
          <c:max val="400"/>
          <c:min val="-400"/>
        </c:scaling>
        <c:axPos val="b"/>
        <c:majorGridlines/>
        <c:minorGridlines/>
        <c:title>
          <c:tx>
            <c:rich>
              <a:bodyPr/>
              <a:lstStyle/>
              <a:p>
                <a:pPr>
                  <a:defRPr/>
                </a:pPr>
                <a:r>
                  <a:rPr lang="fr-FR"/>
                  <a:t>Z (mm)</a:t>
                </a:r>
              </a:p>
            </c:rich>
          </c:tx>
          <c:layout/>
        </c:title>
        <c:numFmt formatCode="#,##0" sourceLinked="0"/>
        <c:tickLblPos val="nextTo"/>
        <c:crossAx val="73590656"/>
        <c:crossesAt val="-3000000"/>
        <c:crossBetween val="midCat"/>
      </c:valAx>
      <c:valAx>
        <c:axId val="73590656"/>
        <c:scaling>
          <c:orientation val="minMax"/>
        </c:scaling>
        <c:axPos val="l"/>
        <c:majorGridlines/>
        <c:minorGridlines/>
        <c:title>
          <c:tx>
            <c:rich>
              <a:bodyPr/>
              <a:lstStyle/>
              <a:p>
                <a:pPr>
                  <a:defRPr/>
                </a:pPr>
                <a:r>
                  <a:rPr lang="fr-FR"/>
                  <a:t>Ez (V/m)</a:t>
                </a:r>
              </a:p>
            </c:rich>
          </c:tx>
          <c:layout>
            <c:manualLayout>
              <c:xMode val="edge"/>
              <c:yMode val="edge"/>
              <c:x val="8.8770528184642858E-3"/>
              <c:y val="0.37798335746148332"/>
            </c:manualLayout>
          </c:layout>
        </c:title>
        <c:numFmt formatCode="0.0E+00" sourceLinked="1"/>
        <c:tickLblPos val="low"/>
        <c:crossAx val="73362048"/>
        <c:crosses val="autoZero"/>
        <c:crossBetween val="midCat"/>
      </c:valAx>
    </c:plotArea>
    <c:plotVisOnly val="1"/>
  </c:chart>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38215" cy="45354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2044" y="0"/>
            <a:ext cx="2938214" cy="453547"/>
          </a:xfrm>
          <a:prstGeom prst="rect">
            <a:avLst/>
          </a:prstGeom>
        </p:spPr>
        <p:txBody>
          <a:bodyPr vert="horz" lIns="91440" tIns="45720" rIns="91440" bIns="45720" rtlCol="0"/>
          <a:lstStyle>
            <a:lvl1pPr algn="r">
              <a:defRPr sz="1200"/>
            </a:lvl1pPr>
          </a:lstStyle>
          <a:p>
            <a:fld id="{13E577B0-23D3-41C2-ADBE-FA65B057CA7E}" type="datetimeFigureOut">
              <a:rPr lang="en-US" smtClean="0"/>
              <a:pPr/>
              <a:t>12/5/2011</a:t>
            </a:fld>
            <a:endParaRPr lang="en-US"/>
          </a:p>
        </p:txBody>
      </p:sp>
      <p:sp>
        <p:nvSpPr>
          <p:cNvPr id="4" name="Footer Placeholder 3"/>
          <p:cNvSpPr>
            <a:spLocks noGrp="1"/>
          </p:cNvSpPr>
          <p:nvPr>
            <p:ph type="ftr" sz="quarter" idx="2"/>
          </p:nvPr>
        </p:nvSpPr>
        <p:spPr>
          <a:xfrm>
            <a:off x="0" y="8612696"/>
            <a:ext cx="2938215" cy="45354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2044" y="8612696"/>
            <a:ext cx="2938214" cy="453547"/>
          </a:xfrm>
          <a:prstGeom prst="rect">
            <a:avLst/>
          </a:prstGeom>
        </p:spPr>
        <p:txBody>
          <a:bodyPr vert="horz" lIns="91440" tIns="45720" rIns="91440" bIns="45720" rtlCol="0" anchor="b"/>
          <a:lstStyle>
            <a:lvl1pPr algn="r">
              <a:defRPr sz="1200"/>
            </a:lvl1pPr>
          </a:lstStyle>
          <a:p>
            <a:fld id="{8F1C794C-5E17-4B93-854B-B366ED13DBB9}" type="slidenum">
              <a:rPr lang="en-US" smtClean="0"/>
              <a:pPr/>
              <a:t>‹N°›</a:t>
            </a:fld>
            <a:endParaRPr lang="en-US"/>
          </a:p>
        </p:txBody>
      </p:sp>
    </p:spTree>
    <p:extLst>
      <p:ext uri="{BB962C8B-B14F-4D97-AF65-F5344CB8AC3E}">
        <p14:creationId xmlns="" xmlns:p14="http://schemas.microsoft.com/office/powerpoint/2010/main" val="202420858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p:cNvSpPr>
          <p:nvPr>
            <p:ph type="hdr" sz="quarter"/>
          </p:nvPr>
        </p:nvSpPr>
        <p:spPr bwMode="auto">
          <a:xfrm>
            <a:off x="1" y="1"/>
            <a:ext cx="2938780" cy="453390"/>
          </a:xfrm>
          <a:prstGeom prst="rect">
            <a:avLst/>
          </a:prstGeom>
          <a:noFill/>
          <a:ln w="25400">
            <a:noFill/>
            <a:miter lim="800000"/>
            <a:headEnd/>
            <a:tailEnd/>
          </a:ln>
          <a:effectLst/>
        </p:spPr>
        <p:txBody>
          <a:bodyPr vert="horz" wrap="square" lIns="90419" tIns="45210" rIns="90419" bIns="45210" numCol="1" anchor="t" anchorCtr="0" compatLnSpc="1">
            <a:prstTxWarp prst="textNoShape">
              <a:avLst/>
            </a:prstTxWarp>
          </a:bodyPr>
          <a:lstStyle>
            <a:lvl1pPr algn="l">
              <a:defRPr sz="1200"/>
            </a:lvl1pPr>
          </a:lstStyle>
          <a:p>
            <a:endParaRPr lang="en-US"/>
          </a:p>
        </p:txBody>
      </p:sp>
      <p:sp>
        <p:nvSpPr>
          <p:cNvPr id="96259" name="Rectangle 3"/>
          <p:cNvSpPr>
            <a:spLocks noGrp="1"/>
          </p:cNvSpPr>
          <p:nvPr>
            <p:ph type="dt" idx="1"/>
          </p:nvPr>
        </p:nvSpPr>
        <p:spPr bwMode="auto">
          <a:xfrm>
            <a:off x="3843023" y="1"/>
            <a:ext cx="2938780" cy="453390"/>
          </a:xfrm>
          <a:prstGeom prst="rect">
            <a:avLst/>
          </a:prstGeom>
          <a:noFill/>
          <a:ln w="25400">
            <a:noFill/>
            <a:miter lim="800000"/>
            <a:headEnd/>
            <a:tailEnd/>
          </a:ln>
          <a:effectLst/>
        </p:spPr>
        <p:txBody>
          <a:bodyPr vert="horz" wrap="square" lIns="90419" tIns="45210" rIns="90419" bIns="45210" numCol="1" anchor="t" anchorCtr="0" compatLnSpc="1">
            <a:prstTxWarp prst="textNoShape">
              <a:avLst/>
            </a:prstTxWarp>
          </a:bodyPr>
          <a:lstStyle>
            <a:lvl1pPr algn="r">
              <a:defRPr sz="1200"/>
            </a:lvl1pPr>
          </a:lstStyle>
          <a:p>
            <a:endParaRPr lang="en-US"/>
          </a:p>
        </p:txBody>
      </p:sp>
      <p:sp>
        <p:nvSpPr>
          <p:cNvPr id="96260" name="Rectangle 4"/>
          <p:cNvSpPr>
            <a:spLocks noGrp="1" noRot="1" noChangeAspect="1" noChangeArrowheads="1" noTextEdit="1"/>
          </p:cNvSpPr>
          <p:nvPr>
            <p:ph type="sldImg" idx="2"/>
          </p:nvPr>
        </p:nvSpPr>
        <p:spPr bwMode="auto">
          <a:xfrm>
            <a:off x="1123950" y="681038"/>
            <a:ext cx="4533900" cy="3400425"/>
          </a:xfrm>
          <a:prstGeom prst="rect">
            <a:avLst/>
          </a:prstGeom>
          <a:noFill/>
          <a:ln w="9525">
            <a:solidFill>
              <a:srgbClr val="000000"/>
            </a:solidFill>
            <a:miter lim="800000"/>
            <a:headEnd/>
            <a:tailEnd/>
          </a:ln>
          <a:effectLst/>
        </p:spPr>
      </p:sp>
      <p:sp>
        <p:nvSpPr>
          <p:cNvPr id="96261" name="Rectangle 5"/>
          <p:cNvSpPr>
            <a:spLocks noGrp="1"/>
          </p:cNvSpPr>
          <p:nvPr>
            <p:ph type="body" sz="quarter" idx="3"/>
          </p:nvPr>
        </p:nvSpPr>
        <p:spPr bwMode="auto">
          <a:xfrm>
            <a:off x="904242" y="4307206"/>
            <a:ext cx="4973320" cy="4080510"/>
          </a:xfrm>
          <a:prstGeom prst="rect">
            <a:avLst/>
          </a:prstGeom>
          <a:noFill/>
          <a:ln w="25400">
            <a:noFill/>
            <a:miter lim="800000"/>
            <a:headEnd/>
            <a:tailEnd/>
          </a:ln>
          <a:effectLst/>
        </p:spPr>
        <p:txBody>
          <a:bodyPr vert="horz" wrap="square" lIns="90419" tIns="45210" rIns="90419" bIns="452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2" name="Rectangle 6"/>
          <p:cNvSpPr>
            <a:spLocks noGrp="1"/>
          </p:cNvSpPr>
          <p:nvPr>
            <p:ph type="ftr" sz="quarter" idx="4"/>
          </p:nvPr>
        </p:nvSpPr>
        <p:spPr bwMode="auto">
          <a:xfrm>
            <a:off x="1" y="8614410"/>
            <a:ext cx="2938780" cy="453390"/>
          </a:xfrm>
          <a:prstGeom prst="rect">
            <a:avLst/>
          </a:prstGeom>
          <a:noFill/>
          <a:ln w="25400">
            <a:noFill/>
            <a:miter lim="800000"/>
            <a:headEnd/>
            <a:tailEnd/>
          </a:ln>
          <a:effectLst/>
        </p:spPr>
        <p:txBody>
          <a:bodyPr vert="horz" wrap="square" lIns="90419" tIns="45210" rIns="90419" bIns="45210" numCol="1" anchor="b" anchorCtr="0" compatLnSpc="1">
            <a:prstTxWarp prst="textNoShape">
              <a:avLst/>
            </a:prstTxWarp>
          </a:bodyPr>
          <a:lstStyle>
            <a:lvl1pPr algn="l">
              <a:defRPr sz="1200"/>
            </a:lvl1pPr>
          </a:lstStyle>
          <a:p>
            <a:endParaRPr lang="en-US"/>
          </a:p>
        </p:txBody>
      </p:sp>
      <p:sp>
        <p:nvSpPr>
          <p:cNvPr id="96263" name="Rectangle 7"/>
          <p:cNvSpPr>
            <a:spLocks noGrp="1"/>
          </p:cNvSpPr>
          <p:nvPr>
            <p:ph type="sldNum" sz="quarter" idx="5"/>
          </p:nvPr>
        </p:nvSpPr>
        <p:spPr bwMode="auto">
          <a:xfrm>
            <a:off x="3843023" y="8614410"/>
            <a:ext cx="2938780" cy="453390"/>
          </a:xfrm>
          <a:prstGeom prst="rect">
            <a:avLst/>
          </a:prstGeom>
          <a:noFill/>
          <a:ln w="25400">
            <a:noFill/>
            <a:miter lim="800000"/>
            <a:headEnd/>
            <a:tailEnd/>
          </a:ln>
          <a:effectLst/>
        </p:spPr>
        <p:txBody>
          <a:bodyPr vert="horz" wrap="square" lIns="90419" tIns="45210" rIns="90419" bIns="45210" numCol="1" anchor="b" anchorCtr="0" compatLnSpc="1">
            <a:prstTxWarp prst="textNoShape">
              <a:avLst/>
            </a:prstTxWarp>
          </a:bodyPr>
          <a:lstStyle>
            <a:lvl1pPr algn="r">
              <a:defRPr sz="1200"/>
            </a:lvl1pPr>
          </a:lstStyle>
          <a:p>
            <a:fld id="{0246BE51-7DE0-7D42-879B-41C2916FDA3A}" type="slidenum">
              <a:rPr lang="en-US"/>
              <a:pPr/>
              <a:t>‹N°›</a:t>
            </a:fld>
            <a:endParaRPr lang="en-US"/>
          </a:p>
        </p:txBody>
      </p:sp>
    </p:spTree>
    <p:extLst>
      <p:ext uri="{BB962C8B-B14F-4D97-AF65-F5344CB8AC3E}">
        <p14:creationId xmlns="" xmlns:p14="http://schemas.microsoft.com/office/powerpoint/2010/main" val="4216394688"/>
      </p:ext>
    </p:extLst>
  </p:cSld>
  <p:clrMap bg1="lt1" tx1="dk1" bg2="lt2" tx2="dk2" accent1="accent1" accent2="accent2" accent3="accent3" accent4="accent4" accent5="accent5" accent6="accent6" hlink="hlink" folHlink="folHlink"/>
  <p:hf sldNum="0" hdr="0" ftr="0" dt="0"/>
  <p:notesStyle>
    <a:lvl1pPr algn="l" rtl="0" fontAlgn="base">
      <a:spcBef>
        <a:spcPct val="0"/>
      </a:spcBef>
      <a:spcAft>
        <a:spcPct val="0"/>
      </a:spcAft>
      <a:defRPr sz="1200" kern="1200">
        <a:solidFill>
          <a:schemeClr val="tx1"/>
        </a:solidFill>
        <a:latin typeface="Gill Sans" charset="0"/>
        <a:ea typeface="+mn-ea"/>
        <a:cs typeface="+mn-cs"/>
      </a:defRPr>
    </a:lvl1pPr>
    <a:lvl2pPr marL="457200" algn="l" rtl="0" fontAlgn="base">
      <a:spcBef>
        <a:spcPct val="0"/>
      </a:spcBef>
      <a:spcAft>
        <a:spcPct val="0"/>
      </a:spcAft>
      <a:defRPr sz="1200" kern="1200">
        <a:solidFill>
          <a:schemeClr val="tx1"/>
        </a:solidFill>
        <a:latin typeface="Gill Sans" charset="0"/>
        <a:ea typeface="ＭＳ Ｐゴシック" charset="-128"/>
        <a:cs typeface="+mn-cs"/>
      </a:defRPr>
    </a:lvl2pPr>
    <a:lvl3pPr marL="914400" algn="l" rtl="0" fontAlgn="base">
      <a:spcBef>
        <a:spcPct val="0"/>
      </a:spcBef>
      <a:spcAft>
        <a:spcPct val="0"/>
      </a:spcAft>
      <a:defRPr sz="1200" kern="1200">
        <a:solidFill>
          <a:schemeClr val="tx1"/>
        </a:solidFill>
        <a:latin typeface="Gill Sans" charset="0"/>
        <a:ea typeface="ＭＳ Ｐゴシック" charset="-128"/>
        <a:cs typeface="+mn-cs"/>
      </a:defRPr>
    </a:lvl3pPr>
    <a:lvl4pPr marL="1371600" algn="l" rtl="0" fontAlgn="base">
      <a:spcBef>
        <a:spcPct val="0"/>
      </a:spcBef>
      <a:spcAft>
        <a:spcPct val="0"/>
      </a:spcAft>
      <a:defRPr sz="1200" kern="1200">
        <a:solidFill>
          <a:schemeClr val="tx1"/>
        </a:solidFill>
        <a:latin typeface="Gill Sans" charset="0"/>
        <a:ea typeface="ＭＳ Ｐゴシック" charset="-128"/>
        <a:cs typeface="+mn-cs"/>
      </a:defRPr>
    </a:lvl4pPr>
    <a:lvl5pPr marL="1828800" algn="l" rtl="0" fontAlgn="base">
      <a:spcBef>
        <a:spcPct val="0"/>
      </a:spcBef>
      <a:spcAft>
        <a:spcPct val="0"/>
      </a:spcAft>
      <a:defRPr sz="1200" kern="1200">
        <a:solidFill>
          <a:schemeClr val="tx1"/>
        </a:solidFill>
        <a:latin typeface="Gill San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 xmlns:p14="http://schemas.microsoft.com/office/powerpoint/2010/main" val="574460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 xmlns:p14="http://schemas.microsoft.com/office/powerpoint/2010/main" val="574460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 xmlns:p14="http://schemas.microsoft.com/office/powerpoint/2010/main" val="574460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 xmlns:p14="http://schemas.microsoft.com/office/powerpoint/2010/main" val="574460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 xmlns:p14="http://schemas.microsoft.com/office/powerpoint/2010/main" val="574460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 xmlns:p14="http://schemas.microsoft.com/office/powerpoint/2010/main" val="574460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 xmlns:p14="http://schemas.microsoft.com/office/powerpoint/2010/main" val="574460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 xmlns:p14="http://schemas.microsoft.com/office/powerpoint/2010/main" val="574460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 xmlns:p14="http://schemas.microsoft.com/office/powerpoint/2010/main" val="574460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 xmlns:p14="http://schemas.microsoft.com/office/powerpoint/2010/main" val="574460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 xmlns:p14="http://schemas.microsoft.com/office/powerpoint/2010/main" val="574460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 xmlns:p14="http://schemas.microsoft.com/office/powerpoint/2010/main" val="574460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957784" y="1996480"/>
            <a:ext cx="11055350" cy="2090737"/>
          </a:xfrm>
        </p:spPr>
        <p:txBody>
          <a:bodyPr/>
          <a:lstStyle>
            <a:lvl1pPr algn="ctr">
              <a:defRPr b="1"/>
            </a:lvl1pPr>
          </a:lstStyle>
          <a:p>
            <a:r>
              <a:rPr lang="en-US" smtClean="0"/>
              <a:t>Click to edit Master title style</a:t>
            </a:r>
            <a:endParaRPr lang="sv-SE" dirty="0"/>
          </a:p>
        </p:txBody>
      </p:sp>
      <p:sp>
        <p:nvSpPr>
          <p:cNvPr id="3" name="Underrubrik 2"/>
          <p:cNvSpPr>
            <a:spLocks noGrp="1"/>
          </p:cNvSpPr>
          <p:nvPr>
            <p:ph type="subTitle" idx="1"/>
          </p:nvPr>
        </p:nvSpPr>
        <p:spPr>
          <a:xfrm>
            <a:off x="1965896" y="4948808"/>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sv-SE" dirty="0"/>
          </a:p>
        </p:txBody>
      </p:sp>
      <p:sp>
        <p:nvSpPr>
          <p:cNvPr id="4" name="Platshållare för bildnummer 3"/>
          <p:cNvSpPr>
            <a:spLocks noGrp="1"/>
          </p:cNvSpPr>
          <p:nvPr>
            <p:ph type="sldNum" sz="quarter" idx="10"/>
          </p:nvPr>
        </p:nvSpPr>
        <p:spPr/>
        <p:txBody>
          <a:bodyPr/>
          <a:lstStyle>
            <a:lvl1pPr>
              <a:defRPr smtClean="0"/>
            </a:lvl1pPr>
          </a:lstStyle>
          <a:p>
            <a:fld id="{22B76AD9-3B10-7341-AA29-9FC06026622E}" type="slidenum">
              <a:rPr lang="en-US"/>
              <a:pPr/>
              <a:t>‹N°›</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
        <p:nvSpPr>
          <p:cNvPr id="3" name="Platshållare för lodrät text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Platshållare för bildnummer 3"/>
          <p:cNvSpPr>
            <a:spLocks noGrp="1"/>
          </p:cNvSpPr>
          <p:nvPr>
            <p:ph type="sldNum" sz="quarter" idx="10"/>
          </p:nvPr>
        </p:nvSpPr>
        <p:spPr/>
        <p:txBody>
          <a:bodyPr/>
          <a:lstStyle>
            <a:lvl1pPr>
              <a:defRPr smtClean="0"/>
            </a:lvl1pPr>
          </a:lstStyle>
          <a:p>
            <a:fld id="{7F649304-BE25-E542-A1C6-DC2C9892ACD1}" type="slidenum">
              <a:rPr lang="en-US"/>
              <a:pPr/>
              <a:t>‹N°›</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191500" y="558800"/>
            <a:ext cx="2336800" cy="7200900"/>
          </a:xfrm>
        </p:spPr>
        <p:txBody>
          <a:bodyPr vert="eaVert"/>
          <a:lstStyle/>
          <a:p>
            <a:r>
              <a:rPr lang="en-US" smtClean="0"/>
              <a:t>Click to edit Master title style</a:t>
            </a:r>
            <a:endParaRPr lang="sv-SE"/>
          </a:p>
        </p:txBody>
      </p:sp>
      <p:sp>
        <p:nvSpPr>
          <p:cNvPr id="3" name="Platshållare för lodrät text 2"/>
          <p:cNvSpPr>
            <a:spLocks noGrp="1"/>
          </p:cNvSpPr>
          <p:nvPr>
            <p:ph type="body" orient="vert" idx="1"/>
          </p:nvPr>
        </p:nvSpPr>
        <p:spPr>
          <a:xfrm>
            <a:off x="1181100" y="558800"/>
            <a:ext cx="6858000" cy="7200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Platshållare för bildnummer 3"/>
          <p:cNvSpPr>
            <a:spLocks noGrp="1"/>
          </p:cNvSpPr>
          <p:nvPr>
            <p:ph type="sldNum" sz="quarter" idx="10"/>
          </p:nvPr>
        </p:nvSpPr>
        <p:spPr/>
        <p:txBody>
          <a:bodyPr/>
          <a:lstStyle>
            <a:lvl1pPr>
              <a:defRPr smtClean="0"/>
            </a:lvl1pPr>
          </a:lstStyle>
          <a:p>
            <a:fld id="{5C47028C-E13F-0A40-811C-2A02C395A461}" type="slidenum">
              <a:rPr lang="en-US"/>
              <a:pPr/>
              <a:t>‹N°›</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
        <p:nvSpPr>
          <p:cNvPr id="3" name="Platshållare för innehåll 2"/>
          <p:cNvSpPr>
            <a:spLocks noGrp="1"/>
          </p:cNvSpPr>
          <p:nvPr>
            <p:ph idx="1" hasCustomPrompt="1"/>
          </p:nvPr>
        </p:nvSpPr>
        <p:spPr/>
        <p:txBody>
          <a:bodyPr/>
          <a:lstStyle>
            <a:lvl1pPr>
              <a:defRPr/>
            </a:lvl1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p:txBody>
      </p:sp>
      <p:sp>
        <p:nvSpPr>
          <p:cNvPr id="4" name="Platshållare för bildnummer 3"/>
          <p:cNvSpPr>
            <a:spLocks noGrp="1"/>
          </p:cNvSpPr>
          <p:nvPr>
            <p:ph type="sldNum" sz="quarter" idx="10"/>
          </p:nvPr>
        </p:nvSpPr>
        <p:spPr/>
        <p:txBody>
          <a:bodyPr/>
          <a:lstStyle>
            <a:lvl1pPr>
              <a:defRPr smtClean="0"/>
            </a:lvl1pPr>
          </a:lstStyle>
          <a:p>
            <a:fld id="{FF2B4A6C-5733-B342-BEF2-6FB7836DDFCC}" type="slidenum">
              <a:rPr lang="en-US"/>
              <a:pPr/>
              <a:t>‹N°›</a:t>
            </a:fld>
            <a:endParaRPr lang="en-US"/>
          </a:p>
        </p:txBody>
      </p:sp>
    </p:spTree>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sv-SE"/>
          </a:p>
        </p:txBody>
      </p:sp>
      <p:sp>
        <p:nvSpPr>
          <p:cNvPr id="3" name="Platshållare för text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Platshållare för bildnummer 3"/>
          <p:cNvSpPr>
            <a:spLocks noGrp="1"/>
          </p:cNvSpPr>
          <p:nvPr>
            <p:ph type="sldNum" sz="quarter" idx="10"/>
          </p:nvPr>
        </p:nvSpPr>
        <p:spPr/>
        <p:txBody>
          <a:bodyPr/>
          <a:lstStyle>
            <a:lvl1pPr>
              <a:defRPr smtClean="0"/>
            </a:lvl1pPr>
          </a:lstStyle>
          <a:p>
            <a:fld id="{706AB452-3DE2-3A44-A832-EA434AEB04B9}" type="slidenum">
              <a:rPr lang="en-US"/>
              <a:pPr/>
              <a:t>‹N°›</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
        <p:nvSpPr>
          <p:cNvPr id="3" name="Platshållare för innehåll 2"/>
          <p:cNvSpPr>
            <a:spLocks noGrp="1"/>
          </p:cNvSpPr>
          <p:nvPr>
            <p:ph sz="half" idx="1"/>
          </p:nvPr>
        </p:nvSpPr>
        <p:spPr>
          <a:xfrm>
            <a:off x="1181100" y="2971800"/>
            <a:ext cx="3657600" cy="4787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Platshållare för innehåll 3"/>
          <p:cNvSpPr>
            <a:spLocks noGrp="1"/>
          </p:cNvSpPr>
          <p:nvPr>
            <p:ph sz="half" idx="2"/>
          </p:nvPr>
        </p:nvSpPr>
        <p:spPr>
          <a:xfrm>
            <a:off x="4991100" y="2971800"/>
            <a:ext cx="3657600" cy="4787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Platshållare för bildnummer 4"/>
          <p:cNvSpPr>
            <a:spLocks noGrp="1"/>
          </p:cNvSpPr>
          <p:nvPr>
            <p:ph type="sldNum" sz="quarter" idx="10"/>
          </p:nvPr>
        </p:nvSpPr>
        <p:spPr/>
        <p:txBody>
          <a:bodyPr/>
          <a:lstStyle>
            <a:lvl1pPr>
              <a:defRPr smtClean="0"/>
            </a:lvl1pPr>
          </a:lstStyle>
          <a:p>
            <a:fld id="{69EF22F9-2B1A-1143-A6E9-C5CC19F3E8EE}" type="slidenum">
              <a:rPr lang="en-US"/>
              <a:pPr/>
              <a:t>‹N°›</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sv-SE"/>
          </a:p>
        </p:txBody>
      </p:sp>
      <p:sp>
        <p:nvSpPr>
          <p:cNvPr id="3" name="Platshållare för text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Platshållare för innehåll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5" name="Platshållare för text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Platshållare för innehåll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Platshållare för bildnummer 6"/>
          <p:cNvSpPr>
            <a:spLocks noGrp="1"/>
          </p:cNvSpPr>
          <p:nvPr>
            <p:ph type="sldNum" sz="quarter" idx="10"/>
          </p:nvPr>
        </p:nvSpPr>
        <p:spPr/>
        <p:txBody>
          <a:bodyPr/>
          <a:lstStyle>
            <a:lvl1pPr>
              <a:defRPr smtClean="0"/>
            </a:lvl1pPr>
          </a:lstStyle>
          <a:p>
            <a:fld id="{518CE635-5BA5-5249-AA81-EB64DF50290E}" type="slidenum">
              <a:rPr lang="en-US"/>
              <a:pPr/>
              <a:t>‹N°›</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smtClean="0"/>
              <a:t>Click to edit Master title style</a:t>
            </a:r>
            <a:endParaRPr lang="sv-SE"/>
          </a:p>
        </p:txBody>
      </p:sp>
      <p:sp>
        <p:nvSpPr>
          <p:cNvPr id="3" name="Platshållare för bildnummer 2"/>
          <p:cNvSpPr>
            <a:spLocks noGrp="1"/>
          </p:cNvSpPr>
          <p:nvPr>
            <p:ph type="sldNum" sz="quarter" idx="10"/>
          </p:nvPr>
        </p:nvSpPr>
        <p:spPr/>
        <p:txBody>
          <a:bodyPr/>
          <a:lstStyle>
            <a:lvl1pPr>
              <a:defRPr smtClean="0"/>
            </a:lvl1pPr>
          </a:lstStyle>
          <a:p>
            <a:fld id="{6961CAF6-8E47-6D49-995C-96475C1873D5}" type="slidenum">
              <a:rPr lang="en-US"/>
              <a:pPr/>
              <a:t>‹N°›</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bildnummer 1"/>
          <p:cNvSpPr>
            <a:spLocks noGrp="1"/>
          </p:cNvSpPr>
          <p:nvPr>
            <p:ph type="sldNum" sz="quarter" idx="10"/>
          </p:nvPr>
        </p:nvSpPr>
        <p:spPr/>
        <p:txBody>
          <a:bodyPr/>
          <a:lstStyle>
            <a:lvl1pPr>
              <a:defRPr smtClean="0"/>
            </a:lvl1pPr>
          </a:lstStyle>
          <a:p>
            <a:fld id="{3200A202-E0DE-0D42-8965-4E934D8EB815}" type="slidenum">
              <a:rPr lang="en-US"/>
              <a:pPr/>
              <a:t>‹N°›</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sv-SE"/>
          </a:p>
        </p:txBody>
      </p:sp>
      <p:sp>
        <p:nvSpPr>
          <p:cNvPr id="3" name="Platshållare för innehåll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Platshållare för text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Platshållare för bildnummer 4"/>
          <p:cNvSpPr>
            <a:spLocks noGrp="1"/>
          </p:cNvSpPr>
          <p:nvPr>
            <p:ph type="sldNum" sz="quarter" idx="10"/>
          </p:nvPr>
        </p:nvSpPr>
        <p:spPr/>
        <p:txBody>
          <a:bodyPr/>
          <a:lstStyle>
            <a:lvl1pPr>
              <a:defRPr smtClean="0"/>
            </a:lvl1pPr>
          </a:lstStyle>
          <a:p>
            <a:fld id="{0CD10244-191B-A741-9FCF-A4C6542A1BC2}" type="slidenum">
              <a:rPr lang="en-US"/>
              <a:pPr/>
              <a:t>‹N°›</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sv-SE"/>
          </a:p>
        </p:txBody>
      </p:sp>
      <p:sp>
        <p:nvSpPr>
          <p:cNvPr id="3" name="Platshållare för bild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sv-SE"/>
          </a:p>
        </p:txBody>
      </p:sp>
      <p:sp>
        <p:nvSpPr>
          <p:cNvPr id="4" name="Platshållare för text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Platshållare för bildnummer 4"/>
          <p:cNvSpPr>
            <a:spLocks noGrp="1"/>
          </p:cNvSpPr>
          <p:nvPr>
            <p:ph type="sldNum" sz="quarter" idx="10"/>
          </p:nvPr>
        </p:nvSpPr>
        <p:spPr/>
        <p:txBody>
          <a:bodyPr/>
          <a:lstStyle>
            <a:lvl1pPr>
              <a:defRPr smtClean="0"/>
            </a:lvl1pPr>
          </a:lstStyle>
          <a:p>
            <a:fld id="{83E64A99-B461-BA4C-9D82-75DADCF00FFF}" type="slidenum">
              <a:rPr lang="en-US"/>
              <a:pPr/>
              <a:t>‹N°›</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49" name="Picture 1"/>
          <p:cNvPicPr>
            <a:picLocks noChangeAspect="1" noChangeArrowheads="1"/>
          </p:cNvPicPr>
          <p:nvPr/>
        </p:nvPicPr>
        <p:blipFill>
          <a:blip r:embed="rId13"/>
          <a:srcRect/>
          <a:stretch>
            <a:fillRect/>
          </a:stretch>
        </p:blipFill>
        <p:spPr bwMode="auto">
          <a:xfrm>
            <a:off x="1408120" y="1024944"/>
            <a:ext cx="11566525" cy="8674100"/>
          </a:xfrm>
          <a:prstGeom prst="rect">
            <a:avLst/>
          </a:prstGeom>
          <a:noFill/>
          <a:ln w="12700" cap="flat">
            <a:noFill/>
            <a:miter lim="800000"/>
            <a:headEnd/>
            <a:tailEnd/>
          </a:ln>
        </p:spPr>
      </p:pic>
      <p:sp>
        <p:nvSpPr>
          <p:cNvPr id="2051" name="Rectangle 3"/>
          <p:cNvSpPr>
            <a:spLocks noGrp="1" noChangeArrowheads="1"/>
          </p:cNvSpPr>
          <p:nvPr>
            <p:ph type="body" idx="1"/>
          </p:nvPr>
        </p:nvSpPr>
        <p:spPr bwMode="auto">
          <a:xfrm>
            <a:off x="1181100" y="2971800"/>
            <a:ext cx="7467600" cy="4787900"/>
          </a:xfrm>
          <a:prstGeom prst="rect">
            <a:avLst/>
          </a:prstGeom>
          <a:noFill/>
          <a:ln w="12700">
            <a:noFill/>
            <a:miter lim="800000"/>
            <a:headEnd/>
            <a:tailEnd/>
          </a:ln>
          <a:effectLst/>
        </p:spPr>
        <p:txBody>
          <a:bodyPr vert="horz" wrap="square" lIns="0" tIns="0" rIns="0" bIns="0" numCol="1" anchor="t" anchorCtr="0" compatLnSpc="1">
            <a:prstTxWarp prst="textNoShape">
              <a:avLst/>
            </a:prstTxWarp>
          </a:bodyPr>
          <a:lstStyle/>
          <a:p>
            <a:pPr lvl="0"/>
            <a:r>
              <a:rPr lang="en-US" dirty="0">
                <a:sym typeface="TitilliumText14L Bold" pitchFamily="-64" charset="0"/>
              </a:rPr>
              <a:t>Click to edit Master text styles</a:t>
            </a:r>
          </a:p>
          <a:p>
            <a:pPr lvl="1"/>
            <a:r>
              <a:rPr lang="en-US" dirty="0">
                <a:sym typeface="TitilliumText14L Bold" pitchFamily="-64" charset="0"/>
              </a:rPr>
              <a:t>Second level</a:t>
            </a:r>
          </a:p>
          <a:p>
            <a:pPr lvl="2"/>
            <a:r>
              <a:rPr lang="en-US" dirty="0">
                <a:sym typeface="TitilliumText14L Bold" pitchFamily="-64" charset="0"/>
              </a:rPr>
              <a:t>Third level</a:t>
            </a:r>
          </a:p>
          <a:p>
            <a:pPr lvl="3"/>
            <a:r>
              <a:rPr lang="en-US" dirty="0">
                <a:sym typeface="TitilliumText14L Bold" pitchFamily="-64" charset="0"/>
              </a:rPr>
              <a:t>Fourth </a:t>
            </a:r>
            <a:r>
              <a:rPr lang="en-US" dirty="0" smtClean="0">
                <a:sym typeface="TitilliumText14L Bold" pitchFamily="-64" charset="0"/>
              </a:rPr>
              <a:t>level</a:t>
            </a:r>
            <a:endParaRPr lang="en-US" dirty="0">
              <a:sym typeface="TitilliumText14L Bold" pitchFamily="-64" charset="0"/>
            </a:endParaRPr>
          </a:p>
        </p:txBody>
      </p:sp>
      <p:sp>
        <p:nvSpPr>
          <p:cNvPr id="2052" name="Rectangle 4"/>
          <p:cNvSpPr>
            <a:spLocks noGrp="1" noChangeArrowheads="1"/>
          </p:cNvSpPr>
          <p:nvPr>
            <p:ph type="title"/>
          </p:nvPr>
        </p:nvSpPr>
        <p:spPr bwMode="auto">
          <a:xfrm>
            <a:off x="2109912" y="558800"/>
            <a:ext cx="9505056" cy="1509688"/>
          </a:xfrm>
          <a:prstGeom prst="rect">
            <a:avLst/>
          </a:prstGeom>
          <a:noFill/>
          <a:ln w="12700">
            <a:noFill/>
            <a:miter lim="800000"/>
            <a:headEnd/>
            <a:tailEnd/>
          </a:ln>
          <a:effectLst/>
        </p:spPr>
        <p:txBody>
          <a:bodyPr vert="horz" wrap="square" lIns="0" tIns="0" rIns="0" bIns="0" numCol="1" anchor="b" anchorCtr="0" compatLnSpc="1">
            <a:prstTxWarp prst="textNoShape">
              <a:avLst/>
            </a:prstTxWarp>
          </a:bodyPr>
          <a:lstStyle/>
          <a:p>
            <a:pPr lvl="0"/>
            <a:r>
              <a:rPr lang="en-US" smtClean="0">
                <a:sym typeface="TitilliumText14L 600 wt" pitchFamily="-64" charset="0"/>
              </a:rPr>
              <a:t>Click to edit Master title style</a:t>
            </a:r>
            <a:endParaRPr lang="en-US" dirty="0">
              <a:sym typeface="TitilliumText14L 600 wt" pitchFamily="-64" charset="0"/>
            </a:endParaRPr>
          </a:p>
        </p:txBody>
      </p:sp>
      <p:sp>
        <p:nvSpPr>
          <p:cNvPr id="2053" name="Text Box 5"/>
          <p:cNvSpPr txBox="1">
            <a:spLocks noGrp="1" noChangeArrowheads="1"/>
          </p:cNvSpPr>
          <p:nvPr>
            <p:ph type="sldNum" sz="quarter" idx="4"/>
          </p:nvPr>
        </p:nvSpPr>
        <p:spPr bwMode="auto">
          <a:xfrm>
            <a:off x="12223154" y="9083228"/>
            <a:ext cx="615950" cy="5461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l">
              <a:defRPr sz="2400" b="1">
                <a:solidFill>
                  <a:srgbClr val="FFFFFF"/>
                </a:solidFill>
                <a:latin typeface="Lucida Grande" charset="0"/>
                <a:ea typeface="Lucida Grande" charset="0"/>
                <a:cs typeface="Lucida Grande" charset="0"/>
                <a:sym typeface="Lucida Grande" charset="0"/>
              </a:defRPr>
            </a:lvl1pPr>
          </a:lstStyle>
          <a:p>
            <a:fld id="{4ACB9A20-8CC5-7A43-BE30-FAB0BA4A295C}" type="slidenum">
              <a:rPr lang="en-US" smtClean="0"/>
              <a:pPr/>
              <a:t>‹N°›</a:t>
            </a:fld>
            <a:endParaRPr lang="en-US" dirty="0"/>
          </a:p>
        </p:txBody>
      </p:sp>
      <p:pic>
        <p:nvPicPr>
          <p:cNvPr id="2054" name="Picture 6"/>
          <p:cNvPicPr>
            <a:picLocks noChangeAspect="1" noChangeArrowheads="1"/>
          </p:cNvPicPr>
          <p:nvPr/>
        </p:nvPicPr>
        <p:blipFill>
          <a:blip r:embed="rId14"/>
          <a:srcRect/>
          <a:stretch>
            <a:fillRect/>
          </a:stretch>
        </p:blipFill>
        <p:spPr bwMode="auto">
          <a:xfrm>
            <a:off x="106680" y="89916"/>
            <a:ext cx="1823030" cy="970460"/>
          </a:xfrm>
          <a:prstGeom prst="rect">
            <a:avLst/>
          </a:prstGeom>
          <a:noFill/>
          <a:ln w="12700" cap="flat">
            <a:noFill/>
            <a:miter lim="800000"/>
            <a:headEnd/>
            <a:tailEnd/>
          </a:ln>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p:timing>
    <p:tnLst>
      <p:par>
        <p:cTn id="1" dur="indefinite" restart="never" nodeType="tmRoot"/>
      </p:par>
    </p:tnLst>
  </p:timing>
  <p:hf sldNum="0" hdr="0" ftr="0" dt="0"/>
  <p:txStyles>
    <p:titleStyle>
      <a:lvl1pPr algn="l" rtl="0" eaLnBrk="1" fontAlgn="base" hangingPunct="1">
        <a:spcBef>
          <a:spcPct val="0"/>
        </a:spcBef>
        <a:spcAft>
          <a:spcPct val="0"/>
        </a:spcAft>
        <a:defRPr sz="4800">
          <a:solidFill>
            <a:srgbClr val="1C405B"/>
          </a:solidFill>
          <a:latin typeface="+mj-lt"/>
          <a:ea typeface="+mj-ea"/>
          <a:cs typeface="+mj-cs"/>
          <a:sym typeface="TitilliumText14L 600 wt" pitchFamily="-64" charset="0"/>
        </a:defRPr>
      </a:lvl1pPr>
      <a:lvl2pPr algn="l" rtl="0" eaLnBrk="1" fontAlgn="base" hangingPunct="1">
        <a:spcBef>
          <a:spcPct val="0"/>
        </a:spcBef>
        <a:spcAft>
          <a:spcPct val="0"/>
        </a:spcAft>
        <a:defRPr sz="4800">
          <a:solidFill>
            <a:srgbClr val="1C405B"/>
          </a:solidFill>
          <a:latin typeface="TitilliumText14L 600 wt" pitchFamily="-64" charset="0"/>
          <a:ea typeface="ヒラギノ角ゴ ProN W6" charset="-128"/>
          <a:cs typeface="ヒラギノ角ゴ ProN W6" charset="-128"/>
          <a:sym typeface="TitilliumText14L 600 wt" pitchFamily="-64" charset="0"/>
        </a:defRPr>
      </a:lvl2pPr>
      <a:lvl3pPr algn="l" rtl="0" eaLnBrk="1" fontAlgn="base" hangingPunct="1">
        <a:spcBef>
          <a:spcPct val="0"/>
        </a:spcBef>
        <a:spcAft>
          <a:spcPct val="0"/>
        </a:spcAft>
        <a:defRPr sz="4800">
          <a:solidFill>
            <a:srgbClr val="1C405B"/>
          </a:solidFill>
          <a:latin typeface="TitilliumText14L 600 wt" pitchFamily="-64" charset="0"/>
          <a:ea typeface="ヒラギノ角ゴ ProN W6" charset="-128"/>
          <a:cs typeface="ヒラギノ角ゴ ProN W6" charset="-128"/>
          <a:sym typeface="TitilliumText14L 600 wt" pitchFamily="-64" charset="0"/>
        </a:defRPr>
      </a:lvl3pPr>
      <a:lvl4pPr algn="l" rtl="0" eaLnBrk="1" fontAlgn="base" hangingPunct="1">
        <a:spcBef>
          <a:spcPct val="0"/>
        </a:spcBef>
        <a:spcAft>
          <a:spcPct val="0"/>
        </a:spcAft>
        <a:defRPr sz="4800">
          <a:solidFill>
            <a:srgbClr val="1C405B"/>
          </a:solidFill>
          <a:latin typeface="TitilliumText14L 600 wt" pitchFamily="-64" charset="0"/>
          <a:ea typeface="ヒラギノ角ゴ ProN W6" charset="-128"/>
          <a:cs typeface="ヒラギノ角ゴ ProN W6" charset="-128"/>
          <a:sym typeface="TitilliumText14L 600 wt" pitchFamily="-64" charset="0"/>
        </a:defRPr>
      </a:lvl4pPr>
      <a:lvl5pPr algn="l" rtl="0" eaLnBrk="1" fontAlgn="base" hangingPunct="1">
        <a:spcBef>
          <a:spcPct val="0"/>
        </a:spcBef>
        <a:spcAft>
          <a:spcPct val="0"/>
        </a:spcAft>
        <a:defRPr sz="4800">
          <a:solidFill>
            <a:srgbClr val="1C405B"/>
          </a:solidFill>
          <a:latin typeface="TitilliumText14L 600 wt" pitchFamily="-64" charset="0"/>
          <a:ea typeface="ヒラギノ角ゴ ProN W6" charset="-128"/>
          <a:cs typeface="ヒラギノ角ゴ ProN W6" charset="-128"/>
          <a:sym typeface="TitilliumText14L 600 wt" pitchFamily="-64" charset="0"/>
        </a:defRPr>
      </a:lvl5pPr>
      <a:lvl6pPr marL="457200" algn="l" rtl="0" eaLnBrk="1" fontAlgn="base" hangingPunct="1">
        <a:spcBef>
          <a:spcPct val="0"/>
        </a:spcBef>
        <a:spcAft>
          <a:spcPct val="0"/>
        </a:spcAft>
        <a:defRPr sz="4800">
          <a:solidFill>
            <a:srgbClr val="1C405B"/>
          </a:solidFill>
          <a:latin typeface="TitilliumText14L 600 wt" pitchFamily="-64" charset="0"/>
          <a:ea typeface="ヒラギノ角ゴ ProN W6" charset="-128"/>
          <a:cs typeface="ヒラギノ角ゴ ProN W6" charset="-128"/>
          <a:sym typeface="TitilliumText14L 600 wt" pitchFamily="-64" charset="0"/>
        </a:defRPr>
      </a:lvl6pPr>
      <a:lvl7pPr marL="914400" algn="l" rtl="0" eaLnBrk="1" fontAlgn="base" hangingPunct="1">
        <a:spcBef>
          <a:spcPct val="0"/>
        </a:spcBef>
        <a:spcAft>
          <a:spcPct val="0"/>
        </a:spcAft>
        <a:defRPr sz="4800">
          <a:solidFill>
            <a:srgbClr val="1C405B"/>
          </a:solidFill>
          <a:latin typeface="TitilliumText14L 600 wt" pitchFamily="-64" charset="0"/>
          <a:ea typeface="ヒラギノ角ゴ ProN W6" charset="-128"/>
          <a:cs typeface="ヒラギノ角ゴ ProN W6" charset="-128"/>
          <a:sym typeface="TitilliumText14L 600 wt" pitchFamily="-64" charset="0"/>
        </a:defRPr>
      </a:lvl7pPr>
      <a:lvl8pPr marL="1371600" algn="l" rtl="0" eaLnBrk="1" fontAlgn="base" hangingPunct="1">
        <a:spcBef>
          <a:spcPct val="0"/>
        </a:spcBef>
        <a:spcAft>
          <a:spcPct val="0"/>
        </a:spcAft>
        <a:defRPr sz="4800">
          <a:solidFill>
            <a:srgbClr val="1C405B"/>
          </a:solidFill>
          <a:latin typeface="TitilliumText14L 600 wt" pitchFamily="-64" charset="0"/>
          <a:ea typeface="ヒラギノ角ゴ ProN W6" charset="-128"/>
          <a:cs typeface="ヒラギノ角ゴ ProN W6" charset="-128"/>
          <a:sym typeface="TitilliumText14L 600 wt" pitchFamily="-64" charset="0"/>
        </a:defRPr>
      </a:lvl8pPr>
      <a:lvl9pPr marL="1828800" algn="l" rtl="0" eaLnBrk="1" fontAlgn="base" hangingPunct="1">
        <a:spcBef>
          <a:spcPct val="0"/>
        </a:spcBef>
        <a:spcAft>
          <a:spcPct val="0"/>
        </a:spcAft>
        <a:defRPr sz="4800">
          <a:solidFill>
            <a:srgbClr val="1C405B"/>
          </a:solidFill>
          <a:latin typeface="TitilliumText14L 600 wt" pitchFamily="-64" charset="0"/>
          <a:ea typeface="ヒラギノ角ゴ ProN W6" charset="-128"/>
          <a:cs typeface="ヒラギノ角ゴ ProN W6" charset="-128"/>
          <a:sym typeface="TitilliumText14L 600 wt" pitchFamily="-64" charset="0"/>
        </a:defRPr>
      </a:lvl9pPr>
    </p:titleStyle>
    <p:bodyStyle>
      <a:lvl1pPr marL="365125" indent="-365125" algn="l" rtl="0" eaLnBrk="1" fontAlgn="base" hangingPunct="1">
        <a:spcBef>
          <a:spcPts val="1000"/>
        </a:spcBef>
        <a:spcAft>
          <a:spcPct val="0"/>
        </a:spcAft>
        <a:buClr>
          <a:srgbClr val="57ABE7"/>
        </a:buClr>
        <a:buSzPct val="125000"/>
        <a:buFont typeface="TitilliumText14L Bold" pitchFamily="-64" charset="0"/>
        <a:buChar char="&gt;"/>
        <a:defRPr sz="2800">
          <a:solidFill>
            <a:schemeClr val="tx1"/>
          </a:solidFill>
          <a:latin typeface="+mn-lt"/>
          <a:ea typeface="+mn-ea"/>
          <a:cs typeface="+mn-cs"/>
          <a:sym typeface="TitilliumText14L Bold" pitchFamily="-64" charset="0"/>
        </a:defRPr>
      </a:lvl1pPr>
      <a:lvl2pPr marL="612000" indent="-274638" algn="l" rtl="0" eaLnBrk="1" fontAlgn="base" hangingPunct="1">
        <a:spcBef>
          <a:spcPts val="600"/>
        </a:spcBef>
        <a:spcAft>
          <a:spcPct val="0"/>
        </a:spcAft>
        <a:buClr>
          <a:srgbClr val="57ABE7"/>
        </a:buClr>
        <a:buSzPct val="125000"/>
        <a:buFont typeface="Arial" pitchFamily="34" charset="0"/>
        <a:buChar char="•"/>
        <a:defRPr sz="2400">
          <a:solidFill>
            <a:schemeClr val="tx1"/>
          </a:solidFill>
          <a:latin typeface="+mn-lt"/>
          <a:ea typeface="+mn-ea"/>
          <a:cs typeface="+mn-cs"/>
          <a:sym typeface="TitilliumText14L Bold" pitchFamily="-64" charset="0"/>
        </a:defRPr>
      </a:lvl2pPr>
      <a:lvl3pPr marL="990600" indent="-274638" algn="l" defTabSz="715963" rtl="0" eaLnBrk="1" fontAlgn="base" hangingPunct="1">
        <a:spcBef>
          <a:spcPts val="600"/>
        </a:spcBef>
        <a:spcAft>
          <a:spcPct val="0"/>
        </a:spcAft>
        <a:buClr>
          <a:srgbClr val="57ABE7"/>
        </a:buClr>
        <a:buSzPct val="125000"/>
        <a:buFont typeface="Arial" pitchFamily="34" charset="0"/>
        <a:buChar char="•"/>
        <a:defRPr sz="2000">
          <a:solidFill>
            <a:schemeClr val="tx1"/>
          </a:solidFill>
          <a:latin typeface="+mn-lt"/>
          <a:ea typeface="+mn-ea"/>
          <a:cs typeface="+mn-cs"/>
          <a:sym typeface="TitilliumText14L Bold" pitchFamily="-64" charset="0"/>
        </a:defRPr>
      </a:lvl3pPr>
      <a:lvl4pPr marL="1431925" indent="-349250" algn="l" rtl="0" eaLnBrk="1" fontAlgn="base" hangingPunct="1">
        <a:spcBef>
          <a:spcPts val="600"/>
        </a:spcBef>
        <a:spcAft>
          <a:spcPct val="0"/>
        </a:spcAft>
        <a:buClr>
          <a:srgbClr val="57ABE7"/>
        </a:buClr>
        <a:buSzPct val="125000"/>
        <a:buFont typeface="Arial" pitchFamily="34" charset="0"/>
        <a:buChar char="•"/>
        <a:defRPr>
          <a:solidFill>
            <a:schemeClr val="tx1"/>
          </a:solidFill>
          <a:latin typeface="+mn-lt"/>
          <a:ea typeface="+mn-ea"/>
          <a:cs typeface="+mn-cs"/>
          <a:sym typeface="TitilliumText14L Bold" pitchFamily="-64" charset="0"/>
        </a:defRPr>
      </a:lvl4pPr>
      <a:lvl5pPr algn="l" rtl="0" eaLnBrk="1" fontAlgn="base" hangingPunct="1">
        <a:spcBef>
          <a:spcPts val="3500"/>
        </a:spcBef>
        <a:spcAft>
          <a:spcPct val="0"/>
        </a:spcAft>
        <a:buClr>
          <a:srgbClr val="57ABE7"/>
        </a:buClr>
        <a:buSzPct val="125000"/>
        <a:buFont typeface="TitilliumText14L Bold" pitchFamily="-64" charset="0"/>
        <a:defRPr>
          <a:solidFill>
            <a:schemeClr val="tx1"/>
          </a:solidFill>
          <a:latin typeface="+mn-lt"/>
          <a:ea typeface="+mn-ea"/>
          <a:cs typeface="+mn-cs"/>
          <a:sym typeface="TitilliumText14L Bold" pitchFamily="-64" charset="0"/>
        </a:defRPr>
      </a:lvl5pPr>
      <a:lvl6pPr marL="457200" algn="l" rtl="0" eaLnBrk="1" fontAlgn="base" hangingPunct="1">
        <a:spcBef>
          <a:spcPts val="3500"/>
        </a:spcBef>
        <a:spcAft>
          <a:spcPct val="0"/>
        </a:spcAft>
        <a:buClr>
          <a:srgbClr val="57ABE7"/>
        </a:buClr>
        <a:buSzPct val="125000"/>
        <a:buFont typeface="TitilliumText14L Bold" pitchFamily="-64" charset="0"/>
        <a:defRPr>
          <a:solidFill>
            <a:schemeClr val="tx1"/>
          </a:solidFill>
          <a:latin typeface="+mn-lt"/>
          <a:ea typeface="+mn-ea"/>
          <a:cs typeface="+mn-cs"/>
          <a:sym typeface="TitilliumText14L Bold" pitchFamily="-64" charset="0"/>
        </a:defRPr>
      </a:lvl6pPr>
      <a:lvl7pPr marL="914400" algn="l" rtl="0" eaLnBrk="1" fontAlgn="base" hangingPunct="1">
        <a:spcBef>
          <a:spcPts val="3500"/>
        </a:spcBef>
        <a:spcAft>
          <a:spcPct val="0"/>
        </a:spcAft>
        <a:buClr>
          <a:srgbClr val="57ABE7"/>
        </a:buClr>
        <a:buSzPct val="125000"/>
        <a:buFont typeface="TitilliumText14L Bold" pitchFamily="-64" charset="0"/>
        <a:defRPr>
          <a:solidFill>
            <a:schemeClr val="tx1"/>
          </a:solidFill>
          <a:latin typeface="+mn-lt"/>
          <a:ea typeface="+mn-ea"/>
          <a:cs typeface="+mn-cs"/>
          <a:sym typeface="TitilliumText14L Bold" pitchFamily="-64" charset="0"/>
        </a:defRPr>
      </a:lvl7pPr>
      <a:lvl8pPr marL="1371600" algn="l" rtl="0" eaLnBrk="1" fontAlgn="base" hangingPunct="1">
        <a:spcBef>
          <a:spcPts val="3500"/>
        </a:spcBef>
        <a:spcAft>
          <a:spcPct val="0"/>
        </a:spcAft>
        <a:buClr>
          <a:srgbClr val="57ABE7"/>
        </a:buClr>
        <a:buSzPct val="125000"/>
        <a:buFont typeface="TitilliumText14L Bold" pitchFamily="-64" charset="0"/>
        <a:defRPr>
          <a:solidFill>
            <a:schemeClr val="tx1"/>
          </a:solidFill>
          <a:latin typeface="+mn-lt"/>
          <a:ea typeface="+mn-ea"/>
          <a:cs typeface="+mn-cs"/>
          <a:sym typeface="TitilliumText14L Bold" pitchFamily="-64" charset="0"/>
        </a:defRPr>
      </a:lvl8pPr>
      <a:lvl9pPr marL="1828800" algn="l" rtl="0" eaLnBrk="1" fontAlgn="base" hangingPunct="1">
        <a:spcBef>
          <a:spcPts val="3500"/>
        </a:spcBef>
        <a:spcAft>
          <a:spcPct val="0"/>
        </a:spcAft>
        <a:buClr>
          <a:srgbClr val="57ABE7"/>
        </a:buClr>
        <a:buSzPct val="125000"/>
        <a:buFont typeface="TitilliumText14L Bold" pitchFamily="-64" charset="0"/>
        <a:defRPr>
          <a:solidFill>
            <a:schemeClr val="tx1"/>
          </a:solidFill>
          <a:latin typeface="+mn-lt"/>
          <a:ea typeface="+mn-ea"/>
          <a:cs typeface="+mn-cs"/>
          <a:sym typeface="TitilliumText14L Bold" pitchFamily="-64" charset="0"/>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video" Target="file:///D:\0_Donnees%20IPN%20OK\EURISOL\Task%208%20SC%20cavity%20development\2006%20November%20CB%20Meeting\transp2.avi" TargetMode="Externa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4.jpe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6.xml"/><Relationship Id="rId1" Type="http://schemas.openxmlformats.org/officeDocument/2006/relationships/video" Target="file:///D:\0_Donnees%20IPN%20OK\EURISOL\Task%208%20SC%20cavity%20development\2006%20November%20CB%20Meeting\Spoke%200.15.avi" TargetMode="Externa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4.wmf"/><Relationship Id="rId4" Type="http://schemas.openxmlformats.org/officeDocument/2006/relationships/image" Target="../media/image13.w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957784" y="1636440"/>
            <a:ext cx="11161240" cy="2880320"/>
          </a:xfrm>
          <a:prstGeom prst="rect">
            <a:avLst/>
          </a:prstGeom>
          <a:noFill/>
          <a:ln w="12700">
            <a:noFill/>
            <a:miter lim="800000"/>
            <a:headEnd/>
            <a:tailEnd/>
          </a:ln>
          <a:effectLst/>
        </p:spPr>
        <p:txBody>
          <a:bodyPr vert="horz" wrap="square" lIns="0" tIns="0" rIns="0" bIns="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smtClean="0">
                <a:ln>
                  <a:noFill/>
                </a:ln>
                <a:solidFill>
                  <a:srgbClr val="1C405B"/>
                </a:solidFill>
                <a:effectLst/>
                <a:uLnTx/>
                <a:uFillTx/>
                <a:latin typeface="Calibri" pitchFamily="34" charset="0"/>
                <a:ea typeface="+mj-ea"/>
                <a:cs typeface="Calibri" pitchFamily="34" charset="0"/>
                <a:sym typeface="TitilliumText14L 600 wt" pitchFamily="-64" charset="0"/>
              </a:rPr>
              <a:t>ESS AD RETREAT</a:t>
            </a:r>
          </a:p>
          <a:p>
            <a:pPr marL="0" marR="0" lvl="0" indent="0" defTabSz="914400" rtl="0" eaLnBrk="1" fontAlgn="base" latinLnBrk="0" hangingPunct="1">
              <a:lnSpc>
                <a:spcPct val="100000"/>
              </a:lnSpc>
              <a:spcBef>
                <a:spcPct val="0"/>
              </a:spcBef>
              <a:spcAft>
                <a:spcPct val="0"/>
              </a:spcAft>
              <a:buClrTx/>
              <a:buSzTx/>
              <a:buFontTx/>
              <a:buNone/>
              <a:tabLst/>
              <a:defRPr/>
            </a:pPr>
            <a:r>
              <a:rPr lang="en-US" sz="3200" b="1" kern="0" dirty="0" smtClean="0">
                <a:solidFill>
                  <a:srgbClr val="1C405B"/>
                </a:solidFill>
                <a:latin typeface="Calibri" pitchFamily="34" charset="0"/>
                <a:ea typeface="+mj-ea"/>
                <a:cs typeface="Calibri" pitchFamily="34" charset="0"/>
                <a:sym typeface="TitilliumText14L 600 wt" pitchFamily="-64" charset="0"/>
              </a:rPr>
              <a:t>5</a:t>
            </a:r>
            <a:r>
              <a:rPr lang="en-US" sz="3200" b="1" kern="0" baseline="30000" dirty="0" smtClean="0">
                <a:solidFill>
                  <a:srgbClr val="1C405B"/>
                </a:solidFill>
                <a:latin typeface="Calibri" pitchFamily="34" charset="0"/>
                <a:ea typeface="+mj-ea"/>
                <a:cs typeface="Calibri" pitchFamily="34" charset="0"/>
                <a:sym typeface="TitilliumText14L 600 wt" pitchFamily="-64" charset="0"/>
              </a:rPr>
              <a:t>th</a:t>
            </a:r>
            <a:r>
              <a:rPr lang="en-US" sz="3200" b="1" kern="0" dirty="0" smtClean="0">
                <a:solidFill>
                  <a:srgbClr val="1C405B"/>
                </a:solidFill>
                <a:latin typeface="Calibri" pitchFamily="34" charset="0"/>
                <a:ea typeface="+mj-ea"/>
                <a:cs typeface="Calibri" pitchFamily="34" charset="0"/>
                <a:sym typeface="TitilliumText14L 600 wt" pitchFamily="-64" charset="0"/>
              </a:rPr>
              <a:t> December 2011, Lund</a:t>
            </a:r>
          </a:p>
          <a:p>
            <a:pPr marL="0" marR="0" lvl="0" indent="0"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0" cap="none" spc="0" normalizeH="0" baseline="0" noProof="0" dirty="0" smtClean="0">
              <a:ln>
                <a:noFill/>
              </a:ln>
              <a:solidFill>
                <a:srgbClr val="1C405B"/>
              </a:solidFill>
              <a:effectLst/>
              <a:uLnTx/>
              <a:uFillTx/>
              <a:latin typeface="Calibri" pitchFamily="34" charset="0"/>
              <a:ea typeface="+mj-ea"/>
              <a:cs typeface="Calibri" pitchFamily="34" charset="0"/>
              <a:sym typeface="TitilliumText14L 600 wt" pitchFamily="-64" charset="0"/>
            </a:endParaRPr>
          </a:p>
          <a:p>
            <a:pPr marL="0" marR="0" lvl="0" indent="0" defTabSz="914400" rtl="0" eaLnBrk="1" fontAlgn="base" latinLnBrk="0" hangingPunct="1">
              <a:lnSpc>
                <a:spcPct val="100000"/>
              </a:lnSpc>
              <a:spcBef>
                <a:spcPct val="0"/>
              </a:spcBef>
              <a:spcAft>
                <a:spcPct val="0"/>
              </a:spcAft>
              <a:buClrTx/>
              <a:buSzTx/>
              <a:buFontTx/>
              <a:buNone/>
              <a:tabLst/>
              <a:defRPr/>
            </a:pPr>
            <a:r>
              <a:rPr lang="en-US" sz="5400" b="1" kern="0" dirty="0" smtClean="0">
                <a:solidFill>
                  <a:srgbClr val="1C405B"/>
                </a:solidFill>
                <a:latin typeface="Calibri" pitchFamily="34" charset="0"/>
                <a:ea typeface="+mj-ea"/>
                <a:cs typeface="Calibri" pitchFamily="34" charset="0"/>
                <a:sym typeface="TitilliumText14L 600 wt" pitchFamily="-64" charset="0"/>
              </a:rPr>
              <a:t>“A walk down the Linac”</a:t>
            </a:r>
          </a:p>
          <a:p>
            <a:pPr marL="0" marR="0" lvl="0" indent="0"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0" cap="none" spc="0" normalizeH="0" baseline="0" noProof="0" dirty="0" smtClean="0">
              <a:ln>
                <a:noFill/>
              </a:ln>
              <a:solidFill>
                <a:srgbClr val="1C405B"/>
              </a:solidFill>
              <a:effectLst/>
              <a:uLnTx/>
              <a:uFillTx/>
              <a:latin typeface="Calibri" pitchFamily="34" charset="0"/>
              <a:ea typeface="+mj-ea"/>
              <a:cs typeface="Calibri" pitchFamily="34" charset="0"/>
              <a:sym typeface="TitilliumText14L 600 wt" pitchFamily="-64" charset="0"/>
            </a:endParaRPr>
          </a:p>
          <a:p>
            <a:pPr marL="0" marR="0" lvl="0" indent="0" defTabSz="914400" rtl="0" eaLnBrk="1" fontAlgn="base" latinLnBrk="0" hangingPunct="1">
              <a:lnSpc>
                <a:spcPct val="100000"/>
              </a:lnSpc>
              <a:spcBef>
                <a:spcPct val="0"/>
              </a:spcBef>
              <a:spcAft>
                <a:spcPct val="0"/>
              </a:spcAft>
              <a:buClrTx/>
              <a:buSzTx/>
              <a:buFontTx/>
              <a:buNone/>
              <a:tabLst/>
              <a:defRPr/>
            </a:pPr>
            <a:r>
              <a:rPr lang="en-US" sz="5400" b="1" kern="0" dirty="0" smtClean="0">
                <a:solidFill>
                  <a:srgbClr val="7030A0"/>
                </a:solidFill>
                <a:latin typeface="Calibri" pitchFamily="34" charset="0"/>
                <a:ea typeface="+mj-ea"/>
                <a:cs typeface="Calibri" pitchFamily="34" charset="0"/>
                <a:sym typeface="TitilliumText14L 600 wt" pitchFamily="-64" charset="0"/>
              </a:rPr>
              <a:t>SPOKES</a:t>
            </a:r>
          </a:p>
          <a:p>
            <a:pPr marL="0" marR="0" lvl="0" indent="0"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0" cap="none" spc="0" normalizeH="0" baseline="0" noProof="0" dirty="0" smtClean="0">
              <a:ln>
                <a:noFill/>
              </a:ln>
              <a:solidFill>
                <a:srgbClr val="1C405B"/>
              </a:solidFill>
              <a:effectLst/>
              <a:uLnTx/>
              <a:uFillTx/>
              <a:latin typeface="Calibri" pitchFamily="34" charset="0"/>
              <a:ea typeface="+mj-ea"/>
              <a:cs typeface="Calibri" pitchFamily="34" charset="0"/>
              <a:sym typeface="TitilliumText14L 600 wt" pitchFamily="-64" charset="0"/>
            </a:endParaRPr>
          </a:p>
          <a:p>
            <a:pPr marL="0" marR="0" lvl="0" indent="0" defTabSz="914400" rtl="0" eaLnBrk="1" fontAlgn="base" latinLnBrk="0" hangingPunct="1">
              <a:lnSpc>
                <a:spcPct val="100000"/>
              </a:lnSpc>
              <a:spcBef>
                <a:spcPct val="0"/>
              </a:spcBef>
              <a:spcAft>
                <a:spcPct val="0"/>
              </a:spcAft>
              <a:buClrTx/>
              <a:buSzTx/>
              <a:buFontTx/>
              <a:buNone/>
              <a:tabLst/>
              <a:defRPr/>
            </a:pPr>
            <a:r>
              <a:rPr lang="en-US" sz="4400" b="1" i="1" kern="0" dirty="0" smtClean="0">
                <a:solidFill>
                  <a:srgbClr val="1C405B"/>
                </a:solidFill>
                <a:latin typeface="Calibri" pitchFamily="34" charset="0"/>
                <a:ea typeface="+mj-ea"/>
                <a:cs typeface="Calibri" pitchFamily="34" charset="0"/>
                <a:sym typeface="TitilliumText14L 600 wt" pitchFamily="-64" charset="0"/>
              </a:rPr>
              <a:t>Sébastien Bousson</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0" cap="none" spc="0" normalizeH="0" baseline="0" noProof="0" dirty="0" smtClean="0">
                <a:ln>
                  <a:noFill/>
                </a:ln>
                <a:solidFill>
                  <a:srgbClr val="1C405B"/>
                </a:solidFill>
                <a:effectLst/>
                <a:uLnTx/>
                <a:uFillTx/>
                <a:latin typeface="Calibri" pitchFamily="34" charset="0"/>
                <a:ea typeface="+mj-ea"/>
                <a:cs typeface="Calibri" pitchFamily="34" charset="0"/>
                <a:sym typeface="TitilliumText14L 600 wt" pitchFamily="-64" charset="0"/>
              </a:rPr>
              <a:t>IPN Orsay</a:t>
            </a:r>
          </a:p>
          <a:p>
            <a:pPr marL="0" marR="0" lvl="0" indent="0"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0" cap="none" spc="0" normalizeH="0" baseline="0" noProof="0" dirty="0">
              <a:ln>
                <a:noFill/>
              </a:ln>
              <a:solidFill>
                <a:srgbClr val="1C405B"/>
              </a:solidFill>
              <a:effectLst/>
              <a:uLnTx/>
              <a:uFillTx/>
              <a:latin typeface="Calibri" pitchFamily="34" charset="0"/>
              <a:ea typeface="+mj-ea"/>
              <a:cs typeface="Calibri" pitchFamily="34" charset="0"/>
              <a:sym typeface="TitilliumText14L 600 wt" pitchFamily="-64" charset="0"/>
            </a:endParaRPr>
          </a:p>
        </p:txBody>
      </p:sp>
    </p:spTree>
    <p:extLst>
      <p:ext uri="{BB962C8B-B14F-4D97-AF65-F5344CB8AC3E}">
        <p14:creationId xmlns="" xmlns:p14="http://schemas.microsoft.com/office/powerpoint/2010/main" val="3267693604"/>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 xmlns:p14="http://schemas.microsoft.com/office/powerpoint/2010/main" val="2509367505"/>
              </p:ext>
            </p:extLst>
          </p:nvPr>
        </p:nvGraphicFramePr>
        <p:xfrm>
          <a:off x="165696" y="1276400"/>
          <a:ext cx="12623080" cy="8288639"/>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2623080"/>
              </a:tblGrid>
              <a:tr h="792088">
                <a:tc>
                  <a:txBody>
                    <a:bodyPr/>
                    <a:lstStyle/>
                    <a:p>
                      <a:pPr algn="ctr"/>
                      <a:r>
                        <a:rPr lang="en-US" sz="3200" b="1" dirty="0" err="1" smtClean="0"/>
                        <a:t>Developping</a:t>
                      </a:r>
                      <a:r>
                        <a:rPr lang="en-US" sz="3200" b="1" dirty="0" smtClean="0"/>
                        <a:t> spoke cavities: Scope </a:t>
                      </a:r>
                      <a:r>
                        <a:rPr lang="en-US" sz="3200" b="1" dirty="0" smtClean="0"/>
                        <a:t>of Work</a:t>
                      </a:r>
                    </a:p>
                  </a:txBody>
                  <a:tcPr anchor="ctr"/>
                </a:tc>
              </a:tr>
              <a:tr h="7496551">
                <a:tc>
                  <a:txBody>
                    <a:bodyPr/>
                    <a:lstStyle/>
                    <a:p>
                      <a:pPr marL="185738" indent="-185738">
                        <a:buFont typeface="Arial" pitchFamily="34" charset="0"/>
                        <a:buChar char="•"/>
                      </a:pPr>
                      <a:endParaRPr lang="en-US" sz="2000" dirty="0" smtClean="0"/>
                    </a:p>
                    <a:p>
                      <a:pPr marL="185738" indent="-185738">
                        <a:buFont typeface="Arial" pitchFamily="34" charset="0"/>
                        <a:buNone/>
                      </a:pPr>
                      <a:endParaRPr lang="en-US" sz="2000" dirty="0" smtClean="0"/>
                    </a:p>
                    <a:p>
                      <a:pPr marL="185738" indent="-185738">
                        <a:buFont typeface="Arial" pitchFamily="34" charset="0"/>
                        <a:buNone/>
                      </a:pPr>
                      <a:endParaRPr lang="en-US" sz="2000" dirty="0" smtClean="0"/>
                    </a:p>
                    <a:p>
                      <a:pPr marL="185738" indent="-185738">
                        <a:buFont typeface="Arial" pitchFamily="34" charset="0"/>
                        <a:buNone/>
                      </a:pPr>
                      <a:endParaRPr lang="en-US" sz="2000" dirty="0" smtClean="0"/>
                    </a:p>
                    <a:p>
                      <a:pPr marL="185738" indent="-185738">
                        <a:buFont typeface="Arial" pitchFamily="34" charset="0"/>
                        <a:buNone/>
                      </a:pPr>
                      <a:endParaRPr lang="en-US" sz="2000" dirty="0" smtClean="0"/>
                    </a:p>
                    <a:p>
                      <a:pPr marL="185738" indent="-185738">
                        <a:buFont typeface="Arial" pitchFamily="34" charset="0"/>
                        <a:buNone/>
                      </a:pPr>
                      <a:endParaRPr lang="en-US" sz="2000" dirty="0" smtClean="0"/>
                    </a:p>
                    <a:p>
                      <a:pPr marL="185738" indent="-185738">
                        <a:buFont typeface="Arial" pitchFamily="34" charset="0"/>
                        <a:buNone/>
                      </a:pPr>
                      <a:endParaRPr lang="en-US" sz="2000" dirty="0" smtClean="0"/>
                    </a:p>
                    <a:p>
                      <a:pPr marL="185738" indent="-185738">
                        <a:buFont typeface="Arial" pitchFamily="34" charset="0"/>
                        <a:buNone/>
                      </a:pPr>
                      <a:endParaRPr lang="en-US" sz="2000" dirty="0" smtClean="0"/>
                    </a:p>
                    <a:p>
                      <a:pPr marL="185738" indent="-185738">
                        <a:buFont typeface="Arial" pitchFamily="34" charset="0"/>
                        <a:buNone/>
                      </a:pPr>
                      <a:endParaRPr lang="en-US" sz="2000" dirty="0"/>
                    </a:p>
                  </a:txBody>
                  <a:tcPr/>
                </a:tc>
              </a:tr>
            </a:tbl>
          </a:graphicData>
        </a:graphic>
      </p:graphicFrame>
      <p:sp>
        <p:nvSpPr>
          <p:cNvPr id="11" name="Rectangle 2"/>
          <p:cNvSpPr txBox="1">
            <a:spLocks noChangeArrowheads="1"/>
          </p:cNvSpPr>
          <p:nvPr/>
        </p:nvSpPr>
        <p:spPr bwMode="auto">
          <a:xfrm>
            <a:off x="215900" y="2267992"/>
            <a:ext cx="12573000" cy="7056437"/>
          </a:xfrm>
          <a:prstGeom prst="rect">
            <a:avLst/>
          </a:prstGeom>
          <a:noFill/>
          <a:ln w="9525">
            <a:noFill/>
            <a:miter lim="800000"/>
            <a:headEnd/>
            <a:tailEnd/>
          </a:ln>
        </p:spPr>
        <p:txBody>
          <a:bodyPr/>
          <a:lstStyle/>
          <a:p>
            <a:pPr marL="92075">
              <a:spcBef>
                <a:spcPts val="2800"/>
              </a:spcBef>
              <a:buSzPct val="155000"/>
            </a:pPr>
            <a:r>
              <a:rPr lang="en-GB" sz="3200" dirty="0">
                <a:solidFill>
                  <a:schemeClr val="tx2"/>
                </a:solidFill>
              </a:rPr>
              <a:t>Address the engineering design of the complete spoke </a:t>
            </a:r>
            <a:r>
              <a:rPr lang="en-GB" sz="3200" dirty="0" err="1">
                <a:solidFill>
                  <a:schemeClr val="tx2"/>
                </a:solidFill>
              </a:rPr>
              <a:t>cryomodules</a:t>
            </a:r>
            <a:r>
              <a:rPr lang="en-GB" sz="3200" dirty="0">
                <a:solidFill>
                  <a:schemeClr val="tx2"/>
                </a:solidFill>
              </a:rPr>
              <a:t> composing the intermediate energy section of the ESS SC </a:t>
            </a:r>
            <a:r>
              <a:rPr lang="en-GB" sz="3200" dirty="0" err="1">
                <a:solidFill>
                  <a:schemeClr val="tx2"/>
                </a:solidFill>
              </a:rPr>
              <a:t>Linac</a:t>
            </a:r>
            <a:r>
              <a:rPr lang="fr-FR" sz="3200" dirty="0">
                <a:solidFill>
                  <a:schemeClr val="tx2"/>
                </a:solidFill>
              </a:rPr>
              <a:t>.</a:t>
            </a:r>
          </a:p>
          <a:p>
            <a:pPr marL="92075">
              <a:spcBef>
                <a:spcPts val="2800"/>
              </a:spcBef>
              <a:buSzPct val="155000"/>
            </a:pPr>
            <a:endParaRPr lang="fr-FR" sz="3600" dirty="0"/>
          </a:p>
          <a:p>
            <a:pPr marL="92075">
              <a:spcBef>
                <a:spcPts val="2800"/>
              </a:spcBef>
              <a:buSzPct val="155000"/>
            </a:pPr>
            <a:endParaRPr lang="en-US" dirty="0"/>
          </a:p>
        </p:txBody>
      </p:sp>
      <p:grpSp>
        <p:nvGrpSpPr>
          <p:cNvPr id="2" name="Groupe 21"/>
          <p:cNvGrpSpPr>
            <a:grpSpLocks/>
          </p:cNvGrpSpPr>
          <p:nvPr/>
        </p:nvGrpSpPr>
        <p:grpSpPr bwMode="auto">
          <a:xfrm>
            <a:off x="256754" y="7093967"/>
            <a:ext cx="12804775" cy="463550"/>
            <a:chOff x="344733" y="4300538"/>
            <a:chExt cx="12804530" cy="464162"/>
          </a:xfrm>
        </p:grpSpPr>
        <p:sp>
          <p:nvSpPr>
            <p:cNvPr id="20" name="AutoShape 5"/>
            <p:cNvSpPr>
              <a:spLocks noChangeArrowheads="1"/>
            </p:cNvSpPr>
            <p:nvPr/>
          </p:nvSpPr>
          <p:spPr bwMode="auto">
            <a:xfrm>
              <a:off x="344733" y="4459900"/>
              <a:ext cx="735989" cy="304800"/>
            </a:xfrm>
            <a:custGeom>
              <a:avLst/>
              <a:gdLst>
                <a:gd name="T0" fmla="*/ 315409744 w 21600"/>
                <a:gd name="T1" fmla="*/ 0 h 21600"/>
                <a:gd name="T2" fmla="*/ 0 w 21600"/>
                <a:gd name="T3" fmla="*/ 3807446 h 21600"/>
                <a:gd name="T4" fmla="*/ 315409744 w 21600"/>
                <a:gd name="T5" fmla="*/ 7611887 h 21600"/>
                <a:gd name="T6" fmla="*/ 420558819 w 21600"/>
                <a:gd name="T7" fmla="*/ 3807446 h 21600"/>
                <a:gd name="T8" fmla="*/ 17694720 60000 65536"/>
                <a:gd name="T9" fmla="*/ 11796480 60000 65536"/>
                <a:gd name="T10" fmla="*/ 5898240 60000 65536"/>
                <a:gd name="T11" fmla="*/ 0 60000 65536"/>
                <a:gd name="T12" fmla="*/ 3392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p:spPr>
          <p:txBody>
            <a:bodyPr wrap="none" anchor="ctr"/>
            <a:lstStyle/>
            <a:p>
              <a:endParaRPr lang="fr-FR" sz="3200"/>
            </a:p>
          </p:txBody>
        </p:sp>
        <p:sp>
          <p:nvSpPr>
            <p:cNvPr id="21" name="Rectangle 6"/>
            <p:cNvSpPr>
              <a:spLocks noChangeArrowheads="1"/>
            </p:cNvSpPr>
            <p:nvPr/>
          </p:nvSpPr>
          <p:spPr bwMode="auto">
            <a:xfrm>
              <a:off x="1165858" y="4300538"/>
              <a:ext cx="11983405" cy="433387"/>
            </a:xfrm>
            <a:prstGeom prst="rect">
              <a:avLst/>
            </a:prstGeom>
            <a:noFill/>
            <a:ln w="9525">
              <a:noFill/>
              <a:miter lim="800000"/>
              <a:headEnd/>
              <a:tailEnd/>
            </a:ln>
          </p:spPr>
          <p:txBody>
            <a:bodyPr/>
            <a:lstStyle/>
            <a:p>
              <a:pPr algn="l" eaLnBrk="0" hangingPunct="0"/>
              <a:r>
                <a:rPr lang="en-US" sz="3200" dirty="0" smtClean="0">
                  <a:solidFill>
                    <a:schemeClr val="tx1"/>
                  </a:solidFill>
                  <a:latin typeface="Comic Sans MS" pitchFamily="66" charset="0"/>
                </a:rPr>
                <a:t> Cover </a:t>
              </a:r>
              <a:r>
                <a:rPr lang="en-US" sz="3200" dirty="0">
                  <a:solidFill>
                    <a:schemeClr val="tx1"/>
                  </a:solidFill>
                  <a:latin typeface="Comic Sans MS" pitchFamily="66" charset="0"/>
                </a:rPr>
                <a:t>the energy range: </a:t>
              </a:r>
              <a:r>
                <a:rPr lang="en-US" sz="3200" dirty="0">
                  <a:solidFill>
                    <a:srgbClr val="FF0000"/>
                  </a:solidFill>
                  <a:latin typeface="Comic Sans MS" pitchFamily="66" charset="0"/>
                </a:rPr>
                <a:t>~ 50 </a:t>
              </a:r>
              <a:r>
                <a:rPr lang="en-US" sz="3200" dirty="0" err="1">
                  <a:solidFill>
                    <a:srgbClr val="FF0000"/>
                  </a:solidFill>
                  <a:latin typeface="Comic Sans MS" pitchFamily="66" charset="0"/>
                </a:rPr>
                <a:t>MeV</a:t>
              </a:r>
              <a:r>
                <a:rPr lang="en-US" sz="3200" dirty="0">
                  <a:solidFill>
                    <a:srgbClr val="FF0000"/>
                  </a:solidFill>
                  <a:latin typeface="Comic Sans MS" pitchFamily="66" charset="0"/>
                </a:rPr>
                <a:t> to ~ 190 </a:t>
              </a:r>
              <a:r>
                <a:rPr lang="en-US" sz="3200" dirty="0" err="1">
                  <a:solidFill>
                    <a:srgbClr val="FF0000"/>
                  </a:solidFill>
                  <a:latin typeface="Comic Sans MS" pitchFamily="66" charset="0"/>
                </a:rPr>
                <a:t>MeV</a:t>
              </a:r>
              <a:endParaRPr lang="en-US" sz="3200" i="1" dirty="0">
                <a:solidFill>
                  <a:srgbClr val="FF0000"/>
                </a:solidFill>
                <a:latin typeface="Comic Sans MS" pitchFamily="66" charset="0"/>
              </a:endParaRPr>
            </a:p>
          </p:txBody>
        </p:sp>
      </p:grpSp>
      <p:grpSp>
        <p:nvGrpSpPr>
          <p:cNvPr id="3" name="Groupe 18"/>
          <p:cNvGrpSpPr>
            <a:grpSpLocks/>
          </p:cNvGrpSpPr>
          <p:nvPr/>
        </p:nvGrpSpPr>
        <p:grpSpPr bwMode="auto">
          <a:xfrm>
            <a:off x="274216" y="7706742"/>
            <a:ext cx="12155488" cy="463550"/>
            <a:chOff x="381720" y="5020816"/>
            <a:chExt cx="12155487" cy="464162"/>
          </a:xfrm>
        </p:grpSpPr>
        <p:sp>
          <p:nvSpPr>
            <p:cNvPr id="23" name="AutoShape 8"/>
            <p:cNvSpPr>
              <a:spLocks noChangeArrowheads="1"/>
            </p:cNvSpPr>
            <p:nvPr/>
          </p:nvSpPr>
          <p:spPr bwMode="auto">
            <a:xfrm>
              <a:off x="381720" y="5180178"/>
              <a:ext cx="696769" cy="304800"/>
            </a:xfrm>
            <a:custGeom>
              <a:avLst/>
              <a:gdLst>
                <a:gd name="T0" fmla="*/ 253359246 w 21600"/>
                <a:gd name="T1" fmla="*/ 0 h 21600"/>
                <a:gd name="T2" fmla="*/ 0 w 21600"/>
                <a:gd name="T3" fmla="*/ 3807446 h 21600"/>
                <a:gd name="T4" fmla="*/ 253359246 w 21600"/>
                <a:gd name="T5" fmla="*/ 7611887 h 21600"/>
                <a:gd name="T6" fmla="*/ 337812715 w 21600"/>
                <a:gd name="T7" fmla="*/ 3807446 h 21600"/>
                <a:gd name="T8" fmla="*/ 17694720 60000 65536"/>
                <a:gd name="T9" fmla="*/ 11796480 60000 65536"/>
                <a:gd name="T10" fmla="*/ 5898240 60000 65536"/>
                <a:gd name="T11" fmla="*/ 0 60000 65536"/>
                <a:gd name="T12" fmla="*/ 3392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00FF"/>
            </a:solidFill>
            <a:ln w="9525">
              <a:solidFill>
                <a:schemeClr val="tx1"/>
              </a:solidFill>
              <a:miter lim="800000"/>
              <a:headEnd/>
              <a:tailEnd/>
            </a:ln>
          </p:spPr>
          <p:txBody>
            <a:bodyPr wrap="none" anchor="ctr"/>
            <a:lstStyle/>
            <a:p>
              <a:endParaRPr lang="fr-FR" sz="3200"/>
            </a:p>
          </p:txBody>
        </p:sp>
        <p:sp>
          <p:nvSpPr>
            <p:cNvPr id="24" name="Rectangle 9"/>
            <p:cNvSpPr>
              <a:spLocks noChangeArrowheads="1"/>
            </p:cNvSpPr>
            <p:nvPr/>
          </p:nvSpPr>
          <p:spPr bwMode="auto">
            <a:xfrm>
              <a:off x="1192384" y="5020816"/>
              <a:ext cx="11344823" cy="433387"/>
            </a:xfrm>
            <a:prstGeom prst="rect">
              <a:avLst/>
            </a:prstGeom>
            <a:noFill/>
            <a:ln w="9525">
              <a:noFill/>
              <a:miter lim="800000"/>
              <a:headEnd/>
              <a:tailEnd/>
            </a:ln>
          </p:spPr>
          <p:txBody>
            <a:bodyPr/>
            <a:lstStyle/>
            <a:p>
              <a:pPr algn="l" eaLnBrk="0" hangingPunct="0"/>
              <a:r>
                <a:rPr lang="en-US" sz="3200" dirty="0">
                  <a:solidFill>
                    <a:schemeClr val="tx1"/>
                  </a:solidFill>
                  <a:latin typeface="Comic Sans MS" pitchFamily="66" charset="0"/>
                </a:rPr>
                <a:t>Spoke cavity type : </a:t>
              </a:r>
              <a:r>
                <a:rPr lang="en-US" sz="3200" dirty="0">
                  <a:solidFill>
                    <a:srgbClr val="0909C7"/>
                  </a:solidFill>
                  <a:latin typeface="Comic Sans MS" pitchFamily="66" charset="0"/>
                </a:rPr>
                <a:t>Double spoke (DSR), @ 8 MV/m</a:t>
              </a:r>
              <a:br>
                <a:rPr lang="en-US" sz="3200" dirty="0">
                  <a:solidFill>
                    <a:srgbClr val="0909C7"/>
                  </a:solidFill>
                  <a:latin typeface="Comic Sans MS" pitchFamily="66" charset="0"/>
                </a:rPr>
              </a:br>
              <a:r>
                <a:rPr lang="en-US" sz="3200" dirty="0">
                  <a:solidFill>
                    <a:srgbClr val="000099"/>
                  </a:solidFill>
                  <a:latin typeface="Comic Sans MS" pitchFamily="66" charset="0"/>
                </a:rPr>
                <a:t>	</a:t>
              </a:r>
              <a:endParaRPr lang="en-US" sz="3200" i="1" dirty="0">
                <a:solidFill>
                  <a:srgbClr val="FF0000"/>
                </a:solidFill>
                <a:latin typeface="Comic Sans MS" pitchFamily="66" charset="0"/>
              </a:endParaRPr>
            </a:p>
          </p:txBody>
        </p:sp>
      </p:grpSp>
      <p:grpSp>
        <p:nvGrpSpPr>
          <p:cNvPr id="4" name="Groupe 20"/>
          <p:cNvGrpSpPr>
            <a:grpSpLocks/>
          </p:cNvGrpSpPr>
          <p:nvPr/>
        </p:nvGrpSpPr>
        <p:grpSpPr bwMode="auto">
          <a:xfrm>
            <a:off x="237704" y="8283004"/>
            <a:ext cx="12804775" cy="482600"/>
            <a:chOff x="344733" y="7181850"/>
            <a:chExt cx="12804530" cy="481748"/>
          </a:xfrm>
        </p:grpSpPr>
        <p:sp>
          <p:nvSpPr>
            <p:cNvPr id="26" name="AutoShape 17"/>
            <p:cNvSpPr>
              <a:spLocks noChangeArrowheads="1"/>
            </p:cNvSpPr>
            <p:nvPr/>
          </p:nvSpPr>
          <p:spPr bwMode="auto">
            <a:xfrm>
              <a:off x="344733" y="7358798"/>
              <a:ext cx="735989" cy="304800"/>
            </a:xfrm>
            <a:custGeom>
              <a:avLst/>
              <a:gdLst>
                <a:gd name="T0" fmla="*/ 315409744 w 21600"/>
                <a:gd name="T1" fmla="*/ 0 h 21600"/>
                <a:gd name="T2" fmla="*/ 0 w 21600"/>
                <a:gd name="T3" fmla="*/ 3807446 h 21600"/>
                <a:gd name="T4" fmla="*/ 315409744 w 21600"/>
                <a:gd name="T5" fmla="*/ 7611887 h 21600"/>
                <a:gd name="T6" fmla="*/ 420558819 w 21600"/>
                <a:gd name="T7" fmla="*/ 3807446 h 21600"/>
                <a:gd name="T8" fmla="*/ 17694720 60000 65536"/>
                <a:gd name="T9" fmla="*/ 11796480 60000 65536"/>
                <a:gd name="T10" fmla="*/ 5898240 60000 65536"/>
                <a:gd name="T11" fmla="*/ 0 60000 65536"/>
                <a:gd name="T12" fmla="*/ 3392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800080"/>
            </a:solidFill>
            <a:ln w="9525">
              <a:solidFill>
                <a:schemeClr val="tx1"/>
              </a:solidFill>
              <a:miter lim="800000"/>
              <a:headEnd/>
              <a:tailEnd/>
            </a:ln>
          </p:spPr>
          <p:txBody>
            <a:bodyPr wrap="none" anchor="ctr"/>
            <a:lstStyle/>
            <a:p>
              <a:endParaRPr lang="fr-FR" sz="3200"/>
            </a:p>
          </p:txBody>
        </p:sp>
        <p:sp>
          <p:nvSpPr>
            <p:cNvPr id="27" name="Rectangle 18"/>
            <p:cNvSpPr>
              <a:spLocks noChangeArrowheads="1"/>
            </p:cNvSpPr>
            <p:nvPr/>
          </p:nvSpPr>
          <p:spPr bwMode="auto">
            <a:xfrm>
              <a:off x="1165858" y="7181850"/>
              <a:ext cx="11983405" cy="433388"/>
            </a:xfrm>
            <a:prstGeom prst="rect">
              <a:avLst/>
            </a:prstGeom>
            <a:noFill/>
            <a:ln w="9525">
              <a:noFill/>
              <a:miter lim="800000"/>
              <a:headEnd/>
              <a:tailEnd/>
            </a:ln>
          </p:spPr>
          <p:txBody>
            <a:bodyPr/>
            <a:lstStyle/>
            <a:p>
              <a:pPr algn="l" eaLnBrk="0" hangingPunct="0"/>
              <a:r>
                <a:rPr lang="en-US" sz="3200" dirty="0" smtClean="0">
                  <a:solidFill>
                    <a:schemeClr val="tx1"/>
                  </a:solidFill>
                  <a:latin typeface="Comic Sans MS" pitchFamily="66" charset="0"/>
                </a:rPr>
                <a:t> One </a:t>
              </a:r>
              <a:r>
                <a:rPr lang="en-US" sz="3200" dirty="0">
                  <a:solidFill>
                    <a:schemeClr val="tx1"/>
                  </a:solidFill>
                  <a:latin typeface="Comic Sans MS" pitchFamily="66" charset="0"/>
                </a:rPr>
                <a:t>family : </a:t>
              </a:r>
              <a:r>
                <a:rPr lang="en-US" sz="3200" dirty="0" err="1">
                  <a:solidFill>
                    <a:srgbClr val="7030A0"/>
                  </a:solidFill>
                  <a:latin typeface="Symbol" pitchFamily="18" charset="2"/>
                </a:rPr>
                <a:t>b</a:t>
              </a:r>
              <a:r>
                <a:rPr lang="en-US" sz="3200" baseline="-25000" dirty="0" err="1">
                  <a:solidFill>
                    <a:srgbClr val="7030A0"/>
                  </a:solidFill>
                  <a:latin typeface="Comic Sans MS" pitchFamily="66" charset="0"/>
                </a:rPr>
                <a:t>g</a:t>
              </a:r>
              <a:r>
                <a:rPr lang="en-US" sz="3200" dirty="0">
                  <a:solidFill>
                    <a:srgbClr val="7030A0"/>
                  </a:solidFill>
                  <a:latin typeface="Comic Sans MS" pitchFamily="66" charset="0"/>
                </a:rPr>
                <a:t> = </a:t>
              </a:r>
              <a:r>
                <a:rPr lang="en-US" sz="3200" dirty="0" smtClean="0">
                  <a:solidFill>
                    <a:srgbClr val="7030A0"/>
                  </a:solidFill>
                  <a:latin typeface="Comic Sans MS" pitchFamily="66" charset="0"/>
                </a:rPr>
                <a:t>0.50</a:t>
              </a:r>
              <a:endParaRPr lang="en-US" sz="3200" dirty="0">
                <a:solidFill>
                  <a:srgbClr val="7030A0"/>
                </a:solidFill>
                <a:latin typeface="Comic Sans MS" pitchFamily="66" charset="0"/>
              </a:endParaRPr>
            </a:p>
          </p:txBody>
        </p:sp>
      </p:grpSp>
      <p:grpSp>
        <p:nvGrpSpPr>
          <p:cNvPr id="6" name="Groupe 19"/>
          <p:cNvGrpSpPr>
            <a:grpSpLocks/>
          </p:cNvGrpSpPr>
          <p:nvPr/>
        </p:nvGrpSpPr>
        <p:grpSpPr bwMode="auto">
          <a:xfrm>
            <a:off x="237704" y="8930704"/>
            <a:ext cx="12804775" cy="482600"/>
            <a:chOff x="344733" y="7829550"/>
            <a:chExt cx="12804530" cy="481748"/>
          </a:xfrm>
        </p:grpSpPr>
        <p:sp>
          <p:nvSpPr>
            <p:cNvPr id="29" name="AutoShape 23"/>
            <p:cNvSpPr>
              <a:spLocks noChangeArrowheads="1"/>
            </p:cNvSpPr>
            <p:nvPr/>
          </p:nvSpPr>
          <p:spPr bwMode="auto">
            <a:xfrm>
              <a:off x="344733" y="8006498"/>
              <a:ext cx="735989" cy="304800"/>
            </a:xfrm>
            <a:custGeom>
              <a:avLst/>
              <a:gdLst>
                <a:gd name="T0" fmla="*/ 315409744 w 21600"/>
                <a:gd name="T1" fmla="*/ 0 h 21600"/>
                <a:gd name="T2" fmla="*/ 0 w 21600"/>
                <a:gd name="T3" fmla="*/ 3807446 h 21600"/>
                <a:gd name="T4" fmla="*/ 315409744 w 21600"/>
                <a:gd name="T5" fmla="*/ 7611887 h 21600"/>
                <a:gd name="T6" fmla="*/ 420558819 w 21600"/>
                <a:gd name="T7" fmla="*/ 3807446 h 21600"/>
                <a:gd name="T8" fmla="*/ 17694720 60000 65536"/>
                <a:gd name="T9" fmla="*/ 11796480 60000 65536"/>
                <a:gd name="T10" fmla="*/ 5898240 60000 65536"/>
                <a:gd name="T11" fmla="*/ 0 60000 65536"/>
                <a:gd name="T12" fmla="*/ 3392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339966"/>
            </a:solidFill>
            <a:ln w="9525">
              <a:solidFill>
                <a:schemeClr val="tx1"/>
              </a:solidFill>
              <a:miter lim="800000"/>
              <a:headEnd/>
              <a:tailEnd/>
            </a:ln>
          </p:spPr>
          <p:txBody>
            <a:bodyPr wrap="none" anchor="ctr"/>
            <a:lstStyle/>
            <a:p>
              <a:endParaRPr lang="fr-FR" sz="3200"/>
            </a:p>
          </p:txBody>
        </p:sp>
        <p:sp>
          <p:nvSpPr>
            <p:cNvPr id="30" name="Rectangle 24"/>
            <p:cNvSpPr>
              <a:spLocks noChangeArrowheads="1"/>
            </p:cNvSpPr>
            <p:nvPr/>
          </p:nvSpPr>
          <p:spPr bwMode="auto">
            <a:xfrm>
              <a:off x="1165858" y="7829550"/>
              <a:ext cx="11983405" cy="433388"/>
            </a:xfrm>
            <a:prstGeom prst="rect">
              <a:avLst/>
            </a:prstGeom>
            <a:noFill/>
            <a:ln w="9525">
              <a:noFill/>
              <a:miter lim="800000"/>
              <a:headEnd/>
              <a:tailEnd/>
            </a:ln>
          </p:spPr>
          <p:txBody>
            <a:bodyPr/>
            <a:lstStyle/>
            <a:p>
              <a:pPr algn="l" eaLnBrk="0" hangingPunct="0"/>
              <a:r>
                <a:rPr lang="en-US" sz="3200" dirty="0" smtClean="0">
                  <a:solidFill>
                    <a:schemeClr val="tx1"/>
                  </a:solidFill>
                  <a:latin typeface="Comic Sans MS" pitchFamily="66" charset="0"/>
                </a:rPr>
                <a:t> About </a:t>
              </a:r>
              <a:r>
                <a:rPr lang="en-US" sz="3200" dirty="0">
                  <a:solidFill>
                    <a:srgbClr val="37A34C"/>
                  </a:solidFill>
                  <a:latin typeface="Comic Sans MS" pitchFamily="66" charset="0"/>
                </a:rPr>
                <a:t>28</a:t>
              </a:r>
              <a:r>
                <a:rPr lang="en-US" sz="3200" dirty="0">
                  <a:solidFill>
                    <a:schemeClr val="tx1"/>
                  </a:solidFill>
                  <a:latin typeface="Comic Sans MS" pitchFamily="66" charset="0"/>
                </a:rPr>
                <a:t> </a:t>
              </a:r>
              <a:r>
                <a:rPr lang="en-US" sz="3200" dirty="0">
                  <a:solidFill>
                    <a:srgbClr val="37A34C"/>
                  </a:solidFill>
                  <a:latin typeface="Comic Sans MS" pitchFamily="66" charset="0"/>
                </a:rPr>
                <a:t>cavities</a:t>
              </a:r>
              <a:r>
                <a:rPr lang="en-US" sz="3200" dirty="0">
                  <a:solidFill>
                    <a:schemeClr val="tx1"/>
                  </a:solidFill>
                  <a:latin typeface="Comic Sans MS" pitchFamily="66" charset="0"/>
                </a:rPr>
                <a:t> and </a:t>
              </a:r>
              <a:r>
                <a:rPr lang="en-US" sz="3200" dirty="0">
                  <a:solidFill>
                    <a:srgbClr val="37A34C"/>
                  </a:solidFill>
                  <a:latin typeface="Comic Sans MS" pitchFamily="66" charset="0"/>
                </a:rPr>
                <a:t>14 </a:t>
              </a:r>
              <a:r>
                <a:rPr lang="en-US" sz="3200" dirty="0" err="1">
                  <a:solidFill>
                    <a:srgbClr val="37A34C"/>
                  </a:solidFill>
                  <a:latin typeface="Comic Sans MS" pitchFamily="66" charset="0"/>
                </a:rPr>
                <a:t>cryomodules</a:t>
              </a:r>
              <a:r>
                <a:rPr lang="en-US" sz="3200" dirty="0">
                  <a:solidFill>
                    <a:srgbClr val="37A34C"/>
                  </a:solidFill>
                  <a:latin typeface="Comic Sans MS" pitchFamily="66" charset="0"/>
                </a:rPr>
                <a:t> operating at 2K</a:t>
              </a:r>
            </a:p>
          </p:txBody>
        </p:sp>
      </p:grpSp>
      <p:graphicFrame>
        <p:nvGraphicFramePr>
          <p:cNvPr id="31" name="Tableau 30"/>
          <p:cNvGraphicFramePr>
            <a:graphicFrameLocks noGrp="1"/>
          </p:cNvGraphicFramePr>
          <p:nvPr/>
        </p:nvGraphicFramePr>
        <p:xfrm>
          <a:off x="3766096" y="3493567"/>
          <a:ext cx="8208912" cy="3489960"/>
        </p:xfrm>
        <a:graphic>
          <a:graphicData uri="http://schemas.openxmlformats.org/drawingml/2006/table">
            <a:tbl>
              <a:tblPr/>
              <a:tblGrid>
                <a:gridCol w="1944216"/>
                <a:gridCol w="6264696"/>
              </a:tblGrid>
              <a:tr h="383733">
                <a:tc>
                  <a:txBody>
                    <a:bodyPr/>
                    <a:lstStyle/>
                    <a:p>
                      <a:pPr algn="ctr" fontAlgn="b"/>
                      <a:r>
                        <a:rPr lang="fr-FR" sz="2800" b="1" i="0" u="none" strike="noStrike" dirty="0">
                          <a:solidFill>
                            <a:srgbClr val="000000"/>
                          </a:solidFill>
                          <a:latin typeface="Calibri"/>
                        </a:rPr>
                        <a:t>WP4</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c>
                  <a:txBody>
                    <a:bodyPr/>
                    <a:lstStyle/>
                    <a:p>
                      <a:pPr algn="ctr" fontAlgn="b"/>
                      <a:r>
                        <a:rPr lang="fr-FR" sz="2800" b="1" i="0" u="none" strike="noStrike">
                          <a:solidFill>
                            <a:srgbClr val="000000"/>
                          </a:solidFill>
                          <a:latin typeface="Calibri"/>
                        </a:rPr>
                        <a:t>Spoke SC linac</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D8D8"/>
                    </a:solidFill>
                  </a:tcPr>
                </a:tc>
              </a:tr>
              <a:tr h="335767">
                <a:tc>
                  <a:txBody>
                    <a:bodyPr/>
                    <a:lstStyle/>
                    <a:p>
                      <a:pPr algn="ctr" fontAlgn="b"/>
                      <a:r>
                        <a:rPr lang="fr-FR" sz="2800" b="0" i="0" u="none" strike="noStrike">
                          <a:solidFill>
                            <a:srgbClr val="000000"/>
                          </a:solidFill>
                          <a:latin typeface="Calibri"/>
                        </a:rPr>
                        <a:t>WU 4.1</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fr-FR" sz="2800" b="0" i="0" u="none" strike="noStrike" dirty="0">
                          <a:solidFill>
                            <a:srgbClr val="000000"/>
                          </a:solidFill>
                          <a:latin typeface="Calibri"/>
                        </a:rPr>
                        <a:t>Management and TDR contribution</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5767">
                <a:tc>
                  <a:txBody>
                    <a:bodyPr/>
                    <a:lstStyle/>
                    <a:p>
                      <a:pPr algn="ctr" fontAlgn="b"/>
                      <a:r>
                        <a:rPr lang="fr-FR" sz="2800" b="0" i="0" u="none" strike="noStrike">
                          <a:solidFill>
                            <a:srgbClr val="000000"/>
                          </a:solidFill>
                          <a:latin typeface="Calibri"/>
                        </a:rPr>
                        <a:t>WU 4.2</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fr-FR" sz="2800" b="0" i="0" u="none" strike="noStrike">
                          <a:solidFill>
                            <a:srgbClr val="000000"/>
                          </a:solidFill>
                          <a:latin typeface="Calibri"/>
                        </a:rPr>
                        <a:t>Spoke cavities</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5767">
                <a:tc>
                  <a:txBody>
                    <a:bodyPr/>
                    <a:lstStyle/>
                    <a:p>
                      <a:pPr algn="ctr" fontAlgn="b"/>
                      <a:r>
                        <a:rPr lang="fr-FR" sz="2800" b="0" i="0" u="none" strike="noStrike">
                          <a:solidFill>
                            <a:srgbClr val="000000"/>
                          </a:solidFill>
                          <a:latin typeface="Calibri"/>
                        </a:rPr>
                        <a:t>WU 4.3</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fr-FR" sz="2800" b="0" i="0" u="none" strike="noStrike" dirty="0">
                          <a:solidFill>
                            <a:srgbClr val="000000"/>
                          </a:solidFill>
                          <a:latin typeface="Calibri"/>
                        </a:rPr>
                        <a:t>Cold </a:t>
                      </a:r>
                      <a:r>
                        <a:rPr lang="fr-FR" sz="2800" b="0" i="0" u="none" strike="noStrike" dirty="0" err="1">
                          <a:solidFill>
                            <a:srgbClr val="000000"/>
                          </a:solidFill>
                          <a:latin typeface="Calibri"/>
                        </a:rPr>
                        <a:t>tuning</a:t>
                      </a:r>
                      <a:r>
                        <a:rPr lang="fr-FR" sz="2800" b="0" i="0" u="none" strike="noStrike" dirty="0">
                          <a:solidFill>
                            <a:srgbClr val="000000"/>
                          </a:solidFill>
                          <a:latin typeface="Calibri"/>
                        </a:rPr>
                        <a:t> system</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5767">
                <a:tc>
                  <a:txBody>
                    <a:bodyPr/>
                    <a:lstStyle/>
                    <a:p>
                      <a:pPr algn="ctr" fontAlgn="b"/>
                      <a:r>
                        <a:rPr lang="fr-FR" sz="2800" b="0" i="0" u="none" strike="noStrike">
                          <a:solidFill>
                            <a:srgbClr val="000000"/>
                          </a:solidFill>
                          <a:latin typeface="Calibri"/>
                        </a:rPr>
                        <a:t>WU 4.4</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fr-FR" sz="2800" b="0" i="0" u="none" strike="noStrike">
                          <a:solidFill>
                            <a:srgbClr val="000000"/>
                          </a:solidFill>
                          <a:latin typeface="Calibri"/>
                        </a:rPr>
                        <a:t>Power coupler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5767">
                <a:tc>
                  <a:txBody>
                    <a:bodyPr/>
                    <a:lstStyle/>
                    <a:p>
                      <a:pPr algn="ctr" fontAlgn="b"/>
                      <a:r>
                        <a:rPr lang="fr-FR" sz="2800" b="0" i="0" u="none" strike="noStrike">
                          <a:solidFill>
                            <a:srgbClr val="000000"/>
                          </a:solidFill>
                          <a:latin typeface="Calibri"/>
                        </a:rPr>
                        <a:t>WU 4.5</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fr-FR" sz="2800" b="0" i="0" u="none" strike="noStrike" dirty="0" err="1" smtClean="0">
                          <a:solidFill>
                            <a:srgbClr val="000000"/>
                          </a:solidFill>
                          <a:latin typeface="Calibri"/>
                        </a:rPr>
                        <a:t>Cryomodule</a:t>
                      </a:r>
                      <a:r>
                        <a:rPr lang="fr-FR" sz="2800" b="0" i="0" u="none" strike="noStrike" dirty="0" smtClean="0">
                          <a:solidFill>
                            <a:srgbClr val="000000"/>
                          </a:solidFill>
                          <a:latin typeface="Calibri"/>
                        </a:rPr>
                        <a:t> </a:t>
                      </a:r>
                      <a:endParaRPr lang="fr-FR" sz="28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35767">
                <a:tc>
                  <a:txBody>
                    <a:bodyPr/>
                    <a:lstStyle/>
                    <a:p>
                      <a:pPr algn="ctr" fontAlgn="b"/>
                      <a:r>
                        <a:rPr lang="fr-FR" sz="2800" b="0" i="0" u="none" strike="noStrike">
                          <a:solidFill>
                            <a:srgbClr val="000000"/>
                          </a:solidFill>
                          <a:latin typeface="Calibri"/>
                        </a:rPr>
                        <a:t>WU 4.6</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fr-FR" sz="2800" b="0" i="0" u="none" strike="noStrike" dirty="0" err="1">
                          <a:solidFill>
                            <a:srgbClr val="000000"/>
                          </a:solidFill>
                          <a:latin typeface="Calibri"/>
                        </a:rPr>
                        <a:t>Superconducting</a:t>
                      </a:r>
                      <a:r>
                        <a:rPr lang="fr-FR" sz="2800" b="0" i="0" u="none" strike="noStrike" dirty="0">
                          <a:solidFill>
                            <a:srgbClr val="000000"/>
                          </a:solidFill>
                          <a:latin typeface="Calibri"/>
                        </a:rPr>
                        <a:t> </a:t>
                      </a:r>
                      <a:r>
                        <a:rPr lang="fr-FR" sz="2800" b="0" i="0" u="none" strike="noStrike" dirty="0" err="1" smtClean="0">
                          <a:solidFill>
                            <a:srgbClr val="000000"/>
                          </a:solidFill>
                          <a:latin typeface="Calibri"/>
                        </a:rPr>
                        <a:t>magnets</a:t>
                      </a:r>
                      <a:r>
                        <a:rPr lang="fr-FR" sz="2800" b="0" i="0" u="none" strike="noStrike" dirty="0" smtClean="0">
                          <a:solidFill>
                            <a:srgbClr val="000000"/>
                          </a:solidFill>
                          <a:latin typeface="Calibri"/>
                        </a:rPr>
                        <a:t> </a:t>
                      </a:r>
                      <a:r>
                        <a:rPr lang="fr-FR" sz="2800" b="0" i="0" u="none" strike="noStrike" dirty="0" err="1" smtClean="0">
                          <a:solidFill>
                            <a:srgbClr val="000000"/>
                          </a:solidFill>
                          <a:latin typeface="Calibri"/>
                        </a:rPr>
                        <a:t>integration</a:t>
                      </a:r>
                      <a:endParaRPr lang="fr-FR" sz="28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7758">
                <a:tc>
                  <a:txBody>
                    <a:bodyPr/>
                    <a:lstStyle/>
                    <a:p>
                      <a:pPr algn="ctr" fontAlgn="b"/>
                      <a:r>
                        <a:rPr lang="fr-FR" sz="2800" b="0" i="0" u="none" strike="noStrike">
                          <a:solidFill>
                            <a:srgbClr val="000000"/>
                          </a:solidFill>
                          <a:latin typeface="Calibri"/>
                        </a:rPr>
                        <a:t>WU 4.7</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algn="ctr" fontAlgn="b"/>
                      <a:r>
                        <a:rPr lang="fr-FR" sz="2800" b="0" i="0" u="none" strike="noStrike" dirty="0">
                          <a:solidFill>
                            <a:srgbClr val="000000"/>
                          </a:solidFill>
                          <a:latin typeface="Calibri"/>
                        </a:rPr>
                        <a:t>Prototypes and tests</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32" name="Picture 5" descr="64"/>
          <p:cNvPicPr>
            <a:picLocks noChangeAspect="1" noChangeArrowheads="1"/>
          </p:cNvPicPr>
          <p:nvPr/>
        </p:nvPicPr>
        <p:blipFill>
          <a:blip r:embed="rId2"/>
          <a:srcRect r="581"/>
          <a:stretch>
            <a:fillRect/>
          </a:stretch>
        </p:blipFill>
        <p:spPr bwMode="auto">
          <a:xfrm>
            <a:off x="525463" y="3565575"/>
            <a:ext cx="2663825" cy="3252787"/>
          </a:xfrm>
          <a:prstGeom prst="rect">
            <a:avLst/>
          </a:prstGeom>
          <a:noFill/>
          <a:ln w="9525">
            <a:noFill/>
            <a:miter lim="800000"/>
            <a:headEnd/>
            <a:tailEnd/>
          </a:ln>
        </p:spPr>
      </p:pic>
      <p:sp>
        <p:nvSpPr>
          <p:cNvPr id="19" name="Title 1"/>
          <p:cNvSpPr txBox="1">
            <a:spLocks/>
          </p:cNvSpPr>
          <p:nvPr/>
        </p:nvSpPr>
        <p:spPr bwMode="auto">
          <a:xfrm>
            <a:off x="2469952" y="124272"/>
            <a:ext cx="10225136" cy="648072"/>
          </a:xfrm>
          <a:prstGeom prst="rect">
            <a:avLst/>
          </a:prstGeom>
          <a:noFill/>
          <a:ln w="12700">
            <a:noFill/>
            <a:miter lim="800000"/>
            <a:headEnd/>
            <a:tailEnd/>
          </a:ln>
          <a:effectLst/>
        </p:spPr>
        <p:txBody>
          <a:bodyPr vert="horz" wrap="square" lIns="0" tIns="0" rIns="0" bIns="0" numCol="1" anchor="b"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lang="en-US" sz="4000" b="1" kern="0" dirty="0" smtClean="0">
                <a:solidFill>
                  <a:srgbClr val="1C405B"/>
                </a:solidFill>
                <a:latin typeface="+mj-lt"/>
                <a:ea typeface="+mj-ea"/>
                <a:cs typeface="+mj-cs"/>
                <a:sym typeface="TitilliumText14L 600 wt" pitchFamily="-64" charset="0"/>
              </a:rPr>
              <a:t>ESS Spoke cavities ongoing work </a:t>
            </a:r>
            <a:endParaRPr kumimoji="0" lang="en-US" sz="4000" b="1" i="0" u="none" strike="noStrike" kern="0" cap="none" spc="0" normalizeH="0" baseline="0" noProof="0" dirty="0">
              <a:ln>
                <a:noFill/>
              </a:ln>
              <a:solidFill>
                <a:srgbClr val="1C405B"/>
              </a:solidFill>
              <a:effectLst/>
              <a:uLnTx/>
              <a:uFillTx/>
              <a:latin typeface="+mj-lt"/>
              <a:ea typeface="+mj-ea"/>
              <a:cs typeface="+mj-cs"/>
              <a:sym typeface="TitilliumText14L 600 wt" pitchFamily="-64" charset="0"/>
            </a:endParaRPr>
          </a:p>
        </p:txBody>
      </p:sp>
      <p:cxnSp>
        <p:nvCxnSpPr>
          <p:cNvPr id="22" name="Connecteur droit 21"/>
          <p:cNvCxnSpPr/>
          <p:nvPr/>
        </p:nvCxnSpPr>
        <p:spPr bwMode="auto">
          <a:xfrm>
            <a:off x="5422280" y="927480"/>
            <a:ext cx="3960440" cy="0"/>
          </a:xfrm>
          <a:prstGeom prst="line">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267693604"/>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p:cNvSpPr txBox="1">
            <a:spLocks/>
          </p:cNvSpPr>
          <p:nvPr/>
        </p:nvSpPr>
        <p:spPr bwMode="auto">
          <a:xfrm>
            <a:off x="2469952" y="124272"/>
            <a:ext cx="10225136" cy="648072"/>
          </a:xfrm>
          <a:prstGeom prst="rect">
            <a:avLst/>
          </a:prstGeom>
          <a:noFill/>
          <a:ln w="12700">
            <a:noFill/>
            <a:miter lim="800000"/>
            <a:headEnd/>
            <a:tailEnd/>
          </a:ln>
          <a:effectLst/>
        </p:spPr>
        <p:txBody>
          <a:bodyPr vert="horz" wrap="square" lIns="0" tIns="0" rIns="0" bIns="0" numCol="1" anchor="b"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rgbClr val="1C405B"/>
                </a:solidFill>
                <a:effectLst/>
                <a:uLnTx/>
                <a:uFillTx/>
                <a:latin typeface="+mj-lt"/>
                <a:ea typeface="+mj-ea"/>
                <a:cs typeface="+mj-cs"/>
                <a:sym typeface="TitilliumText14L 600 wt" pitchFamily="-64" charset="0"/>
              </a:rPr>
              <a:t>RF Design of</a:t>
            </a:r>
            <a:r>
              <a:rPr kumimoji="0" lang="en-US" sz="4000" b="1" i="0" u="none" strike="noStrike" kern="0" cap="none" spc="0" normalizeH="0" noProof="0" dirty="0" smtClean="0">
                <a:ln>
                  <a:noFill/>
                </a:ln>
                <a:solidFill>
                  <a:srgbClr val="1C405B"/>
                </a:solidFill>
                <a:effectLst/>
                <a:uLnTx/>
                <a:uFillTx/>
                <a:latin typeface="+mj-lt"/>
                <a:ea typeface="+mj-ea"/>
                <a:cs typeface="+mj-cs"/>
                <a:sym typeface="TitilliumText14L 600 wt" pitchFamily="-64" charset="0"/>
              </a:rPr>
              <a:t> Spokes</a:t>
            </a:r>
            <a:endParaRPr kumimoji="0" lang="en-US" sz="4000" b="1" i="0" u="none" strike="noStrike" kern="0" cap="none" spc="0" normalizeH="0" baseline="0" noProof="0" dirty="0">
              <a:ln>
                <a:noFill/>
              </a:ln>
              <a:solidFill>
                <a:srgbClr val="1C405B"/>
              </a:solidFill>
              <a:effectLst/>
              <a:uLnTx/>
              <a:uFillTx/>
              <a:latin typeface="+mj-lt"/>
              <a:ea typeface="+mj-ea"/>
              <a:cs typeface="+mj-cs"/>
              <a:sym typeface="TitilliumText14L 600 wt" pitchFamily="-64" charset="0"/>
            </a:endParaRPr>
          </a:p>
        </p:txBody>
      </p:sp>
      <p:cxnSp>
        <p:nvCxnSpPr>
          <p:cNvPr id="31" name="Connecteur droit 30"/>
          <p:cNvCxnSpPr/>
          <p:nvPr/>
        </p:nvCxnSpPr>
        <p:spPr bwMode="auto">
          <a:xfrm>
            <a:off x="5422280" y="927480"/>
            <a:ext cx="3960440" cy="0"/>
          </a:xfrm>
          <a:prstGeom prst="line">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5" name="Tableau 4"/>
          <p:cNvGraphicFramePr>
            <a:graphicFrameLocks noGrp="1"/>
          </p:cNvGraphicFramePr>
          <p:nvPr/>
        </p:nvGraphicFramePr>
        <p:xfrm>
          <a:off x="2757984" y="1636440"/>
          <a:ext cx="8064896" cy="2880320"/>
        </p:xfrm>
        <a:graphic>
          <a:graphicData uri="http://schemas.openxmlformats.org/drawingml/2006/table">
            <a:tbl>
              <a:tblPr/>
              <a:tblGrid>
                <a:gridCol w="4483133"/>
                <a:gridCol w="3581763"/>
              </a:tblGrid>
              <a:tr h="576064">
                <a:tc gridSpan="2">
                  <a:txBody>
                    <a:bodyPr/>
                    <a:lstStyle/>
                    <a:p>
                      <a:pPr algn="ctr">
                        <a:lnSpc>
                          <a:spcPct val="115000"/>
                        </a:lnSpc>
                        <a:spcAft>
                          <a:spcPts val="0"/>
                        </a:spcAft>
                      </a:pPr>
                      <a:r>
                        <a:rPr lang="en-US" sz="3200" b="1" dirty="0">
                          <a:solidFill>
                            <a:srgbClr val="7030A0"/>
                          </a:solidFill>
                          <a:latin typeface="Calibri" pitchFamily="34" charset="0"/>
                          <a:ea typeface="Calibri"/>
                          <a:cs typeface="Calibri" pitchFamily="34" charset="0"/>
                        </a:rPr>
                        <a:t>Overall dimension of the cavity</a:t>
                      </a:r>
                      <a:endParaRPr lang="fr-FR" sz="3200" dirty="0">
                        <a:solidFill>
                          <a:srgbClr val="7030A0"/>
                        </a:solidFill>
                        <a:latin typeface="Calibri" pitchFamily="34" charset="0"/>
                        <a:ea typeface="Calibri"/>
                        <a:cs typeface="Calibri" pitchFamily="34"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hMerge="1">
                  <a:txBody>
                    <a:bodyPr/>
                    <a:lstStyle/>
                    <a:p>
                      <a:endParaRPr lang="fr-FR"/>
                    </a:p>
                  </a:txBody>
                  <a:tcPr/>
                </a:tc>
              </a:tr>
              <a:tr h="576064">
                <a:tc>
                  <a:txBody>
                    <a:bodyPr/>
                    <a:lstStyle/>
                    <a:p>
                      <a:pPr algn="ctr">
                        <a:lnSpc>
                          <a:spcPct val="115000"/>
                        </a:lnSpc>
                        <a:spcAft>
                          <a:spcPts val="0"/>
                        </a:spcAft>
                      </a:pPr>
                      <a:r>
                        <a:rPr lang="en-US" sz="3200" dirty="0">
                          <a:solidFill>
                            <a:schemeClr val="tx1"/>
                          </a:solidFill>
                          <a:latin typeface="Calibri" pitchFamily="34" charset="0"/>
                          <a:ea typeface="Calibri"/>
                          <a:cs typeface="Calibri" pitchFamily="34" charset="0"/>
                        </a:rPr>
                        <a:t>Cavity </a:t>
                      </a:r>
                      <a:r>
                        <a:rPr lang="en-US" sz="3200" dirty="0">
                          <a:solidFill>
                            <a:schemeClr val="tx1"/>
                          </a:solidFill>
                          <a:latin typeface="Symbol" pitchFamily="18" charset="2"/>
                          <a:ea typeface="Calibri"/>
                          <a:cs typeface="Calibri" pitchFamily="34" charset="0"/>
                        </a:rPr>
                        <a:t>b</a:t>
                      </a:r>
                      <a:endParaRPr lang="fr-FR" sz="3200" dirty="0">
                        <a:solidFill>
                          <a:schemeClr val="tx1"/>
                        </a:solidFill>
                        <a:latin typeface="Symbol" pitchFamily="18" charset="2"/>
                        <a:ea typeface="Calibri"/>
                        <a:cs typeface="Calibri" pitchFamily="34"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a:noFill/>
                    </a:lnB>
                    <a:solidFill>
                      <a:srgbClr val="D3DFEE"/>
                    </a:solidFill>
                  </a:tcPr>
                </a:tc>
                <a:tc>
                  <a:txBody>
                    <a:bodyPr/>
                    <a:lstStyle/>
                    <a:p>
                      <a:pPr algn="ctr">
                        <a:lnSpc>
                          <a:spcPct val="115000"/>
                        </a:lnSpc>
                        <a:spcAft>
                          <a:spcPts val="0"/>
                        </a:spcAft>
                      </a:pPr>
                      <a:r>
                        <a:rPr lang="en-US" sz="3200" dirty="0">
                          <a:solidFill>
                            <a:srgbClr val="365F91"/>
                          </a:solidFill>
                          <a:latin typeface="Calibri" pitchFamily="34" charset="0"/>
                          <a:ea typeface="Calibri"/>
                          <a:cs typeface="Calibri" pitchFamily="34" charset="0"/>
                        </a:rPr>
                        <a:t>0.50</a:t>
                      </a:r>
                      <a:endParaRPr lang="fr-FR" sz="3200" dirty="0">
                        <a:solidFill>
                          <a:srgbClr val="365F91"/>
                        </a:solidFill>
                        <a:latin typeface="Calibri" pitchFamily="34" charset="0"/>
                        <a:ea typeface="Calibri"/>
                        <a:cs typeface="Calibri" pitchFamily="34" charset="0"/>
                      </a:endParaRPr>
                    </a:p>
                  </a:txBody>
                  <a:tcPr marL="68580" marR="68580" marT="0" marB="0">
                    <a:lnL>
                      <a:noFill/>
                    </a:lnL>
                    <a:lnR>
                      <a:noFill/>
                    </a:lnR>
                    <a:lnT w="12700" cap="flat" cmpd="sng" algn="ctr">
                      <a:solidFill>
                        <a:srgbClr val="4F81BD"/>
                      </a:solidFill>
                      <a:prstDash val="solid"/>
                      <a:round/>
                      <a:headEnd type="none" w="med" len="med"/>
                      <a:tailEnd type="none" w="med" len="med"/>
                    </a:lnT>
                    <a:lnB>
                      <a:noFill/>
                    </a:lnB>
                    <a:solidFill>
                      <a:srgbClr val="D3DFEE"/>
                    </a:solidFill>
                  </a:tcPr>
                </a:tc>
              </a:tr>
              <a:tr h="576064">
                <a:tc>
                  <a:txBody>
                    <a:bodyPr/>
                    <a:lstStyle/>
                    <a:p>
                      <a:pPr algn="ctr">
                        <a:lnSpc>
                          <a:spcPct val="115000"/>
                        </a:lnSpc>
                        <a:spcAft>
                          <a:spcPts val="0"/>
                        </a:spcAft>
                      </a:pPr>
                      <a:r>
                        <a:rPr lang="en-US" sz="3200" dirty="0">
                          <a:solidFill>
                            <a:schemeClr val="tx1"/>
                          </a:solidFill>
                          <a:latin typeface="Calibri" pitchFamily="34" charset="0"/>
                          <a:ea typeface="Calibri"/>
                          <a:cs typeface="Calibri" pitchFamily="34" charset="0"/>
                        </a:rPr>
                        <a:t>Cavity length</a:t>
                      </a:r>
                      <a:endParaRPr lang="fr-FR" sz="3200" dirty="0">
                        <a:solidFill>
                          <a:schemeClr val="tx1"/>
                        </a:solidFill>
                        <a:latin typeface="Calibri" pitchFamily="34" charset="0"/>
                        <a:ea typeface="Calibri"/>
                        <a:cs typeface="Calibri" pitchFamily="34" charset="0"/>
                      </a:endParaRPr>
                    </a:p>
                  </a:txBody>
                  <a:tcPr marL="68580" marR="68580" marT="0" marB="0">
                    <a:lnL>
                      <a:noFill/>
                    </a:lnL>
                    <a:lnR>
                      <a:noFill/>
                    </a:lnR>
                    <a:lnT>
                      <a:noFill/>
                    </a:lnT>
                    <a:lnB>
                      <a:noFill/>
                    </a:lnB>
                  </a:tcPr>
                </a:tc>
                <a:tc>
                  <a:txBody>
                    <a:bodyPr/>
                    <a:lstStyle/>
                    <a:p>
                      <a:pPr algn="ctr">
                        <a:lnSpc>
                          <a:spcPct val="115000"/>
                        </a:lnSpc>
                        <a:spcAft>
                          <a:spcPts val="0"/>
                        </a:spcAft>
                      </a:pPr>
                      <a:r>
                        <a:rPr lang="en-US" sz="3200" dirty="0" smtClean="0">
                          <a:solidFill>
                            <a:srgbClr val="365F91"/>
                          </a:solidFill>
                          <a:latin typeface="Calibri" pitchFamily="34" charset="0"/>
                          <a:ea typeface="Calibri"/>
                          <a:cs typeface="Calibri" pitchFamily="34" charset="0"/>
                        </a:rPr>
                        <a:t>780 </a:t>
                      </a:r>
                      <a:r>
                        <a:rPr lang="en-US" sz="3200" dirty="0">
                          <a:solidFill>
                            <a:srgbClr val="365F91"/>
                          </a:solidFill>
                          <a:latin typeface="Calibri" pitchFamily="34" charset="0"/>
                          <a:ea typeface="Calibri"/>
                          <a:cs typeface="Calibri" pitchFamily="34" charset="0"/>
                        </a:rPr>
                        <a:t>mm</a:t>
                      </a:r>
                      <a:endParaRPr lang="fr-FR" sz="3200" dirty="0">
                        <a:solidFill>
                          <a:srgbClr val="365F91"/>
                        </a:solidFill>
                        <a:latin typeface="Calibri" pitchFamily="34" charset="0"/>
                        <a:ea typeface="Calibri"/>
                        <a:cs typeface="Calibri" pitchFamily="34" charset="0"/>
                      </a:endParaRPr>
                    </a:p>
                  </a:txBody>
                  <a:tcPr marL="68580" marR="68580" marT="0" marB="0">
                    <a:lnL>
                      <a:noFill/>
                    </a:lnL>
                    <a:lnR>
                      <a:noFill/>
                    </a:lnR>
                    <a:lnT>
                      <a:noFill/>
                    </a:lnT>
                    <a:lnB>
                      <a:noFill/>
                    </a:lnB>
                  </a:tcPr>
                </a:tc>
              </a:tr>
              <a:tr h="576064">
                <a:tc>
                  <a:txBody>
                    <a:bodyPr/>
                    <a:lstStyle/>
                    <a:p>
                      <a:pPr algn="ctr">
                        <a:lnSpc>
                          <a:spcPct val="115000"/>
                        </a:lnSpc>
                        <a:spcAft>
                          <a:spcPts val="0"/>
                        </a:spcAft>
                      </a:pPr>
                      <a:r>
                        <a:rPr lang="en-US" sz="3200" dirty="0">
                          <a:solidFill>
                            <a:schemeClr val="tx1"/>
                          </a:solidFill>
                          <a:latin typeface="Calibri" pitchFamily="34" charset="0"/>
                          <a:ea typeface="Calibri"/>
                          <a:cs typeface="Calibri" pitchFamily="34" charset="0"/>
                        </a:rPr>
                        <a:t>Cavity diameter</a:t>
                      </a:r>
                      <a:endParaRPr lang="fr-FR" sz="3200" dirty="0">
                        <a:solidFill>
                          <a:schemeClr val="tx1"/>
                        </a:solidFill>
                        <a:latin typeface="Calibri" pitchFamily="34" charset="0"/>
                        <a:ea typeface="Calibri"/>
                        <a:cs typeface="Calibri" pitchFamily="34" charset="0"/>
                      </a:endParaRPr>
                    </a:p>
                  </a:txBody>
                  <a:tcPr marL="68580" marR="68580" marT="0" marB="0">
                    <a:lnL>
                      <a:noFill/>
                    </a:lnL>
                    <a:lnR>
                      <a:noFill/>
                    </a:lnR>
                    <a:lnT>
                      <a:noFill/>
                    </a:lnT>
                    <a:lnB>
                      <a:noFill/>
                    </a:lnB>
                    <a:solidFill>
                      <a:srgbClr val="D3DFEE"/>
                    </a:solidFill>
                  </a:tcPr>
                </a:tc>
                <a:tc>
                  <a:txBody>
                    <a:bodyPr/>
                    <a:lstStyle/>
                    <a:p>
                      <a:pPr algn="ctr">
                        <a:lnSpc>
                          <a:spcPct val="115000"/>
                        </a:lnSpc>
                        <a:spcAft>
                          <a:spcPts val="0"/>
                        </a:spcAft>
                      </a:pPr>
                      <a:r>
                        <a:rPr lang="en-US" sz="3200" dirty="0" smtClean="0">
                          <a:solidFill>
                            <a:srgbClr val="365F91"/>
                          </a:solidFill>
                          <a:latin typeface="Calibri" pitchFamily="34" charset="0"/>
                          <a:ea typeface="Calibri"/>
                          <a:cs typeface="Calibri" pitchFamily="34" charset="0"/>
                        </a:rPr>
                        <a:t>480 </a:t>
                      </a:r>
                      <a:r>
                        <a:rPr lang="en-US" sz="3200" dirty="0">
                          <a:solidFill>
                            <a:srgbClr val="365F91"/>
                          </a:solidFill>
                          <a:latin typeface="Calibri" pitchFamily="34" charset="0"/>
                          <a:ea typeface="Calibri"/>
                          <a:cs typeface="Calibri" pitchFamily="34" charset="0"/>
                        </a:rPr>
                        <a:t>mm</a:t>
                      </a:r>
                      <a:endParaRPr lang="fr-FR" sz="3200" dirty="0">
                        <a:solidFill>
                          <a:srgbClr val="365F91"/>
                        </a:solidFill>
                        <a:latin typeface="Calibri" pitchFamily="34" charset="0"/>
                        <a:ea typeface="Calibri"/>
                        <a:cs typeface="Calibri" pitchFamily="34" charset="0"/>
                      </a:endParaRPr>
                    </a:p>
                  </a:txBody>
                  <a:tcPr marL="68580" marR="68580" marT="0" marB="0">
                    <a:lnL>
                      <a:noFill/>
                    </a:lnL>
                    <a:lnR>
                      <a:noFill/>
                    </a:lnR>
                    <a:lnT>
                      <a:noFill/>
                    </a:lnT>
                    <a:lnB>
                      <a:noFill/>
                    </a:lnB>
                    <a:solidFill>
                      <a:srgbClr val="D3DFEE"/>
                    </a:solidFill>
                  </a:tcPr>
                </a:tc>
              </a:tr>
              <a:tr h="576064">
                <a:tc>
                  <a:txBody>
                    <a:bodyPr/>
                    <a:lstStyle/>
                    <a:p>
                      <a:pPr algn="ctr">
                        <a:lnSpc>
                          <a:spcPct val="115000"/>
                        </a:lnSpc>
                        <a:spcAft>
                          <a:spcPts val="0"/>
                        </a:spcAft>
                      </a:pPr>
                      <a:r>
                        <a:rPr lang="en-US" sz="3200" dirty="0">
                          <a:solidFill>
                            <a:schemeClr val="tx1"/>
                          </a:solidFill>
                          <a:latin typeface="Calibri" pitchFamily="34" charset="0"/>
                          <a:ea typeface="Calibri"/>
                          <a:cs typeface="Calibri" pitchFamily="34" charset="0"/>
                        </a:rPr>
                        <a:t>frequency</a:t>
                      </a:r>
                      <a:endParaRPr lang="fr-FR" sz="3200" dirty="0">
                        <a:solidFill>
                          <a:schemeClr val="tx1"/>
                        </a:solidFill>
                        <a:latin typeface="Calibri" pitchFamily="34" charset="0"/>
                        <a:ea typeface="Calibri"/>
                        <a:cs typeface="Calibri" pitchFamily="34" charset="0"/>
                      </a:endParaRPr>
                    </a:p>
                  </a:txBody>
                  <a:tcPr marL="68580" marR="68580" marT="0" marB="0">
                    <a:lnL>
                      <a:noFill/>
                    </a:lnL>
                    <a:lnR>
                      <a:noFill/>
                    </a:lnR>
                    <a:lnT>
                      <a:noFill/>
                    </a:lnT>
                    <a:lnB w="12700" cap="flat" cmpd="sng" algn="ctr">
                      <a:solidFill>
                        <a:srgbClr val="4F81BD"/>
                      </a:solidFill>
                      <a:prstDash val="solid"/>
                      <a:round/>
                      <a:headEnd type="none" w="med" len="med"/>
                      <a:tailEnd type="none" w="med" len="med"/>
                    </a:lnB>
                  </a:tcPr>
                </a:tc>
                <a:tc>
                  <a:txBody>
                    <a:bodyPr/>
                    <a:lstStyle/>
                    <a:p>
                      <a:pPr algn="ctr">
                        <a:lnSpc>
                          <a:spcPct val="115000"/>
                        </a:lnSpc>
                        <a:spcAft>
                          <a:spcPts val="0"/>
                        </a:spcAft>
                      </a:pPr>
                      <a:r>
                        <a:rPr lang="en-US" sz="3200" dirty="0" smtClean="0">
                          <a:solidFill>
                            <a:srgbClr val="365F91"/>
                          </a:solidFill>
                          <a:latin typeface="Calibri" pitchFamily="34" charset="0"/>
                          <a:ea typeface="Calibri"/>
                          <a:cs typeface="Calibri" pitchFamily="34" charset="0"/>
                        </a:rPr>
                        <a:t>351.8 </a:t>
                      </a:r>
                      <a:r>
                        <a:rPr lang="en-US" sz="3200" dirty="0">
                          <a:solidFill>
                            <a:srgbClr val="365F91"/>
                          </a:solidFill>
                          <a:latin typeface="Calibri" pitchFamily="34" charset="0"/>
                          <a:ea typeface="Calibri"/>
                          <a:cs typeface="Calibri" pitchFamily="34" charset="0"/>
                        </a:rPr>
                        <a:t>MHz</a:t>
                      </a:r>
                      <a:endParaRPr lang="fr-FR" sz="3200" dirty="0">
                        <a:solidFill>
                          <a:srgbClr val="365F91"/>
                        </a:solidFill>
                        <a:latin typeface="Calibri" pitchFamily="34" charset="0"/>
                        <a:ea typeface="Calibri"/>
                        <a:cs typeface="Calibri" pitchFamily="34" charset="0"/>
                      </a:endParaRPr>
                    </a:p>
                  </a:txBody>
                  <a:tcPr marL="68580" marR="68580" marT="0" marB="0">
                    <a:lnL>
                      <a:noFill/>
                    </a:lnL>
                    <a:lnR>
                      <a:noFill/>
                    </a:lnR>
                    <a:lnT>
                      <a:noFill/>
                    </a:lnT>
                    <a:lnB w="12700" cap="flat" cmpd="sng" algn="ctr">
                      <a:solidFill>
                        <a:srgbClr val="4F81BD"/>
                      </a:solidFill>
                      <a:prstDash val="solid"/>
                      <a:round/>
                      <a:headEnd type="none" w="med" len="med"/>
                      <a:tailEnd type="none" w="med" len="med"/>
                    </a:lnB>
                  </a:tcPr>
                </a:tc>
              </a:tr>
            </a:tbl>
          </a:graphicData>
        </a:graphic>
      </p:graphicFrame>
      <p:pic>
        <p:nvPicPr>
          <p:cNvPr id="6" name="Picture 2"/>
          <p:cNvPicPr>
            <a:picLocks noChangeAspect="1" noChangeArrowheads="1"/>
          </p:cNvPicPr>
          <p:nvPr/>
        </p:nvPicPr>
        <p:blipFill>
          <a:blip r:embed="rId3"/>
          <a:srcRect/>
          <a:stretch>
            <a:fillRect/>
          </a:stretch>
        </p:blipFill>
        <p:spPr bwMode="auto">
          <a:xfrm>
            <a:off x="2325936" y="4948808"/>
            <a:ext cx="8856984" cy="4522549"/>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p:cNvSpPr txBox="1">
            <a:spLocks/>
          </p:cNvSpPr>
          <p:nvPr/>
        </p:nvSpPr>
        <p:spPr bwMode="auto">
          <a:xfrm>
            <a:off x="2469952" y="124272"/>
            <a:ext cx="10225136" cy="648072"/>
          </a:xfrm>
          <a:prstGeom prst="rect">
            <a:avLst/>
          </a:prstGeom>
          <a:noFill/>
          <a:ln w="12700">
            <a:noFill/>
            <a:miter lim="800000"/>
            <a:headEnd/>
            <a:tailEnd/>
          </a:ln>
          <a:effectLst/>
        </p:spPr>
        <p:txBody>
          <a:bodyPr vert="horz" wrap="square" lIns="0" tIns="0" rIns="0" bIns="0" numCol="1" anchor="b"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rgbClr val="1C405B"/>
                </a:solidFill>
                <a:effectLst/>
                <a:uLnTx/>
                <a:uFillTx/>
                <a:latin typeface="+mj-lt"/>
                <a:ea typeface="+mj-ea"/>
                <a:cs typeface="+mj-cs"/>
                <a:sym typeface="TitilliumText14L 600 wt" pitchFamily="-64" charset="0"/>
              </a:rPr>
              <a:t>RF Design of</a:t>
            </a:r>
            <a:r>
              <a:rPr kumimoji="0" lang="en-US" sz="4000" b="1" i="0" u="none" strike="noStrike" kern="0" cap="none" spc="0" normalizeH="0" noProof="0" dirty="0" smtClean="0">
                <a:ln>
                  <a:noFill/>
                </a:ln>
                <a:solidFill>
                  <a:srgbClr val="1C405B"/>
                </a:solidFill>
                <a:effectLst/>
                <a:uLnTx/>
                <a:uFillTx/>
                <a:latin typeface="+mj-lt"/>
                <a:ea typeface="+mj-ea"/>
                <a:cs typeface="+mj-cs"/>
                <a:sym typeface="TitilliumText14L 600 wt" pitchFamily="-64" charset="0"/>
              </a:rPr>
              <a:t> Spokes</a:t>
            </a:r>
            <a:endParaRPr kumimoji="0" lang="en-US" sz="4000" b="1" i="0" u="none" strike="noStrike" kern="0" cap="none" spc="0" normalizeH="0" baseline="0" noProof="0" dirty="0">
              <a:ln>
                <a:noFill/>
              </a:ln>
              <a:solidFill>
                <a:srgbClr val="1C405B"/>
              </a:solidFill>
              <a:effectLst/>
              <a:uLnTx/>
              <a:uFillTx/>
              <a:latin typeface="+mj-lt"/>
              <a:ea typeface="+mj-ea"/>
              <a:cs typeface="+mj-cs"/>
              <a:sym typeface="TitilliumText14L 600 wt" pitchFamily="-64" charset="0"/>
            </a:endParaRPr>
          </a:p>
        </p:txBody>
      </p:sp>
      <p:cxnSp>
        <p:nvCxnSpPr>
          <p:cNvPr id="31" name="Connecteur droit 30"/>
          <p:cNvCxnSpPr/>
          <p:nvPr/>
        </p:nvCxnSpPr>
        <p:spPr bwMode="auto">
          <a:xfrm>
            <a:off x="5566296" y="927480"/>
            <a:ext cx="3960440" cy="0"/>
          </a:xfrm>
          <a:prstGeom prst="line">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Rectangle 4"/>
          <p:cNvSpPr>
            <a:spLocks noChangeArrowheads="1"/>
          </p:cNvSpPr>
          <p:nvPr/>
        </p:nvSpPr>
        <p:spPr bwMode="auto">
          <a:xfrm>
            <a:off x="228600" y="670934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Rectangle 5"/>
          <p:cNvSpPr>
            <a:spLocks noChangeArrowheads="1"/>
          </p:cNvSpPr>
          <p:nvPr/>
        </p:nvSpPr>
        <p:spPr bwMode="auto">
          <a:xfrm>
            <a:off x="8094394" y="8837240"/>
            <a:ext cx="3880614"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Magnetic surface</a:t>
            </a:r>
            <a:r>
              <a:rPr kumimoji="0" lang="en-US" sz="32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field</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9" name="Tableau 8"/>
          <p:cNvGraphicFramePr>
            <a:graphicFrameLocks noGrp="1"/>
          </p:cNvGraphicFramePr>
          <p:nvPr/>
        </p:nvGraphicFramePr>
        <p:xfrm>
          <a:off x="669752" y="1296554"/>
          <a:ext cx="8424936" cy="4372334"/>
        </p:xfrm>
        <a:graphic>
          <a:graphicData uri="http://schemas.openxmlformats.org/drawingml/2006/table">
            <a:tbl>
              <a:tblPr/>
              <a:tblGrid>
                <a:gridCol w="5112568"/>
                <a:gridCol w="3312368"/>
              </a:tblGrid>
              <a:tr h="392044">
                <a:tc gridSpan="2">
                  <a:txBody>
                    <a:bodyPr/>
                    <a:lstStyle/>
                    <a:p>
                      <a:pPr algn="ctr">
                        <a:lnSpc>
                          <a:spcPct val="115000"/>
                        </a:lnSpc>
                        <a:spcAft>
                          <a:spcPts val="0"/>
                        </a:spcAft>
                      </a:pPr>
                      <a:r>
                        <a:rPr lang="en-US" sz="3200" b="1" dirty="0">
                          <a:solidFill>
                            <a:srgbClr val="800080"/>
                          </a:solidFill>
                          <a:latin typeface="Calibri"/>
                          <a:ea typeface="Calibri"/>
                          <a:cs typeface="Times New Roman"/>
                        </a:rPr>
                        <a:t>Cavity RF parameters</a:t>
                      </a:r>
                      <a:endParaRPr lang="fr-FR" sz="3200" dirty="0">
                        <a:solidFill>
                          <a:srgbClr val="800080"/>
                        </a:solidFill>
                        <a:latin typeface="Calibri"/>
                        <a:ea typeface="Calibri"/>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gradFill>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tcPr>
                </a:tc>
                <a:tc hMerge="1">
                  <a:txBody>
                    <a:bodyPr/>
                    <a:lstStyle/>
                    <a:p>
                      <a:endParaRPr lang="fr-FR"/>
                    </a:p>
                  </a:txBody>
                  <a:tcPr/>
                </a:tc>
              </a:tr>
              <a:tr h="392044">
                <a:tc>
                  <a:txBody>
                    <a:bodyPr/>
                    <a:lstStyle/>
                    <a:p>
                      <a:pPr algn="ctr">
                        <a:lnSpc>
                          <a:spcPct val="115000"/>
                        </a:lnSpc>
                        <a:spcAft>
                          <a:spcPts val="0"/>
                        </a:spcAft>
                      </a:pPr>
                      <a:r>
                        <a:rPr lang="en-US" sz="3200" dirty="0">
                          <a:solidFill>
                            <a:schemeClr val="tx1"/>
                          </a:solidFill>
                          <a:latin typeface="Calibri"/>
                          <a:ea typeface="Calibri"/>
                          <a:cs typeface="Times New Roman"/>
                        </a:rPr>
                        <a:t>R/Q</a:t>
                      </a:r>
                      <a:endParaRPr lang="fr-FR" sz="3200" dirty="0">
                        <a:solidFill>
                          <a:schemeClr val="tx1"/>
                        </a:solidFill>
                        <a:latin typeface="Calibri"/>
                        <a:ea typeface="Calibri"/>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a:noFill/>
                    </a:lnB>
                    <a:gradFill>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tcPr>
                </a:tc>
                <a:tc>
                  <a:txBody>
                    <a:bodyPr/>
                    <a:lstStyle/>
                    <a:p>
                      <a:pPr algn="ctr">
                        <a:lnSpc>
                          <a:spcPct val="115000"/>
                        </a:lnSpc>
                        <a:spcAft>
                          <a:spcPts val="0"/>
                        </a:spcAft>
                      </a:pPr>
                      <a:r>
                        <a:rPr lang="en-US" sz="3200" dirty="0" smtClean="0">
                          <a:solidFill>
                            <a:srgbClr val="365F91"/>
                          </a:solidFill>
                          <a:latin typeface="Calibri"/>
                          <a:ea typeface="Calibri"/>
                          <a:cs typeface="Times New Roman"/>
                        </a:rPr>
                        <a:t>426  </a:t>
                      </a:r>
                      <a:r>
                        <a:rPr lang="en-US" sz="3200" dirty="0">
                          <a:solidFill>
                            <a:srgbClr val="365F91"/>
                          </a:solidFill>
                          <a:latin typeface="Symbol"/>
                          <a:ea typeface="Calibri"/>
                          <a:cs typeface="Times New Roman"/>
                        </a:rPr>
                        <a:t>W</a:t>
                      </a:r>
                      <a:endParaRPr lang="fr-FR" sz="3200" dirty="0">
                        <a:solidFill>
                          <a:srgbClr val="365F91"/>
                        </a:solidFill>
                        <a:latin typeface="Calibri"/>
                        <a:ea typeface="Calibri"/>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a:noFill/>
                    </a:lnB>
                    <a:gradFill>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tcPr>
                </a:tc>
              </a:tr>
              <a:tr h="392044">
                <a:tc>
                  <a:txBody>
                    <a:bodyPr/>
                    <a:lstStyle/>
                    <a:p>
                      <a:pPr algn="ctr">
                        <a:lnSpc>
                          <a:spcPct val="115000"/>
                        </a:lnSpc>
                        <a:spcAft>
                          <a:spcPts val="0"/>
                        </a:spcAft>
                      </a:pPr>
                      <a:r>
                        <a:rPr lang="en-US" sz="3200" dirty="0">
                          <a:solidFill>
                            <a:schemeClr val="tx1"/>
                          </a:solidFill>
                          <a:latin typeface="Calibri"/>
                          <a:ea typeface="Calibri"/>
                          <a:cs typeface="Times New Roman"/>
                        </a:rPr>
                        <a:t>G</a:t>
                      </a:r>
                      <a:endParaRPr lang="fr-FR" sz="3200" dirty="0">
                        <a:solidFill>
                          <a:schemeClr val="tx1"/>
                        </a:solidFill>
                        <a:latin typeface="Calibri"/>
                        <a:ea typeface="Calibri"/>
                        <a:cs typeface="Times New Roman"/>
                      </a:endParaRPr>
                    </a:p>
                  </a:txBody>
                  <a:tcPr marL="68580" marR="68580" marT="0" marB="0">
                    <a:lnL>
                      <a:noFill/>
                    </a:lnL>
                    <a:lnR>
                      <a:noFill/>
                    </a:lnR>
                    <a:lnT>
                      <a:noFill/>
                    </a:lnT>
                    <a:lnB>
                      <a:noFill/>
                    </a:lnB>
                    <a:gradFill>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tcPr>
                </a:tc>
                <a:tc>
                  <a:txBody>
                    <a:bodyPr/>
                    <a:lstStyle/>
                    <a:p>
                      <a:pPr algn="ctr">
                        <a:lnSpc>
                          <a:spcPct val="115000"/>
                        </a:lnSpc>
                        <a:spcAft>
                          <a:spcPts val="0"/>
                        </a:spcAft>
                      </a:pPr>
                      <a:r>
                        <a:rPr lang="en-US" sz="3200" dirty="0" smtClean="0">
                          <a:solidFill>
                            <a:srgbClr val="365F91"/>
                          </a:solidFill>
                          <a:latin typeface="Calibri"/>
                          <a:ea typeface="Calibri"/>
                          <a:cs typeface="Times New Roman"/>
                        </a:rPr>
                        <a:t>130  </a:t>
                      </a:r>
                      <a:r>
                        <a:rPr lang="en-US" sz="3200" dirty="0">
                          <a:solidFill>
                            <a:srgbClr val="365F91"/>
                          </a:solidFill>
                          <a:latin typeface="Symbol"/>
                          <a:ea typeface="Calibri"/>
                          <a:cs typeface="Times New Roman"/>
                        </a:rPr>
                        <a:t>W</a:t>
                      </a:r>
                      <a:endParaRPr lang="fr-FR" sz="3200" dirty="0">
                        <a:solidFill>
                          <a:srgbClr val="365F91"/>
                        </a:solidFill>
                        <a:latin typeface="Calibri"/>
                        <a:ea typeface="Calibri"/>
                        <a:cs typeface="Times New Roman"/>
                      </a:endParaRPr>
                    </a:p>
                  </a:txBody>
                  <a:tcPr marL="68580" marR="68580" marT="0" marB="0">
                    <a:lnL>
                      <a:noFill/>
                    </a:lnL>
                    <a:lnR>
                      <a:noFill/>
                    </a:lnR>
                    <a:lnT>
                      <a:noFill/>
                    </a:lnT>
                    <a:lnB>
                      <a:noFill/>
                    </a:lnB>
                    <a:gradFill>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tcPr>
                </a:tc>
              </a:tr>
              <a:tr h="784087">
                <a:tc>
                  <a:txBody>
                    <a:bodyPr/>
                    <a:lstStyle/>
                    <a:p>
                      <a:pPr algn="ctr">
                        <a:lnSpc>
                          <a:spcPct val="115000"/>
                        </a:lnSpc>
                        <a:spcAft>
                          <a:spcPts val="0"/>
                        </a:spcAft>
                      </a:pPr>
                      <a:r>
                        <a:rPr lang="en-US" sz="3200" dirty="0" err="1">
                          <a:solidFill>
                            <a:schemeClr val="tx1"/>
                          </a:solidFill>
                          <a:latin typeface="Calibri"/>
                          <a:ea typeface="Calibri"/>
                          <a:cs typeface="Times New Roman"/>
                        </a:rPr>
                        <a:t>Q</a:t>
                      </a:r>
                      <a:r>
                        <a:rPr lang="en-US" sz="3200" baseline="-25000" dirty="0" err="1">
                          <a:solidFill>
                            <a:schemeClr val="tx1"/>
                          </a:solidFill>
                          <a:latin typeface="Calibri"/>
                          <a:ea typeface="Calibri"/>
                          <a:cs typeface="Times New Roman"/>
                        </a:rPr>
                        <a:t>o</a:t>
                      </a:r>
                      <a:r>
                        <a:rPr lang="en-US" sz="3200" dirty="0">
                          <a:solidFill>
                            <a:schemeClr val="tx1"/>
                          </a:solidFill>
                          <a:latin typeface="Calibri"/>
                          <a:ea typeface="Calibri"/>
                          <a:cs typeface="Times New Roman"/>
                        </a:rPr>
                        <a:t> at 4K </a:t>
                      </a:r>
                      <a:r>
                        <a:rPr lang="en-US" sz="3200" dirty="0" smtClean="0">
                          <a:solidFill>
                            <a:schemeClr val="tx1"/>
                          </a:solidFill>
                          <a:latin typeface="Calibri"/>
                          <a:ea typeface="Calibri"/>
                          <a:cs typeface="Times New Roman"/>
                        </a:rPr>
                        <a:t>(</a:t>
                      </a:r>
                      <a:r>
                        <a:rPr lang="en-US" sz="3200" dirty="0">
                          <a:solidFill>
                            <a:schemeClr val="tx1"/>
                          </a:solidFill>
                          <a:latin typeface="Calibri"/>
                          <a:ea typeface="Calibri"/>
                          <a:cs typeface="Times New Roman"/>
                        </a:rPr>
                        <a:t>with </a:t>
                      </a:r>
                      <a:r>
                        <a:rPr lang="en-US" sz="3200" dirty="0" err="1">
                          <a:solidFill>
                            <a:schemeClr val="tx1"/>
                          </a:solidFill>
                          <a:latin typeface="Calibri"/>
                          <a:ea typeface="Calibri"/>
                          <a:cs typeface="Times New Roman"/>
                        </a:rPr>
                        <a:t>R</a:t>
                      </a:r>
                      <a:r>
                        <a:rPr lang="en-US" sz="3200" baseline="-25000" dirty="0" err="1">
                          <a:solidFill>
                            <a:schemeClr val="tx1"/>
                          </a:solidFill>
                          <a:latin typeface="Calibri"/>
                          <a:ea typeface="Calibri"/>
                          <a:cs typeface="Times New Roman"/>
                        </a:rPr>
                        <a:t>res</a:t>
                      </a:r>
                      <a:r>
                        <a:rPr lang="en-US" sz="3200" dirty="0">
                          <a:solidFill>
                            <a:schemeClr val="tx1"/>
                          </a:solidFill>
                          <a:latin typeface="Calibri"/>
                          <a:ea typeface="Calibri"/>
                          <a:cs typeface="Times New Roman"/>
                        </a:rPr>
                        <a:t> = 10 </a:t>
                      </a:r>
                      <a:r>
                        <a:rPr lang="en-US" sz="3200" dirty="0" err="1">
                          <a:solidFill>
                            <a:schemeClr val="tx1"/>
                          </a:solidFill>
                          <a:latin typeface="Calibri"/>
                          <a:ea typeface="Calibri"/>
                          <a:cs typeface="Times New Roman"/>
                        </a:rPr>
                        <a:t>n</a:t>
                      </a:r>
                      <a:r>
                        <a:rPr lang="en-US" sz="3200" dirty="0" err="1">
                          <a:solidFill>
                            <a:schemeClr val="tx1"/>
                          </a:solidFill>
                          <a:latin typeface="Symbol"/>
                          <a:ea typeface="Calibri"/>
                          <a:cs typeface="Times New Roman"/>
                        </a:rPr>
                        <a:t>W</a:t>
                      </a:r>
                      <a:r>
                        <a:rPr lang="en-US" sz="3200" dirty="0">
                          <a:solidFill>
                            <a:schemeClr val="tx1"/>
                          </a:solidFill>
                          <a:latin typeface="Calibri"/>
                          <a:ea typeface="Calibri"/>
                          <a:cs typeface="Calibri"/>
                        </a:rPr>
                        <a:t>)</a:t>
                      </a:r>
                      <a:endParaRPr lang="fr-FR" sz="3200" dirty="0">
                        <a:solidFill>
                          <a:schemeClr val="tx1"/>
                        </a:solidFill>
                        <a:latin typeface="Calibri"/>
                        <a:ea typeface="Calibri"/>
                        <a:cs typeface="Times New Roman"/>
                      </a:endParaRPr>
                    </a:p>
                  </a:txBody>
                  <a:tcPr marL="68580" marR="68580" marT="0" marB="0">
                    <a:lnL>
                      <a:noFill/>
                    </a:lnL>
                    <a:lnR>
                      <a:noFill/>
                    </a:lnR>
                    <a:lnT>
                      <a:noFill/>
                    </a:lnT>
                    <a:lnB>
                      <a:noFill/>
                    </a:lnB>
                    <a:gradFill>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tcPr>
                </a:tc>
                <a:tc>
                  <a:txBody>
                    <a:bodyPr/>
                    <a:lstStyle/>
                    <a:p>
                      <a:pPr algn="ctr">
                        <a:lnSpc>
                          <a:spcPct val="115000"/>
                        </a:lnSpc>
                        <a:spcAft>
                          <a:spcPts val="0"/>
                        </a:spcAft>
                      </a:pPr>
                      <a:r>
                        <a:rPr lang="en-US" sz="3200" dirty="0" smtClean="0">
                          <a:solidFill>
                            <a:srgbClr val="365F91"/>
                          </a:solidFill>
                          <a:latin typeface="Calibri"/>
                          <a:ea typeface="Calibri"/>
                          <a:cs typeface="Times New Roman"/>
                        </a:rPr>
                        <a:t>2.6 </a:t>
                      </a:r>
                      <a:r>
                        <a:rPr lang="en-US" sz="3200" dirty="0">
                          <a:solidFill>
                            <a:srgbClr val="365F91"/>
                          </a:solidFill>
                          <a:latin typeface="Calibri"/>
                          <a:ea typeface="Calibri"/>
                          <a:cs typeface="Times New Roman"/>
                        </a:rPr>
                        <a:t>10</a:t>
                      </a:r>
                      <a:r>
                        <a:rPr lang="en-US" sz="3200" baseline="30000" dirty="0">
                          <a:solidFill>
                            <a:srgbClr val="365F91"/>
                          </a:solidFill>
                          <a:latin typeface="Calibri"/>
                          <a:ea typeface="Calibri"/>
                          <a:cs typeface="Times New Roman"/>
                        </a:rPr>
                        <a:t>9</a:t>
                      </a:r>
                      <a:endParaRPr lang="fr-FR" sz="3200" dirty="0">
                        <a:solidFill>
                          <a:srgbClr val="365F91"/>
                        </a:solidFill>
                        <a:latin typeface="Calibri"/>
                        <a:ea typeface="Calibri"/>
                        <a:cs typeface="Times New Roman"/>
                      </a:endParaRPr>
                    </a:p>
                  </a:txBody>
                  <a:tcPr marL="68580" marR="68580" marT="0" marB="0">
                    <a:lnL>
                      <a:noFill/>
                    </a:lnL>
                    <a:lnR>
                      <a:noFill/>
                    </a:lnR>
                    <a:lnT>
                      <a:noFill/>
                    </a:lnT>
                    <a:lnB>
                      <a:noFill/>
                    </a:lnB>
                    <a:gradFill>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tcPr>
                </a:tc>
              </a:tr>
              <a:tr h="784087">
                <a:tc>
                  <a:txBody>
                    <a:bodyPr/>
                    <a:lstStyle/>
                    <a:p>
                      <a:pPr algn="ctr">
                        <a:lnSpc>
                          <a:spcPct val="115000"/>
                        </a:lnSpc>
                        <a:spcAft>
                          <a:spcPts val="0"/>
                        </a:spcAft>
                      </a:pPr>
                      <a:r>
                        <a:rPr lang="en-US" sz="3200" dirty="0" err="1">
                          <a:solidFill>
                            <a:schemeClr val="tx1"/>
                          </a:solidFill>
                          <a:latin typeface="Calibri"/>
                          <a:ea typeface="Calibri"/>
                          <a:cs typeface="Times New Roman"/>
                        </a:rPr>
                        <a:t>Q</a:t>
                      </a:r>
                      <a:r>
                        <a:rPr lang="en-US" sz="3200" baseline="-25000" dirty="0" err="1">
                          <a:solidFill>
                            <a:schemeClr val="tx1"/>
                          </a:solidFill>
                          <a:latin typeface="Calibri"/>
                          <a:ea typeface="Calibri"/>
                          <a:cs typeface="Times New Roman"/>
                        </a:rPr>
                        <a:t>o</a:t>
                      </a:r>
                      <a:r>
                        <a:rPr lang="en-US" sz="3200" dirty="0">
                          <a:solidFill>
                            <a:schemeClr val="tx1"/>
                          </a:solidFill>
                          <a:latin typeface="Calibri"/>
                          <a:ea typeface="Calibri"/>
                          <a:cs typeface="Times New Roman"/>
                        </a:rPr>
                        <a:t> at 2K </a:t>
                      </a:r>
                      <a:r>
                        <a:rPr lang="en-US" sz="3200" dirty="0" smtClean="0">
                          <a:solidFill>
                            <a:schemeClr val="tx1"/>
                          </a:solidFill>
                          <a:latin typeface="Calibri"/>
                          <a:ea typeface="Calibri"/>
                          <a:cs typeface="Times New Roman"/>
                        </a:rPr>
                        <a:t>(</a:t>
                      </a:r>
                      <a:r>
                        <a:rPr lang="en-US" sz="3200" dirty="0">
                          <a:solidFill>
                            <a:schemeClr val="tx1"/>
                          </a:solidFill>
                          <a:latin typeface="Calibri"/>
                          <a:ea typeface="Calibri"/>
                          <a:cs typeface="Times New Roman"/>
                        </a:rPr>
                        <a:t>with </a:t>
                      </a:r>
                      <a:r>
                        <a:rPr lang="en-US" sz="3200" dirty="0" err="1">
                          <a:solidFill>
                            <a:schemeClr val="tx1"/>
                          </a:solidFill>
                          <a:latin typeface="Calibri"/>
                          <a:ea typeface="Calibri"/>
                          <a:cs typeface="Times New Roman"/>
                        </a:rPr>
                        <a:t>R</a:t>
                      </a:r>
                      <a:r>
                        <a:rPr lang="en-US" sz="3200" baseline="-25000" dirty="0" err="1">
                          <a:solidFill>
                            <a:schemeClr val="tx1"/>
                          </a:solidFill>
                          <a:latin typeface="Calibri"/>
                          <a:ea typeface="Calibri"/>
                          <a:cs typeface="Times New Roman"/>
                        </a:rPr>
                        <a:t>res</a:t>
                      </a:r>
                      <a:r>
                        <a:rPr lang="en-US" sz="3200" dirty="0">
                          <a:solidFill>
                            <a:schemeClr val="tx1"/>
                          </a:solidFill>
                          <a:latin typeface="Calibri"/>
                          <a:ea typeface="Calibri"/>
                          <a:cs typeface="Times New Roman"/>
                        </a:rPr>
                        <a:t> = 10 </a:t>
                      </a:r>
                      <a:r>
                        <a:rPr lang="en-US" sz="3200" dirty="0" err="1">
                          <a:solidFill>
                            <a:schemeClr val="tx1"/>
                          </a:solidFill>
                          <a:latin typeface="Calibri"/>
                          <a:ea typeface="Calibri"/>
                          <a:cs typeface="Times New Roman"/>
                        </a:rPr>
                        <a:t>n</a:t>
                      </a:r>
                      <a:r>
                        <a:rPr lang="en-US" sz="3200" dirty="0" err="1">
                          <a:solidFill>
                            <a:schemeClr val="tx1"/>
                          </a:solidFill>
                          <a:latin typeface="Symbol"/>
                          <a:ea typeface="Calibri"/>
                          <a:cs typeface="Times New Roman"/>
                        </a:rPr>
                        <a:t>W</a:t>
                      </a:r>
                      <a:r>
                        <a:rPr lang="en-US" sz="3200" dirty="0">
                          <a:solidFill>
                            <a:schemeClr val="tx1"/>
                          </a:solidFill>
                          <a:latin typeface="Calibri"/>
                          <a:ea typeface="Calibri"/>
                          <a:cs typeface="Calibri"/>
                        </a:rPr>
                        <a:t>)</a:t>
                      </a:r>
                      <a:endParaRPr lang="fr-FR" sz="3200" dirty="0">
                        <a:solidFill>
                          <a:schemeClr val="tx1"/>
                        </a:solidFill>
                        <a:latin typeface="Calibri"/>
                        <a:ea typeface="Calibri"/>
                        <a:cs typeface="Times New Roman"/>
                      </a:endParaRPr>
                    </a:p>
                  </a:txBody>
                  <a:tcPr marL="68580" marR="68580" marT="0" marB="0">
                    <a:lnL>
                      <a:noFill/>
                    </a:lnL>
                    <a:lnR>
                      <a:noFill/>
                    </a:lnR>
                    <a:lnT>
                      <a:noFill/>
                    </a:lnT>
                    <a:lnB>
                      <a:noFill/>
                    </a:lnB>
                    <a:gradFill>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tcPr>
                </a:tc>
                <a:tc>
                  <a:txBody>
                    <a:bodyPr/>
                    <a:lstStyle/>
                    <a:p>
                      <a:pPr algn="ctr">
                        <a:lnSpc>
                          <a:spcPct val="115000"/>
                        </a:lnSpc>
                        <a:spcAft>
                          <a:spcPts val="0"/>
                        </a:spcAft>
                      </a:pPr>
                      <a:r>
                        <a:rPr lang="en-US" sz="3200" dirty="0" smtClean="0">
                          <a:solidFill>
                            <a:srgbClr val="365F91"/>
                          </a:solidFill>
                          <a:latin typeface="Calibri"/>
                          <a:ea typeface="Calibri"/>
                          <a:cs typeface="Times New Roman"/>
                        </a:rPr>
                        <a:t>1.2 10</a:t>
                      </a:r>
                      <a:r>
                        <a:rPr lang="en-US" sz="3200" baseline="30000" dirty="0" smtClean="0">
                          <a:solidFill>
                            <a:srgbClr val="365F91"/>
                          </a:solidFill>
                          <a:latin typeface="Calibri"/>
                          <a:ea typeface="Calibri"/>
                          <a:cs typeface="Times New Roman"/>
                        </a:rPr>
                        <a:t>10</a:t>
                      </a:r>
                      <a:endParaRPr lang="fr-FR" sz="3200" dirty="0">
                        <a:solidFill>
                          <a:srgbClr val="365F91"/>
                        </a:solidFill>
                        <a:latin typeface="Calibri"/>
                        <a:ea typeface="Calibri"/>
                        <a:cs typeface="Times New Roman"/>
                      </a:endParaRPr>
                    </a:p>
                  </a:txBody>
                  <a:tcPr marL="68580" marR="68580" marT="0" marB="0">
                    <a:lnL>
                      <a:noFill/>
                    </a:lnL>
                    <a:lnR>
                      <a:noFill/>
                    </a:lnR>
                    <a:lnT>
                      <a:noFill/>
                    </a:lnT>
                    <a:lnB>
                      <a:noFill/>
                    </a:lnB>
                    <a:gradFill>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tcPr>
                </a:tc>
              </a:tr>
              <a:tr h="392044">
                <a:tc>
                  <a:txBody>
                    <a:bodyPr/>
                    <a:lstStyle/>
                    <a:p>
                      <a:pPr algn="ctr">
                        <a:lnSpc>
                          <a:spcPct val="115000"/>
                        </a:lnSpc>
                        <a:spcAft>
                          <a:spcPts val="0"/>
                        </a:spcAft>
                      </a:pPr>
                      <a:r>
                        <a:rPr lang="en-US" sz="3200" dirty="0" err="1">
                          <a:solidFill>
                            <a:schemeClr val="tx1"/>
                          </a:solidFill>
                          <a:latin typeface="Calibri"/>
                          <a:ea typeface="Calibri"/>
                          <a:cs typeface="Times New Roman"/>
                        </a:rPr>
                        <a:t>E</a:t>
                      </a:r>
                      <a:r>
                        <a:rPr lang="en-US" sz="3200" baseline="-25000" dirty="0" err="1">
                          <a:solidFill>
                            <a:schemeClr val="tx1"/>
                          </a:solidFill>
                          <a:latin typeface="Calibri"/>
                          <a:ea typeface="Calibri"/>
                          <a:cs typeface="Times New Roman"/>
                        </a:rPr>
                        <a:t>pk</a:t>
                      </a:r>
                      <a:r>
                        <a:rPr lang="en-US" sz="3200" dirty="0">
                          <a:solidFill>
                            <a:schemeClr val="tx1"/>
                          </a:solidFill>
                          <a:latin typeface="Calibri"/>
                          <a:ea typeface="Calibri"/>
                          <a:cs typeface="Times New Roman"/>
                        </a:rPr>
                        <a:t> / </a:t>
                      </a:r>
                      <a:r>
                        <a:rPr lang="en-US" sz="3200" dirty="0" err="1">
                          <a:solidFill>
                            <a:schemeClr val="tx1"/>
                          </a:solidFill>
                          <a:latin typeface="Calibri"/>
                          <a:ea typeface="Calibri"/>
                          <a:cs typeface="Times New Roman"/>
                        </a:rPr>
                        <a:t>E</a:t>
                      </a:r>
                      <a:r>
                        <a:rPr lang="en-US" sz="3200" baseline="-25000" dirty="0" err="1">
                          <a:solidFill>
                            <a:schemeClr val="tx1"/>
                          </a:solidFill>
                          <a:latin typeface="Calibri"/>
                          <a:ea typeface="Calibri"/>
                          <a:cs typeface="Times New Roman"/>
                        </a:rPr>
                        <a:t>acc</a:t>
                      </a:r>
                      <a:endParaRPr lang="fr-FR" sz="3200" dirty="0">
                        <a:solidFill>
                          <a:schemeClr val="tx1"/>
                        </a:solidFill>
                        <a:latin typeface="Calibri"/>
                        <a:ea typeface="Calibri"/>
                        <a:cs typeface="Times New Roman"/>
                      </a:endParaRPr>
                    </a:p>
                  </a:txBody>
                  <a:tcPr marL="68580" marR="68580" marT="0" marB="0">
                    <a:lnL>
                      <a:noFill/>
                    </a:lnL>
                    <a:lnR>
                      <a:noFill/>
                    </a:lnR>
                    <a:lnT>
                      <a:noFill/>
                    </a:lnT>
                    <a:lnB>
                      <a:noFill/>
                    </a:lnB>
                    <a:gradFill>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tcPr>
                </a:tc>
                <a:tc>
                  <a:txBody>
                    <a:bodyPr/>
                    <a:lstStyle/>
                    <a:p>
                      <a:pPr algn="ctr">
                        <a:lnSpc>
                          <a:spcPct val="115000"/>
                        </a:lnSpc>
                        <a:spcAft>
                          <a:spcPts val="0"/>
                        </a:spcAft>
                      </a:pPr>
                      <a:r>
                        <a:rPr lang="fr-FR" sz="3200" dirty="0" smtClean="0">
                          <a:solidFill>
                            <a:srgbClr val="365F91"/>
                          </a:solidFill>
                          <a:latin typeface="Calibri"/>
                          <a:ea typeface="Calibri"/>
                          <a:cs typeface="Times New Roman"/>
                        </a:rPr>
                        <a:t>4.43</a:t>
                      </a:r>
                      <a:endParaRPr lang="fr-FR" sz="3200" dirty="0">
                        <a:solidFill>
                          <a:srgbClr val="365F91"/>
                        </a:solidFill>
                        <a:latin typeface="Calibri"/>
                        <a:ea typeface="Calibri"/>
                        <a:cs typeface="Times New Roman"/>
                      </a:endParaRPr>
                    </a:p>
                  </a:txBody>
                  <a:tcPr marL="68580" marR="68580" marT="0" marB="0">
                    <a:lnL>
                      <a:noFill/>
                    </a:lnL>
                    <a:lnR>
                      <a:noFill/>
                    </a:lnR>
                    <a:lnT>
                      <a:noFill/>
                    </a:lnT>
                    <a:lnB>
                      <a:noFill/>
                    </a:lnB>
                    <a:gradFill>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tcPr>
                </a:tc>
              </a:tr>
              <a:tr h="392044">
                <a:tc>
                  <a:txBody>
                    <a:bodyPr/>
                    <a:lstStyle/>
                    <a:p>
                      <a:pPr algn="ctr">
                        <a:lnSpc>
                          <a:spcPct val="115000"/>
                        </a:lnSpc>
                        <a:spcAft>
                          <a:spcPts val="0"/>
                        </a:spcAft>
                      </a:pPr>
                      <a:r>
                        <a:rPr lang="en-US" sz="3200" dirty="0" err="1">
                          <a:solidFill>
                            <a:schemeClr val="tx1"/>
                          </a:solidFill>
                          <a:latin typeface="Calibri"/>
                          <a:ea typeface="Calibri"/>
                          <a:cs typeface="Times New Roman"/>
                        </a:rPr>
                        <a:t>B</a:t>
                      </a:r>
                      <a:r>
                        <a:rPr lang="en-US" sz="3200" baseline="-25000" dirty="0" err="1">
                          <a:solidFill>
                            <a:schemeClr val="tx1"/>
                          </a:solidFill>
                          <a:latin typeface="Calibri"/>
                          <a:ea typeface="Calibri"/>
                          <a:cs typeface="Times New Roman"/>
                        </a:rPr>
                        <a:t>pk</a:t>
                      </a:r>
                      <a:r>
                        <a:rPr lang="en-US" sz="3200" dirty="0">
                          <a:solidFill>
                            <a:schemeClr val="tx1"/>
                          </a:solidFill>
                          <a:latin typeface="Calibri"/>
                          <a:ea typeface="Calibri"/>
                          <a:cs typeface="Times New Roman"/>
                        </a:rPr>
                        <a:t> / </a:t>
                      </a:r>
                      <a:r>
                        <a:rPr lang="en-US" sz="3200" dirty="0" err="1">
                          <a:solidFill>
                            <a:schemeClr val="tx1"/>
                          </a:solidFill>
                          <a:latin typeface="Calibri"/>
                          <a:ea typeface="Calibri"/>
                          <a:cs typeface="Times New Roman"/>
                        </a:rPr>
                        <a:t>E</a:t>
                      </a:r>
                      <a:r>
                        <a:rPr lang="en-US" sz="3200" baseline="-25000" dirty="0" err="1">
                          <a:solidFill>
                            <a:schemeClr val="tx1"/>
                          </a:solidFill>
                          <a:latin typeface="Calibri"/>
                          <a:ea typeface="Calibri"/>
                          <a:cs typeface="Times New Roman"/>
                        </a:rPr>
                        <a:t>acc</a:t>
                      </a:r>
                      <a:endParaRPr lang="fr-FR" sz="3200" dirty="0">
                        <a:solidFill>
                          <a:schemeClr val="tx1"/>
                        </a:solidFill>
                        <a:latin typeface="Calibri"/>
                        <a:ea typeface="Calibri"/>
                        <a:cs typeface="Times New Roman"/>
                      </a:endParaRPr>
                    </a:p>
                  </a:txBody>
                  <a:tcPr marL="68580" marR="68580" marT="0" marB="0">
                    <a:lnL>
                      <a:noFill/>
                    </a:lnL>
                    <a:lnR>
                      <a:noFill/>
                    </a:lnR>
                    <a:lnT>
                      <a:noFill/>
                    </a:lnT>
                    <a:lnB w="12700" cap="flat" cmpd="sng" algn="ctr">
                      <a:solidFill>
                        <a:srgbClr val="4F81BD"/>
                      </a:solidFill>
                      <a:prstDash val="solid"/>
                      <a:round/>
                      <a:headEnd type="none" w="med" len="med"/>
                      <a:tailEnd type="none" w="med" len="med"/>
                    </a:lnB>
                    <a:gradFill>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tcPr>
                </a:tc>
                <a:tc>
                  <a:txBody>
                    <a:bodyPr/>
                    <a:lstStyle/>
                    <a:p>
                      <a:pPr algn="ctr">
                        <a:lnSpc>
                          <a:spcPct val="115000"/>
                        </a:lnSpc>
                        <a:spcAft>
                          <a:spcPts val="0"/>
                        </a:spcAft>
                      </a:pPr>
                      <a:r>
                        <a:rPr lang="en-US" sz="3200" dirty="0" smtClean="0">
                          <a:solidFill>
                            <a:srgbClr val="365F91"/>
                          </a:solidFill>
                          <a:latin typeface="Calibri"/>
                          <a:ea typeface="Calibri"/>
                          <a:cs typeface="Times New Roman"/>
                        </a:rPr>
                        <a:t>7.08 </a:t>
                      </a:r>
                      <a:r>
                        <a:rPr lang="en-US" sz="3200" dirty="0" err="1">
                          <a:solidFill>
                            <a:srgbClr val="365F91"/>
                          </a:solidFill>
                          <a:latin typeface="Calibri"/>
                          <a:ea typeface="Calibri"/>
                          <a:cs typeface="Times New Roman"/>
                        </a:rPr>
                        <a:t>mT</a:t>
                      </a:r>
                      <a:r>
                        <a:rPr lang="en-US" sz="3200" dirty="0">
                          <a:solidFill>
                            <a:srgbClr val="365F91"/>
                          </a:solidFill>
                          <a:latin typeface="Calibri"/>
                          <a:ea typeface="Calibri"/>
                          <a:cs typeface="Times New Roman"/>
                        </a:rPr>
                        <a:t>/(MV/m)</a:t>
                      </a:r>
                      <a:endParaRPr lang="fr-FR" sz="3200" dirty="0">
                        <a:solidFill>
                          <a:srgbClr val="365F91"/>
                        </a:solidFill>
                        <a:latin typeface="Calibri"/>
                        <a:ea typeface="Calibri"/>
                        <a:cs typeface="Times New Roman"/>
                      </a:endParaRPr>
                    </a:p>
                  </a:txBody>
                  <a:tcPr marL="68580" marR="68580" marT="0" marB="0">
                    <a:lnL>
                      <a:noFill/>
                    </a:lnL>
                    <a:lnR>
                      <a:noFill/>
                    </a:lnR>
                    <a:lnT>
                      <a:noFill/>
                    </a:lnT>
                    <a:lnB w="12700" cap="flat" cmpd="sng" algn="ctr">
                      <a:solidFill>
                        <a:srgbClr val="4F81BD"/>
                      </a:solidFill>
                      <a:prstDash val="solid"/>
                      <a:round/>
                      <a:headEnd type="none" w="med" len="med"/>
                      <a:tailEnd type="none" w="med" len="med"/>
                    </a:lnB>
                    <a:gradFill>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tcPr>
                </a:tc>
              </a:tr>
            </a:tbl>
          </a:graphicData>
        </a:graphic>
      </p:graphicFrame>
      <p:pic>
        <p:nvPicPr>
          <p:cNvPr id="10" name="Picture 3"/>
          <p:cNvPicPr>
            <a:picLocks noChangeAspect="1" noChangeArrowheads="1"/>
          </p:cNvPicPr>
          <p:nvPr/>
        </p:nvPicPr>
        <p:blipFill>
          <a:blip r:embed="rId3"/>
          <a:srcRect/>
          <a:stretch>
            <a:fillRect/>
          </a:stretch>
        </p:blipFill>
        <p:spPr bwMode="auto">
          <a:xfrm>
            <a:off x="21680" y="5969800"/>
            <a:ext cx="6536606" cy="2867440"/>
          </a:xfrm>
          <a:prstGeom prst="rect">
            <a:avLst/>
          </a:prstGeom>
          <a:noFill/>
          <a:ln w="9525">
            <a:noFill/>
            <a:miter lim="800000"/>
            <a:headEnd/>
            <a:tailEnd/>
          </a:ln>
          <a:effectLst/>
        </p:spPr>
      </p:pic>
      <p:pic>
        <p:nvPicPr>
          <p:cNvPr id="11" name="Picture 4"/>
          <p:cNvPicPr>
            <a:picLocks noChangeAspect="1" noChangeArrowheads="1"/>
          </p:cNvPicPr>
          <p:nvPr/>
        </p:nvPicPr>
        <p:blipFill>
          <a:blip r:embed="rId4"/>
          <a:srcRect/>
          <a:stretch>
            <a:fillRect/>
          </a:stretch>
        </p:blipFill>
        <p:spPr bwMode="auto">
          <a:xfrm>
            <a:off x="6581299" y="5956920"/>
            <a:ext cx="6401821" cy="2808312"/>
          </a:xfrm>
          <a:prstGeom prst="rect">
            <a:avLst/>
          </a:prstGeom>
          <a:noFill/>
          <a:ln w="9525">
            <a:noFill/>
            <a:miter lim="800000"/>
            <a:headEnd/>
            <a:tailEnd/>
          </a:ln>
          <a:effectLst/>
        </p:spPr>
      </p:pic>
      <p:sp>
        <p:nvSpPr>
          <p:cNvPr id="12" name="Rectangle 5"/>
          <p:cNvSpPr>
            <a:spLocks noChangeArrowheads="1"/>
          </p:cNvSpPr>
          <p:nvPr/>
        </p:nvSpPr>
        <p:spPr bwMode="auto">
          <a:xfrm>
            <a:off x="1389832" y="8837240"/>
            <a:ext cx="3534942"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Electric surface</a:t>
            </a:r>
            <a:r>
              <a:rPr kumimoji="0" lang="en-US" sz="32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field</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19" name="Groupe 18"/>
          <p:cNvGrpSpPr/>
          <p:nvPr/>
        </p:nvGrpSpPr>
        <p:grpSpPr>
          <a:xfrm>
            <a:off x="9181554" y="2716560"/>
            <a:ext cx="3331779" cy="2952328"/>
            <a:chOff x="9181554" y="2716560"/>
            <a:chExt cx="3331779" cy="2952328"/>
          </a:xfrm>
        </p:grpSpPr>
        <p:sp>
          <p:nvSpPr>
            <p:cNvPr id="13" name="Flèche droite 12"/>
            <p:cNvSpPr/>
            <p:nvPr/>
          </p:nvSpPr>
          <p:spPr bwMode="auto">
            <a:xfrm>
              <a:off x="9185746" y="4637534"/>
              <a:ext cx="576064" cy="288032"/>
            </a:xfrm>
            <a:prstGeom prst="rightArrow">
              <a:avLst/>
            </a:prstGeom>
            <a:ln>
              <a:headEnd type="none" w="med" len="med"/>
              <a:tailEnd type="none" w="med" len="med"/>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200" b="0" i="0" u="none" strike="noStrike" cap="none" normalizeH="0" baseline="0" dirty="0" smtClean="0">
                <a:ln>
                  <a:noFill/>
                </a:ln>
                <a:solidFill>
                  <a:srgbClr val="000000"/>
                </a:solidFill>
                <a:effectLst/>
                <a:latin typeface="Arial" pitchFamily="34" charset="0"/>
                <a:ea typeface="ヒラギノ角ゴ ProN W3" charset="-128"/>
                <a:cs typeface="Arial" pitchFamily="34" charset="0"/>
                <a:sym typeface="Gill Sans" charset="0"/>
              </a:endParaRPr>
            </a:p>
          </p:txBody>
        </p:sp>
        <p:sp>
          <p:nvSpPr>
            <p:cNvPr id="14" name="Flèche droite 13"/>
            <p:cNvSpPr/>
            <p:nvPr/>
          </p:nvSpPr>
          <p:spPr bwMode="auto">
            <a:xfrm>
              <a:off x="9181554" y="5255890"/>
              <a:ext cx="576064" cy="288032"/>
            </a:xfrm>
            <a:prstGeom prst="rightArrow">
              <a:avLst/>
            </a:prstGeom>
            <a:ln>
              <a:headEnd type="none" w="med" len="med"/>
              <a:tailEnd type="none" w="med" len="med"/>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200" b="0" i="0" u="none" strike="noStrike" cap="none" normalizeH="0" baseline="0" dirty="0" smtClean="0">
                <a:ln>
                  <a:noFill/>
                </a:ln>
                <a:solidFill>
                  <a:srgbClr val="000000"/>
                </a:solidFill>
                <a:effectLst/>
                <a:latin typeface="Arial" pitchFamily="34" charset="0"/>
                <a:ea typeface="ヒラギノ角ゴ ProN W3" charset="-128"/>
                <a:cs typeface="Arial" pitchFamily="34" charset="0"/>
                <a:sym typeface="Gill Sans" charset="0"/>
              </a:endParaRPr>
            </a:p>
          </p:txBody>
        </p:sp>
        <p:sp>
          <p:nvSpPr>
            <p:cNvPr id="15" name="ZoneTexte 14"/>
            <p:cNvSpPr txBox="1"/>
            <p:nvPr/>
          </p:nvSpPr>
          <p:spPr>
            <a:xfrm>
              <a:off x="9871840" y="2716560"/>
              <a:ext cx="2641493" cy="1077218"/>
            </a:xfrm>
            <a:prstGeom prst="rect">
              <a:avLst/>
            </a:prstGeom>
            <a:noFill/>
          </p:spPr>
          <p:txBody>
            <a:bodyPr wrap="none" rtlCol="0">
              <a:spAutoFit/>
            </a:bodyPr>
            <a:lstStyle/>
            <a:p>
              <a:r>
                <a:rPr lang="fr-FR" sz="3200" b="1" dirty="0" err="1" smtClean="0">
                  <a:solidFill>
                    <a:schemeClr val="tx1">
                      <a:lumMod val="95000"/>
                      <a:lumOff val="5000"/>
                    </a:schemeClr>
                  </a:solidFill>
                  <a:latin typeface="Calibri" pitchFamily="34" charset="0"/>
                  <a:cs typeface="Calibri" pitchFamily="34" charset="0"/>
                </a:rPr>
                <a:t>Peak</a:t>
              </a:r>
              <a:r>
                <a:rPr lang="fr-FR" sz="3200" b="1" dirty="0" smtClean="0">
                  <a:solidFill>
                    <a:schemeClr val="tx1">
                      <a:lumMod val="95000"/>
                      <a:lumOff val="5000"/>
                    </a:schemeClr>
                  </a:solidFill>
                  <a:latin typeface="Calibri" pitchFamily="34" charset="0"/>
                  <a:cs typeface="Calibri" pitchFamily="34" charset="0"/>
                </a:rPr>
                <a:t> </a:t>
              </a:r>
              <a:r>
                <a:rPr lang="fr-FR" sz="3200" b="1" dirty="0" err="1" smtClean="0">
                  <a:solidFill>
                    <a:schemeClr val="tx1">
                      <a:lumMod val="95000"/>
                      <a:lumOff val="5000"/>
                    </a:schemeClr>
                  </a:solidFill>
                  <a:latin typeface="Calibri" pitchFamily="34" charset="0"/>
                  <a:cs typeface="Calibri" pitchFamily="34" charset="0"/>
                </a:rPr>
                <a:t>fields</a:t>
              </a:r>
              <a:r>
                <a:rPr lang="fr-FR" sz="3200" b="1" dirty="0" smtClean="0">
                  <a:solidFill>
                    <a:schemeClr val="tx1">
                      <a:lumMod val="95000"/>
                      <a:lumOff val="5000"/>
                    </a:schemeClr>
                  </a:solidFill>
                  <a:latin typeface="Calibri" pitchFamily="34" charset="0"/>
                  <a:cs typeface="Calibri" pitchFamily="34" charset="0"/>
                </a:rPr>
                <a:t> @ </a:t>
              </a:r>
            </a:p>
            <a:p>
              <a:r>
                <a:rPr lang="fr-FR" sz="3200" b="1" dirty="0" err="1" smtClean="0">
                  <a:solidFill>
                    <a:schemeClr val="tx1">
                      <a:lumMod val="95000"/>
                      <a:lumOff val="5000"/>
                    </a:schemeClr>
                  </a:solidFill>
                  <a:latin typeface="Calibri" pitchFamily="34" charset="0"/>
                  <a:cs typeface="Calibri" pitchFamily="34" charset="0"/>
                </a:rPr>
                <a:t>Eacc</a:t>
              </a:r>
              <a:r>
                <a:rPr lang="fr-FR" sz="3200" b="1" dirty="0" smtClean="0">
                  <a:solidFill>
                    <a:schemeClr val="tx1">
                      <a:lumMod val="95000"/>
                      <a:lumOff val="5000"/>
                    </a:schemeClr>
                  </a:solidFill>
                  <a:latin typeface="Calibri" pitchFamily="34" charset="0"/>
                  <a:cs typeface="Calibri" pitchFamily="34" charset="0"/>
                </a:rPr>
                <a:t> =8 MV/M</a:t>
              </a:r>
            </a:p>
          </p:txBody>
        </p:sp>
        <p:sp>
          <p:nvSpPr>
            <p:cNvPr id="16" name="Flèche droite 15"/>
            <p:cNvSpPr/>
            <p:nvPr/>
          </p:nvSpPr>
          <p:spPr bwMode="auto">
            <a:xfrm rot="5400000">
              <a:off x="10822880" y="3940696"/>
              <a:ext cx="576064" cy="288032"/>
            </a:xfrm>
            <a:prstGeom prst="rightArrow">
              <a:avLst/>
            </a:prstGeom>
            <a:ln>
              <a:headEnd type="none" w="med" len="med"/>
              <a:tailEnd type="none" w="med" len="med"/>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200" b="0" i="0" u="none" strike="noStrike" cap="none" normalizeH="0" baseline="0" dirty="0" smtClean="0">
                <a:ln>
                  <a:noFill/>
                </a:ln>
                <a:solidFill>
                  <a:srgbClr val="000000"/>
                </a:solidFill>
                <a:effectLst/>
                <a:latin typeface="Arial" pitchFamily="34" charset="0"/>
                <a:ea typeface="ヒラギノ角ゴ ProN W3" charset="-128"/>
                <a:cs typeface="Arial" pitchFamily="34" charset="0"/>
                <a:sym typeface="Gill Sans" charset="0"/>
              </a:endParaRPr>
            </a:p>
          </p:txBody>
        </p:sp>
        <p:sp>
          <p:nvSpPr>
            <p:cNvPr id="17" name="ZoneTexte 16"/>
            <p:cNvSpPr txBox="1"/>
            <p:nvPr/>
          </p:nvSpPr>
          <p:spPr>
            <a:xfrm>
              <a:off x="9777475" y="4437315"/>
              <a:ext cx="2656497" cy="584775"/>
            </a:xfrm>
            <a:prstGeom prst="rect">
              <a:avLst/>
            </a:prstGeom>
            <a:noFill/>
          </p:spPr>
          <p:txBody>
            <a:bodyPr wrap="none" rtlCol="0">
              <a:spAutoFit/>
            </a:bodyPr>
            <a:lstStyle/>
            <a:p>
              <a:r>
                <a:rPr lang="fr-FR" sz="3200" b="1" dirty="0" err="1" smtClean="0">
                  <a:solidFill>
                    <a:schemeClr val="tx1">
                      <a:lumMod val="95000"/>
                      <a:lumOff val="5000"/>
                    </a:schemeClr>
                  </a:solidFill>
                  <a:latin typeface="Calibri" pitchFamily="34" charset="0"/>
                  <a:cs typeface="Calibri" pitchFamily="34" charset="0"/>
                </a:rPr>
                <a:t>E</a:t>
              </a:r>
              <a:r>
                <a:rPr lang="fr-FR" sz="3200" b="1" baseline="-25000" dirty="0" err="1" smtClean="0">
                  <a:solidFill>
                    <a:schemeClr val="tx1">
                      <a:lumMod val="95000"/>
                      <a:lumOff val="5000"/>
                    </a:schemeClr>
                  </a:solidFill>
                  <a:latin typeface="Calibri" pitchFamily="34" charset="0"/>
                  <a:cs typeface="Calibri" pitchFamily="34" charset="0"/>
                </a:rPr>
                <a:t>pk</a:t>
              </a:r>
              <a:r>
                <a:rPr lang="fr-FR" sz="3200" b="1" dirty="0" smtClean="0">
                  <a:solidFill>
                    <a:schemeClr val="tx1">
                      <a:lumMod val="95000"/>
                      <a:lumOff val="5000"/>
                    </a:schemeClr>
                  </a:solidFill>
                  <a:latin typeface="Calibri" pitchFamily="34" charset="0"/>
                  <a:cs typeface="Calibri" pitchFamily="34" charset="0"/>
                </a:rPr>
                <a:t> </a:t>
              </a:r>
              <a:r>
                <a:rPr lang="fr-FR" sz="3200" b="1" dirty="0" smtClean="0">
                  <a:solidFill>
                    <a:schemeClr val="tx1">
                      <a:lumMod val="95000"/>
                      <a:lumOff val="5000"/>
                    </a:schemeClr>
                  </a:solidFill>
                  <a:latin typeface="Calibri" pitchFamily="34" charset="0"/>
                  <a:cs typeface="Calibri" pitchFamily="34" charset="0"/>
                </a:rPr>
                <a:t>= 35 MV/m</a:t>
              </a:r>
            </a:p>
          </p:txBody>
        </p:sp>
        <p:sp>
          <p:nvSpPr>
            <p:cNvPr id="18" name="ZoneTexte 17"/>
            <p:cNvSpPr txBox="1"/>
            <p:nvPr/>
          </p:nvSpPr>
          <p:spPr>
            <a:xfrm>
              <a:off x="10004852" y="5084113"/>
              <a:ext cx="2132315" cy="584775"/>
            </a:xfrm>
            <a:prstGeom prst="rect">
              <a:avLst/>
            </a:prstGeom>
            <a:noFill/>
          </p:spPr>
          <p:txBody>
            <a:bodyPr wrap="none" rtlCol="0">
              <a:spAutoFit/>
            </a:bodyPr>
            <a:lstStyle/>
            <a:p>
              <a:r>
                <a:rPr lang="fr-FR" sz="3200" b="1" dirty="0" err="1" smtClean="0">
                  <a:solidFill>
                    <a:schemeClr val="tx1">
                      <a:lumMod val="95000"/>
                      <a:lumOff val="5000"/>
                    </a:schemeClr>
                  </a:solidFill>
                  <a:latin typeface="Calibri" pitchFamily="34" charset="0"/>
                  <a:cs typeface="Calibri" pitchFamily="34" charset="0"/>
                </a:rPr>
                <a:t>B</a:t>
              </a:r>
              <a:r>
                <a:rPr lang="fr-FR" sz="3200" b="1" baseline="-25000" dirty="0" err="1" smtClean="0">
                  <a:solidFill>
                    <a:schemeClr val="tx1">
                      <a:lumMod val="95000"/>
                      <a:lumOff val="5000"/>
                    </a:schemeClr>
                  </a:solidFill>
                  <a:latin typeface="Calibri" pitchFamily="34" charset="0"/>
                  <a:cs typeface="Calibri" pitchFamily="34" charset="0"/>
                </a:rPr>
                <a:t>pk</a:t>
              </a:r>
              <a:r>
                <a:rPr lang="fr-FR" sz="3200" b="1" dirty="0" smtClean="0">
                  <a:solidFill>
                    <a:schemeClr val="tx1">
                      <a:lumMod val="95000"/>
                      <a:lumOff val="5000"/>
                    </a:schemeClr>
                  </a:solidFill>
                  <a:latin typeface="Calibri" pitchFamily="34" charset="0"/>
                  <a:cs typeface="Calibri" pitchFamily="34" charset="0"/>
                </a:rPr>
                <a:t> = 57 </a:t>
              </a:r>
              <a:r>
                <a:rPr lang="fr-FR" sz="3200" b="1" dirty="0" err="1" smtClean="0">
                  <a:solidFill>
                    <a:schemeClr val="tx1">
                      <a:lumMod val="95000"/>
                      <a:lumOff val="5000"/>
                    </a:schemeClr>
                  </a:solidFill>
                  <a:latin typeface="Calibri" pitchFamily="34" charset="0"/>
                  <a:cs typeface="Calibri" pitchFamily="34" charset="0"/>
                </a:rPr>
                <a:t>mT</a:t>
              </a:r>
              <a:endParaRPr lang="fr-FR" sz="3200" b="1" dirty="0" smtClean="0">
                <a:solidFill>
                  <a:schemeClr val="tx1">
                    <a:lumMod val="95000"/>
                    <a:lumOff val="5000"/>
                  </a:schemeClr>
                </a:solidFill>
                <a:latin typeface="Calibri" pitchFamily="34" charset="0"/>
                <a:cs typeface="Calibri" pitchFamily="34" charset="0"/>
              </a:endParaRPr>
            </a:p>
          </p:txBody>
        </p:sp>
      </p:gr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p:cNvSpPr txBox="1">
            <a:spLocks/>
          </p:cNvSpPr>
          <p:nvPr/>
        </p:nvSpPr>
        <p:spPr bwMode="auto">
          <a:xfrm>
            <a:off x="2469952" y="124272"/>
            <a:ext cx="10225136" cy="648072"/>
          </a:xfrm>
          <a:prstGeom prst="rect">
            <a:avLst/>
          </a:prstGeom>
          <a:noFill/>
          <a:ln w="12700">
            <a:noFill/>
            <a:miter lim="800000"/>
            <a:headEnd/>
            <a:tailEnd/>
          </a:ln>
          <a:effectLst/>
        </p:spPr>
        <p:txBody>
          <a:bodyPr vert="horz" wrap="square" lIns="0" tIns="0" rIns="0" bIns="0" numCol="1" anchor="b"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rgbClr val="1C405B"/>
                </a:solidFill>
                <a:effectLst/>
                <a:uLnTx/>
                <a:uFillTx/>
                <a:latin typeface="+mj-lt"/>
                <a:ea typeface="+mj-ea"/>
                <a:cs typeface="+mj-cs"/>
                <a:sym typeface="TitilliumText14L 600 wt" pitchFamily="-64" charset="0"/>
              </a:rPr>
              <a:t>RF Design of</a:t>
            </a:r>
            <a:r>
              <a:rPr kumimoji="0" lang="en-US" sz="4000" b="1" i="0" u="none" strike="noStrike" kern="0" cap="none" spc="0" normalizeH="0" noProof="0" dirty="0" smtClean="0">
                <a:ln>
                  <a:noFill/>
                </a:ln>
                <a:solidFill>
                  <a:srgbClr val="1C405B"/>
                </a:solidFill>
                <a:effectLst/>
                <a:uLnTx/>
                <a:uFillTx/>
                <a:latin typeface="+mj-lt"/>
                <a:ea typeface="+mj-ea"/>
                <a:cs typeface="+mj-cs"/>
                <a:sym typeface="TitilliumText14L 600 wt" pitchFamily="-64" charset="0"/>
              </a:rPr>
              <a:t> Spokes</a:t>
            </a:r>
            <a:endParaRPr kumimoji="0" lang="en-US" sz="4000" b="1" i="0" u="none" strike="noStrike" kern="0" cap="none" spc="0" normalizeH="0" baseline="0" noProof="0" dirty="0">
              <a:ln>
                <a:noFill/>
              </a:ln>
              <a:solidFill>
                <a:srgbClr val="1C405B"/>
              </a:solidFill>
              <a:effectLst/>
              <a:uLnTx/>
              <a:uFillTx/>
              <a:latin typeface="+mj-lt"/>
              <a:ea typeface="+mj-ea"/>
              <a:cs typeface="+mj-cs"/>
              <a:sym typeface="TitilliumText14L 600 wt" pitchFamily="-64" charset="0"/>
            </a:endParaRPr>
          </a:p>
        </p:txBody>
      </p:sp>
      <p:sp>
        <p:nvSpPr>
          <p:cNvPr id="13" name="ZoneTexte 10"/>
          <p:cNvSpPr txBox="1">
            <a:spLocks noChangeArrowheads="1"/>
          </p:cNvSpPr>
          <p:nvPr/>
        </p:nvSpPr>
        <p:spPr bwMode="auto">
          <a:xfrm>
            <a:off x="3168402" y="7267202"/>
            <a:ext cx="7510462" cy="1570038"/>
          </a:xfrm>
          <a:prstGeom prst="rect">
            <a:avLst/>
          </a:prstGeom>
          <a:noFill/>
          <a:ln w="9525">
            <a:noFill/>
            <a:miter lim="800000"/>
            <a:headEnd/>
            <a:tailEnd/>
          </a:ln>
        </p:spPr>
        <p:txBody>
          <a:bodyPr>
            <a:spAutoFit/>
          </a:bodyPr>
          <a:lstStyle/>
          <a:p>
            <a:pPr algn="ctr"/>
            <a:r>
              <a:rPr lang="fr-FR" sz="3200" dirty="0">
                <a:solidFill>
                  <a:schemeClr val="tx1"/>
                </a:solidFill>
                <a:latin typeface="Calibri" pitchFamily="34" charset="0"/>
                <a:cs typeface="Calibri" pitchFamily="34" charset="0"/>
              </a:rPr>
              <a:t> </a:t>
            </a:r>
            <a:r>
              <a:rPr lang="fr-FR" sz="3200" b="1" dirty="0" err="1">
                <a:solidFill>
                  <a:schemeClr val="tx1"/>
                </a:solidFill>
                <a:latin typeface="Calibri" pitchFamily="34" charset="0"/>
                <a:cs typeface="Calibri" pitchFamily="34" charset="0"/>
              </a:rPr>
              <a:t>Electrical</a:t>
            </a:r>
            <a:r>
              <a:rPr lang="fr-FR" sz="3200" b="1" dirty="0">
                <a:solidFill>
                  <a:schemeClr val="tx1"/>
                </a:solidFill>
                <a:latin typeface="Calibri" pitchFamily="34" charset="0"/>
                <a:cs typeface="Calibri" pitchFamily="34" charset="0"/>
              </a:rPr>
              <a:t> </a:t>
            </a:r>
            <a:r>
              <a:rPr lang="fr-FR" sz="3200" b="1" dirty="0" err="1">
                <a:solidFill>
                  <a:schemeClr val="tx1"/>
                </a:solidFill>
                <a:latin typeface="Calibri" pitchFamily="34" charset="0"/>
                <a:cs typeface="Calibri" pitchFamily="34" charset="0"/>
              </a:rPr>
              <a:t>field</a:t>
            </a:r>
            <a:r>
              <a:rPr lang="fr-FR" sz="3200" b="1" dirty="0">
                <a:solidFill>
                  <a:schemeClr val="tx1"/>
                </a:solidFill>
                <a:latin typeface="Calibri" pitchFamily="34" charset="0"/>
                <a:cs typeface="Calibri" pitchFamily="34" charset="0"/>
              </a:rPr>
              <a:t> </a:t>
            </a:r>
            <a:r>
              <a:rPr lang="fr-FR" sz="3200" b="1" dirty="0" err="1">
                <a:solidFill>
                  <a:schemeClr val="tx1"/>
                </a:solidFill>
                <a:latin typeface="Calibri" pitchFamily="34" charset="0"/>
                <a:cs typeface="Calibri" pitchFamily="34" charset="0"/>
              </a:rPr>
              <a:t>along</a:t>
            </a:r>
            <a:r>
              <a:rPr lang="fr-FR" sz="3200" b="1" dirty="0">
                <a:solidFill>
                  <a:schemeClr val="tx1"/>
                </a:solidFill>
                <a:latin typeface="Calibri" pitchFamily="34" charset="0"/>
                <a:cs typeface="Calibri" pitchFamily="34" charset="0"/>
              </a:rPr>
              <a:t> </a:t>
            </a:r>
            <a:r>
              <a:rPr lang="fr-FR" sz="3200" b="1" dirty="0" err="1">
                <a:solidFill>
                  <a:schemeClr val="tx1"/>
                </a:solidFill>
                <a:latin typeface="Calibri" pitchFamily="34" charset="0"/>
                <a:cs typeface="Calibri" pitchFamily="34" charset="0"/>
              </a:rPr>
              <a:t>beam</a:t>
            </a:r>
            <a:r>
              <a:rPr lang="fr-FR" sz="3200" b="1" dirty="0">
                <a:solidFill>
                  <a:schemeClr val="tx1"/>
                </a:solidFill>
                <a:latin typeface="Calibri" pitchFamily="34" charset="0"/>
                <a:cs typeface="Calibri" pitchFamily="34" charset="0"/>
              </a:rPr>
              <a:t> axis</a:t>
            </a:r>
          </a:p>
          <a:p>
            <a:pPr algn="ctr"/>
            <a:endParaRPr lang="fr-FR" sz="3200" dirty="0">
              <a:solidFill>
                <a:schemeClr val="tx1"/>
              </a:solidFill>
              <a:latin typeface="Calibri" pitchFamily="34" charset="0"/>
              <a:cs typeface="Calibri" pitchFamily="34" charset="0"/>
            </a:endParaRPr>
          </a:p>
          <a:p>
            <a:pPr algn="ctr"/>
            <a:r>
              <a:rPr lang="fr-FR" sz="3200" dirty="0">
                <a:solidFill>
                  <a:schemeClr val="tx1"/>
                </a:solidFill>
                <a:latin typeface="Calibri" pitchFamily="34" charset="0"/>
                <a:cs typeface="Calibri" pitchFamily="34" charset="0"/>
              </a:rPr>
              <a:t> </a:t>
            </a:r>
            <a:r>
              <a:rPr lang="fr-FR" sz="3200" dirty="0" smtClean="0">
                <a:solidFill>
                  <a:schemeClr val="tx1"/>
                </a:solidFill>
                <a:latin typeface="Calibri" pitchFamily="34" charset="0"/>
                <a:cs typeface="Calibri" pitchFamily="34" charset="0"/>
              </a:rPr>
              <a:t>( </a:t>
            </a:r>
            <a:r>
              <a:rPr lang="fr-FR" sz="3200" i="1" dirty="0" err="1" smtClean="0">
                <a:solidFill>
                  <a:schemeClr val="tx1"/>
                </a:solidFill>
                <a:latin typeface="Calibri" pitchFamily="34" charset="0"/>
                <a:cs typeface="Calibri" pitchFamily="34" charset="0"/>
              </a:rPr>
              <a:t>Definition</a:t>
            </a:r>
            <a:r>
              <a:rPr lang="fr-FR" sz="3200" i="1" dirty="0" smtClean="0">
                <a:solidFill>
                  <a:schemeClr val="tx1"/>
                </a:solidFill>
                <a:latin typeface="Calibri" pitchFamily="34" charset="0"/>
                <a:cs typeface="Calibri" pitchFamily="34" charset="0"/>
              </a:rPr>
              <a:t> </a:t>
            </a:r>
            <a:r>
              <a:rPr lang="fr-FR" sz="3200" i="1" dirty="0">
                <a:solidFill>
                  <a:schemeClr val="tx1"/>
                </a:solidFill>
                <a:latin typeface="Calibri" pitchFamily="34" charset="0"/>
                <a:cs typeface="Calibri" pitchFamily="34" charset="0"/>
              </a:rPr>
              <a:t>of </a:t>
            </a:r>
            <a:r>
              <a:rPr lang="fr-FR" sz="3200" i="1" dirty="0" err="1">
                <a:solidFill>
                  <a:schemeClr val="tx1"/>
                </a:solidFill>
                <a:latin typeface="Calibri" pitchFamily="34" charset="0"/>
                <a:cs typeface="Calibri" pitchFamily="34" charset="0"/>
              </a:rPr>
              <a:t>Lacc</a:t>
            </a:r>
            <a:r>
              <a:rPr lang="fr-FR" sz="3200" i="1" dirty="0">
                <a:solidFill>
                  <a:schemeClr val="tx1"/>
                </a:solidFill>
                <a:latin typeface="Calibri" pitchFamily="34" charset="0"/>
                <a:cs typeface="Calibri" pitchFamily="34" charset="0"/>
              </a:rPr>
              <a:t> = </a:t>
            </a:r>
            <a:r>
              <a:rPr lang="fr-FR" sz="3200" i="1" dirty="0" smtClean="0">
                <a:solidFill>
                  <a:schemeClr val="tx1"/>
                </a:solidFill>
                <a:latin typeface="Calibri" pitchFamily="34" charset="0"/>
                <a:cs typeface="Calibri" pitchFamily="34" charset="0"/>
              </a:rPr>
              <a:t>3/2.</a:t>
            </a:r>
            <a:r>
              <a:rPr lang="fr-FR" sz="3200" i="1" dirty="0" err="1" smtClean="0">
                <a:solidFill>
                  <a:schemeClr val="tx1"/>
                </a:solidFill>
                <a:latin typeface="Calibri" pitchFamily="34" charset="0"/>
                <a:cs typeface="Calibri" pitchFamily="34" charset="0"/>
              </a:rPr>
              <a:t>beta.c</a:t>
            </a:r>
            <a:r>
              <a:rPr lang="fr-FR" sz="3200" i="1" dirty="0" smtClean="0">
                <a:solidFill>
                  <a:schemeClr val="tx1"/>
                </a:solidFill>
                <a:latin typeface="Calibri" pitchFamily="34" charset="0"/>
                <a:cs typeface="Calibri" pitchFamily="34" charset="0"/>
              </a:rPr>
              <a:t>/f )</a:t>
            </a:r>
            <a:endParaRPr lang="fr-FR" sz="3200" i="1" dirty="0">
              <a:solidFill>
                <a:schemeClr val="tx1"/>
              </a:solidFill>
              <a:latin typeface="Calibri" pitchFamily="34" charset="0"/>
              <a:cs typeface="Calibri" pitchFamily="34" charset="0"/>
            </a:endParaRPr>
          </a:p>
        </p:txBody>
      </p:sp>
      <p:cxnSp>
        <p:nvCxnSpPr>
          <p:cNvPr id="15" name="Connecteur droit 14"/>
          <p:cNvCxnSpPr/>
          <p:nvPr/>
        </p:nvCxnSpPr>
        <p:spPr bwMode="auto">
          <a:xfrm>
            <a:off x="5422280" y="927480"/>
            <a:ext cx="3960440" cy="0"/>
          </a:xfrm>
          <a:prstGeom prst="line">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17" name="Graphique 16"/>
          <p:cNvGraphicFramePr/>
          <p:nvPr/>
        </p:nvGraphicFramePr>
        <p:xfrm>
          <a:off x="1461840" y="1204392"/>
          <a:ext cx="10487952" cy="6228531"/>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p:cNvSpPr txBox="1">
            <a:spLocks/>
          </p:cNvSpPr>
          <p:nvPr/>
        </p:nvSpPr>
        <p:spPr bwMode="auto">
          <a:xfrm>
            <a:off x="2469952" y="124272"/>
            <a:ext cx="10225136" cy="648072"/>
          </a:xfrm>
          <a:prstGeom prst="rect">
            <a:avLst/>
          </a:prstGeom>
          <a:noFill/>
          <a:ln w="12700">
            <a:noFill/>
            <a:miter lim="800000"/>
            <a:headEnd/>
            <a:tailEnd/>
          </a:ln>
          <a:effectLst/>
        </p:spPr>
        <p:txBody>
          <a:bodyPr vert="horz" wrap="square" lIns="0" tIns="0" rIns="0" bIns="0" numCol="1" anchor="b"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rgbClr val="1C405B"/>
                </a:solidFill>
                <a:effectLst/>
                <a:uLnTx/>
                <a:uFillTx/>
                <a:latin typeface="+mj-lt"/>
                <a:ea typeface="+mj-ea"/>
                <a:cs typeface="+mj-cs"/>
                <a:sym typeface="TitilliumText14L 600 wt" pitchFamily="-64" charset="0"/>
              </a:rPr>
              <a:t>RF Design of</a:t>
            </a:r>
            <a:r>
              <a:rPr kumimoji="0" lang="en-US" sz="4000" b="1" i="0" u="none" strike="noStrike" kern="0" cap="none" spc="0" normalizeH="0" noProof="0" dirty="0" smtClean="0">
                <a:ln>
                  <a:noFill/>
                </a:ln>
                <a:solidFill>
                  <a:srgbClr val="1C405B"/>
                </a:solidFill>
                <a:effectLst/>
                <a:uLnTx/>
                <a:uFillTx/>
                <a:latin typeface="+mj-lt"/>
                <a:ea typeface="+mj-ea"/>
                <a:cs typeface="+mj-cs"/>
                <a:sym typeface="TitilliumText14L 600 wt" pitchFamily="-64" charset="0"/>
              </a:rPr>
              <a:t> Spokes</a:t>
            </a:r>
            <a:endParaRPr kumimoji="0" lang="en-US" sz="4000" b="1" i="0" u="none" strike="noStrike" kern="0" cap="none" spc="0" normalizeH="0" baseline="0" noProof="0" dirty="0">
              <a:ln>
                <a:noFill/>
              </a:ln>
              <a:solidFill>
                <a:srgbClr val="1C405B"/>
              </a:solidFill>
              <a:effectLst/>
              <a:uLnTx/>
              <a:uFillTx/>
              <a:latin typeface="+mj-lt"/>
              <a:ea typeface="+mj-ea"/>
              <a:cs typeface="+mj-cs"/>
              <a:sym typeface="TitilliumText14L 600 wt" pitchFamily="-64" charset="0"/>
            </a:endParaRPr>
          </a:p>
        </p:txBody>
      </p:sp>
      <p:cxnSp>
        <p:nvCxnSpPr>
          <p:cNvPr id="31" name="Connecteur droit 30"/>
          <p:cNvCxnSpPr/>
          <p:nvPr/>
        </p:nvCxnSpPr>
        <p:spPr bwMode="auto">
          <a:xfrm>
            <a:off x="5566296" y="927480"/>
            <a:ext cx="3960440" cy="0"/>
          </a:xfrm>
          <a:prstGeom prst="line">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Rectangle 2"/>
          <p:cNvSpPr txBox="1">
            <a:spLocks noChangeArrowheads="1"/>
          </p:cNvSpPr>
          <p:nvPr/>
        </p:nvSpPr>
        <p:spPr bwMode="auto">
          <a:xfrm>
            <a:off x="215900" y="5740896"/>
            <a:ext cx="12573000" cy="576064"/>
          </a:xfrm>
          <a:prstGeom prst="rect">
            <a:avLst/>
          </a:prstGeom>
          <a:noFill/>
          <a:ln w="9525">
            <a:noFill/>
            <a:miter lim="800000"/>
            <a:headEnd/>
            <a:tailEnd/>
          </a:ln>
        </p:spPr>
        <p:txBody>
          <a:bodyPr/>
          <a:lstStyle/>
          <a:p>
            <a:pPr marL="184150" indent="-1588" algn="l">
              <a:spcBef>
                <a:spcPts val="600"/>
              </a:spcBef>
              <a:buSzPct val="155000"/>
            </a:pPr>
            <a:r>
              <a:rPr lang="en-US" sz="3200" b="1" dirty="0" smtClean="0">
                <a:solidFill>
                  <a:schemeClr val="accent4">
                    <a:lumMod val="75000"/>
                  </a:schemeClr>
                </a:solidFill>
              </a:rPr>
              <a:t>What does all these parameters mean ? </a:t>
            </a:r>
            <a:endParaRPr lang="en-US" sz="3200" b="1" dirty="0">
              <a:solidFill>
                <a:schemeClr val="accent4">
                  <a:lumMod val="75000"/>
                </a:schemeClr>
              </a:solidFill>
            </a:endParaRPr>
          </a:p>
        </p:txBody>
      </p:sp>
      <p:sp>
        <p:nvSpPr>
          <p:cNvPr id="14" name="Rectangle 2"/>
          <p:cNvSpPr txBox="1">
            <a:spLocks noChangeArrowheads="1"/>
          </p:cNvSpPr>
          <p:nvPr/>
        </p:nvSpPr>
        <p:spPr bwMode="auto">
          <a:xfrm>
            <a:off x="21680" y="6294586"/>
            <a:ext cx="12983120" cy="3190726"/>
          </a:xfrm>
          <a:prstGeom prst="rect">
            <a:avLst/>
          </a:prstGeom>
          <a:noFill/>
          <a:ln w="9525">
            <a:noFill/>
            <a:miter lim="800000"/>
            <a:headEnd/>
            <a:tailEnd/>
          </a:ln>
        </p:spPr>
        <p:txBody>
          <a:bodyPr/>
          <a:lstStyle/>
          <a:p>
            <a:pPr marL="184150" indent="-1588" algn="l">
              <a:spcBef>
                <a:spcPts val="600"/>
              </a:spcBef>
              <a:buSzPct val="155000"/>
            </a:pPr>
            <a:r>
              <a:rPr lang="en-US" sz="3200" b="1" dirty="0" smtClean="0">
                <a:solidFill>
                  <a:schemeClr val="accent4">
                    <a:lumMod val="75000"/>
                  </a:schemeClr>
                </a:solidFill>
              </a:rPr>
              <a:t>Here is the ESS spoke cavity talk:</a:t>
            </a:r>
          </a:p>
          <a:p>
            <a:pPr marL="184150" indent="-1588" algn="l">
              <a:spcBef>
                <a:spcPts val="600"/>
              </a:spcBef>
              <a:buSzPct val="155000"/>
            </a:pPr>
            <a:r>
              <a:rPr lang="en-US" sz="3200" dirty="0" smtClean="0"/>
              <a:t>“Give me 15 Watt of RF power, provide me with T=2 K fluids, and I’ll pay you back with 8 000 000 volts/meter.” </a:t>
            </a:r>
          </a:p>
          <a:p>
            <a:pPr marL="184150" indent="-1588" algn="l">
              <a:spcBef>
                <a:spcPts val="600"/>
              </a:spcBef>
              <a:buSzPct val="155000"/>
            </a:pPr>
            <a:r>
              <a:rPr lang="en-US" sz="3200" dirty="0" smtClean="0"/>
              <a:t>“Give me 250 kW more, and I’ll transfer it  to your tiny charged particles without charging you a single Watt of it for my personal use !”</a:t>
            </a:r>
            <a:endParaRPr lang="en-US" sz="3200" b="1" dirty="0">
              <a:solidFill>
                <a:schemeClr val="accent4">
                  <a:lumMod val="75000"/>
                </a:schemeClr>
              </a:solidFill>
            </a:endParaRPr>
          </a:p>
        </p:txBody>
      </p:sp>
      <p:graphicFrame>
        <p:nvGraphicFramePr>
          <p:cNvPr id="15" name="Tableau 14"/>
          <p:cNvGraphicFramePr>
            <a:graphicFrameLocks noGrp="1"/>
          </p:cNvGraphicFramePr>
          <p:nvPr/>
        </p:nvGraphicFramePr>
        <p:xfrm>
          <a:off x="669752" y="1296554"/>
          <a:ext cx="8424936" cy="4372334"/>
        </p:xfrm>
        <a:graphic>
          <a:graphicData uri="http://schemas.openxmlformats.org/drawingml/2006/table">
            <a:tbl>
              <a:tblPr/>
              <a:tblGrid>
                <a:gridCol w="5112568"/>
                <a:gridCol w="3312368"/>
              </a:tblGrid>
              <a:tr h="392044">
                <a:tc gridSpan="2">
                  <a:txBody>
                    <a:bodyPr/>
                    <a:lstStyle/>
                    <a:p>
                      <a:pPr algn="ctr">
                        <a:lnSpc>
                          <a:spcPct val="115000"/>
                        </a:lnSpc>
                        <a:spcAft>
                          <a:spcPts val="0"/>
                        </a:spcAft>
                      </a:pPr>
                      <a:r>
                        <a:rPr lang="en-US" sz="3200" b="1" dirty="0">
                          <a:solidFill>
                            <a:srgbClr val="800080"/>
                          </a:solidFill>
                          <a:latin typeface="Calibri"/>
                          <a:ea typeface="Calibri"/>
                          <a:cs typeface="Times New Roman"/>
                        </a:rPr>
                        <a:t>Cavity RF parameters</a:t>
                      </a:r>
                      <a:endParaRPr lang="fr-FR" sz="3200" dirty="0">
                        <a:solidFill>
                          <a:srgbClr val="800080"/>
                        </a:solidFill>
                        <a:latin typeface="Calibri"/>
                        <a:ea typeface="Calibri"/>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gradFill>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tcPr>
                </a:tc>
                <a:tc hMerge="1">
                  <a:txBody>
                    <a:bodyPr/>
                    <a:lstStyle/>
                    <a:p>
                      <a:endParaRPr lang="fr-FR"/>
                    </a:p>
                  </a:txBody>
                  <a:tcPr/>
                </a:tc>
              </a:tr>
              <a:tr h="392044">
                <a:tc>
                  <a:txBody>
                    <a:bodyPr/>
                    <a:lstStyle/>
                    <a:p>
                      <a:pPr algn="ctr">
                        <a:lnSpc>
                          <a:spcPct val="115000"/>
                        </a:lnSpc>
                        <a:spcAft>
                          <a:spcPts val="0"/>
                        </a:spcAft>
                      </a:pPr>
                      <a:r>
                        <a:rPr lang="en-US" sz="3200" dirty="0">
                          <a:solidFill>
                            <a:schemeClr val="tx1"/>
                          </a:solidFill>
                          <a:latin typeface="Calibri"/>
                          <a:ea typeface="Calibri"/>
                          <a:cs typeface="Times New Roman"/>
                        </a:rPr>
                        <a:t>R/Q</a:t>
                      </a:r>
                      <a:endParaRPr lang="fr-FR" sz="3200" dirty="0">
                        <a:solidFill>
                          <a:schemeClr val="tx1"/>
                        </a:solidFill>
                        <a:latin typeface="Calibri"/>
                        <a:ea typeface="Calibri"/>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a:noFill/>
                    </a:lnB>
                    <a:gradFill>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tcPr>
                </a:tc>
                <a:tc>
                  <a:txBody>
                    <a:bodyPr/>
                    <a:lstStyle/>
                    <a:p>
                      <a:pPr algn="ctr">
                        <a:lnSpc>
                          <a:spcPct val="115000"/>
                        </a:lnSpc>
                        <a:spcAft>
                          <a:spcPts val="0"/>
                        </a:spcAft>
                      </a:pPr>
                      <a:r>
                        <a:rPr lang="en-US" sz="3200" dirty="0" smtClean="0">
                          <a:solidFill>
                            <a:srgbClr val="365F91"/>
                          </a:solidFill>
                          <a:latin typeface="Calibri"/>
                          <a:ea typeface="Calibri"/>
                          <a:cs typeface="Times New Roman"/>
                        </a:rPr>
                        <a:t>426  </a:t>
                      </a:r>
                      <a:r>
                        <a:rPr lang="en-US" sz="3200" dirty="0">
                          <a:solidFill>
                            <a:srgbClr val="365F91"/>
                          </a:solidFill>
                          <a:latin typeface="Symbol"/>
                          <a:ea typeface="Calibri"/>
                          <a:cs typeface="Times New Roman"/>
                        </a:rPr>
                        <a:t>W</a:t>
                      </a:r>
                      <a:endParaRPr lang="fr-FR" sz="3200" dirty="0">
                        <a:solidFill>
                          <a:srgbClr val="365F91"/>
                        </a:solidFill>
                        <a:latin typeface="Calibri"/>
                        <a:ea typeface="Calibri"/>
                        <a:cs typeface="Times New Roman"/>
                      </a:endParaRPr>
                    </a:p>
                  </a:txBody>
                  <a:tcPr marL="68580" marR="68580" marT="0" marB="0">
                    <a:lnL>
                      <a:noFill/>
                    </a:lnL>
                    <a:lnR>
                      <a:noFill/>
                    </a:lnR>
                    <a:lnT w="12700" cap="flat" cmpd="sng" algn="ctr">
                      <a:solidFill>
                        <a:srgbClr val="4F81BD"/>
                      </a:solidFill>
                      <a:prstDash val="solid"/>
                      <a:round/>
                      <a:headEnd type="none" w="med" len="med"/>
                      <a:tailEnd type="none" w="med" len="med"/>
                    </a:lnT>
                    <a:lnB>
                      <a:noFill/>
                    </a:lnB>
                    <a:gradFill>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tcPr>
                </a:tc>
              </a:tr>
              <a:tr h="392044">
                <a:tc>
                  <a:txBody>
                    <a:bodyPr/>
                    <a:lstStyle/>
                    <a:p>
                      <a:pPr algn="ctr">
                        <a:lnSpc>
                          <a:spcPct val="115000"/>
                        </a:lnSpc>
                        <a:spcAft>
                          <a:spcPts val="0"/>
                        </a:spcAft>
                      </a:pPr>
                      <a:r>
                        <a:rPr lang="en-US" sz="3200" dirty="0">
                          <a:solidFill>
                            <a:schemeClr val="tx1"/>
                          </a:solidFill>
                          <a:latin typeface="Calibri"/>
                          <a:ea typeface="Calibri"/>
                          <a:cs typeface="Times New Roman"/>
                        </a:rPr>
                        <a:t>G</a:t>
                      </a:r>
                      <a:endParaRPr lang="fr-FR" sz="3200" dirty="0">
                        <a:solidFill>
                          <a:schemeClr val="tx1"/>
                        </a:solidFill>
                        <a:latin typeface="Calibri"/>
                        <a:ea typeface="Calibri"/>
                        <a:cs typeface="Times New Roman"/>
                      </a:endParaRPr>
                    </a:p>
                  </a:txBody>
                  <a:tcPr marL="68580" marR="68580" marT="0" marB="0">
                    <a:lnL>
                      <a:noFill/>
                    </a:lnL>
                    <a:lnR>
                      <a:noFill/>
                    </a:lnR>
                    <a:lnT>
                      <a:noFill/>
                    </a:lnT>
                    <a:lnB>
                      <a:noFill/>
                    </a:lnB>
                    <a:gradFill>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tcPr>
                </a:tc>
                <a:tc>
                  <a:txBody>
                    <a:bodyPr/>
                    <a:lstStyle/>
                    <a:p>
                      <a:pPr algn="ctr">
                        <a:lnSpc>
                          <a:spcPct val="115000"/>
                        </a:lnSpc>
                        <a:spcAft>
                          <a:spcPts val="0"/>
                        </a:spcAft>
                      </a:pPr>
                      <a:r>
                        <a:rPr lang="en-US" sz="3200" dirty="0" smtClean="0">
                          <a:solidFill>
                            <a:srgbClr val="365F91"/>
                          </a:solidFill>
                          <a:latin typeface="Calibri"/>
                          <a:ea typeface="Calibri"/>
                          <a:cs typeface="Times New Roman"/>
                        </a:rPr>
                        <a:t>130  </a:t>
                      </a:r>
                      <a:r>
                        <a:rPr lang="en-US" sz="3200" dirty="0">
                          <a:solidFill>
                            <a:srgbClr val="365F91"/>
                          </a:solidFill>
                          <a:latin typeface="Symbol"/>
                          <a:ea typeface="Calibri"/>
                          <a:cs typeface="Times New Roman"/>
                        </a:rPr>
                        <a:t>W</a:t>
                      </a:r>
                      <a:endParaRPr lang="fr-FR" sz="3200" dirty="0">
                        <a:solidFill>
                          <a:srgbClr val="365F91"/>
                        </a:solidFill>
                        <a:latin typeface="Calibri"/>
                        <a:ea typeface="Calibri"/>
                        <a:cs typeface="Times New Roman"/>
                      </a:endParaRPr>
                    </a:p>
                  </a:txBody>
                  <a:tcPr marL="68580" marR="68580" marT="0" marB="0">
                    <a:lnL>
                      <a:noFill/>
                    </a:lnL>
                    <a:lnR>
                      <a:noFill/>
                    </a:lnR>
                    <a:lnT>
                      <a:noFill/>
                    </a:lnT>
                    <a:lnB>
                      <a:noFill/>
                    </a:lnB>
                    <a:gradFill>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tcPr>
                </a:tc>
              </a:tr>
              <a:tr h="784087">
                <a:tc>
                  <a:txBody>
                    <a:bodyPr/>
                    <a:lstStyle/>
                    <a:p>
                      <a:pPr algn="ctr">
                        <a:lnSpc>
                          <a:spcPct val="115000"/>
                        </a:lnSpc>
                        <a:spcAft>
                          <a:spcPts val="0"/>
                        </a:spcAft>
                      </a:pPr>
                      <a:r>
                        <a:rPr lang="en-US" sz="3200" dirty="0" err="1">
                          <a:solidFill>
                            <a:schemeClr val="tx1"/>
                          </a:solidFill>
                          <a:latin typeface="Calibri"/>
                          <a:ea typeface="Calibri"/>
                          <a:cs typeface="Times New Roman"/>
                        </a:rPr>
                        <a:t>Q</a:t>
                      </a:r>
                      <a:r>
                        <a:rPr lang="en-US" sz="3200" baseline="-25000" dirty="0" err="1">
                          <a:solidFill>
                            <a:schemeClr val="tx1"/>
                          </a:solidFill>
                          <a:latin typeface="Calibri"/>
                          <a:ea typeface="Calibri"/>
                          <a:cs typeface="Times New Roman"/>
                        </a:rPr>
                        <a:t>o</a:t>
                      </a:r>
                      <a:r>
                        <a:rPr lang="en-US" sz="3200" dirty="0">
                          <a:solidFill>
                            <a:schemeClr val="tx1"/>
                          </a:solidFill>
                          <a:latin typeface="Calibri"/>
                          <a:ea typeface="Calibri"/>
                          <a:cs typeface="Times New Roman"/>
                        </a:rPr>
                        <a:t> at 4K </a:t>
                      </a:r>
                      <a:r>
                        <a:rPr lang="en-US" sz="3200" dirty="0" smtClean="0">
                          <a:solidFill>
                            <a:schemeClr val="tx1"/>
                          </a:solidFill>
                          <a:latin typeface="Calibri"/>
                          <a:ea typeface="Calibri"/>
                          <a:cs typeface="Times New Roman"/>
                        </a:rPr>
                        <a:t>(</a:t>
                      </a:r>
                      <a:r>
                        <a:rPr lang="en-US" sz="3200" dirty="0">
                          <a:solidFill>
                            <a:schemeClr val="tx1"/>
                          </a:solidFill>
                          <a:latin typeface="Calibri"/>
                          <a:ea typeface="Calibri"/>
                          <a:cs typeface="Times New Roman"/>
                        </a:rPr>
                        <a:t>with </a:t>
                      </a:r>
                      <a:r>
                        <a:rPr lang="en-US" sz="3200" dirty="0" err="1">
                          <a:solidFill>
                            <a:schemeClr val="tx1"/>
                          </a:solidFill>
                          <a:latin typeface="Calibri"/>
                          <a:ea typeface="Calibri"/>
                          <a:cs typeface="Times New Roman"/>
                        </a:rPr>
                        <a:t>R</a:t>
                      </a:r>
                      <a:r>
                        <a:rPr lang="en-US" sz="3200" baseline="-25000" dirty="0" err="1">
                          <a:solidFill>
                            <a:schemeClr val="tx1"/>
                          </a:solidFill>
                          <a:latin typeface="Calibri"/>
                          <a:ea typeface="Calibri"/>
                          <a:cs typeface="Times New Roman"/>
                        </a:rPr>
                        <a:t>res</a:t>
                      </a:r>
                      <a:r>
                        <a:rPr lang="en-US" sz="3200" dirty="0">
                          <a:solidFill>
                            <a:schemeClr val="tx1"/>
                          </a:solidFill>
                          <a:latin typeface="Calibri"/>
                          <a:ea typeface="Calibri"/>
                          <a:cs typeface="Times New Roman"/>
                        </a:rPr>
                        <a:t> = 10 </a:t>
                      </a:r>
                      <a:r>
                        <a:rPr lang="en-US" sz="3200" dirty="0" err="1">
                          <a:solidFill>
                            <a:schemeClr val="tx1"/>
                          </a:solidFill>
                          <a:latin typeface="Calibri"/>
                          <a:ea typeface="Calibri"/>
                          <a:cs typeface="Times New Roman"/>
                        </a:rPr>
                        <a:t>n</a:t>
                      </a:r>
                      <a:r>
                        <a:rPr lang="en-US" sz="3200" dirty="0" err="1">
                          <a:solidFill>
                            <a:schemeClr val="tx1"/>
                          </a:solidFill>
                          <a:latin typeface="Symbol"/>
                          <a:ea typeface="Calibri"/>
                          <a:cs typeface="Times New Roman"/>
                        </a:rPr>
                        <a:t>W</a:t>
                      </a:r>
                      <a:r>
                        <a:rPr lang="en-US" sz="3200" dirty="0">
                          <a:solidFill>
                            <a:schemeClr val="tx1"/>
                          </a:solidFill>
                          <a:latin typeface="Calibri"/>
                          <a:ea typeface="Calibri"/>
                          <a:cs typeface="Calibri"/>
                        </a:rPr>
                        <a:t>)</a:t>
                      </a:r>
                      <a:endParaRPr lang="fr-FR" sz="3200" dirty="0">
                        <a:solidFill>
                          <a:schemeClr val="tx1"/>
                        </a:solidFill>
                        <a:latin typeface="Calibri"/>
                        <a:ea typeface="Calibri"/>
                        <a:cs typeface="Times New Roman"/>
                      </a:endParaRPr>
                    </a:p>
                  </a:txBody>
                  <a:tcPr marL="68580" marR="68580" marT="0" marB="0">
                    <a:lnL>
                      <a:noFill/>
                    </a:lnL>
                    <a:lnR>
                      <a:noFill/>
                    </a:lnR>
                    <a:lnT>
                      <a:noFill/>
                    </a:lnT>
                    <a:lnB>
                      <a:noFill/>
                    </a:lnB>
                    <a:gradFill>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tcPr>
                </a:tc>
                <a:tc>
                  <a:txBody>
                    <a:bodyPr/>
                    <a:lstStyle/>
                    <a:p>
                      <a:pPr algn="ctr">
                        <a:lnSpc>
                          <a:spcPct val="115000"/>
                        </a:lnSpc>
                        <a:spcAft>
                          <a:spcPts val="0"/>
                        </a:spcAft>
                      </a:pPr>
                      <a:r>
                        <a:rPr lang="en-US" sz="3200" dirty="0" smtClean="0">
                          <a:solidFill>
                            <a:srgbClr val="365F91"/>
                          </a:solidFill>
                          <a:latin typeface="Calibri"/>
                          <a:ea typeface="Calibri"/>
                          <a:cs typeface="Times New Roman"/>
                        </a:rPr>
                        <a:t>2.6 </a:t>
                      </a:r>
                      <a:r>
                        <a:rPr lang="en-US" sz="3200" dirty="0">
                          <a:solidFill>
                            <a:srgbClr val="365F91"/>
                          </a:solidFill>
                          <a:latin typeface="Calibri"/>
                          <a:ea typeface="Calibri"/>
                          <a:cs typeface="Times New Roman"/>
                        </a:rPr>
                        <a:t>10</a:t>
                      </a:r>
                      <a:r>
                        <a:rPr lang="en-US" sz="3200" baseline="30000" dirty="0">
                          <a:solidFill>
                            <a:srgbClr val="365F91"/>
                          </a:solidFill>
                          <a:latin typeface="Calibri"/>
                          <a:ea typeface="Calibri"/>
                          <a:cs typeface="Times New Roman"/>
                        </a:rPr>
                        <a:t>9</a:t>
                      </a:r>
                      <a:endParaRPr lang="fr-FR" sz="3200" dirty="0">
                        <a:solidFill>
                          <a:srgbClr val="365F91"/>
                        </a:solidFill>
                        <a:latin typeface="Calibri"/>
                        <a:ea typeface="Calibri"/>
                        <a:cs typeface="Times New Roman"/>
                      </a:endParaRPr>
                    </a:p>
                  </a:txBody>
                  <a:tcPr marL="68580" marR="68580" marT="0" marB="0">
                    <a:lnL>
                      <a:noFill/>
                    </a:lnL>
                    <a:lnR>
                      <a:noFill/>
                    </a:lnR>
                    <a:lnT>
                      <a:noFill/>
                    </a:lnT>
                    <a:lnB>
                      <a:noFill/>
                    </a:lnB>
                    <a:gradFill>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tcPr>
                </a:tc>
              </a:tr>
              <a:tr h="784087">
                <a:tc>
                  <a:txBody>
                    <a:bodyPr/>
                    <a:lstStyle/>
                    <a:p>
                      <a:pPr algn="ctr">
                        <a:lnSpc>
                          <a:spcPct val="115000"/>
                        </a:lnSpc>
                        <a:spcAft>
                          <a:spcPts val="0"/>
                        </a:spcAft>
                      </a:pPr>
                      <a:r>
                        <a:rPr lang="en-US" sz="3200" dirty="0" err="1">
                          <a:solidFill>
                            <a:schemeClr val="tx1"/>
                          </a:solidFill>
                          <a:latin typeface="Calibri"/>
                          <a:ea typeface="Calibri"/>
                          <a:cs typeface="Times New Roman"/>
                        </a:rPr>
                        <a:t>Q</a:t>
                      </a:r>
                      <a:r>
                        <a:rPr lang="en-US" sz="3200" baseline="-25000" dirty="0" err="1">
                          <a:solidFill>
                            <a:schemeClr val="tx1"/>
                          </a:solidFill>
                          <a:latin typeface="Calibri"/>
                          <a:ea typeface="Calibri"/>
                          <a:cs typeface="Times New Roman"/>
                        </a:rPr>
                        <a:t>o</a:t>
                      </a:r>
                      <a:r>
                        <a:rPr lang="en-US" sz="3200" dirty="0">
                          <a:solidFill>
                            <a:schemeClr val="tx1"/>
                          </a:solidFill>
                          <a:latin typeface="Calibri"/>
                          <a:ea typeface="Calibri"/>
                          <a:cs typeface="Times New Roman"/>
                        </a:rPr>
                        <a:t> at 2K </a:t>
                      </a:r>
                      <a:r>
                        <a:rPr lang="en-US" sz="3200" dirty="0" smtClean="0">
                          <a:solidFill>
                            <a:schemeClr val="tx1"/>
                          </a:solidFill>
                          <a:latin typeface="Calibri"/>
                          <a:ea typeface="Calibri"/>
                          <a:cs typeface="Times New Roman"/>
                        </a:rPr>
                        <a:t>(</a:t>
                      </a:r>
                      <a:r>
                        <a:rPr lang="en-US" sz="3200" dirty="0">
                          <a:solidFill>
                            <a:schemeClr val="tx1"/>
                          </a:solidFill>
                          <a:latin typeface="Calibri"/>
                          <a:ea typeface="Calibri"/>
                          <a:cs typeface="Times New Roman"/>
                        </a:rPr>
                        <a:t>with </a:t>
                      </a:r>
                      <a:r>
                        <a:rPr lang="en-US" sz="3200" dirty="0" err="1">
                          <a:solidFill>
                            <a:schemeClr val="tx1"/>
                          </a:solidFill>
                          <a:latin typeface="Calibri"/>
                          <a:ea typeface="Calibri"/>
                          <a:cs typeface="Times New Roman"/>
                        </a:rPr>
                        <a:t>R</a:t>
                      </a:r>
                      <a:r>
                        <a:rPr lang="en-US" sz="3200" baseline="-25000" dirty="0" err="1">
                          <a:solidFill>
                            <a:schemeClr val="tx1"/>
                          </a:solidFill>
                          <a:latin typeface="Calibri"/>
                          <a:ea typeface="Calibri"/>
                          <a:cs typeface="Times New Roman"/>
                        </a:rPr>
                        <a:t>res</a:t>
                      </a:r>
                      <a:r>
                        <a:rPr lang="en-US" sz="3200" dirty="0">
                          <a:solidFill>
                            <a:schemeClr val="tx1"/>
                          </a:solidFill>
                          <a:latin typeface="Calibri"/>
                          <a:ea typeface="Calibri"/>
                          <a:cs typeface="Times New Roman"/>
                        </a:rPr>
                        <a:t> = 10 </a:t>
                      </a:r>
                      <a:r>
                        <a:rPr lang="en-US" sz="3200" dirty="0" err="1">
                          <a:solidFill>
                            <a:schemeClr val="tx1"/>
                          </a:solidFill>
                          <a:latin typeface="Calibri"/>
                          <a:ea typeface="Calibri"/>
                          <a:cs typeface="Times New Roman"/>
                        </a:rPr>
                        <a:t>n</a:t>
                      </a:r>
                      <a:r>
                        <a:rPr lang="en-US" sz="3200" dirty="0" err="1">
                          <a:solidFill>
                            <a:schemeClr val="tx1"/>
                          </a:solidFill>
                          <a:latin typeface="Symbol"/>
                          <a:ea typeface="Calibri"/>
                          <a:cs typeface="Times New Roman"/>
                        </a:rPr>
                        <a:t>W</a:t>
                      </a:r>
                      <a:r>
                        <a:rPr lang="en-US" sz="3200" dirty="0">
                          <a:solidFill>
                            <a:schemeClr val="tx1"/>
                          </a:solidFill>
                          <a:latin typeface="Calibri"/>
                          <a:ea typeface="Calibri"/>
                          <a:cs typeface="Calibri"/>
                        </a:rPr>
                        <a:t>)</a:t>
                      </a:r>
                      <a:endParaRPr lang="fr-FR" sz="3200" dirty="0">
                        <a:solidFill>
                          <a:schemeClr val="tx1"/>
                        </a:solidFill>
                        <a:latin typeface="Calibri"/>
                        <a:ea typeface="Calibri"/>
                        <a:cs typeface="Times New Roman"/>
                      </a:endParaRPr>
                    </a:p>
                  </a:txBody>
                  <a:tcPr marL="68580" marR="68580" marT="0" marB="0">
                    <a:lnL>
                      <a:noFill/>
                    </a:lnL>
                    <a:lnR>
                      <a:noFill/>
                    </a:lnR>
                    <a:lnT>
                      <a:noFill/>
                    </a:lnT>
                    <a:lnB>
                      <a:noFill/>
                    </a:lnB>
                    <a:gradFill>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tcPr>
                </a:tc>
                <a:tc>
                  <a:txBody>
                    <a:bodyPr/>
                    <a:lstStyle/>
                    <a:p>
                      <a:pPr algn="ctr">
                        <a:lnSpc>
                          <a:spcPct val="115000"/>
                        </a:lnSpc>
                        <a:spcAft>
                          <a:spcPts val="0"/>
                        </a:spcAft>
                      </a:pPr>
                      <a:r>
                        <a:rPr lang="en-US" sz="3200" dirty="0" smtClean="0">
                          <a:solidFill>
                            <a:srgbClr val="365F91"/>
                          </a:solidFill>
                          <a:latin typeface="Calibri"/>
                          <a:ea typeface="Calibri"/>
                          <a:cs typeface="Times New Roman"/>
                        </a:rPr>
                        <a:t>1.2 10</a:t>
                      </a:r>
                      <a:r>
                        <a:rPr lang="en-US" sz="3200" baseline="30000" dirty="0" smtClean="0">
                          <a:solidFill>
                            <a:srgbClr val="365F91"/>
                          </a:solidFill>
                          <a:latin typeface="Calibri"/>
                          <a:ea typeface="Calibri"/>
                          <a:cs typeface="Times New Roman"/>
                        </a:rPr>
                        <a:t>10</a:t>
                      </a:r>
                      <a:endParaRPr lang="fr-FR" sz="3200" dirty="0">
                        <a:solidFill>
                          <a:srgbClr val="365F91"/>
                        </a:solidFill>
                        <a:latin typeface="Calibri"/>
                        <a:ea typeface="Calibri"/>
                        <a:cs typeface="Times New Roman"/>
                      </a:endParaRPr>
                    </a:p>
                  </a:txBody>
                  <a:tcPr marL="68580" marR="68580" marT="0" marB="0">
                    <a:lnL>
                      <a:noFill/>
                    </a:lnL>
                    <a:lnR>
                      <a:noFill/>
                    </a:lnR>
                    <a:lnT>
                      <a:noFill/>
                    </a:lnT>
                    <a:lnB>
                      <a:noFill/>
                    </a:lnB>
                    <a:gradFill>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tcPr>
                </a:tc>
              </a:tr>
              <a:tr h="392044">
                <a:tc>
                  <a:txBody>
                    <a:bodyPr/>
                    <a:lstStyle/>
                    <a:p>
                      <a:pPr algn="ctr">
                        <a:lnSpc>
                          <a:spcPct val="115000"/>
                        </a:lnSpc>
                        <a:spcAft>
                          <a:spcPts val="0"/>
                        </a:spcAft>
                      </a:pPr>
                      <a:r>
                        <a:rPr lang="en-US" sz="3200" dirty="0" err="1">
                          <a:solidFill>
                            <a:schemeClr val="tx1"/>
                          </a:solidFill>
                          <a:latin typeface="Calibri"/>
                          <a:ea typeface="Calibri"/>
                          <a:cs typeface="Times New Roman"/>
                        </a:rPr>
                        <a:t>E</a:t>
                      </a:r>
                      <a:r>
                        <a:rPr lang="en-US" sz="3200" baseline="-25000" dirty="0" err="1">
                          <a:solidFill>
                            <a:schemeClr val="tx1"/>
                          </a:solidFill>
                          <a:latin typeface="Calibri"/>
                          <a:ea typeface="Calibri"/>
                          <a:cs typeface="Times New Roman"/>
                        </a:rPr>
                        <a:t>pk</a:t>
                      </a:r>
                      <a:r>
                        <a:rPr lang="en-US" sz="3200" dirty="0">
                          <a:solidFill>
                            <a:schemeClr val="tx1"/>
                          </a:solidFill>
                          <a:latin typeface="Calibri"/>
                          <a:ea typeface="Calibri"/>
                          <a:cs typeface="Times New Roman"/>
                        </a:rPr>
                        <a:t> / </a:t>
                      </a:r>
                      <a:r>
                        <a:rPr lang="en-US" sz="3200" dirty="0" err="1">
                          <a:solidFill>
                            <a:schemeClr val="tx1"/>
                          </a:solidFill>
                          <a:latin typeface="Calibri"/>
                          <a:ea typeface="Calibri"/>
                          <a:cs typeface="Times New Roman"/>
                        </a:rPr>
                        <a:t>E</a:t>
                      </a:r>
                      <a:r>
                        <a:rPr lang="en-US" sz="3200" baseline="-25000" dirty="0" err="1">
                          <a:solidFill>
                            <a:schemeClr val="tx1"/>
                          </a:solidFill>
                          <a:latin typeface="Calibri"/>
                          <a:ea typeface="Calibri"/>
                          <a:cs typeface="Times New Roman"/>
                        </a:rPr>
                        <a:t>acc</a:t>
                      </a:r>
                      <a:endParaRPr lang="fr-FR" sz="3200" dirty="0">
                        <a:solidFill>
                          <a:schemeClr val="tx1"/>
                        </a:solidFill>
                        <a:latin typeface="Calibri"/>
                        <a:ea typeface="Calibri"/>
                        <a:cs typeface="Times New Roman"/>
                      </a:endParaRPr>
                    </a:p>
                  </a:txBody>
                  <a:tcPr marL="68580" marR="68580" marT="0" marB="0">
                    <a:lnL>
                      <a:noFill/>
                    </a:lnL>
                    <a:lnR>
                      <a:noFill/>
                    </a:lnR>
                    <a:lnT>
                      <a:noFill/>
                    </a:lnT>
                    <a:lnB>
                      <a:noFill/>
                    </a:lnB>
                    <a:gradFill>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tcPr>
                </a:tc>
                <a:tc>
                  <a:txBody>
                    <a:bodyPr/>
                    <a:lstStyle/>
                    <a:p>
                      <a:pPr algn="ctr">
                        <a:lnSpc>
                          <a:spcPct val="115000"/>
                        </a:lnSpc>
                        <a:spcAft>
                          <a:spcPts val="0"/>
                        </a:spcAft>
                      </a:pPr>
                      <a:r>
                        <a:rPr lang="fr-FR" sz="3200" dirty="0" smtClean="0">
                          <a:solidFill>
                            <a:srgbClr val="365F91"/>
                          </a:solidFill>
                          <a:latin typeface="Calibri"/>
                          <a:ea typeface="Calibri"/>
                          <a:cs typeface="Times New Roman"/>
                        </a:rPr>
                        <a:t>4.43</a:t>
                      </a:r>
                      <a:endParaRPr lang="fr-FR" sz="3200" dirty="0">
                        <a:solidFill>
                          <a:srgbClr val="365F91"/>
                        </a:solidFill>
                        <a:latin typeface="Calibri"/>
                        <a:ea typeface="Calibri"/>
                        <a:cs typeface="Times New Roman"/>
                      </a:endParaRPr>
                    </a:p>
                  </a:txBody>
                  <a:tcPr marL="68580" marR="68580" marT="0" marB="0">
                    <a:lnL>
                      <a:noFill/>
                    </a:lnL>
                    <a:lnR>
                      <a:noFill/>
                    </a:lnR>
                    <a:lnT>
                      <a:noFill/>
                    </a:lnT>
                    <a:lnB>
                      <a:noFill/>
                    </a:lnB>
                    <a:gradFill>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tcPr>
                </a:tc>
              </a:tr>
              <a:tr h="392044">
                <a:tc>
                  <a:txBody>
                    <a:bodyPr/>
                    <a:lstStyle/>
                    <a:p>
                      <a:pPr algn="ctr">
                        <a:lnSpc>
                          <a:spcPct val="115000"/>
                        </a:lnSpc>
                        <a:spcAft>
                          <a:spcPts val="0"/>
                        </a:spcAft>
                      </a:pPr>
                      <a:r>
                        <a:rPr lang="en-US" sz="3200" dirty="0" err="1">
                          <a:solidFill>
                            <a:schemeClr val="tx1"/>
                          </a:solidFill>
                          <a:latin typeface="Calibri"/>
                          <a:ea typeface="Calibri"/>
                          <a:cs typeface="Times New Roman"/>
                        </a:rPr>
                        <a:t>B</a:t>
                      </a:r>
                      <a:r>
                        <a:rPr lang="en-US" sz="3200" baseline="-25000" dirty="0" err="1">
                          <a:solidFill>
                            <a:schemeClr val="tx1"/>
                          </a:solidFill>
                          <a:latin typeface="Calibri"/>
                          <a:ea typeface="Calibri"/>
                          <a:cs typeface="Times New Roman"/>
                        </a:rPr>
                        <a:t>pk</a:t>
                      </a:r>
                      <a:r>
                        <a:rPr lang="en-US" sz="3200" dirty="0">
                          <a:solidFill>
                            <a:schemeClr val="tx1"/>
                          </a:solidFill>
                          <a:latin typeface="Calibri"/>
                          <a:ea typeface="Calibri"/>
                          <a:cs typeface="Times New Roman"/>
                        </a:rPr>
                        <a:t> / </a:t>
                      </a:r>
                      <a:r>
                        <a:rPr lang="en-US" sz="3200" dirty="0" err="1">
                          <a:solidFill>
                            <a:schemeClr val="tx1"/>
                          </a:solidFill>
                          <a:latin typeface="Calibri"/>
                          <a:ea typeface="Calibri"/>
                          <a:cs typeface="Times New Roman"/>
                        </a:rPr>
                        <a:t>E</a:t>
                      </a:r>
                      <a:r>
                        <a:rPr lang="en-US" sz="3200" baseline="-25000" dirty="0" err="1">
                          <a:solidFill>
                            <a:schemeClr val="tx1"/>
                          </a:solidFill>
                          <a:latin typeface="Calibri"/>
                          <a:ea typeface="Calibri"/>
                          <a:cs typeface="Times New Roman"/>
                        </a:rPr>
                        <a:t>acc</a:t>
                      </a:r>
                      <a:endParaRPr lang="fr-FR" sz="3200" dirty="0">
                        <a:solidFill>
                          <a:schemeClr val="tx1"/>
                        </a:solidFill>
                        <a:latin typeface="Calibri"/>
                        <a:ea typeface="Calibri"/>
                        <a:cs typeface="Times New Roman"/>
                      </a:endParaRPr>
                    </a:p>
                  </a:txBody>
                  <a:tcPr marL="68580" marR="68580" marT="0" marB="0">
                    <a:lnL>
                      <a:noFill/>
                    </a:lnL>
                    <a:lnR>
                      <a:noFill/>
                    </a:lnR>
                    <a:lnT>
                      <a:noFill/>
                    </a:lnT>
                    <a:lnB w="12700" cap="flat" cmpd="sng" algn="ctr">
                      <a:solidFill>
                        <a:srgbClr val="4F81BD"/>
                      </a:solidFill>
                      <a:prstDash val="solid"/>
                      <a:round/>
                      <a:headEnd type="none" w="med" len="med"/>
                      <a:tailEnd type="none" w="med" len="med"/>
                    </a:lnB>
                    <a:gradFill>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tcPr>
                </a:tc>
                <a:tc>
                  <a:txBody>
                    <a:bodyPr/>
                    <a:lstStyle/>
                    <a:p>
                      <a:pPr algn="ctr">
                        <a:lnSpc>
                          <a:spcPct val="115000"/>
                        </a:lnSpc>
                        <a:spcAft>
                          <a:spcPts val="0"/>
                        </a:spcAft>
                      </a:pPr>
                      <a:r>
                        <a:rPr lang="en-US" sz="3200" dirty="0" smtClean="0">
                          <a:solidFill>
                            <a:srgbClr val="365F91"/>
                          </a:solidFill>
                          <a:latin typeface="Calibri"/>
                          <a:ea typeface="Calibri"/>
                          <a:cs typeface="Times New Roman"/>
                        </a:rPr>
                        <a:t>7.08 </a:t>
                      </a:r>
                      <a:r>
                        <a:rPr lang="en-US" sz="3200" dirty="0" err="1">
                          <a:solidFill>
                            <a:srgbClr val="365F91"/>
                          </a:solidFill>
                          <a:latin typeface="Calibri"/>
                          <a:ea typeface="Calibri"/>
                          <a:cs typeface="Times New Roman"/>
                        </a:rPr>
                        <a:t>mT</a:t>
                      </a:r>
                      <a:r>
                        <a:rPr lang="en-US" sz="3200" dirty="0">
                          <a:solidFill>
                            <a:srgbClr val="365F91"/>
                          </a:solidFill>
                          <a:latin typeface="Calibri"/>
                          <a:ea typeface="Calibri"/>
                          <a:cs typeface="Times New Roman"/>
                        </a:rPr>
                        <a:t>/(MV/m)</a:t>
                      </a:r>
                      <a:endParaRPr lang="fr-FR" sz="3200" dirty="0">
                        <a:solidFill>
                          <a:srgbClr val="365F91"/>
                        </a:solidFill>
                        <a:latin typeface="Calibri"/>
                        <a:ea typeface="Calibri"/>
                        <a:cs typeface="Times New Roman"/>
                      </a:endParaRPr>
                    </a:p>
                  </a:txBody>
                  <a:tcPr marL="68580" marR="68580" marT="0" marB="0">
                    <a:lnL>
                      <a:noFill/>
                    </a:lnL>
                    <a:lnR>
                      <a:noFill/>
                    </a:lnR>
                    <a:lnT>
                      <a:noFill/>
                    </a:lnT>
                    <a:lnB w="12700" cap="flat" cmpd="sng" algn="ctr">
                      <a:solidFill>
                        <a:srgbClr val="4F81BD"/>
                      </a:solidFill>
                      <a:prstDash val="solid"/>
                      <a:round/>
                      <a:headEnd type="none" w="med" len="med"/>
                      <a:tailEnd type="none" w="med" len="med"/>
                    </a:lnB>
                    <a:gradFill>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tcPr>
                </a:tc>
              </a:tr>
            </a:tbl>
          </a:graphicData>
        </a:graphic>
      </p:graphicFrame>
      <p:grpSp>
        <p:nvGrpSpPr>
          <p:cNvPr id="16" name="Groupe 15"/>
          <p:cNvGrpSpPr/>
          <p:nvPr/>
        </p:nvGrpSpPr>
        <p:grpSpPr>
          <a:xfrm>
            <a:off x="9181554" y="2716560"/>
            <a:ext cx="3331779" cy="2952328"/>
            <a:chOff x="9181554" y="2716560"/>
            <a:chExt cx="3331779" cy="2952328"/>
          </a:xfrm>
        </p:grpSpPr>
        <p:sp>
          <p:nvSpPr>
            <p:cNvPr id="17" name="Flèche droite 16"/>
            <p:cNvSpPr/>
            <p:nvPr/>
          </p:nvSpPr>
          <p:spPr bwMode="auto">
            <a:xfrm>
              <a:off x="9185746" y="4637534"/>
              <a:ext cx="576064" cy="288032"/>
            </a:xfrm>
            <a:prstGeom prst="rightArrow">
              <a:avLst/>
            </a:prstGeom>
            <a:ln>
              <a:headEnd type="none" w="med" len="med"/>
              <a:tailEnd type="none" w="med" len="med"/>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200" b="0" i="0" u="none" strike="noStrike" cap="none" normalizeH="0" baseline="0" dirty="0" smtClean="0">
                <a:ln>
                  <a:noFill/>
                </a:ln>
                <a:solidFill>
                  <a:srgbClr val="000000"/>
                </a:solidFill>
                <a:effectLst/>
                <a:latin typeface="Arial" pitchFamily="34" charset="0"/>
                <a:ea typeface="ヒラギノ角ゴ ProN W3" charset="-128"/>
                <a:cs typeface="Arial" pitchFamily="34" charset="0"/>
                <a:sym typeface="Gill Sans" charset="0"/>
              </a:endParaRPr>
            </a:p>
          </p:txBody>
        </p:sp>
        <p:sp>
          <p:nvSpPr>
            <p:cNvPr id="18" name="Flèche droite 17"/>
            <p:cNvSpPr/>
            <p:nvPr/>
          </p:nvSpPr>
          <p:spPr bwMode="auto">
            <a:xfrm>
              <a:off x="9181554" y="5255890"/>
              <a:ext cx="576064" cy="288032"/>
            </a:xfrm>
            <a:prstGeom prst="rightArrow">
              <a:avLst/>
            </a:prstGeom>
            <a:ln>
              <a:headEnd type="none" w="med" len="med"/>
              <a:tailEnd type="none" w="med" len="med"/>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200" b="0" i="0" u="none" strike="noStrike" cap="none" normalizeH="0" baseline="0" dirty="0" smtClean="0">
                <a:ln>
                  <a:noFill/>
                </a:ln>
                <a:solidFill>
                  <a:srgbClr val="000000"/>
                </a:solidFill>
                <a:effectLst/>
                <a:latin typeface="Arial" pitchFamily="34" charset="0"/>
                <a:ea typeface="ヒラギノ角ゴ ProN W3" charset="-128"/>
                <a:cs typeface="Arial" pitchFamily="34" charset="0"/>
                <a:sym typeface="Gill Sans" charset="0"/>
              </a:endParaRPr>
            </a:p>
          </p:txBody>
        </p:sp>
        <p:sp>
          <p:nvSpPr>
            <p:cNvPr id="19" name="ZoneTexte 18"/>
            <p:cNvSpPr txBox="1"/>
            <p:nvPr/>
          </p:nvSpPr>
          <p:spPr>
            <a:xfrm>
              <a:off x="9871840" y="2716560"/>
              <a:ext cx="2641493" cy="1077218"/>
            </a:xfrm>
            <a:prstGeom prst="rect">
              <a:avLst/>
            </a:prstGeom>
            <a:noFill/>
          </p:spPr>
          <p:txBody>
            <a:bodyPr wrap="none" rtlCol="0">
              <a:spAutoFit/>
            </a:bodyPr>
            <a:lstStyle/>
            <a:p>
              <a:r>
                <a:rPr lang="fr-FR" sz="3200" b="1" dirty="0" err="1" smtClean="0">
                  <a:solidFill>
                    <a:schemeClr val="tx1">
                      <a:lumMod val="95000"/>
                      <a:lumOff val="5000"/>
                    </a:schemeClr>
                  </a:solidFill>
                  <a:latin typeface="Calibri" pitchFamily="34" charset="0"/>
                  <a:cs typeface="Calibri" pitchFamily="34" charset="0"/>
                </a:rPr>
                <a:t>Peak</a:t>
              </a:r>
              <a:r>
                <a:rPr lang="fr-FR" sz="3200" b="1" dirty="0" smtClean="0">
                  <a:solidFill>
                    <a:schemeClr val="tx1">
                      <a:lumMod val="95000"/>
                      <a:lumOff val="5000"/>
                    </a:schemeClr>
                  </a:solidFill>
                  <a:latin typeface="Calibri" pitchFamily="34" charset="0"/>
                  <a:cs typeface="Calibri" pitchFamily="34" charset="0"/>
                </a:rPr>
                <a:t> </a:t>
              </a:r>
              <a:r>
                <a:rPr lang="fr-FR" sz="3200" b="1" dirty="0" err="1" smtClean="0">
                  <a:solidFill>
                    <a:schemeClr val="tx1">
                      <a:lumMod val="95000"/>
                      <a:lumOff val="5000"/>
                    </a:schemeClr>
                  </a:solidFill>
                  <a:latin typeface="Calibri" pitchFamily="34" charset="0"/>
                  <a:cs typeface="Calibri" pitchFamily="34" charset="0"/>
                </a:rPr>
                <a:t>fields</a:t>
              </a:r>
              <a:r>
                <a:rPr lang="fr-FR" sz="3200" b="1" dirty="0" smtClean="0">
                  <a:solidFill>
                    <a:schemeClr val="tx1">
                      <a:lumMod val="95000"/>
                      <a:lumOff val="5000"/>
                    </a:schemeClr>
                  </a:solidFill>
                  <a:latin typeface="Calibri" pitchFamily="34" charset="0"/>
                  <a:cs typeface="Calibri" pitchFamily="34" charset="0"/>
                </a:rPr>
                <a:t> @ </a:t>
              </a:r>
            </a:p>
            <a:p>
              <a:r>
                <a:rPr lang="fr-FR" sz="3200" b="1" dirty="0" err="1" smtClean="0">
                  <a:solidFill>
                    <a:schemeClr val="tx1">
                      <a:lumMod val="95000"/>
                      <a:lumOff val="5000"/>
                    </a:schemeClr>
                  </a:solidFill>
                  <a:latin typeface="Calibri" pitchFamily="34" charset="0"/>
                  <a:cs typeface="Calibri" pitchFamily="34" charset="0"/>
                </a:rPr>
                <a:t>Eacc</a:t>
              </a:r>
              <a:r>
                <a:rPr lang="fr-FR" sz="3200" b="1" dirty="0" smtClean="0">
                  <a:solidFill>
                    <a:schemeClr val="tx1">
                      <a:lumMod val="95000"/>
                      <a:lumOff val="5000"/>
                    </a:schemeClr>
                  </a:solidFill>
                  <a:latin typeface="Calibri" pitchFamily="34" charset="0"/>
                  <a:cs typeface="Calibri" pitchFamily="34" charset="0"/>
                </a:rPr>
                <a:t> =8 MV/M</a:t>
              </a:r>
            </a:p>
          </p:txBody>
        </p:sp>
        <p:sp>
          <p:nvSpPr>
            <p:cNvPr id="20" name="Flèche droite 19"/>
            <p:cNvSpPr/>
            <p:nvPr/>
          </p:nvSpPr>
          <p:spPr bwMode="auto">
            <a:xfrm rot="5400000">
              <a:off x="10822880" y="3940696"/>
              <a:ext cx="576064" cy="288032"/>
            </a:xfrm>
            <a:prstGeom prst="rightArrow">
              <a:avLst/>
            </a:prstGeom>
            <a:ln>
              <a:headEnd type="none" w="med" len="med"/>
              <a:tailEnd type="none" w="med" len="med"/>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200" b="0" i="0" u="none" strike="noStrike" cap="none" normalizeH="0" baseline="0" dirty="0" smtClean="0">
                <a:ln>
                  <a:noFill/>
                </a:ln>
                <a:solidFill>
                  <a:srgbClr val="000000"/>
                </a:solidFill>
                <a:effectLst/>
                <a:latin typeface="Arial" pitchFamily="34" charset="0"/>
                <a:ea typeface="ヒラギノ角ゴ ProN W3" charset="-128"/>
                <a:cs typeface="Arial" pitchFamily="34" charset="0"/>
                <a:sym typeface="Gill Sans" charset="0"/>
              </a:endParaRPr>
            </a:p>
          </p:txBody>
        </p:sp>
        <p:sp>
          <p:nvSpPr>
            <p:cNvPr id="21" name="ZoneTexte 20"/>
            <p:cNvSpPr txBox="1"/>
            <p:nvPr/>
          </p:nvSpPr>
          <p:spPr>
            <a:xfrm>
              <a:off x="9777475" y="4437315"/>
              <a:ext cx="2656497" cy="584775"/>
            </a:xfrm>
            <a:prstGeom prst="rect">
              <a:avLst/>
            </a:prstGeom>
            <a:noFill/>
          </p:spPr>
          <p:txBody>
            <a:bodyPr wrap="none" rtlCol="0">
              <a:spAutoFit/>
            </a:bodyPr>
            <a:lstStyle/>
            <a:p>
              <a:r>
                <a:rPr lang="fr-FR" sz="3200" b="1" dirty="0" err="1" smtClean="0">
                  <a:solidFill>
                    <a:schemeClr val="tx1">
                      <a:lumMod val="95000"/>
                      <a:lumOff val="5000"/>
                    </a:schemeClr>
                  </a:solidFill>
                  <a:latin typeface="Calibri" pitchFamily="34" charset="0"/>
                  <a:cs typeface="Calibri" pitchFamily="34" charset="0"/>
                </a:rPr>
                <a:t>E</a:t>
              </a:r>
              <a:r>
                <a:rPr lang="fr-FR" sz="3200" b="1" baseline="-25000" dirty="0" err="1" smtClean="0">
                  <a:solidFill>
                    <a:schemeClr val="tx1">
                      <a:lumMod val="95000"/>
                      <a:lumOff val="5000"/>
                    </a:schemeClr>
                  </a:solidFill>
                  <a:latin typeface="Calibri" pitchFamily="34" charset="0"/>
                  <a:cs typeface="Calibri" pitchFamily="34" charset="0"/>
                </a:rPr>
                <a:t>pk</a:t>
              </a:r>
              <a:r>
                <a:rPr lang="fr-FR" sz="3200" b="1" dirty="0" smtClean="0">
                  <a:solidFill>
                    <a:schemeClr val="tx1">
                      <a:lumMod val="95000"/>
                      <a:lumOff val="5000"/>
                    </a:schemeClr>
                  </a:solidFill>
                  <a:latin typeface="Calibri" pitchFamily="34" charset="0"/>
                  <a:cs typeface="Calibri" pitchFamily="34" charset="0"/>
                </a:rPr>
                <a:t> </a:t>
              </a:r>
              <a:r>
                <a:rPr lang="fr-FR" sz="3200" b="1" dirty="0" smtClean="0">
                  <a:solidFill>
                    <a:schemeClr val="tx1">
                      <a:lumMod val="95000"/>
                      <a:lumOff val="5000"/>
                    </a:schemeClr>
                  </a:solidFill>
                  <a:latin typeface="Calibri" pitchFamily="34" charset="0"/>
                  <a:cs typeface="Calibri" pitchFamily="34" charset="0"/>
                </a:rPr>
                <a:t>= 35 MV/m</a:t>
              </a:r>
            </a:p>
          </p:txBody>
        </p:sp>
        <p:sp>
          <p:nvSpPr>
            <p:cNvPr id="22" name="ZoneTexte 21"/>
            <p:cNvSpPr txBox="1"/>
            <p:nvPr/>
          </p:nvSpPr>
          <p:spPr>
            <a:xfrm>
              <a:off x="10004852" y="5084113"/>
              <a:ext cx="2132315" cy="584775"/>
            </a:xfrm>
            <a:prstGeom prst="rect">
              <a:avLst/>
            </a:prstGeom>
            <a:noFill/>
          </p:spPr>
          <p:txBody>
            <a:bodyPr wrap="none" rtlCol="0">
              <a:spAutoFit/>
            </a:bodyPr>
            <a:lstStyle/>
            <a:p>
              <a:r>
                <a:rPr lang="fr-FR" sz="3200" b="1" dirty="0" err="1" smtClean="0">
                  <a:solidFill>
                    <a:schemeClr val="tx1">
                      <a:lumMod val="95000"/>
                      <a:lumOff val="5000"/>
                    </a:schemeClr>
                  </a:solidFill>
                  <a:latin typeface="Calibri" pitchFamily="34" charset="0"/>
                  <a:cs typeface="Calibri" pitchFamily="34" charset="0"/>
                </a:rPr>
                <a:t>B</a:t>
              </a:r>
              <a:r>
                <a:rPr lang="fr-FR" sz="3200" b="1" baseline="-25000" dirty="0" err="1" smtClean="0">
                  <a:solidFill>
                    <a:schemeClr val="tx1">
                      <a:lumMod val="95000"/>
                      <a:lumOff val="5000"/>
                    </a:schemeClr>
                  </a:solidFill>
                  <a:latin typeface="Calibri" pitchFamily="34" charset="0"/>
                  <a:cs typeface="Calibri" pitchFamily="34" charset="0"/>
                </a:rPr>
                <a:t>pk</a:t>
              </a:r>
              <a:r>
                <a:rPr lang="fr-FR" sz="3200" b="1" dirty="0" smtClean="0">
                  <a:solidFill>
                    <a:schemeClr val="tx1">
                      <a:lumMod val="95000"/>
                      <a:lumOff val="5000"/>
                    </a:schemeClr>
                  </a:solidFill>
                  <a:latin typeface="Calibri" pitchFamily="34" charset="0"/>
                  <a:cs typeface="Calibri" pitchFamily="34" charset="0"/>
                </a:rPr>
                <a:t> = 57 </a:t>
              </a:r>
              <a:r>
                <a:rPr lang="fr-FR" sz="3200" b="1" dirty="0" err="1" smtClean="0">
                  <a:solidFill>
                    <a:schemeClr val="tx1">
                      <a:lumMod val="95000"/>
                      <a:lumOff val="5000"/>
                    </a:schemeClr>
                  </a:solidFill>
                  <a:latin typeface="Calibri" pitchFamily="34" charset="0"/>
                  <a:cs typeface="Calibri" pitchFamily="34" charset="0"/>
                </a:rPr>
                <a:t>mT</a:t>
              </a:r>
              <a:endParaRPr lang="fr-FR" sz="3200" b="1" dirty="0" smtClean="0">
                <a:solidFill>
                  <a:schemeClr val="tx1">
                    <a:lumMod val="95000"/>
                    <a:lumOff val="5000"/>
                  </a:schemeClr>
                </a:solidFill>
                <a:latin typeface="Calibri" pitchFamily="34" charset="0"/>
                <a:cs typeface="Calibri"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p:cNvSpPr txBox="1">
            <a:spLocks/>
          </p:cNvSpPr>
          <p:nvPr/>
        </p:nvSpPr>
        <p:spPr bwMode="auto">
          <a:xfrm>
            <a:off x="2469952" y="124272"/>
            <a:ext cx="10225136" cy="648072"/>
          </a:xfrm>
          <a:prstGeom prst="rect">
            <a:avLst/>
          </a:prstGeom>
          <a:noFill/>
          <a:ln w="12700">
            <a:noFill/>
            <a:miter lim="800000"/>
            <a:headEnd/>
            <a:tailEnd/>
          </a:ln>
          <a:effectLst/>
        </p:spPr>
        <p:txBody>
          <a:bodyPr vert="horz" wrap="square" lIns="0" tIns="0" rIns="0" bIns="0" numCol="1" anchor="b"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rgbClr val="1C405B"/>
                </a:solidFill>
                <a:effectLst/>
                <a:uLnTx/>
                <a:uFillTx/>
                <a:latin typeface="+mj-lt"/>
                <a:ea typeface="+mj-ea"/>
                <a:cs typeface="+mj-cs"/>
                <a:sym typeface="TitilliumText14L 600 wt" pitchFamily="-64" charset="0"/>
              </a:rPr>
              <a:t>Cold tuning system for </a:t>
            </a:r>
            <a:r>
              <a:rPr kumimoji="0" lang="en-US" sz="4000" b="1" i="0" u="none" strike="noStrike" kern="0" cap="none" spc="0" normalizeH="0" noProof="0" dirty="0" smtClean="0">
                <a:ln>
                  <a:noFill/>
                </a:ln>
                <a:solidFill>
                  <a:srgbClr val="1C405B"/>
                </a:solidFill>
                <a:effectLst/>
                <a:uLnTx/>
                <a:uFillTx/>
                <a:latin typeface="+mj-lt"/>
                <a:ea typeface="+mj-ea"/>
                <a:cs typeface="+mj-cs"/>
                <a:sym typeface="TitilliumText14L 600 wt" pitchFamily="-64" charset="0"/>
              </a:rPr>
              <a:t>Spokes: option 1</a:t>
            </a:r>
            <a:endParaRPr kumimoji="0" lang="en-US" sz="4000" b="1" i="0" u="none" strike="noStrike" kern="0" cap="none" spc="0" normalizeH="0" baseline="0" noProof="0" dirty="0">
              <a:ln>
                <a:noFill/>
              </a:ln>
              <a:solidFill>
                <a:srgbClr val="1C405B"/>
              </a:solidFill>
              <a:effectLst/>
              <a:uLnTx/>
              <a:uFillTx/>
              <a:latin typeface="+mj-lt"/>
              <a:ea typeface="+mj-ea"/>
              <a:cs typeface="+mj-cs"/>
              <a:sym typeface="TitilliumText14L 600 wt" pitchFamily="-64" charset="0"/>
            </a:endParaRPr>
          </a:p>
        </p:txBody>
      </p:sp>
      <p:cxnSp>
        <p:nvCxnSpPr>
          <p:cNvPr id="31" name="Connecteur droit 30"/>
          <p:cNvCxnSpPr/>
          <p:nvPr/>
        </p:nvCxnSpPr>
        <p:spPr bwMode="auto">
          <a:xfrm>
            <a:off x="5566296" y="927480"/>
            <a:ext cx="3960440" cy="0"/>
          </a:xfrm>
          <a:prstGeom prst="line">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Rectangle 4"/>
          <p:cNvSpPr>
            <a:spLocks noChangeArrowheads="1"/>
          </p:cNvSpPr>
          <p:nvPr/>
        </p:nvSpPr>
        <p:spPr bwMode="auto">
          <a:xfrm>
            <a:off x="228600" y="20288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Rectangle 4"/>
          <p:cNvSpPr>
            <a:spLocks noChangeArrowheads="1"/>
          </p:cNvSpPr>
          <p:nvPr/>
        </p:nvSpPr>
        <p:spPr bwMode="auto">
          <a:xfrm>
            <a:off x="669752" y="1060376"/>
            <a:ext cx="11218589" cy="2378075"/>
          </a:xfrm>
          <a:prstGeom prst="rect">
            <a:avLst/>
          </a:prstGeom>
          <a:noFill/>
          <a:ln w="9525">
            <a:noFill/>
            <a:miter lim="800000"/>
            <a:headEnd/>
            <a:tailEnd/>
          </a:ln>
          <a:effectLst/>
        </p:spPr>
        <p:txBody>
          <a:bodyPr/>
          <a:lstStyle/>
          <a:p>
            <a:pPr marL="609600" indent="-609600" algn="l">
              <a:spcBef>
                <a:spcPts val="300"/>
              </a:spcBef>
              <a:buFont typeface="Wingdings" pitchFamily="2" charset="2"/>
              <a:buNone/>
            </a:pPr>
            <a:r>
              <a:rPr lang="en-US" sz="3200" b="1" i="1" dirty="0">
                <a:solidFill>
                  <a:srgbClr val="7030A0"/>
                </a:solidFill>
                <a:latin typeface="Calibri" pitchFamily="34" charset="0"/>
                <a:cs typeface="Calibri" pitchFamily="34" charset="0"/>
                <a:sym typeface="Symbol" pitchFamily="18" charset="2"/>
              </a:rPr>
              <a:t>Parameters for the cold tuning system (slow tuning)</a:t>
            </a:r>
          </a:p>
          <a:p>
            <a:pPr marL="1066800" lvl="1" indent="-609600" algn="l">
              <a:spcBef>
                <a:spcPts val="300"/>
              </a:spcBef>
              <a:buFont typeface="Wingdings" pitchFamily="2" charset="2"/>
              <a:buChar char="Ø"/>
            </a:pPr>
            <a:r>
              <a:rPr lang="en-US" sz="3200" dirty="0">
                <a:latin typeface="Calibri" pitchFamily="34" charset="0"/>
                <a:cs typeface="Calibri" pitchFamily="34" charset="0"/>
                <a:sym typeface="Symbol" pitchFamily="18" charset="2"/>
              </a:rPr>
              <a:t>Stiffness (CATIA calculations): 162 </a:t>
            </a:r>
            <a:r>
              <a:rPr lang="en-US" sz="3200" dirty="0" err="1">
                <a:latin typeface="Calibri" pitchFamily="34" charset="0"/>
                <a:cs typeface="Calibri" pitchFamily="34" charset="0"/>
                <a:sym typeface="Symbol" pitchFamily="18" charset="2"/>
              </a:rPr>
              <a:t>kN</a:t>
            </a:r>
            <a:r>
              <a:rPr lang="en-US" sz="3200" dirty="0">
                <a:latin typeface="Calibri" pitchFamily="34" charset="0"/>
                <a:cs typeface="Calibri" pitchFamily="34" charset="0"/>
                <a:sym typeface="Symbol" pitchFamily="18" charset="2"/>
              </a:rPr>
              <a:t>/mm</a:t>
            </a:r>
          </a:p>
          <a:p>
            <a:pPr marL="1066800" lvl="1" indent="-609600" algn="l">
              <a:spcBef>
                <a:spcPts val="300"/>
              </a:spcBef>
              <a:buFont typeface="Wingdings" pitchFamily="2" charset="2"/>
              <a:buChar char="Ø"/>
            </a:pPr>
            <a:r>
              <a:rPr lang="en-US" sz="3200" dirty="0">
                <a:latin typeface="Calibri" pitchFamily="34" charset="0"/>
                <a:cs typeface="Calibri" pitchFamily="34" charset="0"/>
                <a:sym typeface="Symbol" pitchFamily="18" charset="2"/>
              </a:rPr>
              <a:t>96% of the tuner excursion transferred to the cavity</a:t>
            </a:r>
          </a:p>
          <a:p>
            <a:pPr marL="1066800" lvl="1" indent="-609600" algn="l">
              <a:spcBef>
                <a:spcPts val="300"/>
              </a:spcBef>
              <a:buFont typeface="Wingdings" pitchFamily="2" charset="2"/>
              <a:buChar char="Ø"/>
            </a:pPr>
            <a:r>
              <a:rPr lang="en-US" sz="3200" dirty="0">
                <a:latin typeface="Calibri" pitchFamily="34" charset="0"/>
                <a:cs typeface="Calibri" pitchFamily="34" charset="0"/>
                <a:sym typeface="Symbol" pitchFamily="18" charset="2"/>
              </a:rPr>
              <a:t>Theoretical resolution 2 nm/motor step</a:t>
            </a:r>
          </a:p>
          <a:p>
            <a:pPr marL="1066800" lvl="1" indent="-609600" algn="l">
              <a:spcBef>
                <a:spcPts val="300"/>
              </a:spcBef>
              <a:buFont typeface="Wingdings" pitchFamily="2" charset="2"/>
              <a:buChar char="Ø"/>
            </a:pPr>
            <a:r>
              <a:rPr lang="en-US" sz="3200" dirty="0">
                <a:latin typeface="Calibri" pitchFamily="34" charset="0"/>
                <a:cs typeface="Calibri" pitchFamily="34" charset="0"/>
                <a:sym typeface="Symbol" pitchFamily="18" charset="2"/>
              </a:rPr>
              <a:t>Sensitivity: ~2 Hz/motor step </a:t>
            </a:r>
            <a:r>
              <a:rPr lang="en-US" sz="3200" dirty="0">
                <a:latin typeface="Calibri" pitchFamily="34" charset="0"/>
                <a:cs typeface="Calibri" pitchFamily="34" charset="0"/>
                <a:sym typeface="Wingdings" pitchFamily="2" charset="2"/>
              </a:rPr>
              <a:t> ~80 kHz/turn</a:t>
            </a:r>
          </a:p>
          <a:p>
            <a:pPr marL="1066800" lvl="1" indent="-609600" algn="l">
              <a:spcBef>
                <a:spcPts val="300"/>
              </a:spcBef>
              <a:buFont typeface="Wingdings" pitchFamily="2" charset="2"/>
              <a:buChar char="Ø"/>
            </a:pPr>
            <a:r>
              <a:rPr lang="en-US" sz="3200" dirty="0">
                <a:latin typeface="Calibri" pitchFamily="34" charset="0"/>
                <a:cs typeface="Calibri" pitchFamily="34" charset="0"/>
                <a:sym typeface="Symbol" pitchFamily="18" charset="2"/>
              </a:rPr>
              <a:t>Tuner excursion: 4 mm max (i.e. 4 MHz of tuning range)</a:t>
            </a:r>
          </a:p>
          <a:p>
            <a:pPr marL="609600" indent="-609600" algn="l">
              <a:spcBef>
                <a:spcPts val="300"/>
              </a:spcBef>
              <a:buFont typeface="Wingdings" pitchFamily="2" charset="2"/>
              <a:buNone/>
            </a:pPr>
            <a:endParaRPr lang="en-US" sz="3200" dirty="0">
              <a:latin typeface="Calibri" pitchFamily="34" charset="0"/>
              <a:cs typeface="Calibri" pitchFamily="34" charset="0"/>
              <a:sym typeface="Symbol" pitchFamily="18" charset="2"/>
            </a:endParaRPr>
          </a:p>
          <a:p>
            <a:pPr marL="609600" indent="-609600" algn="l">
              <a:spcBef>
                <a:spcPts val="300"/>
              </a:spcBef>
              <a:buFont typeface="Wingdings" pitchFamily="2" charset="2"/>
              <a:buChar char="Ø"/>
            </a:pPr>
            <a:endParaRPr lang="en-US" sz="3200" dirty="0">
              <a:latin typeface="Calibri" pitchFamily="34" charset="0"/>
              <a:cs typeface="Calibri" pitchFamily="34" charset="0"/>
              <a:sym typeface="Symbol" pitchFamily="18" charset="2"/>
            </a:endParaRPr>
          </a:p>
        </p:txBody>
      </p:sp>
      <p:grpSp>
        <p:nvGrpSpPr>
          <p:cNvPr id="14" name="Group 5"/>
          <p:cNvGrpSpPr>
            <a:grpSpLocks/>
          </p:cNvGrpSpPr>
          <p:nvPr/>
        </p:nvGrpSpPr>
        <p:grpSpPr bwMode="auto">
          <a:xfrm>
            <a:off x="237704" y="4516760"/>
            <a:ext cx="5184576" cy="5092824"/>
            <a:chOff x="295" y="1933"/>
            <a:chExt cx="2313" cy="2223"/>
          </a:xfrm>
        </p:grpSpPr>
        <p:pic>
          <p:nvPicPr>
            <p:cNvPr id="15" name="Picture 6" descr="Tournage 1_0040"/>
            <p:cNvPicPr>
              <a:picLocks noChangeAspect="1" noChangeArrowheads="1"/>
            </p:cNvPicPr>
            <p:nvPr/>
          </p:nvPicPr>
          <p:blipFill>
            <a:blip r:embed="rId3"/>
            <a:srcRect r="43996" b="1898"/>
            <a:stretch>
              <a:fillRect/>
            </a:stretch>
          </p:blipFill>
          <p:spPr bwMode="auto">
            <a:xfrm>
              <a:off x="295" y="1933"/>
              <a:ext cx="2313" cy="2223"/>
            </a:xfrm>
            <a:prstGeom prst="rect">
              <a:avLst/>
            </a:prstGeom>
            <a:noFill/>
          </p:spPr>
        </p:pic>
        <p:sp>
          <p:nvSpPr>
            <p:cNvPr id="16" name="Line 7"/>
            <p:cNvSpPr>
              <a:spLocks noChangeShapeType="1"/>
            </p:cNvSpPr>
            <p:nvPr/>
          </p:nvSpPr>
          <p:spPr bwMode="auto">
            <a:xfrm flipH="1" flipV="1">
              <a:off x="1066" y="2886"/>
              <a:ext cx="181" cy="136"/>
            </a:xfrm>
            <a:prstGeom prst="line">
              <a:avLst/>
            </a:prstGeom>
            <a:noFill/>
            <a:ln w="38100">
              <a:solidFill>
                <a:srgbClr val="FF3300"/>
              </a:solidFill>
              <a:round/>
              <a:headEnd/>
              <a:tailEnd type="triangle" w="med" len="med"/>
            </a:ln>
            <a:effectLst/>
          </p:spPr>
          <p:txBody>
            <a:bodyPr anchor="ctr">
              <a:spAutoFit/>
            </a:bodyPr>
            <a:lstStyle/>
            <a:p>
              <a:endParaRPr lang="fr-FR"/>
            </a:p>
          </p:txBody>
        </p:sp>
        <p:sp>
          <p:nvSpPr>
            <p:cNvPr id="17" name="Line 8"/>
            <p:cNvSpPr>
              <a:spLocks noChangeShapeType="1"/>
            </p:cNvSpPr>
            <p:nvPr/>
          </p:nvSpPr>
          <p:spPr bwMode="auto">
            <a:xfrm flipH="1" flipV="1">
              <a:off x="975" y="3793"/>
              <a:ext cx="181" cy="136"/>
            </a:xfrm>
            <a:prstGeom prst="line">
              <a:avLst/>
            </a:prstGeom>
            <a:noFill/>
            <a:ln w="38100">
              <a:solidFill>
                <a:srgbClr val="FF3300"/>
              </a:solidFill>
              <a:round/>
              <a:headEnd/>
              <a:tailEnd type="triangle" w="med" len="med"/>
            </a:ln>
            <a:effectLst/>
          </p:spPr>
          <p:txBody>
            <a:bodyPr anchor="ctr">
              <a:spAutoFit/>
            </a:bodyPr>
            <a:lstStyle/>
            <a:p>
              <a:endParaRPr lang="fr-FR"/>
            </a:p>
          </p:txBody>
        </p:sp>
        <p:sp>
          <p:nvSpPr>
            <p:cNvPr id="18" name="Line 9"/>
            <p:cNvSpPr>
              <a:spLocks noChangeShapeType="1"/>
            </p:cNvSpPr>
            <p:nvPr/>
          </p:nvSpPr>
          <p:spPr bwMode="auto">
            <a:xfrm flipH="1" flipV="1">
              <a:off x="1973" y="3430"/>
              <a:ext cx="181" cy="136"/>
            </a:xfrm>
            <a:prstGeom prst="line">
              <a:avLst/>
            </a:prstGeom>
            <a:noFill/>
            <a:ln w="38100">
              <a:solidFill>
                <a:srgbClr val="FF3300"/>
              </a:solidFill>
              <a:round/>
              <a:headEnd/>
              <a:tailEnd type="triangle" w="med" len="med"/>
            </a:ln>
            <a:effectLst/>
          </p:spPr>
          <p:txBody>
            <a:bodyPr anchor="ctr">
              <a:spAutoFit/>
            </a:bodyPr>
            <a:lstStyle/>
            <a:p>
              <a:endParaRPr lang="fr-FR"/>
            </a:p>
          </p:txBody>
        </p:sp>
        <p:sp>
          <p:nvSpPr>
            <p:cNvPr id="19" name="Line 10"/>
            <p:cNvSpPr>
              <a:spLocks noChangeShapeType="1"/>
            </p:cNvSpPr>
            <p:nvPr/>
          </p:nvSpPr>
          <p:spPr bwMode="auto">
            <a:xfrm flipH="1" flipV="1">
              <a:off x="2109" y="2614"/>
              <a:ext cx="181" cy="136"/>
            </a:xfrm>
            <a:prstGeom prst="line">
              <a:avLst/>
            </a:prstGeom>
            <a:noFill/>
            <a:ln w="38100">
              <a:solidFill>
                <a:srgbClr val="FF3300"/>
              </a:solidFill>
              <a:round/>
              <a:headEnd/>
              <a:tailEnd type="triangle" w="med" len="med"/>
            </a:ln>
            <a:effectLst/>
          </p:spPr>
          <p:txBody>
            <a:bodyPr anchor="ctr">
              <a:spAutoFit/>
            </a:bodyPr>
            <a:lstStyle/>
            <a:p>
              <a:endParaRPr lang="fr-FR"/>
            </a:p>
          </p:txBody>
        </p:sp>
      </p:grpSp>
      <p:pic>
        <p:nvPicPr>
          <p:cNvPr id="22" name="Picture 11"/>
          <p:cNvPicPr>
            <a:picLocks noChangeAspect="1" noChangeArrowheads="1"/>
          </p:cNvPicPr>
          <p:nvPr/>
        </p:nvPicPr>
        <p:blipFill>
          <a:blip r:embed="rId4"/>
          <a:srcRect/>
          <a:stretch>
            <a:fillRect/>
          </a:stretch>
        </p:blipFill>
        <p:spPr bwMode="auto">
          <a:xfrm>
            <a:off x="5638304" y="5308848"/>
            <a:ext cx="7130374" cy="288032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Connecteur droit 30"/>
          <p:cNvCxnSpPr/>
          <p:nvPr/>
        </p:nvCxnSpPr>
        <p:spPr bwMode="auto">
          <a:xfrm>
            <a:off x="5566296" y="927480"/>
            <a:ext cx="3960440" cy="0"/>
          </a:xfrm>
          <a:prstGeom prst="line">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Rectangle 4"/>
          <p:cNvSpPr>
            <a:spLocks noChangeArrowheads="1"/>
          </p:cNvSpPr>
          <p:nvPr/>
        </p:nvSpPr>
        <p:spPr bwMode="auto">
          <a:xfrm>
            <a:off x="228600" y="20288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21" name="transp2.avi">
            <a:hlinkClick r:id="" action="ppaction://media"/>
          </p:cNvPr>
          <p:cNvPicPr>
            <a:picLocks noRot="1" noChangeAspect="1" noChangeArrowheads="1"/>
          </p:cNvPicPr>
          <p:nvPr>
            <a:videoFile r:link="rId1"/>
          </p:nvPr>
        </p:nvPicPr>
        <p:blipFill>
          <a:blip r:embed="rId4"/>
          <a:srcRect/>
          <a:stretch>
            <a:fillRect/>
          </a:stretch>
        </p:blipFill>
        <p:spPr bwMode="auto">
          <a:xfrm>
            <a:off x="1101800" y="1204392"/>
            <a:ext cx="10945216" cy="8208912"/>
          </a:xfrm>
          <a:prstGeom prst="rect">
            <a:avLst/>
          </a:prstGeom>
          <a:noFill/>
        </p:spPr>
      </p:pic>
      <p:sp>
        <p:nvSpPr>
          <p:cNvPr id="14" name="Title 1"/>
          <p:cNvSpPr txBox="1">
            <a:spLocks/>
          </p:cNvSpPr>
          <p:nvPr/>
        </p:nvSpPr>
        <p:spPr bwMode="auto">
          <a:xfrm>
            <a:off x="2469952" y="124272"/>
            <a:ext cx="10225136" cy="648072"/>
          </a:xfrm>
          <a:prstGeom prst="rect">
            <a:avLst/>
          </a:prstGeom>
          <a:noFill/>
          <a:ln w="12700">
            <a:noFill/>
            <a:miter lim="800000"/>
            <a:headEnd/>
            <a:tailEnd/>
          </a:ln>
          <a:effectLst/>
        </p:spPr>
        <p:txBody>
          <a:bodyPr vert="horz" wrap="square" lIns="0" tIns="0" rIns="0" bIns="0" numCol="1" anchor="b"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rgbClr val="1C405B"/>
                </a:solidFill>
                <a:effectLst/>
                <a:uLnTx/>
                <a:uFillTx/>
                <a:latin typeface="+mj-lt"/>
                <a:ea typeface="+mj-ea"/>
                <a:cs typeface="+mj-cs"/>
                <a:sym typeface="TitilliumText14L 600 wt" pitchFamily="-64" charset="0"/>
              </a:rPr>
              <a:t>Cold tuning system for </a:t>
            </a:r>
            <a:r>
              <a:rPr kumimoji="0" lang="en-US" sz="4000" b="1" i="0" u="none" strike="noStrike" kern="0" cap="none" spc="0" normalizeH="0" noProof="0" dirty="0" smtClean="0">
                <a:ln>
                  <a:noFill/>
                </a:ln>
                <a:solidFill>
                  <a:srgbClr val="1C405B"/>
                </a:solidFill>
                <a:effectLst/>
                <a:uLnTx/>
                <a:uFillTx/>
                <a:latin typeface="+mj-lt"/>
                <a:ea typeface="+mj-ea"/>
                <a:cs typeface="+mj-cs"/>
                <a:sym typeface="TitilliumText14L 600 wt" pitchFamily="-64" charset="0"/>
              </a:rPr>
              <a:t>Spokes: option 1</a:t>
            </a:r>
            <a:endParaRPr kumimoji="0" lang="en-US" sz="4000" b="1" i="0" u="none" strike="noStrike" kern="0" cap="none" spc="0" normalizeH="0" baseline="0" noProof="0" dirty="0">
              <a:ln>
                <a:noFill/>
              </a:ln>
              <a:solidFill>
                <a:srgbClr val="1C405B"/>
              </a:solidFill>
              <a:effectLst/>
              <a:uLnTx/>
              <a:uFillTx/>
              <a:latin typeface="+mj-lt"/>
              <a:ea typeface="+mj-ea"/>
              <a:cs typeface="+mj-cs"/>
              <a:sym typeface="TitilliumText14L 600 wt" pitchFamily="-6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1"/>
                                        </p:tgtEl>
                                      </p:cBhvr>
                                    </p:cmd>
                                  </p:childTnLst>
                                </p:cTn>
                              </p:par>
                            </p:childTnLst>
                          </p:cTn>
                        </p:par>
                      </p:childTnLst>
                    </p:cTn>
                  </p:par>
                </p:childTnLst>
              </p:cTn>
              <p:nextCondLst>
                <p:cond evt="onClick" delay="0">
                  <p:tgtEl>
                    <p:spTgt spid="21"/>
                  </p:tgtEl>
                </p:cond>
              </p:nextCondLst>
            </p:seq>
            <p:video>
              <p:cMediaNode>
                <p:cTn id="12" fill="hold" display="0">
                  <p:stCondLst>
                    <p:cond delay="indefinite"/>
                  </p:stCondLst>
                  <p:endCondLst>
                    <p:cond evt="onNext" delay="0">
                      <p:tgtEl>
                        <p:sldTgt/>
                      </p:tgtEl>
                    </p:cond>
                    <p:cond evt="onPrev" delay="0">
                      <p:tgtEl>
                        <p:sldTgt/>
                      </p:tgtEl>
                    </p:cond>
                  </p:endCondLst>
                </p:cTn>
                <p:tgtEl>
                  <p:spTgt spid="21"/>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Connecteur droit 30"/>
          <p:cNvCxnSpPr/>
          <p:nvPr/>
        </p:nvCxnSpPr>
        <p:spPr bwMode="auto">
          <a:xfrm>
            <a:off x="5566296" y="927480"/>
            <a:ext cx="3960440" cy="0"/>
          </a:xfrm>
          <a:prstGeom prst="line">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Rectangle 4"/>
          <p:cNvSpPr>
            <a:spLocks noChangeArrowheads="1"/>
          </p:cNvSpPr>
          <p:nvPr/>
        </p:nvSpPr>
        <p:spPr bwMode="auto">
          <a:xfrm>
            <a:off x="228600" y="20288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Title 1"/>
          <p:cNvSpPr txBox="1">
            <a:spLocks/>
          </p:cNvSpPr>
          <p:nvPr/>
        </p:nvSpPr>
        <p:spPr bwMode="auto">
          <a:xfrm>
            <a:off x="2469952" y="124272"/>
            <a:ext cx="10225136" cy="648072"/>
          </a:xfrm>
          <a:prstGeom prst="rect">
            <a:avLst/>
          </a:prstGeom>
          <a:noFill/>
          <a:ln w="12700">
            <a:noFill/>
            <a:miter lim="800000"/>
            <a:headEnd/>
            <a:tailEnd/>
          </a:ln>
          <a:effectLst/>
        </p:spPr>
        <p:txBody>
          <a:bodyPr vert="horz" wrap="square" lIns="0" tIns="0" rIns="0" bIns="0" numCol="1" anchor="b"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rgbClr val="1C405B"/>
                </a:solidFill>
                <a:effectLst/>
                <a:uLnTx/>
                <a:uFillTx/>
                <a:latin typeface="+mj-lt"/>
                <a:ea typeface="+mj-ea"/>
                <a:cs typeface="+mj-cs"/>
                <a:sym typeface="TitilliumText14L 600 wt" pitchFamily="-64" charset="0"/>
              </a:rPr>
              <a:t>Cold tuning system for </a:t>
            </a:r>
            <a:r>
              <a:rPr kumimoji="0" lang="en-US" sz="4000" b="1" i="0" u="none" strike="noStrike" kern="0" cap="none" spc="0" normalizeH="0" noProof="0" dirty="0" smtClean="0">
                <a:ln>
                  <a:noFill/>
                </a:ln>
                <a:solidFill>
                  <a:srgbClr val="1C405B"/>
                </a:solidFill>
                <a:effectLst/>
                <a:uLnTx/>
                <a:uFillTx/>
                <a:latin typeface="+mj-lt"/>
                <a:ea typeface="+mj-ea"/>
                <a:cs typeface="+mj-cs"/>
                <a:sym typeface="TitilliumText14L 600 wt" pitchFamily="-64" charset="0"/>
              </a:rPr>
              <a:t>Spokes: option 2</a:t>
            </a:r>
            <a:endParaRPr kumimoji="0" lang="en-US" sz="4000" b="1" i="0" u="none" strike="noStrike" kern="0" cap="none" spc="0" normalizeH="0" baseline="0" noProof="0" dirty="0">
              <a:ln>
                <a:noFill/>
              </a:ln>
              <a:solidFill>
                <a:srgbClr val="1C405B"/>
              </a:solidFill>
              <a:effectLst/>
              <a:uLnTx/>
              <a:uFillTx/>
              <a:latin typeface="+mj-lt"/>
              <a:ea typeface="+mj-ea"/>
              <a:cs typeface="+mj-cs"/>
              <a:sym typeface="TitilliumText14L 600 wt" pitchFamily="-64" charset="0"/>
            </a:endParaRPr>
          </a:p>
        </p:txBody>
      </p:sp>
      <p:sp>
        <p:nvSpPr>
          <p:cNvPr id="6" name="Rectangle 3"/>
          <p:cNvSpPr>
            <a:spLocks noChangeArrowheads="1"/>
          </p:cNvSpPr>
          <p:nvPr/>
        </p:nvSpPr>
        <p:spPr bwMode="auto">
          <a:xfrm>
            <a:off x="309712" y="3076600"/>
            <a:ext cx="4572000" cy="2677656"/>
          </a:xfrm>
          <a:prstGeom prst="rect">
            <a:avLst/>
          </a:prstGeom>
          <a:noFill/>
          <a:ln w="9525">
            <a:noFill/>
            <a:miter lim="800000"/>
            <a:headEnd/>
            <a:tailEnd/>
          </a:ln>
        </p:spPr>
        <p:txBody>
          <a:bodyPr>
            <a:spAutoFit/>
          </a:bodyPr>
          <a:lstStyle/>
          <a:p>
            <a:r>
              <a:rPr lang="en-GB" sz="2400" dirty="0">
                <a:latin typeface="Times New Roman" pitchFamily="18" charset="0"/>
              </a:rPr>
              <a:t>Niobium plunger (1) :</a:t>
            </a:r>
          </a:p>
          <a:p>
            <a:pPr lvl="2"/>
            <a:r>
              <a:rPr lang="en-GB" sz="2400" dirty="0">
                <a:latin typeface="Times New Roman" pitchFamily="18" charset="0"/>
              </a:rPr>
              <a:t>Length : ~200 mm</a:t>
            </a:r>
          </a:p>
          <a:p>
            <a:pPr lvl="2"/>
            <a:r>
              <a:rPr lang="en-GB" sz="2400" dirty="0">
                <a:latin typeface="Times New Roman" pitchFamily="18" charset="0"/>
              </a:rPr>
              <a:t>Diameter : 30 mm</a:t>
            </a:r>
          </a:p>
          <a:p>
            <a:pPr lvl="2"/>
            <a:r>
              <a:rPr lang="en-GB" sz="2400" dirty="0">
                <a:latin typeface="Times New Roman" pitchFamily="18" charset="0"/>
              </a:rPr>
              <a:t>Thickness : 3 mm</a:t>
            </a:r>
          </a:p>
          <a:p>
            <a:r>
              <a:rPr lang="en-GB" sz="2400" dirty="0">
                <a:latin typeface="Times New Roman" pitchFamily="18" charset="0"/>
              </a:rPr>
              <a:t>Length inside the cavity :</a:t>
            </a:r>
          </a:p>
          <a:p>
            <a:pPr lvl="2"/>
            <a:r>
              <a:rPr lang="en-GB" sz="2400" dirty="0">
                <a:latin typeface="Times New Roman" pitchFamily="18" charset="0"/>
              </a:rPr>
              <a:t>50 mm for moving plunger</a:t>
            </a:r>
          </a:p>
          <a:p>
            <a:pPr lvl="2"/>
            <a:r>
              <a:rPr lang="en-GB" sz="2400" dirty="0">
                <a:latin typeface="Times New Roman" pitchFamily="18" charset="0"/>
              </a:rPr>
              <a:t>100 mm for fixed plunger</a:t>
            </a:r>
          </a:p>
        </p:txBody>
      </p:sp>
      <p:pic>
        <p:nvPicPr>
          <p:cNvPr id="8" name="Picture 4" descr="i1"/>
          <p:cNvPicPr>
            <a:picLocks noChangeAspect="1" noChangeArrowheads="1"/>
          </p:cNvPicPr>
          <p:nvPr/>
        </p:nvPicPr>
        <p:blipFill>
          <a:blip r:embed="rId3"/>
          <a:srcRect l="25882" r="25882" b="45512"/>
          <a:stretch>
            <a:fillRect/>
          </a:stretch>
        </p:blipFill>
        <p:spPr bwMode="auto">
          <a:xfrm>
            <a:off x="8302625" y="2246758"/>
            <a:ext cx="4702175" cy="7094538"/>
          </a:xfrm>
          <a:prstGeom prst="rect">
            <a:avLst/>
          </a:prstGeom>
          <a:noFill/>
          <a:ln w="9525">
            <a:noFill/>
            <a:miter lim="800000"/>
            <a:headEnd/>
            <a:tailEnd/>
          </a:ln>
        </p:spPr>
      </p:pic>
      <p:pic>
        <p:nvPicPr>
          <p:cNvPr id="9" name="Picture 9"/>
          <p:cNvPicPr>
            <a:picLocks noChangeAspect="1" noChangeArrowheads="1"/>
          </p:cNvPicPr>
          <p:nvPr/>
        </p:nvPicPr>
        <p:blipFill>
          <a:blip r:embed="rId4"/>
          <a:srcRect l="1506" t="16353" r="2333" b="10336"/>
          <a:stretch>
            <a:fillRect/>
          </a:stretch>
        </p:blipFill>
        <p:spPr bwMode="auto">
          <a:xfrm>
            <a:off x="381000" y="5740400"/>
            <a:ext cx="6049963" cy="3689350"/>
          </a:xfrm>
          <a:prstGeom prst="rect">
            <a:avLst/>
          </a:prstGeom>
          <a:noFill/>
          <a:ln w="9525">
            <a:solidFill>
              <a:schemeClr val="tx1"/>
            </a:solidFill>
            <a:miter lim="800000"/>
            <a:headEnd/>
            <a:tailEnd/>
          </a:ln>
        </p:spPr>
      </p:pic>
      <p:pic>
        <p:nvPicPr>
          <p:cNvPr id="10" name="Picture 10" descr="P3080045"/>
          <p:cNvPicPr>
            <a:picLocks noChangeAspect="1" noChangeArrowheads="1"/>
          </p:cNvPicPr>
          <p:nvPr/>
        </p:nvPicPr>
        <p:blipFill>
          <a:blip r:embed="rId5"/>
          <a:srcRect/>
          <a:stretch>
            <a:fillRect/>
          </a:stretch>
        </p:blipFill>
        <p:spPr bwMode="auto">
          <a:xfrm>
            <a:off x="5565775" y="3363913"/>
            <a:ext cx="2665413" cy="3556000"/>
          </a:xfrm>
          <a:prstGeom prst="rect">
            <a:avLst/>
          </a:prstGeom>
          <a:noFill/>
          <a:ln w="9525">
            <a:noFill/>
            <a:miter lim="800000"/>
            <a:headEnd/>
            <a:tailEnd/>
          </a:ln>
        </p:spPr>
      </p:pic>
      <p:sp>
        <p:nvSpPr>
          <p:cNvPr id="11" name="Rectangle 7"/>
          <p:cNvSpPr>
            <a:spLocks noChangeArrowheads="1"/>
          </p:cNvSpPr>
          <p:nvPr/>
        </p:nvSpPr>
        <p:spPr bwMode="auto">
          <a:xfrm>
            <a:off x="93688" y="1276400"/>
            <a:ext cx="12839104" cy="576064"/>
          </a:xfrm>
          <a:prstGeom prst="rect">
            <a:avLst/>
          </a:prstGeom>
          <a:noFill/>
          <a:ln w="9525">
            <a:noFill/>
            <a:miter lim="800000"/>
            <a:headEnd/>
            <a:tailEnd/>
          </a:ln>
        </p:spPr>
        <p:txBody>
          <a:bodyPr/>
          <a:lstStyle/>
          <a:p>
            <a:pPr algn="l" eaLnBrk="0" hangingPunct="0"/>
            <a:r>
              <a:rPr lang="en-US" sz="3200" dirty="0"/>
              <a:t>Second option for the cold tuning </a:t>
            </a:r>
            <a:r>
              <a:rPr lang="en-US" sz="3200" dirty="0" smtClean="0"/>
              <a:t>system: </a:t>
            </a:r>
            <a:r>
              <a:rPr lang="en-US" sz="3200" dirty="0" err="1" smtClean="0"/>
              <a:t>Nb</a:t>
            </a:r>
            <a:r>
              <a:rPr lang="en-US" sz="3200" dirty="0" smtClean="0"/>
              <a:t> </a:t>
            </a:r>
            <a:r>
              <a:rPr lang="en-US" sz="3200" dirty="0"/>
              <a:t>plunger inside the cavity</a:t>
            </a:r>
          </a:p>
          <a:p>
            <a:pPr algn="l" eaLnBrk="0" hangingPunct="0"/>
            <a:r>
              <a:rPr lang="en-US" sz="3200" dirty="0"/>
              <a:t>      Recently </a:t>
            </a:r>
            <a:r>
              <a:rPr lang="en-US" sz="3200" dirty="0" smtClean="0"/>
              <a:t>developed </a:t>
            </a:r>
            <a:r>
              <a:rPr lang="en-US" sz="3200" dirty="0"/>
              <a:t>by </a:t>
            </a:r>
            <a:r>
              <a:rPr lang="en-US" sz="3200" dirty="0" smtClean="0"/>
              <a:t>IPN Orsay </a:t>
            </a:r>
            <a:r>
              <a:rPr lang="en-US" sz="3200" dirty="0"/>
              <a:t>for Spiral2</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oupleur CM0"/>
          <p:cNvPicPr>
            <a:picLocks noChangeAspect="1" noChangeArrowheads="1"/>
          </p:cNvPicPr>
          <p:nvPr/>
        </p:nvPicPr>
        <p:blipFill>
          <a:blip r:embed="rId2"/>
          <a:srcRect/>
          <a:stretch>
            <a:fillRect/>
          </a:stretch>
        </p:blipFill>
        <p:spPr bwMode="auto">
          <a:xfrm>
            <a:off x="8521079" y="1132384"/>
            <a:ext cx="4174009" cy="4477998"/>
          </a:xfrm>
          <a:prstGeom prst="rect">
            <a:avLst/>
          </a:prstGeom>
          <a:noFill/>
          <a:ln w="9525">
            <a:noFill/>
            <a:miter lim="800000"/>
            <a:headEnd/>
            <a:tailEnd/>
          </a:ln>
        </p:spPr>
      </p:pic>
      <p:pic>
        <p:nvPicPr>
          <p:cNvPr id="6" name="Picture 6"/>
          <p:cNvPicPr>
            <a:picLocks noChangeAspect="1" noChangeArrowheads="1"/>
          </p:cNvPicPr>
          <p:nvPr/>
        </p:nvPicPr>
        <p:blipFill>
          <a:blip r:embed="rId3"/>
          <a:srcRect/>
          <a:stretch>
            <a:fillRect/>
          </a:stretch>
        </p:blipFill>
        <p:spPr bwMode="auto">
          <a:xfrm>
            <a:off x="323279" y="5309120"/>
            <a:ext cx="6107113" cy="3240088"/>
          </a:xfrm>
          <a:prstGeom prst="rect">
            <a:avLst/>
          </a:prstGeom>
          <a:noFill/>
          <a:ln w="9525">
            <a:noFill/>
            <a:miter lim="800000"/>
            <a:headEnd/>
            <a:tailEnd/>
          </a:ln>
        </p:spPr>
      </p:pic>
      <p:sp>
        <p:nvSpPr>
          <p:cNvPr id="7" name="Text Box 5"/>
          <p:cNvSpPr txBox="1">
            <a:spLocks noChangeArrowheads="1"/>
          </p:cNvSpPr>
          <p:nvPr/>
        </p:nvSpPr>
        <p:spPr bwMode="auto">
          <a:xfrm>
            <a:off x="-50328" y="1348408"/>
            <a:ext cx="9001000" cy="3168650"/>
          </a:xfrm>
          <a:prstGeom prst="rect">
            <a:avLst/>
          </a:prstGeom>
          <a:noFill/>
          <a:ln w="9525">
            <a:noFill/>
            <a:miter lim="800000"/>
            <a:headEnd/>
            <a:tailEnd/>
          </a:ln>
        </p:spPr>
        <p:txBody>
          <a:bodyPr/>
          <a:lstStyle/>
          <a:p>
            <a:pPr lvl="1" algn="l">
              <a:spcAft>
                <a:spcPct val="20000"/>
              </a:spcAft>
              <a:buClr>
                <a:srgbClr val="FF9933"/>
              </a:buClr>
              <a:buFont typeface="Wingdings" pitchFamily="2" charset="2"/>
              <a:buChar char="Ø"/>
            </a:pPr>
            <a:r>
              <a:rPr lang="en-US" sz="2800" dirty="0" smtClean="0">
                <a:latin typeface="Tw Cen MT" pitchFamily="34" charset="0"/>
              </a:rPr>
              <a:t> </a:t>
            </a:r>
            <a:r>
              <a:rPr lang="en-US" sz="2800" dirty="0">
                <a:latin typeface="Tw Cen MT" pitchFamily="34" charset="0"/>
              </a:rPr>
              <a:t>Operation frequency : 352.2 MHz</a:t>
            </a:r>
          </a:p>
          <a:p>
            <a:pPr lvl="1" algn="l">
              <a:spcAft>
                <a:spcPct val="20000"/>
              </a:spcAft>
              <a:buClr>
                <a:srgbClr val="FF9933"/>
              </a:buClr>
              <a:buFont typeface="Wingdings" pitchFamily="2" charset="2"/>
              <a:buChar char="Ø"/>
            </a:pPr>
            <a:r>
              <a:rPr lang="en-US" sz="2800" dirty="0">
                <a:latin typeface="Tw Cen MT" pitchFamily="34" charset="0"/>
              </a:rPr>
              <a:t> Nominal power : </a:t>
            </a:r>
            <a:r>
              <a:rPr lang="en-US" sz="2800" dirty="0" smtClean="0">
                <a:latin typeface="Tw Cen MT" pitchFamily="34" charset="0"/>
              </a:rPr>
              <a:t>250 kW (upgrade to 400 kW ?)</a:t>
            </a:r>
            <a:endParaRPr lang="en-US" sz="2800" dirty="0">
              <a:latin typeface="Tw Cen MT" pitchFamily="34" charset="0"/>
            </a:endParaRPr>
          </a:p>
          <a:p>
            <a:pPr lvl="1" algn="l">
              <a:spcAft>
                <a:spcPct val="20000"/>
              </a:spcAft>
              <a:buClr>
                <a:srgbClr val="FF9933"/>
              </a:buClr>
              <a:buFont typeface="Wingdings" pitchFamily="2" charset="2"/>
              <a:buChar char="Ø"/>
            </a:pPr>
            <a:r>
              <a:rPr lang="en-US" sz="2800" dirty="0">
                <a:latin typeface="Tw Cen MT" pitchFamily="34" charset="0"/>
              </a:rPr>
              <a:t> Capacitive </a:t>
            </a:r>
            <a:r>
              <a:rPr lang="en-US" sz="2800" dirty="0" smtClean="0">
                <a:latin typeface="Tw Cen MT" pitchFamily="34" charset="0"/>
              </a:rPr>
              <a:t>coupling</a:t>
            </a:r>
            <a:endParaRPr lang="en-US" sz="2800" dirty="0">
              <a:latin typeface="Tw Cen MT" pitchFamily="34" charset="0"/>
            </a:endParaRPr>
          </a:p>
          <a:p>
            <a:pPr lvl="1" algn="l">
              <a:spcAft>
                <a:spcPct val="20000"/>
              </a:spcAft>
              <a:buClr>
                <a:srgbClr val="FF9933"/>
              </a:buClr>
              <a:buFont typeface="Wingdings" pitchFamily="2" charset="2"/>
              <a:buChar char="Ø"/>
            </a:pPr>
            <a:r>
              <a:rPr lang="en-US" sz="2800" dirty="0">
                <a:latin typeface="Tw Cen MT" pitchFamily="34" charset="0"/>
              </a:rPr>
              <a:t> Maximum reflection coefficient : S</a:t>
            </a:r>
            <a:r>
              <a:rPr lang="en-US" sz="2800" baseline="-25000" dirty="0">
                <a:latin typeface="Tw Cen MT" pitchFamily="34" charset="0"/>
              </a:rPr>
              <a:t>11</a:t>
            </a:r>
            <a:r>
              <a:rPr lang="en-US" sz="2800" dirty="0">
                <a:latin typeface="Tw Cen MT" pitchFamily="34" charset="0"/>
              </a:rPr>
              <a:t> &lt; -</a:t>
            </a:r>
            <a:r>
              <a:rPr lang="en-US" sz="2800" dirty="0" smtClean="0">
                <a:latin typeface="Tw Cen MT" pitchFamily="34" charset="0"/>
              </a:rPr>
              <a:t>30 </a:t>
            </a:r>
            <a:r>
              <a:rPr lang="en-US" sz="2800" dirty="0">
                <a:latin typeface="Tw Cen MT" pitchFamily="34" charset="0"/>
              </a:rPr>
              <a:t>dB </a:t>
            </a:r>
          </a:p>
          <a:p>
            <a:pPr lvl="1" algn="l">
              <a:spcAft>
                <a:spcPct val="20000"/>
              </a:spcAft>
              <a:buClr>
                <a:srgbClr val="FF9933"/>
              </a:buClr>
              <a:buFont typeface="Wingdings" pitchFamily="2" charset="2"/>
              <a:buChar char="Ø"/>
            </a:pPr>
            <a:r>
              <a:rPr lang="en-US" sz="2800" dirty="0">
                <a:latin typeface="Tw Cen MT" pitchFamily="34" charset="0"/>
              </a:rPr>
              <a:t> Window cooling capabilities</a:t>
            </a:r>
          </a:p>
          <a:p>
            <a:pPr lvl="1" algn="l">
              <a:spcAft>
                <a:spcPct val="20000"/>
              </a:spcAft>
              <a:buClr>
                <a:srgbClr val="FF9933"/>
              </a:buClr>
              <a:buFont typeface="Wingdings" pitchFamily="2" charset="2"/>
              <a:buChar char="Ø"/>
            </a:pPr>
            <a:r>
              <a:rPr lang="en-US" sz="2800" dirty="0">
                <a:latin typeface="Tw Cen MT" pitchFamily="34" charset="0"/>
              </a:rPr>
              <a:t> Relatively simple design for reliability and cost </a:t>
            </a:r>
            <a:r>
              <a:rPr lang="en-US" sz="2800" dirty="0" smtClean="0">
                <a:latin typeface="Tw Cen MT" pitchFamily="34" charset="0"/>
              </a:rPr>
              <a:t>reasons</a:t>
            </a:r>
          </a:p>
          <a:p>
            <a:pPr lvl="1" algn="l">
              <a:spcAft>
                <a:spcPct val="20000"/>
              </a:spcAft>
              <a:buClr>
                <a:srgbClr val="FF9933"/>
              </a:buClr>
              <a:buFont typeface="Wingdings" pitchFamily="2" charset="2"/>
              <a:buChar char="Ø"/>
            </a:pPr>
            <a:r>
              <a:rPr lang="en-US" sz="2800" dirty="0" smtClean="0">
                <a:latin typeface="Tw Cen MT" pitchFamily="34" charset="0"/>
              </a:rPr>
              <a:t> </a:t>
            </a:r>
            <a:r>
              <a:rPr lang="en-US" sz="2800" dirty="0" smtClean="0">
                <a:latin typeface="Tw Cen MT" pitchFamily="34" charset="0"/>
              </a:rPr>
              <a:t>Max outer diameter : 100 mm</a:t>
            </a:r>
            <a:endParaRPr lang="en-US" sz="2800" dirty="0">
              <a:latin typeface="Tw Cen MT" pitchFamily="34" charset="0"/>
            </a:endParaRPr>
          </a:p>
        </p:txBody>
      </p:sp>
      <p:sp>
        <p:nvSpPr>
          <p:cNvPr id="8" name="Text Box 2"/>
          <p:cNvSpPr txBox="1">
            <a:spLocks noChangeArrowheads="1"/>
          </p:cNvSpPr>
          <p:nvPr/>
        </p:nvSpPr>
        <p:spPr bwMode="auto">
          <a:xfrm>
            <a:off x="6574408" y="5308848"/>
            <a:ext cx="6048672" cy="4893647"/>
          </a:xfrm>
          <a:prstGeom prst="rect">
            <a:avLst/>
          </a:prstGeom>
          <a:noFill/>
          <a:ln w="9525">
            <a:noFill/>
            <a:miter lim="800000"/>
            <a:headEnd/>
            <a:tailEnd/>
          </a:ln>
        </p:spPr>
        <p:txBody>
          <a:bodyPr wrap="square">
            <a:spAutoFit/>
          </a:bodyPr>
          <a:lstStyle/>
          <a:p>
            <a:pPr algn="l">
              <a:lnSpc>
                <a:spcPct val="130000"/>
              </a:lnSpc>
            </a:pPr>
            <a:r>
              <a:rPr lang="en-US" sz="2400" b="1" dirty="0" smtClean="0">
                <a:solidFill>
                  <a:schemeClr val="tx1"/>
                </a:solidFill>
                <a:latin typeface="Calibri" pitchFamily="34" charset="0"/>
                <a:cs typeface="Calibri" pitchFamily="34" charset="0"/>
              </a:rPr>
              <a:t>Upgrade of the </a:t>
            </a:r>
            <a:r>
              <a:rPr lang="en-US" sz="2400" b="1" dirty="0" err="1" smtClean="0">
                <a:solidFill>
                  <a:schemeClr val="tx1"/>
                </a:solidFill>
                <a:latin typeface="Calibri" pitchFamily="34" charset="0"/>
                <a:cs typeface="Calibri" pitchFamily="34" charset="0"/>
              </a:rPr>
              <a:t>Eurisol</a:t>
            </a:r>
            <a:r>
              <a:rPr lang="en-US" sz="2400" b="1" dirty="0" smtClean="0">
                <a:solidFill>
                  <a:schemeClr val="tx1"/>
                </a:solidFill>
                <a:latin typeface="Calibri" pitchFamily="34" charset="0"/>
                <a:cs typeface="Calibri" pitchFamily="34" charset="0"/>
              </a:rPr>
              <a:t> spoke power coupler </a:t>
            </a:r>
            <a:r>
              <a:rPr lang="en-US" sz="2400" b="1" dirty="0" smtClean="0">
                <a:solidFill>
                  <a:schemeClr val="tx1"/>
                </a:solidFill>
                <a:latin typeface="Calibri" pitchFamily="34" charset="0"/>
                <a:cs typeface="Calibri" pitchFamily="34" charset="0"/>
              </a:rPr>
              <a:t>to ESS requirements:</a:t>
            </a:r>
          </a:p>
          <a:p>
            <a:pPr algn="l">
              <a:lnSpc>
                <a:spcPct val="130000"/>
              </a:lnSpc>
            </a:pPr>
            <a:r>
              <a:rPr lang="en-US" sz="2400" b="1" dirty="0" smtClean="0">
                <a:solidFill>
                  <a:schemeClr val="tx1"/>
                </a:solidFill>
                <a:latin typeface="Calibri" pitchFamily="34" charset="0"/>
                <a:cs typeface="Calibri" pitchFamily="34" charset="0"/>
              </a:rPr>
              <a:t>  * Different peak power </a:t>
            </a:r>
            <a:r>
              <a:rPr lang="en-US" sz="2400" b="1" dirty="0" smtClean="0">
                <a:solidFill>
                  <a:schemeClr val="tx1"/>
                </a:solidFill>
                <a:latin typeface="Calibri" pitchFamily="34" charset="0"/>
                <a:cs typeface="Calibri" pitchFamily="34" charset="0"/>
              </a:rPr>
              <a:t>: pulsed, </a:t>
            </a:r>
            <a:r>
              <a:rPr lang="en-US" sz="2400" b="1" dirty="0" smtClean="0">
                <a:solidFill>
                  <a:schemeClr val="tx1"/>
                </a:solidFill>
                <a:latin typeface="Calibri" pitchFamily="34" charset="0"/>
                <a:cs typeface="Calibri" pitchFamily="34" charset="0"/>
              </a:rPr>
              <a:t>250 </a:t>
            </a:r>
            <a:r>
              <a:rPr lang="en-US" sz="2400" b="1" dirty="0" smtClean="0">
                <a:solidFill>
                  <a:schemeClr val="tx1"/>
                </a:solidFill>
                <a:latin typeface="Calibri" pitchFamily="34" charset="0"/>
                <a:cs typeface="Calibri" pitchFamily="34" charset="0"/>
              </a:rPr>
              <a:t>kW </a:t>
            </a:r>
            <a:r>
              <a:rPr lang="en-US" sz="2400" b="1" dirty="0" smtClean="0">
                <a:solidFill>
                  <a:schemeClr val="tx1"/>
                </a:solidFill>
                <a:latin typeface="Calibri" pitchFamily="34" charset="0"/>
                <a:cs typeface="Calibri" pitchFamily="34" charset="0"/>
              </a:rPr>
              <a:t>(instead of 20 kW CW for </a:t>
            </a:r>
            <a:r>
              <a:rPr lang="en-US" sz="2400" b="1" dirty="0" err="1" smtClean="0">
                <a:solidFill>
                  <a:schemeClr val="tx1"/>
                </a:solidFill>
                <a:latin typeface="Calibri" pitchFamily="34" charset="0"/>
                <a:cs typeface="Calibri" pitchFamily="34" charset="0"/>
              </a:rPr>
              <a:t>Eurisol</a:t>
            </a:r>
            <a:r>
              <a:rPr lang="en-US" sz="2400" b="1" dirty="0" smtClean="0">
                <a:solidFill>
                  <a:schemeClr val="tx1"/>
                </a:solidFill>
                <a:latin typeface="Calibri" pitchFamily="34" charset="0"/>
                <a:cs typeface="Calibri" pitchFamily="34" charset="0"/>
              </a:rPr>
              <a:t>)  </a:t>
            </a:r>
            <a:endParaRPr lang="en-US" sz="2400" b="1" dirty="0" smtClean="0">
              <a:solidFill>
                <a:schemeClr val="tx1"/>
              </a:solidFill>
              <a:latin typeface="Calibri" pitchFamily="34" charset="0"/>
              <a:cs typeface="Calibri" pitchFamily="34" charset="0"/>
            </a:endParaRPr>
          </a:p>
          <a:p>
            <a:pPr algn="l">
              <a:lnSpc>
                <a:spcPct val="130000"/>
              </a:lnSpc>
            </a:pPr>
            <a:r>
              <a:rPr lang="en-US" sz="2400" b="1" dirty="0" smtClean="0">
                <a:solidFill>
                  <a:schemeClr val="tx1"/>
                </a:solidFill>
                <a:latin typeface="Calibri" pitchFamily="34" charset="0"/>
                <a:cs typeface="Calibri" pitchFamily="34" charset="0"/>
              </a:rPr>
              <a:t>  * same </a:t>
            </a:r>
            <a:r>
              <a:rPr lang="en-US" sz="2400" b="1" dirty="0" smtClean="0">
                <a:solidFill>
                  <a:schemeClr val="tx1"/>
                </a:solidFill>
                <a:latin typeface="Calibri" pitchFamily="34" charset="0"/>
                <a:cs typeface="Calibri" pitchFamily="34" charset="0"/>
              </a:rPr>
              <a:t>magnitude of average </a:t>
            </a:r>
            <a:r>
              <a:rPr lang="en-US" sz="2400" b="1" dirty="0" smtClean="0">
                <a:solidFill>
                  <a:schemeClr val="tx1"/>
                </a:solidFill>
                <a:latin typeface="Calibri" pitchFamily="34" charset="0"/>
                <a:cs typeface="Calibri" pitchFamily="34" charset="0"/>
              </a:rPr>
              <a:t>power  (~ 20 kW): no </a:t>
            </a:r>
            <a:r>
              <a:rPr lang="en-US" sz="2400" b="1" dirty="0" smtClean="0">
                <a:solidFill>
                  <a:schemeClr val="tx1"/>
                </a:solidFill>
                <a:latin typeface="Calibri" pitchFamily="34" charset="0"/>
                <a:cs typeface="Calibri" pitchFamily="34" charset="0"/>
              </a:rPr>
              <a:t>additional </a:t>
            </a:r>
            <a:r>
              <a:rPr lang="en-US" sz="2400" b="1" dirty="0" smtClean="0">
                <a:solidFill>
                  <a:schemeClr val="tx1"/>
                </a:solidFill>
                <a:latin typeface="Calibri" pitchFamily="34" charset="0"/>
                <a:cs typeface="Calibri" pitchFamily="34" charset="0"/>
              </a:rPr>
              <a:t>cooling required</a:t>
            </a:r>
          </a:p>
          <a:p>
            <a:pPr algn="l">
              <a:lnSpc>
                <a:spcPct val="130000"/>
              </a:lnSpc>
            </a:pPr>
            <a:r>
              <a:rPr lang="en-US" sz="2400" b="1" dirty="0" smtClean="0">
                <a:solidFill>
                  <a:schemeClr val="tx1"/>
                </a:solidFill>
                <a:latin typeface="Calibri" pitchFamily="34" charset="0"/>
                <a:cs typeface="Calibri" pitchFamily="34" charset="0"/>
              </a:rPr>
              <a:t>  * adapt the </a:t>
            </a:r>
            <a:r>
              <a:rPr lang="en-US" sz="2400" b="1" dirty="0" smtClean="0">
                <a:solidFill>
                  <a:schemeClr val="tx1"/>
                </a:solidFill>
                <a:latin typeface="Calibri" pitchFamily="34" charset="0"/>
                <a:cs typeface="Calibri" pitchFamily="34" charset="0"/>
              </a:rPr>
              <a:t>length and diameter  to </a:t>
            </a:r>
            <a:r>
              <a:rPr lang="en-US" sz="2400" b="1" dirty="0" smtClean="0">
                <a:solidFill>
                  <a:schemeClr val="tx1"/>
                </a:solidFill>
                <a:latin typeface="Calibri" pitchFamily="34" charset="0"/>
                <a:cs typeface="Calibri" pitchFamily="34" charset="0"/>
              </a:rPr>
              <a:t>the ESS requirements</a:t>
            </a:r>
          </a:p>
          <a:p>
            <a:pPr algn="l">
              <a:lnSpc>
                <a:spcPct val="130000"/>
              </a:lnSpc>
            </a:pPr>
            <a:endParaRPr lang="en-US" sz="2400" b="1" dirty="0" smtClean="0">
              <a:solidFill>
                <a:schemeClr val="tx1"/>
              </a:solidFill>
              <a:latin typeface="Calibri" pitchFamily="34" charset="0"/>
              <a:cs typeface="Calibri" pitchFamily="34" charset="0"/>
            </a:endParaRPr>
          </a:p>
          <a:p>
            <a:pPr algn="l">
              <a:lnSpc>
                <a:spcPct val="130000"/>
              </a:lnSpc>
            </a:pPr>
            <a:endParaRPr lang="en-US" sz="2400" b="1" dirty="0">
              <a:solidFill>
                <a:schemeClr val="tx1"/>
              </a:solidFill>
              <a:latin typeface="Calibri" pitchFamily="34" charset="0"/>
              <a:cs typeface="Calibri" pitchFamily="34" charset="0"/>
            </a:endParaRPr>
          </a:p>
        </p:txBody>
      </p:sp>
      <p:sp>
        <p:nvSpPr>
          <p:cNvPr id="9" name="Title 1"/>
          <p:cNvSpPr txBox="1">
            <a:spLocks/>
          </p:cNvSpPr>
          <p:nvPr/>
        </p:nvSpPr>
        <p:spPr bwMode="auto">
          <a:xfrm>
            <a:off x="2469952" y="124272"/>
            <a:ext cx="10225136" cy="648072"/>
          </a:xfrm>
          <a:prstGeom prst="rect">
            <a:avLst/>
          </a:prstGeom>
          <a:noFill/>
          <a:ln w="12700">
            <a:noFill/>
            <a:miter lim="800000"/>
            <a:headEnd/>
            <a:tailEnd/>
          </a:ln>
          <a:effectLst/>
        </p:spPr>
        <p:txBody>
          <a:bodyPr vert="horz" wrap="square" lIns="0" tIns="0" rIns="0" bIns="0" numCol="1" anchor="b"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rgbClr val="1C405B"/>
                </a:solidFill>
                <a:effectLst/>
                <a:uLnTx/>
                <a:uFillTx/>
                <a:latin typeface="+mj-lt"/>
                <a:ea typeface="+mj-ea"/>
                <a:cs typeface="+mj-cs"/>
                <a:sym typeface="TitilliumText14L 600 wt" pitchFamily="-64" charset="0"/>
              </a:rPr>
              <a:t>Spoke power couplers</a:t>
            </a:r>
            <a:endParaRPr kumimoji="0" lang="en-US" sz="4000" b="1" i="0" u="none" strike="noStrike" kern="0" cap="none" spc="0" normalizeH="0" baseline="0" noProof="0" dirty="0">
              <a:ln>
                <a:noFill/>
              </a:ln>
              <a:solidFill>
                <a:srgbClr val="1C405B"/>
              </a:solidFill>
              <a:effectLst/>
              <a:uLnTx/>
              <a:uFillTx/>
              <a:latin typeface="+mj-lt"/>
              <a:ea typeface="+mj-ea"/>
              <a:cs typeface="+mj-cs"/>
              <a:sym typeface="TitilliumText14L 600 wt" pitchFamily="-64" charset="0"/>
            </a:endParaRPr>
          </a:p>
        </p:txBody>
      </p:sp>
      <p:cxnSp>
        <p:nvCxnSpPr>
          <p:cNvPr id="11" name="Connecteur droit 10"/>
          <p:cNvCxnSpPr/>
          <p:nvPr/>
        </p:nvCxnSpPr>
        <p:spPr bwMode="auto">
          <a:xfrm>
            <a:off x="5566296" y="927480"/>
            <a:ext cx="3960440" cy="0"/>
          </a:xfrm>
          <a:prstGeom prst="line">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267693604"/>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2253928" y="3003610"/>
            <a:ext cx="9023815" cy="6625717"/>
          </a:xfrm>
          <a:prstGeom prst="rect">
            <a:avLst/>
          </a:prstGeom>
          <a:noFill/>
          <a:ln w="9525">
            <a:noFill/>
            <a:miter lim="800000"/>
            <a:headEnd/>
            <a:tailEnd/>
          </a:ln>
          <a:effectLst/>
        </p:spPr>
      </p:pic>
      <p:sp>
        <p:nvSpPr>
          <p:cNvPr id="108" name="Title 1"/>
          <p:cNvSpPr txBox="1">
            <a:spLocks/>
          </p:cNvSpPr>
          <p:nvPr/>
        </p:nvSpPr>
        <p:spPr bwMode="auto">
          <a:xfrm>
            <a:off x="2469952" y="124272"/>
            <a:ext cx="10225136" cy="648072"/>
          </a:xfrm>
          <a:prstGeom prst="rect">
            <a:avLst/>
          </a:prstGeom>
          <a:noFill/>
          <a:ln w="12700">
            <a:noFill/>
            <a:miter lim="800000"/>
            <a:headEnd/>
            <a:tailEnd/>
          </a:ln>
          <a:effectLst/>
        </p:spPr>
        <p:txBody>
          <a:bodyPr vert="horz" wrap="square" lIns="0" tIns="0" rIns="0" bIns="0" numCol="1" anchor="b"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rgbClr val="1C405B"/>
                </a:solidFill>
                <a:effectLst/>
                <a:uLnTx/>
                <a:uFillTx/>
                <a:latin typeface="+mj-lt"/>
                <a:ea typeface="+mj-ea"/>
                <a:cs typeface="+mj-cs"/>
                <a:sym typeface="TitilliumText14L 600 wt" pitchFamily="-64" charset="0"/>
              </a:rPr>
              <a:t>Spoke power couplers test bench</a:t>
            </a:r>
            <a:endParaRPr kumimoji="0" lang="en-US" sz="4000" b="1" i="0" u="none" strike="noStrike" kern="0" cap="none" spc="0" normalizeH="0" baseline="0" noProof="0" dirty="0">
              <a:ln>
                <a:noFill/>
              </a:ln>
              <a:solidFill>
                <a:srgbClr val="1C405B"/>
              </a:solidFill>
              <a:effectLst/>
              <a:uLnTx/>
              <a:uFillTx/>
              <a:latin typeface="+mj-lt"/>
              <a:ea typeface="+mj-ea"/>
              <a:cs typeface="+mj-cs"/>
              <a:sym typeface="TitilliumText14L 600 wt" pitchFamily="-64" charset="0"/>
            </a:endParaRPr>
          </a:p>
        </p:txBody>
      </p:sp>
      <p:cxnSp>
        <p:nvCxnSpPr>
          <p:cNvPr id="109" name="Connecteur droit 108"/>
          <p:cNvCxnSpPr/>
          <p:nvPr/>
        </p:nvCxnSpPr>
        <p:spPr bwMode="auto">
          <a:xfrm>
            <a:off x="5566296" y="927480"/>
            <a:ext cx="3960440" cy="0"/>
          </a:xfrm>
          <a:prstGeom prst="line">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0" name="Rectangle 2"/>
          <p:cNvSpPr txBox="1">
            <a:spLocks noChangeArrowheads="1"/>
          </p:cNvSpPr>
          <p:nvPr/>
        </p:nvSpPr>
        <p:spPr bwMode="auto">
          <a:xfrm>
            <a:off x="215900" y="1132384"/>
            <a:ext cx="12573000" cy="1606550"/>
          </a:xfrm>
          <a:prstGeom prst="rect">
            <a:avLst/>
          </a:prstGeom>
          <a:noFill/>
          <a:ln w="9525">
            <a:noFill/>
            <a:miter lim="800000"/>
            <a:headEnd/>
            <a:tailEnd/>
          </a:ln>
        </p:spPr>
        <p:txBody>
          <a:bodyPr/>
          <a:lstStyle/>
          <a:p>
            <a:pPr marL="184150" indent="-1588" algn="l">
              <a:spcBef>
                <a:spcPts val="2800"/>
              </a:spcBef>
              <a:buSzPct val="155000"/>
            </a:pPr>
            <a:r>
              <a:rPr lang="en-US" sz="3200" dirty="0" smtClean="0"/>
              <a:t>Spoke power couplers will be first tested at room temperature at full power (and even 2 or 3 times more) in a test bench operated by IPNO at CEA </a:t>
            </a:r>
            <a:r>
              <a:rPr lang="en-US" sz="3200" dirty="0" err="1" smtClean="0"/>
              <a:t>Saclay’s</a:t>
            </a:r>
            <a:r>
              <a:rPr lang="en-US" sz="3200" dirty="0" smtClean="0"/>
              <a:t> premises.</a:t>
            </a:r>
            <a:endParaRPr lang="en-US" sz="3200" b="1" dirty="0">
              <a:solidFill>
                <a:schemeClr val="accent4">
                  <a:lumMod val="75000"/>
                </a:schemeClr>
              </a:solidFill>
            </a:endParaRPr>
          </a:p>
        </p:txBody>
      </p:sp>
    </p:spTree>
    <p:extLst>
      <p:ext uri="{BB962C8B-B14F-4D97-AF65-F5344CB8AC3E}">
        <p14:creationId xmlns="" xmlns:p14="http://schemas.microsoft.com/office/powerpoint/2010/main" val="3267693604"/>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2469952" y="124272"/>
            <a:ext cx="9793088" cy="648072"/>
          </a:xfrm>
          <a:prstGeom prst="rect">
            <a:avLst/>
          </a:prstGeom>
          <a:noFill/>
          <a:ln w="12700">
            <a:noFill/>
            <a:miter lim="800000"/>
            <a:headEnd/>
            <a:tailEnd/>
          </a:ln>
          <a:effectLst/>
        </p:spPr>
        <p:txBody>
          <a:bodyPr vert="horz" wrap="square" lIns="0" tIns="0" rIns="0" bIns="0" numCol="1" anchor="b"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rgbClr val="1C405B"/>
                </a:solidFill>
                <a:effectLst/>
                <a:uLnTx/>
                <a:uFillTx/>
                <a:latin typeface="+mj-lt"/>
                <a:ea typeface="+mj-ea"/>
                <a:cs typeface="+mj-cs"/>
                <a:sym typeface="TitilliumText14L 600 wt" pitchFamily="-64" charset="0"/>
              </a:rPr>
              <a:t>The ESS Spoke linac</a:t>
            </a:r>
            <a:endParaRPr kumimoji="0" lang="en-US" sz="4000" b="1" i="0" u="none" strike="noStrike" kern="0" cap="none" spc="0" normalizeH="0" baseline="0" noProof="0" dirty="0">
              <a:ln>
                <a:noFill/>
              </a:ln>
              <a:solidFill>
                <a:srgbClr val="1C405B"/>
              </a:solidFill>
              <a:effectLst/>
              <a:uLnTx/>
              <a:uFillTx/>
              <a:latin typeface="+mj-lt"/>
              <a:ea typeface="+mj-ea"/>
              <a:cs typeface="+mj-cs"/>
              <a:sym typeface="TitilliumText14L 600 wt" pitchFamily="-64" charset="0"/>
            </a:endParaRPr>
          </a:p>
        </p:txBody>
      </p:sp>
      <p:cxnSp>
        <p:nvCxnSpPr>
          <p:cNvPr id="22" name="Connecteur droit 21"/>
          <p:cNvCxnSpPr/>
          <p:nvPr/>
        </p:nvCxnSpPr>
        <p:spPr bwMode="auto">
          <a:xfrm>
            <a:off x="5422280" y="927480"/>
            <a:ext cx="3960440" cy="0"/>
          </a:xfrm>
          <a:prstGeom prst="line">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a:srcRect l="3048" r="3429"/>
          <a:stretch>
            <a:fillRect/>
          </a:stretch>
        </p:blipFill>
        <p:spPr bwMode="auto">
          <a:xfrm>
            <a:off x="7697" y="1420416"/>
            <a:ext cx="12943523" cy="2232248"/>
          </a:xfrm>
          <a:prstGeom prst="rect">
            <a:avLst/>
          </a:prstGeom>
          <a:noFill/>
          <a:ln w="9525">
            <a:noFill/>
            <a:miter lim="800000"/>
            <a:headEnd/>
            <a:tailEnd/>
          </a:ln>
        </p:spPr>
      </p:pic>
      <p:sp>
        <p:nvSpPr>
          <p:cNvPr id="25" name="ZoneTexte 24"/>
          <p:cNvSpPr txBox="1"/>
          <p:nvPr/>
        </p:nvSpPr>
        <p:spPr>
          <a:xfrm>
            <a:off x="237704" y="4074834"/>
            <a:ext cx="12313368" cy="3970318"/>
          </a:xfrm>
          <a:prstGeom prst="rect">
            <a:avLst/>
          </a:prstGeom>
          <a:noFill/>
        </p:spPr>
        <p:txBody>
          <a:bodyPr wrap="square" rtlCol="0">
            <a:spAutoFit/>
          </a:bodyPr>
          <a:lstStyle/>
          <a:p>
            <a:pPr algn="l"/>
            <a:r>
              <a:rPr lang="en-US" sz="3600" dirty="0" smtClean="0">
                <a:solidFill>
                  <a:schemeClr val="tx1">
                    <a:lumMod val="95000"/>
                    <a:lumOff val="5000"/>
                  </a:schemeClr>
                </a:solidFill>
                <a:latin typeface="Calibri" pitchFamily="34" charset="0"/>
                <a:cs typeface="Calibri" pitchFamily="34" charset="0"/>
              </a:rPr>
              <a:t>After 50 m walking down the linac, you will experience a sharp transition from room temperature to -271°C.</a:t>
            </a:r>
          </a:p>
          <a:p>
            <a:pPr algn="l"/>
            <a:endParaRPr lang="en-US" sz="3600" dirty="0" smtClean="0">
              <a:solidFill>
                <a:schemeClr val="tx1">
                  <a:lumMod val="95000"/>
                  <a:lumOff val="5000"/>
                </a:schemeClr>
              </a:solidFill>
              <a:latin typeface="Calibri" pitchFamily="34" charset="0"/>
              <a:cs typeface="Calibri" pitchFamily="34" charset="0"/>
            </a:endParaRPr>
          </a:p>
          <a:p>
            <a:pPr algn="l"/>
            <a:r>
              <a:rPr lang="en-US" sz="3600" dirty="0" smtClean="0">
                <a:solidFill>
                  <a:srgbClr val="800080"/>
                </a:solidFill>
                <a:latin typeface="Calibri" pitchFamily="34" charset="0"/>
                <a:cs typeface="Calibri" pitchFamily="34" charset="0"/>
              </a:rPr>
              <a:t>The Spoke section of the linac is:</a:t>
            </a:r>
          </a:p>
          <a:p>
            <a:pPr lvl="1" algn="l">
              <a:buFont typeface="Arial" pitchFamily="34" charset="0"/>
              <a:buChar char="•"/>
            </a:pPr>
            <a:r>
              <a:rPr lang="en-US" sz="3600" dirty="0" smtClean="0">
                <a:solidFill>
                  <a:schemeClr val="tx1">
                    <a:lumMod val="95000"/>
                    <a:lumOff val="5000"/>
                  </a:schemeClr>
                </a:solidFill>
                <a:latin typeface="Calibri" pitchFamily="34" charset="0"/>
                <a:cs typeface="Calibri" pitchFamily="34" charset="0"/>
              </a:rPr>
              <a:t> </a:t>
            </a:r>
            <a:r>
              <a:rPr lang="en-US" sz="3600" dirty="0" smtClean="0">
                <a:solidFill>
                  <a:schemeClr val="tx1">
                    <a:lumMod val="95000"/>
                    <a:lumOff val="5000"/>
                  </a:schemeClr>
                </a:solidFill>
                <a:latin typeface="Calibri" pitchFamily="34" charset="0"/>
                <a:cs typeface="Calibri" pitchFamily="34" charset="0"/>
              </a:rPr>
              <a:t>~ 60 m long</a:t>
            </a:r>
          </a:p>
          <a:p>
            <a:pPr lvl="1" algn="l">
              <a:buFont typeface="Arial" pitchFamily="34" charset="0"/>
              <a:buChar char="•"/>
            </a:pPr>
            <a:r>
              <a:rPr lang="en-US" sz="3600" dirty="0" smtClean="0">
                <a:solidFill>
                  <a:schemeClr val="tx1">
                    <a:lumMod val="95000"/>
                    <a:lumOff val="5000"/>
                  </a:schemeClr>
                </a:solidFill>
                <a:latin typeface="Calibri" pitchFamily="34" charset="0"/>
                <a:cs typeface="Calibri" pitchFamily="34" charset="0"/>
              </a:rPr>
              <a:t> </a:t>
            </a:r>
            <a:r>
              <a:rPr lang="en-US" sz="3600" dirty="0" smtClean="0">
                <a:solidFill>
                  <a:schemeClr val="tx1">
                    <a:lumMod val="95000"/>
                    <a:lumOff val="5000"/>
                  </a:schemeClr>
                </a:solidFill>
                <a:latin typeface="Calibri" pitchFamily="34" charset="0"/>
                <a:cs typeface="Calibri" pitchFamily="34" charset="0"/>
              </a:rPr>
              <a:t>composed of 28 cavities hosted in 14 </a:t>
            </a:r>
            <a:r>
              <a:rPr lang="en-US" sz="3600" dirty="0" err="1" smtClean="0">
                <a:solidFill>
                  <a:schemeClr val="tx1">
                    <a:lumMod val="95000"/>
                    <a:lumOff val="5000"/>
                  </a:schemeClr>
                </a:solidFill>
                <a:latin typeface="Calibri" pitchFamily="34" charset="0"/>
                <a:cs typeface="Calibri" pitchFamily="34" charset="0"/>
              </a:rPr>
              <a:t>cryomodules</a:t>
            </a:r>
            <a:endParaRPr lang="en-US" sz="3600" dirty="0" smtClean="0">
              <a:solidFill>
                <a:schemeClr val="tx1">
                  <a:lumMod val="95000"/>
                  <a:lumOff val="5000"/>
                </a:schemeClr>
              </a:solidFill>
              <a:latin typeface="Calibri" pitchFamily="34" charset="0"/>
              <a:cs typeface="Calibri" pitchFamily="34" charset="0"/>
            </a:endParaRPr>
          </a:p>
          <a:p>
            <a:pPr lvl="1" algn="l">
              <a:buFont typeface="Arial" pitchFamily="34" charset="0"/>
              <a:buChar char="•"/>
            </a:pPr>
            <a:r>
              <a:rPr lang="en-US" sz="3600" dirty="0" smtClean="0">
                <a:solidFill>
                  <a:schemeClr val="tx1">
                    <a:lumMod val="95000"/>
                    <a:lumOff val="5000"/>
                  </a:schemeClr>
                </a:solidFill>
                <a:latin typeface="Calibri" pitchFamily="34" charset="0"/>
                <a:cs typeface="Calibri" pitchFamily="34" charset="0"/>
              </a:rPr>
              <a:t> </a:t>
            </a:r>
            <a:r>
              <a:rPr lang="en-US" sz="3600" dirty="0" smtClean="0">
                <a:solidFill>
                  <a:schemeClr val="tx1">
                    <a:lumMod val="95000"/>
                    <a:lumOff val="5000"/>
                  </a:schemeClr>
                </a:solidFill>
                <a:latin typeface="Calibri" pitchFamily="34" charset="0"/>
                <a:cs typeface="Calibri" pitchFamily="34" charset="0"/>
              </a:rPr>
              <a:t>increasing the beam power from 50 </a:t>
            </a:r>
            <a:r>
              <a:rPr lang="en-US" sz="3600" dirty="0" err="1" smtClean="0">
                <a:solidFill>
                  <a:schemeClr val="tx1">
                    <a:lumMod val="95000"/>
                    <a:lumOff val="5000"/>
                  </a:schemeClr>
                </a:solidFill>
                <a:latin typeface="Calibri" pitchFamily="34" charset="0"/>
                <a:cs typeface="Calibri" pitchFamily="34" charset="0"/>
              </a:rPr>
              <a:t>MeV</a:t>
            </a:r>
            <a:r>
              <a:rPr lang="en-US" sz="3600" dirty="0" smtClean="0">
                <a:solidFill>
                  <a:schemeClr val="tx1">
                    <a:lumMod val="95000"/>
                    <a:lumOff val="5000"/>
                  </a:schemeClr>
                </a:solidFill>
                <a:latin typeface="Calibri" pitchFamily="34" charset="0"/>
                <a:cs typeface="Calibri" pitchFamily="34" charset="0"/>
              </a:rPr>
              <a:t> to 188 </a:t>
            </a:r>
            <a:r>
              <a:rPr lang="en-US" sz="3600" dirty="0" err="1" smtClean="0">
                <a:solidFill>
                  <a:schemeClr val="tx1">
                    <a:lumMod val="95000"/>
                    <a:lumOff val="5000"/>
                  </a:schemeClr>
                </a:solidFill>
                <a:latin typeface="Calibri" pitchFamily="34" charset="0"/>
                <a:cs typeface="Calibri" pitchFamily="34" charset="0"/>
              </a:rPr>
              <a:t>MeV</a:t>
            </a:r>
            <a:endParaRPr lang="en-US" sz="3600" dirty="0">
              <a:solidFill>
                <a:schemeClr val="tx1">
                  <a:lumMod val="95000"/>
                  <a:lumOff val="5000"/>
                </a:schemeClr>
              </a:solidFill>
              <a:latin typeface="Calibri" pitchFamily="34" charset="0"/>
              <a:cs typeface="Calibri" pitchFamily="34" charset="0"/>
            </a:endParaRPr>
          </a:p>
        </p:txBody>
      </p:sp>
      <p:sp>
        <p:nvSpPr>
          <p:cNvPr id="28" name="Flèche vers le bas 27"/>
          <p:cNvSpPr/>
          <p:nvPr/>
        </p:nvSpPr>
        <p:spPr bwMode="auto">
          <a:xfrm rot="10800000">
            <a:off x="6934448" y="3292624"/>
            <a:ext cx="504056" cy="792088"/>
          </a:xfrm>
          <a:prstGeom prst="downArrow">
            <a:avLst/>
          </a:prstGeom>
          <a:solidFill>
            <a:schemeClr val="accent4">
              <a:lumMod val="75000"/>
            </a:schemeClr>
          </a:solidFill>
          <a:ln>
            <a:headEnd type="none" w="med" len="med"/>
            <a:tailEnd type="none" w="med" len="med"/>
          </a:ln>
          <a:effectLst>
            <a:outerShdw blurRad="50800" dist="38100" dir="2700000" algn="tl" rotWithShape="0">
              <a:prstClr val="black">
                <a:alpha val="40000"/>
              </a:prstClr>
            </a:outerShdw>
          </a:effectLst>
          <a:scene3d>
            <a:camera prst="orthographicFront">
              <a:rot lat="0" lon="0" rev="0"/>
            </a:camera>
            <a:lightRig rig="threePt" dir="t"/>
          </a:scene3d>
          <a:sp3d>
            <a:bevelT w="38100"/>
          </a:sp3d>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200" b="0" i="0" u="none" strike="noStrike" cap="none" normalizeH="0" baseline="0" dirty="0" smtClean="0">
              <a:ln>
                <a:noFill/>
              </a:ln>
              <a:solidFill>
                <a:srgbClr val="000000"/>
              </a:solidFill>
              <a:effectLst/>
              <a:latin typeface="Arial" pitchFamily="34" charset="0"/>
              <a:ea typeface="ヒラギノ角ゴ ProN W3" charset="-128"/>
              <a:cs typeface="Arial" pitchFamily="34" charset="0"/>
              <a:sym typeface="Gill Sans" charset="0"/>
            </a:endParaRPr>
          </a:p>
        </p:txBody>
      </p:sp>
    </p:spTree>
    <p:extLst>
      <p:ext uri="{BB962C8B-B14F-4D97-AF65-F5344CB8AC3E}">
        <p14:creationId xmlns="" xmlns:p14="http://schemas.microsoft.com/office/powerpoint/2010/main" val="3267693604"/>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2" cstate="print"/>
          <a:srcRect/>
          <a:stretch>
            <a:fillRect/>
          </a:stretch>
        </p:blipFill>
        <p:spPr bwMode="auto">
          <a:xfrm>
            <a:off x="3910112" y="3148608"/>
            <a:ext cx="8928992" cy="5496045"/>
          </a:xfrm>
          <a:prstGeom prst="rect">
            <a:avLst/>
          </a:prstGeom>
          <a:noFill/>
          <a:ln w="9525">
            <a:noFill/>
            <a:miter lim="800000"/>
            <a:headEnd/>
            <a:tailEnd/>
          </a:ln>
          <a:effectLst/>
        </p:spPr>
      </p:pic>
      <p:sp>
        <p:nvSpPr>
          <p:cNvPr id="6" name="Title 1"/>
          <p:cNvSpPr txBox="1">
            <a:spLocks/>
          </p:cNvSpPr>
          <p:nvPr/>
        </p:nvSpPr>
        <p:spPr bwMode="auto">
          <a:xfrm>
            <a:off x="2469952" y="124272"/>
            <a:ext cx="10225136" cy="648072"/>
          </a:xfrm>
          <a:prstGeom prst="rect">
            <a:avLst/>
          </a:prstGeom>
          <a:noFill/>
          <a:ln w="12700">
            <a:noFill/>
            <a:miter lim="800000"/>
            <a:headEnd/>
            <a:tailEnd/>
          </a:ln>
          <a:effectLst/>
        </p:spPr>
        <p:txBody>
          <a:bodyPr vert="horz" wrap="square" lIns="0" tIns="0" rIns="0" bIns="0" numCol="1" anchor="b"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rgbClr val="1C405B"/>
                </a:solidFill>
                <a:effectLst/>
                <a:uLnTx/>
                <a:uFillTx/>
                <a:latin typeface="+mj-lt"/>
                <a:ea typeface="+mj-ea"/>
                <a:cs typeface="+mj-cs"/>
                <a:sym typeface="TitilliumText14L 600 wt" pitchFamily="-64" charset="0"/>
              </a:rPr>
              <a:t>Spoke cryomodule</a:t>
            </a:r>
            <a:endParaRPr kumimoji="0" lang="en-US" sz="4000" b="1" i="0" u="none" strike="noStrike" kern="0" cap="none" spc="0" normalizeH="0" baseline="0" noProof="0" dirty="0">
              <a:ln>
                <a:noFill/>
              </a:ln>
              <a:solidFill>
                <a:srgbClr val="1C405B"/>
              </a:solidFill>
              <a:effectLst/>
              <a:uLnTx/>
              <a:uFillTx/>
              <a:latin typeface="+mj-lt"/>
              <a:ea typeface="+mj-ea"/>
              <a:cs typeface="+mj-cs"/>
              <a:sym typeface="TitilliumText14L 600 wt" pitchFamily="-64" charset="0"/>
            </a:endParaRPr>
          </a:p>
        </p:txBody>
      </p:sp>
      <p:cxnSp>
        <p:nvCxnSpPr>
          <p:cNvPr id="9" name="Connecteur droit 8"/>
          <p:cNvCxnSpPr/>
          <p:nvPr/>
        </p:nvCxnSpPr>
        <p:spPr bwMode="auto">
          <a:xfrm>
            <a:off x="5566296" y="927480"/>
            <a:ext cx="3960440" cy="0"/>
          </a:xfrm>
          <a:prstGeom prst="line">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Rectangle 2"/>
          <p:cNvSpPr txBox="1">
            <a:spLocks noChangeArrowheads="1"/>
          </p:cNvSpPr>
          <p:nvPr/>
        </p:nvSpPr>
        <p:spPr bwMode="auto">
          <a:xfrm>
            <a:off x="21680" y="1132384"/>
            <a:ext cx="12983120" cy="1606550"/>
          </a:xfrm>
          <a:prstGeom prst="rect">
            <a:avLst/>
          </a:prstGeom>
          <a:noFill/>
          <a:ln w="9525">
            <a:noFill/>
            <a:miter lim="800000"/>
            <a:headEnd/>
            <a:tailEnd/>
          </a:ln>
        </p:spPr>
        <p:txBody>
          <a:bodyPr/>
          <a:lstStyle/>
          <a:p>
            <a:pPr marL="184150" indent="-1588" algn="l">
              <a:spcBef>
                <a:spcPts val="2800"/>
              </a:spcBef>
              <a:buSzPct val="155000"/>
            </a:pPr>
            <a:r>
              <a:rPr lang="en-US" sz="2800" dirty="0" smtClean="0"/>
              <a:t>The </a:t>
            </a:r>
            <a:r>
              <a:rPr lang="en-US" sz="2800" b="1" dirty="0" smtClean="0">
                <a:solidFill>
                  <a:schemeClr val="accent4">
                    <a:lumMod val="75000"/>
                  </a:schemeClr>
                </a:solidFill>
              </a:rPr>
              <a:t>cryomodule </a:t>
            </a:r>
            <a:r>
              <a:rPr lang="en-US" sz="2800" dirty="0" smtClean="0"/>
              <a:t>provides the necessary vacuum, cryogenic and mechanical environment to the superconducting cavities (and magnet in case of cold focusing) to properly operate at the required accelerating voltage (magnetic field), within an appropriate mechanical environment for installation, alignment and operation of the </a:t>
            </a:r>
            <a:r>
              <a:rPr lang="en-US" sz="2800" dirty="0" smtClean="0"/>
              <a:t>cavities.</a:t>
            </a:r>
          </a:p>
          <a:p>
            <a:pPr marL="184150" indent="-1588" algn="l">
              <a:spcBef>
                <a:spcPts val="1200"/>
              </a:spcBef>
              <a:buSzPct val="155000"/>
            </a:pPr>
            <a:r>
              <a:rPr lang="en-US" sz="3200" b="1" dirty="0" smtClean="0">
                <a:solidFill>
                  <a:schemeClr val="accent4">
                    <a:lumMod val="75000"/>
                  </a:schemeClr>
                </a:solidFill>
              </a:rPr>
              <a:t>3 main cryomodule options are envisaged:</a:t>
            </a:r>
          </a:p>
          <a:p>
            <a:pPr marL="184150" indent="-1588" algn="l">
              <a:spcBef>
                <a:spcPts val="1200"/>
              </a:spcBef>
              <a:buSzPct val="155000"/>
              <a:buFont typeface="Arial" pitchFamily="34" charset="0"/>
              <a:buChar char="•"/>
            </a:pPr>
            <a:r>
              <a:rPr lang="en-US" sz="3200" b="1" dirty="0" smtClean="0">
                <a:solidFill>
                  <a:schemeClr val="tx1"/>
                </a:solidFill>
              </a:rPr>
              <a:t> </a:t>
            </a:r>
            <a:r>
              <a:rPr lang="en-US" sz="3200" b="1" dirty="0" smtClean="0">
                <a:solidFill>
                  <a:schemeClr val="tx1"/>
                </a:solidFill>
              </a:rPr>
              <a:t>Segmented design</a:t>
            </a:r>
          </a:p>
          <a:p>
            <a:pPr marL="184150" indent="-1588" algn="l">
              <a:spcBef>
                <a:spcPts val="1200"/>
              </a:spcBef>
              <a:buSzPct val="155000"/>
              <a:buFont typeface="Arial" pitchFamily="34" charset="0"/>
              <a:buChar char="•"/>
            </a:pPr>
            <a:r>
              <a:rPr lang="en-US" sz="3200" b="1" dirty="0" smtClean="0">
                <a:solidFill>
                  <a:schemeClr val="tx1"/>
                </a:solidFill>
              </a:rPr>
              <a:t> </a:t>
            </a:r>
            <a:r>
              <a:rPr lang="en-US" sz="3200" b="1" dirty="0" smtClean="0">
                <a:solidFill>
                  <a:schemeClr val="tx1"/>
                </a:solidFill>
              </a:rPr>
              <a:t>Continuous design</a:t>
            </a:r>
          </a:p>
          <a:p>
            <a:pPr marL="184150" indent="-1588" algn="l">
              <a:spcBef>
                <a:spcPts val="1200"/>
              </a:spcBef>
              <a:buSzPct val="155000"/>
              <a:buFont typeface="Arial" pitchFamily="34" charset="0"/>
              <a:buChar char="•"/>
            </a:pPr>
            <a:r>
              <a:rPr lang="en-US" sz="3200" b="1" dirty="0" smtClean="0">
                <a:solidFill>
                  <a:schemeClr val="tx1"/>
                </a:solidFill>
              </a:rPr>
              <a:t> </a:t>
            </a:r>
            <a:r>
              <a:rPr lang="en-US" sz="3200" b="1" dirty="0" smtClean="0">
                <a:solidFill>
                  <a:schemeClr val="tx1"/>
                </a:solidFill>
              </a:rPr>
              <a:t>Hybrid design</a:t>
            </a:r>
            <a:endParaRPr lang="en-US" sz="3200" b="1" dirty="0">
              <a:solidFill>
                <a:schemeClr val="tx1"/>
              </a:solidFill>
            </a:endParaRPr>
          </a:p>
        </p:txBody>
      </p:sp>
      <p:sp>
        <p:nvSpPr>
          <p:cNvPr id="12" name="Rectangle 5"/>
          <p:cNvSpPr>
            <a:spLocks noChangeArrowheads="1"/>
          </p:cNvSpPr>
          <p:nvPr/>
        </p:nvSpPr>
        <p:spPr bwMode="auto">
          <a:xfrm>
            <a:off x="106597" y="8302987"/>
            <a:ext cx="12898203" cy="1077218"/>
          </a:xfrm>
          <a:prstGeom prst="rect">
            <a:avLst/>
          </a:prstGeom>
          <a:solidFill>
            <a:schemeClr val="accent4">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rgbClr val="7030A0"/>
                </a:solidFill>
                <a:effectLst/>
                <a:latin typeface="Calibri" pitchFamily="34" charset="0"/>
                <a:ea typeface="Calibri" pitchFamily="34" charset="0"/>
                <a:cs typeface="Times New Roman" pitchFamily="18" charset="0"/>
              </a:rPr>
              <a:t>Main parameter for decision</a:t>
            </a:r>
            <a:r>
              <a:rPr kumimoji="0" lang="en-US" sz="3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comparisons on total heat load, reliability, installation cost…</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 xmlns:p14="http://schemas.microsoft.com/office/powerpoint/2010/main" val="326769360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 xmlns:p14="http://schemas.microsoft.com/office/powerpoint/2010/main" val="2509367505"/>
              </p:ext>
            </p:extLst>
          </p:nvPr>
        </p:nvGraphicFramePr>
        <p:xfrm>
          <a:off x="165696" y="1420416"/>
          <a:ext cx="12623080" cy="8288639"/>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2623080"/>
              </a:tblGrid>
              <a:tr h="792088">
                <a:tc>
                  <a:txBody>
                    <a:bodyPr/>
                    <a:lstStyle/>
                    <a:p>
                      <a:pPr algn="ctr"/>
                      <a:r>
                        <a:rPr lang="en-US" sz="3200" b="1" dirty="0" smtClean="0"/>
                        <a:t>Prototyping Strategy</a:t>
                      </a:r>
                    </a:p>
                  </a:txBody>
                  <a:tcPr anchor="ctr"/>
                </a:tc>
              </a:tr>
              <a:tr h="7496551">
                <a:tc>
                  <a:txBody>
                    <a:bodyPr/>
                    <a:lstStyle/>
                    <a:p>
                      <a:pPr marL="185738" indent="-185738">
                        <a:buFont typeface="Arial" pitchFamily="34" charset="0"/>
                        <a:buChar char="•"/>
                      </a:pPr>
                      <a:endParaRPr lang="en-US" sz="2000" dirty="0" smtClean="0"/>
                    </a:p>
                    <a:p>
                      <a:pPr marL="185738" indent="-185738">
                        <a:buFont typeface="Arial" pitchFamily="34" charset="0"/>
                        <a:buNone/>
                      </a:pPr>
                      <a:endParaRPr lang="en-US" sz="2000" dirty="0" smtClean="0"/>
                    </a:p>
                    <a:p>
                      <a:pPr marL="185738" indent="-185738">
                        <a:buFont typeface="Arial" pitchFamily="34" charset="0"/>
                        <a:buNone/>
                      </a:pPr>
                      <a:endParaRPr lang="en-US" sz="2000" dirty="0" smtClean="0"/>
                    </a:p>
                    <a:p>
                      <a:pPr marL="185738" indent="-185738">
                        <a:buFont typeface="Arial" pitchFamily="34" charset="0"/>
                        <a:buNone/>
                      </a:pPr>
                      <a:endParaRPr lang="en-US" sz="2000" dirty="0" smtClean="0"/>
                    </a:p>
                    <a:p>
                      <a:pPr marL="185738" indent="-185738">
                        <a:buFont typeface="Arial" pitchFamily="34" charset="0"/>
                        <a:buNone/>
                      </a:pPr>
                      <a:endParaRPr lang="en-US" sz="2000" dirty="0" smtClean="0"/>
                    </a:p>
                    <a:p>
                      <a:pPr marL="185738" indent="-185738">
                        <a:buFont typeface="Arial" pitchFamily="34" charset="0"/>
                        <a:buNone/>
                      </a:pPr>
                      <a:endParaRPr lang="en-US" sz="2000" dirty="0" smtClean="0"/>
                    </a:p>
                    <a:p>
                      <a:pPr marL="185738" indent="-185738">
                        <a:buFont typeface="Arial" pitchFamily="34" charset="0"/>
                        <a:buNone/>
                      </a:pPr>
                      <a:endParaRPr lang="en-US" sz="2000" dirty="0" smtClean="0"/>
                    </a:p>
                    <a:p>
                      <a:pPr marL="185738" indent="-185738">
                        <a:buFont typeface="Arial" pitchFamily="34" charset="0"/>
                        <a:buNone/>
                      </a:pPr>
                      <a:endParaRPr lang="en-US" sz="2000" dirty="0" smtClean="0"/>
                    </a:p>
                    <a:p>
                      <a:pPr marL="185738" indent="-185738">
                        <a:buFont typeface="Arial" pitchFamily="34" charset="0"/>
                        <a:buNone/>
                      </a:pPr>
                      <a:endParaRPr lang="en-US" sz="2000" dirty="0"/>
                    </a:p>
                  </a:txBody>
                  <a:tcPr/>
                </a:tc>
              </a:tr>
            </a:tbl>
          </a:graphicData>
        </a:graphic>
      </p:graphicFrame>
      <p:sp>
        <p:nvSpPr>
          <p:cNvPr id="4" name="Rectangle 2"/>
          <p:cNvSpPr txBox="1">
            <a:spLocks noChangeArrowheads="1"/>
          </p:cNvSpPr>
          <p:nvPr/>
        </p:nvSpPr>
        <p:spPr bwMode="auto">
          <a:xfrm>
            <a:off x="144488" y="2499419"/>
            <a:ext cx="12573000" cy="7056437"/>
          </a:xfrm>
          <a:prstGeom prst="rect">
            <a:avLst/>
          </a:prstGeom>
          <a:noFill/>
          <a:ln w="9525">
            <a:noFill/>
            <a:miter lim="800000"/>
            <a:headEnd/>
            <a:tailEnd/>
          </a:ln>
        </p:spPr>
        <p:txBody>
          <a:bodyPr/>
          <a:lstStyle/>
          <a:p>
            <a:pPr marL="92075" algn="l">
              <a:spcBef>
                <a:spcPts val="2800"/>
              </a:spcBef>
              <a:buSzPct val="155000"/>
            </a:pPr>
            <a:r>
              <a:rPr lang="en-US" sz="3600" u="sng" dirty="0"/>
              <a:t>Early Prototypes (</a:t>
            </a:r>
            <a:r>
              <a:rPr lang="en-US" sz="3600" u="sng" dirty="0" smtClean="0"/>
              <a:t>early 2013, </a:t>
            </a:r>
            <a:r>
              <a:rPr lang="en-US" sz="3600" u="sng" dirty="0"/>
              <a:t>ADU </a:t>
            </a:r>
            <a:r>
              <a:rPr lang="en-US" sz="3600" u="sng" dirty="0">
                <a:solidFill>
                  <a:srgbClr val="FF0000"/>
                </a:solidFill>
              </a:rPr>
              <a:t>+ P2B </a:t>
            </a:r>
            <a:r>
              <a:rPr lang="en-US" sz="3600" u="sng" dirty="0"/>
              <a:t>phase)</a:t>
            </a:r>
          </a:p>
        </p:txBody>
      </p:sp>
      <p:grpSp>
        <p:nvGrpSpPr>
          <p:cNvPr id="6" name="Group 4"/>
          <p:cNvGrpSpPr>
            <a:grpSpLocks/>
          </p:cNvGrpSpPr>
          <p:nvPr/>
        </p:nvGrpSpPr>
        <p:grpSpPr bwMode="auto">
          <a:xfrm>
            <a:off x="238151" y="3291581"/>
            <a:ext cx="12839700" cy="433388"/>
            <a:chOff x="204" y="1797"/>
            <a:chExt cx="5443" cy="273"/>
          </a:xfrm>
        </p:grpSpPr>
        <p:sp>
          <p:nvSpPr>
            <p:cNvPr id="7" name="AutoShape 5"/>
            <p:cNvSpPr>
              <a:spLocks noChangeArrowheads="1"/>
            </p:cNvSpPr>
            <p:nvPr/>
          </p:nvSpPr>
          <p:spPr bwMode="auto">
            <a:xfrm>
              <a:off x="204" y="1877"/>
              <a:ext cx="312" cy="192"/>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92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p:spPr>
          <p:txBody>
            <a:bodyPr wrap="none" anchor="ctr"/>
            <a:lstStyle/>
            <a:p>
              <a:pPr algn="l"/>
              <a:endParaRPr lang="fr-FR"/>
            </a:p>
          </p:txBody>
        </p:sp>
        <p:sp>
          <p:nvSpPr>
            <p:cNvPr id="8" name="Rectangle 6"/>
            <p:cNvSpPr>
              <a:spLocks noChangeArrowheads="1"/>
            </p:cNvSpPr>
            <p:nvPr/>
          </p:nvSpPr>
          <p:spPr bwMode="auto">
            <a:xfrm>
              <a:off x="567" y="1797"/>
              <a:ext cx="5080" cy="273"/>
            </a:xfrm>
            <a:prstGeom prst="rect">
              <a:avLst/>
            </a:prstGeom>
            <a:noFill/>
            <a:ln w="9525">
              <a:noFill/>
              <a:miter lim="800000"/>
              <a:headEnd/>
              <a:tailEnd/>
            </a:ln>
          </p:spPr>
          <p:txBody>
            <a:bodyPr/>
            <a:lstStyle/>
            <a:p>
              <a:pPr algn="l" eaLnBrk="0" hangingPunct="0">
                <a:defRPr/>
              </a:pPr>
              <a:r>
                <a:rPr lang="en-US" sz="3600" dirty="0">
                  <a:solidFill>
                    <a:schemeClr val="tx1"/>
                  </a:solidFill>
                  <a:latin typeface="Comic Sans MS" pitchFamily="66" charset="0"/>
                </a:rPr>
                <a:t>2 spoke cavities - tested in vertical cryostat </a:t>
              </a:r>
              <a:r>
                <a:rPr lang="en-US" sz="3600" dirty="0">
                  <a:solidFill>
                    <a:srgbClr val="800080"/>
                  </a:solidFill>
                  <a:latin typeface="Comic Sans MS" pitchFamily="66" charset="0"/>
                </a:rPr>
                <a:t>(IPNO)</a:t>
              </a:r>
              <a:endParaRPr lang="en-US" sz="3600" i="1" dirty="0">
                <a:solidFill>
                  <a:srgbClr val="800080"/>
                </a:solidFill>
                <a:latin typeface="Comic Sans MS" pitchFamily="66" charset="0"/>
              </a:endParaRPr>
            </a:p>
          </p:txBody>
        </p:sp>
      </p:grpSp>
      <p:grpSp>
        <p:nvGrpSpPr>
          <p:cNvPr id="9" name="Group 19"/>
          <p:cNvGrpSpPr>
            <a:grpSpLocks/>
          </p:cNvGrpSpPr>
          <p:nvPr/>
        </p:nvGrpSpPr>
        <p:grpSpPr bwMode="auto">
          <a:xfrm>
            <a:off x="287363" y="4947344"/>
            <a:ext cx="12839700" cy="504825"/>
            <a:chOff x="204" y="1797"/>
            <a:chExt cx="5443" cy="318"/>
          </a:xfrm>
        </p:grpSpPr>
        <p:sp>
          <p:nvSpPr>
            <p:cNvPr id="11" name="AutoShape 20"/>
            <p:cNvSpPr>
              <a:spLocks noChangeArrowheads="1"/>
            </p:cNvSpPr>
            <p:nvPr/>
          </p:nvSpPr>
          <p:spPr bwMode="auto">
            <a:xfrm>
              <a:off x="204" y="1923"/>
              <a:ext cx="312" cy="192"/>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92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p:spPr>
          <p:txBody>
            <a:bodyPr wrap="none" anchor="ctr"/>
            <a:lstStyle/>
            <a:p>
              <a:pPr algn="l"/>
              <a:endParaRPr lang="fr-FR"/>
            </a:p>
          </p:txBody>
        </p:sp>
        <p:sp>
          <p:nvSpPr>
            <p:cNvPr id="12" name="Rectangle 21"/>
            <p:cNvSpPr>
              <a:spLocks noChangeArrowheads="1"/>
            </p:cNvSpPr>
            <p:nvPr/>
          </p:nvSpPr>
          <p:spPr bwMode="auto">
            <a:xfrm>
              <a:off x="567" y="1797"/>
              <a:ext cx="5080" cy="273"/>
            </a:xfrm>
            <a:prstGeom prst="rect">
              <a:avLst/>
            </a:prstGeom>
            <a:noFill/>
            <a:ln w="9525">
              <a:noFill/>
              <a:miter lim="800000"/>
              <a:headEnd/>
              <a:tailEnd/>
            </a:ln>
          </p:spPr>
          <p:txBody>
            <a:bodyPr/>
            <a:lstStyle/>
            <a:p>
              <a:pPr algn="l" eaLnBrk="0" hangingPunct="0">
                <a:defRPr/>
              </a:pPr>
              <a:r>
                <a:rPr lang="en-US" sz="3600" dirty="0">
                  <a:solidFill>
                    <a:schemeClr val="tx1"/>
                  </a:solidFill>
                  <a:latin typeface="Comic Sans MS" pitchFamily="66" charset="0"/>
                </a:rPr>
                <a:t>2 power couplers - RF tests at low power </a:t>
              </a:r>
              <a:r>
                <a:rPr lang="en-US" sz="3600" dirty="0">
                  <a:solidFill>
                    <a:srgbClr val="800080"/>
                  </a:solidFill>
                  <a:latin typeface="Comic Sans MS" pitchFamily="66" charset="0"/>
                </a:rPr>
                <a:t>(IPNO)</a:t>
              </a:r>
              <a:endParaRPr lang="en-US" sz="3600" i="1" dirty="0">
                <a:solidFill>
                  <a:srgbClr val="800080"/>
                </a:solidFill>
                <a:latin typeface="Comic Sans MS" pitchFamily="66" charset="0"/>
              </a:endParaRPr>
            </a:p>
            <a:p>
              <a:pPr algn="l" eaLnBrk="0" hangingPunct="0">
                <a:defRPr/>
              </a:pPr>
              <a:endParaRPr lang="en-US" sz="3600" i="1" dirty="0">
                <a:solidFill>
                  <a:schemeClr val="tx1"/>
                </a:solidFill>
                <a:latin typeface="Comic Sans MS" pitchFamily="66" charset="0"/>
              </a:endParaRPr>
            </a:p>
          </p:txBody>
        </p:sp>
      </p:grpSp>
      <p:sp>
        <p:nvSpPr>
          <p:cNvPr id="13" name="Rectangle 2"/>
          <p:cNvSpPr txBox="1">
            <a:spLocks noChangeArrowheads="1"/>
          </p:cNvSpPr>
          <p:nvPr/>
        </p:nvSpPr>
        <p:spPr bwMode="auto">
          <a:xfrm>
            <a:off x="93688" y="5812531"/>
            <a:ext cx="12573000" cy="3960813"/>
          </a:xfrm>
          <a:prstGeom prst="rect">
            <a:avLst/>
          </a:prstGeom>
          <a:noFill/>
          <a:ln w="9525">
            <a:noFill/>
            <a:miter lim="800000"/>
            <a:headEnd/>
            <a:tailEnd/>
          </a:ln>
        </p:spPr>
        <p:txBody>
          <a:bodyPr/>
          <a:lstStyle/>
          <a:p>
            <a:pPr marL="92075" algn="l">
              <a:spcBef>
                <a:spcPts val="2800"/>
              </a:spcBef>
              <a:buSzPct val="155000"/>
            </a:pPr>
            <a:r>
              <a:rPr lang="en-US" sz="3600" u="sng"/>
              <a:t>Late Prototypes (end 2014, P2B phase)</a:t>
            </a:r>
          </a:p>
        </p:txBody>
      </p:sp>
      <p:grpSp>
        <p:nvGrpSpPr>
          <p:cNvPr id="14" name="Group 23"/>
          <p:cNvGrpSpPr>
            <a:grpSpLocks/>
          </p:cNvGrpSpPr>
          <p:nvPr/>
        </p:nvGrpSpPr>
        <p:grpSpPr bwMode="auto">
          <a:xfrm>
            <a:off x="93688" y="6819006"/>
            <a:ext cx="12839700" cy="433388"/>
            <a:chOff x="204" y="1706"/>
            <a:chExt cx="5443" cy="273"/>
          </a:xfrm>
        </p:grpSpPr>
        <p:sp>
          <p:nvSpPr>
            <p:cNvPr id="15" name="AutoShape 24"/>
            <p:cNvSpPr>
              <a:spLocks noChangeArrowheads="1"/>
            </p:cNvSpPr>
            <p:nvPr/>
          </p:nvSpPr>
          <p:spPr bwMode="auto">
            <a:xfrm>
              <a:off x="204" y="1786"/>
              <a:ext cx="312" cy="192"/>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92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00FF"/>
            </a:solidFill>
            <a:ln w="9525">
              <a:solidFill>
                <a:schemeClr val="tx1"/>
              </a:solidFill>
              <a:miter lim="800000"/>
              <a:headEnd/>
              <a:tailEnd/>
            </a:ln>
          </p:spPr>
          <p:txBody>
            <a:bodyPr wrap="none" anchor="ctr"/>
            <a:lstStyle/>
            <a:p>
              <a:pPr algn="l"/>
              <a:endParaRPr lang="fr-FR"/>
            </a:p>
          </p:txBody>
        </p:sp>
        <p:sp>
          <p:nvSpPr>
            <p:cNvPr id="16" name="Rectangle 25"/>
            <p:cNvSpPr>
              <a:spLocks noChangeArrowheads="1"/>
            </p:cNvSpPr>
            <p:nvPr/>
          </p:nvSpPr>
          <p:spPr bwMode="auto">
            <a:xfrm>
              <a:off x="567" y="1706"/>
              <a:ext cx="5080" cy="273"/>
            </a:xfrm>
            <a:prstGeom prst="rect">
              <a:avLst/>
            </a:prstGeom>
            <a:noFill/>
            <a:ln w="9525">
              <a:noFill/>
              <a:miter lim="800000"/>
              <a:headEnd/>
              <a:tailEnd/>
            </a:ln>
          </p:spPr>
          <p:txBody>
            <a:bodyPr/>
            <a:lstStyle/>
            <a:p>
              <a:pPr algn="l" eaLnBrk="0" hangingPunct="0">
                <a:defRPr/>
              </a:pPr>
              <a:r>
                <a:rPr lang="en-US" sz="3600" dirty="0">
                  <a:solidFill>
                    <a:schemeClr val="tx1"/>
                  </a:solidFill>
                  <a:latin typeface="Comic Sans MS" pitchFamily="66" charset="0"/>
                </a:rPr>
                <a:t>A complete spoke cryomodule </a:t>
              </a:r>
              <a:r>
                <a:rPr lang="en-US" sz="3600" dirty="0" smtClean="0">
                  <a:solidFill>
                    <a:schemeClr val="tx1"/>
                  </a:solidFill>
                  <a:latin typeface="Comic Sans MS" pitchFamily="66" charset="0"/>
                </a:rPr>
                <a:t>(2 </a:t>
              </a:r>
              <a:r>
                <a:rPr lang="en-US" sz="3600" dirty="0">
                  <a:solidFill>
                    <a:schemeClr val="tx1"/>
                  </a:solidFill>
                  <a:latin typeface="Comic Sans MS" pitchFamily="66" charset="0"/>
                </a:rPr>
                <a:t>cavities) constructed, assembled and tested with:</a:t>
              </a:r>
            </a:p>
            <a:p>
              <a:pPr algn="l" eaLnBrk="0" hangingPunct="0">
                <a:buFont typeface="Arial" pitchFamily="34" charset="0"/>
                <a:buChar char="•"/>
                <a:defRPr/>
              </a:pPr>
              <a:r>
                <a:rPr lang="en-US" sz="3600" dirty="0">
                  <a:solidFill>
                    <a:schemeClr val="tx1"/>
                  </a:solidFill>
                  <a:latin typeface="Comic Sans MS" pitchFamily="66" charset="0"/>
                </a:rPr>
                <a:t> at least: low RF power on cavities </a:t>
              </a:r>
              <a:r>
                <a:rPr lang="en-US" sz="3600" dirty="0">
                  <a:solidFill>
                    <a:srgbClr val="800080"/>
                  </a:solidFill>
                  <a:latin typeface="Comic Sans MS" pitchFamily="66" charset="0"/>
                </a:rPr>
                <a:t>(IPNO)</a:t>
              </a:r>
            </a:p>
            <a:p>
              <a:pPr algn="l" eaLnBrk="0" hangingPunct="0">
                <a:buFont typeface="Arial" pitchFamily="34" charset="0"/>
                <a:buChar char="•"/>
                <a:defRPr/>
              </a:pPr>
              <a:r>
                <a:rPr lang="en-US" sz="3600" dirty="0">
                  <a:solidFill>
                    <a:schemeClr val="tx1"/>
                  </a:solidFill>
                  <a:latin typeface="Comic Sans MS" pitchFamily="66" charset="0"/>
                </a:rPr>
                <a:t> later on: nominal RF power on one cavity at a time </a:t>
              </a:r>
              <a:r>
                <a:rPr lang="en-US" sz="3600" dirty="0">
                  <a:solidFill>
                    <a:srgbClr val="800080"/>
                  </a:solidFill>
                  <a:latin typeface="Comic Sans MS" pitchFamily="66" charset="0"/>
                </a:rPr>
                <a:t>(?)</a:t>
              </a:r>
            </a:p>
            <a:p>
              <a:pPr algn="l" eaLnBrk="0" hangingPunct="0">
                <a:buFont typeface="Arial" pitchFamily="34" charset="0"/>
                <a:buChar char="•"/>
                <a:defRPr/>
              </a:pPr>
              <a:r>
                <a:rPr lang="en-US" sz="3600" dirty="0">
                  <a:solidFill>
                    <a:schemeClr val="tx1"/>
                  </a:solidFill>
                  <a:latin typeface="Comic Sans MS" pitchFamily="66" charset="0"/>
                </a:rPr>
                <a:t> finally: nominal RF power on the </a:t>
              </a:r>
              <a:r>
                <a:rPr lang="en-US" sz="3600" dirty="0" smtClean="0">
                  <a:solidFill>
                    <a:schemeClr val="tx1"/>
                  </a:solidFill>
                  <a:latin typeface="Comic Sans MS" pitchFamily="66" charset="0"/>
                </a:rPr>
                <a:t>2 </a:t>
              </a:r>
              <a:r>
                <a:rPr lang="en-US" sz="3600" dirty="0">
                  <a:solidFill>
                    <a:schemeClr val="tx1"/>
                  </a:solidFill>
                  <a:latin typeface="Comic Sans MS" pitchFamily="66" charset="0"/>
                </a:rPr>
                <a:t>cavities </a:t>
              </a:r>
              <a:r>
                <a:rPr lang="en-US" sz="3600" dirty="0">
                  <a:solidFill>
                    <a:srgbClr val="800080"/>
                  </a:solidFill>
                  <a:latin typeface="Comic Sans MS" pitchFamily="66" charset="0"/>
                </a:rPr>
                <a:t>(?)</a:t>
              </a:r>
            </a:p>
          </p:txBody>
        </p:sp>
      </p:grpSp>
      <p:grpSp>
        <p:nvGrpSpPr>
          <p:cNvPr id="17" name="Group 4"/>
          <p:cNvGrpSpPr>
            <a:grpSpLocks/>
          </p:cNvGrpSpPr>
          <p:nvPr/>
        </p:nvGrpSpPr>
        <p:grpSpPr bwMode="auto">
          <a:xfrm>
            <a:off x="238151" y="4155181"/>
            <a:ext cx="12839700" cy="504825"/>
            <a:chOff x="204" y="1797"/>
            <a:chExt cx="5443" cy="318"/>
          </a:xfrm>
        </p:grpSpPr>
        <p:sp>
          <p:nvSpPr>
            <p:cNvPr id="18" name="AutoShape 5"/>
            <p:cNvSpPr>
              <a:spLocks noChangeArrowheads="1"/>
            </p:cNvSpPr>
            <p:nvPr/>
          </p:nvSpPr>
          <p:spPr bwMode="auto">
            <a:xfrm>
              <a:off x="204" y="1923"/>
              <a:ext cx="312" cy="192"/>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92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p:spPr>
          <p:txBody>
            <a:bodyPr wrap="none" anchor="ctr"/>
            <a:lstStyle/>
            <a:p>
              <a:pPr algn="l"/>
              <a:endParaRPr lang="fr-FR"/>
            </a:p>
          </p:txBody>
        </p:sp>
        <p:sp>
          <p:nvSpPr>
            <p:cNvPr id="19" name="Rectangle 6"/>
            <p:cNvSpPr>
              <a:spLocks noChangeArrowheads="1"/>
            </p:cNvSpPr>
            <p:nvPr/>
          </p:nvSpPr>
          <p:spPr bwMode="auto">
            <a:xfrm>
              <a:off x="567" y="1797"/>
              <a:ext cx="5080" cy="273"/>
            </a:xfrm>
            <a:prstGeom prst="rect">
              <a:avLst/>
            </a:prstGeom>
            <a:noFill/>
            <a:ln w="9525">
              <a:noFill/>
              <a:miter lim="800000"/>
              <a:headEnd/>
              <a:tailEnd/>
            </a:ln>
          </p:spPr>
          <p:txBody>
            <a:bodyPr/>
            <a:lstStyle/>
            <a:p>
              <a:pPr algn="l" eaLnBrk="0" hangingPunct="0">
                <a:defRPr/>
              </a:pPr>
              <a:r>
                <a:rPr lang="en-US" sz="3600" dirty="0">
                  <a:solidFill>
                    <a:srgbClr val="FF0000"/>
                  </a:solidFill>
                  <a:latin typeface="Comic Sans MS" pitchFamily="66" charset="0"/>
                </a:rPr>
                <a:t>2 spoke cavities /w alternative options </a:t>
              </a:r>
              <a:r>
                <a:rPr lang="en-US" sz="3600" dirty="0">
                  <a:solidFill>
                    <a:srgbClr val="800080"/>
                  </a:solidFill>
                  <a:latin typeface="Comic Sans MS" pitchFamily="66" charset="0"/>
                </a:rPr>
                <a:t>(ESS Bilbao)</a:t>
              </a:r>
              <a:endParaRPr lang="en-US" sz="3600" i="1" dirty="0">
                <a:solidFill>
                  <a:srgbClr val="800080"/>
                </a:solidFill>
                <a:latin typeface="Comic Sans MS" pitchFamily="66" charset="0"/>
              </a:endParaRPr>
            </a:p>
          </p:txBody>
        </p:sp>
      </p:grpSp>
      <p:cxnSp>
        <p:nvCxnSpPr>
          <p:cNvPr id="20" name="Connecteur droit 19"/>
          <p:cNvCxnSpPr/>
          <p:nvPr/>
        </p:nvCxnSpPr>
        <p:spPr bwMode="auto">
          <a:xfrm>
            <a:off x="5566296" y="927480"/>
            <a:ext cx="3960440" cy="0"/>
          </a:xfrm>
          <a:prstGeom prst="line">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Title 1"/>
          <p:cNvSpPr txBox="1">
            <a:spLocks/>
          </p:cNvSpPr>
          <p:nvPr/>
        </p:nvSpPr>
        <p:spPr bwMode="auto">
          <a:xfrm>
            <a:off x="2469952" y="124272"/>
            <a:ext cx="10225136" cy="648072"/>
          </a:xfrm>
          <a:prstGeom prst="rect">
            <a:avLst/>
          </a:prstGeom>
          <a:noFill/>
          <a:ln w="12700">
            <a:noFill/>
            <a:miter lim="800000"/>
            <a:headEnd/>
            <a:tailEnd/>
          </a:ln>
          <a:effectLst/>
        </p:spPr>
        <p:txBody>
          <a:bodyPr vert="horz" wrap="square" lIns="0" tIns="0" rIns="0" bIns="0" numCol="1" anchor="b"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rgbClr val="1C405B"/>
                </a:solidFill>
                <a:effectLst/>
                <a:uLnTx/>
                <a:uFillTx/>
                <a:latin typeface="+mj-lt"/>
                <a:ea typeface="+mj-ea"/>
                <a:cs typeface="+mj-cs"/>
                <a:sym typeface="TitilliumText14L 600 wt" pitchFamily="-64" charset="0"/>
              </a:rPr>
              <a:t>Prototyping: “Dry run” on the </a:t>
            </a:r>
            <a:r>
              <a:rPr kumimoji="0" lang="en-US" sz="4000" b="1" i="0" u="none" strike="noStrike" kern="0" cap="none" spc="0" normalizeH="0" baseline="0" noProof="0" dirty="0" err="1" smtClean="0">
                <a:ln>
                  <a:noFill/>
                </a:ln>
                <a:solidFill>
                  <a:srgbClr val="1C405B"/>
                </a:solidFill>
                <a:effectLst/>
                <a:uLnTx/>
                <a:uFillTx/>
                <a:latin typeface="+mj-lt"/>
                <a:ea typeface="+mj-ea"/>
                <a:cs typeface="+mj-cs"/>
                <a:sym typeface="TitilliumText14L 600 wt" pitchFamily="-64" charset="0"/>
              </a:rPr>
              <a:t>Eurisol</a:t>
            </a:r>
            <a:r>
              <a:rPr kumimoji="0" lang="en-US" sz="4000" b="1" i="0" u="none" strike="noStrike" kern="0" cap="none" spc="0" normalizeH="0" baseline="0" noProof="0" dirty="0" smtClean="0">
                <a:ln>
                  <a:noFill/>
                </a:ln>
                <a:solidFill>
                  <a:srgbClr val="1C405B"/>
                </a:solidFill>
                <a:effectLst/>
                <a:uLnTx/>
                <a:uFillTx/>
                <a:latin typeface="+mj-lt"/>
                <a:ea typeface="+mj-ea"/>
                <a:cs typeface="+mj-cs"/>
                <a:sym typeface="TitilliumText14L 600 wt" pitchFamily="-64" charset="0"/>
              </a:rPr>
              <a:t> TSR</a:t>
            </a:r>
            <a:endParaRPr kumimoji="0" lang="en-US" sz="4000" b="1" i="0" u="none" strike="noStrike" kern="0" cap="none" spc="0" normalizeH="0" baseline="0" noProof="0" dirty="0">
              <a:ln>
                <a:noFill/>
              </a:ln>
              <a:solidFill>
                <a:srgbClr val="1C405B"/>
              </a:solidFill>
              <a:effectLst/>
              <a:uLnTx/>
              <a:uFillTx/>
              <a:latin typeface="+mj-lt"/>
              <a:ea typeface="+mj-ea"/>
              <a:cs typeface="+mj-cs"/>
              <a:sym typeface="TitilliumText14L 600 wt" pitchFamily="-64" charset="0"/>
            </a:endParaRPr>
          </a:p>
        </p:txBody>
      </p:sp>
    </p:spTree>
    <p:extLst>
      <p:ext uri="{BB962C8B-B14F-4D97-AF65-F5344CB8AC3E}">
        <p14:creationId xmlns="" xmlns:p14="http://schemas.microsoft.com/office/powerpoint/2010/main" val="3267693604"/>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Connecteur droit 30"/>
          <p:cNvCxnSpPr/>
          <p:nvPr/>
        </p:nvCxnSpPr>
        <p:spPr bwMode="auto">
          <a:xfrm>
            <a:off x="5566296" y="927480"/>
            <a:ext cx="3960440" cy="0"/>
          </a:xfrm>
          <a:prstGeom prst="line">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Rectangle 4"/>
          <p:cNvSpPr>
            <a:spLocks noChangeArrowheads="1"/>
          </p:cNvSpPr>
          <p:nvPr/>
        </p:nvSpPr>
        <p:spPr bwMode="auto">
          <a:xfrm>
            <a:off x="228600" y="20288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Title 1"/>
          <p:cNvSpPr txBox="1">
            <a:spLocks/>
          </p:cNvSpPr>
          <p:nvPr/>
        </p:nvSpPr>
        <p:spPr bwMode="auto">
          <a:xfrm>
            <a:off x="2469952" y="124272"/>
            <a:ext cx="10225136" cy="648072"/>
          </a:xfrm>
          <a:prstGeom prst="rect">
            <a:avLst/>
          </a:prstGeom>
          <a:noFill/>
          <a:ln w="12700">
            <a:noFill/>
            <a:miter lim="800000"/>
            <a:headEnd/>
            <a:tailEnd/>
          </a:ln>
          <a:effectLst/>
        </p:spPr>
        <p:txBody>
          <a:bodyPr vert="horz" wrap="square" lIns="0" tIns="0" rIns="0" bIns="0" numCol="1" anchor="b"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rgbClr val="1C405B"/>
                </a:solidFill>
                <a:effectLst/>
                <a:uLnTx/>
                <a:uFillTx/>
                <a:latin typeface="+mj-lt"/>
                <a:ea typeface="+mj-ea"/>
                <a:cs typeface="+mj-cs"/>
                <a:sym typeface="TitilliumText14L 600 wt" pitchFamily="-64" charset="0"/>
              </a:rPr>
              <a:t>Prototyping: “Dry run” on the </a:t>
            </a:r>
            <a:r>
              <a:rPr kumimoji="0" lang="en-US" sz="4000" b="1" i="0" u="none" strike="noStrike" kern="0" cap="none" spc="0" normalizeH="0" baseline="0" noProof="0" dirty="0" err="1" smtClean="0">
                <a:ln>
                  <a:noFill/>
                </a:ln>
                <a:solidFill>
                  <a:srgbClr val="1C405B"/>
                </a:solidFill>
                <a:effectLst/>
                <a:uLnTx/>
                <a:uFillTx/>
                <a:latin typeface="+mj-lt"/>
                <a:ea typeface="+mj-ea"/>
                <a:cs typeface="+mj-cs"/>
                <a:sym typeface="TitilliumText14L 600 wt" pitchFamily="-64" charset="0"/>
              </a:rPr>
              <a:t>Eurisol</a:t>
            </a:r>
            <a:r>
              <a:rPr kumimoji="0" lang="en-US" sz="4000" b="1" i="0" u="none" strike="noStrike" kern="0" cap="none" spc="0" normalizeH="0" baseline="0" noProof="0" dirty="0" smtClean="0">
                <a:ln>
                  <a:noFill/>
                </a:ln>
                <a:solidFill>
                  <a:srgbClr val="1C405B"/>
                </a:solidFill>
                <a:effectLst/>
                <a:uLnTx/>
                <a:uFillTx/>
                <a:latin typeface="+mj-lt"/>
                <a:ea typeface="+mj-ea"/>
                <a:cs typeface="+mj-cs"/>
                <a:sym typeface="TitilliumText14L 600 wt" pitchFamily="-64" charset="0"/>
              </a:rPr>
              <a:t> TSR</a:t>
            </a:r>
            <a:endParaRPr kumimoji="0" lang="en-US" sz="4000" b="1" i="0" u="none" strike="noStrike" kern="0" cap="none" spc="0" normalizeH="0" baseline="0" noProof="0" dirty="0">
              <a:ln>
                <a:noFill/>
              </a:ln>
              <a:solidFill>
                <a:srgbClr val="1C405B"/>
              </a:solidFill>
              <a:effectLst/>
              <a:uLnTx/>
              <a:uFillTx/>
              <a:latin typeface="+mj-lt"/>
              <a:ea typeface="+mj-ea"/>
              <a:cs typeface="+mj-cs"/>
              <a:sym typeface="TitilliumText14L 600 wt" pitchFamily="-64" charset="0"/>
            </a:endParaRPr>
          </a:p>
        </p:txBody>
      </p:sp>
      <p:sp>
        <p:nvSpPr>
          <p:cNvPr id="12" name="Rectangle 4"/>
          <p:cNvSpPr>
            <a:spLocks noChangeArrowheads="1"/>
          </p:cNvSpPr>
          <p:nvPr/>
        </p:nvSpPr>
        <p:spPr bwMode="auto">
          <a:xfrm>
            <a:off x="228600" y="20288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5" name="Picture 2"/>
          <p:cNvPicPr>
            <a:picLocks noChangeAspect="1" noChangeArrowheads="1"/>
          </p:cNvPicPr>
          <p:nvPr/>
        </p:nvPicPr>
        <p:blipFill>
          <a:blip r:embed="rId3" cstate="print"/>
          <a:srcRect/>
          <a:stretch>
            <a:fillRect/>
          </a:stretch>
        </p:blipFill>
        <p:spPr bwMode="auto">
          <a:xfrm>
            <a:off x="237704" y="1204392"/>
            <a:ext cx="6047900" cy="4032448"/>
          </a:xfrm>
          <a:prstGeom prst="rect">
            <a:avLst/>
          </a:prstGeom>
          <a:noFill/>
          <a:ln w="9525">
            <a:noFill/>
            <a:miter lim="800000"/>
            <a:headEnd/>
            <a:tailEnd/>
          </a:ln>
        </p:spPr>
      </p:pic>
      <p:pic>
        <p:nvPicPr>
          <p:cNvPr id="16" name="Picture 1" descr="P:\MPU-RDA\PROJET CAVITES\Triple Spoke\Photos outillage\P1000556.JPG"/>
          <p:cNvPicPr>
            <a:picLocks noChangeAspect="1" noChangeArrowheads="1"/>
          </p:cNvPicPr>
          <p:nvPr/>
        </p:nvPicPr>
        <p:blipFill>
          <a:blip r:embed="rId4" cstate="print"/>
          <a:srcRect/>
          <a:stretch>
            <a:fillRect/>
          </a:stretch>
        </p:blipFill>
        <p:spPr bwMode="auto">
          <a:xfrm>
            <a:off x="7852550" y="1132384"/>
            <a:ext cx="4914546" cy="6552728"/>
          </a:xfrm>
          <a:prstGeom prst="rect">
            <a:avLst/>
          </a:prstGeom>
          <a:noFill/>
        </p:spPr>
      </p:pic>
      <p:pic>
        <p:nvPicPr>
          <p:cNvPr id="17" name="Picture 2" descr="D:\0_Donnees IPN OK\ESS\Triple Spoke\Photos chimie triple spoke Juin 2011\DSCF0064.JPG"/>
          <p:cNvPicPr>
            <a:picLocks noChangeAspect="1" noChangeArrowheads="1"/>
          </p:cNvPicPr>
          <p:nvPr/>
        </p:nvPicPr>
        <p:blipFill>
          <a:blip r:embed="rId5" cstate="print"/>
          <a:srcRect/>
          <a:stretch>
            <a:fillRect/>
          </a:stretch>
        </p:blipFill>
        <p:spPr bwMode="auto">
          <a:xfrm>
            <a:off x="453728" y="5049077"/>
            <a:ext cx="3528392" cy="4704523"/>
          </a:xfrm>
          <a:prstGeom prst="rect">
            <a:avLst/>
          </a:prstGeom>
          <a:noFill/>
        </p:spPr>
      </p:pic>
      <p:pic>
        <p:nvPicPr>
          <p:cNvPr id="3074" name="Picture 2" descr="D:\0_Donnees IPN OK\ESS\Triple Spoke\IMG_0011.JPG"/>
          <p:cNvPicPr>
            <a:picLocks noChangeAspect="1" noChangeArrowheads="1"/>
          </p:cNvPicPr>
          <p:nvPr/>
        </p:nvPicPr>
        <p:blipFill>
          <a:blip r:embed="rId6"/>
          <a:srcRect/>
          <a:stretch>
            <a:fillRect/>
          </a:stretch>
        </p:blipFill>
        <p:spPr bwMode="auto">
          <a:xfrm rot="5400000">
            <a:off x="4226591" y="5280400"/>
            <a:ext cx="4896544" cy="3657295"/>
          </a:xfrm>
          <a:prstGeom prst="rect">
            <a:avLst/>
          </a:prstGeom>
          <a:noFill/>
        </p:spPr>
      </p:pic>
      <p:sp>
        <p:nvSpPr>
          <p:cNvPr id="18" name="Rectangle 5"/>
          <p:cNvSpPr>
            <a:spLocks noChangeArrowheads="1"/>
          </p:cNvSpPr>
          <p:nvPr/>
        </p:nvSpPr>
        <p:spPr bwMode="auto">
          <a:xfrm>
            <a:off x="309712" y="1276400"/>
            <a:ext cx="2674002"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chemeClr val="bg1"/>
                </a:solidFill>
                <a:effectLst/>
                <a:latin typeface="Calibri" pitchFamily="34" charset="0"/>
                <a:ea typeface="Calibri" pitchFamily="34" charset="0"/>
                <a:cs typeface="Times New Roman" pitchFamily="18" charset="0"/>
              </a:rPr>
              <a:t>Eurisol</a:t>
            </a:r>
            <a:r>
              <a:rPr kumimoji="0" lang="en-US" sz="2400" b="1"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 Triple</a:t>
            </a:r>
            <a:r>
              <a:rPr kumimoji="0" lang="en-US" sz="2400" b="1" i="0" u="none" strike="noStrike" cap="none" normalizeH="0" dirty="0" smtClean="0">
                <a:ln>
                  <a:noFill/>
                </a:ln>
                <a:solidFill>
                  <a:schemeClr val="bg1"/>
                </a:solidFill>
                <a:effectLst/>
                <a:latin typeface="Calibri" pitchFamily="34" charset="0"/>
                <a:ea typeface="Calibri" pitchFamily="34" charset="0"/>
                <a:cs typeface="Times New Roman" pitchFamily="18" charset="0"/>
              </a:rPr>
              <a:t> Spoke</a:t>
            </a:r>
            <a:endParaRPr kumimoji="0" lang="en-US" sz="2400" b="1" i="0" u="none" strike="noStrike" cap="none" normalizeH="0" baseline="0" dirty="0" smtClean="0">
              <a:ln>
                <a:noFill/>
              </a:ln>
              <a:solidFill>
                <a:schemeClr val="bg1"/>
              </a:solidFill>
              <a:effectLst/>
              <a:latin typeface="Arial" pitchFamily="34" charset="0"/>
              <a:cs typeface="Arial" pitchFamily="34" charset="0"/>
            </a:endParaRPr>
          </a:p>
        </p:txBody>
      </p:sp>
      <p:sp>
        <p:nvSpPr>
          <p:cNvPr id="19" name="Rectangle 5"/>
          <p:cNvSpPr>
            <a:spLocks noChangeArrowheads="1"/>
          </p:cNvSpPr>
          <p:nvPr/>
        </p:nvSpPr>
        <p:spPr bwMode="auto">
          <a:xfrm>
            <a:off x="525736" y="5092824"/>
            <a:ext cx="2353594"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Chemical etching</a:t>
            </a:r>
            <a:endParaRPr kumimoji="0" lang="en-US" sz="2400" b="1" i="0" u="none" strike="noStrike" cap="none" normalizeH="0" baseline="0" dirty="0" smtClean="0">
              <a:ln>
                <a:noFill/>
              </a:ln>
              <a:solidFill>
                <a:schemeClr val="tx1"/>
              </a:solidFill>
              <a:effectLst/>
              <a:latin typeface="Arial" pitchFamily="34" charset="0"/>
              <a:cs typeface="Arial" pitchFamily="34" charset="0"/>
            </a:endParaRPr>
          </a:p>
        </p:txBody>
      </p:sp>
      <p:sp>
        <p:nvSpPr>
          <p:cNvPr id="20" name="Rectangle 5"/>
          <p:cNvSpPr>
            <a:spLocks noChangeArrowheads="1"/>
          </p:cNvSpPr>
          <p:nvPr/>
        </p:nvSpPr>
        <p:spPr bwMode="auto">
          <a:xfrm>
            <a:off x="7735969" y="1204392"/>
            <a:ext cx="2910798"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Clean room assembly</a:t>
            </a:r>
            <a:endParaRPr kumimoji="0" lang="en-US" sz="2400" b="1" i="0" u="none" strike="noStrike" cap="none" normalizeH="0" baseline="0" dirty="0" smtClean="0">
              <a:ln>
                <a:noFill/>
              </a:ln>
              <a:solidFill>
                <a:schemeClr val="tx1"/>
              </a:solidFill>
              <a:effectLst/>
              <a:latin typeface="Arial" pitchFamily="34" charset="0"/>
              <a:cs typeface="Arial" pitchFamily="34" charset="0"/>
            </a:endParaRPr>
          </a:p>
        </p:txBody>
      </p:sp>
      <p:sp>
        <p:nvSpPr>
          <p:cNvPr id="22" name="Rectangle 5"/>
          <p:cNvSpPr>
            <a:spLocks noChangeArrowheads="1"/>
          </p:cNvSpPr>
          <p:nvPr/>
        </p:nvSpPr>
        <p:spPr bwMode="auto">
          <a:xfrm>
            <a:off x="4874543" y="4732784"/>
            <a:ext cx="3284041"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Calibri" pitchFamily="34" charset="0"/>
                <a:ea typeface="Calibri" pitchFamily="34" charset="0"/>
                <a:cs typeface="Times New Roman" pitchFamily="18" charset="0"/>
              </a:rPr>
              <a:t>Preparation for cold test</a:t>
            </a:r>
            <a:endParaRPr kumimoji="0" lang="en-US" sz="2400" b="1" i="0" u="none" strike="noStrike" cap="none" normalizeH="0" baseline="0" dirty="0" smtClean="0">
              <a:ln>
                <a:noFill/>
              </a:ln>
              <a:solidFill>
                <a:schemeClr val="bg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bwMode="auto">
          <a:xfrm>
            <a:off x="1245816" y="4156720"/>
            <a:ext cx="10225136" cy="648072"/>
          </a:xfrm>
          <a:prstGeom prst="rect">
            <a:avLst/>
          </a:prstGeom>
          <a:noFill/>
          <a:ln w="12700">
            <a:noFill/>
            <a:miter lim="800000"/>
            <a:headEnd/>
            <a:tailEnd/>
          </a:ln>
          <a:effectLst/>
        </p:spPr>
        <p:txBody>
          <a:bodyPr vert="horz" wrap="square" lIns="0" tIns="0" rIns="0" bIns="0" numCol="1" anchor="b"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6800" b="1" i="0" u="none" strike="noStrike" kern="0" cap="none" spc="0" normalizeH="0" baseline="0" noProof="0" dirty="0" smtClean="0">
                <a:ln>
                  <a:noFill/>
                </a:ln>
                <a:solidFill>
                  <a:srgbClr val="1C405B"/>
                </a:solidFill>
                <a:effectLst/>
                <a:uLnTx/>
                <a:uFillTx/>
                <a:latin typeface="Calibri" pitchFamily="34" charset="0"/>
                <a:ea typeface="+mj-ea"/>
                <a:cs typeface="Calibri" pitchFamily="34" charset="0"/>
                <a:sym typeface="TitilliumText14L 600 wt" pitchFamily="-64" charset="0"/>
              </a:rPr>
              <a:t>So…</a:t>
            </a:r>
          </a:p>
          <a:p>
            <a:pPr marL="0" marR="0" lvl="0" indent="0" defTabSz="914400" rtl="0" eaLnBrk="1" fontAlgn="base" latinLnBrk="0" hangingPunct="1">
              <a:lnSpc>
                <a:spcPct val="100000"/>
              </a:lnSpc>
              <a:spcBef>
                <a:spcPct val="0"/>
              </a:spcBef>
              <a:spcAft>
                <a:spcPct val="0"/>
              </a:spcAft>
              <a:buClrTx/>
              <a:buSzTx/>
              <a:buFontTx/>
              <a:buNone/>
              <a:tabLst/>
              <a:defRPr/>
            </a:pPr>
            <a:r>
              <a:rPr lang="en-US" sz="6800" b="1" kern="0" dirty="0" smtClean="0">
                <a:solidFill>
                  <a:srgbClr val="1C405B"/>
                </a:solidFill>
                <a:latin typeface="Calibri" pitchFamily="34" charset="0"/>
                <a:ea typeface="+mj-ea"/>
                <a:cs typeface="Calibri" pitchFamily="34" charset="0"/>
                <a:sym typeface="TitilliumText14L 600 wt" pitchFamily="-64" charset="0"/>
              </a:rPr>
              <a:t>Let’s do it !</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2469952" y="124272"/>
            <a:ext cx="9793088" cy="648072"/>
          </a:xfrm>
          <a:prstGeom prst="rect">
            <a:avLst/>
          </a:prstGeom>
          <a:noFill/>
          <a:ln w="12700">
            <a:noFill/>
            <a:miter lim="800000"/>
            <a:headEnd/>
            <a:tailEnd/>
          </a:ln>
          <a:effectLst/>
        </p:spPr>
        <p:txBody>
          <a:bodyPr vert="horz" wrap="square" lIns="0" tIns="0" rIns="0" bIns="0" numCol="1" anchor="b"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rgbClr val="1C405B"/>
                </a:solidFill>
                <a:effectLst/>
                <a:uLnTx/>
                <a:uFillTx/>
                <a:latin typeface="+mj-lt"/>
                <a:ea typeface="+mj-ea"/>
                <a:cs typeface="+mj-cs"/>
                <a:sym typeface="TitilliumText14L 600 wt" pitchFamily="-64" charset="0"/>
              </a:rPr>
              <a:t>What you</a:t>
            </a:r>
            <a:r>
              <a:rPr kumimoji="0" lang="en-US" sz="4000" b="1" i="0" u="none" strike="noStrike" kern="0" cap="none" spc="0" normalizeH="0" noProof="0" dirty="0" smtClean="0">
                <a:ln>
                  <a:noFill/>
                </a:ln>
                <a:solidFill>
                  <a:srgbClr val="1C405B"/>
                </a:solidFill>
                <a:effectLst/>
                <a:uLnTx/>
                <a:uFillTx/>
                <a:latin typeface="+mj-lt"/>
                <a:ea typeface="+mj-ea"/>
                <a:cs typeface="+mj-cs"/>
                <a:sym typeface="TitilliumText14L 600 wt" pitchFamily="-64" charset="0"/>
              </a:rPr>
              <a:t> said ? Spoke ???</a:t>
            </a:r>
            <a:endParaRPr kumimoji="0" lang="en-US" sz="4000" b="1" i="0" u="none" strike="noStrike" kern="0" cap="none" spc="0" normalizeH="0" baseline="0" noProof="0" dirty="0">
              <a:ln>
                <a:noFill/>
              </a:ln>
              <a:solidFill>
                <a:srgbClr val="1C405B"/>
              </a:solidFill>
              <a:effectLst/>
              <a:uLnTx/>
              <a:uFillTx/>
              <a:latin typeface="+mj-lt"/>
              <a:ea typeface="+mj-ea"/>
              <a:cs typeface="+mj-cs"/>
              <a:sym typeface="TitilliumText14L 600 wt" pitchFamily="-64" charset="0"/>
            </a:endParaRPr>
          </a:p>
        </p:txBody>
      </p:sp>
      <p:cxnSp>
        <p:nvCxnSpPr>
          <p:cNvPr id="22" name="Connecteur droit 21"/>
          <p:cNvCxnSpPr/>
          <p:nvPr/>
        </p:nvCxnSpPr>
        <p:spPr bwMode="auto">
          <a:xfrm>
            <a:off x="5422280" y="927480"/>
            <a:ext cx="3960440" cy="0"/>
          </a:xfrm>
          <a:prstGeom prst="line">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ZoneTexte 24"/>
          <p:cNvSpPr txBox="1"/>
          <p:nvPr/>
        </p:nvSpPr>
        <p:spPr>
          <a:xfrm>
            <a:off x="237704" y="1132384"/>
            <a:ext cx="12313368" cy="646331"/>
          </a:xfrm>
          <a:prstGeom prst="rect">
            <a:avLst/>
          </a:prstGeom>
          <a:noFill/>
        </p:spPr>
        <p:txBody>
          <a:bodyPr wrap="square" rtlCol="0">
            <a:spAutoFit/>
          </a:bodyPr>
          <a:lstStyle/>
          <a:p>
            <a:pPr algn="l"/>
            <a:r>
              <a:rPr lang="en-US" sz="3600" b="1" dirty="0" smtClean="0">
                <a:solidFill>
                  <a:srgbClr val="7030A0"/>
                </a:solidFill>
                <a:latin typeface="Calibri" pitchFamily="34" charset="0"/>
                <a:cs typeface="Calibri" pitchFamily="34" charset="0"/>
              </a:rPr>
              <a:t>Trivia: </a:t>
            </a:r>
            <a:r>
              <a:rPr lang="en-US" sz="3600" dirty="0" smtClean="0">
                <a:solidFill>
                  <a:schemeClr val="tx1">
                    <a:lumMod val="95000"/>
                    <a:lumOff val="5000"/>
                  </a:schemeClr>
                </a:solidFill>
                <a:latin typeface="Calibri" pitchFamily="34" charset="0"/>
                <a:cs typeface="Calibri" pitchFamily="34" charset="0"/>
              </a:rPr>
              <a:t>Let us solve the following equation </a:t>
            </a:r>
          </a:p>
        </p:txBody>
      </p:sp>
      <p:pic>
        <p:nvPicPr>
          <p:cNvPr id="7" name="Picture 2"/>
          <p:cNvPicPr>
            <a:picLocks noChangeAspect="1" noChangeArrowheads="1"/>
          </p:cNvPicPr>
          <p:nvPr/>
        </p:nvPicPr>
        <p:blipFill>
          <a:blip r:embed="rId2"/>
          <a:srcRect t="15235" b="17504"/>
          <a:stretch>
            <a:fillRect/>
          </a:stretch>
        </p:blipFill>
        <p:spPr bwMode="auto">
          <a:xfrm>
            <a:off x="7654528" y="1944968"/>
            <a:ext cx="3240360" cy="3176506"/>
          </a:xfrm>
          <a:prstGeom prst="rect">
            <a:avLst/>
          </a:prstGeom>
          <a:noFill/>
          <a:ln w="9525">
            <a:noFill/>
            <a:miter lim="800000"/>
            <a:headEnd/>
            <a:tailEnd/>
          </a:ln>
        </p:spPr>
      </p:pic>
      <p:pic>
        <p:nvPicPr>
          <p:cNvPr id="8" name="Picture 5"/>
          <p:cNvPicPr>
            <a:picLocks noChangeAspect="1" noChangeArrowheads="1"/>
          </p:cNvPicPr>
          <p:nvPr/>
        </p:nvPicPr>
        <p:blipFill>
          <a:blip r:embed="rId3"/>
          <a:srcRect/>
          <a:stretch>
            <a:fillRect/>
          </a:stretch>
        </p:blipFill>
        <p:spPr bwMode="auto">
          <a:xfrm>
            <a:off x="2953226" y="1924472"/>
            <a:ext cx="2592288" cy="3188515"/>
          </a:xfrm>
          <a:prstGeom prst="rect">
            <a:avLst/>
          </a:prstGeom>
          <a:noFill/>
          <a:ln w="9525">
            <a:noFill/>
            <a:miter lim="800000"/>
            <a:headEnd/>
            <a:tailEnd/>
          </a:ln>
        </p:spPr>
      </p:pic>
      <p:sp>
        <p:nvSpPr>
          <p:cNvPr id="9" name="ZoneTexte 8"/>
          <p:cNvSpPr txBox="1"/>
          <p:nvPr/>
        </p:nvSpPr>
        <p:spPr>
          <a:xfrm>
            <a:off x="6286376" y="2737056"/>
            <a:ext cx="720080" cy="1569660"/>
          </a:xfrm>
          <a:prstGeom prst="rect">
            <a:avLst/>
          </a:prstGeom>
          <a:noFill/>
        </p:spPr>
        <p:txBody>
          <a:bodyPr wrap="square" rtlCol="0">
            <a:spAutoFit/>
          </a:bodyPr>
          <a:lstStyle/>
          <a:p>
            <a:pPr algn="l"/>
            <a:r>
              <a:rPr lang="en-US" sz="9600" dirty="0" smtClean="0">
                <a:solidFill>
                  <a:schemeClr val="tx1">
                    <a:lumMod val="95000"/>
                    <a:lumOff val="5000"/>
                  </a:schemeClr>
                </a:solidFill>
                <a:latin typeface="Calibri" pitchFamily="34" charset="0"/>
                <a:cs typeface="Calibri" pitchFamily="34" charset="0"/>
              </a:rPr>
              <a:t>+</a:t>
            </a:r>
          </a:p>
        </p:txBody>
      </p:sp>
      <p:grpSp>
        <p:nvGrpSpPr>
          <p:cNvPr id="29" name="Groupe 28"/>
          <p:cNvGrpSpPr/>
          <p:nvPr/>
        </p:nvGrpSpPr>
        <p:grpSpPr>
          <a:xfrm>
            <a:off x="6142360" y="5092824"/>
            <a:ext cx="1440160" cy="1584176"/>
            <a:chOff x="6142360" y="5092824"/>
            <a:chExt cx="1440160" cy="1584176"/>
          </a:xfrm>
        </p:grpSpPr>
        <p:sp>
          <p:nvSpPr>
            <p:cNvPr id="11" name="ZoneTexte 10"/>
            <p:cNvSpPr txBox="1"/>
            <p:nvPr/>
          </p:nvSpPr>
          <p:spPr>
            <a:xfrm>
              <a:off x="6142360" y="5107340"/>
              <a:ext cx="720080" cy="1569660"/>
            </a:xfrm>
            <a:prstGeom prst="rect">
              <a:avLst/>
            </a:prstGeom>
            <a:noFill/>
          </p:spPr>
          <p:txBody>
            <a:bodyPr wrap="square" rtlCol="0">
              <a:spAutoFit/>
            </a:bodyPr>
            <a:lstStyle/>
            <a:p>
              <a:pPr algn="l"/>
              <a:r>
                <a:rPr lang="en-US" sz="9600" dirty="0" smtClean="0">
                  <a:solidFill>
                    <a:schemeClr val="tx1">
                      <a:lumMod val="95000"/>
                      <a:lumOff val="5000"/>
                    </a:schemeClr>
                  </a:solidFill>
                  <a:latin typeface="Calibri" pitchFamily="34" charset="0"/>
                  <a:cs typeface="Calibri" pitchFamily="34" charset="0"/>
                </a:rPr>
                <a:t>=</a:t>
              </a:r>
            </a:p>
          </p:txBody>
        </p:sp>
        <p:sp>
          <p:nvSpPr>
            <p:cNvPr id="15" name="ZoneTexte 14"/>
            <p:cNvSpPr txBox="1"/>
            <p:nvPr/>
          </p:nvSpPr>
          <p:spPr>
            <a:xfrm>
              <a:off x="6862440" y="5092824"/>
              <a:ext cx="720080" cy="1569660"/>
            </a:xfrm>
            <a:prstGeom prst="rect">
              <a:avLst/>
            </a:prstGeom>
            <a:noFill/>
          </p:spPr>
          <p:txBody>
            <a:bodyPr wrap="square" rtlCol="0">
              <a:spAutoFit/>
            </a:bodyPr>
            <a:lstStyle/>
            <a:p>
              <a:pPr algn="l"/>
              <a:r>
                <a:rPr lang="en-US" sz="9600" dirty="0" smtClean="0">
                  <a:solidFill>
                    <a:schemeClr val="tx1">
                      <a:lumMod val="95000"/>
                      <a:lumOff val="5000"/>
                    </a:schemeClr>
                  </a:solidFill>
                  <a:latin typeface="Calibri" pitchFamily="34" charset="0"/>
                  <a:cs typeface="Calibri" pitchFamily="34" charset="0"/>
                </a:rPr>
                <a:t>?</a:t>
              </a:r>
            </a:p>
          </p:txBody>
        </p:sp>
      </p:grpSp>
    </p:spTree>
    <p:extLst>
      <p:ext uri="{BB962C8B-B14F-4D97-AF65-F5344CB8AC3E}">
        <p14:creationId xmlns="" xmlns:p14="http://schemas.microsoft.com/office/powerpoint/2010/main" val="32676936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2469952" y="124272"/>
            <a:ext cx="9793088" cy="648072"/>
          </a:xfrm>
          <a:prstGeom prst="rect">
            <a:avLst/>
          </a:prstGeom>
          <a:noFill/>
          <a:ln w="12700">
            <a:noFill/>
            <a:miter lim="800000"/>
            <a:headEnd/>
            <a:tailEnd/>
          </a:ln>
          <a:effectLst/>
        </p:spPr>
        <p:txBody>
          <a:bodyPr vert="horz" wrap="square" lIns="0" tIns="0" rIns="0" bIns="0" numCol="1" anchor="b"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rgbClr val="1C405B"/>
                </a:solidFill>
                <a:effectLst/>
                <a:uLnTx/>
                <a:uFillTx/>
                <a:latin typeface="+mj-lt"/>
                <a:ea typeface="+mj-ea"/>
                <a:cs typeface="+mj-cs"/>
                <a:sym typeface="TitilliumText14L 600 wt" pitchFamily="-64" charset="0"/>
              </a:rPr>
              <a:t>What you</a:t>
            </a:r>
            <a:r>
              <a:rPr kumimoji="0" lang="en-US" sz="4000" b="1" i="0" u="none" strike="noStrike" kern="0" cap="none" spc="0" normalizeH="0" noProof="0" dirty="0" smtClean="0">
                <a:ln>
                  <a:noFill/>
                </a:ln>
                <a:solidFill>
                  <a:srgbClr val="1C405B"/>
                </a:solidFill>
                <a:effectLst/>
                <a:uLnTx/>
                <a:uFillTx/>
                <a:latin typeface="+mj-lt"/>
                <a:ea typeface="+mj-ea"/>
                <a:cs typeface="+mj-cs"/>
                <a:sym typeface="TitilliumText14L 600 wt" pitchFamily="-64" charset="0"/>
              </a:rPr>
              <a:t> said ? Spoke ???</a:t>
            </a:r>
            <a:endParaRPr kumimoji="0" lang="en-US" sz="4000" b="1" i="0" u="none" strike="noStrike" kern="0" cap="none" spc="0" normalizeH="0" baseline="0" noProof="0" dirty="0">
              <a:ln>
                <a:noFill/>
              </a:ln>
              <a:solidFill>
                <a:srgbClr val="1C405B"/>
              </a:solidFill>
              <a:effectLst/>
              <a:uLnTx/>
              <a:uFillTx/>
              <a:latin typeface="+mj-lt"/>
              <a:ea typeface="+mj-ea"/>
              <a:cs typeface="+mj-cs"/>
              <a:sym typeface="TitilliumText14L 600 wt" pitchFamily="-64" charset="0"/>
            </a:endParaRPr>
          </a:p>
        </p:txBody>
      </p:sp>
      <p:cxnSp>
        <p:nvCxnSpPr>
          <p:cNvPr id="22" name="Connecteur droit 21"/>
          <p:cNvCxnSpPr/>
          <p:nvPr/>
        </p:nvCxnSpPr>
        <p:spPr bwMode="auto">
          <a:xfrm>
            <a:off x="5422280" y="927480"/>
            <a:ext cx="3960440" cy="0"/>
          </a:xfrm>
          <a:prstGeom prst="line">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7" name="Picture 2"/>
          <p:cNvPicPr>
            <a:picLocks noChangeAspect="1" noChangeArrowheads="1"/>
          </p:cNvPicPr>
          <p:nvPr/>
        </p:nvPicPr>
        <p:blipFill>
          <a:blip r:embed="rId2"/>
          <a:srcRect t="15235" b="17504"/>
          <a:stretch>
            <a:fillRect/>
          </a:stretch>
        </p:blipFill>
        <p:spPr bwMode="auto">
          <a:xfrm>
            <a:off x="7654528" y="1944968"/>
            <a:ext cx="3240360" cy="3176506"/>
          </a:xfrm>
          <a:prstGeom prst="rect">
            <a:avLst/>
          </a:prstGeom>
          <a:noFill/>
          <a:ln w="9525">
            <a:noFill/>
            <a:miter lim="800000"/>
            <a:headEnd/>
            <a:tailEnd/>
          </a:ln>
        </p:spPr>
      </p:pic>
      <p:pic>
        <p:nvPicPr>
          <p:cNvPr id="8" name="Picture 5"/>
          <p:cNvPicPr>
            <a:picLocks noChangeAspect="1" noChangeArrowheads="1"/>
          </p:cNvPicPr>
          <p:nvPr/>
        </p:nvPicPr>
        <p:blipFill>
          <a:blip r:embed="rId3"/>
          <a:srcRect/>
          <a:stretch>
            <a:fillRect/>
          </a:stretch>
        </p:blipFill>
        <p:spPr bwMode="auto">
          <a:xfrm>
            <a:off x="2953226" y="1924472"/>
            <a:ext cx="2592288" cy="3188515"/>
          </a:xfrm>
          <a:prstGeom prst="rect">
            <a:avLst/>
          </a:prstGeom>
          <a:noFill/>
          <a:ln w="9525">
            <a:noFill/>
            <a:miter lim="800000"/>
            <a:headEnd/>
            <a:tailEnd/>
          </a:ln>
        </p:spPr>
      </p:pic>
      <p:sp>
        <p:nvSpPr>
          <p:cNvPr id="9" name="ZoneTexte 8"/>
          <p:cNvSpPr txBox="1"/>
          <p:nvPr/>
        </p:nvSpPr>
        <p:spPr>
          <a:xfrm>
            <a:off x="6286376" y="2737056"/>
            <a:ext cx="720080" cy="1569660"/>
          </a:xfrm>
          <a:prstGeom prst="rect">
            <a:avLst/>
          </a:prstGeom>
          <a:noFill/>
        </p:spPr>
        <p:txBody>
          <a:bodyPr wrap="square" rtlCol="0">
            <a:spAutoFit/>
          </a:bodyPr>
          <a:lstStyle/>
          <a:p>
            <a:pPr algn="l"/>
            <a:r>
              <a:rPr lang="en-US" sz="9600" dirty="0" smtClean="0">
                <a:solidFill>
                  <a:schemeClr val="tx1">
                    <a:lumMod val="95000"/>
                    <a:lumOff val="5000"/>
                  </a:schemeClr>
                </a:solidFill>
                <a:latin typeface="Calibri" pitchFamily="34" charset="0"/>
                <a:cs typeface="Calibri" pitchFamily="34" charset="0"/>
              </a:rPr>
              <a:t>+</a:t>
            </a:r>
          </a:p>
        </p:txBody>
      </p:sp>
      <p:grpSp>
        <p:nvGrpSpPr>
          <p:cNvPr id="14" name="Groupe 13"/>
          <p:cNvGrpSpPr/>
          <p:nvPr/>
        </p:nvGrpSpPr>
        <p:grpSpPr>
          <a:xfrm>
            <a:off x="381720" y="5236840"/>
            <a:ext cx="4918224" cy="2968010"/>
            <a:chOff x="381720" y="5236840"/>
            <a:chExt cx="4918224" cy="2968010"/>
          </a:xfrm>
        </p:grpSpPr>
        <p:sp>
          <p:nvSpPr>
            <p:cNvPr id="16" name="ZoneTexte 15"/>
            <p:cNvSpPr txBox="1"/>
            <p:nvPr/>
          </p:nvSpPr>
          <p:spPr>
            <a:xfrm>
              <a:off x="381720" y="6388968"/>
              <a:ext cx="4918224" cy="1815882"/>
            </a:xfrm>
            <a:prstGeom prst="rect">
              <a:avLst/>
            </a:prstGeom>
            <a:noFill/>
          </p:spPr>
          <p:txBody>
            <a:bodyPr wrap="square" rtlCol="0">
              <a:spAutoFit/>
            </a:bodyPr>
            <a:lstStyle/>
            <a:p>
              <a:r>
                <a:rPr lang="en-US" sz="2800" b="1" dirty="0" smtClean="0">
                  <a:solidFill>
                    <a:srgbClr val="800080"/>
                  </a:solidFill>
                  <a:latin typeface="Calibri" pitchFamily="34" charset="0"/>
                  <a:cs typeface="Calibri" pitchFamily="34" charset="0"/>
                </a:rPr>
                <a:t>Heike </a:t>
              </a:r>
              <a:r>
                <a:rPr lang="en-US" sz="2800" b="1" dirty="0" err="1" smtClean="0">
                  <a:solidFill>
                    <a:srgbClr val="800080"/>
                  </a:solidFill>
                  <a:latin typeface="Calibri" pitchFamily="34" charset="0"/>
                  <a:cs typeface="Calibri" pitchFamily="34" charset="0"/>
                </a:rPr>
                <a:t>Kamerlingh</a:t>
              </a:r>
              <a:r>
                <a:rPr lang="en-US" sz="2800" b="1" dirty="0" smtClean="0">
                  <a:solidFill>
                    <a:srgbClr val="800080"/>
                  </a:solidFill>
                  <a:latin typeface="Calibri" pitchFamily="34" charset="0"/>
                  <a:cs typeface="Calibri" pitchFamily="34" charset="0"/>
                </a:rPr>
                <a:t> </a:t>
              </a:r>
              <a:r>
                <a:rPr lang="en-US" sz="2800" b="1" dirty="0" err="1" smtClean="0">
                  <a:solidFill>
                    <a:srgbClr val="800080"/>
                  </a:solidFill>
                  <a:latin typeface="Calibri" pitchFamily="34" charset="0"/>
                  <a:cs typeface="Calibri" pitchFamily="34" charset="0"/>
                </a:rPr>
                <a:t>Onnes</a:t>
              </a:r>
              <a:endParaRPr lang="en-US" sz="2800" b="1" dirty="0" smtClean="0">
                <a:solidFill>
                  <a:srgbClr val="800080"/>
                </a:solidFill>
                <a:latin typeface="Calibri" pitchFamily="34" charset="0"/>
                <a:cs typeface="Calibri" pitchFamily="34" charset="0"/>
              </a:endParaRPr>
            </a:p>
            <a:p>
              <a:r>
                <a:rPr lang="en-US" sz="2800" b="1" dirty="0" smtClean="0">
                  <a:solidFill>
                    <a:schemeClr val="tx2">
                      <a:lumMod val="75000"/>
                    </a:schemeClr>
                  </a:solidFill>
                  <a:latin typeface="Calibri" pitchFamily="34" charset="0"/>
                  <a:cs typeface="Calibri" pitchFamily="34" charset="0"/>
                </a:rPr>
                <a:t>Discovery of superconductivity</a:t>
              </a:r>
            </a:p>
            <a:p>
              <a:r>
                <a:rPr lang="en-US" sz="2800" b="1" dirty="0" smtClean="0">
                  <a:solidFill>
                    <a:schemeClr val="tx2">
                      <a:lumMod val="75000"/>
                    </a:schemeClr>
                  </a:solidFill>
                  <a:latin typeface="Calibri" pitchFamily="34" charset="0"/>
                  <a:cs typeface="Calibri" pitchFamily="34" charset="0"/>
                </a:rPr>
                <a:t>100 years ago</a:t>
              </a:r>
            </a:p>
            <a:p>
              <a:r>
                <a:rPr lang="en-US" sz="2800" b="1" dirty="0" smtClean="0">
                  <a:solidFill>
                    <a:schemeClr val="tx2">
                      <a:lumMod val="75000"/>
                    </a:schemeClr>
                  </a:solidFill>
                  <a:latin typeface="Calibri" pitchFamily="34" charset="0"/>
                  <a:cs typeface="Calibri" pitchFamily="34" charset="0"/>
                </a:rPr>
                <a:t>Nobel prize </a:t>
              </a:r>
            </a:p>
          </p:txBody>
        </p:sp>
        <p:cxnSp>
          <p:nvCxnSpPr>
            <p:cNvPr id="18" name="Connecteur droit avec flèche 17"/>
            <p:cNvCxnSpPr/>
            <p:nvPr/>
          </p:nvCxnSpPr>
          <p:spPr bwMode="auto">
            <a:xfrm flipV="1">
              <a:off x="3262040" y="5236840"/>
              <a:ext cx="648072" cy="1008112"/>
            </a:xfrm>
            <a:prstGeom prst="straightConnector1">
              <a:avLst/>
            </a:prstGeom>
            <a:blipFill dpi="0" rotWithShape="0">
              <a:blip r:embed="rId4"/>
              <a:srcRect/>
              <a:tile tx="0" ty="0" sx="100000" sy="100000" flip="none" algn="tl"/>
            </a:blipFill>
            <a:ln w="60325" cap="flat" cmpd="sng" algn="ctr">
              <a:solidFill>
                <a:srgbClr val="800080"/>
              </a:solidFill>
              <a:prstDash val="solid"/>
              <a:round/>
              <a:headEnd type="none" w="med" len="med"/>
              <a:tailEnd type="arrow"/>
            </a:ln>
            <a:effectLst/>
          </p:spPr>
        </p:cxnSp>
      </p:grpSp>
      <p:grpSp>
        <p:nvGrpSpPr>
          <p:cNvPr id="17" name="Groupe 16"/>
          <p:cNvGrpSpPr/>
          <p:nvPr/>
        </p:nvGrpSpPr>
        <p:grpSpPr>
          <a:xfrm>
            <a:off x="7632848" y="5236840"/>
            <a:ext cx="4918224" cy="2520280"/>
            <a:chOff x="7632848" y="5236840"/>
            <a:chExt cx="4918224" cy="2520280"/>
          </a:xfrm>
        </p:grpSpPr>
        <p:sp>
          <p:nvSpPr>
            <p:cNvPr id="19" name="ZoneTexte 18"/>
            <p:cNvSpPr txBox="1"/>
            <p:nvPr/>
          </p:nvSpPr>
          <p:spPr>
            <a:xfrm>
              <a:off x="7632848" y="6372125"/>
              <a:ext cx="4918224" cy="1384995"/>
            </a:xfrm>
            <a:prstGeom prst="rect">
              <a:avLst/>
            </a:prstGeom>
            <a:noFill/>
          </p:spPr>
          <p:txBody>
            <a:bodyPr wrap="square" rtlCol="0">
              <a:spAutoFit/>
            </a:bodyPr>
            <a:lstStyle/>
            <a:p>
              <a:r>
                <a:rPr lang="en-US" sz="2800" b="1" dirty="0" smtClean="0">
                  <a:solidFill>
                    <a:srgbClr val="800080"/>
                  </a:solidFill>
                  <a:latin typeface="Calibri" pitchFamily="34" charset="0"/>
                  <a:cs typeface="Calibri" pitchFamily="34" charset="0"/>
                </a:rPr>
                <a:t>Jean </a:t>
              </a:r>
              <a:r>
                <a:rPr lang="en-US" sz="2800" b="1" dirty="0" err="1" smtClean="0">
                  <a:solidFill>
                    <a:srgbClr val="800080"/>
                  </a:solidFill>
                  <a:latin typeface="Calibri" pitchFamily="34" charset="0"/>
                  <a:cs typeface="Calibri" pitchFamily="34" charset="0"/>
                </a:rPr>
                <a:t>Delayen</a:t>
              </a:r>
              <a:r>
                <a:rPr lang="en-US" sz="2800" b="1" dirty="0" smtClean="0">
                  <a:solidFill>
                    <a:srgbClr val="800080"/>
                  </a:solidFill>
                  <a:latin typeface="Calibri" pitchFamily="34" charset="0"/>
                  <a:cs typeface="Calibri" pitchFamily="34" charset="0"/>
                </a:rPr>
                <a:t> (ODU / JLAB)</a:t>
              </a:r>
            </a:p>
            <a:p>
              <a:r>
                <a:rPr lang="en-US" sz="2800" b="1" dirty="0" smtClean="0">
                  <a:solidFill>
                    <a:schemeClr val="tx2">
                      <a:lumMod val="75000"/>
                    </a:schemeClr>
                  </a:solidFill>
                  <a:latin typeface="Calibri" pitchFamily="34" charset="0"/>
                  <a:cs typeface="Calibri" pitchFamily="34" charset="0"/>
                </a:rPr>
                <a:t>Inventor of spoke geometry</a:t>
              </a:r>
            </a:p>
            <a:p>
              <a:r>
                <a:rPr lang="en-US" sz="2800" b="1" dirty="0" smtClean="0">
                  <a:solidFill>
                    <a:schemeClr val="tx2">
                      <a:lumMod val="75000"/>
                    </a:schemeClr>
                  </a:solidFill>
                  <a:latin typeface="Calibri" pitchFamily="34" charset="0"/>
                  <a:cs typeface="Calibri" pitchFamily="34" charset="0"/>
                </a:rPr>
                <a:t>Late 1980s</a:t>
              </a:r>
            </a:p>
          </p:txBody>
        </p:sp>
        <p:cxnSp>
          <p:nvCxnSpPr>
            <p:cNvPr id="20" name="Connecteur droit avec flèche 19"/>
            <p:cNvCxnSpPr/>
            <p:nvPr/>
          </p:nvCxnSpPr>
          <p:spPr bwMode="auto">
            <a:xfrm flipH="1" flipV="1">
              <a:off x="9454728" y="5236840"/>
              <a:ext cx="360040" cy="1080120"/>
            </a:xfrm>
            <a:prstGeom prst="straightConnector1">
              <a:avLst/>
            </a:prstGeom>
            <a:blipFill dpi="0" rotWithShape="0">
              <a:blip r:embed="rId4"/>
              <a:srcRect/>
              <a:tile tx="0" ty="0" sx="100000" sy="100000" flip="none" algn="tl"/>
            </a:blipFill>
            <a:ln w="60325" cap="flat" cmpd="sng" algn="ctr">
              <a:solidFill>
                <a:srgbClr val="800080"/>
              </a:solidFill>
              <a:prstDash val="solid"/>
              <a:round/>
              <a:headEnd type="none" w="med" len="med"/>
              <a:tailEnd type="arrow"/>
            </a:ln>
            <a:effectLst/>
          </p:spPr>
        </p:cxnSp>
      </p:grpSp>
      <p:sp>
        <p:nvSpPr>
          <p:cNvPr id="21" name="ZoneTexte 20"/>
          <p:cNvSpPr txBox="1"/>
          <p:nvPr/>
        </p:nvSpPr>
        <p:spPr>
          <a:xfrm>
            <a:off x="237704" y="1132384"/>
            <a:ext cx="12313368" cy="646331"/>
          </a:xfrm>
          <a:prstGeom prst="rect">
            <a:avLst/>
          </a:prstGeom>
          <a:noFill/>
        </p:spPr>
        <p:txBody>
          <a:bodyPr wrap="square" rtlCol="0">
            <a:spAutoFit/>
          </a:bodyPr>
          <a:lstStyle/>
          <a:p>
            <a:pPr algn="l"/>
            <a:r>
              <a:rPr lang="en-US" sz="3600" b="1" dirty="0" smtClean="0">
                <a:solidFill>
                  <a:srgbClr val="7030A0"/>
                </a:solidFill>
                <a:latin typeface="Calibri" pitchFamily="34" charset="0"/>
                <a:cs typeface="Calibri" pitchFamily="34" charset="0"/>
              </a:rPr>
              <a:t>Trivia: </a:t>
            </a:r>
            <a:r>
              <a:rPr lang="en-US" sz="3600" dirty="0" smtClean="0">
                <a:solidFill>
                  <a:schemeClr val="tx1">
                    <a:lumMod val="95000"/>
                    <a:lumOff val="5000"/>
                  </a:schemeClr>
                </a:solidFill>
                <a:latin typeface="Calibri" pitchFamily="34" charset="0"/>
                <a:cs typeface="Calibri" pitchFamily="34" charset="0"/>
              </a:rPr>
              <a:t>Let us solve the following equation </a:t>
            </a:r>
          </a:p>
        </p:txBody>
      </p:sp>
    </p:spTree>
    <p:extLst>
      <p:ext uri="{BB962C8B-B14F-4D97-AF65-F5344CB8AC3E}">
        <p14:creationId xmlns="" xmlns:p14="http://schemas.microsoft.com/office/powerpoint/2010/main" val="32676936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2469952" y="124272"/>
            <a:ext cx="9793088" cy="648072"/>
          </a:xfrm>
          <a:prstGeom prst="rect">
            <a:avLst/>
          </a:prstGeom>
          <a:noFill/>
          <a:ln w="12700">
            <a:noFill/>
            <a:miter lim="800000"/>
            <a:headEnd/>
            <a:tailEnd/>
          </a:ln>
          <a:effectLst/>
        </p:spPr>
        <p:txBody>
          <a:bodyPr vert="horz" wrap="square" lIns="0" tIns="0" rIns="0" bIns="0" numCol="1" anchor="b"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rgbClr val="1C405B"/>
                </a:solidFill>
                <a:effectLst/>
                <a:uLnTx/>
                <a:uFillTx/>
                <a:latin typeface="+mj-lt"/>
                <a:ea typeface="+mj-ea"/>
                <a:cs typeface="+mj-cs"/>
                <a:sym typeface="TitilliumText14L 600 wt" pitchFamily="-64" charset="0"/>
              </a:rPr>
              <a:t>What you</a:t>
            </a:r>
            <a:r>
              <a:rPr kumimoji="0" lang="en-US" sz="4000" b="1" i="0" u="none" strike="noStrike" kern="0" cap="none" spc="0" normalizeH="0" noProof="0" dirty="0" smtClean="0">
                <a:ln>
                  <a:noFill/>
                </a:ln>
                <a:solidFill>
                  <a:srgbClr val="1C405B"/>
                </a:solidFill>
                <a:effectLst/>
                <a:uLnTx/>
                <a:uFillTx/>
                <a:latin typeface="+mj-lt"/>
                <a:ea typeface="+mj-ea"/>
                <a:cs typeface="+mj-cs"/>
                <a:sym typeface="TitilliumText14L 600 wt" pitchFamily="-64" charset="0"/>
              </a:rPr>
              <a:t> said ? Spoke ???</a:t>
            </a:r>
            <a:endParaRPr kumimoji="0" lang="en-US" sz="4000" b="1" i="0" u="none" strike="noStrike" kern="0" cap="none" spc="0" normalizeH="0" baseline="0" noProof="0" dirty="0">
              <a:ln>
                <a:noFill/>
              </a:ln>
              <a:solidFill>
                <a:srgbClr val="1C405B"/>
              </a:solidFill>
              <a:effectLst/>
              <a:uLnTx/>
              <a:uFillTx/>
              <a:latin typeface="+mj-lt"/>
              <a:ea typeface="+mj-ea"/>
              <a:cs typeface="+mj-cs"/>
              <a:sym typeface="TitilliumText14L 600 wt" pitchFamily="-64" charset="0"/>
            </a:endParaRPr>
          </a:p>
        </p:txBody>
      </p:sp>
      <p:cxnSp>
        <p:nvCxnSpPr>
          <p:cNvPr id="22" name="Connecteur droit 21"/>
          <p:cNvCxnSpPr/>
          <p:nvPr/>
        </p:nvCxnSpPr>
        <p:spPr bwMode="auto">
          <a:xfrm>
            <a:off x="5422280" y="927480"/>
            <a:ext cx="3960440" cy="0"/>
          </a:xfrm>
          <a:prstGeom prst="line">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ZoneTexte 24"/>
          <p:cNvSpPr txBox="1"/>
          <p:nvPr/>
        </p:nvSpPr>
        <p:spPr>
          <a:xfrm>
            <a:off x="237704" y="1132384"/>
            <a:ext cx="12313368" cy="584775"/>
          </a:xfrm>
          <a:prstGeom prst="rect">
            <a:avLst/>
          </a:prstGeom>
          <a:noFill/>
        </p:spPr>
        <p:txBody>
          <a:bodyPr wrap="square" rtlCol="0">
            <a:spAutoFit/>
          </a:bodyPr>
          <a:lstStyle/>
          <a:p>
            <a:pPr algn="l"/>
            <a:r>
              <a:rPr lang="en-US" sz="3200" b="1" dirty="0" smtClean="0">
                <a:solidFill>
                  <a:srgbClr val="7030A0"/>
                </a:solidFill>
                <a:latin typeface="Calibri" pitchFamily="34" charset="0"/>
                <a:cs typeface="Calibri" pitchFamily="34" charset="0"/>
              </a:rPr>
              <a:t>Trivia</a:t>
            </a:r>
            <a:r>
              <a:rPr lang="en-US" sz="3200" dirty="0" smtClean="0">
                <a:solidFill>
                  <a:schemeClr val="tx1">
                    <a:lumMod val="95000"/>
                    <a:lumOff val="5000"/>
                  </a:schemeClr>
                </a:solidFill>
                <a:latin typeface="Calibri" pitchFamily="34" charset="0"/>
                <a:cs typeface="Calibri" pitchFamily="34" charset="0"/>
              </a:rPr>
              <a:t>: Let us solve the following equation </a:t>
            </a:r>
          </a:p>
        </p:txBody>
      </p:sp>
      <p:pic>
        <p:nvPicPr>
          <p:cNvPr id="12" name="Picture 3"/>
          <p:cNvPicPr>
            <a:picLocks noChangeAspect="1" noChangeArrowheads="1"/>
          </p:cNvPicPr>
          <p:nvPr/>
        </p:nvPicPr>
        <p:blipFill>
          <a:blip r:embed="rId2"/>
          <a:srcRect/>
          <a:stretch>
            <a:fillRect/>
          </a:stretch>
        </p:blipFill>
        <p:spPr bwMode="auto">
          <a:xfrm>
            <a:off x="669752" y="6316960"/>
            <a:ext cx="2514566" cy="3168352"/>
          </a:xfrm>
          <a:prstGeom prst="rect">
            <a:avLst/>
          </a:prstGeom>
          <a:noFill/>
          <a:ln w="9525">
            <a:noFill/>
            <a:miter lim="800000"/>
            <a:headEnd/>
            <a:tailEnd/>
          </a:ln>
        </p:spPr>
      </p:pic>
      <p:pic>
        <p:nvPicPr>
          <p:cNvPr id="13" name="Picture 4"/>
          <p:cNvPicPr>
            <a:picLocks noChangeAspect="1" noChangeArrowheads="1"/>
          </p:cNvPicPr>
          <p:nvPr/>
        </p:nvPicPr>
        <p:blipFill>
          <a:blip r:embed="rId3"/>
          <a:srcRect/>
          <a:stretch>
            <a:fillRect/>
          </a:stretch>
        </p:blipFill>
        <p:spPr bwMode="auto">
          <a:xfrm>
            <a:off x="9166696" y="6388967"/>
            <a:ext cx="2952328" cy="3226963"/>
          </a:xfrm>
          <a:prstGeom prst="rect">
            <a:avLst/>
          </a:prstGeom>
          <a:noFill/>
          <a:ln w="9525">
            <a:noFill/>
            <a:miter lim="800000"/>
            <a:headEnd/>
            <a:tailEnd/>
          </a:ln>
        </p:spPr>
      </p:pic>
      <p:grpSp>
        <p:nvGrpSpPr>
          <p:cNvPr id="17" name="Groupe 16"/>
          <p:cNvGrpSpPr/>
          <p:nvPr/>
        </p:nvGrpSpPr>
        <p:grpSpPr>
          <a:xfrm>
            <a:off x="2953226" y="1924472"/>
            <a:ext cx="7941662" cy="4377972"/>
            <a:chOff x="2953226" y="1924472"/>
            <a:chExt cx="7941662" cy="4377972"/>
          </a:xfrm>
        </p:grpSpPr>
        <p:pic>
          <p:nvPicPr>
            <p:cNvPr id="7" name="Picture 2"/>
            <p:cNvPicPr>
              <a:picLocks noChangeAspect="1" noChangeArrowheads="1"/>
            </p:cNvPicPr>
            <p:nvPr/>
          </p:nvPicPr>
          <p:blipFill>
            <a:blip r:embed="rId4"/>
            <a:srcRect t="15235" b="17504"/>
            <a:stretch>
              <a:fillRect/>
            </a:stretch>
          </p:blipFill>
          <p:spPr bwMode="auto">
            <a:xfrm>
              <a:off x="7654528" y="1944968"/>
              <a:ext cx="3240360" cy="3176506"/>
            </a:xfrm>
            <a:prstGeom prst="rect">
              <a:avLst/>
            </a:prstGeom>
            <a:noFill/>
            <a:ln w="9525">
              <a:noFill/>
              <a:miter lim="800000"/>
              <a:headEnd/>
              <a:tailEnd/>
            </a:ln>
          </p:spPr>
        </p:pic>
        <p:pic>
          <p:nvPicPr>
            <p:cNvPr id="8" name="Picture 5"/>
            <p:cNvPicPr>
              <a:picLocks noChangeAspect="1" noChangeArrowheads="1"/>
            </p:cNvPicPr>
            <p:nvPr/>
          </p:nvPicPr>
          <p:blipFill>
            <a:blip r:embed="rId5"/>
            <a:srcRect/>
            <a:stretch>
              <a:fillRect/>
            </a:stretch>
          </p:blipFill>
          <p:spPr bwMode="auto">
            <a:xfrm>
              <a:off x="2953226" y="1924472"/>
              <a:ext cx="2592288" cy="3188515"/>
            </a:xfrm>
            <a:prstGeom prst="rect">
              <a:avLst/>
            </a:prstGeom>
            <a:noFill/>
            <a:ln w="9525">
              <a:noFill/>
              <a:miter lim="800000"/>
              <a:headEnd/>
              <a:tailEnd/>
            </a:ln>
          </p:spPr>
        </p:pic>
        <p:sp>
          <p:nvSpPr>
            <p:cNvPr id="9" name="ZoneTexte 8"/>
            <p:cNvSpPr txBox="1"/>
            <p:nvPr/>
          </p:nvSpPr>
          <p:spPr>
            <a:xfrm>
              <a:off x="6286376" y="2737056"/>
              <a:ext cx="720080" cy="1569660"/>
            </a:xfrm>
            <a:prstGeom prst="rect">
              <a:avLst/>
            </a:prstGeom>
            <a:noFill/>
          </p:spPr>
          <p:txBody>
            <a:bodyPr wrap="square" rtlCol="0">
              <a:spAutoFit/>
            </a:bodyPr>
            <a:lstStyle/>
            <a:p>
              <a:pPr algn="l"/>
              <a:r>
                <a:rPr lang="en-US" sz="9600" dirty="0" smtClean="0">
                  <a:solidFill>
                    <a:schemeClr val="tx1">
                      <a:lumMod val="95000"/>
                      <a:lumOff val="5000"/>
                    </a:schemeClr>
                  </a:solidFill>
                  <a:latin typeface="Calibri" pitchFamily="34" charset="0"/>
                  <a:cs typeface="Calibri" pitchFamily="34" charset="0"/>
                </a:rPr>
                <a:t>+</a:t>
              </a:r>
            </a:p>
          </p:txBody>
        </p:sp>
        <p:sp>
          <p:nvSpPr>
            <p:cNvPr id="11" name="ZoneTexte 10"/>
            <p:cNvSpPr txBox="1"/>
            <p:nvPr/>
          </p:nvSpPr>
          <p:spPr>
            <a:xfrm>
              <a:off x="5998344" y="4732784"/>
              <a:ext cx="720080" cy="1569660"/>
            </a:xfrm>
            <a:prstGeom prst="rect">
              <a:avLst/>
            </a:prstGeom>
            <a:noFill/>
          </p:spPr>
          <p:txBody>
            <a:bodyPr wrap="square" rtlCol="0">
              <a:spAutoFit/>
            </a:bodyPr>
            <a:lstStyle/>
            <a:p>
              <a:pPr algn="l"/>
              <a:r>
                <a:rPr lang="en-US" sz="9600" dirty="0" smtClean="0">
                  <a:solidFill>
                    <a:schemeClr val="tx1">
                      <a:lumMod val="95000"/>
                      <a:lumOff val="5000"/>
                    </a:schemeClr>
                  </a:solidFill>
                  <a:latin typeface="Calibri" pitchFamily="34" charset="0"/>
                  <a:cs typeface="Calibri" pitchFamily="34" charset="0"/>
                </a:rPr>
                <a:t>=</a:t>
              </a:r>
            </a:p>
          </p:txBody>
        </p:sp>
        <p:sp>
          <p:nvSpPr>
            <p:cNvPr id="15" name="ZoneTexte 14"/>
            <p:cNvSpPr txBox="1"/>
            <p:nvPr/>
          </p:nvSpPr>
          <p:spPr>
            <a:xfrm>
              <a:off x="6646416" y="4732784"/>
              <a:ext cx="720080" cy="1569660"/>
            </a:xfrm>
            <a:prstGeom prst="rect">
              <a:avLst/>
            </a:prstGeom>
            <a:noFill/>
          </p:spPr>
          <p:txBody>
            <a:bodyPr wrap="square" rtlCol="0">
              <a:spAutoFit/>
            </a:bodyPr>
            <a:lstStyle/>
            <a:p>
              <a:pPr algn="l"/>
              <a:r>
                <a:rPr lang="en-US" sz="9600" dirty="0" smtClean="0">
                  <a:solidFill>
                    <a:schemeClr val="tx1">
                      <a:lumMod val="95000"/>
                      <a:lumOff val="5000"/>
                    </a:schemeClr>
                  </a:solidFill>
                  <a:latin typeface="Calibri" pitchFamily="34" charset="0"/>
                  <a:cs typeface="Calibri" pitchFamily="34" charset="0"/>
                </a:rPr>
                <a:t>?</a:t>
              </a:r>
            </a:p>
          </p:txBody>
        </p:sp>
      </p:grpSp>
      <p:pic>
        <p:nvPicPr>
          <p:cNvPr id="2051" name="Picture 3"/>
          <p:cNvPicPr>
            <a:picLocks noChangeAspect="1" noChangeArrowheads="1"/>
          </p:cNvPicPr>
          <p:nvPr/>
        </p:nvPicPr>
        <p:blipFill>
          <a:blip r:embed="rId6"/>
          <a:srcRect/>
          <a:stretch>
            <a:fillRect/>
          </a:stretch>
        </p:blipFill>
        <p:spPr bwMode="auto">
          <a:xfrm>
            <a:off x="4414168" y="6388968"/>
            <a:ext cx="3679246" cy="3364632"/>
          </a:xfrm>
          <a:prstGeom prst="rect">
            <a:avLst/>
          </a:prstGeom>
          <a:noFill/>
          <a:ln w="9525">
            <a:noFill/>
            <a:miter lim="800000"/>
            <a:headEnd/>
            <a:tailEnd/>
          </a:ln>
        </p:spPr>
      </p:pic>
      <p:sp>
        <p:nvSpPr>
          <p:cNvPr id="19" name="ZoneTexte 18"/>
          <p:cNvSpPr txBox="1"/>
          <p:nvPr/>
        </p:nvSpPr>
        <p:spPr>
          <a:xfrm>
            <a:off x="4414168" y="6316960"/>
            <a:ext cx="720080" cy="861774"/>
          </a:xfrm>
          <a:prstGeom prst="rect">
            <a:avLst/>
          </a:prstGeom>
          <a:solidFill>
            <a:schemeClr val="bg1"/>
          </a:solidFill>
        </p:spPr>
        <p:txBody>
          <a:bodyPr wrap="square" rtlCol="0">
            <a:spAutoFit/>
          </a:bodyPr>
          <a:lstStyle/>
          <a:p>
            <a:pPr algn="l">
              <a:buFont typeface="Wingdings" pitchFamily="2" charset="2"/>
              <a:buChar char="ü"/>
            </a:pPr>
            <a:r>
              <a:rPr lang="en-US" sz="5000" b="1" dirty="0" smtClean="0">
                <a:solidFill>
                  <a:srgbClr val="1C6E26"/>
                </a:solidFill>
                <a:latin typeface="Calibri" pitchFamily="34" charset="0"/>
                <a:cs typeface="Calibri" pitchFamily="34" charset="0"/>
              </a:rPr>
              <a:t> </a:t>
            </a:r>
          </a:p>
        </p:txBody>
      </p:sp>
    </p:spTree>
    <p:extLst>
      <p:ext uri="{BB962C8B-B14F-4D97-AF65-F5344CB8AC3E}">
        <p14:creationId xmlns="" xmlns:p14="http://schemas.microsoft.com/office/powerpoint/2010/main" val="32676936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2469952" y="124272"/>
            <a:ext cx="9793088" cy="648072"/>
          </a:xfrm>
          <a:prstGeom prst="rect">
            <a:avLst/>
          </a:prstGeom>
          <a:noFill/>
          <a:ln w="12700">
            <a:noFill/>
            <a:miter lim="800000"/>
            <a:headEnd/>
            <a:tailEnd/>
          </a:ln>
          <a:effectLst/>
        </p:spPr>
        <p:txBody>
          <a:bodyPr vert="horz" wrap="square" lIns="0" tIns="0" rIns="0" bIns="0" numCol="1" anchor="b"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b="1" i="0" u="none" strike="noStrike" kern="0" cap="none" spc="0" normalizeH="0" baseline="0" noProof="0" dirty="0" smtClean="0">
                <a:ln>
                  <a:noFill/>
                </a:ln>
                <a:solidFill>
                  <a:srgbClr val="1C405B"/>
                </a:solidFill>
                <a:effectLst/>
                <a:uLnTx/>
                <a:uFillTx/>
                <a:latin typeface="Calibri" pitchFamily="34" charset="0"/>
                <a:ea typeface="+mj-ea"/>
                <a:cs typeface="Calibri" pitchFamily="34" charset="0"/>
                <a:sym typeface="TitilliumText14L 600 wt" pitchFamily="-64" charset="0"/>
              </a:rPr>
              <a:t>Spoke cavities</a:t>
            </a:r>
            <a:endParaRPr kumimoji="0" lang="en-US" b="1" i="0" u="none" strike="noStrike" kern="0" cap="none" spc="0" normalizeH="0" baseline="0" noProof="0" dirty="0">
              <a:ln>
                <a:noFill/>
              </a:ln>
              <a:solidFill>
                <a:srgbClr val="1C405B"/>
              </a:solidFill>
              <a:effectLst/>
              <a:uLnTx/>
              <a:uFillTx/>
              <a:latin typeface="Calibri" pitchFamily="34" charset="0"/>
              <a:ea typeface="+mj-ea"/>
              <a:cs typeface="Calibri" pitchFamily="34" charset="0"/>
              <a:sym typeface="TitilliumText14L 600 wt" pitchFamily="-64" charset="0"/>
            </a:endParaRPr>
          </a:p>
        </p:txBody>
      </p:sp>
      <p:cxnSp>
        <p:nvCxnSpPr>
          <p:cNvPr id="22" name="Connecteur droit 21"/>
          <p:cNvCxnSpPr/>
          <p:nvPr/>
        </p:nvCxnSpPr>
        <p:spPr bwMode="auto">
          <a:xfrm>
            <a:off x="5422280" y="927480"/>
            <a:ext cx="3960440" cy="0"/>
          </a:xfrm>
          <a:prstGeom prst="line">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ZoneTexte 24"/>
          <p:cNvSpPr txBox="1"/>
          <p:nvPr/>
        </p:nvSpPr>
        <p:spPr>
          <a:xfrm>
            <a:off x="165696" y="1204392"/>
            <a:ext cx="12839104" cy="1754326"/>
          </a:xfrm>
          <a:prstGeom prst="rect">
            <a:avLst/>
          </a:prstGeom>
          <a:noFill/>
        </p:spPr>
        <p:txBody>
          <a:bodyPr wrap="square" rtlCol="0">
            <a:spAutoFit/>
          </a:bodyPr>
          <a:lstStyle/>
          <a:p>
            <a:pPr algn="just"/>
            <a:r>
              <a:rPr lang="en-US" sz="3600" b="1" dirty="0" smtClean="0">
                <a:solidFill>
                  <a:srgbClr val="7030A0"/>
                </a:solidFill>
                <a:latin typeface="Calibri" pitchFamily="34" charset="0"/>
                <a:cs typeface="Calibri" pitchFamily="34" charset="0"/>
              </a:rPr>
              <a:t>Spoke cavity</a:t>
            </a:r>
            <a:r>
              <a:rPr lang="en-US" sz="3600" dirty="0" smtClean="0">
                <a:solidFill>
                  <a:schemeClr val="tx1">
                    <a:lumMod val="95000"/>
                    <a:lumOff val="5000"/>
                  </a:schemeClr>
                </a:solidFill>
                <a:latin typeface="Calibri" pitchFamily="34" charset="0"/>
                <a:cs typeface="Calibri" pitchFamily="34" charset="0"/>
              </a:rPr>
              <a:t>: a superconducting resonator of a complex 3D geometry, well suited to accelerate beam of medium energy (and potentially more…)</a:t>
            </a:r>
          </a:p>
        </p:txBody>
      </p:sp>
      <p:pic>
        <p:nvPicPr>
          <p:cNvPr id="17" name="Picture 5" descr="64"/>
          <p:cNvPicPr>
            <a:picLocks noChangeAspect="1" noChangeArrowheads="1"/>
          </p:cNvPicPr>
          <p:nvPr/>
        </p:nvPicPr>
        <p:blipFill>
          <a:blip r:embed="rId3"/>
          <a:srcRect r="581"/>
          <a:stretch>
            <a:fillRect/>
          </a:stretch>
        </p:blipFill>
        <p:spPr bwMode="auto">
          <a:xfrm>
            <a:off x="0" y="3004592"/>
            <a:ext cx="5014271" cy="6122907"/>
          </a:xfrm>
          <a:prstGeom prst="rect">
            <a:avLst/>
          </a:prstGeom>
          <a:noFill/>
          <a:ln w="9525">
            <a:noFill/>
            <a:miter lim="800000"/>
            <a:headEnd/>
            <a:tailEnd/>
          </a:ln>
        </p:spPr>
      </p:pic>
      <p:pic>
        <p:nvPicPr>
          <p:cNvPr id="16" name="Spoke 0.15.avi">
            <a:hlinkClick r:id="" action="ppaction://media"/>
          </p:cNvPr>
          <p:cNvPicPr>
            <a:picLocks noRot="1" noChangeAspect="1" noChangeArrowheads="1"/>
          </p:cNvPicPr>
          <p:nvPr>
            <a:videoFile r:link="rId1"/>
          </p:nvPr>
        </p:nvPicPr>
        <p:blipFill>
          <a:blip r:embed="rId4"/>
          <a:srcRect/>
          <a:stretch>
            <a:fillRect/>
          </a:stretch>
        </p:blipFill>
        <p:spPr bwMode="auto">
          <a:xfrm>
            <a:off x="237704" y="3296082"/>
            <a:ext cx="12457384" cy="5685173"/>
          </a:xfrm>
          <a:prstGeom prst="rect">
            <a:avLst/>
          </a:prstGeom>
          <a:noFill/>
        </p:spPr>
      </p:pic>
    </p:spTree>
    <p:extLst>
      <p:ext uri="{BB962C8B-B14F-4D97-AF65-F5344CB8AC3E}">
        <p14:creationId xmlns="" xmlns:p14="http://schemas.microsoft.com/office/powerpoint/2010/main" val="32676936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repeatCount="indefinite" fill="hold" display="0">
                  <p:stCondLst>
                    <p:cond delay="indefinite"/>
                  </p:stCondLst>
                  <p:endCondLst>
                    <p:cond evt="onPrev" delay="0">
                      <p:tgtEl>
                        <p:sldTgt/>
                      </p:tgtEl>
                    </p:cond>
                  </p:endCondLst>
                </p:cTn>
                <p:tgtEl>
                  <p:spTgt spid="1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9"/>
          <p:cNvSpPr txBox="1">
            <a:spLocks noChangeArrowheads="1"/>
          </p:cNvSpPr>
          <p:nvPr/>
        </p:nvSpPr>
        <p:spPr bwMode="auto">
          <a:xfrm>
            <a:off x="0" y="1423318"/>
            <a:ext cx="13004800" cy="1077218"/>
          </a:xfrm>
          <a:prstGeom prst="rect">
            <a:avLst/>
          </a:prstGeom>
          <a:solidFill>
            <a:srgbClr val="FFFFCC"/>
          </a:solidFill>
          <a:ln w="9525">
            <a:solidFill>
              <a:schemeClr val="tx1"/>
            </a:solidFill>
            <a:miter lim="800000"/>
            <a:headEnd/>
            <a:tailEnd/>
          </a:ln>
          <a:effectLst/>
        </p:spPr>
        <p:txBody>
          <a:bodyPr wrap="square">
            <a:spAutoFit/>
          </a:bodyPr>
          <a:lstStyle/>
          <a:p>
            <a:pPr algn="ctr" eaLnBrk="0" hangingPunct="0">
              <a:spcBef>
                <a:spcPts val="0"/>
              </a:spcBef>
              <a:defRPr/>
            </a:pPr>
            <a:r>
              <a:rPr lang="fr-FR" sz="3200" b="1" dirty="0" err="1" smtClean="0">
                <a:effectLst>
                  <a:outerShdw blurRad="38100" dist="38100" dir="2700000" algn="tl">
                    <a:srgbClr val="FFFFFF"/>
                  </a:outerShdw>
                </a:effectLst>
                <a:latin typeface="Calibri" pitchFamily="34" charset="0"/>
                <a:cs typeface="Calibri" pitchFamily="34" charset="0"/>
                <a:sym typeface="Symbol" pitchFamily="18" charset="2"/>
              </a:rPr>
              <a:t>Almost</a:t>
            </a:r>
            <a:r>
              <a:rPr lang="fr-FR" sz="3200" b="1" dirty="0" smtClean="0">
                <a:effectLst>
                  <a:outerShdw blurRad="38100" dist="38100" dir="2700000" algn="tl">
                    <a:srgbClr val="FFFFFF"/>
                  </a:outerShdw>
                </a:effectLst>
                <a:latin typeface="Calibri" pitchFamily="34" charset="0"/>
                <a:cs typeface="Calibri" pitchFamily="34" charset="0"/>
                <a:sym typeface="Symbol" pitchFamily="18" charset="2"/>
              </a:rPr>
              <a:t> </a:t>
            </a:r>
            <a:r>
              <a:rPr lang="fr-FR" sz="3200" b="1" dirty="0">
                <a:effectLst>
                  <a:outerShdw blurRad="38100" dist="38100" dir="2700000" algn="tl">
                    <a:srgbClr val="FFFFFF"/>
                  </a:outerShdw>
                </a:effectLst>
                <a:latin typeface="Calibri" pitchFamily="34" charset="0"/>
                <a:cs typeface="Calibri" pitchFamily="34" charset="0"/>
                <a:sym typeface="Symbol" pitchFamily="18" charset="2"/>
              </a:rPr>
              <a:t>no </a:t>
            </a:r>
            <a:r>
              <a:rPr lang="fr-FR" sz="3200" b="1" dirty="0" err="1">
                <a:effectLst>
                  <a:outerShdw blurRad="38100" dist="38100" dir="2700000" algn="tl">
                    <a:srgbClr val="FFFFFF"/>
                  </a:outerShdw>
                </a:effectLst>
                <a:latin typeface="Calibri" pitchFamily="34" charset="0"/>
                <a:cs typeface="Calibri" pitchFamily="34" charset="0"/>
                <a:sym typeface="Symbol" pitchFamily="18" charset="2"/>
              </a:rPr>
              <a:t>losses</a:t>
            </a:r>
            <a:r>
              <a:rPr lang="fr-FR" sz="3200" b="1" dirty="0">
                <a:effectLst>
                  <a:outerShdw blurRad="38100" dist="38100" dir="2700000" algn="tl">
                    <a:srgbClr val="FFFFFF"/>
                  </a:outerShdw>
                </a:effectLst>
                <a:latin typeface="Calibri" pitchFamily="34" charset="0"/>
                <a:cs typeface="Calibri" pitchFamily="34" charset="0"/>
                <a:sym typeface="Symbol" pitchFamily="18" charset="2"/>
              </a:rPr>
              <a:t> on the </a:t>
            </a:r>
            <a:r>
              <a:rPr lang="fr-FR" sz="3200" b="1" dirty="0" err="1">
                <a:effectLst>
                  <a:outerShdw blurRad="38100" dist="38100" dir="2700000" algn="tl">
                    <a:srgbClr val="FFFFFF"/>
                  </a:outerShdw>
                </a:effectLst>
                <a:latin typeface="Calibri" pitchFamily="34" charset="0"/>
                <a:cs typeface="Calibri" pitchFamily="34" charset="0"/>
                <a:sym typeface="Symbol" pitchFamily="18" charset="2"/>
              </a:rPr>
              <a:t>cavity</a:t>
            </a:r>
            <a:r>
              <a:rPr lang="fr-FR" sz="3200" b="1" dirty="0">
                <a:effectLst>
                  <a:outerShdw blurRad="38100" dist="38100" dir="2700000" algn="tl">
                    <a:srgbClr val="FFFFFF"/>
                  </a:outerShdw>
                </a:effectLst>
                <a:latin typeface="Calibri" pitchFamily="34" charset="0"/>
                <a:cs typeface="Calibri" pitchFamily="34" charset="0"/>
                <a:sym typeface="Symbol" pitchFamily="18" charset="2"/>
              </a:rPr>
              <a:t> </a:t>
            </a:r>
            <a:r>
              <a:rPr lang="fr-FR" sz="3200" b="1" dirty="0" err="1">
                <a:effectLst>
                  <a:outerShdw blurRad="38100" dist="38100" dir="2700000" algn="tl">
                    <a:srgbClr val="FFFFFF"/>
                  </a:outerShdw>
                </a:effectLst>
                <a:latin typeface="Calibri" pitchFamily="34" charset="0"/>
                <a:cs typeface="Calibri" pitchFamily="34" charset="0"/>
                <a:sym typeface="Symbol" pitchFamily="18" charset="2"/>
              </a:rPr>
              <a:t>wall</a:t>
            </a:r>
            <a:r>
              <a:rPr lang="fr-FR" sz="3200" b="1" dirty="0">
                <a:effectLst>
                  <a:outerShdw blurRad="38100" dist="38100" dir="2700000" algn="tl">
                    <a:srgbClr val="FFFFFF"/>
                  </a:outerShdw>
                </a:effectLst>
                <a:latin typeface="Calibri" pitchFamily="34" charset="0"/>
                <a:cs typeface="Calibri" pitchFamily="34" charset="0"/>
                <a:sym typeface="Symbol" pitchFamily="18" charset="2"/>
              </a:rPr>
              <a:t> </a:t>
            </a:r>
            <a:r>
              <a:rPr lang="fr-FR" sz="3200" dirty="0">
                <a:effectLst>
                  <a:outerShdw blurRad="38100" dist="38100" dir="2700000" algn="tl">
                    <a:srgbClr val="FFFFFF"/>
                  </a:outerShdw>
                </a:effectLst>
                <a:latin typeface="Calibri" pitchFamily="34" charset="0"/>
                <a:cs typeface="Calibri" pitchFamily="34" charset="0"/>
                <a:sym typeface="Symbol" pitchFamily="18" charset="2"/>
              </a:rPr>
              <a:t>(</a:t>
            </a:r>
            <a:r>
              <a:rPr lang="fr-FR" sz="3200" dirty="0" err="1">
                <a:effectLst>
                  <a:outerShdw blurRad="38100" dist="38100" dir="2700000" algn="tl">
                    <a:srgbClr val="FFFFFF"/>
                  </a:outerShdw>
                </a:effectLst>
                <a:latin typeface="Calibri" pitchFamily="34" charset="0"/>
                <a:cs typeface="Calibri" pitchFamily="34" charset="0"/>
                <a:sym typeface="Symbol" pitchFamily="18" charset="2"/>
              </a:rPr>
              <a:t>thanks</a:t>
            </a:r>
            <a:r>
              <a:rPr lang="fr-FR" sz="3200" dirty="0">
                <a:effectLst>
                  <a:outerShdw blurRad="38100" dist="38100" dir="2700000" algn="tl">
                    <a:srgbClr val="FFFFFF"/>
                  </a:outerShdw>
                </a:effectLst>
                <a:latin typeface="Calibri" pitchFamily="34" charset="0"/>
                <a:cs typeface="Calibri" pitchFamily="34" charset="0"/>
                <a:sym typeface="Symbol" pitchFamily="18" charset="2"/>
              </a:rPr>
              <a:t> to </a:t>
            </a:r>
            <a:r>
              <a:rPr lang="fr-FR" sz="3200" dirty="0" err="1">
                <a:effectLst>
                  <a:outerShdw blurRad="38100" dist="38100" dir="2700000" algn="tl">
                    <a:srgbClr val="FFFFFF"/>
                  </a:outerShdw>
                </a:effectLst>
                <a:latin typeface="Calibri" pitchFamily="34" charset="0"/>
                <a:cs typeface="Calibri" pitchFamily="34" charset="0"/>
                <a:sym typeface="Symbol" pitchFamily="18" charset="2"/>
              </a:rPr>
              <a:t>superconductivity</a:t>
            </a:r>
            <a:r>
              <a:rPr lang="fr-FR" sz="3200" dirty="0">
                <a:effectLst>
                  <a:outerShdw blurRad="38100" dist="38100" dir="2700000" algn="tl">
                    <a:srgbClr val="FFFFFF"/>
                  </a:outerShdw>
                </a:effectLst>
                <a:latin typeface="Calibri" pitchFamily="34" charset="0"/>
                <a:cs typeface="Calibri" pitchFamily="34" charset="0"/>
                <a:sym typeface="Symbol" pitchFamily="18" charset="2"/>
              </a:rPr>
              <a:t>)</a:t>
            </a:r>
          </a:p>
          <a:p>
            <a:pPr algn="ctr" eaLnBrk="0" hangingPunct="0">
              <a:spcBef>
                <a:spcPts val="0"/>
              </a:spcBef>
              <a:defRPr/>
            </a:pPr>
            <a:r>
              <a:rPr lang="fr-FR" sz="3200" dirty="0">
                <a:effectLst>
                  <a:outerShdw blurRad="38100" dist="38100" dir="2700000" algn="tl">
                    <a:srgbClr val="FFFFFF"/>
                  </a:outerShdw>
                </a:effectLst>
                <a:latin typeface="Calibri" pitchFamily="34" charset="0"/>
                <a:cs typeface="Calibri" pitchFamily="34" charset="0"/>
                <a:sym typeface="Symbol" pitchFamily="18" charset="2"/>
              </a:rPr>
              <a:t> 100% of the </a:t>
            </a:r>
            <a:r>
              <a:rPr lang="fr-FR" sz="3200" dirty="0" err="1">
                <a:effectLst>
                  <a:outerShdw blurRad="38100" dist="38100" dir="2700000" algn="tl">
                    <a:srgbClr val="FFFFFF"/>
                  </a:outerShdw>
                </a:effectLst>
                <a:latin typeface="Calibri" pitchFamily="34" charset="0"/>
                <a:cs typeface="Calibri" pitchFamily="34" charset="0"/>
                <a:sym typeface="Symbol" pitchFamily="18" charset="2"/>
              </a:rPr>
              <a:t>injected</a:t>
            </a:r>
            <a:r>
              <a:rPr lang="fr-FR" sz="3200" dirty="0">
                <a:effectLst>
                  <a:outerShdw blurRad="38100" dist="38100" dir="2700000" algn="tl">
                    <a:srgbClr val="FFFFFF"/>
                  </a:outerShdw>
                </a:effectLst>
                <a:latin typeface="Calibri" pitchFamily="34" charset="0"/>
                <a:cs typeface="Calibri" pitchFamily="34" charset="0"/>
                <a:sym typeface="Symbol" pitchFamily="18" charset="2"/>
              </a:rPr>
              <a:t> RF power </a:t>
            </a:r>
            <a:r>
              <a:rPr lang="fr-FR" sz="3200" dirty="0" err="1">
                <a:effectLst>
                  <a:outerShdw blurRad="38100" dist="38100" dir="2700000" algn="tl">
                    <a:srgbClr val="FFFFFF"/>
                  </a:outerShdw>
                </a:effectLst>
                <a:latin typeface="Calibri" pitchFamily="34" charset="0"/>
                <a:cs typeface="Calibri" pitchFamily="34" charset="0"/>
                <a:sym typeface="Symbol" pitchFamily="18" charset="2"/>
              </a:rPr>
              <a:t>goes</a:t>
            </a:r>
            <a:r>
              <a:rPr lang="fr-FR" sz="3200" dirty="0">
                <a:effectLst>
                  <a:outerShdw blurRad="38100" dist="38100" dir="2700000" algn="tl">
                    <a:srgbClr val="FFFFFF"/>
                  </a:outerShdw>
                </a:effectLst>
                <a:latin typeface="Calibri" pitchFamily="34" charset="0"/>
                <a:cs typeface="Calibri" pitchFamily="34" charset="0"/>
                <a:sym typeface="Symbol" pitchFamily="18" charset="2"/>
              </a:rPr>
              <a:t> to the </a:t>
            </a:r>
            <a:r>
              <a:rPr lang="fr-FR" sz="3200" dirty="0" err="1">
                <a:effectLst>
                  <a:outerShdw blurRad="38100" dist="38100" dir="2700000" algn="tl">
                    <a:srgbClr val="FFFFFF"/>
                  </a:outerShdw>
                </a:effectLst>
                <a:latin typeface="Calibri" pitchFamily="34" charset="0"/>
                <a:cs typeface="Calibri" pitchFamily="34" charset="0"/>
                <a:sym typeface="Symbol" pitchFamily="18" charset="2"/>
              </a:rPr>
              <a:t>beam</a:t>
            </a:r>
            <a:r>
              <a:rPr lang="fr-FR" sz="3200" dirty="0">
                <a:effectLst>
                  <a:outerShdw blurRad="38100" dist="38100" dir="2700000" algn="tl">
                    <a:srgbClr val="FFFFFF"/>
                  </a:outerShdw>
                </a:effectLst>
                <a:latin typeface="Calibri" pitchFamily="34" charset="0"/>
                <a:cs typeface="Calibri" pitchFamily="34" charset="0"/>
                <a:sym typeface="Symbol" pitchFamily="18" charset="2"/>
              </a:rPr>
              <a:t> : </a:t>
            </a:r>
            <a:r>
              <a:rPr lang="fr-FR" sz="3200" dirty="0" err="1">
                <a:effectLst>
                  <a:outerShdw blurRad="38100" dist="38100" dir="2700000" algn="tl">
                    <a:srgbClr val="FFFFFF"/>
                  </a:outerShdw>
                </a:effectLst>
                <a:latin typeface="Calibri" pitchFamily="34" charset="0"/>
                <a:cs typeface="Calibri" pitchFamily="34" charset="0"/>
                <a:sym typeface="Symbol" pitchFamily="18" charset="2"/>
              </a:rPr>
              <a:t>very</a:t>
            </a:r>
            <a:r>
              <a:rPr lang="fr-FR" sz="3200" dirty="0">
                <a:effectLst>
                  <a:outerShdw blurRad="38100" dist="38100" dir="2700000" algn="tl">
                    <a:srgbClr val="FFFFFF"/>
                  </a:outerShdw>
                </a:effectLst>
                <a:latin typeface="Calibri" pitchFamily="34" charset="0"/>
                <a:cs typeface="Calibri" pitchFamily="34" charset="0"/>
                <a:sym typeface="Symbol" pitchFamily="18" charset="2"/>
              </a:rPr>
              <a:t> </a:t>
            </a:r>
            <a:r>
              <a:rPr lang="fr-FR" sz="3200" dirty="0" err="1">
                <a:effectLst>
                  <a:outerShdw blurRad="38100" dist="38100" dir="2700000" algn="tl">
                    <a:srgbClr val="FFFFFF"/>
                  </a:outerShdw>
                </a:effectLst>
                <a:latin typeface="Calibri" pitchFamily="34" charset="0"/>
                <a:cs typeface="Calibri" pitchFamily="34" charset="0"/>
                <a:sym typeface="Symbol" pitchFamily="18" charset="2"/>
              </a:rPr>
              <a:t>high</a:t>
            </a:r>
            <a:r>
              <a:rPr lang="fr-FR" sz="3200" dirty="0">
                <a:effectLst>
                  <a:outerShdw blurRad="38100" dist="38100" dir="2700000" algn="tl">
                    <a:srgbClr val="FFFFFF"/>
                  </a:outerShdw>
                </a:effectLst>
                <a:latin typeface="Calibri" pitchFamily="34" charset="0"/>
                <a:cs typeface="Calibri" pitchFamily="34" charset="0"/>
                <a:sym typeface="Symbol" pitchFamily="18" charset="2"/>
              </a:rPr>
              <a:t> </a:t>
            </a:r>
            <a:r>
              <a:rPr lang="fr-FR" sz="3200" dirty="0" err="1">
                <a:effectLst>
                  <a:outerShdw blurRad="38100" dist="38100" dir="2700000" algn="tl">
                    <a:srgbClr val="FFFFFF"/>
                  </a:outerShdw>
                </a:effectLst>
                <a:latin typeface="Calibri" pitchFamily="34" charset="0"/>
                <a:cs typeface="Calibri" pitchFamily="34" charset="0"/>
                <a:sym typeface="Symbol" pitchFamily="18" charset="2"/>
              </a:rPr>
              <a:t>efficiency</a:t>
            </a:r>
            <a:r>
              <a:rPr lang="fr-FR" sz="3200" dirty="0">
                <a:effectLst>
                  <a:outerShdw blurRad="38100" dist="38100" dir="2700000" algn="tl">
                    <a:srgbClr val="FFFFFF"/>
                  </a:outerShdw>
                </a:effectLst>
                <a:latin typeface="Calibri" pitchFamily="34" charset="0"/>
                <a:cs typeface="Calibri" pitchFamily="34" charset="0"/>
                <a:sym typeface="Symbol" pitchFamily="18" charset="2"/>
              </a:rPr>
              <a:t> !!!</a:t>
            </a:r>
          </a:p>
        </p:txBody>
      </p:sp>
      <p:grpSp>
        <p:nvGrpSpPr>
          <p:cNvPr id="11" name="Group 10"/>
          <p:cNvGrpSpPr>
            <a:grpSpLocks/>
          </p:cNvGrpSpPr>
          <p:nvPr/>
        </p:nvGrpSpPr>
        <p:grpSpPr bwMode="auto">
          <a:xfrm>
            <a:off x="285750" y="3004592"/>
            <a:ext cx="12062759" cy="1176338"/>
            <a:chOff x="180" y="1626"/>
            <a:chExt cx="5186" cy="741"/>
          </a:xfrm>
        </p:grpSpPr>
        <p:sp>
          <p:nvSpPr>
            <p:cNvPr id="12" name="Text Box 11"/>
            <p:cNvSpPr txBox="1">
              <a:spLocks noChangeArrowheads="1"/>
            </p:cNvSpPr>
            <p:nvPr/>
          </p:nvSpPr>
          <p:spPr bwMode="auto">
            <a:xfrm>
              <a:off x="456" y="1626"/>
              <a:ext cx="4192" cy="679"/>
            </a:xfrm>
            <a:prstGeom prst="rect">
              <a:avLst/>
            </a:prstGeom>
            <a:noFill/>
            <a:ln w="9525">
              <a:noFill/>
              <a:miter lim="800000"/>
              <a:headEnd/>
              <a:tailEnd/>
            </a:ln>
            <a:effectLst/>
          </p:spPr>
          <p:txBody>
            <a:bodyPr wrap="square">
              <a:spAutoFit/>
            </a:bodyPr>
            <a:lstStyle/>
            <a:p>
              <a:pPr algn="l" eaLnBrk="0" hangingPunct="0">
                <a:spcBef>
                  <a:spcPct val="50000"/>
                </a:spcBef>
                <a:defRPr/>
              </a:pPr>
              <a:r>
                <a:rPr lang="fr-FR" sz="3200" b="1" u="sng" dirty="0">
                  <a:effectLst>
                    <a:outerShdw blurRad="38100" dist="38100" dir="2700000" algn="tl">
                      <a:srgbClr val="C0C0C0"/>
                    </a:outerShdw>
                  </a:effectLst>
                  <a:latin typeface="Calibri" pitchFamily="34" charset="0"/>
                  <a:cs typeface="Calibri" pitchFamily="34" charset="0"/>
                  <a:sym typeface="Symbol" pitchFamily="18" charset="2"/>
                </a:rPr>
                <a:t>Operating </a:t>
              </a:r>
              <a:r>
                <a:rPr lang="fr-FR" sz="3200" b="1" u="sng" dirty="0" err="1">
                  <a:effectLst>
                    <a:outerShdw blurRad="38100" dist="38100" dir="2700000" algn="tl">
                      <a:srgbClr val="C0C0C0"/>
                    </a:outerShdw>
                  </a:effectLst>
                  <a:latin typeface="Calibri" pitchFamily="34" charset="0"/>
                  <a:cs typeface="Calibri" pitchFamily="34" charset="0"/>
                  <a:sym typeface="Symbol" pitchFamily="18" charset="2"/>
                </a:rPr>
                <a:t>cost</a:t>
              </a:r>
              <a:r>
                <a:rPr lang="fr-FR" sz="3200" b="1" u="sng" dirty="0">
                  <a:effectLst>
                    <a:outerShdw blurRad="38100" dist="38100" dir="2700000" algn="tl">
                      <a:srgbClr val="C0C0C0"/>
                    </a:outerShdw>
                  </a:effectLst>
                  <a:latin typeface="Calibri" pitchFamily="34" charset="0"/>
                  <a:cs typeface="Calibri" pitchFamily="34" charset="0"/>
                  <a:sym typeface="Symbol" pitchFamily="18" charset="2"/>
                </a:rPr>
                <a:t> gain</a:t>
              </a:r>
              <a:r>
                <a:rPr lang="fr-FR" sz="3200" dirty="0">
                  <a:effectLst>
                    <a:outerShdw blurRad="38100" dist="38100" dir="2700000" algn="tl">
                      <a:srgbClr val="C0C0C0"/>
                    </a:outerShdw>
                  </a:effectLst>
                  <a:latin typeface="Calibri" pitchFamily="34" charset="0"/>
                  <a:cs typeface="Calibri" pitchFamily="34" charset="0"/>
                  <a:sym typeface="Symbol" pitchFamily="18" charset="2"/>
                </a:rPr>
                <a:t> as </a:t>
              </a:r>
              <a:r>
                <a:rPr lang="fr-FR" sz="3200" dirty="0" err="1">
                  <a:effectLst>
                    <a:outerShdw blurRad="38100" dist="38100" dir="2700000" algn="tl">
                      <a:srgbClr val="C0C0C0"/>
                    </a:outerShdw>
                  </a:effectLst>
                  <a:latin typeface="Calibri" pitchFamily="34" charset="0"/>
                  <a:cs typeface="Calibri" pitchFamily="34" charset="0"/>
                  <a:sym typeface="Symbol" pitchFamily="18" charset="2"/>
                </a:rPr>
                <a:t>compared</a:t>
              </a:r>
              <a:r>
                <a:rPr lang="fr-FR" sz="3200" dirty="0">
                  <a:effectLst>
                    <a:outerShdw blurRad="38100" dist="38100" dir="2700000" algn="tl">
                      <a:srgbClr val="C0C0C0"/>
                    </a:outerShdw>
                  </a:effectLst>
                  <a:latin typeface="Calibri" pitchFamily="34" charset="0"/>
                  <a:cs typeface="Calibri" pitchFamily="34" charset="0"/>
                  <a:sym typeface="Symbol" pitchFamily="18" charset="2"/>
                </a:rPr>
                <a:t> to warm structures (</a:t>
              </a:r>
              <a:r>
                <a:rPr lang="fr-FR" sz="3200" dirty="0" err="1">
                  <a:effectLst>
                    <a:outerShdw blurRad="38100" dist="38100" dir="2700000" algn="tl">
                      <a:srgbClr val="C0C0C0"/>
                    </a:outerShdw>
                  </a:effectLst>
                  <a:latin typeface="Calibri" pitchFamily="34" charset="0"/>
                  <a:cs typeface="Calibri" pitchFamily="34" charset="0"/>
                  <a:sym typeface="Symbol" pitchFamily="18" charset="2"/>
                </a:rPr>
                <a:t>which</a:t>
              </a:r>
              <a:r>
                <a:rPr lang="fr-FR" sz="3200" dirty="0">
                  <a:effectLst>
                    <a:outerShdw blurRad="38100" dist="38100" dir="2700000" algn="tl">
                      <a:srgbClr val="C0C0C0"/>
                    </a:outerShdw>
                  </a:effectLst>
                  <a:latin typeface="Calibri" pitchFamily="34" charset="0"/>
                  <a:cs typeface="Calibri" pitchFamily="34" charset="0"/>
                  <a:sym typeface="Symbol" pitchFamily="18" charset="2"/>
                </a:rPr>
                <a:t> </a:t>
              </a:r>
              <a:r>
                <a:rPr lang="fr-FR" sz="3200" dirty="0" err="1">
                  <a:effectLst>
                    <a:outerShdw blurRad="38100" dist="38100" dir="2700000" algn="tl">
                      <a:srgbClr val="C0C0C0"/>
                    </a:outerShdw>
                  </a:effectLst>
                  <a:latin typeface="Calibri" pitchFamily="34" charset="0"/>
                  <a:cs typeface="Calibri" pitchFamily="34" charset="0"/>
                  <a:sym typeface="Symbol" pitchFamily="18" charset="2"/>
                </a:rPr>
                <a:t>dissipate</a:t>
              </a:r>
              <a:r>
                <a:rPr lang="fr-FR" sz="3200" dirty="0">
                  <a:effectLst>
                    <a:outerShdw blurRad="38100" dist="38100" dir="2700000" algn="tl">
                      <a:srgbClr val="C0C0C0"/>
                    </a:outerShdw>
                  </a:effectLst>
                  <a:latin typeface="Calibri" pitchFamily="34" charset="0"/>
                  <a:cs typeface="Calibri" pitchFamily="34" charset="0"/>
                  <a:sym typeface="Symbol" pitchFamily="18" charset="2"/>
                </a:rPr>
                <a:t> 10</a:t>
              </a:r>
              <a:r>
                <a:rPr lang="fr-FR" sz="3200" baseline="30000" dirty="0">
                  <a:effectLst>
                    <a:outerShdw blurRad="38100" dist="38100" dir="2700000" algn="tl">
                      <a:srgbClr val="C0C0C0"/>
                    </a:outerShdw>
                  </a:effectLst>
                  <a:latin typeface="Calibri" pitchFamily="34" charset="0"/>
                  <a:cs typeface="Calibri" pitchFamily="34" charset="0"/>
                  <a:sym typeface="Symbol" pitchFamily="18" charset="2"/>
                </a:rPr>
                <a:t>5 </a:t>
              </a:r>
              <a:r>
                <a:rPr lang="fr-FR" sz="3200" dirty="0">
                  <a:effectLst>
                    <a:outerShdw blurRad="38100" dist="38100" dir="2700000" algn="tl">
                      <a:srgbClr val="C0C0C0"/>
                    </a:outerShdw>
                  </a:effectLst>
                  <a:latin typeface="Calibri" pitchFamily="34" charset="0"/>
                  <a:cs typeface="Calibri" pitchFamily="34" charset="0"/>
                  <a:sym typeface="Symbol" pitchFamily="18" charset="2"/>
                </a:rPr>
                <a:t>times </a:t>
              </a:r>
              <a:r>
                <a:rPr lang="fr-FR" sz="3200" dirty="0" err="1">
                  <a:effectLst>
                    <a:outerShdw blurRad="38100" dist="38100" dir="2700000" algn="tl">
                      <a:srgbClr val="C0C0C0"/>
                    </a:outerShdw>
                  </a:effectLst>
                  <a:latin typeface="Calibri" pitchFamily="34" charset="0"/>
                  <a:cs typeface="Calibri" pitchFamily="34" charset="0"/>
                  <a:sym typeface="Symbol" pitchFamily="18" charset="2"/>
                </a:rPr>
                <a:t>higher</a:t>
              </a:r>
              <a:r>
                <a:rPr lang="fr-FR" sz="3200" dirty="0">
                  <a:effectLst>
                    <a:outerShdw blurRad="38100" dist="38100" dir="2700000" algn="tl">
                      <a:srgbClr val="C0C0C0"/>
                    </a:outerShdw>
                  </a:effectLst>
                  <a:latin typeface="Calibri" pitchFamily="34" charset="0"/>
                  <a:cs typeface="Calibri" pitchFamily="34" charset="0"/>
                  <a:sym typeface="Symbol" pitchFamily="18" charset="2"/>
                </a:rPr>
                <a:t>)</a:t>
              </a:r>
              <a:endParaRPr lang="fr-FR" sz="3200" baseline="-25000" dirty="0">
                <a:effectLst>
                  <a:outerShdw blurRad="38100" dist="38100" dir="2700000" algn="tl">
                    <a:srgbClr val="C0C0C0"/>
                  </a:outerShdw>
                </a:effectLst>
                <a:latin typeface="Calibri" pitchFamily="34" charset="0"/>
                <a:cs typeface="Calibri" pitchFamily="34" charset="0"/>
                <a:sym typeface="Symbol" pitchFamily="18" charset="2"/>
              </a:endParaRPr>
            </a:p>
          </p:txBody>
        </p:sp>
        <p:pic>
          <p:nvPicPr>
            <p:cNvPr id="13" name="Picture 12"/>
            <p:cNvPicPr>
              <a:picLocks noChangeAspect="1" noChangeArrowheads="1"/>
            </p:cNvPicPr>
            <p:nvPr/>
          </p:nvPicPr>
          <p:blipFill>
            <a:blip r:embed="rId3"/>
            <a:srcRect/>
            <a:stretch>
              <a:fillRect/>
            </a:stretch>
          </p:blipFill>
          <p:spPr bwMode="auto">
            <a:xfrm>
              <a:off x="4586" y="1649"/>
              <a:ext cx="780" cy="718"/>
            </a:xfrm>
            <a:prstGeom prst="rect">
              <a:avLst/>
            </a:prstGeom>
            <a:noFill/>
            <a:ln w="9525">
              <a:noFill/>
              <a:miter lim="800000"/>
              <a:headEnd/>
              <a:tailEnd/>
            </a:ln>
          </p:spPr>
        </p:pic>
        <p:sp>
          <p:nvSpPr>
            <p:cNvPr id="14" name="AutoShape 13"/>
            <p:cNvSpPr>
              <a:spLocks noChangeArrowheads="1"/>
            </p:cNvSpPr>
            <p:nvPr/>
          </p:nvSpPr>
          <p:spPr bwMode="auto">
            <a:xfrm>
              <a:off x="180" y="1644"/>
              <a:ext cx="294" cy="227"/>
            </a:xfrm>
            <a:custGeom>
              <a:avLst/>
              <a:gdLst>
                <a:gd name="T0" fmla="*/ 220 w 21600"/>
                <a:gd name="T1" fmla="*/ 0 h 21600"/>
                <a:gd name="T2" fmla="*/ 0 w 21600"/>
                <a:gd name="T3" fmla="*/ 96 h 21600"/>
                <a:gd name="T4" fmla="*/ 220 w 21600"/>
                <a:gd name="T5" fmla="*/ 192 h 21600"/>
                <a:gd name="T6" fmla="*/ 294 w 21600"/>
                <a:gd name="T7" fmla="*/ 96 h 21600"/>
                <a:gd name="T8" fmla="*/ 17694720 60000 65536"/>
                <a:gd name="T9" fmla="*/ 11796480 60000 65536"/>
                <a:gd name="T10" fmla="*/ 5898240 60000 65536"/>
                <a:gd name="T11" fmla="*/ 0 60000 65536"/>
                <a:gd name="T12" fmla="*/ 3380 w 21600"/>
                <a:gd name="T13" fmla="*/ 5400 h 21600"/>
                <a:gd name="T14" fmla="*/ 18882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fr-FR" sz="3200">
                <a:latin typeface="Calibri" pitchFamily="34" charset="0"/>
                <a:cs typeface="Calibri" pitchFamily="34" charset="0"/>
              </a:endParaRPr>
            </a:p>
          </p:txBody>
        </p:sp>
      </p:grpSp>
      <p:grpSp>
        <p:nvGrpSpPr>
          <p:cNvPr id="15" name="Group 14"/>
          <p:cNvGrpSpPr>
            <a:grpSpLocks/>
          </p:cNvGrpSpPr>
          <p:nvPr/>
        </p:nvGrpSpPr>
        <p:grpSpPr bwMode="auto">
          <a:xfrm>
            <a:off x="309779" y="4403722"/>
            <a:ext cx="12385309" cy="1570039"/>
            <a:chOff x="194" y="2082"/>
            <a:chExt cx="4975" cy="989"/>
          </a:xfrm>
        </p:grpSpPr>
        <p:pic>
          <p:nvPicPr>
            <p:cNvPr id="16" name="Picture 15" descr="bs02064_"/>
            <p:cNvPicPr>
              <a:picLocks noChangeAspect="1" noChangeArrowheads="1"/>
            </p:cNvPicPr>
            <p:nvPr/>
          </p:nvPicPr>
          <p:blipFill>
            <a:blip r:embed="rId4"/>
            <a:srcRect/>
            <a:stretch>
              <a:fillRect/>
            </a:stretch>
          </p:blipFill>
          <p:spPr bwMode="auto">
            <a:xfrm>
              <a:off x="4543" y="2202"/>
              <a:ext cx="626" cy="816"/>
            </a:xfrm>
            <a:prstGeom prst="rect">
              <a:avLst/>
            </a:prstGeom>
            <a:noFill/>
            <a:ln w="9525">
              <a:noFill/>
              <a:miter lim="800000"/>
              <a:headEnd/>
              <a:tailEnd/>
            </a:ln>
          </p:spPr>
        </p:pic>
        <p:sp>
          <p:nvSpPr>
            <p:cNvPr id="17" name="Text Box 16"/>
            <p:cNvSpPr txBox="1">
              <a:spLocks noChangeArrowheads="1"/>
            </p:cNvSpPr>
            <p:nvPr/>
          </p:nvSpPr>
          <p:spPr bwMode="auto">
            <a:xfrm>
              <a:off x="492" y="2082"/>
              <a:ext cx="3932" cy="989"/>
            </a:xfrm>
            <a:prstGeom prst="rect">
              <a:avLst/>
            </a:prstGeom>
            <a:noFill/>
            <a:ln w="9525">
              <a:noFill/>
              <a:miter lim="800000"/>
              <a:headEnd/>
              <a:tailEnd/>
            </a:ln>
            <a:effectLst/>
          </p:spPr>
          <p:txBody>
            <a:bodyPr wrap="square">
              <a:spAutoFit/>
            </a:bodyPr>
            <a:lstStyle/>
            <a:p>
              <a:pPr algn="l" eaLnBrk="0" hangingPunct="0">
                <a:spcBef>
                  <a:spcPct val="50000"/>
                </a:spcBef>
                <a:defRPr/>
              </a:pPr>
              <a:r>
                <a:rPr lang="fr-FR" sz="3200" dirty="0" err="1">
                  <a:effectLst>
                    <a:outerShdw blurRad="38100" dist="38100" dir="2700000" algn="tl">
                      <a:srgbClr val="C0C0C0"/>
                    </a:outerShdw>
                  </a:effectLst>
                  <a:latin typeface="Calibri" pitchFamily="34" charset="0"/>
                  <a:cs typeface="Calibri" pitchFamily="34" charset="0"/>
                  <a:sym typeface="Symbol" pitchFamily="18" charset="2"/>
                </a:rPr>
                <a:t>Possibility</a:t>
              </a:r>
              <a:r>
                <a:rPr lang="fr-FR" sz="3200" dirty="0">
                  <a:effectLst>
                    <a:outerShdw blurRad="38100" dist="38100" dir="2700000" algn="tl">
                      <a:srgbClr val="C0C0C0"/>
                    </a:outerShdw>
                  </a:effectLst>
                  <a:latin typeface="Calibri" pitchFamily="34" charset="0"/>
                  <a:cs typeface="Calibri" pitchFamily="34" charset="0"/>
                  <a:sym typeface="Symbol" pitchFamily="18" charset="2"/>
                </a:rPr>
                <a:t> to </a:t>
              </a:r>
              <a:r>
                <a:rPr lang="fr-FR" sz="3200" b="1" dirty="0" err="1">
                  <a:effectLst>
                    <a:outerShdw blurRad="38100" dist="38100" dir="2700000" algn="tl">
                      <a:srgbClr val="C0C0C0"/>
                    </a:outerShdw>
                  </a:effectLst>
                  <a:latin typeface="Calibri" pitchFamily="34" charset="0"/>
                  <a:cs typeface="Calibri" pitchFamily="34" charset="0"/>
                  <a:sym typeface="Symbol" pitchFamily="18" charset="2"/>
                </a:rPr>
                <a:t>accelerate</a:t>
              </a:r>
              <a:r>
                <a:rPr lang="fr-FR" sz="3200" b="1" dirty="0">
                  <a:effectLst>
                    <a:outerShdw blurRad="38100" dist="38100" dir="2700000" algn="tl">
                      <a:srgbClr val="C0C0C0"/>
                    </a:outerShdw>
                  </a:effectLst>
                  <a:latin typeface="Calibri" pitchFamily="34" charset="0"/>
                  <a:cs typeface="Calibri" pitchFamily="34" charset="0"/>
                  <a:sym typeface="Symbol" pitchFamily="18" charset="2"/>
                </a:rPr>
                <a:t> CW </a:t>
              </a:r>
              <a:r>
                <a:rPr lang="fr-FR" sz="3200" b="1" dirty="0" err="1">
                  <a:effectLst>
                    <a:outerShdw blurRad="38100" dist="38100" dir="2700000" algn="tl">
                      <a:srgbClr val="C0C0C0"/>
                    </a:outerShdw>
                  </a:effectLst>
                  <a:latin typeface="Calibri" pitchFamily="34" charset="0"/>
                  <a:cs typeface="Calibri" pitchFamily="34" charset="0"/>
                  <a:sym typeface="Symbol" pitchFamily="18" charset="2"/>
                </a:rPr>
                <a:t>beams</a:t>
              </a:r>
              <a:r>
                <a:rPr lang="fr-FR" sz="3200" b="1" dirty="0">
                  <a:effectLst>
                    <a:outerShdw blurRad="38100" dist="38100" dir="2700000" algn="tl">
                      <a:srgbClr val="C0C0C0"/>
                    </a:outerShdw>
                  </a:effectLst>
                  <a:latin typeface="Calibri" pitchFamily="34" charset="0"/>
                  <a:cs typeface="Calibri" pitchFamily="34" charset="0"/>
                  <a:sym typeface="Symbol" pitchFamily="18" charset="2"/>
                </a:rPr>
                <a:t> </a:t>
              </a:r>
              <a:r>
                <a:rPr lang="fr-FR" sz="3200" dirty="0">
                  <a:effectLst>
                    <a:outerShdw blurRad="38100" dist="38100" dir="2700000" algn="tl">
                      <a:srgbClr val="C0C0C0"/>
                    </a:outerShdw>
                  </a:effectLst>
                  <a:latin typeface="Calibri" pitchFamily="34" charset="0"/>
                  <a:cs typeface="Calibri" pitchFamily="34" charset="0"/>
                  <a:sym typeface="Symbol" pitchFamily="18" charset="2"/>
                </a:rPr>
                <a:t>or </a:t>
              </a:r>
              <a:r>
                <a:rPr lang="fr-FR" sz="3200" dirty="0" err="1">
                  <a:effectLst>
                    <a:outerShdw blurRad="38100" dist="38100" dir="2700000" algn="tl">
                      <a:srgbClr val="C0C0C0"/>
                    </a:outerShdw>
                  </a:effectLst>
                  <a:latin typeface="Calibri" pitchFamily="34" charset="0"/>
                  <a:cs typeface="Calibri" pitchFamily="34" charset="0"/>
                  <a:sym typeface="Symbol" pitchFamily="18" charset="2"/>
                </a:rPr>
                <a:t>beams</a:t>
              </a:r>
              <a:r>
                <a:rPr lang="fr-FR" sz="3200" dirty="0">
                  <a:effectLst>
                    <a:outerShdw blurRad="38100" dist="38100" dir="2700000" algn="tl">
                      <a:srgbClr val="C0C0C0"/>
                    </a:outerShdw>
                  </a:effectLst>
                  <a:latin typeface="Calibri" pitchFamily="34" charset="0"/>
                  <a:cs typeface="Calibri" pitchFamily="34" charset="0"/>
                  <a:sym typeface="Symbol" pitchFamily="18" charset="2"/>
                </a:rPr>
                <a:t> </a:t>
              </a:r>
              <a:r>
                <a:rPr lang="fr-FR" sz="3200" dirty="0" err="1">
                  <a:effectLst>
                    <a:outerShdw blurRad="38100" dist="38100" dir="2700000" algn="tl">
                      <a:srgbClr val="C0C0C0"/>
                    </a:outerShdw>
                  </a:effectLst>
                  <a:latin typeface="Calibri" pitchFamily="34" charset="0"/>
                  <a:cs typeface="Calibri" pitchFamily="34" charset="0"/>
                  <a:sym typeface="Symbol" pitchFamily="18" charset="2"/>
                </a:rPr>
                <a:t>with</a:t>
              </a:r>
              <a:r>
                <a:rPr lang="fr-FR" sz="3200" dirty="0">
                  <a:effectLst>
                    <a:outerShdw blurRad="38100" dist="38100" dir="2700000" algn="tl">
                      <a:srgbClr val="C0C0C0"/>
                    </a:outerShdw>
                  </a:effectLst>
                  <a:latin typeface="Calibri" pitchFamily="34" charset="0"/>
                  <a:cs typeface="Calibri" pitchFamily="34" charset="0"/>
                  <a:sym typeface="Symbol" pitchFamily="18" charset="2"/>
                </a:rPr>
                <a:t> </a:t>
              </a:r>
              <a:r>
                <a:rPr lang="fr-FR" sz="3200" b="1" dirty="0">
                  <a:effectLst>
                    <a:outerShdw blurRad="38100" dist="38100" dir="2700000" algn="tl">
                      <a:srgbClr val="C0C0C0"/>
                    </a:outerShdw>
                  </a:effectLst>
                  <a:latin typeface="Calibri" pitchFamily="34" charset="0"/>
                  <a:cs typeface="Calibri" pitchFamily="34" charset="0"/>
                  <a:sym typeface="Symbol" pitchFamily="18" charset="2"/>
                </a:rPr>
                <a:t>a </a:t>
              </a:r>
              <a:r>
                <a:rPr lang="fr-FR" sz="3200" b="1" dirty="0" err="1">
                  <a:effectLst>
                    <a:outerShdw blurRad="38100" dist="38100" dir="2700000" algn="tl">
                      <a:srgbClr val="C0C0C0"/>
                    </a:outerShdw>
                  </a:effectLst>
                  <a:latin typeface="Calibri" pitchFamily="34" charset="0"/>
                  <a:cs typeface="Calibri" pitchFamily="34" charset="0"/>
                  <a:sym typeface="Symbol" pitchFamily="18" charset="2"/>
                </a:rPr>
                <a:t>high</a:t>
              </a:r>
              <a:r>
                <a:rPr lang="fr-FR" sz="3200" b="1" dirty="0">
                  <a:effectLst>
                    <a:outerShdw blurRad="38100" dist="38100" dir="2700000" algn="tl">
                      <a:srgbClr val="C0C0C0"/>
                    </a:outerShdw>
                  </a:effectLst>
                  <a:latin typeface="Calibri" pitchFamily="34" charset="0"/>
                  <a:cs typeface="Calibri" pitchFamily="34" charset="0"/>
                  <a:sym typeface="Symbol" pitchFamily="18" charset="2"/>
                </a:rPr>
                <a:t> </a:t>
              </a:r>
              <a:r>
                <a:rPr lang="fr-FR" sz="3200" b="1" dirty="0" err="1">
                  <a:effectLst>
                    <a:outerShdw blurRad="38100" dist="38100" dir="2700000" algn="tl">
                      <a:srgbClr val="C0C0C0"/>
                    </a:outerShdw>
                  </a:effectLst>
                  <a:latin typeface="Calibri" pitchFamily="34" charset="0"/>
                  <a:cs typeface="Calibri" pitchFamily="34" charset="0"/>
                  <a:sym typeface="Symbol" pitchFamily="18" charset="2"/>
                </a:rPr>
                <a:t>duty</a:t>
              </a:r>
              <a:r>
                <a:rPr lang="fr-FR" sz="3200" b="1" dirty="0">
                  <a:effectLst>
                    <a:outerShdw blurRad="38100" dist="38100" dir="2700000" algn="tl">
                      <a:srgbClr val="C0C0C0"/>
                    </a:outerShdw>
                  </a:effectLst>
                  <a:latin typeface="Calibri" pitchFamily="34" charset="0"/>
                  <a:cs typeface="Calibri" pitchFamily="34" charset="0"/>
                  <a:sym typeface="Symbol" pitchFamily="18" charset="2"/>
                </a:rPr>
                <a:t> cycle (&gt; 1 %) </a:t>
              </a:r>
              <a:r>
                <a:rPr lang="fr-FR" sz="3200" b="1" dirty="0" err="1">
                  <a:effectLst>
                    <a:outerShdw blurRad="38100" dist="38100" dir="2700000" algn="tl">
                      <a:srgbClr val="C0C0C0"/>
                    </a:outerShdw>
                  </a:effectLst>
                  <a:latin typeface="Calibri" pitchFamily="34" charset="0"/>
                  <a:cs typeface="Calibri" pitchFamily="34" charset="0"/>
                  <a:sym typeface="Symbol" pitchFamily="18" charset="2"/>
                </a:rPr>
                <a:t>with</a:t>
              </a:r>
              <a:r>
                <a:rPr lang="fr-FR" sz="3200" b="1" dirty="0">
                  <a:effectLst>
                    <a:outerShdw blurRad="38100" dist="38100" dir="2700000" algn="tl">
                      <a:srgbClr val="C0C0C0"/>
                    </a:outerShdw>
                  </a:effectLst>
                  <a:latin typeface="Calibri" pitchFamily="34" charset="0"/>
                  <a:cs typeface="Calibri" pitchFamily="34" charset="0"/>
                  <a:sym typeface="Symbol" pitchFamily="18" charset="2"/>
                </a:rPr>
                <a:t> </a:t>
              </a:r>
              <a:r>
                <a:rPr lang="fr-FR" sz="3200" b="1" dirty="0" err="1">
                  <a:effectLst>
                    <a:outerShdw blurRad="38100" dist="38100" dir="2700000" algn="tl">
                      <a:srgbClr val="C0C0C0"/>
                    </a:outerShdw>
                  </a:effectLst>
                  <a:latin typeface="Calibri" pitchFamily="34" charset="0"/>
                  <a:cs typeface="Calibri" pitchFamily="34" charset="0"/>
                  <a:sym typeface="Symbol" pitchFamily="18" charset="2"/>
                </a:rPr>
                <a:t>high</a:t>
              </a:r>
              <a:r>
                <a:rPr lang="fr-FR" sz="3200" b="1" dirty="0">
                  <a:effectLst>
                    <a:outerShdw blurRad="38100" dist="38100" dir="2700000" algn="tl">
                      <a:srgbClr val="C0C0C0"/>
                    </a:outerShdw>
                  </a:effectLst>
                  <a:latin typeface="Calibri" pitchFamily="34" charset="0"/>
                  <a:cs typeface="Calibri" pitchFamily="34" charset="0"/>
                  <a:sym typeface="Symbol" pitchFamily="18" charset="2"/>
                </a:rPr>
                <a:t> </a:t>
              </a:r>
              <a:r>
                <a:rPr lang="fr-FR" sz="3200" b="1" dirty="0" err="1">
                  <a:effectLst>
                    <a:outerShdw blurRad="38100" dist="38100" dir="2700000" algn="tl">
                      <a:srgbClr val="C0C0C0"/>
                    </a:outerShdw>
                  </a:effectLst>
                  <a:latin typeface="Calibri" pitchFamily="34" charset="0"/>
                  <a:cs typeface="Calibri" pitchFamily="34" charset="0"/>
                  <a:sym typeface="Symbol" pitchFamily="18" charset="2"/>
                </a:rPr>
                <a:t>accelerating</a:t>
              </a:r>
              <a:r>
                <a:rPr lang="fr-FR" sz="3200" b="1" dirty="0">
                  <a:effectLst>
                    <a:outerShdw blurRad="38100" dist="38100" dir="2700000" algn="tl">
                      <a:srgbClr val="C0C0C0"/>
                    </a:outerShdw>
                  </a:effectLst>
                  <a:latin typeface="Calibri" pitchFamily="34" charset="0"/>
                  <a:cs typeface="Calibri" pitchFamily="34" charset="0"/>
                  <a:sym typeface="Symbol" pitchFamily="18" charset="2"/>
                </a:rPr>
                <a:t> gradients </a:t>
              </a:r>
              <a:r>
                <a:rPr lang="fr-FR" sz="3200" dirty="0">
                  <a:effectLst>
                    <a:outerShdw blurRad="38100" dist="38100" dir="2700000" algn="tl">
                      <a:srgbClr val="C0C0C0"/>
                    </a:outerShdw>
                  </a:effectLst>
                  <a:latin typeface="Calibri" pitchFamily="34" charset="0"/>
                  <a:cs typeface="Calibri" pitchFamily="34" charset="0"/>
                  <a:sym typeface="Symbol" pitchFamily="18" charset="2"/>
                </a:rPr>
                <a:t>(impossible </a:t>
              </a:r>
              <a:r>
                <a:rPr lang="fr-FR" sz="3200" dirty="0" err="1">
                  <a:effectLst>
                    <a:outerShdw blurRad="38100" dist="38100" dir="2700000" algn="tl">
                      <a:srgbClr val="C0C0C0"/>
                    </a:outerShdw>
                  </a:effectLst>
                  <a:latin typeface="Calibri" pitchFamily="34" charset="0"/>
                  <a:cs typeface="Calibri" pitchFamily="34" charset="0"/>
                  <a:sym typeface="Symbol" pitchFamily="18" charset="2"/>
                </a:rPr>
                <a:t>with</a:t>
              </a:r>
              <a:r>
                <a:rPr lang="fr-FR" sz="3200" dirty="0">
                  <a:effectLst>
                    <a:outerShdw blurRad="38100" dist="38100" dir="2700000" algn="tl">
                      <a:srgbClr val="C0C0C0"/>
                    </a:outerShdw>
                  </a:effectLst>
                  <a:latin typeface="Calibri" pitchFamily="34" charset="0"/>
                  <a:cs typeface="Calibri" pitchFamily="34" charset="0"/>
                  <a:sym typeface="Symbol" pitchFamily="18" charset="2"/>
                </a:rPr>
                <a:t> warm structures)</a:t>
              </a:r>
            </a:p>
          </p:txBody>
        </p:sp>
        <p:sp>
          <p:nvSpPr>
            <p:cNvPr id="18" name="AutoShape 17"/>
            <p:cNvSpPr>
              <a:spLocks noChangeArrowheads="1"/>
            </p:cNvSpPr>
            <p:nvPr/>
          </p:nvSpPr>
          <p:spPr bwMode="auto">
            <a:xfrm>
              <a:off x="194" y="2156"/>
              <a:ext cx="294" cy="227"/>
            </a:xfrm>
            <a:custGeom>
              <a:avLst/>
              <a:gdLst>
                <a:gd name="T0" fmla="*/ 220 w 21600"/>
                <a:gd name="T1" fmla="*/ 0 h 21600"/>
                <a:gd name="T2" fmla="*/ 0 w 21600"/>
                <a:gd name="T3" fmla="*/ 96 h 21600"/>
                <a:gd name="T4" fmla="*/ 220 w 21600"/>
                <a:gd name="T5" fmla="*/ 192 h 21600"/>
                <a:gd name="T6" fmla="*/ 294 w 21600"/>
                <a:gd name="T7" fmla="*/ 96 h 21600"/>
                <a:gd name="T8" fmla="*/ 17694720 60000 65536"/>
                <a:gd name="T9" fmla="*/ 11796480 60000 65536"/>
                <a:gd name="T10" fmla="*/ 5898240 60000 65536"/>
                <a:gd name="T11" fmla="*/ 0 60000 65536"/>
                <a:gd name="T12" fmla="*/ 3380 w 21600"/>
                <a:gd name="T13" fmla="*/ 5400 h 21600"/>
                <a:gd name="T14" fmla="*/ 18882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fr-FR" sz="3200">
                <a:latin typeface="Calibri" pitchFamily="34" charset="0"/>
                <a:cs typeface="Calibri" pitchFamily="34" charset="0"/>
              </a:endParaRPr>
            </a:p>
          </p:txBody>
        </p:sp>
      </p:grpSp>
      <p:grpSp>
        <p:nvGrpSpPr>
          <p:cNvPr id="19" name="Group 18"/>
          <p:cNvGrpSpPr>
            <a:grpSpLocks/>
          </p:cNvGrpSpPr>
          <p:nvPr/>
        </p:nvGrpSpPr>
        <p:grpSpPr bwMode="auto">
          <a:xfrm>
            <a:off x="257572" y="6228306"/>
            <a:ext cx="12288590" cy="1617663"/>
            <a:chOff x="177" y="2664"/>
            <a:chExt cx="5006" cy="1019"/>
          </a:xfrm>
        </p:grpSpPr>
        <p:pic>
          <p:nvPicPr>
            <p:cNvPr id="20" name="Picture 19" descr="bd06675_"/>
            <p:cNvPicPr>
              <a:picLocks noChangeAspect="1" noChangeArrowheads="1"/>
            </p:cNvPicPr>
            <p:nvPr/>
          </p:nvPicPr>
          <p:blipFill>
            <a:blip r:embed="rId5"/>
            <a:srcRect/>
            <a:stretch>
              <a:fillRect/>
            </a:stretch>
          </p:blipFill>
          <p:spPr bwMode="auto">
            <a:xfrm>
              <a:off x="4628" y="2685"/>
              <a:ext cx="555" cy="862"/>
            </a:xfrm>
            <a:prstGeom prst="rect">
              <a:avLst/>
            </a:prstGeom>
            <a:noFill/>
            <a:ln w="9525">
              <a:noFill/>
              <a:miter lim="800000"/>
              <a:headEnd/>
              <a:tailEnd/>
            </a:ln>
          </p:spPr>
        </p:pic>
        <p:sp>
          <p:nvSpPr>
            <p:cNvPr id="21" name="Text Box 20"/>
            <p:cNvSpPr txBox="1">
              <a:spLocks noChangeArrowheads="1"/>
            </p:cNvSpPr>
            <p:nvPr/>
          </p:nvSpPr>
          <p:spPr bwMode="auto">
            <a:xfrm>
              <a:off x="516" y="2664"/>
              <a:ext cx="3965" cy="1019"/>
            </a:xfrm>
            <a:prstGeom prst="rect">
              <a:avLst/>
            </a:prstGeom>
            <a:noFill/>
            <a:ln w="9525">
              <a:noFill/>
              <a:miter lim="800000"/>
              <a:headEnd/>
              <a:tailEnd/>
            </a:ln>
            <a:effectLst/>
          </p:spPr>
          <p:txBody>
            <a:bodyPr wrap="square">
              <a:spAutoFit/>
            </a:bodyPr>
            <a:lstStyle/>
            <a:p>
              <a:pPr algn="l" eaLnBrk="0" hangingPunct="0">
                <a:spcBef>
                  <a:spcPct val="50000"/>
                </a:spcBef>
                <a:defRPr/>
              </a:pPr>
              <a:r>
                <a:rPr lang="fr-FR" sz="3200" dirty="0" err="1">
                  <a:effectLst>
                    <a:outerShdw blurRad="38100" dist="38100" dir="2700000" algn="tl">
                      <a:srgbClr val="C0C0C0"/>
                    </a:outerShdw>
                  </a:effectLst>
                  <a:latin typeface="Calibri" pitchFamily="34" charset="0"/>
                  <a:cs typeface="Calibri" pitchFamily="34" charset="0"/>
                  <a:sym typeface="Symbol" pitchFamily="18" charset="2"/>
                </a:rPr>
                <a:t>Possibility</a:t>
              </a:r>
              <a:r>
                <a:rPr lang="fr-FR" sz="3200" dirty="0">
                  <a:effectLst>
                    <a:outerShdw blurRad="38100" dist="38100" dir="2700000" algn="tl">
                      <a:srgbClr val="C0C0C0"/>
                    </a:outerShdw>
                  </a:effectLst>
                  <a:latin typeface="Calibri" pitchFamily="34" charset="0"/>
                  <a:cs typeface="Calibri" pitchFamily="34" charset="0"/>
                  <a:sym typeface="Symbol" pitchFamily="18" charset="2"/>
                </a:rPr>
                <a:t> to </a:t>
              </a:r>
              <a:r>
                <a:rPr lang="fr-FR" sz="3200" b="1" dirty="0">
                  <a:effectLst>
                    <a:outerShdw blurRad="38100" dist="38100" dir="2700000" algn="tl">
                      <a:srgbClr val="C0C0C0"/>
                    </a:outerShdw>
                  </a:effectLst>
                  <a:latin typeface="Calibri" pitchFamily="34" charset="0"/>
                  <a:cs typeface="Calibri" pitchFamily="34" charset="0"/>
                  <a:sym typeface="Symbol" pitchFamily="18" charset="2"/>
                </a:rPr>
                <a:t>relax the </a:t>
              </a:r>
              <a:r>
                <a:rPr lang="fr-FR" sz="3200" b="1" dirty="0" err="1">
                  <a:effectLst>
                    <a:outerShdw blurRad="38100" dist="38100" dir="2700000" algn="tl">
                      <a:srgbClr val="C0C0C0"/>
                    </a:outerShdw>
                  </a:effectLst>
                  <a:latin typeface="Calibri" pitchFamily="34" charset="0"/>
                  <a:cs typeface="Calibri" pitchFamily="34" charset="0"/>
                  <a:sym typeface="Symbol" pitchFamily="18" charset="2"/>
                </a:rPr>
                <a:t>constraints</a:t>
              </a:r>
              <a:r>
                <a:rPr lang="fr-FR" sz="3200" b="1" dirty="0">
                  <a:effectLst>
                    <a:outerShdw blurRad="38100" dist="38100" dir="2700000" algn="tl">
                      <a:srgbClr val="C0C0C0"/>
                    </a:outerShdw>
                  </a:effectLst>
                  <a:latin typeface="Calibri" pitchFamily="34" charset="0"/>
                  <a:cs typeface="Calibri" pitchFamily="34" charset="0"/>
                  <a:sym typeface="Symbol" pitchFamily="18" charset="2"/>
                </a:rPr>
                <a:t> </a:t>
              </a:r>
              <a:r>
                <a:rPr lang="fr-FR" sz="3200" dirty="0">
                  <a:effectLst>
                    <a:outerShdw blurRad="38100" dist="38100" dir="2700000" algn="tl">
                      <a:srgbClr val="C0C0C0"/>
                    </a:outerShdw>
                  </a:effectLst>
                  <a:latin typeface="Calibri" pitchFamily="34" charset="0"/>
                  <a:cs typeface="Calibri" pitchFamily="34" charset="0"/>
                  <a:sym typeface="Symbol" pitchFamily="18" charset="2"/>
                </a:rPr>
                <a:t>on the </a:t>
              </a:r>
              <a:r>
                <a:rPr lang="fr-FR" sz="3200" dirty="0" err="1" smtClean="0">
                  <a:effectLst>
                    <a:outerShdw blurRad="38100" dist="38100" dir="2700000" algn="tl">
                      <a:srgbClr val="C0C0C0"/>
                    </a:outerShdw>
                  </a:effectLst>
                  <a:latin typeface="Calibri" pitchFamily="34" charset="0"/>
                  <a:cs typeface="Calibri" pitchFamily="34" charset="0"/>
                  <a:sym typeface="Symbol" pitchFamily="18" charset="2"/>
                </a:rPr>
                <a:t>cavity</a:t>
              </a:r>
              <a:r>
                <a:rPr lang="fr-FR" sz="3200" dirty="0" smtClean="0">
                  <a:effectLst>
                    <a:outerShdw blurRad="38100" dist="38100" dir="2700000" algn="tl">
                      <a:srgbClr val="C0C0C0"/>
                    </a:outerShdw>
                  </a:effectLst>
                  <a:latin typeface="Calibri" pitchFamily="34" charset="0"/>
                  <a:cs typeface="Calibri" pitchFamily="34" charset="0"/>
                  <a:sym typeface="Symbol" pitchFamily="18" charset="2"/>
                </a:rPr>
                <a:t> </a:t>
              </a:r>
              <a:r>
                <a:rPr lang="fr-FR" sz="3200" dirty="0">
                  <a:effectLst>
                    <a:outerShdw blurRad="38100" dist="38100" dir="2700000" algn="tl">
                      <a:srgbClr val="C0C0C0"/>
                    </a:outerShdw>
                  </a:effectLst>
                  <a:latin typeface="Calibri" pitchFamily="34" charset="0"/>
                  <a:cs typeface="Calibri" pitchFamily="34" charset="0"/>
                  <a:sym typeface="Symbol" pitchFamily="18" charset="2"/>
                </a:rPr>
                <a:t>RF design: </a:t>
              </a:r>
              <a:r>
                <a:rPr lang="fr-FR" sz="3200" dirty="0" err="1">
                  <a:effectLst>
                    <a:outerShdw blurRad="38100" dist="38100" dir="2700000" algn="tl">
                      <a:srgbClr val="C0C0C0"/>
                    </a:outerShdw>
                  </a:effectLst>
                  <a:latin typeface="Calibri" pitchFamily="34" charset="0"/>
                  <a:cs typeface="Calibri" pitchFamily="34" charset="0"/>
                  <a:sym typeface="Symbol" pitchFamily="18" charset="2"/>
                </a:rPr>
                <a:t>choosing</a:t>
              </a:r>
              <a:r>
                <a:rPr lang="fr-FR" sz="3200" dirty="0">
                  <a:effectLst>
                    <a:outerShdw blurRad="38100" dist="38100" dir="2700000" algn="tl">
                      <a:srgbClr val="C0C0C0"/>
                    </a:outerShdw>
                  </a:effectLst>
                  <a:latin typeface="Calibri" pitchFamily="34" charset="0"/>
                  <a:cs typeface="Calibri" pitchFamily="34" charset="0"/>
                  <a:sym typeface="Symbol" pitchFamily="18" charset="2"/>
                </a:rPr>
                <a:t> </a:t>
              </a:r>
              <a:r>
                <a:rPr lang="fr-FR" sz="3200" dirty="0" err="1">
                  <a:effectLst>
                    <a:outerShdw blurRad="38100" dist="38100" dir="2700000" algn="tl">
                      <a:srgbClr val="C0C0C0"/>
                    </a:outerShdw>
                  </a:effectLst>
                  <a:latin typeface="Calibri" pitchFamily="34" charset="0"/>
                  <a:cs typeface="Calibri" pitchFamily="34" charset="0"/>
                  <a:sym typeface="Symbol" pitchFamily="18" charset="2"/>
                </a:rPr>
                <a:t>larger</a:t>
              </a:r>
              <a:r>
                <a:rPr lang="fr-FR" sz="3200" dirty="0">
                  <a:effectLst>
                    <a:outerShdw blurRad="38100" dist="38100" dir="2700000" algn="tl">
                      <a:srgbClr val="C0C0C0"/>
                    </a:outerShdw>
                  </a:effectLst>
                  <a:latin typeface="Calibri" pitchFamily="34" charset="0"/>
                  <a:cs typeface="Calibri" pitchFamily="34" charset="0"/>
                  <a:sym typeface="Symbol" pitchFamily="18" charset="2"/>
                </a:rPr>
                <a:t> </a:t>
              </a:r>
              <a:r>
                <a:rPr lang="fr-FR" sz="3200" dirty="0" err="1">
                  <a:effectLst>
                    <a:outerShdw blurRad="38100" dist="38100" dir="2700000" algn="tl">
                      <a:srgbClr val="C0C0C0"/>
                    </a:outerShdw>
                  </a:effectLst>
                  <a:latin typeface="Calibri" pitchFamily="34" charset="0"/>
                  <a:cs typeface="Calibri" pitchFamily="34" charset="0"/>
                  <a:sym typeface="Symbol" pitchFamily="18" charset="2"/>
                </a:rPr>
                <a:t>beam</a:t>
              </a:r>
              <a:r>
                <a:rPr lang="fr-FR" sz="3200" dirty="0">
                  <a:effectLst>
                    <a:outerShdw blurRad="38100" dist="38100" dir="2700000" algn="tl">
                      <a:srgbClr val="C0C0C0"/>
                    </a:outerShdw>
                  </a:effectLst>
                  <a:latin typeface="Calibri" pitchFamily="34" charset="0"/>
                  <a:cs typeface="Calibri" pitchFamily="34" charset="0"/>
                  <a:sym typeface="Symbol" pitchFamily="18" charset="2"/>
                </a:rPr>
                <a:t> port aperture </a:t>
              </a:r>
              <a:r>
                <a:rPr lang="fr-FR" sz="3200" dirty="0" err="1">
                  <a:effectLst>
                    <a:outerShdw blurRad="38100" dist="38100" dir="2700000" algn="tl">
                      <a:srgbClr val="C0C0C0"/>
                    </a:outerShdw>
                  </a:effectLst>
                  <a:latin typeface="Calibri" pitchFamily="34" charset="0"/>
                  <a:cs typeface="Calibri" pitchFamily="34" charset="0"/>
                  <a:sym typeface="Symbol" pitchFamily="18" charset="2"/>
                </a:rPr>
                <a:t>is</a:t>
              </a:r>
              <a:r>
                <a:rPr lang="fr-FR" sz="3200" dirty="0">
                  <a:effectLst>
                    <a:outerShdw blurRad="38100" dist="38100" dir="2700000" algn="tl">
                      <a:srgbClr val="C0C0C0"/>
                    </a:outerShdw>
                  </a:effectLst>
                  <a:latin typeface="Calibri" pitchFamily="34" charset="0"/>
                  <a:cs typeface="Calibri" pitchFamily="34" charset="0"/>
                  <a:sym typeface="Symbol" pitchFamily="18" charset="2"/>
                </a:rPr>
                <a:t> possible </a:t>
              </a:r>
              <a:r>
                <a:rPr lang="fr-FR" sz="3200" dirty="0" smtClean="0">
                  <a:effectLst>
                    <a:outerShdw blurRad="38100" dist="38100" dir="2700000" algn="tl">
                      <a:srgbClr val="C0C0C0"/>
                    </a:outerShdw>
                  </a:effectLst>
                  <a:latin typeface="Calibri" pitchFamily="34" charset="0"/>
                  <a:cs typeface="Calibri" pitchFamily="34" charset="0"/>
                  <a:sym typeface="Symbol" pitchFamily="18" charset="2"/>
                </a:rPr>
                <a:t>   </a:t>
              </a:r>
              <a:r>
                <a:rPr lang="fr-FR" sz="3200" dirty="0" err="1">
                  <a:effectLst>
                    <a:outerShdw blurRad="38100" dist="38100" dir="2700000" algn="tl">
                      <a:srgbClr val="C0C0C0"/>
                    </a:outerShdw>
                  </a:effectLst>
                  <a:latin typeface="Calibri" pitchFamily="34" charset="0"/>
                  <a:cs typeface="Calibri" pitchFamily="34" charset="0"/>
                  <a:sym typeface="Symbol" pitchFamily="18" charset="2"/>
                </a:rPr>
                <a:t>reduction</a:t>
              </a:r>
              <a:r>
                <a:rPr lang="fr-FR" sz="3200" dirty="0">
                  <a:effectLst>
                    <a:outerShdw blurRad="38100" dist="38100" dir="2700000" algn="tl">
                      <a:srgbClr val="C0C0C0"/>
                    </a:outerShdw>
                  </a:effectLst>
                  <a:latin typeface="Calibri" pitchFamily="34" charset="0"/>
                  <a:cs typeface="Calibri" pitchFamily="34" charset="0"/>
                  <a:sym typeface="Symbol" pitchFamily="18" charset="2"/>
                </a:rPr>
                <a:t> of the activation </a:t>
              </a:r>
              <a:r>
                <a:rPr lang="fr-FR" sz="3200" dirty="0" err="1">
                  <a:effectLst>
                    <a:outerShdw blurRad="38100" dist="38100" dir="2700000" algn="tl">
                      <a:srgbClr val="C0C0C0"/>
                    </a:outerShdw>
                  </a:effectLst>
                  <a:latin typeface="Calibri" pitchFamily="34" charset="0"/>
                  <a:cs typeface="Calibri" pitchFamily="34" charset="0"/>
                  <a:sym typeface="Symbol" pitchFamily="18" charset="2"/>
                </a:rPr>
                <a:t>hazard</a:t>
              </a:r>
              <a:r>
                <a:rPr lang="fr-FR" sz="3200" dirty="0">
                  <a:effectLst>
                    <a:outerShdw blurRad="38100" dist="38100" dir="2700000" algn="tl">
                      <a:srgbClr val="C0C0C0"/>
                    </a:outerShdw>
                  </a:effectLst>
                  <a:latin typeface="Calibri" pitchFamily="34" charset="0"/>
                  <a:cs typeface="Calibri" pitchFamily="34" charset="0"/>
                  <a:sym typeface="Symbol" pitchFamily="18" charset="2"/>
                </a:rPr>
                <a:t> = </a:t>
              </a:r>
              <a:r>
                <a:rPr lang="fr-FR" sz="3200" u="sng" dirty="0" err="1">
                  <a:effectLst>
                    <a:outerShdw blurRad="38100" dist="38100" dir="2700000" algn="tl">
                      <a:srgbClr val="C0C0C0"/>
                    </a:outerShdw>
                  </a:effectLst>
                  <a:latin typeface="Calibri" pitchFamily="34" charset="0"/>
                  <a:cs typeface="Calibri" pitchFamily="34" charset="0"/>
                  <a:sym typeface="Symbol" pitchFamily="18" charset="2"/>
                </a:rPr>
                <a:t>security</a:t>
              </a:r>
              <a:r>
                <a:rPr lang="fr-FR" sz="3200" u="sng" dirty="0">
                  <a:effectLst>
                    <a:outerShdw blurRad="38100" dist="38100" dir="2700000" algn="tl">
                      <a:srgbClr val="C0C0C0"/>
                    </a:outerShdw>
                  </a:effectLst>
                  <a:latin typeface="Calibri" pitchFamily="34" charset="0"/>
                  <a:cs typeface="Calibri" pitchFamily="34" charset="0"/>
                  <a:sym typeface="Symbol" pitchFamily="18" charset="2"/>
                </a:rPr>
                <a:t> gain</a:t>
              </a:r>
              <a:endParaRPr lang="fr-FR" sz="3200" u="sng" baseline="-25000" dirty="0">
                <a:effectLst>
                  <a:outerShdw blurRad="38100" dist="38100" dir="2700000" algn="tl">
                    <a:srgbClr val="C0C0C0"/>
                  </a:outerShdw>
                </a:effectLst>
                <a:latin typeface="Calibri" pitchFamily="34" charset="0"/>
                <a:cs typeface="Calibri" pitchFamily="34" charset="0"/>
                <a:sym typeface="Symbol" pitchFamily="18" charset="2"/>
              </a:endParaRPr>
            </a:p>
          </p:txBody>
        </p:sp>
        <p:sp>
          <p:nvSpPr>
            <p:cNvPr id="22" name="AutoShape 21"/>
            <p:cNvSpPr>
              <a:spLocks noChangeArrowheads="1"/>
            </p:cNvSpPr>
            <p:nvPr/>
          </p:nvSpPr>
          <p:spPr bwMode="auto">
            <a:xfrm>
              <a:off x="177" y="2723"/>
              <a:ext cx="294" cy="227"/>
            </a:xfrm>
            <a:custGeom>
              <a:avLst/>
              <a:gdLst>
                <a:gd name="T0" fmla="*/ 220 w 21600"/>
                <a:gd name="T1" fmla="*/ 0 h 21600"/>
                <a:gd name="T2" fmla="*/ 0 w 21600"/>
                <a:gd name="T3" fmla="*/ 96 h 21600"/>
                <a:gd name="T4" fmla="*/ 220 w 21600"/>
                <a:gd name="T5" fmla="*/ 192 h 21600"/>
                <a:gd name="T6" fmla="*/ 294 w 21600"/>
                <a:gd name="T7" fmla="*/ 96 h 21600"/>
                <a:gd name="T8" fmla="*/ 17694720 60000 65536"/>
                <a:gd name="T9" fmla="*/ 11796480 60000 65536"/>
                <a:gd name="T10" fmla="*/ 5898240 60000 65536"/>
                <a:gd name="T11" fmla="*/ 0 60000 65536"/>
                <a:gd name="T12" fmla="*/ 3380 w 21600"/>
                <a:gd name="T13" fmla="*/ 5400 h 21600"/>
                <a:gd name="T14" fmla="*/ 18882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fr-FR" sz="3200">
                <a:latin typeface="Calibri" pitchFamily="34" charset="0"/>
                <a:cs typeface="Calibri" pitchFamily="34" charset="0"/>
              </a:endParaRPr>
            </a:p>
          </p:txBody>
        </p:sp>
      </p:grpSp>
      <p:grpSp>
        <p:nvGrpSpPr>
          <p:cNvPr id="23" name="Group 22"/>
          <p:cNvGrpSpPr>
            <a:grpSpLocks/>
          </p:cNvGrpSpPr>
          <p:nvPr/>
        </p:nvGrpSpPr>
        <p:grpSpPr bwMode="auto">
          <a:xfrm>
            <a:off x="237704" y="7909841"/>
            <a:ext cx="8788408" cy="584200"/>
            <a:chOff x="222" y="3372"/>
            <a:chExt cx="2246" cy="368"/>
          </a:xfrm>
        </p:grpSpPr>
        <p:sp>
          <p:nvSpPr>
            <p:cNvPr id="24" name="Text Box 23"/>
            <p:cNvSpPr txBox="1">
              <a:spLocks noChangeArrowheads="1"/>
            </p:cNvSpPr>
            <p:nvPr/>
          </p:nvSpPr>
          <p:spPr bwMode="auto">
            <a:xfrm>
              <a:off x="516" y="3372"/>
              <a:ext cx="1952" cy="368"/>
            </a:xfrm>
            <a:prstGeom prst="rect">
              <a:avLst/>
            </a:prstGeom>
            <a:noFill/>
            <a:ln w="9525">
              <a:noFill/>
              <a:miter lim="800000"/>
              <a:headEnd/>
              <a:tailEnd/>
            </a:ln>
            <a:effectLst/>
          </p:spPr>
          <p:txBody>
            <a:bodyPr wrap="square">
              <a:spAutoFit/>
            </a:bodyPr>
            <a:lstStyle/>
            <a:p>
              <a:pPr algn="l" eaLnBrk="0" hangingPunct="0">
                <a:spcBef>
                  <a:spcPct val="50000"/>
                </a:spcBef>
                <a:defRPr/>
              </a:pPr>
              <a:r>
                <a:rPr lang="fr-FR" sz="3200" dirty="0">
                  <a:effectLst>
                    <a:outerShdw blurRad="38100" dist="38100" dir="2700000" algn="tl">
                      <a:srgbClr val="C0C0C0"/>
                    </a:outerShdw>
                  </a:effectLst>
                  <a:latin typeface="Calibri" pitchFamily="34" charset="0"/>
                  <a:cs typeface="Calibri" pitchFamily="34" charset="0"/>
                  <a:sym typeface="Symbol" pitchFamily="18" charset="2"/>
                </a:rPr>
                <a:t>High </a:t>
              </a:r>
              <a:r>
                <a:rPr lang="fr-FR" sz="3200" dirty="0" err="1">
                  <a:effectLst>
                    <a:outerShdw blurRad="38100" dist="38100" dir="2700000" algn="tl">
                      <a:srgbClr val="C0C0C0"/>
                    </a:outerShdw>
                  </a:effectLst>
                  <a:latin typeface="Calibri" pitchFamily="34" charset="0"/>
                  <a:cs typeface="Calibri" pitchFamily="34" charset="0"/>
                  <a:sym typeface="Symbol" pitchFamily="18" charset="2"/>
                </a:rPr>
                <a:t>potential</a:t>
              </a:r>
              <a:r>
                <a:rPr lang="fr-FR" sz="3200" dirty="0">
                  <a:effectLst>
                    <a:outerShdw blurRad="38100" dist="38100" dir="2700000" algn="tl">
                      <a:srgbClr val="C0C0C0"/>
                    </a:outerShdw>
                  </a:effectLst>
                  <a:latin typeface="Calibri" pitchFamily="34" charset="0"/>
                  <a:cs typeface="Calibri" pitchFamily="34" charset="0"/>
                  <a:sym typeface="Symbol" pitchFamily="18" charset="2"/>
                </a:rPr>
                <a:t> for </a:t>
              </a:r>
              <a:r>
                <a:rPr lang="fr-FR" sz="3200" b="1" dirty="0" err="1">
                  <a:effectLst>
                    <a:outerShdw blurRad="38100" dist="38100" dir="2700000" algn="tl">
                      <a:srgbClr val="C0C0C0"/>
                    </a:outerShdw>
                  </a:effectLst>
                  <a:latin typeface="Calibri" pitchFamily="34" charset="0"/>
                  <a:cs typeface="Calibri" pitchFamily="34" charset="0"/>
                  <a:sym typeface="Symbol" pitchFamily="18" charset="2"/>
                </a:rPr>
                <a:t>reliability</a:t>
              </a:r>
              <a:r>
                <a:rPr lang="fr-FR" sz="3200" b="1" dirty="0">
                  <a:effectLst>
                    <a:outerShdw blurRad="38100" dist="38100" dir="2700000" algn="tl">
                      <a:srgbClr val="C0C0C0"/>
                    </a:outerShdw>
                  </a:effectLst>
                  <a:latin typeface="Calibri" pitchFamily="34" charset="0"/>
                  <a:cs typeface="Calibri" pitchFamily="34" charset="0"/>
                  <a:sym typeface="Symbol" pitchFamily="18" charset="2"/>
                </a:rPr>
                <a:t> and </a:t>
              </a:r>
              <a:r>
                <a:rPr lang="fr-FR" sz="3200" b="1" dirty="0" err="1" smtClean="0">
                  <a:effectLst>
                    <a:outerShdw blurRad="38100" dist="38100" dir="2700000" algn="tl">
                      <a:srgbClr val="C0C0C0"/>
                    </a:outerShdw>
                  </a:effectLst>
                  <a:latin typeface="Calibri" pitchFamily="34" charset="0"/>
                  <a:cs typeface="Calibri" pitchFamily="34" charset="0"/>
                  <a:sym typeface="Symbol" pitchFamily="18" charset="2"/>
                </a:rPr>
                <a:t>flexibility</a:t>
              </a:r>
              <a:endParaRPr lang="fr-FR" sz="3200" baseline="-25000" dirty="0">
                <a:effectLst>
                  <a:outerShdw blurRad="38100" dist="38100" dir="2700000" algn="tl">
                    <a:srgbClr val="C0C0C0"/>
                  </a:outerShdw>
                </a:effectLst>
                <a:latin typeface="Calibri" pitchFamily="34" charset="0"/>
                <a:cs typeface="Calibri" pitchFamily="34" charset="0"/>
                <a:sym typeface="Symbol" pitchFamily="18" charset="2"/>
              </a:endParaRPr>
            </a:p>
          </p:txBody>
        </p:sp>
        <p:sp>
          <p:nvSpPr>
            <p:cNvPr id="25" name="AutoShape 24"/>
            <p:cNvSpPr>
              <a:spLocks noChangeArrowheads="1"/>
            </p:cNvSpPr>
            <p:nvPr/>
          </p:nvSpPr>
          <p:spPr bwMode="auto">
            <a:xfrm>
              <a:off x="222" y="3468"/>
              <a:ext cx="294" cy="227"/>
            </a:xfrm>
            <a:custGeom>
              <a:avLst/>
              <a:gdLst>
                <a:gd name="T0" fmla="*/ 220 w 21600"/>
                <a:gd name="T1" fmla="*/ 0 h 21600"/>
                <a:gd name="T2" fmla="*/ 0 w 21600"/>
                <a:gd name="T3" fmla="*/ 96 h 21600"/>
                <a:gd name="T4" fmla="*/ 220 w 21600"/>
                <a:gd name="T5" fmla="*/ 192 h 21600"/>
                <a:gd name="T6" fmla="*/ 294 w 21600"/>
                <a:gd name="T7" fmla="*/ 96 h 21600"/>
                <a:gd name="T8" fmla="*/ 17694720 60000 65536"/>
                <a:gd name="T9" fmla="*/ 11796480 60000 65536"/>
                <a:gd name="T10" fmla="*/ 5898240 60000 65536"/>
                <a:gd name="T11" fmla="*/ 0 60000 65536"/>
                <a:gd name="T12" fmla="*/ 3380 w 21600"/>
                <a:gd name="T13" fmla="*/ 5400 h 21600"/>
                <a:gd name="T14" fmla="*/ 18882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fr-FR" sz="3200">
                <a:latin typeface="Calibri" pitchFamily="34" charset="0"/>
                <a:cs typeface="Calibri" pitchFamily="34" charset="0"/>
              </a:endParaRPr>
            </a:p>
          </p:txBody>
        </p:sp>
      </p:grpSp>
      <p:grpSp>
        <p:nvGrpSpPr>
          <p:cNvPr id="26" name="Group 25"/>
          <p:cNvGrpSpPr>
            <a:grpSpLocks/>
          </p:cNvGrpSpPr>
          <p:nvPr/>
        </p:nvGrpSpPr>
        <p:grpSpPr bwMode="auto">
          <a:xfrm>
            <a:off x="309712" y="8781875"/>
            <a:ext cx="12106275" cy="584200"/>
            <a:chOff x="210" y="3636"/>
            <a:chExt cx="4310" cy="368"/>
          </a:xfrm>
        </p:grpSpPr>
        <p:sp>
          <p:nvSpPr>
            <p:cNvPr id="27" name="Text Box 26"/>
            <p:cNvSpPr txBox="1">
              <a:spLocks noChangeArrowheads="1"/>
            </p:cNvSpPr>
            <p:nvPr/>
          </p:nvSpPr>
          <p:spPr bwMode="auto">
            <a:xfrm>
              <a:off x="595" y="3636"/>
              <a:ext cx="3925" cy="368"/>
            </a:xfrm>
            <a:prstGeom prst="rect">
              <a:avLst/>
            </a:prstGeom>
            <a:noFill/>
            <a:ln w="9525">
              <a:noFill/>
              <a:miter lim="800000"/>
              <a:headEnd/>
              <a:tailEnd/>
            </a:ln>
            <a:effectLst/>
          </p:spPr>
          <p:txBody>
            <a:bodyPr wrap="square">
              <a:spAutoFit/>
            </a:bodyPr>
            <a:lstStyle/>
            <a:p>
              <a:pPr algn="l" eaLnBrk="0" hangingPunct="0">
                <a:spcBef>
                  <a:spcPct val="50000"/>
                </a:spcBef>
                <a:defRPr/>
              </a:pPr>
              <a:r>
                <a:rPr lang="fr-FR" sz="3200" b="1" dirty="0">
                  <a:effectLst>
                    <a:outerShdw blurRad="38100" dist="38100" dir="2700000" algn="tl">
                      <a:srgbClr val="C0C0C0"/>
                    </a:outerShdw>
                  </a:effectLst>
                  <a:latin typeface="Calibri" pitchFamily="34" charset="0"/>
                  <a:cs typeface="Calibri" pitchFamily="34" charset="0"/>
                  <a:sym typeface="Symbol" pitchFamily="18" charset="2"/>
                </a:rPr>
                <a:t>Main drawback</a:t>
              </a:r>
              <a:r>
                <a:rPr lang="fr-FR" sz="3200" dirty="0">
                  <a:effectLst>
                    <a:outerShdw blurRad="38100" dist="38100" dir="2700000" algn="tl">
                      <a:srgbClr val="C0C0C0"/>
                    </a:outerShdw>
                  </a:effectLst>
                  <a:latin typeface="Calibri" pitchFamily="34" charset="0"/>
                  <a:cs typeface="Calibri" pitchFamily="34" charset="0"/>
                  <a:sym typeface="Symbol" pitchFamily="18" charset="2"/>
                </a:rPr>
                <a:t> : </a:t>
              </a:r>
              <a:r>
                <a:rPr lang="fr-FR" sz="3200" dirty="0" err="1">
                  <a:effectLst>
                    <a:outerShdw blurRad="38100" dist="38100" dir="2700000" algn="tl">
                      <a:srgbClr val="C0C0C0"/>
                    </a:outerShdw>
                  </a:effectLst>
                  <a:latin typeface="Calibri" pitchFamily="34" charset="0"/>
                  <a:cs typeface="Calibri" pitchFamily="34" charset="0"/>
                  <a:sym typeface="Symbol" pitchFamily="18" charset="2"/>
                </a:rPr>
                <a:t>need</a:t>
              </a:r>
              <a:r>
                <a:rPr lang="fr-FR" sz="3200" dirty="0">
                  <a:effectLst>
                    <a:outerShdw blurRad="38100" dist="38100" dir="2700000" algn="tl">
                      <a:srgbClr val="C0C0C0"/>
                    </a:outerShdw>
                  </a:effectLst>
                  <a:latin typeface="Calibri" pitchFamily="34" charset="0"/>
                  <a:cs typeface="Calibri" pitchFamily="34" charset="0"/>
                  <a:sym typeface="Symbol" pitchFamily="18" charset="2"/>
                </a:rPr>
                <a:t> to </a:t>
              </a:r>
              <a:r>
                <a:rPr lang="fr-FR" sz="3200" dirty="0" err="1">
                  <a:effectLst>
                    <a:outerShdw blurRad="38100" dist="38100" dir="2700000" algn="tl">
                      <a:srgbClr val="C0C0C0"/>
                    </a:outerShdw>
                  </a:effectLst>
                  <a:latin typeface="Calibri" pitchFamily="34" charset="0"/>
                  <a:cs typeface="Calibri" pitchFamily="34" charset="0"/>
                  <a:sym typeface="Symbol" pitchFamily="18" charset="2"/>
                </a:rPr>
                <a:t>be</a:t>
              </a:r>
              <a:r>
                <a:rPr lang="fr-FR" sz="3200" dirty="0">
                  <a:effectLst>
                    <a:outerShdw blurRad="38100" dist="38100" dir="2700000" algn="tl">
                      <a:srgbClr val="C0C0C0"/>
                    </a:outerShdw>
                  </a:effectLst>
                  <a:latin typeface="Calibri" pitchFamily="34" charset="0"/>
                  <a:cs typeface="Calibri" pitchFamily="34" charset="0"/>
                  <a:sym typeface="Symbol" pitchFamily="18" charset="2"/>
                </a:rPr>
                <a:t> </a:t>
              </a:r>
              <a:r>
                <a:rPr lang="fr-FR" sz="3200" dirty="0" err="1">
                  <a:effectLst>
                    <a:outerShdw blurRad="38100" dist="38100" dir="2700000" algn="tl">
                      <a:srgbClr val="C0C0C0"/>
                    </a:outerShdw>
                  </a:effectLst>
                  <a:latin typeface="Calibri" pitchFamily="34" charset="0"/>
                  <a:cs typeface="Calibri" pitchFamily="34" charset="0"/>
                  <a:sym typeface="Symbol" pitchFamily="18" charset="2"/>
                </a:rPr>
                <a:t>operated</a:t>
              </a:r>
              <a:r>
                <a:rPr lang="fr-FR" sz="3200" dirty="0">
                  <a:effectLst>
                    <a:outerShdw blurRad="38100" dist="38100" dir="2700000" algn="tl">
                      <a:srgbClr val="C0C0C0"/>
                    </a:outerShdw>
                  </a:effectLst>
                  <a:latin typeface="Calibri" pitchFamily="34" charset="0"/>
                  <a:cs typeface="Calibri" pitchFamily="34" charset="0"/>
                  <a:sym typeface="Symbol" pitchFamily="18" charset="2"/>
                </a:rPr>
                <a:t> </a:t>
              </a:r>
              <a:r>
                <a:rPr lang="fr-FR" sz="3200" dirty="0" err="1">
                  <a:effectLst>
                    <a:outerShdw blurRad="38100" dist="38100" dir="2700000" algn="tl">
                      <a:srgbClr val="C0C0C0"/>
                    </a:outerShdw>
                  </a:effectLst>
                  <a:latin typeface="Calibri" pitchFamily="34" charset="0"/>
                  <a:cs typeface="Calibri" pitchFamily="34" charset="0"/>
                  <a:sym typeface="Symbol" pitchFamily="18" charset="2"/>
                </a:rPr>
                <a:t>at</a:t>
              </a:r>
              <a:r>
                <a:rPr lang="fr-FR" sz="3200" dirty="0">
                  <a:effectLst>
                    <a:outerShdw blurRad="38100" dist="38100" dir="2700000" algn="tl">
                      <a:srgbClr val="C0C0C0"/>
                    </a:outerShdw>
                  </a:effectLst>
                  <a:latin typeface="Calibri" pitchFamily="34" charset="0"/>
                  <a:cs typeface="Calibri" pitchFamily="34" charset="0"/>
                  <a:sym typeface="Symbol" pitchFamily="18" charset="2"/>
                </a:rPr>
                <a:t> </a:t>
              </a:r>
              <a:r>
                <a:rPr lang="fr-FR" sz="3200" dirty="0" err="1">
                  <a:effectLst>
                    <a:outerShdw blurRad="38100" dist="38100" dir="2700000" algn="tl">
                      <a:srgbClr val="C0C0C0"/>
                    </a:outerShdw>
                  </a:effectLst>
                  <a:latin typeface="Calibri" pitchFamily="34" charset="0"/>
                  <a:cs typeface="Calibri" pitchFamily="34" charset="0"/>
                  <a:sym typeface="Symbol" pitchFamily="18" charset="2"/>
                </a:rPr>
                <a:t>cryogenic</a:t>
              </a:r>
              <a:r>
                <a:rPr lang="fr-FR" sz="3200" dirty="0">
                  <a:effectLst>
                    <a:outerShdw blurRad="38100" dist="38100" dir="2700000" algn="tl">
                      <a:srgbClr val="C0C0C0"/>
                    </a:outerShdw>
                  </a:effectLst>
                  <a:latin typeface="Calibri" pitchFamily="34" charset="0"/>
                  <a:cs typeface="Calibri" pitchFamily="34" charset="0"/>
                  <a:sym typeface="Symbol" pitchFamily="18" charset="2"/>
                </a:rPr>
                <a:t> </a:t>
              </a:r>
              <a:r>
                <a:rPr lang="fr-FR" sz="3200" dirty="0" err="1">
                  <a:effectLst>
                    <a:outerShdw blurRad="38100" dist="38100" dir="2700000" algn="tl">
                      <a:srgbClr val="C0C0C0"/>
                    </a:outerShdw>
                  </a:effectLst>
                  <a:latin typeface="Calibri" pitchFamily="34" charset="0"/>
                  <a:cs typeface="Calibri" pitchFamily="34" charset="0"/>
                  <a:sym typeface="Symbol" pitchFamily="18" charset="2"/>
                </a:rPr>
                <a:t>temperature</a:t>
              </a:r>
              <a:endParaRPr lang="fr-FR" sz="3200" u="sng" dirty="0">
                <a:effectLst>
                  <a:outerShdw blurRad="38100" dist="38100" dir="2700000" algn="tl">
                    <a:srgbClr val="C0C0C0"/>
                  </a:outerShdw>
                </a:effectLst>
                <a:latin typeface="Calibri" pitchFamily="34" charset="0"/>
                <a:cs typeface="Calibri" pitchFamily="34" charset="0"/>
                <a:sym typeface="Symbol" pitchFamily="18" charset="2"/>
              </a:endParaRPr>
            </a:p>
          </p:txBody>
        </p:sp>
        <p:sp>
          <p:nvSpPr>
            <p:cNvPr id="28" name="AutoShape 27"/>
            <p:cNvSpPr>
              <a:spLocks noChangeArrowheads="1"/>
            </p:cNvSpPr>
            <p:nvPr/>
          </p:nvSpPr>
          <p:spPr bwMode="auto">
            <a:xfrm>
              <a:off x="210" y="3681"/>
              <a:ext cx="359" cy="227"/>
            </a:xfrm>
            <a:custGeom>
              <a:avLst/>
              <a:gdLst>
                <a:gd name="T0" fmla="*/ 235 w 21600"/>
                <a:gd name="T1" fmla="*/ 0 h 21600"/>
                <a:gd name="T2" fmla="*/ 0 w 21600"/>
                <a:gd name="T3" fmla="*/ 96 h 21600"/>
                <a:gd name="T4" fmla="*/ 235 w 21600"/>
                <a:gd name="T5" fmla="*/ 192 h 21600"/>
                <a:gd name="T6" fmla="*/ 313 w 21600"/>
                <a:gd name="T7" fmla="*/ 96 h 21600"/>
                <a:gd name="T8" fmla="*/ 17694720 60000 65536"/>
                <a:gd name="T9" fmla="*/ 11796480 60000 65536"/>
                <a:gd name="T10" fmla="*/ 5898240 60000 65536"/>
                <a:gd name="T11" fmla="*/ 0 60000 65536"/>
                <a:gd name="T12" fmla="*/ 3381 w 21600"/>
                <a:gd name="T13" fmla="*/ 5400 h 21600"/>
                <a:gd name="T14" fmla="*/ 18909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3300"/>
            </a:solidFill>
            <a:ln w="9525">
              <a:solidFill>
                <a:schemeClr val="tx1"/>
              </a:solidFill>
              <a:miter lim="800000"/>
              <a:headEnd/>
              <a:tailEnd/>
            </a:ln>
          </p:spPr>
          <p:txBody>
            <a:bodyPr wrap="none" anchor="ctr"/>
            <a:lstStyle/>
            <a:p>
              <a:endParaRPr lang="fr-FR" sz="3200">
                <a:latin typeface="Calibri" pitchFamily="34" charset="0"/>
                <a:cs typeface="Calibri" pitchFamily="34" charset="0"/>
              </a:endParaRPr>
            </a:p>
          </p:txBody>
        </p:sp>
      </p:grpSp>
      <p:sp>
        <p:nvSpPr>
          <p:cNvPr id="30" name="Title 1"/>
          <p:cNvSpPr txBox="1">
            <a:spLocks/>
          </p:cNvSpPr>
          <p:nvPr/>
        </p:nvSpPr>
        <p:spPr bwMode="auto">
          <a:xfrm>
            <a:off x="2469952" y="124272"/>
            <a:ext cx="10225136" cy="648072"/>
          </a:xfrm>
          <a:prstGeom prst="rect">
            <a:avLst/>
          </a:prstGeom>
          <a:noFill/>
          <a:ln w="12700">
            <a:noFill/>
            <a:miter lim="800000"/>
            <a:headEnd/>
            <a:tailEnd/>
          </a:ln>
          <a:effectLst/>
        </p:spPr>
        <p:txBody>
          <a:bodyPr vert="horz" wrap="square" lIns="0" tIns="0" rIns="0" bIns="0" numCol="1" anchor="b"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rgbClr val="1C405B"/>
                </a:solidFill>
                <a:effectLst/>
                <a:uLnTx/>
                <a:uFillTx/>
                <a:latin typeface="+mj-lt"/>
                <a:ea typeface="+mj-ea"/>
                <a:cs typeface="+mj-cs"/>
                <a:sym typeface="TitilliumText14L 600 wt" pitchFamily="-64" charset="0"/>
              </a:rPr>
              <a:t>Advantages of Superconducting</a:t>
            </a:r>
            <a:r>
              <a:rPr kumimoji="0" lang="en-US" sz="4000" b="1" i="0" u="none" strike="noStrike" kern="0" cap="none" spc="0" normalizeH="0" noProof="0" dirty="0" smtClean="0">
                <a:ln>
                  <a:noFill/>
                </a:ln>
                <a:solidFill>
                  <a:srgbClr val="1C405B"/>
                </a:solidFill>
                <a:effectLst/>
                <a:uLnTx/>
                <a:uFillTx/>
                <a:latin typeface="+mj-lt"/>
                <a:ea typeface="+mj-ea"/>
                <a:cs typeface="+mj-cs"/>
                <a:sym typeface="TitilliumText14L 600 wt" pitchFamily="-64" charset="0"/>
              </a:rPr>
              <a:t> Cavities</a:t>
            </a:r>
            <a:endParaRPr kumimoji="0" lang="en-US" sz="4000" b="1" i="0" u="none" strike="noStrike" kern="0" cap="none" spc="0" normalizeH="0" baseline="0" noProof="0" dirty="0">
              <a:ln>
                <a:noFill/>
              </a:ln>
              <a:solidFill>
                <a:srgbClr val="1C405B"/>
              </a:solidFill>
              <a:effectLst/>
              <a:uLnTx/>
              <a:uFillTx/>
              <a:latin typeface="+mj-lt"/>
              <a:ea typeface="+mj-ea"/>
              <a:cs typeface="+mj-cs"/>
              <a:sym typeface="TitilliumText14L 600 wt" pitchFamily="-64" charset="0"/>
            </a:endParaRPr>
          </a:p>
        </p:txBody>
      </p:sp>
      <p:cxnSp>
        <p:nvCxnSpPr>
          <p:cNvPr id="31" name="Connecteur droit 30"/>
          <p:cNvCxnSpPr/>
          <p:nvPr/>
        </p:nvCxnSpPr>
        <p:spPr bwMode="auto">
          <a:xfrm>
            <a:off x="5422280" y="927480"/>
            <a:ext cx="3960440" cy="0"/>
          </a:xfrm>
          <a:prstGeom prst="line">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dissolv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dissolv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dissolve">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p:cNvSpPr txBox="1">
            <a:spLocks/>
          </p:cNvSpPr>
          <p:nvPr/>
        </p:nvSpPr>
        <p:spPr bwMode="auto">
          <a:xfrm>
            <a:off x="2469952" y="124272"/>
            <a:ext cx="10225136" cy="648072"/>
          </a:xfrm>
          <a:prstGeom prst="rect">
            <a:avLst/>
          </a:prstGeom>
          <a:noFill/>
          <a:ln w="12700">
            <a:noFill/>
            <a:miter lim="800000"/>
            <a:headEnd/>
            <a:tailEnd/>
          </a:ln>
          <a:effectLst/>
        </p:spPr>
        <p:txBody>
          <a:bodyPr vert="horz" wrap="square" lIns="0" tIns="0" rIns="0" bIns="0" numCol="1" anchor="b"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rgbClr val="1C405B"/>
                </a:solidFill>
                <a:effectLst/>
                <a:uLnTx/>
                <a:uFillTx/>
                <a:latin typeface="+mj-lt"/>
                <a:ea typeface="+mj-ea"/>
                <a:cs typeface="+mj-cs"/>
                <a:sym typeface="TitilliumText14L 600 wt" pitchFamily="-64" charset="0"/>
              </a:rPr>
              <a:t>Specific Advantages of Spoke</a:t>
            </a:r>
            <a:r>
              <a:rPr kumimoji="0" lang="en-US" sz="4000" b="1" i="0" u="none" strike="noStrike" kern="0" cap="none" spc="0" normalizeH="0" noProof="0" dirty="0" smtClean="0">
                <a:ln>
                  <a:noFill/>
                </a:ln>
                <a:solidFill>
                  <a:srgbClr val="1C405B"/>
                </a:solidFill>
                <a:effectLst/>
                <a:uLnTx/>
                <a:uFillTx/>
                <a:latin typeface="+mj-lt"/>
                <a:ea typeface="+mj-ea"/>
                <a:cs typeface="+mj-cs"/>
                <a:sym typeface="TitilliumText14L 600 wt" pitchFamily="-64" charset="0"/>
              </a:rPr>
              <a:t> Cavities</a:t>
            </a:r>
            <a:endParaRPr kumimoji="0" lang="en-US" sz="4000" b="1" i="0" u="none" strike="noStrike" kern="0" cap="none" spc="0" normalizeH="0" baseline="0" noProof="0" dirty="0">
              <a:ln>
                <a:noFill/>
              </a:ln>
              <a:solidFill>
                <a:srgbClr val="1C405B"/>
              </a:solidFill>
              <a:effectLst/>
              <a:uLnTx/>
              <a:uFillTx/>
              <a:latin typeface="+mj-lt"/>
              <a:ea typeface="+mj-ea"/>
              <a:cs typeface="+mj-cs"/>
              <a:sym typeface="TitilliumText14L 600 wt" pitchFamily="-64" charset="0"/>
            </a:endParaRPr>
          </a:p>
        </p:txBody>
      </p:sp>
      <p:cxnSp>
        <p:nvCxnSpPr>
          <p:cNvPr id="31" name="Connecteur droit 30"/>
          <p:cNvCxnSpPr/>
          <p:nvPr/>
        </p:nvCxnSpPr>
        <p:spPr bwMode="auto">
          <a:xfrm>
            <a:off x="5422280" y="927480"/>
            <a:ext cx="3960440" cy="0"/>
          </a:xfrm>
          <a:prstGeom prst="line">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Rectangle 6"/>
          <p:cNvSpPr>
            <a:spLocks noChangeArrowheads="1"/>
          </p:cNvSpPr>
          <p:nvPr/>
        </p:nvSpPr>
        <p:spPr bwMode="auto">
          <a:xfrm>
            <a:off x="238124" y="1492424"/>
            <a:ext cx="12528971" cy="7200900"/>
          </a:xfrm>
          <a:prstGeom prst="rect">
            <a:avLst/>
          </a:prstGeom>
          <a:noFill/>
          <a:ln w="9525">
            <a:noFill/>
            <a:miter lim="800000"/>
            <a:headEnd/>
            <a:tailEnd/>
          </a:ln>
        </p:spPr>
        <p:txBody>
          <a:bodyPr/>
          <a:lstStyle/>
          <a:p>
            <a:pPr algn="l" eaLnBrk="0" hangingPunct="0"/>
            <a:r>
              <a:rPr lang="en-US" sz="3600" dirty="0">
                <a:latin typeface="Calibri" pitchFamily="34" charset="0"/>
                <a:cs typeface="Calibri" pitchFamily="34" charset="0"/>
              </a:rPr>
              <a:t>Spoke cavities have all advantages of </a:t>
            </a:r>
            <a:r>
              <a:rPr lang="en-US" sz="3600" dirty="0" smtClean="0">
                <a:latin typeface="Calibri" pitchFamily="34" charset="0"/>
                <a:cs typeface="Calibri" pitchFamily="34" charset="0"/>
              </a:rPr>
              <a:t>Superconducting </a:t>
            </a:r>
            <a:r>
              <a:rPr lang="en-US" sz="3600" dirty="0">
                <a:latin typeface="Calibri" pitchFamily="34" charset="0"/>
                <a:cs typeface="Calibri" pitchFamily="34" charset="0"/>
              </a:rPr>
              <a:t>structures</a:t>
            </a:r>
          </a:p>
          <a:p>
            <a:pPr algn="l" eaLnBrk="0" hangingPunct="0"/>
            <a:r>
              <a:rPr lang="en-US" sz="1500" dirty="0">
                <a:latin typeface="Calibri" pitchFamily="34" charset="0"/>
                <a:cs typeface="Calibri" pitchFamily="34" charset="0"/>
              </a:rPr>
              <a:t>  </a:t>
            </a:r>
            <a:r>
              <a:rPr lang="en-US" sz="3600" dirty="0">
                <a:latin typeface="Calibri" pitchFamily="34" charset="0"/>
                <a:cs typeface="Calibri" pitchFamily="34" charset="0"/>
              </a:rPr>
              <a:t/>
            </a:r>
            <a:br>
              <a:rPr lang="en-US" sz="3600" dirty="0">
                <a:latin typeface="Calibri" pitchFamily="34" charset="0"/>
                <a:cs typeface="Calibri" pitchFamily="34" charset="0"/>
              </a:rPr>
            </a:br>
            <a:r>
              <a:rPr lang="en-US" sz="3600" dirty="0">
                <a:latin typeface="Calibri" pitchFamily="34" charset="0"/>
                <a:cs typeface="Calibri" pitchFamily="34" charset="0"/>
              </a:rPr>
              <a:t>                                       </a:t>
            </a:r>
            <a:r>
              <a:rPr lang="en-US" sz="3600" dirty="0" smtClean="0">
                <a:latin typeface="Calibri" pitchFamily="34" charset="0"/>
                <a:cs typeface="Calibri" pitchFamily="34" charset="0"/>
              </a:rPr>
              <a:t>	</a:t>
            </a:r>
            <a:r>
              <a:rPr lang="en-US" sz="3600" b="1" dirty="0" smtClean="0">
                <a:latin typeface="Calibri" pitchFamily="34" charset="0"/>
                <a:cs typeface="Calibri" pitchFamily="34" charset="0"/>
              </a:rPr>
              <a:t>	</a:t>
            </a:r>
            <a:r>
              <a:rPr lang="en-US" sz="3600" b="1" dirty="0" smtClean="0">
                <a:solidFill>
                  <a:srgbClr val="5B10F0"/>
                </a:solidFill>
                <a:latin typeface="Calibri" pitchFamily="34" charset="0"/>
                <a:cs typeface="Calibri" pitchFamily="34" charset="0"/>
              </a:rPr>
              <a:t>AND</a:t>
            </a:r>
          </a:p>
          <a:p>
            <a:pPr algn="l" eaLnBrk="0" hangingPunct="0"/>
            <a:r>
              <a:rPr lang="en-US" sz="1500" dirty="0">
                <a:latin typeface="Calibri" pitchFamily="34" charset="0"/>
                <a:cs typeface="Calibri" pitchFamily="34" charset="0"/>
              </a:rPr>
              <a:t/>
            </a:r>
            <a:br>
              <a:rPr lang="en-US" sz="1500" dirty="0">
                <a:latin typeface="Calibri" pitchFamily="34" charset="0"/>
                <a:cs typeface="Calibri" pitchFamily="34" charset="0"/>
              </a:rPr>
            </a:br>
            <a:r>
              <a:rPr lang="en-US" sz="3600" dirty="0">
                <a:latin typeface="Calibri" pitchFamily="34" charset="0"/>
                <a:cs typeface="Calibri" pitchFamily="34" charset="0"/>
              </a:rPr>
              <a:t> </a:t>
            </a:r>
            <a:r>
              <a:rPr lang="en-US" sz="4000" dirty="0">
                <a:solidFill>
                  <a:srgbClr val="E7200B"/>
                </a:solidFill>
                <a:latin typeface="Calibri" pitchFamily="34" charset="0"/>
                <a:cs typeface="Calibri" pitchFamily="34" charset="0"/>
              </a:rPr>
              <a:t>•</a:t>
            </a:r>
            <a:r>
              <a:rPr lang="en-US" sz="3600" dirty="0">
                <a:latin typeface="Calibri" pitchFamily="34" charset="0"/>
                <a:cs typeface="Calibri" pitchFamily="34" charset="0"/>
              </a:rPr>
              <a:t> Potential for very high accelerating gradients</a:t>
            </a:r>
            <a:br>
              <a:rPr lang="en-US" sz="3600" dirty="0">
                <a:latin typeface="Calibri" pitchFamily="34" charset="0"/>
                <a:cs typeface="Calibri" pitchFamily="34" charset="0"/>
              </a:rPr>
            </a:br>
            <a:r>
              <a:rPr lang="en-US" sz="3600" dirty="0">
                <a:latin typeface="Calibri" pitchFamily="34" charset="0"/>
                <a:cs typeface="Calibri" pitchFamily="34" charset="0"/>
              </a:rPr>
              <a:t> </a:t>
            </a:r>
            <a:r>
              <a:rPr lang="en-US" sz="4000" dirty="0">
                <a:solidFill>
                  <a:srgbClr val="E7200B"/>
                </a:solidFill>
                <a:latin typeface="Calibri" pitchFamily="34" charset="0"/>
                <a:cs typeface="Calibri" pitchFamily="34" charset="0"/>
              </a:rPr>
              <a:t>•</a:t>
            </a:r>
            <a:r>
              <a:rPr lang="en-US" sz="3600" dirty="0">
                <a:latin typeface="Calibri" pitchFamily="34" charset="0"/>
                <a:cs typeface="Calibri" pitchFamily="34" charset="0"/>
              </a:rPr>
              <a:t> They are compact and naturally stiff, making them less sensitive to static or dynamic vibration (important for a pulsed machine)</a:t>
            </a:r>
            <a:br>
              <a:rPr lang="en-US" sz="3600" dirty="0">
                <a:latin typeface="Calibri" pitchFamily="34" charset="0"/>
                <a:cs typeface="Calibri" pitchFamily="34" charset="0"/>
              </a:rPr>
            </a:br>
            <a:r>
              <a:rPr lang="en-US" sz="3600" dirty="0">
                <a:latin typeface="Calibri" pitchFamily="34" charset="0"/>
                <a:cs typeface="Calibri" pitchFamily="34" charset="0"/>
              </a:rPr>
              <a:t> </a:t>
            </a:r>
            <a:r>
              <a:rPr lang="en-US" sz="4000" dirty="0">
                <a:solidFill>
                  <a:srgbClr val="E7200B"/>
                </a:solidFill>
                <a:latin typeface="Calibri" pitchFamily="34" charset="0"/>
                <a:cs typeface="Calibri" pitchFamily="34" charset="0"/>
              </a:rPr>
              <a:t>•</a:t>
            </a:r>
            <a:r>
              <a:rPr lang="en-US" sz="3600" dirty="0">
                <a:latin typeface="Calibri" pitchFamily="34" charset="0"/>
                <a:cs typeface="Calibri" pitchFamily="34" charset="0"/>
              </a:rPr>
              <a:t> Multi-gap capability -&gt; increased real-estate gradients</a:t>
            </a:r>
            <a:br>
              <a:rPr lang="en-US" sz="3600" dirty="0">
                <a:latin typeface="Calibri" pitchFamily="34" charset="0"/>
                <a:cs typeface="Calibri" pitchFamily="34" charset="0"/>
              </a:rPr>
            </a:br>
            <a:r>
              <a:rPr lang="en-US" sz="3600" dirty="0">
                <a:latin typeface="Calibri" pitchFamily="34" charset="0"/>
                <a:cs typeface="Calibri" pitchFamily="34" charset="0"/>
              </a:rPr>
              <a:t> </a:t>
            </a:r>
            <a:r>
              <a:rPr lang="en-US" sz="4000" dirty="0">
                <a:solidFill>
                  <a:srgbClr val="E7200B"/>
                </a:solidFill>
                <a:latin typeface="Calibri" pitchFamily="34" charset="0"/>
                <a:cs typeface="Calibri" pitchFamily="34" charset="0"/>
              </a:rPr>
              <a:t>•</a:t>
            </a:r>
            <a:r>
              <a:rPr lang="en-US" sz="3600" dirty="0">
                <a:latin typeface="Calibri" pitchFamily="34" charset="0"/>
                <a:cs typeface="Calibri" pitchFamily="34" charset="0"/>
              </a:rPr>
              <a:t> High cell to cell coupling =&gt; no need for field flatness</a:t>
            </a:r>
            <a:br>
              <a:rPr lang="en-US" sz="3600" dirty="0">
                <a:latin typeface="Calibri" pitchFamily="34" charset="0"/>
                <a:cs typeface="Calibri" pitchFamily="34" charset="0"/>
              </a:rPr>
            </a:br>
            <a:r>
              <a:rPr lang="en-US" sz="3600" dirty="0">
                <a:latin typeface="Calibri" pitchFamily="34" charset="0"/>
                <a:cs typeface="Calibri" pitchFamily="34" charset="0"/>
              </a:rPr>
              <a:t> </a:t>
            </a:r>
            <a:r>
              <a:rPr lang="en-US" sz="4000" dirty="0">
                <a:solidFill>
                  <a:srgbClr val="E7200B"/>
                </a:solidFill>
                <a:latin typeface="Calibri" pitchFamily="34" charset="0"/>
                <a:cs typeface="Calibri" pitchFamily="34" charset="0"/>
              </a:rPr>
              <a:t>•</a:t>
            </a:r>
            <a:r>
              <a:rPr lang="en-US" sz="3600" dirty="0">
                <a:latin typeface="Calibri" pitchFamily="34" charset="0"/>
                <a:cs typeface="Calibri" pitchFamily="34" charset="0"/>
              </a:rPr>
              <a:t> Less sensitive to HOM or trapped modes</a:t>
            </a:r>
            <a:br>
              <a:rPr lang="en-US" sz="3600" dirty="0">
                <a:latin typeface="Calibri" pitchFamily="34" charset="0"/>
                <a:cs typeface="Calibri" pitchFamily="34" charset="0"/>
              </a:rPr>
            </a:br>
            <a:r>
              <a:rPr lang="en-US" sz="3600" dirty="0">
                <a:latin typeface="Calibri" pitchFamily="34" charset="0"/>
                <a:cs typeface="Calibri" pitchFamily="34" charset="0"/>
              </a:rPr>
              <a:t> </a:t>
            </a:r>
            <a:r>
              <a:rPr lang="en-US" sz="4000" dirty="0">
                <a:solidFill>
                  <a:srgbClr val="E7200B"/>
                </a:solidFill>
                <a:latin typeface="Calibri" pitchFamily="34" charset="0"/>
                <a:cs typeface="Calibri" pitchFamily="34" charset="0"/>
              </a:rPr>
              <a:t>•</a:t>
            </a:r>
            <a:r>
              <a:rPr lang="en-US" sz="3600" dirty="0">
                <a:latin typeface="Calibri" pitchFamily="34" charset="0"/>
                <a:cs typeface="Calibri" pitchFamily="34" charset="0"/>
              </a:rPr>
              <a:t> No dipole steering effect</a:t>
            </a:r>
            <a:br>
              <a:rPr lang="en-US" sz="3600" dirty="0">
                <a:latin typeface="Calibri" pitchFamily="34" charset="0"/>
                <a:cs typeface="Calibri" pitchFamily="34" charset="0"/>
              </a:rPr>
            </a:br>
            <a:r>
              <a:rPr lang="en-US" sz="3600" dirty="0">
                <a:latin typeface="Calibri" pitchFamily="34" charset="0"/>
                <a:cs typeface="Calibri" pitchFamily="34" charset="0"/>
              </a:rPr>
              <a:t> </a:t>
            </a:r>
            <a:r>
              <a:rPr lang="en-US" sz="4000" dirty="0">
                <a:solidFill>
                  <a:srgbClr val="E7200B"/>
                </a:solidFill>
                <a:latin typeface="Calibri" pitchFamily="34" charset="0"/>
                <a:cs typeface="Calibri" pitchFamily="34" charset="0"/>
              </a:rPr>
              <a:t>•</a:t>
            </a:r>
            <a:r>
              <a:rPr lang="en-US" sz="3600" dirty="0">
                <a:latin typeface="Calibri" pitchFamily="34" charset="0"/>
                <a:cs typeface="Calibri" pitchFamily="34" charset="0"/>
              </a:rPr>
              <a:t> Wide </a:t>
            </a:r>
            <a:r>
              <a:rPr lang="en-US" sz="3600" dirty="0">
                <a:latin typeface="Symbol" pitchFamily="18" charset="2"/>
                <a:cs typeface="Calibri" pitchFamily="34" charset="0"/>
              </a:rPr>
              <a:t>b</a:t>
            </a:r>
            <a:r>
              <a:rPr lang="en-US" sz="3600" dirty="0">
                <a:latin typeface="Calibri" pitchFamily="34" charset="0"/>
                <a:cs typeface="Calibri" pitchFamily="34" charset="0"/>
              </a:rPr>
              <a:t> range accessible </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p:cNvSpPr txBox="1">
            <a:spLocks/>
          </p:cNvSpPr>
          <p:nvPr/>
        </p:nvSpPr>
        <p:spPr bwMode="auto">
          <a:xfrm>
            <a:off x="2469952" y="124272"/>
            <a:ext cx="10225136" cy="648072"/>
          </a:xfrm>
          <a:prstGeom prst="rect">
            <a:avLst/>
          </a:prstGeom>
          <a:noFill/>
          <a:ln w="12700">
            <a:noFill/>
            <a:miter lim="800000"/>
            <a:headEnd/>
            <a:tailEnd/>
          </a:ln>
          <a:effectLst/>
        </p:spPr>
        <p:txBody>
          <a:bodyPr vert="horz" wrap="square" lIns="0" tIns="0" rIns="0" bIns="0" numCol="1" anchor="b"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smtClean="0">
                <a:ln>
                  <a:noFill/>
                </a:ln>
                <a:solidFill>
                  <a:srgbClr val="1C405B"/>
                </a:solidFill>
                <a:effectLst/>
                <a:uLnTx/>
                <a:uFillTx/>
                <a:latin typeface="+mj-lt"/>
                <a:ea typeface="+mj-ea"/>
                <a:cs typeface="+mj-cs"/>
                <a:sym typeface="TitilliumText14L 600 wt" pitchFamily="-64" charset="0"/>
              </a:rPr>
              <a:t>Spoke in ESS : a world premiere !</a:t>
            </a:r>
            <a:endParaRPr kumimoji="0" lang="en-US" sz="4000" b="1" i="0" u="none" strike="noStrike" kern="0" cap="none" spc="0" normalizeH="0" baseline="0" noProof="0" dirty="0">
              <a:ln>
                <a:noFill/>
              </a:ln>
              <a:solidFill>
                <a:srgbClr val="1C405B"/>
              </a:solidFill>
              <a:effectLst/>
              <a:uLnTx/>
              <a:uFillTx/>
              <a:latin typeface="+mj-lt"/>
              <a:ea typeface="+mj-ea"/>
              <a:cs typeface="+mj-cs"/>
              <a:sym typeface="TitilliumText14L 600 wt" pitchFamily="-64" charset="0"/>
            </a:endParaRPr>
          </a:p>
        </p:txBody>
      </p:sp>
      <p:cxnSp>
        <p:nvCxnSpPr>
          <p:cNvPr id="31" name="Connecteur droit 30"/>
          <p:cNvCxnSpPr/>
          <p:nvPr/>
        </p:nvCxnSpPr>
        <p:spPr bwMode="auto">
          <a:xfrm>
            <a:off x="5422280" y="927480"/>
            <a:ext cx="3960440" cy="0"/>
          </a:xfrm>
          <a:prstGeom prst="line">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Rectangle 2"/>
          <p:cNvSpPr txBox="1">
            <a:spLocks noChangeArrowheads="1"/>
          </p:cNvSpPr>
          <p:nvPr/>
        </p:nvSpPr>
        <p:spPr bwMode="auto">
          <a:xfrm>
            <a:off x="215900" y="1132384"/>
            <a:ext cx="12573000" cy="1606550"/>
          </a:xfrm>
          <a:prstGeom prst="rect">
            <a:avLst/>
          </a:prstGeom>
          <a:noFill/>
          <a:ln w="9525">
            <a:noFill/>
            <a:miter lim="800000"/>
            <a:headEnd/>
            <a:tailEnd/>
          </a:ln>
        </p:spPr>
        <p:txBody>
          <a:bodyPr/>
          <a:lstStyle/>
          <a:p>
            <a:pPr marL="184150" indent="-1588" algn="l">
              <a:spcBef>
                <a:spcPts val="2800"/>
              </a:spcBef>
              <a:buSzPct val="155000"/>
            </a:pPr>
            <a:r>
              <a:rPr lang="en-US" sz="3200" dirty="0"/>
              <a:t>About 15 spoke </a:t>
            </a:r>
            <a:r>
              <a:rPr lang="en-US" sz="3200" dirty="0" smtClean="0"/>
              <a:t>resonators prototypes  </a:t>
            </a:r>
            <a:r>
              <a:rPr lang="en-US" sz="3200" dirty="0"/>
              <a:t>(SSR, DSR, TSR) have been constructed and tested worldwide</a:t>
            </a:r>
            <a:r>
              <a:rPr lang="en-US" sz="3200" dirty="0" smtClean="0"/>
              <a:t>. None have accelerated beam until now ! </a:t>
            </a:r>
            <a:r>
              <a:rPr lang="en-US" sz="3200" b="1" dirty="0" smtClean="0">
                <a:solidFill>
                  <a:schemeClr val="accent4">
                    <a:lumMod val="75000"/>
                  </a:schemeClr>
                </a:solidFill>
              </a:rPr>
              <a:t>ESS linac will be the first accelerator to operate spoke cavities.</a:t>
            </a:r>
            <a:endParaRPr lang="en-US" sz="3200" b="1" dirty="0">
              <a:solidFill>
                <a:schemeClr val="accent4">
                  <a:lumMod val="75000"/>
                </a:schemeClr>
              </a:solidFill>
            </a:endParaRPr>
          </a:p>
        </p:txBody>
      </p:sp>
      <p:pic>
        <p:nvPicPr>
          <p:cNvPr id="6" name="Picture 4"/>
          <p:cNvPicPr>
            <a:picLocks noChangeAspect="1" noChangeArrowheads="1"/>
          </p:cNvPicPr>
          <p:nvPr/>
        </p:nvPicPr>
        <p:blipFill>
          <a:blip r:embed="rId3"/>
          <a:srcRect/>
          <a:stretch>
            <a:fillRect/>
          </a:stretch>
        </p:blipFill>
        <p:spPr bwMode="auto">
          <a:xfrm>
            <a:off x="743569" y="3460303"/>
            <a:ext cx="11447463" cy="5786437"/>
          </a:xfrm>
          <a:prstGeom prst="rect">
            <a:avLst/>
          </a:prstGeom>
          <a:noFill/>
          <a:ln w="9525">
            <a:noFill/>
            <a:miter lim="800000"/>
            <a:headEnd/>
            <a:tailEnd/>
          </a:ln>
        </p:spPr>
      </p:pic>
      <p:sp>
        <p:nvSpPr>
          <p:cNvPr id="7" name="Text Box 5"/>
          <p:cNvSpPr txBox="1">
            <a:spLocks noChangeArrowheads="1"/>
          </p:cNvSpPr>
          <p:nvPr/>
        </p:nvSpPr>
        <p:spPr bwMode="auto">
          <a:xfrm>
            <a:off x="815007" y="9292778"/>
            <a:ext cx="11353800" cy="336550"/>
          </a:xfrm>
          <a:prstGeom prst="rect">
            <a:avLst/>
          </a:prstGeom>
          <a:solidFill>
            <a:srgbClr val="FFFFFF"/>
          </a:solidFill>
          <a:ln w="9525">
            <a:noFill/>
            <a:miter lim="800000"/>
            <a:headEnd/>
            <a:tailEnd/>
          </a:ln>
        </p:spPr>
        <p:txBody>
          <a:bodyPr wrap="none">
            <a:spAutoFit/>
          </a:bodyPr>
          <a:lstStyle/>
          <a:p>
            <a:r>
              <a:rPr lang="fr-FR" sz="1600" b="1"/>
              <a:t>IPN Orsay            Triple                  352                    0.3                                                                       4.1                   9.1        </a:t>
            </a:r>
          </a:p>
        </p:txBody>
      </p:sp>
      <p:sp>
        <p:nvSpPr>
          <p:cNvPr id="8" name="Ellipse 7"/>
          <p:cNvSpPr/>
          <p:nvPr/>
        </p:nvSpPr>
        <p:spPr bwMode="auto">
          <a:xfrm>
            <a:off x="8878664" y="2860378"/>
            <a:ext cx="3095625" cy="576262"/>
          </a:xfrm>
          <a:prstGeom prst="ellipse">
            <a:avLst/>
          </a:prstGeom>
          <a:solidFill>
            <a:schemeClr val="accent6">
              <a:lumMod val="40000"/>
              <a:lumOff val="60000"/>
            </a:schemeClr>
          </a:solidFill>
          <a:ln w="25400" cap="flat" cmpd="sng" algn="ctr">
            <a:solidFill>
              <a:srgbClr val="2D4141"/>
            </a:solidFill>
            <a:prstDash val="solid"/>
            <a:round/>
            <a:headEnd type="none" w="med" len="med"/>
            <a:tailEnd type="none" w="med" len="med"/>
          </a:ln>
          <a:effectLst/>
        </p:spPr>
        <p:txBody>
          <a:bodyPr/>
          <a:lstStyle/>
          <a:p>
            <a:pPr algn="ctr">
              <a:defRPr/>
            </a:pPr>
            <a:r>
              <a:rPr lang="fr-FR" sz="2600" b="1" dirty="0">
                <a:solidFill>
                  <a:schemeClr val="accent4">
                    <a:lumMod val="75000"/>
                  </a:schemeClr>
                </a:solidFill>
                <a:latin typeface="Futura Condensed" charset="0"/>
                <a:ea typeface="ヒラギノ角ゴ ProN W3" charset="-128"/>
                <a:cs typeface="ヒラギノ角ゴ ProN W3" charset="-128"/>
                <a:sym typeface="Futura Condensed" charset="0"/>
              </a:rPr>
              <a:t>T=4 K</a:t>
            </a:r>
          </a:p>
        </p:txBody>
      </p:sp>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 Modifi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llets &amp; bread copy">
      <a:majorFont>
        <a:latin typeface="TitilliumText14L 600 wt"/>
        <a:ea typeface="ヒラギノ角ゴ ProN W6"/>
        <a:cs typeface="ヒラギノ角ゴ ProN W6"/>
      </a:majorFont>
      <a:minorFont>
        <a:latin typeface="TitilliumText14L Bol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effectLst>
          <a:outerShdw blurRad="50800" dist="38100" dir="2700000" algn="tl" rotWithShape="0">
            <a:prstClr val="black">
              <a:alpha val="40000"/>
            </a:prstClr>
          </a:outerShdw>
        </a:effectLst>
      </a:spPr>
      <a:bodyPr vert="horz" wrap="square" lIns="0" tIns="0" rIns="0" bIns="0" numCol="1" rtlCol="0" anchor="ctr" anchorCtr="0" compatLnSpc="1">
        <a:prstTxWarp prst="textNoShape">
          <a:avLst/>
        </a:prstTxWarp>
        <a:no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sz="1200" b="0" i="0" u="none" strike="noStrike" cap="none" normalizeH="0" baseline="0" dirty="0" smtClean="0">
            <a:ln>
              <a:noFill/>
            </a:ln>
            <a:solidFill>
              <a:srgbClr val="000000"/>
            </a:solidFill>
            <a:effectLst/>
            <a:latin typeface="Arial" pitchFamily="34" charset="0"/>
            <a:ea typeface="ヒラギノ角ゴ ProN W3" charset="-128"/>
            <a:cs typeface="Arial" pitchFamily="34" charset="0"/>
            <a:sym typeface="Gill Sans" charset="0"/>
          </a:defRPr>
        </a:defPPr>
      </a:lstStyle>
      <a:style>
        <a:lnRef idx="1">
          <a:schemeClr val="accent1"/>
        </a:lnRef>
        <a:fillRef idx="2">
          <a:schemeClr val="accent1"/>
        </a:fillRef>
        <a:effectRef idx="1">
          <a:schemeClr val="accent1"/>
        </a:effectRef>
        <a:fontRef idx="minor">
          <a:schemeClr val="dk1"/>
        </a:fontRef>
      </a: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txDef>
      <a:spPr>
        <a:noFill/>
      </a:spPr>
      <a:bodyPr wrap="none" rtlCol="0">
        <a:spAutoFit/>
      </a:bodyPr>
      <a:lstStyle>
        <a:defPPr>
          <a:defRPr sz="3600" smtClean="0">
            <a:solidFill>
              <a:schemeClr val="tx1">
                <a:lumMod val="95000"/>
                <a:lumOff val="5000"/>
              </a:schemeClr>
            </a:solidFill>
            <a:latin typeface="Calibri" pitchFamily="34" charset="0"/>
            <a:cs typeface="Calibri" pitchFamily="34" charset="0"/>
          </a:defRPr>
        </a:defPPr>
      </a:lstStyle>
    </a:txDef>
  </a:objectDefaults>
  <a:extraClrSchemeLst>
    <a:extraClrScheme>
      <a:clrScheme name="Bullets &amp; bread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 Modified</Template>
  <TotalTime>1113</TotalTime>
  <Pages>0</Pages>
  <Words>1252</Words>
  <Characters>0</Characters>
  <Application>Microsoft Office PowerPoint</Application>
  <PresentationFormat>Personnalisé</PresentationFormat>
  <Lines>0</Lines>
  <Paragraphs>213</Paragraphs>
  <Slides>23</Slides>
  <Notes>12</Notes>
  <HiddenSlides>0</HiddenSlides>
  <MMClips>2</MMClips>
  <ScaleCrop>false</ScaleCrop>
  <HeadingPairs>
    <vt:vector size="4" baseType="variant">
      <vt:variant>
        <vt:lpstr>Thème</vt:lpstr>
      </vt:variant>
      <vt:variant>
        <vt:i4>1</vt:i4>
      </vt:variant>
      <vt:variant>
        <vt:lpstr>Titres des diapositives</vt:lpstr>
      </vt:variant>
      <vt:variant>
        <vt:i4>23</vt:i4>
      </vt:variant>
    </vt:vector>
  </HeadingPairs>
  <TitlesOfParts>
    <vt:vector size="24" baseType="lpstr">
      <vt:lpstr>ESS Modified</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vector>
  </TitlesOfParts>
  <Company>Semcon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Agenda - Project Management</dc:title>
  <dc:creator>Johan Andersson</dc:creator>
  <cp:lastModifiedBy>bousson</cp:lastModifiedBy>
  <cp:revision>147</cp:revision>
  <cp:lastPrinted>2011-06-01T15:25:44Z</cp:lastPrinted>
  <dcterms:created xsi:type="dcterms:W3CDTF">2010-10-20T06:40:43Z</dcterms:created>
  <dcterms:modified xsi:type="dcterms:W3CDTF">2011-12-05T14:33:45Z</dcterms:modified>
</cp:coreProperties>
</file>