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5" r:id="rId2"/>
    <p:sldMasterId id="2147483667" r:id="rId3"/>
    <p:sldMasterId id="2147483670" r:id="rId4"/>
    <p:sldMasterId id="2147483672" r:id="rId5"/>
    <p:sldMasterId id="2147483674" r:id="rId6"/>
    <p:sldMasterId id="2147483680" r:id="rId7"/>
    <p:sldMasterId id="2147483684" r:id="rId8"/>
  </p:sldMasterIdLst>
  <p:notesMasterIdLst>
    <p:notesMasterId r:id="rId32"/>
  </p:notesMasterIdLst>
  <p:handoutMasterIdLst>
    <p:handoutMasterId r:id="rId33"/>
  </p:handoutMasterIdLst>
  <p:sldIdLst>
    <p:sldId id="325" r:id="rId9"/>
    <p:sldId id="508" r:id="rId10"/>
    <p:sldId id="516" r:id="rId11"/>
    <p:sldId id="517" r:id="rId12"/>
    <p:sldId id="520" r:id="rId13"/>
    <p:sldId id="511" r:id="rId14"/>
    <p:sldId id="510" r:id="rId15"/>
    <p:sldId id="521" r:id="rId16"/>
    <p:sldId id="522" r:id="rId17"/>
    <p:sldId id="515" r:id="rId18"/>
    <p:sldId id="523" r:id="rId19"/>
    <p:sldId id="478" r:id="rId20"/>
    <p:sldId id="441" r:id="rId21"/>
    <p:sldId id="479" r:id="rId22"/>
    <p:sldId id="451" r:id="rId23"/>
    <p:sldId id="457" r:id="rId24"/>
    <p:sldId id="526" r:id="rId25"/>
    <p:sldId id="527" r:id="rId26"/>
    <p:sldId id="528" r:id="rId27"/>
    <p:sldId id="477" r:id="rId28"/>
    <p:sldId id="460" r:id="rId29"/>
    <p:sldId id="483" r:id="rId30"/>
    <p:sldId id="467" r:id="rId31"/>
  </p:sldIdLst>
  <p:sldSz cx="9144000" cy="6858000" type="screen4x3"/>
  <p:notesSz cx="6858000" cy="9144000"/>
  <p:defaultTextStyle>
    <a:defPPr>
      <a:defRPr lang="en-US"/>
    </a:defPPr>
    <a:lvl1pPr marL="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2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65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5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32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15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0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580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65" algn="l" defTabSz="4570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örgen Persson" initials="J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0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FCAD1-4654-4842-A901-0D046AD5D85A}" type="datetime1">
              <a:rPr lang="en-US" smtClean="0"/>
              <a:t>12/5/11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0722A-0586-8241-BAA1-24078D66C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188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4B605-0F9F-D647-B3B9-DBF96858BDDD}" type="datetime1">
              <a:rPr lang="en-US" smtClean="0"/>
              <a:t>12/5/11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81CBA-5657-B747-B287-6165EE350E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9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2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6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5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32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1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0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80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65" algn="l" defTabSz="457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FA03D6-1BC6-3C4E-AB6C-BCC9CA5FB4CC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BC3F5-DB66-AC41-A0F4-BDE096D39C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400800" cy="411162"/>
          </a:xfrm>
          <a:prstGeom prst="rect">
            <a:avLst/>
          </a:prstGeom>
        </p:spPr>
        <p:txBody>
          <a:bodyPr vert="horz" lIns="91421" tIns="45711" rIns="91421" bIns="45711"/>
          <a:lstStyle>
            <a:lvl1pPr algn="l"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</a:t>
            </a:r>
            <a:r>
              <a:rPr lang="sv-SE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9804-58BC-F040-A3D2-C02BC6E568E9}" type="slidenum">
              <a:rPr lang="en-US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400800" cy="411162"/>
          </a:xfrm>
          <a:prstGeom prst="rect">
            <a:avLst/>
          </a:prstGeom>
        </p:spPr>
        <p:txBody>
          <a:bodyPr vert="horz" lIns="91421" tIns="45711" rIns="91421" bIns="45711"/>
          <a:lstStyle>
            <a:lvl1pPr algn="l"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</a:t>
            </a:r>
            <a:r>
              <a:rPr lang="sv-SE" dirty="0" err="1" smtClean="0"/>
              <a:t>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69FB3-D370-B941-AFBE-CBA10A12C02A}" type="slidenum">
              <a:rPr lang="en-US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1" tIns="45711" rIns="91421" bIns="45711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41B91-7F8D-1D45-B627-87611FCB204D}" type="slidenum">
              <a:rPr lang="en-US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53080-2907-4B4E-8F7E-D414655EEC4F}" type="slidenum">
              <a:rPr lang="en-US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3461" y="178594"/>
            <a:ext cx="6804422" cy="1250156"/>
          </a:xfrm>
          <a:prstGeom prst="rect">
            <a:avLst/>
          </a:prstGeom>
        </p:spPr>
        <p:txBody>
          <a:bodyPr lIns="64281" tIns="32140" rIns="64281" bIns="32140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73461" y="1509120"/>
            <a:ext cx="6804422" cy="5125641"/>
          </a:xfrm>
          <a:prstGeom prst="rect">
            <a:avLst/>
          </a:prstGeom>
        </p:spPr>
        <p:txBody>
          <a:bodyPr lIns="64281" tIns="32140" rIns="64281" bIns="3214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8"/>
            <a:ext cx="8228707" cy="4525119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s-ES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51776" y="1470036"/>
            <a:ext cx="8840453" cy="4861112"/>
          </a:xfrm>
          <a:prstGeom prst="rect">
            <a:avLst/>
          </a:prstGeom>
        </p:spPr>
        <p:txBody>
          <a:bodyPr lIns="64284" tIns="32142" rIns="64284" bIns="32142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1"/>
            <a:r>
              <a:rPr lang="fr-FR" dirty="0" smtClean="0"/>
              <a:t>Troisième niveau</a:t>
            </a:r>
          </a:p>
          <a:p>
            <a:pPr lvl="2"/>
            <a:r>
              <a:rPr lang="fr-FR" dirty="0" smtClean="0"/>
              <a:t>Quatrième niveau</a:t>
            </a:r>
          </a:p>
          <a:p>
            <a:pPr lvl="3"/>
            <a:r>
              <a:rPr lang="fr-FR" dirty="0" smtClean="0"/>
              <a:t>Cinquième niveau</a:t>
            </a:r>
            <a:endParaRPr lang="fr-FR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276B1-1688-7F40-8AC2-57F835800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0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F077881-661C-7B4C-9250-5B1D5AC39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A69217CD-C7C1-594B-8E85-691C660DF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3461" y="178594"/>
            <a:ext cx="6804422" cy="1250156"/>
          </a:xfrm>
          <a:prstGeom prst="rect">
            <a:avLst/>
          </a:prstGeom>
        </p:spPr>
        <p:txBody>
          <a:bodyPr lIns="64267" tIns="32133" rIns="64267" bIns="32133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73461" y="1509124"/>
            <a:ext cx="6804422" cy="5125641"/>
          </a:xfrm>
          <a:prstGeom prst="rect">
            <a:avLst/>
          </a:prstGeom>
        </p:spPr>
        <p:txBody>
          <a:bodyPr lIns="64267" tIns="32133" rIns="64267" bIns="32133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3461" y="178594"/>
            <a:ext cx="6804422" cy="1250156"/>
          </a:xfrm>
          <a:prstGeom prst="rect">
            <a:avLst/>
          </a:prstGeom>
        </p:spPr>
        <p:txBody>
          <a:bodyPr lIns="64274" tIns="32137" rIns="64274" bIns="32137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73461" y="1509122"/>
            <a:ext cx="6804422" cy="5125641"/>
          </a:xfrm>
          <a:prstGeom prst="rect">
            <a:avLst/>
          </a:prstGeom>
        </p:spPr>
        <p:txBody>
          <a:bodyPr lIns="64274" tIns="32137" rIns="64274" bIns="32137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400800" cy="411162"/>
          </a:xfrm>
          <a:prstGeom prst="rect">
            <a:avLst/>
          </a:prstGeom>
        </p:spPr>
        <p:txBody>
          <a:bodyPr vert="horz" lIns="91421" tIns="45711" rIns="91421" bIns="45711"/>
          <a:lstStyle>
            <a:lvl1pPr algn="l"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to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</a:t>
            </a:r>
            <a:r>
              <a:rPr lang="sv-SE" dirty="0" err="1" smtClean="0"/>
              <a:t>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CCCC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3FE9F-D46D-204D-AFBF-A96BE4CFF4CF}" type="slidenum">
              <a:rPr lang="en-US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6.xml"/><Relationship Id="rId7" Type="http://schemas.openxmlformats.org/officeDocument/2006/relationships/image" Target="../media/image8.jpe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"/>
          <p:cNvPicPr>
            <a:picLocks noChangeAspect="1" noChangeArrowheads="1"/>
          </p:cNvPicPr>
          <p:nvPr userDrawn="1"/>
        </p:nvPicPr>
        <p:blipFill>
          <a:blip r:embed="rId5"/>
          <a:srcRect l="4762"/>
          <a:stretch>
            <a:fillRect/>
          </a:stretch>
        </p:blipFill>
        <p:spPr bwMode="auto">
          <a:xfrm>
            <a:off x="0" y="0"/>
            <a:ext cx="9144000" cy="793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8077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7700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>
            <a:lvl1pPr algn="r" defTabSz="914165" eaLnBrk="0" fontAlgn="base" hangingPunct="0">
              <a:spcBef>
                <a:spcPct val="0"/>
              </a:spcBef>
              <a:spcAft>
                <a:spcPct val="0"/>
              </a:spcAft>
              <a:defRPr sz="1200" b="0">
                <a:solidFill>
                  <a:srgbClr val="000000"/>
                </a:solidFill>
                <a:effectLst/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5B43F84-996F-FC40-A1E1-B93AB70D2F46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597680" y="130820"/>
            <a:ext cx="692879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pic>
        <p:nvPicPr>
          <p:cNvPr id="7" name="Picture 6" descr="Sin-título-2.gif"/>
          <p:cNvPicPr>
            <a:picLocks noChangeAspect="1"/>
          </p:cNvPicPr>
          <p:nvPr userDrawn="1"/>
        </p:nvPicPr>
        <p:blipFill>
          <a:blip r:embed="rId6">
            <a:lum contrast="-10000"/>
          </a:blip>
          <a:stretch>
            <a:fillRect/>
          </a:stretch>
        </p:blipFill>
        <p:spPr>
          <a:xfrm>
            <a:off x="202005" y="136550"/>
            <a:ext cx="1327400" cy="7079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3" r:id="rId2"/>
    <p:sldLayoutId id="2147483686" r:id="rId3"/>
  </p:sldLayoutIdLst>
  <p:transition xmlns:p14="http://schemas.microsoft.com/office/powerpoint/2010/main" spd="med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latin typeface="Papyrus"/>
          <a:ea typeface="ＭＳ Ｐゴシック" pitchFamily="-112" charset="-128"/>
          <a:cs typeface="Papyru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082" algn="ctr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</a:defRPr>
      </a:lvl6pPr>
      <a:lvl7pPr marL="914165" algn="ctr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</a:defRPr>
      </a:lvl7pPr>
      <a:lvl8pPr marL="1371250" algn="ctr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</a:defRPr>
      </a:lvl8pPr>
      <a:lvl9pPr marL="1828332" algn="ctr" rtl="0" fontAlgn="base">
        <a:spcBef>
          <a:spcPct val="0"/>
        </a:spcBef>
        <a:spcAft>
          <a:spcPct val="0"/>
        </a:spcAft>
        <a:defRPr sz="3600">
          <a:solidFill>
            <a:srgbClr val="FF0000"/>
          </a:solidFill>
          <a:latin typeface="Arial" pitchFamily="-112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00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760" indent="-28567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ea typeface="ＭＳ Ｐゴシック" pitchFamily="-112" charset="-128"/>
        </a:defRPr>
      </a:lvl2pPr>
      <a:lvl3pPr marL="1142706" indent="-228541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00"/>
          </a:solidFill>
          <a:latin typeface="+mn-lt"/>
          <a:ea typeface="ＭＳ Ｐゴシック" pitchFamily="-112" charset="-128"/>
        </a:defRPr>
      </a:lvl3pPr>
      <a:lvl4pPr marL="1599790" indent="-22854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ea typeface="ＭＳ Ｐゴシック" pitchFamily="-112" charset="-128"/>
        </a:defRPr>
      </a:lvl4pPr>
      <a:lvl5pPr marL="2056875" indent="-228541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0000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gray">
          <a:xfrm>
            <a:off x="0" y="0"/>
            <a:ext cx="9144000" cy="990600"/>
          </a:xfrm>
          <a:prstGeom prst="rect">
            <a:avLst/>
          </a:prstGeom>
          <a:solidFill>
            <a:srgbClr val="F21C0A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1" tIns="45706" rIns="91411" bIns="45706" anchor="ctr">
            <a:prstTxWarp prst="textNoShape">
              <a:avLst/>
            </a:prstTxWarp>
          </a:bodyPr>
          <a:lstStyle/>
          <a:p>
            <a:pPr algn="ctr" defTabSz="914165" fontAlgn="base">
              <a:spcBef>
                <a:spcPct val="0"/>
              </a:spcBef>
              <a:spcAft>
                <a:spcPct val="0"/>
              </a:spcAft>
              <a:defRPr/>
            </a:pPr>
            <a:endParaRPr lang="sv-SE" sz="2700" dirty="0">
              <a:solidFill>
                <a:srgbClr val="000000"/>
              </a:solidFill>
              <a:latin typeface="Gill Sans" pitchFamily="-112" charset="0"/>
              <a:ea typeface="ヒラギノ角ゴ Pro W3" pitchFamily="-112" charset="-128"/>
              <a:cs typeface="ヒラギノ角ゴ Pro W3" pitchFamily="-112" charset="-128"/>
              <a:sym typeface="Gill Sans" pitchFamily="-112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609601" y="1143000"/>
            <a:ext cx="7924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Klicken Sie, um das Titelformat zu bearbeiten</a:t>
            </a:r>
          </a:p>
        </p:txBody>
      </p:sp>
      <p:sp>
        <p:nvSpPr>
          <p:cNvPr id="1028" name="Objektbereich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1" y="1905000"/>
            <a:ext cx="7924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Klicken Sie, um die Formate des Vorlagentextes zu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553201"/>
            <a:ext cx="533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165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  <a:defRPr sz="7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Gill Sans" pitchFamily="-112" charset="0"/>
                <a:sym typeface="Gill Sans" pitchFamily="-112" charset="0"/>
              </a:rPr>
              <a:t>Page </a:t>
            </a:r>
            <a:fld id="{61F3FC4E-F169-DD48-A117-49B09B86CA5E}" type="slidenum">
              <a:rPr lang="en-US" smtClean="0">
                <a:solidFill>
                  <a:srgbClr val="000000"/>
                </a:solidFill>
                <a:latin typeface="Gill Sans" pitchFamily="-112" charset="0"/>
                <a:sym typeface="Gill Sans" pitchFamily="-112" charset="0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Gill Sans" pitchFamily="-112" charset="0"/>
              <a:sym typeface="Gill Sans" pitchFamily="-112" charset="0"/>
            </a:endParaRP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1" y="6553201"/>
            <a:ext cx="5105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165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  <a:defRPr sz="7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Gill Sans" pitchFamily="-112" charset="0"/>
              <a:sym typeface="Gill Sans" pitchFamily="-112" charset="0"/>
            </a:endParaRPr>
          </a:p>
        </p:txBody>
      </p:sp>
      <p:pic>
        <p:nvPicPr>
          <p:cNvPr id="1031" name="eon_logo2" descr="EON_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gray">
          <a:xfrm>
            <a:off x="190506" y="419106"/>
            <a:ext cx="1190625" cy="352425"/>
          </a:xfrm>
          <a:prstGeom prst="rect">
            <a:avLst/>
          </a:prstGeom>
          <a:noFill/>
          <a:ln w="12700">
            <a:noFill/>
            <a:miter lim="800000"/>
            <a:headEnd/>
            <a:tailEnd type="none" w="med" len="lg"/>
          </a:ln>
        </p:spPr>
      </p:pic>
      <p:pic>
        <p:nvPicPr>
          <p:cNvPr id="1032" name="Picture 7" descr="ESS_new-old_logo_v2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026400" y="0"/>
            <a:ext cx="8128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</p:sldLayoutIdLst>
  <p:hf sldNum="0" hdr="0" ftr="0" dt="0"/>
  <p:txStyles>
    <p:titleStyle>
      <a:lvl1pPr algn="l" rtl="0" eaLnBrk="0" fontAlgn="base" hangingPunct="0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  <a:ea typeface="ＭＳ Ｐゴシック" pitchFamily="-112" charset="-128"/>
          <a:cs typeface="ＭＳ Ｐゴシック" pitchFamily="-112" charset="-128"/>
        </a:defRPr>
      </a:lvl5pPr>
      <a:lvl6pPr marL="457059" algn="l" rtl="0" fontAlgn="base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</a:defRPr>
      </a:lvl6pPr>
      <a:lvl7pPr marL="914118" algn="l" rtl="0" fontAlgn="base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</a:defRPr>
      </a:lvl7pPr>
      <a:lvl8pPr marL="1371180" algn="l" rtl="0" fontAlgn="base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</a:defRPr>
      </a:lvl8pPr>
      <a:lvl9pPr marL="1828239" algn="l" rtl="0" fontAlgn="base">
        <a:lnSpc>
          <a:spcPts val="3399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Polo" pitchFamily="2" charset="0"/>
        </a:defRPr>
      </a:lvl9pPr>
    </p:titleStyle>
    <p:bodyStyle>
      <a:lvl1pPr marL="342796" indent="-342796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207898" indent="-206313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2" charset="2"/>
        <a:buChar char=""/>
        <a:defRPr sz="2000">
          <a:solidFill>
            <a:schemeClr val="tx1"/>
          </a:solidFill>
          <a:latin typeface="+mn-lt"/>
          <a:ea typeface="ＭＳ Ｐゴシック" pitchFamily="-111" charset="-128"/>
        </a:defRPr>
      </a:lvl2pPr>
      <a:lvl3pPr marL="209484" indent="704634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2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3pPr>
      <a:lvl4pPr marL="412624" indent="-201551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rgbClr val="F31C0A"/>
        </a:buClr>
        <a:buFont typeface="Wingdings" pitchFamily="-112" charset="2"/>
        <a:buChar char="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414212" indent="1414027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2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871268" algn="l" rtl="0" fontAlgn="base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1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1328330" algn="l" rtl="0" fontAlgn="base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1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1785389" algn="l" rtl="0" fontAlgn="base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1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2242448" algn="l" rtl="0" fontAlgn="base">
        <a:lnSpc>
          <a:spcPts val="2600"/>
        </a:lnSpc>
        <a:spcBef>
          <a:spcPct val="0"/>
        </a:spcBef>
        <a:spcAft>
          <a:spcPct val="0"/>
        </a:spcAft>
        <a:buClr>
          <a:srgbClr val="F21C0A"/>
        </a:buClr>
        <a:buFont typeface="Wingdings" pitchFamily="-111" charset="2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-35717" y="6697267"/>
            <a:ext cx="9179719" cy="160734"/>
          </a:xfrm>
          <a:prstGeom prst="rect">
            <a:avLst/>
          </a:prstGeom>
          <a:solidFill>
            <a:srgbClr val="245A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0" tIns="32135" rIns="64270" bIns="32135">
            <a:prstTxWarp prst="textNoShape">
              <a:avLst/>
            </a:prstTxWarp>
          </a:bodyPr>
          <a:lstStyle/>
          <a:p>
            <a:pPr algn="ctr" defTabSz="9141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027" name="Picture 10" descr="view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1" descr="lund_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248799" y="196453"/>
            <a:ext cx="723305" cy="9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-89297" y="6590109"/>
            <a:ext cx="9144000" cy="234175"/>
          </a:xfrm>
          <a:prstGeom prst="rect">
            <a:avLst/>
          </a:prstGeom>
        </p:spPr>
        <p:txBody>
          <a:bodyPr lIns="64270" tIns="32135" rIns="64270" bIns="32135">
            <a:prstTxWarp prst="textNoShape">
              <a:avLst/>
            </a:prstTxWarp>
            <a:spAutoFit/>
          </a:bodyPr>
          <a:lstStyle/>
          <a:p>
            <a:pPr algn="ctr" defTabSz="91416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100" baseline="0" dirty="0" err="1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Ebeltoft</a:t>
            </a:r>
            <a:r>
              <a:rPr lang="en-GB" sz="1100" baseline="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 2010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			The ESS			</a:t>
            </a:r>
            <a:r>
              <a:rPr lang="fr-FR" sz="1100" dirty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     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</a:t>
            </a:r>
            <a:endParaRPr lang="en-US" sz="1100" dirty="0">
              <a:solidFill>
                <a:prstClr val="white"/>
              </a:solidFill>
              <a:latin typeface="Papyrus" pitchFamily="-112" charset="0"/>
              <a:ea typeface="Papyrus" pitchFamily="-112" charset="0"/>
              <a:cs typeface="Papyrus" pitchFamily="-112" charset="0"/>
              <a:sym typeface="Gill Sans" pitchFamily="-112" charset="0"/>
            </a:endParaRPr>
          </a:p>
        </p:txBody>
      </p:sp>
      <p:pic>
        <p:nvPicPr>
          <p:cNvPr id="8" name="Picture 7" descr="ESS_new-old_logo_v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8600" y="39085"/>
            <a:ext cx="1125141" cy="1300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5pPr>
      <a:lvl6pPr marL="321357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6pPr>
      <a:lvl7pPr marL="642717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7pPr>
      <a:lvl8pPr marL="964075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8pPr>
      <a:lvl9pPr marL="128543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9pPr>
    </p:titleStyle>
    <p:bodyStyle>
      <a:lvl1pPr marL="464185" indent="-312432" algn="l" rtl="0" eaLnBrk="0" fontAlgn="base" hangingPunct="0">
        <a:spcBef>
          <a:spcPts val="1617"/>
        </a:spcBef>
        <a:spcAft>
          <a:spcPct val="0"/>
        </a:spcAft>
        <a:buClr>
          <a:srgbClr val="000000"/>
        </a:buClr>
        <a:buSzPct val="171000"/>
        <a:buFont typeface="Avenir LT 55 Roman" pitchFamily="-64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Avenir LT 55 Roman" pitchFamily="-64" charset="0"/>
        </a:defRPr>
      </a:lvl1pPr>
      <a:lvl2pPr marL="705204" indent="-312432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2pPr>
      <a:lvl3pPr marL="946223" indent="-312432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3pPr>
      <a:lvl4pPr marL="1196169" indent="-312432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4pPr>
      <a:lvl5pPr marL="1437188" indent="-312432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5pPr>
      <a:lvl6pPr marL="1758546" indent="-312432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6pPr>
      <a:lvl7pPr marL="2079903" indent="-312432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7pPr>
      <a:lvl8pPr marL="2401263" indent="-312432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8pPr>
      <a:lvl9pPr marL="2722620" indent="-312432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9pPr>
    </p:bodyStyle>
    <p:otherStyle>
      <a:defPPr>
        <a:defRPr lang="sv-SE"/>
      </a:defPPr>
      <a:lvl1pPr marL="0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57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17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075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434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794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151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511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870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-35717" y="6697267"/>
            <a:ext cx="9179719" cy="160734"/>
          </a:xfrm>
          <a:prstGeom prst="rect">
            <a:avLst/>
          </a:prstGeom>
          <a:solidFill>
            <a:srgbClr val="245A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7" tIns="32139" rIns="64277" bIns="32139">
            <a:prstTxWarp prst="textNoShape">
              <a:avLst/>
            </a:prstTxWarp>
          </a:bodyPr>
          <a:lstStyle/>
          <a:p>
            <a:pPr algn="ctr" defTabSz="9142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027" name="Picture 10" descr="view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1" descr="lund_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248799" y="196453"/>
            <a:ext cx="723305" cy="9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ESS_new-old_logo_v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8598" y="39085"/>
            <a:ext cx="1125141" cy="13003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89297" y="6590109"/>
            <a:ext cx="9144000" cy="234175"/>
          </a:xfrm>
          <a:prstGeom prst="rect">
            <a:avLst/>
          </a:prstGeom>
        </p:spPr>
        <p:txBody>
          <a:bodyPr lIns="64270" tIns="32135" rIns="64270" bIns="32135">
            <a:prstTxWarp prst="textNoShape">
              <a:avLst/>
            </a:prstTxWarp>
            <a:spAutoFit/>
          </a:bodyPr>
          <a:lstStyle/>
          <a:p>
            <a:pPr algn="ctr" defTabSz="91416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100" dirty="0" err="1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Ebeltoft</a:t>
            </a:r>
            <a:r>
              <a:rPr lang="en-GB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</a:t>
            </a:r>
            <a:r>
              <a:rPr lang="en-GB" sz="1100" baseline="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2010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			The ESS			</a:t>
            </a:r>
            <a:r>
              <a:rPr lang="fr-FR" sz="1100" dirty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     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</a:t>
            </a:r>
            <a:endParaRPr lang="en-US" sz="1100" dirty="0">
              <a:solidFill>
                <a:prstClr val="white"/>
              </a:solidFill>
              <a:latin typeface="Papyrus" pitchFamily="-112" charset="0"/>
              <a:ea typeface="Papyrus" pitchFamily="-112" charset="0"/>
              <a:cs typeface="Papyrus" pitchFamily="-112" charset="0"/>
              <a:sym typeface="Gill Sans" pitchFamily="-11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5pPr>
      <a:lvl6pPr marL="321391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6pPr>
      <a:lvl7pPr marL="642783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7pPr>
      <a:lvl8pPr marL="96417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8pPr>
      <a:lvl9pPr marL="1285565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9pPr>
    </p:titleStyle>
    <p:bodyStyle>
      <a:lvl1pPr marL="464232" indent="-312464" algn="l" rtl="0" eaLnBrk="0" fontAlgn="base" hangingPunct="0">
        <a:spcBef>
          <a:spcPts val="1617"/>
        </a:spcBef>
        <a:spcAft>
          <a:spcPct val="0"/>
        </a:spcAft>
        <a:buClr>
          <a:srgbClr val="000000"/>
        </a:buClr>
        <a:buSzPct val="171000"/>
        <a:buFont typeface="Avenir LT 55 Roman" pitchFamily="-64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Avenir LT 55 Roman" pitchFamily="-64" charset="0"/>
        </a:defRPr>
      </a:lvl1pPr>
      <a:lvl2pPr marL="705276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2pPr>
      <a:lvl3pPr marL="946320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3pPr>
      <a:lvl4pPr marL="1196291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4pPr>
      <a:lvl5pPr marL="1437335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5pPr>
      <a:lvl6pPr marL="1758726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6pPr>
      <a:lvl7pPr marL="2080116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7pPr>
      <a:lvl8pPr marL="2401509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8pPr>
      <a:lvl9pPr marL="2722900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9pPr>
    </p:bodyStyle>
    <p:otherStyle>
      <a:defPPr>
        <a:defRPr lang="sv-SE"/>
      </a:defPPr>
      <a:lvl1pPr marL="0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91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83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74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65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959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348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41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133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-35717" y="6697267"/>
            <a:ext cx="9179719" cy="160734"/>
          </a:xfrm>
          <a:prstGeom prst="rect">
            <a:avLst/>
          </a:prstGeom>
          <a:solidFill>
            <a:srgbClr val="245A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7" tIns="32139" rIns="64277" bIns="32139">
            <a:prstTxWarp prst="textNoShape">
              <a:avLst/>
            </a:prstTxWarp>
          </a:bodyPr>
          <a:lstStyle/>
          <a:p>
            <a:pPr algn="ctr" defTabSz="9142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027" name="Picture 10" descr="view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1" descr="lund_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248799" y="196453"/>
            <a:ext cx="723305" cy="9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-89297" y="6590110"/>
            <a:ext cx="9144000" cy="234183"/>
          </a:xfrm>
          <a:prstGeom prst="rect">
            <a:avLst/>
          </a:prstGeom>
        </p:spPr>
        <p:txBody>
          <a:bodyPr lIns="64277" tIns="32139" rIns="64277" bIns="32139">
            <a:prstTxWarp prst="textNoShape">
              <a:avLst/>
            </a:prstTxWarp>
            <a:spAutoFit/>
          </a:bodyPr>
          <a:lstStyle/>
          <a:p>
            <a:pPr algn="ctr" defTabSz="91421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100" dirty="0" err="1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Ebeltoft</a:t>
            </a:r>
            <a:r>
              <a:rPr lang="en-GB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</a:t>
            </a:r>
            <a:r>
              <a:rPr lang="en-GB" sz="1100" baseline="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2010			The ESS			 </a:t>
            </a:r>
            <a:fld id="{C11E51B9-C2A9-6246-82AF-59CCB83C05C9}" type="slidenum">
              <a:rPr lang="fr-FR" sz="110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pPr algn="ctr" defTabSz="914212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latin typeface="Papyrus" pitchFamily="-112" charset="0"/>
              <a:ea typeface="Papyrus" pitchFamily="-112" charset="0"/>
              <a:cs typeface="Papyrus" pitchFamily="-112" charset="0"/>
              <a:sym typeface="Gill Sans" pitchFamily="-112" charset="0"/>
            </a:endParaRPr>
          </a:p>
        </p:txBody>
      </p:sp>
      <p:pic>
        <p:nvPicPr>
          <p:cNvPr id="8" name="Picture 7" descr="ESS_new-old_logo_v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8598" y="39085"/>
            <a:ext cx="1125141" cy="1300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5pPr>
      <a:lvl6pPr marL="321391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6pPr>
      <a:lvl7pPr marL="642783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7pPr>
      <a:lvl8pPr marL="96417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8pPr>
      <a:lvl9pPr marL="1285565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9pPr>
    </p:titleStyle>
    <p:bodyStyle>
      <a:lvl1pPr marL="464232" indent="-312464" algn="l" rtl="0" eaLnBrk="0" fontAlgn="base" hangingPunct="0">
        <a:spcBef>
          <a:spcPts val="1617"/>
        </a:spcBef>
        <a:spcAft>
          <a:spcPct val="0"/>
        </a:spcAft>
        <a:buClr>
          <a:srgbClr val="000000"/>
        </a:buClr>
        <a:buSzPct val="171000"/>
        <a:buFont typeface="Avenir LT 55 Roman" pitchFamily="-64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Avenir LT 55 Roman" pitchFamily="-64" charset="0"/>
        </a:defRPr>
      </a:lvl1pPr>
      <a:lvl2pPr marL="705276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2pPr>
      <a:lvl3pPr marL="946320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3pPr>
      <a:lvl4pPr marL="1196291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4pPr>
      <a:lvl5pPr marL="1437335" indent="-312464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5pPr>
      <a:lvl6pPr marL="1758726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6pPr>
      <a:lvl7pPr marL="2080116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7pPr>
      <a:lvl8pPr marL="2401509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8pPr>
      <a:lvl9pPr marL="2722900" indent="-312464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9pPr>
    </p:bodyStyle>
    <p:otherStyle>
      <a:defPPr>
        <a:defRPr lang="sv-SE"/>
      </a:defPPr>
      <a:lvl1pPr marL="0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91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83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174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565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959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348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741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133" algn="l" defTabSz="32139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Bridge-low-resolution.jpg"/>
          <p:cNvPicPr>
            <a:picLocks noChangeAspect="1"/>
          </p:cNvPicPr>
          <p:nvPr userDrawn="1"/>
        </p:nvPicPr>
        <p:blipFill>
          <a:blip r:embed="rId7">
            <a:alphaModFix amt="3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7772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ct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C2403651-706A-0E43-86F5-4FB4E6D9E12D}" type="slidenum">
              <a:rPr lang="en-US" smtClean="0">
                <a:solidFill>
                  <a:srgbClr val="CCCC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CCCCFF"/>
              </a:solidFill>
            </a:endParaRPr>
          </a:p>
        </p:txBody>
      </p:sp>
      <p:pic>
        <p:nvPicPr>
          <p:cNvPr id="1031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CFCFD"/>
              </a:clrFrom>
              <a:clrTo>
                <a:srgbClr val="FCFCFD">
                  <a:alpha val="0"/>
                </a:srgbClr>
              </a:clrTo>
            </a:clrChange>
            <a:alphaModFix amt="92000"/>
          </a:blip>
          <a:srcRect/>
          <a:stretch>
            <a:fillRect/>
          </a:stretch>
        </p:blipFill>
        <p:spPr bwMode="auto">
          <a:xfrm>
            <a:off x="38101" y="39688"/>
            <a:ext cx="89693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10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21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32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42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609476" indent="-609476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990397" indent="-533291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defRPr sz="2000">
          <a:solidFill>
            <a:schemeClr val="accent2"/>
          </a:solidFill>
          <a:latin typeface="+mn-lt"/>
          <a:ea typeface="+mn-ea"/>
        </a:defRPr>
      </a:lvl2pPr>
      <a:lvl3pPr marL="1371320" indent="-457106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defRPr sz="2000">
          <a:solidFill>
            <a:schemeClr val="accent2"/>
          </a:solidFill>
          <a:latin typeface="+mn-lt"/>
          <a:ea typeface="+mn-ea"/>
        </a:defRPr>
      </a:lvl3pPr>
      <a:lvl4pPr marL="1752241" indent="-380923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defRPr sz="2000">
          <a:solidFill>
            <a:schemeClr val="accent2"/>
          </a:solidFill>
          <a:latin typeface="+mn-lt"/>
          <a:ea typeface="+mn-ea"/>
        </a:defRPr>
      </a:lvl4pPr>
      <a:lvl5pPr marL="2209348" indent="-380923" algn="l" rtl="0" eaLnBrk="0" fontAlgn="base" hangingPunct="0">
        <a:spcBef>
          <a:spcPct val="20000"/>
        </a:spcBef>
        <a:spcAft>
          <a:spcPct val="0"/>
        </a:spcAft>
        <a:buFont typeface="Arial" pitchFamily="-106" charset="0"/>
        <a:defRPr sz="2000">
          <a:solidFill>
            <a:schemeClr val="accent2"/>
          </a:solidFill>
          <a:latin typeface="+mn-lt"/>
          <a:ea typeface="+mn-ea"/>
        </a:defRPr>
      </a:lvl5pPr>
      <a:lvl6pPr marL="2666453" indent="-380923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defRPr sz="2000">
          <a:solidFill>
            <a:schemeClr val="accent2"/>
          </a:solidFill>
          <a:latin typeface="+mn-lt"/>
          <a:ea typeface="+mn-ea"/>
        </a:defRPr>
      </a:lvl6pPr>
      <a:lvl7pPr marL="3123560" indent="-380923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defRPr sz="2000">
          <a:solidFill>
            <a:schemeClr val="accent2"/>
          </a:solidFill>
          <a:latin typeface="+mn-lt"/>
          <a:ea typeface="+mn-ea"/>
        </a:defRPr>
      </a:lvl7pPr>
      <a:lvl8pPr marL="3580668" indent="-380923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defRPr sz="2000">
          <a:solidFill>
            <a:schemeClr val="accent2"/>
          </a:solidFill>
          <a:latin typeface="+mn-lt"/>
          <a:ea typeface="+mn-ea"/>
        </a:defRPr>
      </a:lvl8pPr>
      <a:lvl9pPr marL="4037775" indent="-380923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defRPr sz="20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-35717" y="6697267"/>
            <a:ext cx="9179719" cy="160734"/>
          </a:xfrm>
          <a:prstGeom prst="rect">
            <a:avLst/>
          </a:prstGeom>
          <a:solidFill>
            <a:srgbClr val="245A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84" tIns="32142" rIns="64284" bIns="32142">
            <a:prstTxWarp prst="textNoShape">
              <a:avLst/>
            </a:prstTxWarp>
          </a:bodyPr>
          <a:lstStyle/>
          <a:p>
            <a:pPr algn="ctr" defTabSz="91430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027" name="Picture 10" descr="view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5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11" descr="lund_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248799" y="196453"/>
            <a:ext cx="723305" cy="9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-89297" y="6590109"/>
            <a:ext cx="9144000" cy="234189"/>
          </a:xfrm>
          <a:prstGeom prst="rect">
            <a:avLst/>
          </a:prstGeom>
        </p:spPr>
        <p:txBody>
          <a:bodyPr lIns="64284" tIns="32142" rIns="64284" bIns="32142">
            <a:prstTxWarp prst="textNoShape">
              <a:avLst/>
            </a:prstTxWarp>
            <a:spAutoFit/>
          </a:bodyPr>
          <a:lstStyle/>
          <a:p>
            <a:pPr algn="ctr" defTabSz="91430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100" dirty="0" err="1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Ebeltoft</a:t>
            </a:r>
            <a:r>
              <a:rPr lang="en-GB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 2010</a:t>
            </a:r>
            <a:r>
              <a:rPr lang="fr-FR" sz="1100" dirty="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t>			The ESS			 </a:t>
            </a:r>
            <a:fld id="{C11E51B9-C2A9-6246-82AF-59CCB83C05C9}" type="slidenum">
              <a:rPr lang="fr-FR" sz="1100" smtClean="0">
                <a:solidFill>
                  <a:prstClr val="white"/>
                </a:solidFill>
                <a:latin typeface="Papyrus" pitchFamily="-112" charset="0"/>
                <a:ea typeface="Papyrus" pitchFamily="-112" charset="0"/>
                <a:cs typeface="Papyrus" pitchFamily="-112" charset="0"/>
                <a:sym typeface="Gill Sans" pitchFamily="-112" charset="0"/>
              </a:rPr>
              <a:pPr algn="ctr" defTabSz="914306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100" dirty="0">
              <a:solidFill>
                <a:prstClr val="white"/>
              </a:solidFill>
              <a:latin typeface="Papyrus" pitchFamily="-112" charset="0"/>
              <a:ea typeface="Papyrus" pitchFamily="-112" charset="0"/>
              <a:cs typeface="Papyrus" pitchFamily="-112" charset="0"/>
              <a:sym typeface="Gill Sans" pitchFamily="-112" charset="0"/>
            </a:endParaRPr>
          </a:p>
        </p:txBody>
      </p:sp>
      <p:pic>
        <p:nvPicPr>
          <p:cNvPr id="8" name="Picture 7" descr="ESS_new-old_logo_v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8596" y="39085"/>
            <a:ext cx="1125141" cy="1300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+mj-lt"/>
          <a:ea typeface="+mj-ea"/>
          <a:cs typeface="+mj-cs"/>
          <a:sym typeface="Gill San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pitchFamily="-112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Gill Sans" charset="0"/>
          <a:ea typeface="ヒラギノ角ゴ Pro W3" charset="-128"/>
          <a:cs typeface="ヒラギノ角ゴ Pro W3" charset="-128"/>
          <a:sym typeface="Gill Sans" charset="0"/>
        </a:defRPr>
      </a:lvl9pPr>
    </p:titleStyle>
    <p:bodyStyle>
      <a:lvl1pPr marL="464279" indent="-312496" algn="l" rtl="0" eaLnBrk="0" fontAlgn="base" hangingPunct="0">
        <a:spcBef>
          <a:spcPts val="1617"/>
        </a:spcBef>
        <a:spcAft>
          <a:spcPct val="0"/>
        </a:spcAft>
        <a:buClr>
          <a:srgbClr val="000000"/>
        </a:buClr>
        <a:buSzPct val="171000"/>
        <a:buFont typeface="Avenir LT 55 Roman" pitchFamily="-64" charset="0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Avenir LT 55 Roman" pitchFamily="-64" charset="0"/>
        </a:defRPr>
      </a:lvl1pPr>
      <a:lvl2pPr marL="705348" indent="-312496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2pPr>
      <a:lvl3pPr marL="946417" indent="-312496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3pPr>
      <a:lvl4pPr marL="1196413" indent="-312496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4pPr>
      <a:lvl5pPr marL="1437482" indent="-312496" algn="l" rtl="0" eaLnBrk="0" fontAlgn="base" hangingPunct="0">
        <a:spcBef>
          <a:spcPts val="1617"/>
        </a:spcBef>
        <a:spcAft>
          <a:spcPct val="0"/>
        </a:spcAft>
        <a:buSzPct val="171000"/>
        <a:buFont typeface="Gill Sans" pitchFamily="-112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pitchFamily="-112" charset="0"/>
        </a:defRPr>
      </a:lvl5pPr>
      <a:lvl6pPr marL="1758906" indent="-312496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6pPr>
      <a:lvl7pPr marL="2080329" indent="-312496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7pPr>
      <a:lvl8pPr marL="2401755" indent="-312496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8pPr>
      <a:lvl9pPr marL="2723179" indent="-312496" algn="l" rtl="0" fontAlgn="base">
        <a:spcBef>
          <a:spcPts val="1617"/>
        </a:spcBef>
        <a:spcAft>
          <a:spcPct val="0"/>
        </a:spcAft>
        <a:buSzPct val="171000"/>
        <a:buFont typeface="Gill Sans" charset="0"/>
        <a:buChar char="•"/>
        <a:defRPr sz="2700">
          <a:solidFill>
            <a:schemeClr val="tx1"/>
          </a:solidFill>
          <a:latin typeface="+mj-lt"/>
          <a:ea typeface="+mn-ea"/>
          <a:cs typeface="+mn-cs"/>
          <a:sym typeface="Gill Sans" charset="0"/>
        </a:defRPr>
      </a:lvl9pPr>
    </p:bodyStyle>
    <p:otherStyle>
      <a:defPPr>
        <a:defRPr lang="sv-SE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ransition xmlns:p14="http://schemas.microsoft.com/office/powerpoint/2010/main"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TitilliumText14L 600 wt" pitchFamily="-64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tilliumText14L 600 wt" pitchFamily="-64" charset="0"/>
          <a:ea typeface="ヒラギノ角ゴ ProN W6" charset="-128"/>
          <a:cs typeface="ヒラギノ角ゴ ProN W6" charset="-128"/>
          <a:sym typeface="TitilliumText14L 600 wt" pitchFamily="-64" charset="0"/>
        </a:defRPr>
      </a:lvl9pPr>
    </p:titleStyle>
    <p:bodyStyle>
      <a:lvl1pPr marL="625056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1pPr>
      <a:lvl2pPr marL="937584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2pPr>
      <a:lvl3pPr marL="1250112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3pPr>
      <a:lvl4pPr marL="1562640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4pPr>
      <a:lvl5pPr marL="1875168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5pPr>
      <a:lvl6pPr marL="2196625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6pPr>
      <a:lvl7pPr marL="2518082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7pPr>
      <a:lvl8pPr marL="2839540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8pPr>
      <a:lvl9pPr marL="3160997" indent="-401822" algn="l" rtl="0" fontAlgn="base">
        <a:spcBef>
          <a:spcPts val="1687"/>
        </a:spcBef>
        <a:spcAft>
          <a:spcPct val="0"/>
        </a:spcAft>
        <a:buSzPct val="171000"/>
        <a:buFont typeface="TitilliumText22L 400 wt" pitchFamily="-6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TitilliumText22L 400 wt" pitchFamily="-64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lalitchelidze\Desktop\Document1!OLE_LINK1" TargetMode="External"/><Relationship Id="rId4" Type="http://schemas.openxmlformats.org/officeDocument/2006/relationships/image" Target="../media/image4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 r="16609"/>
          <a:stretch>
            <a:fillRect/>
          </a:stretch>
        </p:blipFill>
        <p:spPr bwMode="auto">
          <a:xfrm>
            <a:off x="4504614" y="0"/>
            <a:ext cx="4639386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91194" y="-8930"/>
            <a:ext cx="6991945" cy="6866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991194" y="-8930"/>
            <a:ext cx="6991945" cy="6866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892969" y="-8930"/>
            <a:ext cx="6991945" cy="6866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11162"/>
            <a:ext cx="6098976" cy="68658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702" name="Rectangle 6"/>
          <p:cNvSpPr>
            <a:spLocks/>
          </p:cNvSpPr>
          <p:nvPr/>
        </p:nvSpPr>
        <p:spPr bwMode="auto">
          <a:xfrm>
            <a:off x="898560" y="2009180"/>
            <a:ext cx="2838533" cy="28307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15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FFFFFF"/>
                </a:solidFill>
                <a:latin typeface="TitilliumText22L 600 wt" pitchFamily="-64" charset="0"/>
                <a:ea typeface="TitilliumText22L 800 wt" pitchFamily="-64" charset="0"/>
                <a:cs typeface="TitilliumText22L 800 wt" pitchFamily="-64" charset="0"/>
                <a:sym typeface="Gill Sans" charset="0"/>
              </a:rPr>
              <a:t>European Spallation Source</a:t>
            </a:r>
          </a:p>
          <a:p>
            <a:pPr defTabSz="642915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TitilliumText22L 600 wt" pitchFamily="-64" charset="0"/>
                <a:ea typeface="TitilliumText22L 800 wt" pitchFamily="-64" charset="0"/>
                <a:cs typeface="TitilliumText22L 800 wt" pitchFamily="-64" charset="0"/>
                <a:sym typeface="Gill Sans" charset="0"/>
              </a:rPr>
              <a:t>Diagnostics Challenges</a:t>
            </a:r>
            <a:endParaRPr lang="en-US" sz="2000" dirty="0">
              <a:solidFill>
                <a:srgbClr val="FFFFFF"/>
              </a:solidFill>
              <a:ea typeface="TitilliumText22L 400 wt" pitchFamily="-64" charset="0"/>
              <a:cs typeface="TitilliumText22L 400 wt" pitchFamily="-64" charset="0"/>
              <a:sym typeface="TitilliumText22L 400 wt" pitchFamily="-64" charset="0"/>
            </a:endParaRPr>
          </a:p>
        </p:txBody>
      </p:sp>
      <p:sp>
        <p:nvSpPr>
          <p:cNvPr id="29704" name="Rectangle 8"/>
          <p:cNvSpPr>
            <a:spLocks/>
          </p:cNvSpPr>
          <p:nvPr/>
        </p:nvSpPr>
        <p:spPr bwMode="auto">
          <a:xfrm>
            <a:off x="812007" y="5710950"/>
            <a:ext cx="3607594" cy="815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1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FFFFFF"/>
                </a:solidFill>
                <a:latin typeface="TitilliumText22L 250 wt" pitchFamily="-64" charset="0"/>
                <a:ea typeface="TitilliumText22L 800 wt" pitchFamily="-64" charset="0"/>
                <a:cs typeface="TitilliumText22L 800 wt" pitchFamily="-64" charset="0"/>
                <a:sym typeface="Gill Sans" charset="0"/>
              </a:rPr>
              <a:t>Lali</a:t>
            </a:r>
            <a:r>
              <a:rPr lang="en-US" sz="1600" dirty="0" smtClean="0">
                <a:solidFill>
                  <a:srgbClr val="FFFFFF"/>
                </a:solidFill>
                <a:latin typeface="TitilliumText22L 250 wt" pitchFamily="-64" charset="0"/>
                <a:ea typeface="TitilliumText22L 800 wt" pitchFamily="-64" charset="0"/>
                <a:cs typeface="TitilliumText22L 800 wt" pitchFamily="-64" charset="0"/>
                <a:sym typeface="Gill Sans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TitilliumText22L 250 wt" pitchFamily="-64" charset="0"/>
                <a:ea typeface="TitilliumText22L 800 wt" pitchFamily="-64" charset="0"/>
                <a:cs typeface="TitilliumText22L 800 wt" pitchFamily="-64" charset="0"/>
                <a:sym typeface="Gill Sans" charset="0"/>
              </a:rPr>
              <a:t>Tchelidze</a:t>
            </a:r>
            <a:endParaRPr lang="en-US" sz="1600" dirty="0" smtClean="0">
              <a:solidFill>
                <a:srgbClr val="FFFFFF"/>
              </a:solidFill>
              <a:latin typeface="TitilliumText22L 250 wt" pitchFamily="-64" charset="0"/>
              <a:ea typeface="TitilliumText22L 800 wt" pitchFamily="-64" charset="0"/>
              <a:cs typeface="TitilliumText22L 800 wt" pitchFamily="-64" charset="0"/>
              <a:sym typeface="Gill Sans" charset="0"/>
            </a:endParaRPr>
          </a:p>
          <a:p>
            <a:pPr defTabSz="64291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tilliumText22L 250 wt" pitchFamily="-64" charset="0"/>
                <a:ea typeface="TitilliumText22L 800 wt" pitchFamily="-64" charset="0"/>
                <a:cs typeface="TitilliumText22L 800 wt" pitchFamily="-64" charset="0"/>
                <a:sym typeface="Gill Sans" charset="0"/>
              </a:rPr>
              <a:t>AD retreat, Lund, Sweden, 2011-12-05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Beam Current Monitors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756" y="1158992"/>
            <a:ext cx="8576473" cy="5491201"/>
          </a:xfrm>
        </p:spPr>
        <p:txBody>
          <a:bodyPr/>
          <a:lstStyle/>
          <a:p>
            <a:r>
              <a:rPr lang="en-US" dirty="0" smtClean="0"/>
              <a:t>Beam current transformers will be used in front end plus one between main linac sections</a:t>
            </a:r>
          </a:p>
          <a:p>
            <a:pPr lvl="1"/>
            <a:r>
              <a:rPr lang="en-US" dirty="0" smtClean="0"/>
              <a:t>Except for the very front-end, will likely only be used for early commissioning.</a:t>
            </a:r>
          </a:p>
          <a:p>
            <a:endParaRPr lang="en-US" dirty="0" smtClean="0"/>
          </a:p>
          <a:p>
            <a:r>
              <a:rPr lang="en-US" dirty="0" smtClean="0"/>
              <a:t>Available off the shelf.</a:t>
            </a:r>
          </a:p>
          <a:p>
            <a:pPr lvl="1"/>
            <a:r>
              <a:rPr lang="en-US" dirty="0" smtClean="0"/>
              <a:t>Issues:</a:t>
            </a:r>
          </a:p>
          <a:p>
            <a:pPr lvl="2"/>
            <a:r>
              <a:rPr lang="en-US" dirty="0" smtClean="0"/>
              <a:t>On-line calibration system</a:t>
            </a:r>
          </a:p>
          <a:p>
            <a:pPr lvl="2"/>
            <a:r>
              <a:rPr lang="en-US" dirty="0" smtClean="0"/>
              <a:t>Position dependence</a:t>
            </a:r>
          </a:p>
        </p:txBody>
      </p:sp>
      <p:pic>
        <p:nvPicPr>
          <p:cNvPr id="5" name="Picture 4" descr="fct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783" y="4574182"/>
            <a:ext cx="2753446" cy="207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285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680" y="130820"/>
            <a:ext cx="7546320" cy="6096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Beam Position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76" y="1239108"/>
            <a:ext cx="8840453" cy="5618892"/>
          </a:xfrm>
        </p:spPr>
        <p:txBody>
          <a:bodyPr/>
          <a:lstStyle/>
          <a:p>
            <a:pPr marL="342813" lvl="1" indent="-342813">
              <a:buFontTx/>
              <a:buChar char="•"/>
            </a:pPr>
            <a:r>
              <a:rPr lang="en-US" sz="2400" dirty="0"/>
              <a:t>One dual-plane BPM per </a:t>
            </a:r>
            <a:r>
              <a:rPr lang="en-US" sz="2400" dirty="0" smtClean="0"/>
              <a:t>quadrupole.</a:t>
            </a:r>
            <a:endParaRPr lang="en-US" sz="2400" dirty="0"/>
          </a:p>
          <a:p>
            <a:pPr lvl="1"/>
            <a:r>
              <a:rPr lang="en-US" sz="2400" dirty="0" smtClean="0"/>
              <a:t>Button BPMs in most of linac, striplines may be used in front end.</a:t>
            </a:r>
          </a:p>
          <a:p>
            <a:pPr lvl="1"/>
            <a:r>
              <a:rPr lang="en-US" sz="2400" dirty="0" smtClean="0"/>
              <a:t>Physically attached to quads.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Issues: low </a:t>
            </a:r>
            <a:r>
              <a:rPr lang="en-US" sz="2400" dirty="0"/>
              <a:t>beta issues - the field is not solely </a:t>
            </a:r>
            <a:r>
              <a:rPr lang="en-US" sz="2400" dirty="0" smtClean="0"/>
              <a:t>transverse; </a:t>
            </a:r>
            <a:r>
              <a:rPr lang="en-US" sz="2400" dirty="0"/>
              <a:t>Sensitivity not only given by geometry, but frequency dependent.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529" y="5519378"/>
            <a:ext cx="45847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011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Beam Size/Emittance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76" y="2681024"/>
            <a:ext cx="8840453" cy="3650123"/>
          </a:xfrm>
        </p:spPr>
        <p:txBody>
          <a:bodyPr/>
          <a:lstStyle/>
          <a:p>
            <a:r>
              <a:rPr lang="en-US" dirty="0" smtClean="0"/>
              <a:t>Beam size measurement is difficult for high intensity machines</a:t>
            </a:r>
          </a:p>
          <a:p>
            <a:pPr lvl="1"/>
            <a:r>
              <a:rPr lang="en-US" dirty="0" smtClean="0"/>
              <a:t>Interceptive devices such as wire scanners may break and need to be replaced.</a:t>
            </a:r>
          </a:p>
          <a:p>
            <a:pPr lvl="1"/>
            <a:r>
              <a:rPr lang="en-US" dirty="0" smtClean="0"/>
              <a:t>Concerns about wire fragments contaminating SC cavities lead SNS to embrace the laser wire scanner – Not an option for ESS.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633" y="1132614"/>
            <a:ext cx="3327400" cy="142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3605" y="1547114"/>
            <a:ext cx="304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 wire tested at LEDA</a:t>
            </a:r>
          </a:p>
          <a:p>
            <a:r>
              <a:rPr lang="en-US" dirty="0" smtClean="0"/>
              <a:t>Los Alamos (M Plum et 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23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Wire Scanners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76" y="1248739"/>
            <a:ext cx="5452978" cy="4987567"/>
          </a:xfrm>
        </p:spPr>
        <p:txBody>
          <a:bodyPr/>
          <a:lstStyle/>
          <a:p>
            <a:r>
              <a:rPr lang="en-US" sz="2400" dirty="0" smtClean="0"/>
              <a:t>SNS studies concluded that carbon wires would work for short pulse.</a:t>
            </a:r>
          </a:p>
          <a:p>
            <a:r>
              <a:rPr lang="en-US" sz="2400" dirty="0" smtClean="0"/>
              <a:t>GANIL wire sublimation test suggests carbon wires bad for SC cavities, tungsten and </a:t>
            </a:r>
            <a:r>
              <a:rPr lang="en-US" sz="2400" dirty="0" smtClean="0"/>
              <a:t>niobium OK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Tungsten will likely have issues with thermionic emission, may need to measure downstream loss signal instead of SE current</a:t>
            </a:r>
          </a:p>
          <a:p>
            <a:pPr lvl="1"/>
            <a:r>
              <a:rPr lang="en-US" sz="2400" dirty="0" smtClean="0"/>
              <a:t>Potential space/geometry issue, need study.</a:t>
            </a:r>
          </a:p>
          <a:p>
            <a:r>
              <a:rPr lang="en-US" sz="2400" dirty="0" smtClean="0"/>
              <a:t>Wire scanner baseline profile device!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84009" y="5935144"/>
            <a:ext cx="1906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SNS Wire Scanner</a:t>
            </a:r>
            <a:endParaRPr lang="en-US" sz="1600" dirty="0"/>
          </a:p>
        </p:txBody>
      </p:sp>
      <p:pic>
        <p:nvPicPr>
          <p:cNvPr id="8" name="Picture 3" descr="C:\Junk2\front_retracted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0" r="29619"/>
          <a:stretch/>
        </p:blipFill>
        <p:spPr bwMode="auto">
          <a:xfrm>
            <a:off x="5788744" y="947577"/>
            <a:ext cx="3056400" cy="495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Profile Monitors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78" y="975618"/>
            <a:ext cx="4572624" cy="2926405"/>
          </a:xfrm>
        </p:spPr>
        <p:txBody>
          <a:bodyPr/>
          <a:lstStyle/>
          <a:p>
            <a:r>
              <a:rPr lang="en-US" sz="2000" dirty="0" smtClean="0"/>
              <a:t>An </a:t>
            </a:r>
            <a:r>
              <a:rPr lang="en-US" sz="2000" b="1" dirty="0" smtClean="0"/>
              <a:t>Ionization Profile Monitor</a:t>
            </a:r>
            <a:r>
              <a:rPr lang="en-US" sz="2000" dirty="0" smtClean="0"/>
              <a:t> (IPM) measures beam profile by collecting rest gas molecules/electrons ionized by the beam. </a:t>
            </a:r>
          </a:p>
          <a:p>
            <a:r>
              <a:rPr lang="en-US" sz="2000" dirty="0" smtClean="0"/>
              <a:t>Is the gas pressure (and composition) in the cold linac good enough?</a:t>
            </a:r>
          </a:p>
          <a:p>
            <a:r>
              <a:rPr lang="en-US" sz="2000" dirty="0" smtClean="0"/>
              <a:t>Micro-channel plates age, and need to be replaced.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768" y="964246"/>
            <a:ext cx="3653706" cy="2572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58046" y="3537111"/>
            <a:ext cx="1628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P. Forck et al, GSI</a:t>
            </a:r>
            <a:endParaRPr lang="en-US" sz="1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00978" y="4229373"/>
            <a:ext cx="4471024" cy="242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4284" tIns="32142" rIns="64284" bIns="32142" numCol="1" anchor="t" anchorCtr="0" compatLnSpc="1">
            <a:prstTxWarp prst="textNoShape">
              <a:avLst/>
            </a:prstTxWarp>
          </a:bodyPr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2000" b="1" dirty="0" smtClean="0"/>
              <a:t>Gas fluorescence monitor </a:t>
            </a:r>
            <a:r>
              <a:rPr lang="en-US" sz="2000" dirty="0" smtClean="0"/>
              <a:t>measures light emitted by atoms/molecules excited by the beam.</a:t>
            </a:r>
          </a:p>
          <a:p>
            <a:r>
              <a:rPr lang="en-US" sz="2000" dirty="0" smtClean="0"/>
              <a:t>Cross sections much lower than for ionization </a:t>
            </a:r>
          </a:p>
          <a:p>
            <a:r>
              <a:rPr lang="en-US" sz="2000" dirty="0" smtClean="0"/>
              <a:t>Light emittance isotropically.</a:t>
            </a:r>
          </a:p>
          <a:p>
            <a:r>
              <a:rPr lang="en-US" sz="2000" dirty="0" smtClean="0"/>
              <a:t>What is the rest gas pressure?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747" y="3902023"/>
            <a:ext cx="3732266" cy="26449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81301" y="6500330"/>
            <a:ext cx="1731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F. Becker et al, GSI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827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Profile Monitors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76" y="1019920"/>
            <a:ext cx="8840453" cy="5311228"/>
          </a:xfrm>
        </p:spPr>
        <p:txBody>
          <a:bodyPr/>
          <a:lstStyle/>
          <a:p>
            <a:r>
              <a:rPr lang="en-US" dirty="0" smtClean="0"/>
              <a:t>Except in front-end, IPM/BIF would likely need long integration time, and may require gas injection.</a:t>
            </a:r>
          </a:p>
          <a:p>
            <a:pPr lvl="1"/>
            <a:r>
              <a:rPr lang="en-US" dirty="0" smtClean="0"/>
              <a:t>Gas injection compatible with SC cavities?</a:t>
            </a:r>
          </a:p>
          <a:p>
            <a:r>
              <a:rPr lang="en-US" dirty="0" smtClean="0"/>
              <a:t>Gas jet to be investigated for use in SC linac</a:t>
            </a:r>
            <a:r>
              <a:rPr lang="en-US" dirty="0"/>
              <a:t> </a:t>
            </a:r>
            <a:r>
              <a:rPr lang="en-US" dirty="0" smtClean="0"/>
              <a:t>(discussion with </a:t>
            </a:r>
            <a:r>
              <a:rPr lang="en-US" dirty="0" err="1" smtClean="0"/>
              <a:t>Cockroft</a:t>
            </a:r>
            <a:r>
              <a:rPr lang="en-US" dirty="0" smtClean="0"/>
              <a:t> Institute, UK now member)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361" y="3459850"/>
            <a:ext cx="4775372" cy="2997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6544" y="6331148"/>
            <a:ext cx="200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Kuehnel</a:t>
            </a:r>
            <a:r>
              <a:rPr lang="en-US" sz="1400" dirty="0" smtClean="0"/>
              <a:t> et al, EPAC08</a:t>
            </a:r>
            <a:endParaRPr lang="en-US" sz="14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Halo Diagnostics</a:t>
            </a: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982" y="3812363"/>
            <a:ext cx="2442032" cy="2728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83" y="2872728"/>
            <a:ext cx="4753062" cy="159973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0083" y="901951"/>
            <a:ext cx="8146391" cy="1507351"/>
          </a:xfrm>
        </p:spPr>
        <p:txBody>
          <a:bodyPr/>
          <a:lstStyle/>
          <a:p>
            <a:r>
              <a:rPr lang="en-US" sz="2400" dirty="0" smtClean="0"/>
              <a:t>Options for halo measurements include instrumented scrapers, </a:t>
            </a:r>
            <a:r>
              <a:rPr lang="en-US" sz="2400" dirty="0"/>
              <a:t>v</a:t>
            </a:r>
            <a:r>
              <a:rPr lang="en-US" sz="2400" dirty="0" smtClean="0"/>
              <a:t>ibrating wires, and high dynamic range wire scanners.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4643" y="4517001"/>
            <a:ext cx="1531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LEDA WS, LANL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021921" y="6550223"/>
            <a:ext cx="1990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Vibrating Wire, </a:t>
            </a:r>
            <a:r>
              <a:rPr lang="en-US" sz="1400" dirty="0" err="1" smtClean="0"/>
              <a:t>Bergoz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509" y="1812403"/>
            <a:ext cx="3203965" cy="18592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21921" y="3672596"/>
            <a:ext cx="2121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WS Telescope, e.g. ANL</a:t>
            </a:r>
            <a:endParaRPr lang="en-US" sz="14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6199" y="130820"/>
            <a:ext cx="7127889" cy="6096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Bunch Shape Monitor 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75" y="1043843"/>
            <a:ext cx="4705821" cy="5463891"/>
          </a:xfrm>
        </p:spPr>
        <p:txBody>
          <a:bodyPr/>
          <a:lstStyle/>
          <a:p>
            <a:r>
              <a:rPr lang="en-US" sz="2400" dirty="0"/>
              <a:t>At low beta, field is not transverse, and wall current not longer reflect beam </a:t>
            </a:r>
            <a:r>
              <a:rPr lang="en-US" sz="2400" dirty="0" smtClean="0"/>
              <a:t>pulse.</a:t>
            </a:r>
            <a:endParaRPr lang="en-US" sz="2400" dirty="0"/>
          </a:p>
          <a:p>
            <a:r>
              <a:rPr lang="en-US" sz="2400" dirty="0" smtClean="0"/>
              <a:t>The </a:t>
            </a:r>
            <a:r>
              <a:rPr lang="en-US" sz="2400" b="1" dirty="0" smtClean="0"/>
              <a:t>Feschenko monitor </a:t>
            </a:r>
            <a:r>
              <a:rPr lang="en-US" sz="2400" dirty="0" smtClean="0"/>
              <a:t>(first Faraday cup award) makes use of secondary electrons from a wire in the tail of the beam distribution.</a:t>
            </a:r>
          </a:p>
          <a:p>
            <a:pPr lvl="1"/>
            <a:r>
              <a:rPr lang="en-US" sz="2400" dirty="0" smtClean="0"/>
              <a:t>Very </a:t>
            </a:r>
            <a:r>
              <a:rPr lang="en-US" sz="2400" dirty="0"/>
              <a:t>fast </a:t>
            </a:r>
            <a:r>
              <a:rPr lang="en-US" sz="2400" dirty="0" smtClean="0"/>
              <a:t>(ps) process</a:t>
            </a:r>
          </a:p>
          <a:p>
            <a:r>
              <a:rPr lang="en-US" sz="2400" dirty="0" smtClean="0"/>
              <a:t>A high bias voltage accelerates the electrons towards a slit, and an RF deflector turns time-of-arrival into position 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18086" y="6490538"/>
            <a:ext cx="7077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A. Feschenko</a:t>
            </a:r>
            <a:r>
              <a:rPr lang="en-US" sz="1400" dirty="0"/>
              <a:t>, </a:t>
            </a:r>
            <a:r>
              <a:rPr lang="en-US" sz="1400" dirty="0" smtClean="0"/>
              <a:t>Bunch </a:t>
            </a:r>
            <a:r>
              <a:rPr lang="en-US" sz="1400" dirty="0"/>
              <a:t>Shape Monitors using Low Energy Secondary Electrons</a:t>
            </a:r>
            <a:r>
              <a:rPr lang="en-US" sz="1400" dirty="0" smtClean="0"/>
              <a:t>, PAC’92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131" y="3959807"/>
            <a:ext cx="2871542" cy="2202011"/>
          </a:xfrm>
          <a:prstGeom prst="rect">
            <a:avLst/>
          </a:prstGeom>
        </p:spPr>
      </p:pic>
      <p:pic>
        <p:nvPicPr>
          <p:cNvPr id="7" name="Picture 6" descr="Screen shot 2011-11-25 at 3.23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69" y="1252320"/>
            <a:ext cx="3419858" cy="21959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6563" y="3448697"/>
            <a:ext cx="2855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BSM installed in CERN Linac2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22107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GSI (Forck) Variant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77" y="1216041"/>
            <a:ext cx="3683614" cy="4861112"/>
          </a:xfrm>
        </p:spPr>
        <p:txBody>
          <a:bodyPr/>
          <a:lstStyle/>
          <a:p>
            <a:r>
              <a:rPr lang="en-US" sz="2400" dirty="0" smtClean="0"/>
              <a:t>The GSI variant uses ionization electrons instead of secondary electrons – no wire!</a:t>
            </a:r>
          </a:p>
          <a:p>
            <a:endParaRPr lang="en-US" sz="2400" dirty="0" smtClean="0"/>
          </a:p>
          <a:p>
            <a:r>
              <a:rPr lang="en-US" sz="2400" dirty="0" smtClean="0"/>
              <a:t>Unresolved issues with background.</a:t>
            </a:r>
          </a:p>
          <a:p>
            <a:endParaRPr lang="en-US" sz="2400" dirty="0" smtClean="0"/>
          </a:p>
          <a:p>
            <a:r>
              <a:rPr lang="en-US" sz="2400" dirty="0" smtClean="0"/>
              <a:t>Space charge sensitive, since uniform electric field.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390" y="1651000"/>
            <a:ext cx="2729207" cy="3691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500" y="1651000"/>
            <a:ext cx="2888283" cy="36913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774" y="6177196"/>
            <a:ext cx="8437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P. Forck et al, Measurement with a Novel Non-Intercepting Bunch Shape Monitor </a:t>
            </a:r>
          </a:p>
          <a:p>
            <a:pPr algn="r"/>
            <a:r>
              <a:rPr lang="en-US" sz="1400" dirty="0" smtClean="0"/>
              <a:t>at the High Current GSI LINAC, DIPAC’05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503762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ANL (Ostroumov) Variant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76" y="1097510"/>
            <a:ext cx="8460339" cy="2660478"/>
          </a:xfrm>
        </p:spPr>
        <p:txBody>
          <a:bodyPr/>
          <a:lstStyle/>
          <a:p>
            <a:r>
              <a:rPr lang="en-US" sz="2400" dirty="0" smtClean="0"/>
              <a:t>The ANL variant uses x-rays, which are turned into electrons at a photocathode.</a:t>
            </a:r>
          </a:p>
          <a:p>
            <a:r>
              <a:rPr lang="en-US" sz="2400" dirty="0" smtClean="0"/>
              <a:t>Space charge not an issue.</a:t>
            </a:r>
          </a:p>
          <a:p>
            <a:r>
              <a:rPr lang="en-US" sz="2400" dirty="0" smtClean="0"/>
              <a:t>Wire or gas target could be used.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9" y="3373596"/>
            <a:ext cx="4258625" cy="278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624" y="3247320"/>
            <a:ext cx="4452141" cy="28501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0059" y="6451602"/>
            <a:ext cx="7253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P. Ostroumov et al, Bunch Length Detector Based on X-Ray Produced Electrons, PAC’09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87163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Basic quantities to be measured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364" y="1129330"/>
            <a:ext cx="8689865" cy="5354410"/>
          </a:xfrm>
        </p:spPr>
        <p:txBody>
          <a:bodyPr/>
          <a:lstStyle/>
          <a:p>
            <a:r>
              <a:rPr lang="en-US" sz="2400" dirty="0" smtClean="0"/>
              <a:t>Beam loss (IC, PMT, ND);</a:t>
            </a:r>
          </a:p>
          <a:p>
            <a:r>
              <a:rPr lang="en-US" sz="2400" dirty="0" smtClean="0"/>
              <a:t>Beam current (current transformer);</a:t>
            </a:r>
          </a:p>
          <a:p>
            <a:r>
              <a:rPr lang="en-US" sz="2400" dirty="0" smtClean="0"/>
              <a:t>Beam position and phase (time of arrival) (buttons, </a:t>
            </a:r>
            <a:r>
              <a:rPr lang="en-US" sz="2400" dirty="0" err="1" smtClean="0"/>
              <a:t>stripline</a:t>
            </a:r>
            <a:r>
              <a:rPr lang="en-US" sz="2400" dirty="0" smtClean="0"/>
              <a:t>);</a:t>
            </a:r>
          </a:p>
          <a:p>
            <a:r>
              <a:rPr lang="en-US" sz="2400" dirty="0" smtClean="0"/>
              <a:t>Beam size (wire scanner);</a:t>
            </a:r>
          </a:p>
          <a:p>
            <a:r>
              <a:rPr lang="en-US" sz="2400" dirty="0" smtClean="0"/>
              <a:t>Transverse profile and halo (wire scanner, IPM);</a:t>
            </a:r>
          </a:p>
          <a:p>
            <a:r>
              <a:rPr lang="en-US" sz="2400" dirty="0"/>
              <a:t>Bunch length/</a:t>
            </a:r>
            <a:r>
              <a:rPr lang="en-US" sz="2400" dirty="0" smtClean="0"/>
              <a:t>shape (Feschenko monitor);</a:t>
            </a:r>
          </a:p>
          <a:p>
            <a:r>
              <a:rPr lang="en-US" sz="2400" dirty="0" smtClean="0"/>
              <a:t>Beam distribution on target.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457083" lvl="1" indent="0" algn="r">
              <a:buNone/>
            </a:pPr>
            <a:r>
              <a:rPr lang="en-US" sz="2400" dirty="0" smtClean="0"/>
              <a:t>The specifications for the instruments are preliminary and will evolve during the design update phase!</a:t>
            </a:r>
          </a:p>
        </p:txBody>
      </p:sp>
    </p:spTree>
    <p:extLst>
      <p:ext uri="{BB962C8B-B14F-4D97-AF65-F5344CB8AC3E}">
        <p14:creationId xmlns:p14="http://schemas.microsoft.com/office/powerpoint/2010/main" val="1702542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Target spot size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77" y="880534"/>
            <a:ext cx="4523250" cy="3902792"/>
          </a:xfrm>
        </p:spPr>
        <p:txBody>
          <a:bodyPr/>
          <a:lstStyle/>
          <a:p>
            <a:r>
              <a:rPr lang="en-US" sz="2000" dirty="0" smtClean="0"/>
              <a:t>SNS experience </a:t>
            </a:r>
            <a:r>
              <a:rPr lang="en-US" sz="2000" dirty="0"/>
              <a:t>with </a:t>
            </a:r>
            <a:r>
              <a:rPr lang="en-US" sz="2000" dirty="0" smtClean="0"/>
              <a:t>CrAl2O3 coated target is good, we would like something similar.</a:t>
            </a:r>
          </a:p>
          <a:p>
            <a:endParaRPr lang="en-US" sz="2000" dirty="0" smtClean="0"/>
          </a:p>
          <a:p>
            <a:r>
              <a:rPr lang="en-US" sz="2000" dirty="0" smtClean="0"/>
              <a:t>ESS baseline target is </a:t>
            </a:r>
            <a:r>
              <a:rPr lang="en-US" sz="2000" dirty="0"/>
              <a:t>a rotating tungsten wheel  (He cooled</a:t>
            </a:r>
            <a:r>
              <a:rPr lang="en-US" sz="2000" dirty="0" smtClean="0"/>
              <a:t>), need to adapt.</a:t>
            </a:r>
          </a:p>
          <a:p>
            <a:endParaRPr lang="en-US" sz="2000" dirty="0" smtClean="0"/>
          </a:p>
          <a:p>
            <a:r>
              <a:rPr lang="en-US" sz="2000" dirty="0" smtClean="0"/>
              <a:t>Will investigate measurement both on target rim and proton beam window (possibly using OTR).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937" y="5218698"/>
            <a:ext cx="2627268" cy="1447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047" y="5218698"/>
            <a:ext cx="2349587" cy="11320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7995" y="6517323"/>
            <a:ext cx="1771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W. </a:t>
            </a:r>
            <a:r>
              <a:rPr lang="en-US" sz="1400" dirty="0" err="1" smtClean="0"/>
              <a:t>Blokland</a:t>
            </a:r>
            <a:r>
              <a:rPr lang="en-US" sz="1400" dirty="0" smtClean="0"/>
              <a:t>, BIW10</a:t>
            </a:r>
            <a:endParaRPr lang="en-US" sz="1400" dirty="0"/>
          </a:p>
        </p:txBody>
      </p:sp>
      <p:pic>
        <p:nvPicPr>
          <p:cNvPr id="7" name="Picture 6" descr="SNS Target Imaging and Related Developments '11 copy 2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" t="5520" r="5670" b="6154"/>
          <a:stretch/>
        </p:blipFill>
        <p:spPr>
          <a:xfrm>
            <a:off x="4716546" y="880534"/>
            <a:ext cx="4309228" cy="36858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29727" y="4576928"/>
            <a:ext cx="793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T. Shea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065881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ESS Preliminary System Count</a:t>
            </a:r>
            <a:endParaRPr lang="en-US" dirty="0">
              <a:latin typeface="+mj-lt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3013069"/>
              </p:ext>
            </p:extLst>
          </p:nvPr>
        </p:nvGraphicFramePr>
        <p:xfrm>
          <a:off x="205118" y="1782415"/>
          <a:ext cx="8804222" cy="3965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" name="Document" r:id="rId3" imgW="5638800" imgH="2540000" progId="Word.Document.12">
                  <p:link updateAutomatic="1"/>
                </p:oleObj>
              </mc:Choice>
              <mc:Fallback>
                <p:oleObj name="Document" r:id="rId3" imgW="5638800" imgH="25400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118" y="1782415"/>
                        <a:ext cx="8804222" cy="3965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70459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+mj-lt"/>
              </a:rPr>
              <a:t>Front end diagnostics and commissioning</a:t>
            </a:r>
            <a:endParaRPr lang="en-US" sz="28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76" y="1108467"/>
            <a:ext cx="8840453" cy="4861112"/>
          </a:xfrm>
        </p:spPr>
        <p:txBody>
          <a:bodyPr/>
          <a:lstStyle/>
          <a:p>
            <a:r>
              <a:rPr lang="en-US" dirty="0" smtClean="0"/>
              <a:t>Several specific systems for front end</a:t>
            </a:r>
          </a:p>
          <a:p>
            <a:pPr lvl="1"/>
            <a:r>
              <a:rPr lang="en-US" dirty="0" smtClean="0"/>
              <a:t>Slits, grids, faraday cups.</a:t>
            </a:r>
          </a:p>
          <a:p>
            <a:r>
              <a:rPr lang="en-US" dirty="0" smtClean="0"/>
              <a:t>Additional diagnostics will be installed on movable diagnostics girder, to be used for commissioning.</a:t>
            </a:r>
          </a:p>
          <a:p>
            <a:r>
              <a:rPr lang="en-US" dirty="0" smtClean="0"/>
              <a:t>Considering permanent diagnostic side-spurs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799" y="3589950"/>
            <a:ext cx="4480579" cy="2825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7876" y="6331148"/>
            <a:ext cx="1912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Linac4 diagnostics bench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569430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Summary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76" y="1947333"/>
            <a:ext cx="8840453" cy="3960452"/>
          </a:xfrm>
        </p:spPr>
        <p:txBody>
          <a:bodyPr/>
          <a:lstStyle/>
          <a:p>
            <a:r>
              <a:rPr lang="en-US" dirty="0" smtClean="0"/>
              <a:t>Work to define the ESS diagnostics is progressing</a:t>
            </a:r>
          </a:p>
          <a:p>
            <a:r>
              <a:rPr lang="en-US" dirty="0" smtClean="0"/>
              <a:t>Particular challenges in transverse beam size and longitudinal bunch shape diagnostics.</a:t>
            </a:r>
          </a:p>
          <a:p>
            <a:r>
              <a:rPr lang="en-US" dirty="0" smtClean="0"/>
              <a:t>Beam Diagnostics group in Lund is responsible for diagnostics in the entire linac. 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2893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Requirements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76" y="1055534"/>
            <a:ext cx="8840453" cy="5673485"/>
          </a:xfrm>
        </p:spPr>
        <p:txBody>
          <a:bodyPr/>
          <a:lstStyle/>
          <a:p>
            <a:r>
              <a:rPr lang="en-US" dirty="0" smtClean="0"/>
              <a:t>Beam loss: </a:t>
            </a:r>
          </a:p>
          <a:p>
            <a:pPr lvl="1"/>
            <a:r>
              <a:rPr lang="en-US" dirty="0" smtClean="0"/>
              <a:t>sensitivity (0.01 W/m) (for activation);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ime resolution – 2-3 μs (for MPS);</a:t>
            </a:r>
          </a:p>
          <a:p>
            <a:pPr lvl="1"/>
            <a:r>
              <a:rPr lang="en-US" dirty="0" smtClean="0"/>
              <a:t>dynamic range – 10</a:t>
            </a:r>
            <a:r>
              <a:rPr lang="en-US" baseline="30000" dirty="0" smtClean="0"/>
              <a:t>6</a:t>
            </a:r>
            <a:r>
              <a:rPr lang="en-US" dirty="0" smtClean="0"/>
              <a:t> (for MPS); </a:t>
            </a:r>
          </a:p>
          <a:p>
            <a:pPr lvl="1"/>
            <a:r>
              <a:rPr lang="en-US" dirty="0" smtClean="0"/>
              <a:t>No blind spots.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Beam current:</a:t>
            </a:r>
          </a:p>
          <a:p>
            <a:pPr lvl="1"/>
            <a:r>
              <a:rPr lang="en-US" dirty="0" smtClean="0"/>
              <a:t>measurement at a percent level.</a:t>
            </a:r>
          </a:p>
        </p:txBody>
      </p:sp>
    </p:spTree>
    <p:extLst>
      <p:ext uri="{BB962C8B-B14F-4D97-AF65-F5344CB8AC3E}">
        <p14:creationId xmlns:p14="http://schemas.microsoft.com/office/powerpoint/2010/main" val="3745200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Requirements (cont.)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76" y="1086366"/>
            <a:ext cx="8840453" cy="5568226"/>
          </a:xfrm>
        </p:spPr>
        <p:txBody>
          <a:bodyPr/>
          <a:lstStyle/>
          <a:p>
            <a:r>
              <a:rPr lang="en-US" dirty="0"/>
              <a:t>Beam position:</a:t>
            </a:r>
          </a:p>
          <a:p>
            <a:pPr lvl="1"/>
            <a:r>
              <a:rPr lang="en-US" dirty="0"/>
              <a:t>position measurement at a couple of percent of the beam size – 100 μm;</a:t>
            </a:r>
          </a:p>
          <a:p>
            <a:pPr lvl="1"/>
            <a:r>
              <a:rPr lang="en-US" dirty="0"/>
              <a:t>enough time response to observe transients – </a:t>
            </a:r>
            <a:r>
              <a:rPr lang="en-US" dirty="0" smtClean="0"/>
              <a:t>     1 </a:t>
            </a:r>
            <a:r>
              <a:rPr lang="en-US" dirty="0"/>
              <a:t>μs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Time </a:t>
            </a:r>
            <a:r>
              <a:rPr lang="en-US" dirty="0"/>
              <a:t>of arrival (phase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measured to a </a:t>
            </a:r>
            <a:r>
              <a:rPr lang="en-US" dirty="0"/>
              <a:t>fraction of a degree of RF </a:t>
            </a:r>
            <a:r>
              <a:rPr lang="en-US" dirty="0" smtClean="0"/>
              <a:t>period – 2-4 ps (fast resp. useful for LLRF studies).</a:t>
            </a:r>
            <a:endParaRPr lang="en-US" dirty="0"/>
          </a:p>
          <a:p>
            <a:r>
              <a:rPr lang="en-US" dirty="0"/>
              <a:t>Beam </a:t>
            </a:r>
            <a:r>
              <a:rPr lang="en-US" dirty="0" smtClean="0"/>
              <a:t>size: </a:t>
            </a:r>
          </a:p>
          <a:p>
            <a:pPr lvl="1"/>
            <a:r>
              <a:rPr lang="en-US" dirty="0" smtClean="0"/>
              <a:t>measured </a:t>
            </a:r>
            <a:r>
              <a:rPr lang="en-US" dirty="0"/>
              <a:t>with an accuracy of 10</a:t>
            </a:r>
            <a:r>
              <a:rPr lang="en-US" dirty="0" smtClean="0"/>
              <a:t>% (of 1-3 mm);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an </a:t>
            </a:r>
            <a:r>
              <a:rPr lang="en-US" dirty="0"/>
              <a:t>be average over a </a:t>
            </a:r>
            <a:r>
              <a:rPr lang="en-US" dirty="0" smtClean="0"/>
              <a:t>pulse.</a:t>
            </a:r>
          </a:p>
        </p:txBody>
      </p:sp>
    </p:spTree>
    <p:extLst>
      <p:ext uri="{BB962C8B-B14F-4D97-AF65-F5344CB8AC3E}">
        <p14:creationId xmlns:p14="http://schemas.microsoft.com/office/powerpoint/2010/main" val="8804617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Requirements (cont.)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76" y="1033445"/>
            <a:ext cx="8840453" cy="5607915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alo:</a:t>
            </a:r>
          </a:p>
          <a:p>
            <a:pPr lvl="1"/>
            <a:r>
              <a:rPr lang="en-US" dirty="0" smtClean="0"/>
              <a:t>Halo at the level of </a:t>
            </a:r>
            <a:r>
              <a:rPr lang="en-US" dirty="0"/>
              <a:t>10</a:t>
            </a:r>
            <a:r>
              <a:rPr lang="en-US" baseline="30000" dirty="0"/>
              <a:t>-5</a:t>
            </a:r>
            <a:r>
              <a:rPr lang="en-US" dirty="0"/>
              <a:t> or less of the total beam</a:t>
            </a:r>
            <a:r>
              <a:rPr lang="en-US" dirty="0" smtClean="0"/>
              <a:t>.</a:t>
            </a:r>
          </a:p>
          <a:p>
            <a:r>
              <a:rPr lang="en-US" dirty="0" smtClean="0"/>
              <a:t>Bunch </a:t>
            </a:r>
            <a:r>
              <a:rPr lang="en-US" dirty="0"/>
              <a:t>length/bunch shape: </a:t>
            </a:r>
          </a:p>
          <a:p>
            <a:pPr lvl="1"/>
            <a:r>
              <a:rPr lang="en-US" dirty="0"/>
              <a:t>measured with an accuracy of 10%;</a:t>
            </a:r>
          </a:p>
          <a:p>
            <a:pPr lvl="1"/>
            <a:r>
              <a:rPr lang="en-US" dirty="0"/>
              <a:t>can be an average over a pulse, or measured in a single bunch</a:t>
            </a:r>
            <a:r>
              <a:rPr lang="en-US" dirty="0" smtClean="0"/>
              <a:t>.</a:t>
            </a:r>
          </a:p>
          <a:p>
            <a:r>
              <a:rPr lang="en-US" dirty="0" smtClean="0"/>
              <a:t>Beam density distribution on target: </a:t>
            </a:r>
          </a:p>
          <a:p>
            <a:pPr lvl="1"/>
            <a:r>
              <a:rPr lang="en-US" dirty="0" smtClean="0"/>
              <a:t>to be measured with an accuracy of 10% of the nominal peak density.</a:t>
            </a:r>
          </a:p>
        </p:txBody>
      </p:sp>
    </p:spTree>
    <p:extLst>
      <p:ext uri="{BB962C8B-B14F-4D97-AF65-F5344CB8AC3E}">
        <p14:creationId xmlns:p14="http://schemas.microsoft.com/office/powerpoint/2010/main" val="31887229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Warm vs. Cold quads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designs are foreseen: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This affects the diagnostic tools that might need to be redeveloped for the cold environment.</a:t>
            </a:r>
            <a:endParaRPr lang="en-US" dirty="0"/>
          </a:p>
        </p:txBody>
      </p:sp>
      <p:pic>
        <p:nvPicPr>
          <p:cNvPr id="5" name="Picture 4" descr="ESS_layout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50" y="2086077"/>
            <a:ext cx="7961092" cy="1102305"/>
          </a:xfrm>
          <a:prstGeom prst="rect">
            <a:avLst/>
          </a:prstGeom>
        </p:spPr>
      </p:pic>
      <p:pic>
        <p:nvPicPr>
          <p:cNvPr id="6" name="Picture 5" descr="ESS_layout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0" y="3351372"/>
            <a:ext cx="8837946" cy="11203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0964" y="2186168"/>
            <a:ext cx="448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 K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602497" y="2186168"/>
            <a:ext cx="448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 K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186265" y="3457892"/>
            <a:ext cx="448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 K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669340" y="3457892"/>
            <a:ext cx="448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 K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334329" y="3448344"/>
            <a:ext cx="630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70 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446741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BLM – part of the MPS system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76" y="1470035"/>
            <a:ext cx="8840453" cy="5131637"/>
          </a:xfrm>
        </p:spPr>
        <p:txBody>
          <a:bodyPr/>
          <a:lstStyle/>
          <a:p>
            <a:r>
              <a:rPr lang="en-US" dirty="0" smtClean="0"/>
              <a:t>Sensitivity – for low, continuous loss </a:t>
            </a:r>
            <a:r>
              <a:rPr lang="en-US" dirty="0" smtClean="0"/>
              <a:t>monitoring;</a:t>
            </a:r>
            <a:endParaRPr lang="en-US" dirty="0" smtClean="0"/>
          </a:p>
          <a:p>
            <a:r>
              <a:rPr lang="en-US" dirty="0" smtClean="0"/>
              <a:t>Speed/dynamic range – for high, fast</a:t>
            </a:r>
            <a:r>
              <a:rPr lang="en-US" dirty="0"/>
              <a:t> </a:t>
            </a:r>
            <a:r>
              <a:rPr lang="en-US" dirty="0" smtClean="0"/>
              <a:t>losses.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Detector of choice:</a:t>
            </a:r>
          </a:p>
          <a:p>
            <a:pPr lvl="1"/>
            <a:r>
              <a:rPr lang="en-US" dirty="0" smtClean="0"/>
              <a:t>Ionization chamber</a:t>
            </a:r>
          </a:p>
          <a:p>
            <a:pPr lvl="1"/>
            <a:r>
              <a:rPr lang="en-US" dirty="0" smtClean="0"/>
              <a:t>Scintillator/PMT</a:t>
            </a:r>
          </a:p>
          <a:p>
            <a:pPr lvl="1"/>
            <a:r>
              <a:rPr lang="en-US" dirty="0" smtClean="0"/>
              <a:t>Neutron detector</a:t>
            </a:r>
          </a:p>
          <a:p>
            <a:pPr lvl="1"/>
            <a:r>
              <a:rPr lang="en-US" dirty="0" smtClean="0"/>
              <a:t>Diamond detector</a:t>
            </a:r>
          </a:p>
          <a:p>
            <a:endParaRPr lang="en-US" dirty="0"/>
          </a:p>
        </p:txBody>
      </p:sp>
      <p:pic>
        <p:nvPicPr>
          <p:cNvPr id="4" name="Picture 3" descr="PM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488" y="4015685"/>
            <a:ext cx="2168742" cy="904676"/>
          </a:xfrm>
          <a:prstGeom prst="rect">
            <a:avLst/>
          </a:prstGeom>
        </p:spPr>
      </p:pic>
      <p:pic>
        <p:nvPicPr>
          <p:cNvPr id="6" name="Picture 5" descr="Screen shot 2011-11-24 at 1.36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329" y="3189789"/>
            <a:ext cx="2457158" cy="1378406"/>
          </a:xfrm>
          <a:prstGeom prst="rect">
            <a:avLst/>
          </a:prstGeom>
        </p:spPr>
      </p:pic>
      <p:pic>
        <p:nvPicPr>
          <p:cNvPr id="7" name="Picture 6" descr="Screen shot 2011-11-24 at 1.36.51 PM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329" y="4568195"/>
            <a:ext cx="2457159" cy="1319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44739" y="4920361"/>
            <a:ext cx="1627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</a:t>
            </a:r>
            <a:r>
              <a:rPr lang="en-US" sz="1200" b="1" dirty="0" smtClean="0"/>
              <a:t>cintillator detector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266494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j-lt"/>
              </a:rPr>
              <a:t>Loss monitors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4817686" cy="432090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Loss monitor system must not have “blind spots”!</a:t>
            </a:r>
          </a:p>
          <a:p>
            <a:r>
              <a:rPr lang="en-US" dirty="0" smtClean="0"/>
              <a:t>Need </a:t>
            </a:r>
            <a:r>
              <a:rPr lang="en-US" dirty="0"/>
              <a:t>to determine </a:t>
            </a:r>
            <a:r>
              <a:rPr lang="en-US" dirty="0" smtClean="0"/>
              <a:t>optimal BLM </a:t>
            </a:r>
            <a:r>
              <a:rPr lang="en-US" dirty="0"/>
              <a:t>system </a:t>
            </a:r>
            <a:r>
              <a:rPr lang="en-US" dirty="0" smtClean="0"/>
              <a:t>layout by simulations</a:t>
            </a:r>
          </a:p>
          <a:p>
            <a:pPr lvl="1"/>
            <a:r>
              <a:rPr lang="en-US" sz="2600" dirty="0"/>
              <a:t>Simulate secondary particle showers all along accelerator (using e.g. Geant4, MARS, FLUKA)</a:t>
            </a:r>
          </a:p>
          <a:p>
            <a:pPr lvl="1"/>
            <a:r>
              <a:rPr lang="en-US" sz="2600" dirty="0"/>
              <a:t>Includes both detector location and </a:t>
            </a:r>
            <a:r>
              <a:rPr lang="en-US" sz="2600" dirty="0" smtClean="0"/>
              <a:t>type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 descr="lalitchelidze:Desktop:6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034" y="1142999"/>
            <a:ext cx="3942007" cy="27333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569077" y="4048324"/>
            <a:ext cx="277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Energy deposition in 1.6 10</a:t>
            </a:r>
            <a:r>
              <a:rPr lang="en-US" sz="1200" baseline="30000" dirty="0" smtClean="0"/>
              <a:t>-5</a:t>
            </a:r>
            <a:r>
              <a:rPr lang="en-US" sz="1200" dirty="0" smtClean="0"/>
              <a:t> </a:t>
            </a:r>
            <a:r>
              <a:rPr lang="en-US" sz="1200" dirty="0" err="1" smtClean="0"/>
              <a:t>Gy</a:t>
            </a:r>
            <a:r>
              <a:rPr lang="en-US" sz="1200" dirty="0" smtClean="0"/>
              <a:t> for losses in the middle of the quadrupole magnet at 500 MeV, 1.5 mrad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61410" y="5872930"/>
            <a:ext cx="8267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Preliminary positioning: one at every quadrupole </a:t>
            </a:r>
            <a:r>
              <a:rPr lang="en-US" sz="2400" dirty="0" smtClean="0"/>
              <a:t>magnet.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54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BLM design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8" y="1143000"/>
            <a:ext cx="4230914" cy="5334000"/>
          </a:xfrm>
        </p:spPr>
        <p:txBody>
          <a:bodyPr/>
          <a:lstStyle/>
          <a:p>
            <a:r>
              <a:rPr lang="en-US" sz="2400" dirty="0" smtClean="0"/>
              <a:t>Scaling from SNS indicates response time of few μs is needed.</a:t>
            </a:r>
          </a:p>
          <a:p>
            <a:r>
              <a:rPr lang="en-US" sz="2400" dirty="0" smtClean="0"/>
              <a:t>New </a:t>
            </a:r>
            <a:r>
              <a:rPr lang="en-US" sz="2400" dirty="0"/>
              <a:t>i</a:t>
            </a:r>
            <a:r>
              <a:rPr lang="en-US" sz="2400" dirty="0" smtClean="0"/>
              <a:t>onization </a:t>
            </a:r>
            <a:r>
              <a:rPr lang="en-US" sz="2400" dirty="0"/>
              <a:t>c</a:t>
            </a:r>
            <a:r>
              <a:rPr lang="en-US" sz="2400" dirty="0" smtClean="0"/>
              <a:t>hamber design proposed (shorter drift length). Looking into prototyping.</a:t>
            </a:r>
          </a:p>
          <a:p>
            <a:endParaRPr lang="en-US" sz="2400" dirty="0" smtClean="0"/>
          </a:p>
          <a:p>
            <a:r>
              <a:rPr lang="en-US" sz="2400" dirty="0" smtClean="0"/>
              <a:t>Also, LHC and SNS type detector testing.</a:t>
            </a:r>
          </a:p>
          <a:p>
            <a:r>
              <a:rPr lang="en-US" sz="2400" dirty="0" smtClean="0"/>
              <a:t>May need cryogenic loss monitors.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169" y="4343810"/>
            <a:ext cx="4559300" cy="200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181" y="943616"/>
            <a:ext cx="4109293" cy="3216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3853" y="6434667"/>
            <a:ext cx="2492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L.Tchelidze</a:t>
            </a:r>
            <a:r>
              <a:rPr lang="en-US" sz="1600" dirty="0" smtClean="0"/>
              <a:t> et al, IPAC’11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657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>
            <a:ln>
              <a:noFill/>
            </a:ln>
            <a:solidFill>
              <a:srgbClr val="3333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>
            <a:ln>
              <a:noFill/>
            </a:ln>
            <a:solidFill>
              <a:srgbClr val="3333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FFFFFF"/>
      </a:lt1>
      <a:dk2>
        <a:srgbClr val="F21C0A"/>
      </a:dk2>
      <a:lt2>
        <a:srgbClr val="F21C0A"/>
      </a:lt2>
      <a:accent1>
        <a:srgbClr val="F21C0A"/>
      </a:accent1>
      <a:accent2>
        <a:srgbClr val="F21C0A"/>
      </a:accent2>
      <a:accent3>
        <a:srgbClr val="FFFFFF"/>
      </a:accent3>
      <a:accent4>
        <a:srgbClr val="000000"/>
      </a:accent4>
      <a:accent5>
        <a:srgbClr val="F7ABAA"/>
      </a:accent5>
      <a:accent6>
        <a:srgbClr val="DB1808"/>
      </a:accent6>
      <a:hlink>
        <a:srgbClr val="F21C0A"/>
      </a:hlink>
      <a:folHlink>
        <a:srgbClr val="F21C0A"/>
      </a:folHlink>
    </a:clrScheme>
    <a:fontScheme name="Default Design">
      <a:majorFont>
        <a:latin typeface="Polo"/>
        <a:ea typeface=""/>
        <a:cs typeface=""/>
      </a:majorFont>
      <a:minorFont>
        <a:latin typeface="Pol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4B4B4"/>
        </a:solidFill>
        <a:ln w="12700" cap="flat" cmpd="sng" algn="ctr">
          <a:solidFill>
            <a:srgbClr val="B4B4B4"/>
          </a:solidFill>
          <a:prstDash val="solid"/>
          <a:round/>
          <a:headEnd type="none" w="med" len="med"/>
          <a:tailEnd type="none" w="med" len="lg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Polo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4B4B4"/>
        </a:solidFill>
        <a:ln w="12700" cap="flat" cmpd="sng" algn="ctr">
          <a:solidFill>
            <a:srgbClr val="B4B4B4"/>
          </a:solidFill>
          <a:prstDash val="solid"/>
          <a:round/>
          <a:headEnd type="none" w="med" len="med"/>
          <a:tailEnd type="none" w="med" len="lg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Polo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F5493B"/>
        </a:dk2>
        <a:lt2>
          <a:srgbClr val="D20026"/>
        </a:lt2>
        <a:accent1>
          <a:srgbClr val="7F0026"/>
        </a:accent1>
        <a:accent2>
          <a:srgbClr val="FF8F6E"/>
        </a:accent2>
        <a:accent3>
          <a:srgbClr val="FFFFFF"/>
        </a:accent3>
        <a:accent4>
          <a:srgbClr val="000000"/>
        </a:accent4>
        <a:accent5>
          <a:srgbClr val="C0AAAC"/>
        </a:accent5>
        <a:accent6>
          <a:srgbClr val="E78163"/>
        </a:accent6>
        <a:hlink>
          <a:srgbClr val="AD0026"/>
        </a:hlink>
        <a:folHlink>
          <a:srgbClr val="F76B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969696"/>
        </a:dk2>
        <a:lt2>
          <a:srgbClr val="787878"/>
        </a:lt2>
        <a:accent1>
          <a:srgbClr val="464646"/>
        </a:accent1>
        <a:accent2>
          <a:srgbClr val="D2D2D2"/>
        </a:accent2>
        <a:accent3>
          <a:srgbClr val="FFFFFF"/>
        </a:accent3>
        <a:accent4>
          <a:srgbClr val="000000"/>
        </a:accent4>
        <a:accent5>
          <a:srgbClr val="B0B0B0"/>
        </a:accent5>
        <a:accent6>
          <a:srgbClr val="BEBEBE"/>
        </a:accent6>
        <a:hlink>
          <a:srgbClr val="5A5A5A"/>
        </a:hlink>
        <a:folHlink>
          <a:srgbClr val="B4B4B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464646"/>
        </a:dk2>
        <a:lt2>
          <a:srgbClr val="F5493B"/>
        </a:lt2>
        <a:accent1>
          <a:srgbClr val="7F0026"/>
        </a:accent1>
        <a:accent2>
          <a:srgbClr val="B4B4B4"/>
        </a:accent2>
        <a:accent3>
          <a:srgbClr val="FFFFFF"/>
        </a:accent3>
        <a:accent4>
          <a:srgbClr val="000000"/>
        </a:accent4>
        <a:accent5>
          <a:srgbClr val="C0AAAC"/>
        </a:accent5>
        <a:accent6>
          <a:srgbClr val="A3A3A3"/>
        </a:accent6>
        <a:hlink>
          <a:srgbClr val="D20026"/>
        </a:hlink>
        <a:folHlink>
          <a:srgbClr val="7878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F21C0A"/>
        </a:dk2>
        <a:lt2>
          <a:srgbClr val="F21C0A"/>
        </a:lt2>
        <a:accent1>
          <a:srgbClr val="F21C0A"/>
        </a:accent1>
        <a:accent2>
          <a:srgbClr val="F21C0A"/>
        </a:accent2>
        <a:accent3>
          <a:srgbClr val="FFFFFF"/>
        </a:accent3>
        <a:accent4>
          <a:srgbClr val="000000"/>
        </a:accent4>
        <a:accent5>
          <a:srgbClr val="F7ABAA"/>
        </a:accent5>
        <a:accent6>
          <a:srgbClr val="DB1808"/>
        </a:accent6>
        <a:hlink>
          <a:srgbClr val="F21C0A"/>
        </a:hlink>
        <a:folHlink>
          <a:srgbClr val="F21C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969696"/>
        </a:dk2>
        <a:lt2>
          <a:srgbClr val="969696"/>
        </a:lt2>
        <a:accent1>
          <a:srgbClr val="969696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878787"/>
        </a:accent6>
        <a:hlink>
          <a:srgbClr val="96969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SSS template 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S template GREY">
      <a:majorFont>
        <a:latin typeface="Gill Sans"/>
        <a:ea typeface="ヒラギノ角ゴ Pro W3"/>
        <a:cs typeface="ヒラギノ角ゴ Pro W3"/>
      </a:majorFont>
      <a:minorFont>
        <a:latin typeface="Avenir LT 55 Roman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lnDef>
  </a:objectDefaults>
  <a:extraClrSchemeLst>
    <a:extraClrScheme>
      <a:clrScheme name="ESSS template GR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SSS template 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S template GREY">
      <a:majorFont>
        <a:latin typeface="Gill Sans"/>
        <a:ea typeface="ヒラギノ角ゴ Pro W3"/>
        <a:cs typeface="ヒラギノ角ゴ Pro W3"/>
      </a:majorFont>
      <a:minorFont>
        <a:latin typeface="Avenir LT 55 Roman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lnDef>
  </a:objectDefaults>
  <a:extraClrSchemeLst>
    <a:extraClrScheme>
      <a:clrScheme name="ESSS template GR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SSS template 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S template GREY">
      <a:majorFont>
        <a:latin typeface="Gill Sans"/>
        <a:ea typeface="ヒラギノ角ゴ Pro W3"/>
        <a:cs typeface="ヒラギノ角ゴ Pro W3"/>
      </a:majorFont>
      <a:minorFont>
        <a:latin typeface="Avenir LT 55 Roman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lnDef>
  </a:objectDefaults>
  <a:extraClrSchemeLst>
    <a:extraClrScheme>
      <a:clrScheme name="ESSS template GR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ERN-EURISOL-COSTING-WORKSHOP_V4_090528_fhb">
  <a:themeElements>
    <a:clrScheme name="Blank Presentatio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ESSS template 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S template GREY">
      <a:majorFont>
        <a:latin typeface="Gill Sans"/>
        <a:ea typeface="ヒラギノ角ゴ Pro W3"/>
        <a:cs typeface="ヒラギノ角ゴ Pro W3"/>
      </a:majorFont>
      <a:minorFont>
        <a:latin typeface="Avenir LT 55 Roman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-128"/>
            <a:cs typeface="ヒラギノ角ゴ Pro W3" charset="-128"/>
            <a:sym typeface="Gill Sans" charset="0"/>
          </a:defRPr>
        </a:defPPr>
      </a:lstStyle>
    </a:lnDef>
  </a:objectDefaults>
  <a:extraClrSchemeLst>
    <a:extraClrScheme>
      <a:clrScheme name="ESSS template GR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Master #3">
  <a:themeElements>
    <a:clrScheme name="Master #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#3">
      <a:majorFont>
        <a:latin typeface="TitilliumText14L 600 wt"/>
        <a:ea typeface="ヒラギノ角ゴ ProN W6"/>
        <a:cs typeface="ヒラギノ角ゴ ProN W6"/>
      </a:majorFont>
      <a:minorFont>
        <a:latin typeface="TitilliumText22L 400 w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Master #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31720</TotalTime>
  <Words>1301</Words>
  <Application>Microsoft Macintosh PowerPoint</Application>
  <PresentationFormat>On-screen Show (4:3)</PresentationFormat>
  <Paragraphs>171</Paragraphs>
  <Slides>23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Blank Presentation</vt:lpstr>
      <vt:lpstr>Default Design</vt:lpstr>
      <vt:lpstr>ESSS template GREY</vt:lpstr>
      <vt:lpstr>1_ESSS template GREY</vt:lpstr>
      <vt:lpstr>2_ESSS template GREY</vt:lpstr>
      <vt:lpstr>CERN-EURISOL-COSTING-WORKSHOP_V4_090528_fhb</vt:lpstr>
      <vt:lpstr>3_ESSS template GREY</vt:lpstr>
      <vt:lpstr>Master #3</vt:lpstr>
      <vt:lpstr>\\localhost\Users\lalitchelidze\Desktop\Document1!OLE_LINK1</vt:lpstr>
      <vt:lpstr>PowerPoint Presentation</vt:lpstr>
      <vt:lpstr>Basic quantities to be measured</vt:lpstr>
      <vt:lpstr>Requirements</vt:lpstr>
      <vt:lpstr>Requirements (cont.)</vt:lpstr>
      <vt:lpstr>Requirements (cont.)</vt:lpstr>
      <vt:lpstr>Warm vs. Cold quads</vt:lpstr>
      <vt:lpstr>BLM – part of the MPS system</vt:lpstr>
      <vt:lpstr>Loss monitors</vt:lpstr>
      <vt:lpstr>BLM design</vt:lpstr>
      <vt:lpstr>Beam Current Monitors</vt:lpstr>
      <vt:lpstr>Beam Position</vt:lpstr>
      <vt:lpstr>Beam Size/Emittance</vt:lpstr>
      <vt:lpstr>Wire Scanners</vt:lpstr>
      <vt:lpstr>Profile Monitors</vt:lpstr>
      <vt:lpstr>Profile Monitors</vt:lpstr>
      <vt:lpstr>Halo Diagnostics</vt:lpstr>
      <vt:lpstr>Bunch Shape Monitor </vt:lpstr>
      <vt:lpstr>GSI (Forck) Variant</vt:lpstr>
      <vt:lpstr>ANL (Ostroumov) Variant</vt:lpstr>
      <vt:lpstr>Target spot size</vt:lpstr>
      <vt:lpstr>ESS Preliminary System Count</vt:lpstr>
      <vt:lpstr>Front end diagnostics and commissioning</vt:lpstr>
      <vt:lpstr>Summary</vt:lpstr>
    </vt:vector>
  </TitlesOfParts>
  <Company>ESS Scandinavia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European Spallation Source</dc:title>
  <dc:creator>Patrik Carlsson</dc:creator>
  <cp:lastModifiedBy>ESS User</cp:lastModifiedBy>
  <cp:revision>273</cp:revision>
  <cp:lastPrinted>2010-10-25T12:20:17Z</cp:lastPrinted>
  <dcterms:created xsi:type="dcterms:W3CDTF">2010-10-26T07:37:07Z</dcterms:created>
  <dcterms:modified xsi:type="dcterms:W3CDTF">2011-12-05T09:54:17Z</dcterms:modified>
</cp:coreProperties>
</file>