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0" r:id="rId4"/>
    <p:sldId id="298" r:id="rId5"/>
    <p:sldId id="263" r:id="rId6"/>
    <p:sldId id="294" r:id="rId7"/>
    <p:sldId id="264" r:id="rId8"/>
    <p:sldId id="299" r:id="rId9"/>
    <p:sldId id="273" r:id="rId10"/>
    <p:sldId id="265" r:id="rId11"/>
    <p:sldId id="295" r:id="rId12"/>
    <p:sldId id="28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ESS\ADRetreat\CM_Dimension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Sheet1!$D$30</c:f>
              <c:strCache>
                <c:ptCount val="1"/>
                <c:pt idx="0">
                  <c:v>Heat load on CryoModule - Power @ 4.5 K ~ 13 kW </c:v>
                </c:pt>
              </c:strCache>
            </c:strRef>
          </c:tx>
          <c:explosion val="38"/>
          <c:dPt>
            <c:idx val="1"/>
            <c:bubble3D val="0"/>
            <c:explosion val="1"/>
          </c:dPt>
          <c:dPt>
            <c:idx val="2"/>
            <c:bubble3D val="0"/>
            <c:explosion val="18"/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32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620425510730026"/>
                  <c:y val="0.0453038495735775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32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88011106455667"/>
                  <c:y val="0.033102824239781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32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3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Sheet1!$B$31:$B$33</c:f>
              <c:strCache>
                <c:ptCount val="3"/>
                <c:pt idx="0">
                  <c:v>Dynamic</c:v>
                </c:pt>
                <c:pt idx="1">
                  <c:v>Coupler_static</c:v>
                </c:pt>
                <c:pt idx="2">
                  <c:v>Static-coupler</c:v>
                </c:pt>
              </c:strCache>
            </c:strRef>
          </c:cat>
          <c:val>
            <c:numRef>
              <c:f>Sheet1!$D$31:$D$33</c:f>
              <c:numCache>
                <c:formatCode>0</c:formatCode>
                <c:ptCount val="3"/>
                <c:pt idx="0">
                  <c:v>83.15369544676575</c:v>
                </c:pt>
                <c:pt idx="1">
                  <c:v>11.71678885458271</c:v>
                </c:pt>
                <c:pt idx="2">
                  <c:v>5.129515698651533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641713296772"/>
          <c:y val="0.296447665728621"/>
          <c:w val="0.412671093880092"/>
          <c:h val="0.63090736505624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7DAF-FCB9-4DED-A498-8A083F5099BC}" type="datetimeFigureOut">
              <a:rPr lang="en-US" smtClean="0"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3362-241B-4FFE-AF76-5FA9E57F4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Monday, December 5,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Monday, December 5,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8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0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142843" y="1428736"/>
            <a:ext cx="8715437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14282" y="4786322"/>
            <a:ext cx="8501122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+mj-lt"/>
              </a:defRPr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142844" y="3071810"/>
            <a:ext cx="8575882" cy="1214446"/>
          </a:xfrm>
        </p:spPr>
        <p:txBody>
          <a:bodyPr>
            <a:normAutofit/>
          </a:bodyPr>
          <a:lstStyle>
            <a:lvl1pPr>
              <a:buFontTx/>
              <a:buNone/>
              <a:defRPr sz="20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14282" y="1071546"/>
            <a:ext cx="3613434" cy="357190"/>
          </a:xfrm>
        </p:spPr>
        <p:txBody>
          <a:bodyPr>
            <a:noAutofit/>
          </a:bodyPr>
          <a:lstStyle>
            <a:lvl1pPr>
              <a:buFontTx/>
              <a:buNone/>
              <a:defRPr sz="2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4282" y="2714620"/>
            <a:ext cx="3613434" cy="357190"/>
          </a:xfrm>
        </p:spPr>
        <p:txBody>
          <a:bodyPr>
            <a:noAutofit/>
          </a:bodyPr>
          <a:lstStyle>
            <a:lvl1pPr>
              <a:buFontTx/>
              <a:buNone/>
              <a:defRPr sz="20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14282" y="4429126"/>
            <a:ext cx="3613434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3048" y="0"/>
            <a:ext cx="92030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>
            <a:grpSpLocks noChangeAspect="1"/>
          </p:cNvGrpSpPr>
          <p:nvPr userDrawn="1"/>
        </p:nvGrpSpPr>
        <p:grpSpPr>
          <a:xfrm>
            <a:off x="1" y="8696"/>
            <a:ext cx="1159981" cy="900000"/>
            <a:chOff x="0" y="8696"/>
            <a:chExt cx="2491501" cy="2002977"/>
          </a:xfrm>
        </p:grpSpPr>
        <p:pic>
          <p:nvPicPr>
            <p:cNvPr id="19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/>
            <a:srcRect t="14884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</p:spPr>
        </p:pic>
        <p:pic>
          <p:nvPicPr>
            <p:cNvPr id="20" name="Image 19" descr="logoipn.png"/>
            <p:cNvPicPr>
              <a:picLocks noChangeAspect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888274" y="1036313"/>
              <a:ext cx="1567543" cy="975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932832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12/05/2011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 Retreat/Cryogenics/Christine Darve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 Retreat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024D-CAEC-4447-8B8C-52DB21B0F7B5}" type="datetimeFigureOut">
              <a:rPr lang="en-US" smtClean="0"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9BD8-B6BD-461F-BACD-59151FA41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 December,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AD Retreat / Cryogenics/Christine Darve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9BD8-B6BD-461F-BACD-59151FA41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4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7772400" cy="990600"/>
          </a:xfrm>
        </p:spPr>
        <p:txBody>
          <a:bodyPr/>
          <a:lstStyle/>
          <a:p>
            <a:r>
              <a:rPr lang="en-US" dirty="0" smtClean="0"/>
              <a:t>Cryogenics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57545"/>
            <a:ext cx="7086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Accelerator Division / Cryogenics and Vacuum</a:t>
            </a:r>
          </a:p>
          <a:p>
            <a:r>
              <a:rPr lang="en-US" dirty="0" smtClean="0"/>
              <a:t>Christine Darve</a:t>
            </a:r>
          </a:p>
          <a:p>
            <a:r>
              <a:rPr lang="en-US" sz="2000" dirty="0" smtClean="0"/>
              <a:t>12/05/2011</a:t>
            </a:r>
            <a:endParaRPr 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93355"/>
            <a:ext cx="5376863" cy="342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CERN </a:t>
            </a:r>
            <a:r>
              <a:rPr lang="en-US" dirty="0" err="1" smtClean="0"/>
              <a:t>CryoPlant</a:t>
            </a:r>
            <a:r>
              <a:rPr lang="en-US" dirty="0" smtClean="0"/>
              <a:t> </a:t>
            </a:r>
            <a:r>
              <a:rPr lang="en-US" sz="2400" dirty="0" smtClean="0"/>
              <a:t>(S. </a:t>
            </a:r>
            <a:r>
              <a:rPr lang="en-US" sz="2400" dirty="0" err="1" smtClean="0"/>
              <a:t>Claudet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786175" cy="51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2025"/>
            <a:ext cx="4140784" cy="29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48" y="914400"/>
            <a:ext cx="4124535" cy="285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87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cryo</a:t>
            </a:r>
            <a:r>
              <a:rPr lang="en-US" dirty="0" smtClean="0"/>
              <a:t>-plant and Flow schematic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65876"/>
            <a:ext cx="3388417" cy="34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81" y="1295400"/>
            <a:ext cx="4150417" cy="169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3" y="1295400"/>
            <a:ext cx="3842928" cy="208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5096215" cy="32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3581400" cy="31386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</a:t>
            </a:r>
            <a:r>
              <a:rPr lang="en-US" sz="2400" dirty="0"/>
              <a:t>REVIEW SPECIAL TOPICS - ACCELERATORS AND </a:t>
            </a:r>
            <a:r>
              <a:rPr lang="en-US" sz="2400" dirty="0" smtClean="0"/>
              <a:t>BEAMS</a:t>
            </a:r>
            <a:br>
              <a:rPr lang="en-US" sz="2400" dirty="0" smtClean="0"/>
            </a:br>
            <a:r>
              <a:rPr lang="en-US" sz="2400" dirty="0"/>
              <a:t>Assessment of the basic parameters of the CERN Superconducting</a:t>
            </a:r>
            <a:br>
              <a:rPr lang="en-US" sz="2400" dirty="0"/>
            </a:br>
            <a:r>
              <a:rPr lang="en-US" sz="2400" dirty="0"/>
              <a:t>Proton </a:t>
            </a:r>
            <a:r>
              <a:rPr lang="en-US" sz="2400" dirty="0" err="1"/>
              <a:t>Linac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12, 070402 (2009)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6206"/>
            <a:ext cx="5114925" cy="643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e 140"/>
          <p:cNvGrpSpPr/>
          <p:nvPr/>
        </p:nvGrpSpPr>
        <p:grpSpPr>
          <a:xfrm>
            <a:off x="1730949" y="1556552"/>
            <a:ext cx="6278258" cy="1292019"/>
            <a:chOff x="1432357" y="1435249"/>
            <a:chExt cx="6278258" cy="1292019"/>
          </a:xfrm>
        </p:grpSpPr>
        <p:grpSp>
          <p:nvGrpSpPr>
            <p:cNvPr id="4" name="Groupe 526"/>
            <p:cNvGrpSpPr/>
            <p:nvPr/>
          </p:nvGrpSpPr>
          <p:grpSpPr>
            <a:xfrm>
              <a:off x="1432357" y="1463315"/>
              <a:ext cx="6278258" cy="1242988"/>
              <a:chOff x="1316207" y="1185833"/>
              <a:chExt cx="9445268" cy="2109214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10129858" y="1185833"/>
                <a:ext cx="631617" cy="210768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6" name="Connecteur droit 125"/>
              <p:cNvCxnSpPr>
                <a:stCxn id="125" idx="0"/>
                <a:endCxn id="127" idx="0"/>
              </p:cNvCxnSpPr>
              <p:nvPr/>
            </p:nvCxnSpPr>
            <p:spPr>
              <a:xfrm rot="10800000">
                <a:off x="1632014" y="1185833"/>
                <a:ext cx="8813654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Arc 126"/>
              <p:cNvSpPr/>
              <p:nvPr/>
            </p:nvSpPr>
            <p:spPr>
              <a:xfrm flipH="1">
                <a:off x="1316207" y="1185833"/>
                <a:ext cx="631617" cy="210768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8" name="Connecteur droit 127"/>
              <p:cNvCxnSpPr>
                <a:stCxn id="125" idx="2"/>
                <a:endCxn id="127" idx="2"/>
              </p:cNvCxnSpPr>
              <p:nvPr/>
            </p:nvCxnSpPr>
            <p:spPr>
              <a:xfrm rot="10800000">
                <a:off x="1628759" y="3293459"/>
                <a:ext cx="8820164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à coins arrondis 24"/>
            <p:cNvSpPr/>
            <p:nvPr/>
          </p:nvSpPr>
          <p:spPr>
            <a:xfrm>
              <a:off x="1852193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3124865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400621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5682790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6961793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2966501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4202159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5437817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6622825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7005869" y="143524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284"/>
            <p:cNvGrpSpPr/>
            <p:nvPr/>
          </p:nvGrpSpPr>
          <p:grpSpPr>
            <a:xfrm>
              <a:off x="3138820" y="2216777"/>
              <a:ext cx="60206" cy="92619"/>
              <a:chOff x="1000100" y="3700463"/>
              <a:chExt cx="1394446" cy="1738327"/>
            </a:xfrm>
          </p:grpSpPr>
          <p:sp>
            <p:nvSpPr>
              <p:cNvPr id="122" name="Forme libre 121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Forme libre 122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" name="Rectangle à coins arrondis 35"/>
            <p:cNvSpPr/>
            <p:nvPr/>
          </p:nvSpPr>
          <p:spPr>
            <a:xfrm>
              <a:off x="210476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317"/>
            <p:cNvGrpSpPr/>
            <p:nvPr/>
          </p:nvGrpSpPr>
          <p:grpSpPr>
            <a:xfrm>
              <a:off x="2977353" y="1984732"/>
              <a:ext cx="151754" cy="468114"/>
              <a:chOff x="294864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17" name="Rectangle à coins arrondis 116"/>
              <p:cNvSpPr/>
              <p:nvPr/>
            </p:nvSpPr>
            <p:spPr>
              <a:xfrm>
                <a:off x="294864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Rectangle à coins arrondis 117"/>
              <p:cNvSpPr/>
              <p:nvPr/>
            </p:nvSpPr>
            <p:spPr>
              <a:xfrm>
                <a:off x="298658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302452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02452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Rectangle à coins arrondis 120"/>
              <p:cNvSpPr/>
              <p:nvPr/>
            </p:nvSpPr>
            <p:spPr>
              <a:xfrm>
                <a:off x="298658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" name="Rectangle à coins arrondis 37"/>
            <p:cNvSpPr/>
            <p:nvPr/>
          </p:nvSpPr>
          <p:spPr>
            <a:xfrm>
              <a:off x="193259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197035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194395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192498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94395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337913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e 318"/>
            <p:cNvGrpSpPr/>
            <p:nvPr/>
          </p:nvGrpSpPr>
          <p:grpSpPr>
            <a:xfrm>
              <a:off x="4251723" y="1984732"/>
              <a:ext cx="151754" cy="468114"/>
              <a:chOff x="422301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12" name="Rectangle à coins arrondis 111"/>
              <p:cNvSpPr/>
              <p:nvPr/>
            </p:nvSpPr>
            <p:spPr>
              <a:xfrm>
                <a:off x="422301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Rectangle à coins arrondis 112"/>
              <p:cNvSpPr/>
              <p:nvPr/>
            </p:nvSpPr>
            <p:spPr>
              <a:xfrm>
                <a:off x="426095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429889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429889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Rectangle à coins arrondis 115"/>
              <p:cNvSpPr/>
              <p:nvPr/>
            </p:nvSpPr>
            <p:spPr>
              <a:xfrm>
                <a:off x="426095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5" name="Rectangle à coins arrondis 44"/>
            <p:cNvSpPr/>
            <p:nvPr/>
          </p:nvSpPr>
          <p:spPr>
            <a:xfrm>
              <a:off x="320696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324472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321832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319935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321832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465350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319"/>
            <p:cNvGrpSpPr/>
            <p:nvPr/>
          </p:nvGrpSpPr>
          <p:grpSpPr>
            <a:xfrm>
              <a:off x="5526093" y="1984732"/>
              <a:ext cx="151754" cy="468114"/>
              <a:chOff x="549738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07" name="Rectangle à coins arrondis 106"/>
              <p:cNvSpPr/>
              <p:nvPr/>
            </p:nvSpPr>
            <p:spPr>
              <a:xfrm>
                <a:off x="549738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Rectangle à coins arrondis 107"/>
              <p:cNvSpPr/>
              <p:nvPr/>
            </p:nvSpPr>
            <p:spPr>
              <a:xfrm>
                <a:off x="553532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557326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57326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Rectangle à coins arrondis 110"/>
              <p:cNvSpPr/>
              <p:nvPr/>
            </p:nvSpPr>
            <p:spPr>
              <a:xfrm>
                <a:off x="553532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2" name="Rectangle à coins arrondis 51"/>
            <p:cNvSpPr/>
            <p:nvPr/>
          </p:nvSpPr>
          <p:spPr>
            <a:xfrm>
              <a:off x="448133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51909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449269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447372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449269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592787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320"/>
            <p:cNvGrpSpPr/>
            <p:nvPr/>
          </p:nvGrpSpPr>
          <p:grpSpPr>
            <a:xfrm>
              <a:off x="6800463" y="1984732"/>
              <a:ext cx="151754" cy="468114"/>
              <a:chOff x="677175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677175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680969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684763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684763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Rectangle à coins arrondis 105"/>
              <p:cNvSpPr/>
              <p:nvPr/>
            </p:nvSpPr>
            <p:spPr>
              <a:xfrm>
                <a:off x="680969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Rectangle à coins arrondis 58"/>
            <p:cNvSpPr/>
            <p:nvPr/>
          </p:nvSpPr>
          <p:spPr>
            <a:xfrm>
              <a:off x="575570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579346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576706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574809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576706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363"/>
            <p:cNvGrpSpPr/>
            <p:nvPr/>
          </p:nvGrpSpPr>
          <p:grpSpPr>
            <a:xfrm>
              <a:off x="4414254" y="2216777"/>
              <a:ext cx="60206" cy="92619"/>
              <a:chOff x="1000100" y="3700463"/>
              <a:chExt cx="1394446" cy="1738327"/>
            </a:xfrm>
          </p:grpSpPr>
          <p:sp>
            <p:nvSpPr>
              <p:cNvPr id="99" name="Forme libre 98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Forme libre 99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367"/>
            <p:cNvGrpSpPr/>
            <p:nvPr/>
          </p:nvGrpSpPr>
          <p:grpSpPr>
            <a:xfrm>
              <a:off x="5687562" y="2216777"/>
              <a:ext cx="60206" cy="92619"/>
              <a:chOff x="1000100" y="3700463"/>
              <a:chExt cx="1394446" cy="1738327"/>
            </a:xfrm>
          </p:grpSpPr>
          <p:sp>
            <p:nvSpPr>
              <p:cNvPr id="96" name="Forme libre 95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Forme libre 96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Rectangle à coins arrondis 65"/>
            <p:cNvSpPr/>
            <p:nvPr/>
          </p:nvSpPr>
          <p:spPr>
            <a:xfrm>
              <a:off x="7077541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7051138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à coins arrondis 67"/>
            <p:cNvSpPr/>
            <p:nvPr/>
          </p:nvSpPr>
          <p:spPr>
            <a:xfrm flipV="1">
              <a:off x="7032169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051138" y="2356001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383"/>
            <p:cNvGrpSpPr/>
            <p:nvPr/>
          </p:nvGrpSpPr>
          <p:grpSpPr>
            <a:xfrm>
              <a:off x="6972866" y="2216777"/>
              <a:ext cx="60206" cy="92619"/>
              <a:chOff x="1000100" y="3700463"/>
              <a:chExt cx="1394446" cy="1738327"/>
            </a:xfrm>
          </p:grpSpPr>
          <p:sp>
            <p:nvSpPr>
              <p:cNvPr id="93" name="Forme libre 92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Forme libre 93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407"/>
            <p:cNvGrpSpPr/>
            <p:nvPr/>
          </p:nvGrpSpPr>
          <p:grpSpPr>
            <a:xfrm>
              <a:off x="1867625" y="2216777"/>
              <a:ext cx="60206" cy="92619"/>
              <a:chOff x="1000100" y="3700463"/>
              <a:chExt cx="1394446" cy="1738327"/>
            </a:xfrm>
          </p:grpSpPr>
          <p:sp>
            <p:nvSpPr>
              <p:cNvPr id="90" name="Forme libre 89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Forme libre 90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659"/>
            <p:cNvGrpSpPr/>
            <p:nvPr/>
          </p:nvGrpSpPr>
          <p:grpSpPr>
            <a:xfrm>
              <a:off x="2920774" y="2234731"/>
              <a:ext cx="399633" cy="66843"/>
              <a:chOff x="3541193" y="3967152"/>
              <a:chExt cx="597398" cy="113426"/>
            </a:xfrm>
          </p:grpSpPr>
          <p:sp>
            <p:nvSpPr>
              <p:cNvPr id="88" name="Rectangle à coins arrondis 87"/>
              <p:cNvSpPr/>
              <p:nvPr/>
            </p:nvSpPr>
            <p:spPr>
              <a:xfrm rot="16200000">
                <a:off x="3761842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 rot="16200000">
                <a:off x="4024606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 668"/>
            <p:cNvGrpSpPr/>
            <p:nvPr/>
          </p:nvGrpSpPr>
          <p:grpSpPr>
            <a:xfrm>
              <a:off x="4204702" y="2231924"/>
              <a:ext cx="399633" cy="66843"/>
              <a:chOff x="5460494" y="3962389"/>
              <a:chExt cx="597398" cy="113426"/>
            </a:xfrm>
          </p:grpSpPr>
          <p:sp>
            <p:nvSpPr>
              <p:cNvPr id="86" name="Rectangle à coins arrondis 85"/>
              <p:cNvSpPr/>
              <p:nvPr/>
            </p:nvSpPr>
            <p:spPr>
              <a:xfrm rot="16200000">
                <a:off x="5681143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 rot="16200000">
                <a:off x="5943907" y="3961829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671"/>
            <p:cNvGrpSpPr/>
            <p:nvPr/>
          </p:nvGrpSpPr>
          <p:grpSpPr>
            <a:xfrm>
              <a:off x="5469515" y="2234731"/>
              <a:ext cx="399633" cy="66843"/>
              <a:chOff x="7351221" y="3967152"/>
              <a:chExt cx="597398" cy="113426"/>
            </a:xfrm>
          </p:grpSpPr>
          <p:sp>
            <p:nvSpPr>
              <p:cNvPr id="84" name="Rectangle à coins arrondis 83"/>
              <p:cNvSpPr/>
              <p:nvPr/>
            </p:nvSpPr>
            <p:spPr>
              <a:xfrm rot="16200000">
                <a:off x="7571870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 rot="16200000">
                <a:off x="7834634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673"/>
            <p:cNvGrpSpPr/>
            <p:nvPr/>
          </p:nvGrpSpPr>
          <p:grpSpPr>
            <a:xfrm>
              <a:off x="6743884" y="2237538"/>
              <a:ext cx="399633" cy="66843"/>
              <a:chOff x="9256232" y="3971915"/>
              <a:chExt cx="597398" cy="113426"/>
            </a:xfrm>
          </p:grpSpPr>
          <p:sp>
            <p:nvSpPr>
              <p:cNvPr id="82" name="Rectangle à coins arrondis 81"/>
              <p:cNvSpPr/>
              <p:nvPr/>
            </p:nvSpPr>
            <p:spPr>
              <a:xfrm rot="16200000">
                <a:off x="9476881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 rot="16200000">
                <a:off x="9739645" y="3971355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6" name="Rectangle à coins arrondis 75"/>
            <p:cNvSpPr/>
            <p:nvPr/>
          </p:nvSpPr>
          <p:spPr>
            <a:xfrm>
              <a:off x="7039780" y="2221103"/>
              <a:ext cx="174471" cy="13357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0" name="Groupe 139"/>
          <p:cNvGrpSpPr/>
          <p:nvPr/>
        </p:nvGrpSpPr>
        <p:grpSpPr>
          <a:xfrm>
            <a:off x="3315124" y="1037726"/>
            <a:ext cx="3806104" cy="1282308"/>
            <a:chOff x="3016532" y="916423"/>
            <a:chExt cx="3806104" cy="1282308"/>
          </a:xfrm>
        </p:grpSpPr>
        <p:sp>
          <p:nvSpPr>
            <p:cNvPr id="22" name="Text Box 95"/>
            <p:cNvSpPr txBox="1">
              <a:spLocks noChangeArrowheads="1"/>
            </p:cNvSpPr>
            <p:nvPr/>
          </p:nvSpPr>
          <p:spPr bwMode="auto">
            <a:xfrm>
              <a:off x="3016532" y="916423"/>
              <a:ext cx="3096344" cy="36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Intercavity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supports</a:t>
              </a:r>
              <a:endPara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e 315"/>
            <p:cNvGrpSpPr/>
            <p:nvPr/>
          </p:nvGrpSpPr>
          <p:grpSpPr>
            <a:xfrm>
              <a:off x="3174799" y="1348471"/>
              <a:ext cx="3647837" cy="850260"/>
              <a:chOff x="3146091" y="1844824"/>
              <a:chExt cx="3647837" cy="490220"/>
            </a:xfrm>
          </p:grpSpPr>
          <p:cxnSp>
            <p:nvCxnSpPr>
              <p:cNvPr id="78" name="AutoShape 96"/>
              <p:cNvCxnSpPr>
                <a:cxnSpLocks noChangeShapeType="1"/>
              </p:cNvCxnSpPr>
              <p:nvPr/>
            </p:nvCxnSpPr>
            <p:spPr bwMode="auto">
              <a:xfrm>
                <a:off x="4427984" y="1844824"/>
                <a:ext cx="0" cy="48260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9" name="AutoShape 97"/>
              <p:cNvCxnSpPr>
                <a:cxnSpLocks noChangeShapeType="1"/>
              </p:cNvCxnSpPr>
              <p:nvPr/>
            </p:nvCxnSpPr>
            <p:spPr bwMode="auto">
              <a:xfrm>
                <a:off x="4520629" y="1844824"/>
                <a:ext cx="1131491" cy="49022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0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3146091" y="1844824"/>
                <a:ext cx="1158514" cy="48260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1" name="AutoShape 93"/>
              <p:cNvCxnSpPr>
                <a:cxnSpLocks noChangeShapeType="1"/>
              </p:cNvCxnSpPr>
              <p:nvPr/>
            </p:nvCxnSpPr>
            <p:spPr bwMode="auto">
              <a:xfrm>
                <a:off x="4932040" y="1844824"/>
                <a:ext cx="1861888" cy="476377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37" name="Groupe 136"/>
          <p:cNvGrpSpPr/>
          <p:nvPr/>
        </p:nvGrpSpPr>
        <p:grpSpPr>
          <a:xfrm>
            <a:off x="1802806" y="2765918"/>
            <a:ext cx="6192688" cy="792088"/>
            <a:chOff x="1504214" y="2644615"/>
            <a:chExt cx="6192688" cy="792088"/>
          </a:xfrm>
        </p:grpSpPr>
        <p:sp>
          <p:nvSpPr>
            <p:cNvPr id="21" name="Text Box 89"/>
            <p:cNvSpPr txBox="1">
              <a:spLocks noChangeArrowheads="1"/>
            </p:cNvSpPr>
            <p:nvPr/>
          </p:nvSpPr>
          <p:spPr bwMode="auto">
            <a:xfrm>
              <a:off x="1504214" y="3067303"/>
              <a:ext cx="6192688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RF coupler double-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walled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 tube 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flange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fixed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 to vacuum 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vessel</a:t>
              </a:r>
              <a:endPara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e 128"/>
            <p:cNvGrpSpPr/>
            <p:nvPr/>
          </p:nvGrpSpPr>
          <p:grpSpPr>
            <a:xfrm>
              <a:off x="2008420" y="2644615"/>
              <a:ext cx="3888431" cy="407549"/>
              <a:chOff x="1979713" y="2877435"/>
              <a:chExt cx="3888431" cy="407549"/>
            </a:xfrm>
          </p:grpSpPr>
          <p:cxnSp>
            <p:nvCxnSpPr>
              <p:cNvPr id="130" name="AutoShape 90"/>
              <p:cNvCxnSpPr>
                <a:cxnSpLocks noChangeShapeType="1"/>
              </p:cNvCxnSpPr>
              <p:nvPr/>
            </p:nvCxnSpPr>
            <p:spPr bwMode="auto">
              <a:xfrm rot="10800000">
                <a:off x="3246419" y="2877435"/>
                <a:ext cx="533493" cy="407548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1" name="AutoShape 91"/>
              <p:cNvCxnSpPr>
                <a:cxnSpLocks noChangeShapeType="1"/>
              </p:cNvCxnSpPr>
              <p:nvPr/>
            </p:nvCxnSpPr>
            <p:spPr bwMode="auto">
              <a:xfrm rot="10800000">
                <a:off x="1979713" y="2880614"/>
                <a:ext cx="1693693" cy="404369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2" name="AutoShape 92"/>
              <p:cNvCxnSpPr>
                <a:cxnSpLocks noChangeShapeType="1"/>
              </p:cNvCxnSpPr>
              <p:nvPr/>
            </p:nvCxnSpPr>
            <p:spPr bwMode="auto">
              <a:xfrm flipV="1">
                <a:off x="3923928" y="2880615"/>
                <a:ext cx="627698" cy="404369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" name="AutoShape 93"/>
              <p:cNvCxnSpPr>
                <a:cxnSpLocks noChangeShapeType="1"/>
              </p:cNvCxnSpPr>
              <p:nvPr/>
            </p:nvCxnSpPr>
            <p:spPr bwMode="auto">
              <a:xfrm flipV="1">
                <a:off x="4078264" y="2880615"/>
                <a:ext cx="1789880" cy="404369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13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28563" y="3786190"/>
            <a:ext cx="8715437" cy="2786082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latin typeface="Arial" pitchFamily="34" charset="0"/>
              </a:rPr>
              <a:t>The RF coupler (its double-walled tube) provides:</a:t>
            </a:r>
          </a:p>
          <a:p>
            <a:pPr>
              <a:buFontTx/>
              <a:buChar char="-"/>
            </a:pPr>
            <a:r>
              <a:rPr lang="it-IT" dirty="0" smtClean="0">
                <a:latin typeface="Arial" pitchFamily="34" charset="0"/>
              </a:rPr>
              <a:t> fixed point for each cavity (thermal contractions)  </a:t>
            </a:r>
          </a:p>
          <a:p>
            <a:pPr>
              <a:buFontTx/>
              <a:buChar char="-"/>
            </a:pPr>
            <a:r>
              <a:rPr lang="it-IT" dirty="0" smtClean="0">
                <a:latin typeface="Arial" pitchFamily="34" charset="0"/>
              </a:rPr>
              <a:t> mechanical supporting of each cavity on the vacuum vessel</a:t>
            </a:r>
          </a:p>
          <a:p>
            <a:pPr>
              <a:buFontTx/>
              <a:buChar char="-"/>
            </a:pPr>
            <a:endParaRPr lang="it-IT" dirty="0" smtClean="0">
              <a:latin typeface="Arial" pitchFamily="34" charset="0"/>
            </a:endParaRPr>
          </a:p>
          <a:p>
            <a:r>
              <a:rPr lang="it-IT" b="1" dirty="0" smtClean="0">
                <a:latin typeface="Arial" pitchFamily="34" charset="0"/>
              </a:rPr>
              <a:t>The intercavity support provides:</a:t>
            </a:r>
          </a:p>
          <a:p>
            <a:pPr>
              <a:buFontTx/>
              <a:buChar char="-"/>
            </a:pPr>
            <a:r>
              <a:rPr lang="it-IT" dirty="0" smtClean="0">
                <a:latin typeface="Arial" pitchFamily="34" charset="0"/>
              </a:rPr>
              <a:t>a 2nd vertical support to each cavity (limits vertical self-weight sag)</a:t>
            </a:r>
          </a:p>
          <a:p>
            <a:pPr>
              <a:buFontTx/>
              <a:buChar char="-"/>
            </a:pPr>
            <a:r>
              <a:rPr lang="it-IT" dirty="0" smtClean="0">
                <a:latin typeface="Arial" pitchFamily="34" charset="0"/>
              </a:rPr>
              <a:t>relative sliding between adjacent cavities along the beam axis</a:t>
            </a:r>
          </a:p>
          <a:p>
            <a:pPr>
              <a:buFontTx/>
              <a:buChar char="-"/>
            </a:pPr>
            <a:r>
              <a:rPr lang="it-IT" dirty="0" smtClean="0">
                <a:latin typeface="Arial" pitchFamily="34" charset="0"/>
              </a:rPr>
              <a:t>enhancement of the transverse stiffness to the string of cavity </a:t>
            </a:r>
          </a:p>
          <a:p>
            <a:r>
              <a:rPr lang="it-IT" dirty="0" smtClean="0">
                <a:latin typeface="Arial" pitchFamily="34" charset="0"/>
              </a:rPr>
              <a:t>	(increases the eigenfrequencies of first modes) </a:t>
            </a:r>
          </a:p>
          <a:p>
            <a:endParaRPr lang="fr-FR" dirty="0"/>
          </a:p>
        </p:txBody>
      </p:sp>
      <p:sp>
        <p:nvSpPr>
          <p:cNvPr id="129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23613" y="946146"/>
            <a:ext cx="7000924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 rot="19730441">
            <a:off x="7458492" y="364242"/>
            <a:ext cx="12954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IPNO/</a:t>
            </a:r>
            <a:r>
              <a:rPr lang="en-US" dirty="0" err="1" smtClean="0"/>
              <a:t>Patxi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8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23613" y="946146"/>
            <a:ext cx="7000924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Coupler / Vacuum vessel interface</a:t>
            </a:r>
            <a:endParaRPr lang="en-US" dirty="0"/>
          </a:p>
        </p:txBody>
      </p:sp>
      <p:sp>
        <p:nvSpPr>
          <p:cNvPr id="20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223613" y="1155548"/>
            <a:ext cx="8462144" cy="57606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  <a:sym typeface="Symbol"/>
              </a:rPr>
              <a:t>Interface  fixed point, compensation of the geometrical defaults {coupler + cavity}</a:t>
            </a:r>
            <a:endParaRPr lang="en-US" sz="2000" dirty="0" smtClean="0"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19471" y="4139747"/>
            <a:ext cx="5678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- Conceptual design</a:t>
            </a:r>
          </a:p>
          <a:p>
            <a:pPr>
              <a:buFontTx/>
              <a:buChar char="-"/>
            </a:pPr>
            <a:r>
              <a:rPr lang="en-US" dirty="0" smtClean="0">
                <a:cs typeface="Arial" pitchFamily="34" charset="0"/>
              </a:rPr>
              <a:t> Detail designed</a:t>
            </a:r>
          </a:p>
          <a:p>
            <a:pPr>
              <a:buFont typeface="Symbol"/>
              <a:buChar char="Þ"/>
            </a:pPr>
            <a:r>
              <a:rPr lang="en-US" dirty="0" smtClean="0">
                <a:cs typeface="Arial" pitchFamily="34" charset="0"/>
              </a:rPr>
              <a:t> drawings + Technical notes</a:t>
            </a:r>
          </a:p>
          <a:p>
            <a:pPr>
              <a:buFont typeface="Symbol"/>
              <a:buChar char="Þ"/>
            </a:pPr>
            <a:r>
              <a:rPr lang="fr-FR" dirty="0" smtClean="0"/>
              <a:t> A </a:t>
            </a:r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construction by CERN</a:t>
            </a:r>
          </a:p>
          <a:p>
            <a:pPr>
              <a:buFont typeface="Symbol"/>
              <a:buChar char="Þ"/>
            </a:pP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139" name="ZoneTexte 138"/>
          <p:cNvSpPr txBox="1"/>
          <p:nvPr/>
        </p:nvSpPr>
        <p:spPr>
          <a:xfrm>
            <a:off x="282803" y="4062609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Defined</a:t>
            </a:r>
            <a:r>
              <a:rPr lang="fr-FR" sz="2000" dirty="0" smtClean="0">
                <a:solidFill>
                  <a:srgbClr val="7030A0"/>
                </a:solidFill>
              </a:rPr>
              <a:t>: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266" y="1604671"/>
            <a:ext cx="2339979" cy="13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" name="Picture 7" descr="N:\SPL\COM\2011\EUCARD\Images Patxi 28-04-2011\Palier01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40" y="2061173"/>
            <a:ext cx="5035516" cy="3780000"/>
          </a:xfrm>
          <a:prstGeom prst="rect">
            <a:avLst/>
          </a:prstGeom>
          <a:noFill/>
        </p:spPr>
      </p:pic>
      <p:pic>
        <p:nvPicPr>
          <p:cNvPr id="289" name="Picture 8" descr="N:\SPL\COM\2011\EUCARD\Images Patxi 28-04-2011\Palier01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1878" y="1767093"/>
            <a:ext cx="5035516" cy="3780000"/>
          </a:xfrm>
          <a:prstGeom prst="rect">
            <a:avLst/>
          </a:prstGeom>
          <a:noFill/>
        </p:spPr>
      </p:pic>
      <p:grpSp>
        <p:nvGrpSpPr>
          <p:cNvPr id="290" name="Groupe 289"/>
          <p:cNvGrpSpPr/>
          <p:nvPr/>
        </p:nvGrpSpPr>
        <p:grpSpPr>
          <a:xfrm>
            <a:off x="4872936" y="3825253"/>
            <a:ext cx="3138490" cy="462373"/>
            <a:chOff x="5572132" y="2872140"/>
            <a:chExt cx="2643206" cy="357190"/>
          </a:xfrm>
        </p:grpSpPr>
        <p:sp>
          <p:nvSpPr>
            <p:cNvPr id="291" name="Flèche vers le bas 290"/>
            <p:cNvSpPr/>
            <p:nvPr/>
          </p:nvSpPr>
          <p:spPr>
            <a:xfrm flipV="1">
              <a:off x="5572132" y="2872140"/>
              <a:ext cx="285752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2" name="Flèche vers le bas 291"/>
            <p:cNvSpPr/>
            <p:nvPr/>
          </p:nvSpPr>
          <p:spPr>
            <a:xfrm flipV="1">
              <a:off x="7929586" y="2872140"/>
              <a:ext cx="285752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3" name="Connecteur droit 292"/>
          <p:cNvCxnSpPr/>
          <p:nvPr/>
        </p:nvCxnSpPr>
        <p:spPr>
          <a:xfrm>
            <a:off x="4401024" y="2398950"/>
            <a:ext cx="200444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/>
          <p:cNvCxnSpPr/>
          <p:nvPr/>
        </p:nvCxnSpPr>
        <p:spPr>
          <a:xfrm>
            <a:off x="7848205" y="2398950"/>
            <a:ext cx="200444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8" name="Groupe 297"/>
          <p:cNvGrpSpPr/>
          <p:nvPr/>
        </p:nvGrpSpPr>
        <p:grpSpPr>
          <a:xfrm>
            <a:off x="3639686" y="1514475"/>
            <a:ext cx="5342389" cy="3228975"/>
            <a:chOff x="2517632" y="1863578"/>
            <a:chExt cx="6340648" cy="3780000"/>
          </a:xfrm>
        </p:grpSpPr>
        <p:pic>
          <p:nvPicPr>
            <p:cNvPr id="295" name="Picture 4" descr="N:\SPL\COM\2011\EUCARD\Images Patxi 28-04-2011\Palier04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7632" y="1863578"/>
              <a:ext cx="6340648" cy="3780000"/>
            </a:xfrm>
            <a:prstGeom prst="rect">
              <a:avLst/>
            </a:prstGeom>
            <a:noFill/>
          </p:spPr>
        </p:pic>
        <p:sp>
          <p:nvSpPr>
            <p:cNvPr id="296" name="Ellipse 10"/>
            <p:cNvSpPr>
              <a:spLocks noChangeArrowheads="1"/>
            </p:cNvSpPr>
            <p:nvPr/>
          </p:nvSpPr>
          <p:spPr bwMode="auto">
            <a:xfrm>
              <a:off x="4020600" y="3030403"/>
              <a:ext cx="551400" cy="619125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" name="Ellipse 10"/>
            <p:cNvSpPr>
              <a:spLocks noChangeArrowheads="1"/>
            </p:cNvSpPr>
            <p:nvPr/>
          </p:nvSpPr>
          <p:spPr bwMode="auto">
            <a:xfrm>
              <a:off x="3377658" y="2928935"/>
              <a:ext cx="622838" cy="50006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Box 18"/>
          <p:cNvSpPr txBox="1"/>
          <p:nvPr/>
        </p:nvSpPr>
        <p:spPr>
          <a:xfrm rot="19730441">
            <a:off x="7300726" y="308492"/>
            <a:ext cx="12954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IPNO/</a:t>
            </a:r>
            <a:r>
              <a:rPr lang="en-US" dirty="0" err="1" smtClean="0"/>
              <a:t>Patxi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9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45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ut LHC-1 poutre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38297">
            <a:off x="4211960" y="1143486"/>
            <a:ext cx="4752528" cy="1522032"/>
          </a:xfrm>
          <a:prstGeom prst="rect">
            <a:avLst/>
          </a:prstGeom>
        </p:spPr>
      </p:pic>
      <p:pic>
        <p:nvPicPr>
          <p:cNvPr id="426" name="Image 425" descr="en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09588" y="1714488"/>
            <a:ext cx="4720130" cy="2286016"/>
          </a:xfrm>
          <a:prstGeom prst="rect">
            <a:avLst/>
          </a:prstGeom>
        </p:spPr>
      </p:pic>
      <p:pic>
        <p:nvPicPr>
          <p:cNvPr id="321" name="Image 320" descr="Out PAF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38297">
            <a:off x="4657424" y="3227490"/>
            <a:ext cx="4302964" cy="1326379"/>
          </a:xfrm>
          <a:prstGeom prst="rect">
            <a:avLst/>
          </a:prstGeom>
        </p:spPr>
      </p:pic>
      <p:pic>
        <p:nvPicPr>
          <p:cNvPr id="323" name="Image 322" descr="Outillage TRA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797152"/>
            <a:ext cx="3240360" cy="1669277"/>
          </a:xfrm>
          <a:prstGeom prst="rect">
            <a:avLst/>
          </a:prstGeom>
        </p:spPr>
      </p:pic>
      <p:sp>
        <p:nvSpPr>
          <p:cNvPr id="324" name="ZoneTexte 323"/>
          <p:cNvSpPr txBox="1"/>
          <p:nvPr/>
        </p:nvSpPr>
        <p:spPr>
          <a:xfrm>
            <a:off x="193464" y="98072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</a:rPr>
              <a:t>  Horizontal </a:t>
            </a:r>
            <a:r>
              <a:rPr lang="fr-FR" sz="2000" b="1" dirty="0" err="1" smtClean="0">
                <a:solidFill>
                  <a:srgbClr val="C00000"/>
                </a:solidFill>
              </a:rPr>
              <a:t>cryostating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Tooling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Studies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325" name="ZoneTexte 324"/>
          <p:cNvSpPr txBox="1"/>
          <p:nvPr/>
        </p:nvSpPr>
        <p:spPr>
          <a:xfrm>
            <a:off x="5286380" y="78579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endParaRPr lang="fr-FR" dirty="0" smtClean="0"/>
          </a:p>
          <a:p>
            <a:pPr algn="r"/>
            <a:r>
              <a:rPr lang="fr-FR" dirty="0" smtClean="0"/>
              <a:t>and </a:t>
            </a:r>
            <a:r>
              <a:rPr lang="fr-FR" dirty="0" err="1" smtClean="0"/>
              <a:t>rolling</a:t>
            </a:r>
            <a:r>
              <a:rPr lang="fr-FR" dirty="0" smtClean="0"/>
              <a:t> frame</a:t>
            </a:r>
            <a:endParaRPr lang="fr-FR" dirty="0"/>
          </a:p>
        </p:txBody>
      </p:sp>
      <p:sp>
        <p:nvSpPr>
          <p:cNvPr id="326" name="ZoneTexte 325"/>
          <p:cNvSpPr txBox="1"/>
          <p:nvPr/>
        </p:nvSpPr>
        <p:spPr>
          <a:xfrm>
            <a:off x="6447729" y="1928802"/>
            <a:ext cx="262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Rolling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/>
          </a:p>
        </p:txBody>
      </p:sp>
      <p:sp>
        <p:nvSpPr>
          <p:cNvPr id="327" name="ZoneTexte 326"/>
          <p:cNvSpPr txBox="1"/>
          <p:nvPr/>
        </p:nvSpPr>
        <p:spPr>
          <a:xfrm>
            <a:off x="6786578" y="4202676"/>
            <a:ext cx="223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Cantilever </a:t>
            </a:r>
            <a:r>
              <a:rPr lang="fr-FR" dirty="0" err="1" smtClean="0"/>
              <a:t>tooling</a:t>
            </a:r>
            <a:endParaRPr lang="fr-FR" dirty="0"/>
          </a:p>
        </p:txBody>
      </p:sp>
      <p:sp>
        <p:nvSpPr>
          <p:cNvPr id="329" name="ZoneTexte 328"/>
          <p:cNvSpPr txBox="1"/>
          <p:nvPr/>
        </p:nvSpPr>
        <p:spPr>
          <a:xfrm>
            <a:off x="337480" y="443711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</a:rPr>
              <a:t>  Vertical </a:t>
            </a:r>
            <a:r>
              <a:rPr lang="fr-FR" sz="2000" b="1" dirty="0" err="1" smtClean="0">
                <a:solidFill>
                  <a:srgbClr val="C00000"/>
                </a:solidFill>
              </a:rPr>
              <a:t>Cryostating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Tooling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Study</a:t>
            </a:r>
            <a:endParaRPr lang="fr-FR" sz="2000" b="1" dirty="0">
              <a:solidFill>
                <a:srgbClr val="C00000"/>
              </a:solidFill>
            </a:endParaRPr>
          </a:p>
        </p:txBody>
      </p:sp>
      <p:grpSp>
        <p:nvGrpSpPr>
          <p:cNvPr id="2" name="Groupe 778"/>
          <p:cNvGrpSpPr/>
          <p:nvPr/>
        </p:nvGrpSpPr>
        <p:grpSpPr>
          <a:xfrm>
            <a:off x="453592" y="4984710"/>
            <a:ext cx="2390216" cy="532522"/>
            <a:chOff x="5076056" y="4541747"/>
            <a:chExt cx="2372035" cy="615442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5076056" y="5045163"/>
              <a:ext cx="2372035" cy="89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15"/>
            <p:cNvGrpSpPr/>
            <p:nvPr/>
          </p:nvGrpSpPr>
          <p:grpSpPr>
            <a:xfrm>
              <a:off x="5415486" y="4541747"/>
              <a:ext cx="1721406" cy="60477"/>
              <a:chOff x="815831" y="1404901"/>
              <a:chExt cx="4702591" cy="282493"/>
            </a:xfrm>
          </p:grpSpPr>
          <p:sp>
            <p:nvSpPr>
              <p:cNvPr id="389" name="Rectangle 16"/>
              <p:cNvSpPr/>
              <p:nvPr/>
            </p:nvSpPr>
            <p:spPr>
              <a:xfrm flipV="1">
                <a:off x="815831" y="1450102"/>
                <a:ext cx="4702591" cy="23729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0" name="Rectangle à coins arrondis 17"/>
              <p:cNvSpPr/>
              <p:nvPr/>
            </p:nvSpPr>
            <p:spPr>
              <a:xfrm flipV="1">
                <a:off x="909883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1" name="Rectangle à coins arrondis 18"/>
              <p:cNvSpPr/>
              <p:nvPr/>
            </p:nvSpPr>
            <p:spPr>
              <a:xfrm flipV="1">
                <a:off x="1474194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2" name="Rectangle à coins arrondis 19"/>
              <p:cNvSpPr/>
              <p:nvPr/>
            </p:nvSpPr>
            <p:spPr>
              <a:xfrm flipV="1">
                <a:off x="2038505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3" name="Rectangle à coins arrondis 20"/>
              <p:cNvSpPr/>
              <p:nvPr/>
            </p:nvSpPr>
            <p:spPr>
              <a:xfrm flipV="1">
                <a:off x="2602816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4" name="Rectangle à coins arrondis 21"/>
              <p:cNvSpPr/>
              <p:nvPr/>
            </p:nvSpPr>
            <p:spPr>
              <a:xfrm flipV="1">
                <a:off x="3167127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5" name="Rectangle à coins arrondis 22"/>
              <p:cNvSpPr/>
              <p:nvPr/>
            </p:nvSpPr>
            <p:spPr>
              <a:xfrm flipV="1">
                <a:off x="3731438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6" name="Rectangle à coins arrondis 23"/>
              <p:cNvSpPr/>
              <p:nvPr/>
            </p:nvSpPr>
            <p:spPr>
              <a:xfrm flipV="1">
                <a:off x="4295748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7" name="Rectangle à coins arrondis 24"/>
              <p:cNvSpPr/>
              <p:nvPr/>
            </p:nvSpPr>
            <p:spPr>
              <a:xfrm flipV="1">
                <a:off x="4860059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25"/>
            <p:cNvGrpSpPr/>
            <p:nvPr/>
          </p:nvGrpSpPr>
          <p:grpSpPr>
            <a:xfrm>
              <a:off x="5240389" y="4818055"/>
              <a:ext cx="1996831" cy="339134"/>
              <a:chOff x="439624" y="1484837"/>
              <a:chExt cx="5455006" cy="1584123"/>
            </a:xfrm>
          </p:grpSpPr>
          <p:grpSp>
            <p:nvGrpSpPr>
              <p:cNvPr id="6" name="Groupe 200"/>
              <p:cNvGrpSpPr/>
              <p:nvPr/>
            </p:nvGrpSpPr>
            <p:grpSpPr>
              <a:xfrm>
                <a:off x="731215" y="2977565"/>
                <a:ext cx="4848897" cy="91395"/>
                <a:chOff x="933781" y="3950892"/>
                <a:chExt cx="4848897" cy="91395"/>
              </a:xfrm>
            </p:grpSpPr>
            <p:cxnSp>
              <p:nvCxnSpPr>
                <p:cNvPr id="380" name="Connecteur droit 32"/>
                <p:cNvCxnSpPr/>
                <p:nvPr/>
              </p:nvCxnSpPr>
              <p:spPr>
                <a:xfrm rot="10800000">
                  <a:off x="933781" y="3989887"/>
                  <a:ext cx="4848897" cy="1016"/>
                </a:xfrm>
                <a:prstGeom prst="line">
                  <a:avLst/>
                </a:pr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1" name="Rectangle à coins arrondis 33"/>
                <p:cNvSpPr/>
                <p:nvPr/>
              </p:nvSpPr>
              <p:spPr>
                <a:xfrm>
                  <a:off x="1120280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2" name="Rectangle à coins arrondis 34"/>
                <p:cNvSpPr/>
                <p:nvPr/>
              </p:nvSpPr>
              <p:spPr>
                <a:xfrm>
                  <a:off x="1679768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3" name="Rectangle à coins arrondis 35"/>
                <p:cNvSpPr/>
                <p:nvPr/>
              </p:nvSpPr>
              <p:spPr>
                <a:xfrm>
                  <a:off x="2239255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4" name="Rectangle à coins arrondis 36"/>
                <p:cNvSpPr/>
                <p:nvPr/>
              </p:nvSpPr>
              <p:spPr>
                <a:xfrm>
                  <a:off x="2798743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5" name="Rectangle à coins arrondis 37"/>
                <p:cNvSpPr/>
                <p:nvPr/>
              </p:nvSpPr>
              <p:spPr>
                <a:xfrm>
                  <a:off x="3358231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6" name="Rectangle à coins arrondis 38"/>
                <p:cNvSpPr/>
                <p:nvPr/>
              </p:nvSpPr>
              <p:spPr>
                <a:xfrm>
                  <a:off x="3917719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7" name="Rectangle à coins arrondis 39"/>
                <p:cNvSpPr/>
                <p:nvPr/>
              </p:nvSpPr>
              <p:spPr>
                <a:xfrm>
                  <a:off x="4477206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8" name="Rectangle à coins arrondis 40"/>
                <p:cNvSpPr/>
                <p:nvPr/>
              </p:nvSpPr>
              <p:spPr>
                <a:xfrm>
                  <a:off x="5036694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75" name="Arc 27"/>
              <p:cNvSpPr/>
              <p:nvPr/>
            </p:nvSpPr>
            <p:spPr>
              <a:xfrm flipV="1">
                <a:off x="5330319" y="1598023"/>
                <a:ext cx="564311" cy="1423576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6" name="Connecteur droit 28"/>
              <p:cNvCxnSpPr/>
              <p:nvPr/>
            </p:nvCxnSpPr>
            <p:spPr>
              <a:xfrm rot="16200000" flipV="1">
                <a:off x="5479703" y="1616563"/>
                <a:ext cx="265543" cy="2091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Arc 29"/>
              <p:cNvSpPr/>
              <p:nvPr/>
            </p:nvSpPr>
            <p:spPr>
              <a:xfrm flipH="1" flipV="1">
                <a:off x="439624" y="1599069"/>
                <a:ext cx="564311" cy="1423576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8" name="Connecteur droit 30"/>
              <p:cNvCxnSpPr/>
              <p:nvPr/>
            </p:nvCxnSpPr>
            <p:spPr>
              <a:xfrm rot="10800000" flipV="1">
                <a:off x="721776" y="1750379"/>
                <a:ext cx="4890698" cy="1047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Connecteur droit 31"/>
              <p:cNvCxnSpPr/>
              <p:nvPr/>
            </p:nvCxnSpPr>
            <p:spPr>
              <a:xfrm rot="16200000" flipV="1">
                <a:off x="587962" y="1617608"/>
                <a:ext cx="265543" cy="2091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287"/>
            <p:cNvGrpSpPr/>
            <p:nvPr/>
          </p:nvGrpSpPr>
          <p:grpSpPr>
            <a:xfrm>
              <a:off x="5445539" y="4691318"/>
              <a:ext cx="1660835" cy="160786"/>
              <a:chOff x="1186978" y="3924552"/>
              <a:chExt cx="5069639" cy="751040"/>
            </a:xfrm>
            <a:solidFill>
              <a:schemeClr val="bg1">
                <a:lumMod val="75000"/>
                <a:alpha val="50000"/>
              </a:schemeClr>
            </a:solidFill>
          </p:grpSpPr>
          <p:grpSp>
            <p:nvGrpSpPr>
              <p:cNvPr id="8" name="Groupe 169"/>
              <p:cNvGrpSpPr/>
              <p:nvPr/>
            </p:nvGrpSpPr>
            <p:grpSpPr>
              <a:xfrm>
                <a:off x="1186978" y="3924552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9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71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2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3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2" name="Rectangle à coins arrondis 281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0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366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7" name="Rectangle à coins arrondis 366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8" name="Ellipse 367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9" name="Ellipse 218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0" name="Rectangle à coins arrondis 219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4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5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6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7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8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9" name="Rectangle à coins arrondis 288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1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361" name="Rectangle à coins arrondis 360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2" name="Rectangle à coins arrondis 361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3" name="Ellipse 212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4" name="Ellipse 213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5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91" name="Rectangle à coins arrondis 290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2" name="Rectangle à coins arrondis 291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3" name="Rectangle à coins arrondis 292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4" name="Rectangle à coins arrondis 293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5" name="Rectangle à coins arrondis 294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6" name="Rectangle à coins arrondis 295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2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356" name="Rectangle à coins arrondis 355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7" name="Rectangle à coins arrondis 206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8" name="Ellipse 357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9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0" name="Rectangle à coins arrondis 359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98" name="Rectangle à coins arrondis 297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9" name="Rectangle à coins arrondis 298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0" name="Rectangle à coins arrondis 299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1" name="Rectangle à coins arrondis 300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2" name="Rectangle à coins arrondis 301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3" name="Rectangle à coins arrondis 302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3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351" name="Rectangle à coins arrondis 350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2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3" name="Ellipse 352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4" name="Ellipse 353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5" name="Rectangle à coins arrondis 354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5" name="Rectangle à coins arrondis 304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6" name="Rectangle à coins arrondis 305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7" name="Rectangle à coins arrondis 306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8" name="Rectangle à coins arrondis 307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9" name="Rectangle à coins arrondis 308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4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48" name="Forme libre 347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9" name="Forme libre 348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0" name="Rectangle 199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6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45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6" name="Forme libre 34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12" name="Rectangle à coins arrondis 311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3" name="Rectangle à coins arrondis 312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4" name="Rectangle à coins arrondis 313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5" name="Rectangle à coins arrondis 314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7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42" name="Forme libre 34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3" name="Forme libre 19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8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39" name="Forme libre 33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0" name="Forme libre 33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337" name="Rectangle à coins arrondis 336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8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2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335" name="Rectangle à coins arrondis 334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6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333" name="Rectangle à coins arrondis 182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4" name="Ellipse 183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4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331" name="Rectangle à coins arrondis 330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2" name="Ellipse 181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28" name="Rectangle à coins arrondis 327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201"/>
              <p:cNvGrpSpPr/>
              <p:nvPr/>
            </p:nvGrpSpPr>
            <p:grpSpPr>
              <a:xfrm>
                <a:off x="3663716" y="3933056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26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78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9" name="Forme libre 136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7" name="Rectangle à coins arrondis 196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7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273" name="Rectangle à coins arrondis 272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4" name="Rectangle à coins arrondis 131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5" name="Ellipse 132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6" name="Ellipse 133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7" name="Rectangle à coins arrondis 134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9" name="Rectangle à coins arrondis 198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0" name="Rectangle à coins arrondis 199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Rectangle à coins arrondis 200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Rectangle à coins arrondis 201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Rectangle à coins arrondis 202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Rectangle à coins arrondis 203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28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268" name="Rectangle à coins arrondis 125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9" name="Rectangle à coins arrondis 126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0" name="Ellipse 269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1" name="Ellipse 270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2" name="Rectangle à coins arrondis 271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6" name="Rectangle à coins arrondis 205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7" name="Rectangle à coins arrondis 206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Rectangle à coins arrondis 207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Rectangle à coins arrondis 208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Rectangle à coins arrondis 209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Rectangle à coins arrondis 210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9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263" name="Rectangle à coins arrondis 262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4" name="Rectangle à coins arrondis 263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5" name="Ellipse 264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6" name="Ellipse 265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7" name="Rectangle à coins arrondis 266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13" name="Rectangle à coins arrondis 212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Rectangle à coins arrondis 213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Rectangle à coins arrondis 214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6" name="Rectangle à coins arrondis 215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7" name="Rectangle à coins arrondis 216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Rectangle à coins arrondis 217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0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258" name="Rectangle à coins arrondis 257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9" name="Rectangle à coins arrondis 258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0" name="Ellipse 259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1" name="Ellipse 260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2" name="Rectangle à coins arrondis 119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0" name="Rectangle à coins arrondis 219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Rectangle à coins arrondis 220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Rectangle à coins arrondis 221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3" name="Rectangle à coins arrondis 222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Rectangle à coins arrondis 223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1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55" name="Forme libre 11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6" name="Forme libre 25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79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52" name="Forme libre 25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3" name="Forme libre 25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7" name="Rectangle à coins arrondis 226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8" name="Rectangle à coins arrondis 227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Rectangle à coins arrondis 228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Rectangle à coins arrondis 229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80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49" name="Forme libre 24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0" name="Forme libre 24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1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46" name="Forme libre 24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7" name="Forme libre 246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8" name="Rectangle 10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2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244" name="Rectangle à coins arrondis 243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5" name="Ellipse 244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3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242" name="Rectangle à coins arrondis 241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3" name="Ellipse 242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4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240" name="Rectangle à coins arrondis 239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1" name="Ellipse 98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5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238" name="Rectangle à coins arrondis 237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9" name="Ellipse 96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37" name="Rectangle à coins arrondis 236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0" name="Flèche vers le bas 19"/>
            <p:cNvSpPr/>
            <p:nvPr/>
          </p:nvSpPr>
          <p:spPr>
            <a:xfrm>
              <a:off x="6156506" y="4849063"/>
              <a:ext cx="79077" cy="1079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6156506" y="4586809"/>
              <a:ext cx="79077" cy="1079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6" name="Groupe 779"/>
          <p:cNvGrpSpPr/>
          <p:nvPr/>
        </p:nvGrpSpPr>
        <p:grpSpPr>
          <a:xfrm>
            <a:off x="4786314" y="1019158"/>
            <a:ext cx="1604126" cy="301712"/>
            <a:chOff x="5004048" y="980728"/>
            <a:chExt cx="3226408" cy="401784"/>
          </a:xfrm>
        </p:grpSpPr>
        <p:grpSp>
          <p:nvGrpSpPr>
            <p:cNvPr id="787" name="Groupe 15"/>
            <p:cNvGrpSpPr/>
            <p:nvPr/>
          </p:nvGrpSpPr>
          <p:grpSpPr>
            <a:xfrm>
              <a:off x="8076280" y="981212"/>
              <a:ext cx="154176" cy="401300"/>
              <a:chOff x="4000496" y="2143910"/>
              <a:chExt cx="428628" cy="1499404"/>
            </a:xfrm>
          </p:grpSpPr>
          <p:sp>
            <p:nvSpPr>
              <p:cNvPr id="776" name="Arc 3"/>
              <p:cNvSpPr/>
              <p:nvPr/>
            </p:nvSpPr>
            <p:spPr>
              <a:xfrm>
                <a:off x="4000496" y="2214554"/>
                <a:ext cx="428628" cy="135732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77" name="Connecteur droit 776"/>
              <p:cNvCxnSpPr/>
              <p:nvPr/>
            </p:nvCxnSpPr>
            <p:spPr>
              <a:xfrm rot="5400000">
                <a:off x="4143372" y="2214554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Connecteur droit 777"/>
              <p:cNvCxnSpPr/>
              <p:nvPr/>
            </p:nvCxnSpPr>
            <p:spPr>
              <a:xfrm rot="5400000">
                <a:off x="4144166" y="3571082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Groupe 16"/>
            <p:cNvGrpSpPr/>
            <p:nvPr/>
          </p:nvGrpSpPr>
          <p:grpSpPr>
            <a:xfrm flipH="1">
              <a:off x="5064287" y="980728"/>
              <a:ext cx="154176" cy="401300"/>
              <a:chOff x="4000496" y="2143910"/>
              <a:chExt cx="428628" cy="1499404"/>
            </a:xfrm>
          </p:grpSpPr>
          <p:sp>
            <p:nvSpPr>
              <p:cNvPr id="773" name="Arc 428"/>
              <p:cNvSpPr/>
              <p:nvPr/>
            </p:nvSpPr>
            <p:spPr>
              <a:xfrm>
                <a:off x="4000496" y="2214554"/>
                <a:ext cx="428628" cy="135732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74" name="Connecteur droit 773"/>
              <p:cNvCxnSpPr/>
              <p:nvPr/>
            </p:nvCxnSpPr>
            <p:spPr>
              <a:xfrm rot="5400000">
                <a:off x="4143372" y="2214554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Connecteur droit 774"/>
              <p:cNvCxnSpPr/>
              <p:nvPr/>
            </p:nvCxnSpPr>
            <p:spPr>
              <a:xfrm rot="5400000">
                <a:off x="4144166" y="3571082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1" name="Connecteur droit 400"/>
            <p:cNvCxnSpPr/>
            <p:nvPr/>
          </p:nvCxnSpPr>
          <p:spPr>
            <a:xfrm flipV="1">
              <a:off x="5004048" y="1266484"/>
              <a:ext cx="1942361" cy="84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9" name="Groupe 790"/>
            <p:cNvGrpSpPr/>
            <p:nvPr/>
          </p:nvGrpSpPr>
          <p:grpSpPr>
            <a:xfrm>
              <a:off x="5158224" y="980728"/>
              <a:ext cx="1788185" cy="401300"/>
              <a:chOff x="1135106" y="1770834"/>
              <a:chExt cx="3762819" cy="1643344"/>
            </a:xfrm>
          </p:grpSpPr>
          <p:cxnSp>
            <p:nvCxnSpPr>
              <p:cNvPr id="751" name="Connecteur droit 410"/>
              <p:cNvCxnSpPr/>
              <p:nvPr/>
            </p:nvCxnSpPr>
            <p:spPr>
              <a:xfrm rot="10800000">
                <a:off x="1135106" y="1849131"/>
                <a:ext cx="3762819" cy="197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Connecteur droit 411"/>
              <p:cNvCxnSpPr/>
              <p:nvPr/>
            </p:nvCxnSpPr>
            <p:spPr>
              <a:xfrm rot="10800000">
                <a:off x="1135106" y="3336753"/>
                <a:ext cx="3762819" cy="197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Connecteur droit 412"/>
              <p:cNvCxnSpPr/>
              <p:nvPr/>
            </p:nvCxnSpPr>
            <p:spPr>
              <a:xfrm rot="5400000">
                <a:off x="4818793" y="1848293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Connecteur droit 413"/>
              <p:cNvCxnSpPr/>
              <p:nvPr/>
            </p:nvCxnSpPr>
            <p:spPr>
              <a:xfrm rot="5400000">
                <a:off x="4818793" y="3335045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Connecteur droit 415"/>
              <p:cNvCxnSpPr/>
              <p:nvPr/>
            </p:nvCxnSpPr>
            <p:spPr>
              <a:xfrm rot="5400000">
                <a:off x="1057647" y="1848293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Connecteur droit 416"/>
              <p:cNvCxnSpPr/>
              <p:nvPr/>
            </p:nvCxnSpPr>
            <p:spPr>
              <a:xfrm rot="5400000">
                <a:off x="1058483" y="3335045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" name="Rectangle à coins arrondis 420"/>
              <p:cNvSpPr/>
              <p:nvPr/>
            </p:nvSpPr>
            <p:spPr>
              <a:xfrm>
                <a:off x="1210363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8" name="Rectangle à coins arrondis 421"/>
              <p:cNvSpPr/>
              <p:nvPr/>
            </p:nvSpPr>
            <p:spPr>
              <a:xfrm>
                <a:off x="1661901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9" name="Rectangle à coins arrondis 758"/>
              <p:cNvSpPr/>
              <p:nvPr/>
            </p:nvSpPr>
            <p:spPr>
              <a:xfrm>
                <a:off x="2113439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0" name="Rectangle à coins arrondis 423"/>
              <p:cNvSpPr/>
              <p:nvPr/>
            </p:nvSpPr>
            <p:spPr>
              <a:xfrm>
                <a:off x="2564978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1" name="Rectangle à coins arrondis 424"/>
              <p:cNvSpPr/>
              <p:nvPr/>
            </p:nvSpPr>
            <p:spPr>
              <a:xfrm>
                <a:off x="3016516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2" name="Rectangle à coins arrondis 425"/>
              <p:cNvSpPr/>
              <p:nvPr/>
            </p:nvSpPr>
            <p:spPr>
              <a:xfrm>
                <a:off x="3468054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3" name="Rectangle à coins arrondis 426"/>
              <p:cNvSpPr/>
              <p:nvPr/>
            </p:nvSpPr>
            <p:spPr>
              <a:xfrm>
                <a:off x="3919593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4" name="Rectangle à coins arrondis 427"/>
              <p:cNvSpPr/>
              <p:nvPr/>
            </p:nvSpPr>
            <p:spPr>
              <a:xfrm>
                <a:off x="4371131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5" name="Rectangle à coins arrondis 764"/>
              <p:cNvSpPr/>
              <p:nvPr/>
            </p:nvSpPr>
            <p:spPr>
              <a:xfrm>
                <a:off x="1398238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6" name="Rectangle à coins arrondis 765"/>
              <p:cNvSpPr/>
              <p:nvPr/>
            </p:nvSpPr>
            <p:spPr>
              <a:xfrm>
                <a:off x="1849776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7" name="Rectangle à coins arrondis 766"/>
              <p:cNvSpPr/>
              <p:nvPr/>
            </p:nvSpPr>
            <p:spPr>
              <a:xfrm>
                <a:off x="2301314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8" name="Rectangle à coins arrondis 767"/>
              <p:cNvSpPr/>
              <p:nvPr/>
            </p:nvSpPr>
            <p:spPr>
              <a:xfrm>
                <a:off x="2752853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9" name="Rectangle à coins arrondis 768"/>
              <p:cNvSpPr/>
              <p:nvPr/>
            </p:nvSpPr>
            <p:spPr>
              <a:xfrm>
                <a:off x="3204391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0" name="Rectangle à coins arrondis 769"/>
              <p:cNvSpPr/>
              <p:nvPr/>
            </p:nvSpPr>
            <p:spPr>
              <a:xfrm>
                <a:off x="3655929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1" name="Rectangle à coins arrondis 770"/>
              <p:cNvSpPr/>
              <p:nvPr/>
            </p:nvSpPr>
            <p:spPr>
              <a:xfrm>
                <a:off x="4107468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2" name="Rectangle à coins arrondis 771"/>
              <p:cNvSpPr/>
              <p:nvPr/>
            </p:nvSpPr>
            <p:spPr>
              <a:xfrm>
                <a:off x="4500950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90" name="Groupe 287"/>
            <p:cNvGrpSpPr/>
            <p:nvPr/>
          </p:nvGrpSpPr>
          <p:grpSpPr>
            <a:xfrm>
              <a:off x="6627670" y="1121885"/>
              <a:ext cx="1549182" cy="169974"/>
              <a:chOff x="1186980" y="3924552"/>
              <a:chExt cx="5069639" cy="751040"/>
            </a:xfrm>
            <a:solidFill>
              <a:schemeClr val="bg1">
                <a:lumMod val="75000"/>
                <a:alpha val="50000"/>
              </a:schemeClr>
            </a:solidFill>
          </p:grpSpPr>
          <p:grpSp>
            <p:nvGrpSpPr>
              <p:cNvPr id="791" name="Groupe 169"/>
              <p:cNvGrpSpPr/>
              <p:nvPr/>
            </p:nvGrpSpPr>
            <p:grpSpPr>
              <a:xfrm>
                <a:off x="1186980" y="3924552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792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48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9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50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67" name="Rectangle à coins arrondis 666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3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743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4" name="Rectangle à coins arrondis 743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5" name="Ellipse 744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6" name="Ellipse 745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7" name="Rectangle à coins arrondis 746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69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0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1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2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3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4" name="Rectangle à coins arrondis 673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794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738" name="Rectangle à coins arrondis 737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9" name="Rectangle à coins arrondis 738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0" name="Ellipse 739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1" name="Ellipse 740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2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76" name="Rectangle à coins arrondis 675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7" name="Rectangle à coins arrondis 676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8" name="Rectangle à coins arrondis 677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9" name="Rectangle à coins arrondis 678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0" name="Rectangle à coins arrondis 679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1" name="Rectangle à coins arrondis 680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5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733" name="Rectangle à coins arrondis 599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4" name="Rectangle à coins arrondis 600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5" name="Ellipse 734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6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7" name="Rectangle à coins arrondis 736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83" name="Rectangle à coins arrondis 682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4" name="Rectangle à coins arrondis 683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5" name="Rectangle à coins arrondis 684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6" name="Rectangle à coins arrondis 685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7" name="Rectangle à coins arrondis 686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8" name="Rectangle à coins arrondis 687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6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728" name="Rectangle à coins arrondis 727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9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0" name="Ellipse 596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1" name="Ellipse 597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2" name="Rectangle à coins arrondis 598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90" name="Rectangle à coins arrondis 689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1" name="Rectangle à coins arrondis 690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2" name="Rectangle à coins arrondis 558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3" name="Rectangle à coins arrondis 559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4" name="Rectangle à coins arrondis 560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7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25" name="Forme libre 724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6" name="Forme libre 72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7" name="Rectangle 72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98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22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3" name="Forme libre 58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4" name="Rectangle 59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97" name="Rectangle à coins arrondis 696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8" name="Rectangle à coins arrondis 697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9" name="Rectangle à coins arrondis 698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0" name="Rectangle à coins arrondis 699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9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9" name="Forme libre 71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0" name="Forme libre 71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1" name="Rectangle 72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2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6" name="Forme libre 71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7" name="Forme libre 58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8" name="Rectangle 717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3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714" name="Rectangle à coins arrondis 713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5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4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712" name="Rectangle à coins arrondis 711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3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5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710" name="Rectangle à coins arrondis 576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1" name="Ellipse 710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6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708" name="Rectangle à coins arrondis 707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9" name="Ellipse 708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07" name="Rectangle à coins arrondis 706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98" name="Groupe 201"/>
              <p:cNvGrpSpPr/>
              <p:nvPr/>
            </p:nvGrpSpPr>
            <p:grpSpPr>
              <a:xfrm>
                <a:off x="3663718" y="3933056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205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63" name="Forme libre 66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4" name="Forme libre 66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82" name="Rectangle à coins arrondis 581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12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658" name="Rectangle à coins arrondis 657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9" name="Rectangle à coins arrondis 658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0" name="Ellipse 659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1" name="Ellipse 660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2" name="Rectangle à coins arrondis 661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84" name="Rectangle à coins arrondis 583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5" name="Rectangle à coins arrondis 584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6" name="Rectangle à coins arrondis 585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7" name="Rectangle à coins arrondis 586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8" name="Rectangle à coins arrondis 587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9" name="Rectangle à coins arrondis 588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219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653" name="Rectangle à coins arrondis 652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4" name="Rectangle à coins arrondis 653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5" name="Ellipse 654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6" name="Ellipse 655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7" name="Rectangle à coins arrondis 656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91" name="Rectangle à coins arrondis 590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2" name="Rectangle à coins arrondis 591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3" name="Rectangle à coins arrondis 592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4" name="Rectangle à coins arrondis 593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5" name="Rectangle à coins arrondis 594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6" name="Rectangle à coins arrondis 595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5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648" name="Rectangle à coins arrondis 647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9" name="Rectangle à coins arrondis 648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0" name="Ellipse 649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1" name="Ellipse 650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2" name="Rectangle à coins arrondis 651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98" name="Rectangle à coins arrondis 597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9" name="Rectangle à coins arrondis 598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0" name="Rectangle à coins arrondis 599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1" name="Rectangle à coins arrondis 600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2" name="Rectangle à coins arrondis 601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3" name="Rectangle à coins arrondis 602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6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643" name="Rectangle à coins arrondis 509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4" name="Rectangle à coins arrondis 510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5" name="Ellipse 511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6" name="Ellipse 512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7" name="Rectangle à coins arrondis 513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05" name="Rectangle à coins arrondis 604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6" name="Rectangle à coins arrondis 605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7" name="Rectangle à coins arrondis 473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8" name="Rectangle à coins arrondis 607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9" name="Rectangle à coins arrondis 475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31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40" name="Forme libre 639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1" name="Forme libre 640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2" name="Rectangle 50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2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7" name="Forme libre 50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8" name="Forme libre 63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12" name="Rectangle à coins arrondis 611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3" name="Rectangle à coins arrondis 612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4" name="Rectangle à coins arrondis 613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5" name="Rectangle à coins arrondis 614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33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4" name="Forme libre 63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5" name="Forme libre 63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6" name="Rectangle 50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4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1" name="Forme libre 63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2" name="Forme libre 63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5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629" name="Rectangle à coins arrondis 628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0" name="Ellipse 496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6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627" name="Rectangle à coins arrondis 626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8" name="Ellipse 627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81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625" name="Rectangle à coins arrondis 624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6" name="Ellipse 625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83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623" name="Rectangle à coins arrondis 489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4" name="Ellipse 623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22" name="Rectangle à coins arrondis 621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05" name="Flèche vers le bas 404"/>
            <p:cNvSpPr/>
            <p:nvPr/>
          </p:nvSpPr>
          <p:spPr>
            <a:xfrm>
              <a:off x="6084168" y="1174638"/>
              <a:ext cx="73760" cy="1140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6" name="Flèche vers le bas 405"/>
            <p:cNvSpPr/>
            <p:nvPr/>
          </p:nvSpPr>
          <p:spPr>
            <a:xfrm rot="5400000">
              <a:off x="6379908" y="1103677"/>
              <a:ext cx="52752" cy="1595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-214346" y="1340768"/>
            <a:ext cx="4286280" cy="1731042"/>
          </a:xfrm>
        </p:spPr>
        <p:txBody>
          <a:bodyPr>
            <a:noAutofit/>
          </a:bodyPr>
          <a:lstStyle/>
          <a:p>
            <a:pPr marL="800100" lvl="1" indent="-342900" eaLnBrk="0" hangingPunct="0">
              <a:buClr>
                <a:srgbClr val="FF0000"/>
              </a:buClr>
              <a:buSzPct val="130000"/>
              <a:buNone/>
              <a:defRPr/>
            </a:pPr>
            <a:r>
              <a:rPr lang="fr-FR" sz="1800" dirty="0" smtClean="0"/>
              <a:t>3 concepts </a:t>
            </a:r>
            <a:r>
              <a:rPr lang="fr-FR" sz="1800" dirty="0" err="1" smtClean="0"/>
              <a:t>were</a:t>
            </a:r>
            <a:r>
              <a:rPr lang="fr-FR" sz="1800" dirty="0" smtClean="0"/>
              <a:t> </a:t>
            </a:r>
            <a:r>
              <a:rPr lang="fr-FR" sz="1800" dirty="0" err="1" smtClean="0"/>
              <a:t>studied</a:t>
            </a:r>
            <a:r>
              <a:rPr lang="fr-FR" sz="1800" dirty="0" smtClean="0"/>
              <a:t> (8 </a:t>
            </a:r>
            <a:r>
              <a:rPr lang="fr-FR" sz="1800" dirty="0" err="1" smtClean="0"/>
              <a:t>cavities</a:t>
            </a:r>
            <a:r>
              <a:rPr lang="fr-FR" sz="1800" dirty="0" smtClean="0"/>
              <a:t>) </a:t>
            </a:r>
          </a:p>
          <a:p>
            <a:pPr marL="800100" lvl="1" indent="-342900" eaLnBrk="0" hangingPunct="0"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fr-FR" sz="1800" dirty="0" err="1" smtClean="0"/>
              <a:t>Tooling</a:t>
            </a:r>
            <a:r>
              <a:rPr lang="fr-FR" sz="1800" dirty="0" smtClean="0"/>
              <a:t> design </a:t>
            </a:r>
            <a:r>
              <a:rPr lang="fr-FR" sz="1800" dirty="0" err="1" smtClean="0"/>
              <a:t>studies</a:t>
            </a:r>
            <a:endParaRPr lang="fr-FR" sz="1800" dirty="0" smtClean="0"/>
          </a:p>
          <a:p>
            <a:pPr marL="800100" lvl="1" indent="-342900" eaLnBrk="0" hangingPunct="0"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fr-FR" sz="1800" dirty="0" err="1" smtClean="0"/>
              <a:t>Assembly</a:t>
            </a:r>
            <a:r>
              <a:rPr lang="fr-FR" sz="1800" dirty="0" smtClean="0"/>
              <a:t> </a:t>
            </a:r>
            <a:r>
              <a:rPr lang="fr-FR" sz="1800" dirty="0" err="1" smtClean="0"/>
              <a:t>procedure</a:t>
            </a:r>
            <a:r>
              <a:rPr lang="fr-FR" sz="1800" dirty="0" smtClean="0"/>
              <a:t> </a:t>
            </a:r>
            <a:r>
              <a:rPr lang="fr-FR" sz="1800" dirty="0" err="1" smtClean="0"/>
              <a:t>studies</a:t>
            </a:r>
            <a:endParaRPr lang="fr-FR" sz="1800" dirty="0" smtClean="0"/>
          </a:p>
          <a:p>
            <a:pPr marL="1200150" lvl="2" indent="-342900" eaLnBrk="0" hangingPunct="0">
              <a:buClr>
                <a:srgbClr val="FF0000"/>
              </a:buClr>
              <a:buSzPct val="130000"/>
              <a:defRPr/>
            </a:pPr>
            <a:r>
              <a:rPr lang="fr-FR" sz="1400" dirty="0" smtClean="0"/>
              <a:t>dressing of the string of </a:t>
            </a:r>
            <a:r>
              <a:rPr lang="fr-FR" sz="1400" dirty="0" err="1" smtClean="0"/>
              <a:t>cavities</a:t>
            </a:r>
            <a:endParaRPr lang="fr-FR" sz="1400" dirty="0" smtClean="0"/>
          </a:p>
          <a:p>
            <a:pPr marL="1200150" lvl="2" indent="-342900" eaLnBrk="0" hangingPunct="0">
              <a:buClr>
                <a:srgbClr val="FF0000"/>
              </a:buClr>
              <a:buSzPct val="130000"/>
              <a:defRPr/>
            </a:pPr>
            <a:r>
              <a:rPr lang="fr-FR" sz="1400" dirty="0" err="1" smtClean="0"/>
              <a:t>alignment</a:t>
            </a:r>
            <a:endParaRPr lang="fr-FR" sz="1400" dirty="0" smtClean="0"/>
          </a:p>
          <a:p>
            <a:pPr marL="1200150" lvl="2" indent="-342900" eaLnBrk="0" hangingPunct="0">
              <a:buClr>
                <a:srgbClr val="FF0000"/>
              </a:buClr>
              <a:buSzPct val="130000"/>
              <a:defRPr/>
            </a:pPr>
            <a:r>
              <a:rPr lang="fr-FR" sz="1400" dirty="0" err="1" smtClean="0"/>
              <a:t>cryostating</a:t>
            </a:r>
            <a:endParaRPr lang="fr-FR" sz="1400" dirty="0" smtClean="0"/>
          </a:p>
          <a:p>
            <a:pPr marL="800100" lvl="1" indent="-342900" eaLnBrk="0" hangingPunct="0"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fr-FR" sz="1800" dirty="0" err="1" smtClean="0"/>
              <a:t>Tooling</a:t>
            </a:r>
            <a:r>
              <a:rPr lang="fr-FR" sz="1800" dirty="0" smtClean="0"/>
              <a:t> </a:t>
            </a:r>
            <a:r>
              <a:rPr lang="fr-FR" sz="1800" dirty="0" err="1" smtClean="0"/>
              <a:t>comparison</a:t>
            </a:r>
            <a:r>
              <a:rPr lang="fr-FR" sz="1800" dirty="0" smtClean="0"/>
              <a:t> (for long and short cryostats)</a:t>
            </a:r>
          </a:p>
          <a:p>
            <a:endParaRPr lang="en-US" sz="1800" dirty="0" smtClean="0">
              <a:latin typeface="+mj-lt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2428860" y="4929198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buClr>
                <a:srgbClr val="FF0000"/>
              </a:buClr>
              <a:buSzPct val="130000"/>
              <a:buNone/>
              <a:defRPr/>
            </a:pPr>
            <a:r>
              <a:rPr lang="fr-FR" dirty="0" smtClean="0"/>
              <a:t>1 concept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(8 </a:t>
            </a:r>
            <a:r>
              <a:rPr lang="fr-FR" dirty="0" err="1" smtClean="0"/>
              <a:t>cavities</a:t>
            </a:r>
            <a:r>
              <a:rPr lang="fr-FR" dirty="0" smtClean="0"/>
              <a:t>) </a:t>
            </a:r>
          </a:p>
        </p:txBody>
      </p:sp>
      <p:sp>
        <p:nvSpPr>
          <p:cNvPr id="447" name="Titre 5"/>
          <p:cNvSpPr txBox="1">
            <a:spLocks/>
          </p:cNvSpPr>
          <p:nvPr/>
        </p:nvSpPr>
        <p:spPr>
          <a:xfrm>
            <a:off x="2339752" y="266348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WP2.3</a:t>
            </a:r>
            <a:r>
              <a:rPr kumimoji="0" lang="fr-FR" sz="1800" b="1" i="0" u="none" strike="noStrike" kern="1200" cap="all" spc="0" normalizeH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 – </a:t>
            </a:r>
            <a:r>
              <a:rPr kumimoji="0" lang="fr-FR" sz="1800" b="1" i="0" u="none" strike="noStrike" kern="1200" cap="all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Outillages de mise</a:t>
            </a:r>
            <a:r>
              <a:rPr kumimoji="0" lang="fr-FR" sz="1800" b="1" i="0" u="none" strike="noStrike" kern="1200" cap="all" spc="0" normalizeH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 en cryostat</a:t>
            </a:r>
            <a:endParaRPr kumimoji="0" lang="fr-FR" sz="1800" b="1" i="0" u="none" strike="noStrike" kern="1200" cap="all" spc="0" normalizeH="0" baseline="0" noProof="0" dirty="0">
              <a:ln w="0" cap="sq">
                <a:solidFill>
                  <a:schemeClr val="tx1"/>
                </a:solidFill>
              </a:ln>
              <a:solidFill>
                <a:srgbClr val="501F74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Arial Bold"/>
              <a:ea typeface="+mj-ea"/>
              <a:cs typeface="+mj-cs"/>
            </a:endParaRPr>
          </a:p>
        </p:txBody>
      </p:sp>
      <p:sp>
        <p:nvSpPr>
          <p:cNvPr id="448" name="ZoneTexte 447"/>
          <p:cNvSpPr txBox="1"/>
          <p:nvPr/>
        </p:nvSpPr>
        <p:spPr>
          <a:xfrm>
            <a:off x="357158" y="6305567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All </a:t>
            </a:r>
            <a:r>
              <a:rPr lang="fr-FR" sz="2000" dirty="0" err="1" smtClean="0">
                <a:solidFill>
                  <a:srgbClr val="7030A0"/>
                </a:solidFill>
              </a:rPr>
              <a:t>tools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were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compared</a:t>
            </a:r>
            <a:r>
              <a:rPr lang="fr-FR" sz="2000" dirty="0" smtClean="0">
                <a:solidFill>
                  <a:srgbClr val="7030A0"/>
                </a:solidFill>
              </a:rPr>
              <a:t> (for long and short cryomodule)</a:t>
            </a:r>
          </a:p>
        </p:txBody>
      </p:sp>
      <p:sp>
        <p:nvSpPr>
          <p:cNvPr id="427" name="TextBox 426"/>
          <p:cNvSpPr txBox="1"/>
          <p:nvPr/>
        </p:nvSpPr>
        <p:spPr>
          <a:xfrm rot="19730441">
            <a:off x="7661278" y="276289"/>
            <a:ext cx="12954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IPNO/</a:t>
            </a:r>
            <a:r>
              <a:rPr lang="en-US" dirty="0" err="1" smtClean="0"/>
              <a:t>Patxi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6"/>
          <p:cNvGrpSpPr>
            <a:grpSpLocks noChangeAspect="1"/>
          </p:cNvGrpSpPr>
          <p:nvPr/>
        </p:nvGrpSpPr>
        <p:grpSpPr>
          <a:xfrm>
            <a:off x="7180961" y="908720"/>
            <a:ext cx="1963071" cy="1805900"/>
            <a:chOff x="1043608" y="3215256"/>
            <a:chExt cx="3369728" cy="3099934"/>
          </a:xfrm>
        </p:grpSpPr>
        <p:grpSp>
          <p:nvGrpSpPr>
            <p:cNvPr id="3" name="Groupe 11"/>
            <p:cNvGrpSpPr/>
            <p:nvPr/>
          </p:nvGrpSpPr>
          <p:grpSpPr>
            <a:xfrm>
              <a:off x="1043608" y="3501008"/>
              <a:ext cx="3071834" cy="2814182"/>
              <a:chOff x="5286380" y="2928934"/>
              <a:chExt cx="3643338" cy="3385686"/>
            </a:xfrm>
          </p:grpSpPr>
          <p:pic>
            <p:nvPicPr>
              <p:cNvPr id="13" name="Picture 5" descr="N:\SPL\REUNIONS\CERN\20111104_REVUECONCEPTUELLE\Images Patxi\enceinte_face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286380" y="3289156"/>
                <a:ext cx="3000396" cy="3025464"/>
              </a:xfrm>
              <a:prstGeom prst="rect">
                <a:avLst/>
              </a:prstGeom>
              <a:noFill/>
            </p:spPr>
          </p:pic>
          <p:grpSp>
            <p:nvGrpSpPr>
              <p:cNvPr id="4" name="Groupe 21"/>
              <p:cNvGrpSpPr/>
              <p:nvPr/>
            </p:nvGrpSpPr>
            <p:grpSpPr>
              <a:xfrm>
                <a:off x="5345421" y="2928934"/>
                <a:ext cx="2883681" cy="1872954"/>
                <a:chOff x="5345421" y="2928934"/>
                <a:chExt cx="2883681" cy="1872954"/>
              </a:xfrm>
            </p:grpSpPr>
            <p:cxnSp>
              <p:nvCxnSpPr>
                <p:cNvPr id="19" name="Connecteur droit 18"/>
                <p:cNvCxnSpPr/>
                <p:nvPr/>
              </p:nvCxnSpPr>
              <p:spPr>
                <a:xfrm rot="10800000" flipH="1">
                  <a:off x="5357140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 rot="10800000" flipH="1">
                  <a:off x="8206581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5345421" y="3049008"/>
                  <a:ext cx="2883681" cy="1335"/>
                </a:xfrm>
                <a:prstGeom prst="line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e 22"/>
              <p:cNvGrpSpPr/>
              <p:nvPr/>
            </p:nvGrpSpPr>
            <p:grpSpPr>
              <a:xfrm rot="5400000">
                <a:off x="6551402" y="3862928"/>
                <a:ext cx="2883681" cy="1872954"/>
                <a:chOff x="5345421" y="2928934"/>
                <a:chExt cx="2883681" cy="1872954"/>
              </a:xfrm>
            </p:grpSpPr>
            <p:cxnSp>
              <p:nvCxnSpPr>
                <p:cNvPr id="16" name="Connecteur droit 15"/>
                <p:cNvCxnSpPr/>
                <p:nvPr/>
              </p:nvCxnSpPr>
              <p:spPr>
                <a:xfrm rot="10800000" flipH="1">
                  <a:off x="5357140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rot="10800000" flipH="1">
                  <a:off x="8206581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5345421" y="3049008"/>
                  <a:ext cx="2883681" cy="1335"/>
                </a:xfrm>
                <a:prstGeom prst="line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ZoneTexte 21"/>
            <p:cNvSpPr txBox="1"/>
            <p:nvPr/>
          </p:nvSpPr>
          <p:spPr>
            <a:xfrm>
              <a:off x="1972302" y="321525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1054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 rot="5400000">
              <a:off x="3902298" y="492859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1021</a:t>
              </a:r>
              <a:endParaRPr lang="fr-FR" dirty="0"/>
            </a:p>
          </p:txBody>
        </p:sp>
      </p:grp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179512" y="980728"/>
            <a:ext cx="3571900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Retained concept</a:t>
            </a:r>
            <a:endParaRPr lang="en-US" dirty="0"/>
          </a:p>
        </p:txBody>
      </p:sp>
      <p:grpSp>
        <p:nvGrpSpPr>
          <p:cNvPr id="7" name="Groupe 42"/>
          <p:cNvGrpSpPr>
            <a:grpSpLocks noChangeAspect="1"/>
          </p:cNvGrpSpPr>
          <p:nvPr/>
        </p:nvGrpSpPr>
        <p:grpSpPr>
          <a:xfrm>
            <a:off x="3500430" y="928671"/>
            <a:ext cx="3200237" cy="1785949"/>
            <a:chOff x="467544" y="3861048"/>
            <a:chExt cx="5040560" cy="2812974"/>
          </a:xfrm>
        </p:grpSpPr>
        <p:cxnSp>
          <p:nvCxnSpPr>
            <p:cNvPr id="28" name="Connecteur droit 27"/>
            <p:cNvCxnSpPr/>
            <p:nvPr/>
          </p:nvCxnSpPr>
          <p:spPr>
            <a:xfrm rot="16200000" flipH="1">
              <a:off x="4918568" y="4135608"/>
              <a:ext cx="708890" cy="470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:\SPL\REUNIONS\CERN\20111104_REVUECONCEPTUELLE\Images Patxi\Axono VV en couleur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3861048"/>
              <a:ext cx="4782457" cy="2462287"/>
            </a:xfrm>
            <a:prstGeom prst="rect">
              <a:avLst/>
            </a:prstGeom>
            <a:noFill/>
          </p:spPr>
        </p:pic>
        <p:cxnSp>
          <p:nvCxnSpPr>
            <p:cNvPr id="29" name="Connecteur droit 28"/>
            <p:cNvCxnSpPr/>
            <p:nvPr/>
          </p:nvCxnSpPr>
          <p:spPr>
            <a:xfrm rot="16200000" flipH="1">
              <a:off x="588339" y="6156543"/>
              <a:ext cx="701271" cy="333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0800000" flipV="1">
              <a:off x="1043608" y="4653136"/>
              <a:ext cx="4392490" cy="1872208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0278070">
              <a:off x="3173153" y="5557759"/>
              <a:ext cx="603317" cy="329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7400</a:t>
              </a:r>
              <a:endParaRPr lang="fr-FR" dirty="0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214282" y="128586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Cylindrical</a:t>
            </a:r>
            <a:r>
              <a:rPr lang="fr-FR" dirty="0" smtClean="0"/>
              <a:t> vacuum </a:t>
            </a:r>
            <a:r>
              <a:rPr lang="fr-FR" dirty="0" err="1" smtClean="0"/>
              <a:t>vessel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 long top aperture</a:t>
            </a:r>
            <a:endParaRPr lang="fr-FR" dirty="0"/>
          </a:p>
        </p:txBody>
      </p:sp>
      <p:pic>
        <p:nvPicPr>
          <p:cNvPr id="32" name="Picture 5" descr="K:\SPL\REUNIONS\CERN\20111104_REVUECONCEPTUELLE\Images Patxi\Axono VV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7995" y="2357430"/>
            <a:ext cx="1860865" cy="2165370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3026296" y="857232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Main dimensions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2857496"/>
            <a:ext cx="3717921" cy="16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2928934"/>
            <a:ext cx="3000396" cy="16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571472" y="5648942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Aperture </a:t>
            </a:r>
            <a:r>
              <a:rPr lang="fr-FR" dirty="0" err="1" smtClean="0"/>
              <a:t>sealing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Prototype (short cryomodule) : </a:t>
            </a:r>
            <a:r>
              <a:rPr lang="fr-FR" dirty="0" err="1" smtClean="0"/>
              <a:t>polymer</a:t>
            </a:r>
            <a:r>
              <a:rPr lang="fr-FR" dirty="0" smtClean="0"/>
              <a:t> </a:t>
            </a:r>
            <a:r>
              <a:rPr lang="fr-FR" dirty="0" err="1" smtClean="0"/>
              <a:t>seal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in a groove / </a:t>
            </a:r>
            <a:r>
              <a:rPr lang="fr-FR" dirty="0" err="1" smtClean="0"/>
              <a:t>welding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Machine cryomodule (long) : </a:t>
            </a:r>
            <a:r>
              <a:rPr lang="fr-FR" dirty="0" err="1" smtClean="0"/>
              <a:t>welding</a:t>
            </a:r>
            <a:endParaRPr lang="fr-FR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4572008"/>
            <a:ext cx="5357850" cy="115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ZoneTexte 34"/>
          <p:cNvSpPr txBox="1"/>
          <p:nvPr/>
        </p:nvSpPr>
        <p:spPr>
          <a:xfrm>
            <a:off x="214282" y="2071678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Aperture concept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00034" y="250030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e=6mm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00034" y="450057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e=10mm</a:t>
            </a:r>
            <a:endParaRPr lang="fr-FR" dirty="0"/>
          </a:p>
        </p:txBody>
      </p:sp>
      <p:sp>
        <p:nvSpPr>
          <p:cNvPr id="39" name="Titre 5"/>
          <p:cNvSpPr>
            <a:spLocks noGrp="1"/>
          </p:cNvSpPr>
          <p:nvPr>
            <p:ph type="title"/>
          </p:nvPr>
        </p:nvSpPr>
        <p:spPr>
          <a:xfrm>
            <a:off x="2357422" y="307723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Vacuum </a:t>
            </a:r>
            <a:r>
              <a:rPr lang="fr-FR" dirty="0" err="1" smtClean="0"/>
              <a:t>vessel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 rot="19730441">
            <a:off x="7454544" y="278765"/>
            <a:ext cx="12954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IPNO/</a:t>
            </a:r>
            <a:r>
              <a:rPr lang="en-US" dirty="0" err="1" smtClean="0"/>
              <a:t>Patxi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650 MHz Cryomodule, 30 November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A265BE5D-919C-4FA3-83C8-A7D01083F9E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46434" name="Picture 2" descr="CRYOMODULE_650_22AUG2011-imag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3" y="0"/>
            <a:ext cx="80772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3" y="462652"/>
            <a:ext cx="2445485" cy="179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90" y="4572000"/>
            <a:ext cx="4372887" cy="149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" y="3415890"/>
            <a:ext cx="3022060" cy="264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9730441">
            <a:off x="7835143" y="277985"/>
            <a:ext cx="129540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FNAL/Tom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1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650 MHz Cryomodule, 30 November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8475DE5-30A2-44F1-8B1C-226C797F794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42338" name="Picture 2" descr="650MHzCryoSchematicSimplified-25Oct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457"/>
            <a:ext cx="6415087" cy="66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730441">
            <a:off x="383108" y="994292"/>
            <a:ext cx="129540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FNAL/Tom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2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650 MHz Cryomodule, 30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74754AD-70BE-47E2-8FC4-6EB8CA53DF7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8002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sz="1200">
                <a:solidFill>
                  <a:srgbClr val="898989"/>
                </a:solidFill>
              </a:rPr>
              <a:t>Page </a:t>
            </a:r>
            <a:fld id="{F58388AD-F17F-4EF6-9260-E13E8D383204}" type="slidenum">
              <a:rPr lang="en-US" sz="1200">
                <a:solidFill>
                  <a:srgbClr val="898989"/>
                </a:solidFill>
              </a:rPr>
              <a:pPr algn="r"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28003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charset="-128"/>
              </a:rPr>
              <a:t>Summary from cryomodule requirements document </a:t>
            </a:r>
          </a:p>
        </p:txBody>
      </p:sp>
      <p:sp>
        <p:nvSpPr>
          <p:cNvPr id="12800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4906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1.1	 The baseline design concept includes </a:t>
            </a:r>
            <a:r>
              <a:rPr lang="en-US" sz="2000" dirty="0" err="1" smtClean="0">
                <a:ea typeface="ＭＳ Ｐゴシック" charset="-128"/>
              </a:rPr>
              <a:t>cryomodules</a:t>
            </a:r>
            <a:r>
              <a:rPr lang="en-US" sz="2000" dirty="0" smtClean="0">
                <a:ea typeface="ＭＳ Ｐゴシック" charset="-128"/>
              </a:rPr>
              <a:t> closed at each end, individual insulating vacuums, with warm beam pipe and magnets in between </a:t>
            </a:r>
            <a:r>
              <a:rPr lang="en-US" sz="2000" dirty="0" err="1" smtClean="0">
                <a:ea typeface="ＭＳ Ｐゴシック" charset="-128"/>
              </a:rPr>
              <a:t>cryomodules</a:t>
            </a:r>
            <a:r>
              <a:rPr lang="en-US" sz="2000" dirty="0" smtClean="0">
                <a:ea typeface="ＭＳ Ｐゴシック" charset="-128"/>
              </a:rPr>
              <a:t> such that individual </a:t>
            </a:r>
            <a:r>
              <a:rPr lang="en-US" sz="2000" dirty="0" err="1" smtClean="0">
                <a:ea typeface="ＭＳ Ｐゴシック" charset="-128"/>
              </a:rPr>
              <a:t>cryomodules</a:t>
            </a:r>
            <a:r>
              <a:rPr lang="en-US" sz="2000" dirty="0" smtClean="0">
                <a:ea typeface="ＭＳ Ｐゴシック" charset="-128"/>
              </a:rPr>
              <a:t> can be warmed up and removed while adjacent </a:t>
            </a:r>
            <a:r>
              <a:rPr lang="en-US" sz="2000" dirty="0" err="1" smtClean="0">
                <a:ea typeface="ＭＳ Ｐゴシック" charset="-128"/>
              </a:rPr>
              <a:t>cryomodules</a:t>
            </a:r>
            <a:r>
              <a:rPr lang="en-US" sz="2000" dirty="0" smtClean="0">
                <a:ea typeface="ＭＳ Ｐゴシック" charset="-128"/>
              </a:rPr>
              <a:t> are cold.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1.2	 Provide the required insulating and beam vacuum reliably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1.3	 Minimize cavity vibration and coupling of external sources to cavities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1.4	 Provide good cavity alignment (&lt;0.5 mm)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1.5	 Allow removal of up to 250 W at 2 K per </a:t>
            </a:r>
            <a:r>
              <a:rPr lang="en-US" sz="2000" dirty="0" err="1" smtClean="0">
                <a:ea typeface="ＭＳ Ｐゴシック" charset="-128"/>
              </a:rPr>
              <a:t>cryomodule</a:t>
            </a:r>
            <a:r>
              <a:rPr lang="en-US" sz="2000" dirty="0" smtClean="0">
                <a:ea typeface="ＭＳ Ｐゴシック" charset="-128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1.6	 Protect the helium and vacuum spaces including the RF cavity from exceeding allowable pressures.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1.7	 Intercept significant heat loads at intermediate temperatures above 2.0 K to the extent possible in full CW operation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1.8	 Provide high reliability in all aspects of the </a:t>
            </a:r>
            <a:r>
              <a:rPr lang="en-US" sz="2000" dirty="0" err="1" smtClean="0">
                <a:ea typeface="ＭＳ Ｐゴシック" charset="-128"/>
              </a:rPr>
              <a:t>cryomodule</a:t>
            </a:r>
            <a:r>
              <a:rPr lang="en-US" sz="2000" dirty="0" smtClean="0">
                <a:ea typeface="ＭＳ Ｐゴシック" charset="-128"/>
              </a:rPr>
              <a:t> (vacuum, alignment stability, mechanics, instrumentation) including after thermal cycles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1.9	 Provide excellent magnetic shielding for high Q0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ea typeface="ＭＳ Ｐゴシック" charset="-128"/>
              </a:rPr>
              <a:t>1.10  Minimize cost (construction and operational)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19730441">
            <a:off x="7835143" y="277985"/>
            <a:ext cx="129540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FNAL/Tom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8762"/>
            <a:ext cx="7620000" cy="9604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  <a:scene3d>
              <a:camera prst="orthographicFront"/>
              <a:lightRig rig="sunset" dir="t"/>
            </a:scene3d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Cryogenics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(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</a:rPr>
              <a:t>Cryo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-plant, He, N</a:t>
            </a:r>
            <a:r>
              <a:rPr lang="en-US" sz="2000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)</a:t>
            </a:r>
            <a:endParaRPr lang="en-US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524000"/>
            <a:ext cx="21336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unse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n>
                  <a:solidFill>
                    <a:schemeClr val="tx1"/>
                  </a:solidFill>
                </a:ln>
              </a:rPr>
              <a:t>Linac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err="1" smtClean="0">
                <a:ln>
                  <a:solidFill>
                    <a:schemeClr val="tx1"/>
                  </a:solidFill>
                </a:ln>
              </a:rPr>
              <a:t>Cryomodules</a:t>
            </a:r>
            <a:endParaRPr lang="en-US" sz="1800" dirty="0" smtClean="0">
              <a:ln>
                <a:solidFill>
                  <a:schemeClr val="tx1"/>
                </a:solidFill>
              </a:ln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Distribution Lines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Storage</a:t>
            </a:r>
            <a:endParaRPr lang="en-US" sz="1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1524000"/>
            <a:ext cx="29718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unse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Target station: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Target (Helium 60 C, 3 bar)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Moderator (20 K, 15 bar)</a:t>
            </a:r>
          </a:p>
          <a:p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 LH</a:t>
            </a:r>
            <a:r>
              <a:rPr lang="en-US" sz="1800" baseline="-25000" dirty="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 system</a:t>
            </a:r>
            <a:endParaRPr lang="en-US" sz="1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67739" y="1524000"/>
            <a:ext cx="18288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unse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n>
                  <a:solidFill>
                    <a:schemeClr val="tx1"/>
                  </a:solidFill>
                </a:ln>
              </a:rPr>
              <a:t>Instruments and Test Stands (TBD)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69" y="4945878"/>
            <a:ext cx="2355362" cy="17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05432" y="5223330"/>
            <a:ext cx="3144916" cy="1456629"/>
          </a:xfrm>
          <a:prstGeom prst="rect">
            <a:avLst/>
          </a:prstGeom>
          <a:noFill/>
          <a:ln>
            <a:solidFill>
              <a:srgbClr val="FF2817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46" y="5063467"/>
            <a:ext cx="3009832" cy="16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76463"/>
            <a:ext cx="7608509" cy="17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1489319" y="11430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229100" y="1143000"/>
            <a:ext cx="5715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901139" y="1143000"/>
            <a:ext cx="1905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Road Map for the Cryogenics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Several milestones to consolidate over the coming year.</a:t>
            </a:r>
          </a:p>
          <a:p>
            <a:endParaRPr lang="en-US" dirty="0" smtClean="0"/>
          </a:p>
          <a:p>
            <a:r>
              <a:rPr lang="en-US" dirty="0" smtClean="0"/>
              <a:t>Define the requirements based on moving “target”.</a:t>
            </a:r>
          </a:p>
          <a:p>
            <a:endParaRPr lang="en-US" dirty="0"/>
          </a:p>
          <a:p>
            <a:r>
              <a:rPr lang="en-US" dirty="0" smtClean="0"/>
              <a:t>Reliability and Flexibility are Key-Words</a:t>
            </a:r>
          </a:p>
          <a:p>
            <a:endParaRPr lang="en-US" dirty="0"/>
          </a:p>
          <a:p>
            <a:r>
              <a:rPr lang="en-US" dirty="0" smtClean="0"/>
              <a:t>Finally and hopefully : YES WE CAN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3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343400" y="4114800"/>
            <a:ext cx="914400" cy="6894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8460" y="2175808"/>
            <a:ext cx="4422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ESS staff (1+1+1+..)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Saclay</a:t>
            </a:r>
            <a:r>
              <a:rPr lang="en-US" sz="2000" dirty="0" smtClean="0"/>
              <a:t> – Elliptical SRF cavities package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IPNO –  Spoke SRF cavities +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CERN – Possible testing of prototype?</a:t>
            </a:r>
          </a:p>
          <a:p>
            <a:r>
              <a:rPr lang="en-US" sz="2000" dirty="0" smtClean="0"/>
              <a:t> + SPL design experience, etc..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Lessons learned from FNAL, X-FEL, SNS, J-PARC, etc..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8006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Cost from “design to operation” of </a:t>
            </a:r>
            <a:r>
              <a:rPr lang="en-US" sz="2400" dirty="0" err="1" smtClean="0"/>
              <a:t>cryo</a:t>
            </a:r>
            <a:r>
              <a:rPr lang="en-US" sz="2400" dirty="0" smtClean="0"/>
              <a:t>-plant, </a:t>
            </a:r>
            <a:r>
              <a:rPr lang="en-US" sz="2400" dirty="0" err="1" smtClean="0"/>
              <a:t>cryo</a:t>
            </a:r>
            <a:r>
              <a:rPr lang="en-US" sz="2400" dirty="0" smtClean="0"/>
              <a:t>-distribution and </a:t>
            </a:r>
            <a:r>
              <a:rPr lang="en-US" sz="2400" b="1" dirty="0" err="1">
                <a:solidFill>
                  <a:schemeClr val="accent1"/>
                </a:solidFill>
              </a:rPr>
              <a:t>c</a:t>
            </a:r>
            <a:r>
              <a:rPr lang="en-US" sz="2400" b="1" dirty="0" err="1" smtClean="0">
                <a:solidFill>
                  <a:schemeClr val="accent1"/>
                </a:solidFill>
              </a:rPr>
              <a:t>ryomodules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e.g. 1/3 of ILC Project cost for CM, 40 % of it for </a:t>
            </a:r>
            <a:r>
              <a:rPr lang="en-US" sz="2400" dirty="0"/>
              <a:t>cavity </a:t>
            </a:r>
            <a:r>
              <a:rPr lang="en-US" sz="2400" dirty="0" smtClean="0"/>
              <a:t>fabrication, processing</a:t>
            </a:r>
            <a:r>
              <a:rPr lang="en-US" sz="2400" dirty="0"/>
              <a:t>, </a:t>
            </a:r>
            <a:r>
              <a:rPr lang="en-US" sz="2400" dirty="0" smtClean="0"/>
              <a:t>dressing, and qualification (but there are higher gradient one).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550" y="130581"/>
            <a:ext cx="87820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Complete a cryogenic system capable of supplying sufficient cryogenic cooling to </a:t>
            </a:r>
            <a:r>
              <a:rPr lang="en-US" sz="2800" b="1" dirty="0" err="1" smtClean="0">
                <a:solidFill>
                  <a:schemeClr val="bg1"/>
                </a:solidFill>
              </a:rPr>
              <a:t>Linac</a:t>
            </a:r>
            <a:r>
              <a:rPr lang="en-US" sz="2800" b="1" dirty="0" smtClean="0">
                <a:solidFill>
                  <a:schemeClr val="bg1"/>
                </a:solidFill>
              </a:rPr>
              <a:t>, target station, instrument and possible test stands by 2019.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Design, procure, install, commission &amp; operate a </a:t>
            </a:r>
            <a:r>
              <a:rPr lang="en-US" sz="2000" b="1" dirty="0" err="1" smtClean="0">
                <a:solidFill>
                  <a:schemeClr val="accent1"/>
                </a:solidFill>
              </a:rPr>
              <a:t>cryo</a:t>
            </a:r>
            <a:r>
              <a:rPr lang="en-US" sz="2000" b="1" dirty="0" smtClean="0">
                <a:solidFill>
                  <a:schemeClr val="accent1"/>
                </a:solidFill>
              </a:rPr>
              <a:t>-plant, purification system, storage, </a:t>
            </a:r>
            <a:r>
              <a:rPr lang="en-US" sz="2000" b="1" dirty="0" err="1" smtClean="0">
                <a:solidFill>
                  <a:schemeClr val="accent1"/>
                </a:solidFill>
              </a:rPr>
              <a:t>cryo</a:t>
            </a:r>
            <a:r>
              <a:rPr lang="en-US" sz="2000" b="1" dirty="0" smtClean="0">
                <a:solidFill>
                  <a:schemeClr val="accent1"/>
                </a:solidFill>
              </a:rPr>
              <a:t>-distribution and </a:t>
            </a:r>
            <a:r>
              <a:rPr lang="en-US" sz="2000" b="1" dirty="0" err="1" smtClean="0">
                <a:solidFill>
                  <a:schemeClr val="accent1"/>
                </a:solidFill>
              </a:rPr>
              <a:t>Cryo</a:t>
            </a:r>
            <a:r>
              <a:rPr lang="en-US" sz="2000" b="1" dirty="0" smtClean="0">
                <a:solidFill>
                  <a:schemeClr val="accent1"/>
                </a:solidFill>
              </a:rPr>
              <a:t>-Modules. Reliability = 95 %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6" y="2175807"/>
            <a:ext cx="3901844" cy="259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13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0" y="130581"/>
            <a:ext cx="87820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Complete a cryogenic system capable of supplying sufficient cryogenic cooling to </a:t>
            </a:r>
            <a:r>
              <a:rPr lang="en-US" sz="2800" b="1" dirty="0" err="1" smtClean="0">
                <a:solidFill>
                  <a:schemeClr val="bg1"/>
                </a:solidFill>
              </a:rPr>
              <a:t>Linac</a:t>
            </a:r>
            <a:r>
              <a:rPr lang="en-US" sz="2800" b="1" dirty="0" smtClean="0">
                <a:solidFill>
                  <a:schemeClr val="bg1"/>
                </a:solidFill>
              </a:rPr>
              <a:t>, target station, instrument and possible test stands by 2019.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Design, procure, install, commission &amp; operate a </a:t>
            </a:r>
            <a:r>
              <a:rPr lang="en-US" sz="2000" b="1" dirty="0" err="1" smtClean="0">
                <a:solidFill>
                  <a:schemeClr val="accent1"/>
                </a:solidFill>
              </a:rPr>
              <a:t>cryo</a:t>
            </a:r>
            <a:r>
              <a:rPr lang="en-US" sz="2000" b="1" dirty="0" smtClean="0">
                <a:solidFill>
                  <a:schemeClr val="accent1"/>
                </a:solidFill>
              </a:rPr>
              <a:t>-plant, purification system, storage, </a:t>
            </a:r>
            <a:r>
              <a:rPr lang="en-US" sz="2000" b="1" dirty="0" err="1" smtClean="0">
                <a:solidFill>
                  <a:schemeClr val="accent1"/>
                </a:solidFill>
              </a:rPr>
              <a:t>cryo</a:t>
            </a:r>
            <a:r>
              <a:rPr lang="en-US" sz="2000" b="1" dirty="0" smtClean="0">
                <a:solidFill>
                  <a:schemeClr val="accent1"/>
                </a:solidFill>
              </a:rPr>
              <a:t>-distribution and </a:t>
            </a:r>
            <a:r>
              <a:rPr lang="en-US" sz="2000" b="1" dirty="0" err="1" smtClean="0">
                <a:solidFill>
                  <a:schemeClr val="accent1"/>
                </a:solidFill>
              </a:rPr>
              <a:t>Cryo</a:t>
            </a:r>
            <a:r>
              <a:rPr lang="en-US" sz="2000" b="1" dirty="0" smtClean="0">
                <a:solidFill>
                  <a:schemeClr val="accent1"/>
                </a:solidFill>
              </a:rPr>
              <a:t>-Modules.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9550" y="2514600"/>
            <a:ext cx="8553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No real </a:t>
            </a:r>
            <a:r>
              <a:rPr lang="en-US" sz="2400" b="1" dirty="0" err="1" smtClean="0">
                <a:solidFill>
                  <a:schemeClr val="accent1"/>
                </a:solidFill>
                <a:sym typeface="Wingdings" pitchFamily="2" charset="2"/>
              </a:rPr>
              <a:t>cryo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. technical challenge</a:t>
            </a:r>
            <a:r>
              <a:rPr lang="en-US" sz="2400" dirty="0" smtClean="0">
                <a:sym typeface="Wingdings" pitchFamily="2" charset="2"/>
              </a:rPr>
              <a:t>, but time constraint.</a:t>
            </a:r>
          </a:p>
          <a:p>
            <a:pPr marL="285750" indent="-285750">
              <a:buFont typeface="Wingdings"/>
              <a:buChar char="à"/>
            </a:pPr>
            <a:endParaRPr lang="en-US" sz="2400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Constraint: Minimum Energy Consumption.</a:t>
            </a:r>
          </a:p>
          <a:p>
            <a:pPr marL="285750" indent="-285750">
              <a:buFont typeface="Wingdings"/>
              <a:buChar char="à"/>
            </a:pPr>
            <a:endParaRPr lang="en-US" sz="2400" dirty="0" smtClean="0"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>Danger: failure to achieve an R&amp;D goal has a potential cost impact by mitigating the design modification.</a:t>
            </a:r>
          </a:p>
          <a:p>
            <a:pPr marL="285750" indent="-285750">
              <a:buFont typeface="Wingdings"/>
              <a:buChar char="à"/>
            </a:pPr>
            <a:endParaRPr lang="en-US" sz="2400" dirty="0" smtClean="0"/>
          </a:p>
          <a:p>
            <a:pPr marL="457200" indent="-457200">
              <a:buFont typeface="Wingdings"/>
              <a:buChar char="è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Use existing solutions </a:t>
            </a:r>
            <a:r>
              <a:rPr lang="en-US" sz="2400" dirty="0" smtClean="0">
                <a:sym typeface="Wingdings" pitchFamily="2" charset="2"/>
              </a:rPr>
              <a:t>for </a:t>
            </a:r>
            <a:r>
              <a:rPr lang="en-US" sz="2400" dirty="0" smtClean="0"/>
              <a:t>cost-effective fabrication and operation. Possible trade-offs?  </a:t>
            </a:r>
          </a:p>
          <a:p>
            <a:pPr marL="457200" indent="-457200">
              <a:buFont typeface="Wingdings"/>
              <a:buChar char="è"/>
            </a:pPr>
            <a:endParaRPr lang="en-US" sz="2400" b="1" dirty="0">
              <a:solidFill>
                <a:schemeClr val="accent1"/>
              </a:solidFill>
              <a:sym typeface="Wingdings" pitchFamily="2" charset="2"/>
            </a:endParaRPr>
          </a:p>
          <a:p>
            <a:pPr marL="457200" indent="-457200">
              <a:buFont typeface="Wingdings"/>
              <a:buChar char="è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Keep it Simple !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64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Official basic parameters as listed in the CDR for the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… </a:t>
            </a:r>
          </a:p>
          <a:p>
            <a:pPr lvl="1"/>
            <a:r>
              <a:rPr lang="en-US" sz="1800" dirty="0" smtClean="0"/>
              <a:t>Components list for </a:t>
            </a:r>
            <a:r>
              <a:rPr lang="en-US" sz="1800" dirty="0" err="1" smtClean="0"/>
              <a:t>Linac</a:t>
            </a:r>
            <a:r>
              <a:rPr lang="en-US" sz="1800" dirty="0" smtClean="0"/>
              <a:t>: layout optic optimization using Hybrid version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Demand in refrigeration: </a:t>
            </a:r>
            <a:r>
              <a:rPr lang="en-US" sz="1800" dirty="0" err="1" smtClean="0"/>
              <a:t>linac</a:t>
            </a:r>
            <a:r>
              <a:rPr lang="en-US" sz="1800" dirty="0" smtClean="0"/>
              <a:t> heat load estimate</a:t>
            </a:r>
            <a:r>
              <a:rPr lang="en-US" sz="1200" dirty="0"/>
              <a:t> </a:t>
            </a:r>
            <a:r>
              <a:rPr lang="en-US" sz="1800" dirty="0" smtClean="0"/>
              <a:t>using experimental data</a:t>
            </a:r>
          </a:p>
          <a:p>
            <a:pPr marL="457200" lvl="1" indent="0">
              <a:buNone/>
            </a:pPr>
            <a:r>
              <a:rPr lang="en-US" sz="1600" dirty="0" smtClean="0"/>
              <a:t>(required capacity appropriate margin, overcapacity and uncertainty factor).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000" dirty="0" smtClean="0"/>
              <a:t>Elliptical cavity package </a:t>
            </a:r>
            <a:r>
              <a:rPr lang="en-US" sz="1600" dirty="0" smtClean="0"/>
              <a:t>(incl. coupler, tuner and helium tank) </a:t>
            </a:r>
          </a:p>
          <a:p>
            <a:pPr marL="0" indent="0">
              <a:buNone/>
            </a:pPr>
            <a:r>
              <a:rPr lang="en-US" sz="1800" dirty="0" smtClean="0">
                <a:sym typeface="Wingdings" pitchFamily="2" charset="2"/>
              </a:rPr>
              <a:t>	 </a:t>
            </a:r>
            <a:r>
              <a:rPr lang="en-US" sz="1800" dirty="0" err="1" smtClean="0">
                <a:sym typeface="Wingdings" pitchFamily="2" charset="2"/>
              </a:rPr>
              <a:t>Saclay</a:t>
            </a:r>
            <a:r>
              <a:rPr lang="en-US" sz="1800" dirty="0" smtClean="0">
                <a:sym typeface="Wingdings" pitchFamily="2" charset="2"/>
              </a:rPr>
              <a:t>/Guillaume </a:t>
            </a:r>
            <a:r>
              <a:rPr lang="en-US" sz="1800" dirty="0" err="1" smtClean="0">
                <a:sym typeface="Wingdings" pitchFamily="2" charset="2"/>
              </a:rPr>
              <a:t>Devanz</a:t>
            </a:r>
            <a:r>
              <a:rPr lang="en-US" sz="1800" dirty="0" smtClean="0">
                <a:sym typeface="Wingdings" pitchFamily="2" charset="2"/>
              </a:rPr>
              <a:t> : </a:t>
            </a:r>
            <a:r>
              <a:rPr lang="en-US" sz="1800" dirty="0" smtClean="0">
                <a:solidFill>
                  <a:srgbClr val="00B050"/>
                </a:solidFill>
                <a:sym typeface="Wingdings" pitchFamily="2" charset="2"/>
              </a:rPr>
              <a:t>Conceptual Design Phase</a:t>
            </a:r>
          </a:p>
          <a:p>
            <a:r>
              <a:rPr lang="en-US" sz="2000" dirty="0" smtClean="0"/>
              <a:t>Spoke resonator cavity package </a:t>
            </a:r>
            <a:r>
              <a:rPr lang="en-US" sz="1800" dirty="0" smtClean="0">
                <a:sym typeface="Wingdings" pitchFamily="2" charset="2"/>
              </a:rPr>
              <a:t>	</a:t>
            </a:r>
            <a:r>
              <a:rPr lang="en-US" sz="1800" dirty="0" smtClean="0"/>
              <a:t>(incl. coupler, tuner and helium tank) </a:t>
            </a:r>
            <a:endParaRPr lang="en-US" sz="1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dirty="0" smtClean="0">
                <a:sym typeface="Wingdings" pitchFamily="2" charset="2"/>
              </a:rPr>
              <a:t>	 </a:t>
            </a:r>
            <a:r>
              <a:rPr lang="en-US" sz="1800" dirty="0" err="1" smtClean="0">
                <a:sym typeface="Wingdings" pitchFamily="2" charset="2"/>
              </a:rPr>
              <a:t>Sebastien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Bousson</a:t>
            </a:r>
            <a:r>
              <a:rPr lang="en-US" sz="1800" dirty="0" smtClean="0">
                <a:sym typeface="Wingdings" pitchFamily="2" charset="2"/>
              </a:rPr>
              <a:t>/INPO : </a:t>
            </a:r>
            <a:r>
              <a:rPr lang="en-US" sz="1800" dirty="0" smtClean="0">
                <a:solidFill>
                  <a:srgbClr val="00B050"/>
                </a:solidFill>
                <a:sym typeface="Wingdings" pitchFamily="2" charset="2"/>
              </a:rPr>
              <a:t>Conceptual Design Phase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latin typeface="+mj-lt"/>
                <a:sym typeface="Wingdings" pitchFamily="2" charset="2"/>
              </a:rPr>
              <a:t>Patxi</a:t>
            </a:r>
            <a:r>
              <a:rPr lang="en-US" sz="1800" dirty="0" smtClean="0">
                <a:latin typeface="+mj-lt"/>
                <a:sym typeface="Wingdings" pitchFamily="2" charset="2"/>
              </a:rPr>
              <a:t> </a:t>
            </a:r>
            <a:r>
              <a:rPr lang="en-US" sz="1800" b="0" i="0" u="none" strike="noStrike" dirty="0" err="1" smtClean="0">
                <a:latin typeface="+mj-lt"/>
              </a:rPr>
              <a:t>Duthil</a:t>
            </a:r>
            <a:r>
              <a:rPr lang="en-US" sz="1800" dirty="0" smtClean="0">
                <a:latin typeface="+mj-lt"/>
                <a:sym typeface="Wingdings" pitchFamily="2" charset="2"/>
              </a:rPr>
              <a:t>/IPNO (Design </a:t>
            </a:r>
            <a:r>
              <a:rPr lang="en-US" sz="1800" dirty="0" smtClean="0">
                <a:latin typeface="+mj-lt"/>
              </a:rPr>
              <a:t>Spoke CM)</a:t>
            </a:r>
            <a:r>
              <a:rPr lang="en-US" sz="1800" dirty="0" smtClean="0">
                <a:latin typeface="+mj-lt"/>
                <a:sym typeface="Wingdings" pitchFamily="2" charset="2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to be started in 2012 </a:t>
            </a:r>
          </a:p>
          <a:p>
            <a:pPr marL="0" indent="0">
              <a:buNone/>
            </a:pPr>
            <a:endParaRPr lang="en-US" sz="1000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2000" dirty="0" smtClean="0">
                <a:sym typeface="Wingdings" pitchFamily="2" charset="2"/>
              </a:rPr>
              <a:t>Open issue : Design </a:t>
            </a:r>
            <a:r>
              <a:rPr lang="en-US" sz="2000" dirty="0" smtClean="0"/>
              <a:t>Elliptical CM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to be defined </a:t>
            </a:r>
            <a:r>
              <a:rPr lang="en-US" sz="1800" dirty="0" err="1" smtClean="0">
                <a:solidFill>
                  <a:srgbClr val="FF0000"/>
                </a:solidFill>
                <a:sym typeface="Wingdings" pitchFamily="2" charset="2"/>
              </a:rPr>
              <a:t>asap</a:t>
            </a:r>
            <a:endParaRPr lang="en-US" sz="1800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315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30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heat load to the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23682" y="4387334"/>
            <a:ext cx="457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0882" y="4387334"/>
            <a:ext cx="457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4387334"/>
            <a:ext cx="457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4387334"/>
            <a:ext cx="457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4387334"/>
            <a:ext cx="457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0682" y="4768334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90682" y="4539734"/>
            <a:ext cx="228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004982" y="4539734"/>
            <a:ext cx="228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2682" y="4234934"/>
            <a:ext cx="2895600" cy="1066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42682" y="5606534"/>
            <a:ext cx="510091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5982" y="6520934"/>
            <a:ext cx="536761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1109382" y="5301734"/>
            <a:ext cx="228600" cy="14038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3357281" y="5301734"/>
            <a:ext cx="228601" cy="14038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9282" y="4615934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1587989" y="5662447"/>
            <a:ext cx="1402746" cy="68355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42682" y="5974087"/>
            <a:ext cx="510091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5318" y="6336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vessel – 300 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5318" y="578942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Shield +MLI – 50 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43600" y="5421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Thermal Shield + MLI –5 K ?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04800" y="3777734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19800" y="505253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Cavity +MLI - 2 K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76164" y="4234934"/>
            <a:ext cx="1210236" cy="1066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49906" y="6004226"/>
            <a:ext cx="9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Qs_MLI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15118" y="5634335"/>
            <a:ext cx="9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Qs_MLI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33582" y="5308242"/>
            <a:ext cx="9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Qs_MLI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5200" y="6009615"/>
            <a:ext cx="9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Qs_SP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73824" y="5618202"/>
            <a:ext cx="9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Qs_SP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60378" y="5265003"/>
            <a:ext cx="9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Qs_SP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09701" y="5942321"/>
            <a:ext cx="14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Qs_Coupler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76200" y="4050268"/>
            <a:ext cx="14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Qs_CWT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6406" y="6075425"/>
            <a:ext cx="8829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Qdyn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Curved Connector 52"/>
          <p:cNvCxnSpPr/>
          <p:nvPr/>
        </p:nvCxnSpPr>
        <p:spPr>
          <a:xfrm rot="16200000" flipV="1">
            <a:off x="5541819" y="6195353"/>
            <a:ext cx="503244" cy="14791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V="1">
            <a:off x="5031102" y="5384319"/>
            <a:ext cx="296513" cy="14791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6200000" flipV="1">
            <a:off x="5340384" y="5689118"/>
            <a:ext cx="296513" cy="14791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259791" y="6009615"/>
            <a:ext cx="0" cy="511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242982" y="5655676"/>
            <a:ext cx="0" cy="255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242982" y="5308242"/>
            <a:ext cx="0" cy="255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690967" y="5301734"/>
            <a:ext cx="0" cy="1213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36176" y="4530769"/>
            <a:ext cx="47849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-13448" y="5237202"/>
            <a:ext cx="14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Qs_end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Curved Connector 68"/>
          <p:cNvCxnSpPr/>
          <p:nvPr/>
        </p:nvCxnSpPr>
        <p:spPr>
          <a:xfrm flipV="1">
            <a:off x="336176" y="5097253"/>
            <a:ext cx="441509" cy="204481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990600" y="5265003"/>
            <a:ext cx="0" cy="8104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2" y="1283053"/>
            <a:ext cx="4143095" cy="273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8" name="Chart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269435"/>
              </p:ext>
            </p:extLst>
          </p:nvPr>
        </p:nvGraphicFramePr>
        <p:xfrm>
          <a:off x="5105398" y="953289"/>
          <a:ext cx="4077659" cy="328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3352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 accounted : </a:t>
            </a:r>
          </a:p>
          <a:p>
            <a:r>
              <a:rPr lang="en-US" sz="1400" dirty="0" smtClean="0"/>
              <a:t>1 W/m beam effect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745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(elements)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Complete 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ESS Cryogenic Design Baseline parameters</a:t>
            </a:r>
            <a:r>
              <a:rPr lang="en-US" sz="2400" dirty="0" smtClean="0">
                <a:sym typeface="Wingdings" pitchFamily="2" charset="2"/>
              </a:rPr>
              <a:t>: e.g. heat load distribution (</a:t>
            </a:r>
            <a:r>
              <a:rPr lang="en-US" sz="2400" dirty="0" err="1" smtClean="0">
                <a:sym typeface="Wingdings" pitchFamily="2" charset="2"/>
              </a:rPr>
              <a:t>Linac</a:t>
            </a:r>
            <a:r>
              <a:rPr lang="en-US" sz="2400" dirty="0" smtClean="0">
                <a:sym typeface="Wingdings" pitchFamily="2" charset="2"/>
              </a:rPr>
              <a:t>, target).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6188" y="1752600"/>
            <a:ext cx="8686800" cy="98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ym typeface="Wingdings" pitchFamily="2" charset="2"/>
              </a:rPr>
              <a:t>Define the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conceptual of the </a:t>
            </a:r>
            <a:r>
              <a:rPr lang="en-US" sz="2400" b="1" dirty="0" err="1" smtClean="0">
                <a:solidFill>
                  <a:schemeClr val="accent1"/>
                </a:solidFill>
                <a:sym typeface="Wingdings" pitchFamily="2" charset="2"/>
              </a:rPr>
              <a:t>cryomodules</a:t>
            </a:r>
            <a:r>
              <a:rPr lang="en-US" sz="2400" dirty="0" smtClean="0">
                <a:sym typeface="Wingdings" pitchFamily="2" charset="2"/>
              </a:rPr>
              <a:t>. Possible show stopper ? Preferred solution.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5257800"/>
            <a:ext cx="8686800" cy="1292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Consider the different </a:t>
            </a:r>
            <a:r>
              <a:rPr lang="en-US" b="1" dirty="0" smtClean="0">
                <a:solidFill>
                  <a:schemeClr val="accent1"/>
                </a:solidFill>
                <a:sym typeface="Wingdings" pitchFamily="2" charset="2"/>
              </a:rPr>
              <a:t>operation modes</a:t>
            </a:r>
            <a:r>
              <a:rPr lang="en-US" dirty="0" smtClean="0">
                <a:sym typeface="Wingdings" pitchFamily="2" charset="2"/>
              </a:rPr>
              <a:t>: and </a:t>
            </a:r>
            <a:r>
              <a:rPr lang="en-US" dirty="0" smtClean="0"/>
              <a:t>analyze types of intervention: </a:t>
            </a:r>
            <a:r>
              <a:rPr lang="en-US" dirty="0" smtClean="0">
                <a:sym typeface="Wingdings" pitchFamily="2" charset="2"/>
              </a:rPr>
              <a:t>e.g. cool-down, degraded vacuum, </a:t>
            </a:r>
            <a:r>
              <a:rPr lang="en-US" dirty="0" smtClean="0"/>
              <a:t>response time, Controls, Availability, Reliability. Redundant elements?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188" y="2590800"/>
            <a:ext cx="8686800" cy="999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ym typeface="Wingdings" pitchFamily="2" charset="2"/>
              </a:rPr>
              <a:t>Define the technical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specification for the </a:t>
            </a:r>
            <a:r>
              <a:rPr lang="en-US" sz="2400" b="1" dirty="0" err="1" smtClean="0">
                <a:solidFill>
                  <a:schemeClr val="accent1"/>
                </a:solidFill>
                <a:sym typeface="Wingdings" pitchFamily="2" charset="2"/>
              </a:rPr>
              <a:t>cryo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-plant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distribution lines</a:t>
            </a:r>
            <a:r>
              <a:rPr lang="en-US" sz="2400" dirty="0" smtClean="0">
                <a:sym typeface="Wingdings" pitchFamily="2" charset="2"/>
              </a:rPr>
              <a:t> (P,T),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purification system, storage</a:t>
            </a:r>
            <a:r>
              <a:rPr lang="en-US" sz="2400" dirty="0" smtClean="0">
                <a:sym typeface="Wingdings" pitchFamily="2" charset="2"/>
              </a:rPr>
              <a:t>, etc..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33528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ym typeface="Wingdings" pitchFamily="2" charset="2"/>
              </a:rPr>
              <a:t>Experimental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measurement</a:t>
            </a:r>
            <a:r>
              <a:rPr lang="en-US" sz="2400" dirty="0" smtClean="0">
                <a:sym typeface="Wingdings" pitchFamily="2" charset="2"/>
              </a:rPr>
              <a:t> for static heat load on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power couplers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733800"/>
            <a:ext cx="8686800" cy="114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ym typeface="Wingdings" pitchFamily="2" charset="2"/>
              </a:rPr>
              <a:t>Define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cryogenics – Architecture </a:t>
            </a:r>
            <a:r>
              <a:rPr lang="en-US" sz="2400" dirty="0" smtClean="0">
                <a:sym typeface="Wingdings" pitchFamily="2" charset="2"/>
              </a:rPr>
              <a:t>and study process to validate feasibility: e.g. # of HX.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200" y="4656137"/>
            <a:ext cx="8686800" cy="174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ym typeface="Wingdings" pitchFamily="2" charset="2"/>
              </a:rPr>
              <a:t>Define </a:t>
            </a:r>
            <a:r>
              <a:rPr lang="en-US" sz="2400" dirty="0" smtClean="0"/>
              <a:t>flow schematics and </a:t>
            </a:r>
            <a:r>
              <a:rPr lang="en-US" sz="2400" b="1" dirty="0" smtClean="0">
                <a:solidFill>
                  <a:schemeClr val="accent1"/>
                </a:solidFill>
              </a:rPr>
              <a:t>cooling schemes</a:t>
            </a:r>
            <a:r>
              <a:rPr lang="en-US" sz="2400" dirty="0" smtClean="0"/>
              <a:t>: </a:t>
            </a:r>
            <a:r>
              <a:rPr lang="en-US" sz="2400" dirty="0" smtClean="0">
                <a:sym typeface="Wingdings" pitchFamily="2" charset="2"/>
              </a:rPr>
              <a:t>e.g. </a:t>
            </a:r>
            <a:r>
              <a:rPr lang="en-US" sz="2400" dirty="0" err="1" smtClean="0">
                <a:sym typeface="Wingdings" pitchFamily="2" charset="2"/>
              </a:rPr>
              <a:t>Cryomodule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28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(elements)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Define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standardization</a:t>
            </a:r>
            <a:r>
              <a:rPr lang="en-US" sz="2400" dirty="0" smtClean="0">
                <a:sym typeface="Wingdings" pitchFamily="2" charset="2"/>
              </a:rPr>
              <a:t> and </a:t>
            </a:r>
            <a:r>
              <a:rPr lang="en-US" sz="2400" b="1" dirty="0" smtClean="0">
                <a:solidFill>
                  <a:schemeClr val="accent1"/>
                </a:solidFill>
              </a:rPr>
              <a:t>d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esign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standards: e.g. </a:t>
            </a:r>
            <a:r>
              <a:rPr lang="en-US" sz="2400" dirty="0" smtClean="0"/>
              <a:t>bring together ESS, manufacturers</a:t>
            </a:r>
            <a:r>
              <a:rPr lang="en-US" sz="2400" dirty="0" smtClean="0">
                <a:sym typeface="Wingdings" pitchFamily="2" charset="2"/>
              </a:rPr>
              <a:t>: e.g. ASME, ISO.</a:t>
            </a:r>
          </a:p>
          <a:p>
            <a:r>
              <a:rPr lang="en-US" sz="2400" dirty="0" smtClean="0">
                <a:sym typeface="Wingdings" pitchFamily="2" charset="2"/>
              </a:rPr>
              <a:t>Identify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cryogenic instrumentation </a:t>
            </a:r>
            <a:r>
              <a:rPr lang="en-US" sz="2400" dirty="0" smtClean="0">
                <a:sym typeface="Wingdings" pitchFamily="2" charset="2"/>
              </a:rPr>
              <a:t>(diagnostic): e.g. PT, TT, </a:t>
            </a:r>
            <a:r>
              <a:rPr lang="en-US" sz="2400" dirty="0" err="1" smtClean="0">
                <a:sym typeface="Wingdings" pitchFamily="2" charset="2"/>
              </a:rPr>
              <a:t>RadHard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Technical risk analysis </a:t>
            </a:r>
            <a:r>
              <a:rPr lang="en-US" sz="2400" dirty="0" smtClean="0">
                <a:sym typeface="Wingdings" pitchFamily="2" charset="2"/>
              </a:rPr>
              <a:t>to emphasize requested redundancy.</a:t>
            </a:r>
          </a:p>
          <a:p>
            <a:r>
              <a:rPr lang="en-US" sz="2400" dirty="0" smtClean="0">
                <a:sym typeface="Wingdings" pitchFamily="2" charset="2"/>
              </a:rPr>
              <a:t>Define the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control system</a:t>
            </a:r>
            <a:r>
              <a:rPr lang="en-US" sz="2400" dirty="0" smtClean="0">
                <a:sym typeface="Wingdings" pitchFamily="2" charset="2"/>
              </a:rPr>
              <a:t>, DAQ: e.g. </a:t>
            </a:r>
            <a:r>
              <a:rPr lang="en-US" sz="2400" dirty="0" err="1" smtClean="0">
                <a:sym typeface="Wingdings" pitchFamily="2" charset="2"/>
              </a:rPr>
              <a:t>Unicos</a:t>
            </a:r>
            <a:r>
              <a:rPr lang="en-US" sz="2400" dirty="0">
                <a:sym typeface="Wingdings" pitchFamily="2" charset="2"/>
              </a:rPr>
              <a:t>.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Define the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safety system</a:t>
            </a:r>
            <a:r>
              <a:rPr lang="en-US" sz="2400" dirty="0" smtClean="0">
                <a:sym typeface="Wingdings" pitchFamily="2" charset="2"/>
              </a:rPr>
              <a:t>: e.g. Interlock, safety equipment.</a:t>
            </a:r>
            <a:r>
              <a:rPr lang="en-US" sz="2400" dirty="0" smtClean="0"/>
              <a:t> 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Define CM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acceptable operational pressure stability</a:t>
            </a:r>
            <a:r>
              <a:rPr lang="en-US" sz="2400" dirty="0" smtClean="0">
                <a:sym typeface="Wingdings" pitchFamily="2" charset="2"/>
              </a:rPr>
              <a:t>, w/o over-constraint: e.g. 1 mbar ?</a:t>
            </a:r>
          </a:p>
          <a:p>
            <a:r>
              <a:rPr lang="en-US" sz="2400" dirty="0" smtClean="0">
                <a:sym typeface="Wingdings" pitchFamily="2" charset="2"/>
              </a:rPr>
              <a:t>Identify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tools to manage </a:t>
            </a:r>
            <a:r>
              <a:rPr lang="en-US" sz="2400" dirty="0" smtClean="0">
                <a:sym typeface="Wingdings" pitchFamily="2" charset="2"/>
              </a:rPr>
              <a:t>technical document: </a:t>
            </a:r>
            <a:r>
              <a:rPr lang="en-US" sz="2400" dirty="0" err="1" smtClean="0">
                <a:sym typeface="Wingdings" pitchFamily="2" charset="2"/>
              </a:rPr>
              <a:t>eg</a:t>
            </a:r>
            <a:r>
              <a:rPr lang="en-US" sz="2400" dirty="0" smtClean="0">
                <a:sym typeface="Wingdings" pitchFamily="2" charset="2"/>
              </a:rPr>
              <a:t>. CERN MTF, Equipment Management folder.</a:t>
            </a:r>
          </a:p>
          <a:p>
            <a:r>
              <a:rPr lang="en-US" sz="2400" dirty="0" smtClean="0">
                <a:sym typeface="Wingdings" pitchFamily="2" charset="2"/>
              </a:rPr>
              <a:t>Et </a:t>
            </a:r>
            <a:r>
              <a:rPr lang="en-US" sz="2400" dirty="0" err="1" smtClean="0">
                <a:sym typeface="Wingdings" pitchFamily="2" charset="2"/>
              </a:rPr>
              <a:t>Tu</a:t>
            </a:r>
            <a:r>
              <a:rPr lang="en-US" sz="2400" dirty="0" smtClean="0">
                <a:sym typeface="Wingdings" pitchFamily="2" charset="2"/>
              </a:rPr>
              <a:t> Continues…</a:t>
            </a:r>
          </a:p>
        </p:txBody>
      </p:sp>
    </p:spTree>
    <p:extLst>
      <p:ext uri="{BB962C8B-B14F-4D97-AF65-F5344CB8AC3E}">
        <p14:creationId xmlns:p14="http://schemas.microsoft.com/office/powerpoint/2010/main" val="272170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96999"/>
              </p:ext>
            </p:extLst>
          </p:nvPr>
        </p:nvGraphicFramePr>
        <p:xfrm>
          <a:off x="152400" y="76200"/>
          <a:ext cx="8839201" cy="6886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644"/>
                <a:gridCol w="2415449"/>
                <a:gridCol w="2811209"/>
                <a:gridCol w="2722899"/>
              </a:tblGrid>
              <a:tr h="224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Segmentation-Cold Quad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Segmentation-Warm Quad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Continuous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</a:tr>
              <a:tr h="4119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Advantage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*Limit zones of warm-up and opening of vacuum system – cost &amp; downtime.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*Increased flexibility.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*operational flexibility.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*Reduce down-time.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modular design.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*Decoupling of problems.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*Staged acceptance tests.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*Minimize </a:t>
                      </a:r>
                      <a:r>
                        <a:rPr lang="en-US" sz="1400" u="none" strike="noStrike" dirty="0">
                          <a:effectLst/>
                        </a:rPr>
                        <a:t>cold equipment – access, alignment, repairs, upgrades, </a:t>
                      </a:r>
                      <a:r>
                        <a:rPr lang="en-US" sz="1400" u="none" strike="noStrike" dirty="0" smtClean="0">
                          <a:effectLst/>
                        </a:rPr>
                        <a:t>unnecessary </a:t>
                      </a:r>
                      <a:r>
                        <a:rPr lang="en-US" sz="1400" u="none" strike="noStrike" dirty="0">
                          <a:effectLst/>
                        </a:rPr>
                        <a:t>outgassing, leaks, etc.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*Modules are complete &amp; tested before installation.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*Limit zones of warm-up and opening of vacuum system – cost &amp; downtime.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*Increased flexibility.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*operational flexibility.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*Reduce down-time.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modular design.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*Decoupling of problems.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*Staged acceptance tests.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*Minimize </a:t>
                      </a:r>
                      <a:r>
                        <a:rPr lang="en-US" sz="1400" u="none" strike="noStrike" dirty="0">
                          <a:effectLst/>
                        </a:rPr>
                        <a:t>cold equipment – access, alignment, repairs, upgrades, </a:t>
                      </a:r>
                      <a:r>
                        <a:rPr lang="en-US" sz="1400" u="none" strike="noStrike" dirty="0" smtClean="0">
                          <a:effectLst/>
                        </a:rPr>
                        <a:t>unnecessary </a:t>
                      </a:r>
                      <a:r>
                        <a:rPr lang="en-US" sz="1400" u="none" strike="noStrike" dirty="0">
                          <a:effectLst/>
                        </a:rPr>
                        <a:t>outgassing, leaks, etc.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*Modules are complete &amp; tested before installation.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*Classical “off-the shelf” warm magnets.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*Easy alignment.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*Maintainability/upgrade.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</a:t>
                      </a:r>
                      <a:r>
                        <a:rPr lang="en-US" sz="1400" u="none" strike="noStrike" dirty="0" err="1">
                          <a:effectLst/>
                        </a:rPr>
                        <a:t>Cryo</a:t>
                      </a:r>
                      <a:r>
                        <a:rPr lang="en-US" sz="1400" u="none" strike="noStrike" dirty="0">
                          <a:effectLst/>
                        </a:rPr>
                        <a:t>-module internal positioning requirements can ne relaxed.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 Standard Diagnostics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en-US" sz="1400" u="none" strike="noStrike" dirty="0" smtClean="0">
                          <a:effectLst/>
                        </a:rPr>
                        <a:t>* </a:t>
                      </a:r>
                      <a:r>
                        <a:rPr lang="en-US" sz="1400" u="none" strike="noStrike" dirty="0">
                          <a:effectLst/>
                        </a:rPr>
                        <a:t>Compact longitudinal layout – fewer CWT, fewer RF contacts.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 Helium transfer line can be integrated – less </a:t>
                      </a:r>
                      <a:r>
                        <a:rPr lang="en-US" sz="1400" u="none" strike="noStrike" dirty="0" err="1">
                          <a:effectLst/>
                        </a:rPr>
                        <a:t>vac</a:t>
                      </a:r>
                      <a:r>
                        <a:rPr lang="en-US" sz="1400" u="none" strike="noStrike" dirty="0">
                          <a:effectLst/>
                        </a:rPr>
                        <a:t> systems.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*Less tasks for systematic repairs on modules – venting, </a:t>
                      </a:r>
                      <a:r>
                        <a:rPr lang="en-US" sz="1400" u="none" strike="noStrike" dirty="0" err="1">
                          <a:effectLst/>
                        </a:rPr>
                        <a:t>repumping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</a:tr>
              <a:tr h="2388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Dis-advantage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1400" u="none" strike="noStrike" dirty="0" smtClean="0">
                          <a:effectLst/>
                        </a:rPr>
                        <a:t>*Diagnostic development in cold environment.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1400" u="none" strike="noStrike" dirty="0" smtClean="0">
                          <a:effectLst/>
                        </a:rPr>
                        <a:t>*More </a:t>
                      </a:r>
                      <a:r>
                        <a:rPr lang="en-US" sz="1400" u="none" strike="noStrike" dirty="0">
                          <a:effectLst/>
                        </a:rPr>
                        <a:t>cold to warm transitions, </a:t>
                      </a:r>
                      <a:r>
                        <a:rPr lang="en-US" sz="1400" u="none" strike="noStrike" dirty="0" err="1">
                          <a:effectLst/>
                        </a:rPr>
                        <a:t>intermodules</a:t>
                      </a:r>
                      <a:r>
                        <a:rPr lang="en-US" sz="1400" u="none" strike="noStrike" dirty="0">
                          <a:effectLst/>
                        </a:rPr>
                        <a:t>, more heat load.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volumes to commission.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 equipment, more maintenance.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risk of equipment failure.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Interlocks.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*More cold to warm transitions, </a:t>
                      </a:r>
                      <a:r>
                        <a:rPr lang="en-US" sz="1400" u="none" strike="noStrike" dirty="0" err="1">
                          <a:effectLst/>
                        </a:rPr>
                        <a:t>intermodules</a:t>
                      </a:r>
                      <a:r>
                        <a:rPr lang="en-US" sz="1400" u="none" strike="noStrike" dirty="0">
                          <a:effectLst/>
                        </a:rPr>
                        <a:t>, more heat load.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volumes to commission.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 equipment, more maintenance.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risk of equipment failure.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*More Interlocks.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*Cold Diagnostic Instrumentation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*Cold BPM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*Cavities need to be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recommissioned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if vented.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*Equipment will see more thermal cycles.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 Beam vacuum sectors long- cold sector valves don’t exist!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* Some sensitive equipment is imprisoned in cryostat - needs vacuum compatibility and validation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38" marR="7538" marT="7538" marB="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38" y="723089"/>
            <a:ext cx="2971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1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1217</Words>
  <Application>Microsoft Macintosh PowerPoint</Application>
  <PresentationFormat>On-screen Show (4:3)</PresentationFormat>
  <Paragraphs>212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Cryogenics</vt:lpstr>
      <vt:lpstr>Cryogenics (Cryo-plant, He, N2)</vt:lpstr>
      <vt:lpstr>PowerPoint Presentation</vt:lpstr>
      <vt:lpstr>PowerPoint Presentation</vt:lpstr>
      <vt:lpstr>What do we have</vt:lpstr>
      <vt:lpstr>Estimate heat load to the cryomodule</vt:lpstr>
      <vt:lpstr>What do we need (elements)</vt:lpstr>
      <vt:lpstr>What do we need (elements)</vt:lpstr>
      <vt:lpstr>PowerPoint Presentation</vt:lpstr>
      <vt:lpstr>Example of CERN CryoPlant (S. Claudet)</vt:lpstr>
      <vt:lpstr>Example of cryo-plant and Flow schematic</vt:lpstr>
      <vt:lpstr>PHYSICAL REVIEW SPECIAL TOPICS - ACCELERATORS AND BEAMS Assessment of the basic parameters of the CERN Superconducting Proton Linac 12, 070402 (2009)</vt:lpstr>
      <vt:lpstr>Cavity Supporting system</vt:lpstr>
      <vt:lpstr>Cavity Supporting system</vt:lpstr>
      <vt:lpstr>PowerPoint Presentation</vt:lpstr>
      <vt:lpstr>Vacuum vessel design</vt:lpstr>
      <vt:lpstr>PowerPoint Presentation</vt:lpstr>
      <vt:lpstr>PowerPoint Presentation</vt:lpstr>
      <vt:lpstr>Summary from cryomodule requirements document </vt:lpstr>
      <vt:lpstr>Summary and Road Map for the Cryogenics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ESS User</cp:lastModifiedBy>
  <cp:revision>73</cp:revision>
  <dcterms:created xsi:type="dcterms:W3CDTF">2011-12-03T15:15:04Z</dcterms:created>
  <dcterms:modified xsi:type="dcterms:W3CDTF">2011-12-05T13:38:55Z</dcterms:modified>
</cp:coreProperties>
</file>