
<file path=[Content_Types].xml><?xml version="1.0" encoding="utf-8"?>
<Types xmlns="http://schemas.openxmlformats.org/package/2006/content-types">
  <Default Extension="xml" ContentType="application/xml"/>
  <Default Extension="jpeg" ContentType="image/jpeg"/>
  <Default Extension="m4v" ContentType="video/unknown"/>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92" r:id="rId3"/>
    <p:sldId id="293" r:id="rId4"/>
    <p:sldId id="294" r:id="rId5"/>
    <p:sldId id="296" r:id="rId6"/>
    <p:sldId id="297" r:id="rId7"/>
    <p:sldId id="298" r:id="rId8"/>
    <p:sldId id="299" r:id="rId9"/>
    <p:sldId id="300" r:id="rId10"/>
    <p:sldId id="301" r:id="rId11"/>
    <p:sldId id="302" r:id="rId12"/>
    <p:sldId id="307" r:id="rId13"/>
    <p:sldId id="303" r:id="rId14"/>
    <p:sldId id="306" r:id="rId15"/>
    <p:sldId id="305"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88" d="100"/>
          <a:sy n="188" d="100"/>
        </p:scale>
        <p:origin x="-3096"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1" Type="http://schemas.openxmlformats.org/officeDocument/2006/relationships/image" Target="../media/image9.emf"/><Relationship Id="rId2"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 Id="rId2"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emf"/></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jpe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3445" y="5005749"/>
            <a:ext cx="2730683" cy="906998"/>
          </a:xfrm>
        </p:spPr>
        <p:txBody>
          <a:bodyPr>
            <a:noAutofit/>
          </a:bodyPr>
          <a:lstStyle>
            <a:lvl1pPr marL="0" indent="0" algn="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D439A6B6-E2F1-7641-AACC-79A4B8600AF1}" type="datetimeFigureOut">
              <a:rPr lang="en-US" smtClean="0"/>
              <a:t>2011-12-06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A0EE2-EEEB-DA48-9E6B-30E2CD798BC3}" type="slidenum">
              <a:rPr lang="en-US" smtClean="0"/>
              <a:t>‹#›</a:t>
            </a:fld>
            <a:endParaRPr lang="en-US"/>
          </a:p>
        </p:txBody>
      </p:sp>
      <p:grpSp>
        <p:nvGrpSpPr>
          <p:cNvPr id="8" name="Group 7"/>
          <p:cNvGrpSpPr/>
          <p:nvPr userDrawn="1"/>
        </p:nvGrpSpPr>
        <p:grpSpPr>
          <a:xfrm>
            <a:off x="-110519" y="-6686"/>
            <a:ext cx="7078651" cy="6858000"/>
            <a:chOff x="-1409700" y="-15875"/>
            <a:chExt cx="10083800" cy="9769475"/>
          </a:xfrm>
        </p:grpSpPr>
        <p:pic>
          <p:nvPicPr>
            <p:cNvPr id="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15875"/>
              <a:ext cx="9944100" cy="976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700" y="-12700"/>
              <a:ext cx="9944100" cy="976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9700" y="-12700"/>
              <a:ext cx="9944100" cy="976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0" y="-12700"/>
              <a:ext cx="9944100" cy="976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sp>
        <p:nvSpPr>
          <p:cNvPr id="2" name="Title 1"/>
          <p:cNvSpPr>
            <a:spLocks noGrp="1"/>
          </p:cNvSpPr>
          <p:nvPr>
            <p:ph type="ctrTitle"/>
          </p:nvPr>
        </p:nvSpPr>
        <p:spPr>
          <a:xfrm>
            <a:off x="685800" y="1556514"/>
            <a:ext cx="3709546" cy="4082285"/>
          </a:xfrm>
        </p:spPr>
        <p:txBody>
          <a:bodyPr/>
          <a:lstStyle>
            <a:lvl1pPr>
              <a:defRPr>
                <a:solidFill>
                  <a:schemeClr val="bg1"/>
                </a:solidFill>
              </a:defRPr>
            </a:lvl1pPr>
          </a:lstStyle>
          <a:p>
            <a:r>
              <a:rPr lang="en-US" smtClean="0"/>
              <a:t>Click to edit Master title style</a:t>
            </a:r>
            <a:endParaRPr lang="en-US"/>
          </a:p>
        </p:txBody>
      </p:sp>
      <p:sp>
        <p:nvSpPr>
          <p:cNvPr id="13" name="TextBox 12"/>
          <p:cNvSpPr txBox="1"/>
          <p:nvPr userDrawn="1"/>
        </p:nvSpPr>
        <p:spPr>
          <a:xfrm>
            <a:off x="685800" y="5902410"/>
            <a:ext cx="2875302" cy="369332"/>
          </a:xfrm>
          <a:prstGeom prst="rect">
            <a:avLst/>
          </a:prstGeom>
          <a:noFill/>
        </p:spPr>
        <p:txBody>
          <a:bodyPr wrap="square" rtlCol="0">
            <a:spAutoFit/>
          </a:bodyPr>
          <a:lstStyle/>
          <a:p>
            <a:endParaRPr lang="en-US" dirty="0"/>
          </a:p>
        </p:txBody>
      </p:sp>
      <p:pic>
        <p:nvPicPr>
          <p:cNvPr id="14" name="Picture 10" descr="ESS_Logo_Expl_Large"/>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088600" y="2383858"/>
            <a:ext cx="2751068" cy="1488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756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39A6B6-E2F1-7641-AACC-79A4B8600AF1}" type="datetimeFigureOut">
              <a:rPr lang="en-US" smtClean="0"/>
              <a:t>2011-12-06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A0EE2-EEEB-DA48-9E6B-30E2CD798BC3}" type="slidenum">
              <a:rPr lang="en-US" smtClean="0"/>
              <a:t>‹#›</a:t>
            </a:fld>
            <a:endParaRPr lang="en-US"/>
          </a:p>
        </p:txBody>
      </p:sp>
    </p:spTree>
    <p:extLst>
      <p:ext uri="{BB962C8B-B14F-4D97-AF65-F5344CB8AC3E}">
        <p14:creationId xmlns:p14="http://schemas.microsoft.com/office/powerpoint/2010/main" val="4192378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39A6B6-E2F1-7641-AACC-79A4B8600AF1}" type="datetimeFigureOut">
              <a:rPr lang="en-US" smtClean="0"/>
              <a:t>2011-12-06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A0EE2-EEEB-DA48-9E6B-30E2CD798BC3}" type="slidenum">
              <a:rPr lang="en-US" smtClean="0"/>
              <a:t>‹#›</a:t>
            </a:fld>
            <a:endParaRPr lang="en-US"/>
          </a:p>
        </p:txBody>
      </p:sp>
    </p:spTree>
    <p:extLst>
      <p:ext uri="{BB962C8B-B14F-4D97-AF65-F5344CB8AC3E}">
        <p14:creationId xmlns:p14="http://schemas.microsoft.com/office/powerpoint/2010/main" val="1616456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39A6B6-E2F1-7641-AACC-79A4B8600AF1}" type="datetimeFigureOut">
              <a:rPr lang="en-US" smtClean="0"/>
              <a:t>2011-12-06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A0EE2-EEEB-DA48-9E6B-30E2CD798BC3}" type="slidenum">
              <a:rPr lang="en-US" smtClean="0"/>
              <a:t>‹#›</a:t>
            </a:fld>
            <a:endParaRPr lang="en-US"/>
          </a:p>
        </p:txBody>
      </p:sp>
    </p:spTree>
    <p:extLst>
      <p:ext uri="{BB962C8B-B14F-4D97-AF65-F5344CB8AC3E}">
        <p14:creationId xmlns:p14="http://schemas.microsoft.com/office/powerpoint/2010/main" val="1282303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39A6B6-E2F1-7641-AACC-79A4B8600AF1}" type="datetimeFigureOut">
              <a:rPr lang="en-US" smtClean="0"/>
              <a:t>2011-12-06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A0EE2-EEEB-DA48-9E6B-30E2CD798BC3}" type="slidenum">
              <a:rPr lang="en-US" smtClean="0"/>
              <a:t>‹#›</a:t>
            </a:fld>
            <a:endParaRPr lang="en-US"/>
          </a:p>
        </p:txBody>
      </p:sp>
    </p:spTree>
    <p:extLst>
      <p:ext uri="{BB962C8B-B14F-4D97-AF65-F5344CB8AC3E}">
        <p14:creationId xmlns:p14="http://schemas.microsoft.com/office/powerpoint/2010/main" val="396390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39A6B6-E2F1-7641-AACC-79A4B8600AF1}" type="datetimeFigureOut">
              <a:rPr lang="en-US" smtClean="0"/>
              <a:t>2011-12-06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8A0EE2-EEEB-DA48-9E6B-30E2CD798BC3}" type="slidenum">
              <a:rPr lang="en-US" smtClean="0"/>
              <a:t>‹#›</a:t>
            </a:fld>
            <a:endParaRPr lang="en-US"/>
          </a:p>
        </p:txBody>
      </p:sp>
    </p:spTree>
    <p:extLst>
      <p:ext uri="{BB962C8B-B14F-4D97-AF65-F5344CB8AC3E}">
        <p14:creationId xmlns:p14="http://schemas.microsoft.com/office/powerpoint/2010/main" val="3666230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439A6B6-E2F1-7641-AACC-79A4B8600AF1}" type="datetimeFigureOut">
              <a:rPr lang="en-US" smtClean="0"/>
              <a:t>2011-12-06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8A0EE2-EEEB-DA48-9E6B-30E2CD798BC3}" type="slidenum">
              <a:rPr lang="en-US" smtClean="0"/>
              <a:t>‹#›</a:t>
            </a:fld>
            <a:endParaRPr lang="en-US"/>
          </a:p>
        </p:txBody>
      </p:sp>
    </p:spTree>
    <p:extLst>
      <p:ext uri="{BB962C8B-B14F-4D97-AF65-F5344CB8AC3E}">
        <p14:creationId xmlns:p14="http://schemas.microsoft.com/office/powerpoint/2010/main" val="3417970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39A6B6-E2F1-7641-AACC-79A4B8600AF1}" type="datetimeFigureOut">
              <a:rPr lang="en-US" smtClean="0"/>
              <a:t>2011-12-06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8A0EE2-EEEB-DA48-9E6B-30E2CD798BC3}" type="slidenum">
              <a:rPr lang="en-US" smtClean="0"/>
              <a:t>‹#›</a:t>
            </a:fld>
            <a:endParaRPr lang="en-US"/>
          </a:p>
        </p:txBody>
      </p:sp>
    </p:spTree>
    <p:extLst>
      <p:ext uri="{BB962C8B-B14F-4D97-AF65-F5344CB8AC3E}">
        <p14:creationId xmlns:p14="http://schemas.microsoft.com/office/powerpoint/2010/main" val="1166003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39A6B6-E2F1-7641-AACC-79A4B8600AF1}" type="datetimeFigureOut">
              <a:rPr lang="en-US" smtClean="0"/>
              <a:t>2011-12-06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8A0EE2-EEEB-DA48-9E6B-30E2CD798BC3}" type="slidenum">
              <a:rPr lang="en-US" smtClean="0"/>
              <a:t>‹#›</a:t>
            </a:fld>
            <a:endParaRPr lang="en-US"/>
          </a:p>
        </p:txBody>
      </p:sp>
    </p:spTree>
    <p:extLst>
      <p:ext uri="{BB962C8B-B14F-4D97-AF65-F5344CB8AC3E}">
        <p14:creationId xmlns:p14="http://schemas.microsoft.com/office/powerpoint/2010/main" val="3982178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39A6B6-E2F1-7641-AACC-79A4B8600AF1}" type="datetimeFigureOut">
              <a:rPr lang="en-US" smtClean="0"/>
              <a:t>2011-12-06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8A0EE2-EEEB-DA48-9E6B-30E2CD798BC3}" type="slidenum">
              <a:rPr lang="en-US" smtClean="0"/>
              <a:t>‹#›</a:t>
            </a:fld>
            <a:endParaRPr lang="en-US"/>
          </a:p>
        </p:txBody>
      </p:sp>
    </p:spTree>
    <p:extLst>
      <p:ext uri="{BB962C8B-B14F-4D97-AF65-F5344CB8AC3E}">
        <p14:creationId xmlns:p14="http://schemas.microsoft.com/office/powerpoint/2010/main" val="1178854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39A6B6-E2F1-7641-AACC-79A4B8600AF1}" type="datetimeFigureOut">
              <a:rPr lang="en-US" smtClean="0"/>
              <a:t>2011-12-06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8A0EE2-EEEB-DA48-9E6B-30E2CD798BC3}" type="slidenum">
              <a:rPr lang="en-US" smtClean="0"/>
              <a:t>‹#›</a:t>
            </a:fld>
            <a:endParaRPr lang="en-US"/>
          </a:p>
        </p:txBody>
      </p:sp>
    </p:spTree>
    <p:extLst>
      <p:ext uri="{BB962C8B-B14F-4D97-AF65-F5344CB8AC3E}">
        <p14:creationId xmlns:p14="http://schemas.microsoft.com/office/powerpoint/2010/main" val="304608569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1"/>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42095" t="67936"/>
          <a:stretch/>
        </p:blipFill>
        <p:spPr bwMode="auto">
          <a:xfrm>
            <a:off x="6163826" y="5620444"/>
            <a:ext cx="2980174" cy="1237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Placeholder 1"/>
          <p:cNvSpPr>
            <a:spLocks noGrp="1"/>
          </p:cNvSpPr>
          <p:nvPr>
            <p:ph type="title"/>
          </p:nvPr>
        </p:nvSpPr>
        <p:spPr>
          <a:xfrm>
            <a:off x="1942420" y="105223"/>
            <a:ext cx="6744380" cy="9017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182952"/>
            <a:ext cx="8229600" cy="494321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39A6B6-E2F1-7641-AACC-79A4B8600AF1}" type="datetimeFigureOut">
              <a:rPr lang="en-US" smtClean="0"/>
              <a:t>2011-12-06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8A0EE2-EEEB-DA48-9E6B-30E2CD798BC3}" type="slidenum">
              <a:rPr lang="en-US" smtClean="0"/>
              <a:t>‹#›</a:t>
            </a:fld>
            <a:endParaRPr lang="en-US"/>
          </a:p>
        </p:txBody>
      </p:sp>
      <p:pic>
        <p:nvPicPr>
          <p:cNvPr id="8" name="Picture 7"/>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61395" y="105223"/>
            <a:ext cx="1693863"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2455065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png"/><Relationship Id="rId1" Type="http://schemas.microsoft.com/office/2007/relationships/media" Target="../media/media1.m4v"/><Relationship Id="rId2" Type="http://schemas.openxmlformats.org/officeDocument/2006/relationships/video" Target="../media/media1.m4v"/></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9.emf"/><Relationship Id="rId5" Type="http://schemas.openxmlformats.org/officeDocument/2006/relationships/image" Target="../media/image13.png"/><Relationship Id="rId6" Type="http://schemas.openxmlformats.org/officeDocument/2006/relationships/oleObject" Target="../embeddings/oleObject2.bin"/><Relationship Id="rId7" Type="http://schemas.openxmlformats.org/officeDocument/2006/relationships/image" Target="../media/image10.emf"/><Relationship Id="rId8" Type="http://schemas.openxmlformats.org/officeDocument/2006/relationships/oleObject" Target="../embeddings/oleObject3.bin"/><Relationship Id="rId9" Type="http://schemas.openxmlformats.org/officeDocument/2006/relationships/image" Target="../media/image11.emf"/><Relationship Id="rId10" Type="http://schemas.openxmlformats.org/officeDocument/2006/relationships/oleObject" Target="../embeddings/oleObject4.bin"/><Relationship Id="rId11" Type="http://schemas.openxmlformats.org/officeDocument/2006/relationships/image" Target="../media/image12.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oleObject" Target="../embeddings/oleObject5.bin"/><Relationship Id="rId8" Type="http://schemas.openxmlformats.org/officeDocument/2006/relationships/image" Target="../media/image14.emf"/><Relationship Id="rId9" Type="http://schemas.openxmlformats.org/officeDocument/2006/relationships/oleObject" Target="../embeddings/oleObject6.bin"/><Relationship Id="rId10" Type="http://schemas.openxmlformats.org/officeDocument/2006/relationships/image" Target="../media/image15.emf"/><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oleObject" Target="../embeddings/oleObject7.bin"/><Relationship Id="rId6" Type="http://schemas.openxmlformats.org/officeDocument/2006/relationships/image" Target="../media/image19.emf"/><Relationship Id="rId7" Type="http://schemas.openxmlformats.org/officeDocument/2006/relationships/image" Target="../media/image22.emf"/><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Radio Frequency Systems</a:t>
            </a:r>
            <a:endParaRPr lang="en-US" dirty="0"/>
          </a:p>
        </p:txBody>
      </p:sp>
      <p:sp>
        <p:nvSpPr>
          <p:cNvPr id="3" name="Subtitle 2"/>
          <p:cNvSpPr>
            <a:spLocks noGrp="1"/>
          </p:cNvSpPr>
          <p:nvPr>
            <p:ph type="subTitle" idx="1"/>
          </p:nvPr>
        </p:nvSpPr>
        <p:spPr>
          <a:xfrm>
            <a:off x="6163445" y="4869203"/>
            <a:ext cx="2730683" cy="906998"/>
          </a:xfrm>
        </p:spPr>
        <p:txBody>
          <a:bodyPr/>
          <a:lstStyle/>
          <a:p>
            <a:r>
              <a:rPr lang="en-US" dirty="0" smtClean="0"/>
              <a:t>Stephen Molloy</a:t>
            </a:r>
          </a:p>
          <a:p>
            <a:r>
              <a:rPr lang="en-US" dirty="0" smtClean="0"/>
              <a:t>RF Group</a:t>
            </a:r>
          </a:p>
          <a:p>
            <a:r>
              <a:rPr lang="en-US" dirty="0" smtClean="0"/>
              <a:t>ESS Accelerator Division</a:t>
            </a:r>
            <a:endParaRPr lang="en-US" dirty="0"/>
          </a:p>
        </p:txBody>
      </p:sp>
      <p:sp>
        <p:nvSpPr>
          <p:cNvPr id="4" name="TextBox 3"/>
          <p:cNvSpPr txBox="1"/>
          <p:nvPr/>
        </p:nvSpPr>
        <p:spPr>
          <a:xfrm>
            <a:off x="368695" y="5038634"/>
            <a:ext cx="3181710" cy="646331"/>
          </a:xfrm>
          <a:prstGeom prst="rect">
            <a:avLst/>
          </a:prstGeom>
          <a:noFill/>
        </p:spPr>
        <p:txBody>
          <a:bodyPr wrap="square" rtlCol="0">
            <a:spAutoFit/>
          </a:bodyPr>
          <a:lstStyle/>
          <a:p>
            <a:pPr algn="ctr"/>
            <a:r>
              <a:rPr lang="en-US" dirty="0" smtClean="0">
                <a:solidFill>
                  <a:srgbClr val="FFFFFF"/>
                </a:solidFill>
              </a:rPr>
              <a:t>AD Retreat</a:t>
            </a:r>
          </a:p>
          <a:p>
            <a:pPr algn="ctr"/>
            <a:r>
              <a:rPr lang="en-US" dirty="0" smtClean="0">
                <a:solidFill>
                  <a:srgbClr val="FFFFFF"/>
                </a:solidFill>
              </a:rPr>
              <a:t>05-December-2011</a:t>
            </a:r>
            <a:endParaRPr lang="en-US" dirty="0">
              <a:solidFill>
                <a:srgbClr val="FFFFFF"/>
              </a:solidFill>
            </a:endParaRPr>
          </a:p>
        </p:txBody>
      </p:sp>
    </p:spTree>
    <p:extLst>
      <p:ext uri="{BB962C8B-B14F-4D97-AF65-F5344CB8AC3E}">
        <p14:creationId xmlns:p14="http://schemas.microsoft.com/office/powerpoint/2010/main" val="28382280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smtClean="0"/>
              <a:t>Forward &amp; reflected SCRF: Nominal</a:t>
            </a:r>
            <a:endParaRPr lang="en-GB" dirty="0"/>
          </a:p>
        </p:txBody>
      </p:sp>
      <p:pic>
        <p:nvPicPr>
          <p:cNvPr id="5" name="Content Placeholder 4" descr="linacnominal.pdf"/>
          <p:cNvPicPr>
            <a:picLocks noGrp="1" noChangeAspect="1"/>
          </p:cNvPicPr>
          <p:nvPr>
            <p:ph idx="1"/>
          </p:nvPr>
        </p:nvPicPr>
        <p:blipFill>
          <a:blip r:embed="rId2">
            <a:extLst>
              <a:ext uri="{28A0092B-C50C-407E-A947-70E740481C1C}">
                <a14:useLocalDpi xmlns:a14="http://schemas.microsoft.com/office/drawing/2010/main" val="0"/>
              </a:ext>
            </a:extLst>
          </a:blip>
          <a:srcRect l="1188" r="1188"/>
          <a:stretch>
            <a:fillRect/>
          </a:stretch>
        </p:blipFill>
        <p:spPr/>
      </p:pic>
    </p:spTree>
    <p:extLst>
      <p:ext uri="{BB962C8B-B14F-4D97-AF65-F5344CB8AC3E}">
        <p14:creationId xmlns:p14="http://schemas.microsoft.com/office/powerpoint/2010/main" val="220846342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Forward &amp; reflected SCRF:</a:t>
            </a:r>
            <a:br>
              <a:rPr lang="en-GB" dirty="0" smtClean="0"/>
            </a:br>
            <a:r>
              <a:rPr lang="en-GB" dirty="0" smtClean="0"/>
              <a:t>50% beam current</a:t>
            </a:r>
            <a:endParaRPr lang="en-GB" dirty="0"/>
          </a:p>
        </p:txBody>
      </p:sp>
      <p:pic>
        <p:nvPicPr>
          <p:cNvPr id="4" name="Content Placeholder 3" descr="linacoptlowcharge.pdf"/>
          <p:cNvPicPr>
            <a:picLocks noGrp="1" noChangeAspect="1"/>
          </p:cNvPicPr>
          <p:nvPr>
            <p:ph idx="1"/>
          </p:nvPr>
        </p:nvPicPr>
        <p:blipFill>
          <a:blip r:embed="rId2">
            <a:extLst>
              <a:ext uri="{28A0092B-C50C-407E-A947-70E740481C1C}">
                <a14:useLocalDpi xmlns:a14="http://schemas.microsoft.com/office/drawing/2010/main" val="0"/>
              </a:ext>
            </a:extLst>
          </a:blip>
          <a:srcRect l="2730" r="2730"/>
          <a:stretch>
            <a:fillRect/>
          </a:stretch>
        </p:blipFill>
        <p:spPr/>
      </p:pic>
      <p:sp>
        <p:nvSpPr>
          <p:cNvPr id="3" name="Line Callout 1 2"/>
          <p:cNvSpPr/>
          <p:nvPr/>
        </p:nvSpPr>
        <p:spPr>
          <a:xfrm>
            <a:off x="6887317" y="6018449"/>
            <a:ext cx="2036449" cy="709399"/>
          </a:xfrm>
          <a:prstGeom prst="borderCallout1">
            <a:avLst>
              <a:gd name="adj1" fmla="val -13508"/>
              <a:gd name="adj2" fmla="val 41105"/>
              <a:gd name="adj3" fmla="val -239113"/>
              <a:gd name="adj4" fmla="val 15038"/>
            </a:avLst>
          </a:prstGeom>
          <a:ln w="34925"/>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&gt;10% of input power is reflected</a:t>
            </a:r>
          </a:p>
        </p:txBody>
      </p:sp>
    </p:spTree>
    <p:extLst>
      <p:ext uri="{BB962C8B-B14F-4D97-AF65-F5344CB8AC3E}">
        <p14:creationId xmlns:p14="http://schemas.microsoft.com/office/powerpoint/2010/main" val="190439301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Forward &amp; reflected SCRF:</a:t>
            </a:r>
            <a:br>
              <a:rPr lang="en-GB" dirty="0" smtClean="0"/>
            </a:br>
            <a:r>
              <a:rPr lang="en-GB" dirty="0" smtClean="0"/>
              <a:t>200% beam current</a:t>
            </a:r>
            <a:endParaRPr lang="en-GB" dirty="0"/>
          </a:p>
        </p:txBody>
      </p:sp>
      <p:pic>
        <p:nvPicPr>
          <p:cNvPr id="5" name="Content Placeholder 4" descr="linacopthighcharge.pdf"/>
          <p:cNvPicPr>
            <a:picLocks noGrp="1" noChangeAspect="1"/>
          </p:cNvPicPr>
          <p:nvPr>
            <p:ph idx="1"/>
          </p:nvPr>
        </p:nvPicPr>
        <p:blipFill>
          <a:blip r:embed="rId2">
            <a:extLst>
              <a:ext uri="{28A0092B-C50C-407E-A947-70E740481C1C}">
                <a14:useLocalDpi xmlns:a14="http://schemas.microsoft.com/office/drawing/2010/main" val="0"/>
              </a:ext>
            </a:extLst>
          </a:blip>
          <a:srcRect l="2730" r="2730"/>
          <a:stretch>
            <a:fillRect/>
          </a:stretch>
        </p:blipFill>
        <p:spPr/>
      </p:pic>
      <p:sp>
        <p:nvSpPr>
          <p:cNvPr id="6" name="Line Callout 1 5"/>
          <p:cNvSpPr/>
          <p:nvPr/>
        </p:nvSpPr>
        <p:spPr>
          <a:xfrm>
            <a:off x="6887317" y="6018449"/>
            <a:ext cx="2036449" cy="709399"/>
          </a:xfrm>
          <a:prstGeom prst="borderCallout1">
            <a:avLst>
              <a:gd name="adj1" fmla="val -13508"/>
              <a:gd name="adj2" fmla="val 41105"/>
              <a:gd name="adj3" fmla="val -239113"/>
              <a:gd name="adj4" fmla="val 15038"/>
            </a:avLst>
          </a:prstGeom>
          <a:ln w="34925"/>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~5% of input power is reflected</a:t>
            </a:r>
          </a:p>
        </p:txBody>
      </p:sp>
    </p:spTree>
    <p:extLst>
      <p:ext uri="{BB962C8B-B14F-4D97-AF65-F5344CB8AC3E}">
        <p14:creationId xmlns:p14="http://schemas.microsoft.com/office/powerpoint/2010/main" val="260467468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smtClean="0"/>
              <a:t>CDR/</a:t>
            </a:r>
            <a:r>
              <a:rPr lang="en-GB" dirty="0" err="1" smtClean="0"/>
              <a:t>tdr</a:t>
            </a:r>
            <a:r>
              <a:rPr lang="en-GB" dirty="0" smtClean="0"/>
              <a:t>:  organisation</a:t>
            </a:r>
            <a:br>
              <a:rPr lang="en-GB" dirty="0" smtClean="0"/>
            </a:br>
            <a:r>
              <a:rPr lang="en-GB" sz="1200" dirty="0" smtClean="0"/>
              <a:t>(may have changed since I wrote this last night.  Your mileage may vary.  contains products known to the state of California to cause cancer.  For external use only.  May contain nuts.  Not suitable for small children.  Known to cause irritation to laboratory rats.  May contain small parts.)</a:t>
            </a:r>
            <a:endParaRPr lang="en-GB" sz="1200" dirty="0"/>
          </a:p>
        </p:txBody>
      </p:sp>
      <p:sp>
        <p:nvSpPr>
          <p:cNvPr id="5" name="Text Placeholder 4"/>
          <p:cNvSpPr>
            <a:spLocks noGrp="1"/>
          </p:cNvSpPr>
          <p:nvPr>
            <p:ph type="body" idx="1"/>
          </p:nvPr>
        </p:nvSpPr>
        <p:spPr/>
        <p:txBody>
          <a:bodyPr/>
          <a:lstStyle/>
          <a:p>
            <a:endParaRPr lang="en-GB"/>
          </a:p>
        </p:txBody>
      </p:sp>
    </p:spTree>
    <p:extLst>
      <p:ext uri="{BB962C8B-B14F-4D97-AF65-F5344CB8AC3E}">
        <p14:creationId xmlns:p14="http://schemas.microsoft.com/office/powerpoint/2010/main" val="87991977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84995" y="888095"/>
            <a:ext cx="1332000" cy="646331"/>
          </a:xfrm>
          <a:prstGeom prst="rect">
            <a:avLst/>
          </a:prstGeom>
          <a:noFill/>
          <a:ln>
            <a:solidFill>
              <a:schemeClr val="accent1"/>
            </a:solidFill>
          </a:ln>
          <a:effectLst>
            <a:outerShdw blurRad="50800" dist="38100" dir="2700000" algn="tl" rotWithShape="0">
              <a:srgbClr val="000000">
                <a:alpha val="43000"/>
              </a:srgbClr>
            </a:outerShdw>
          </a:effectLst>
        </p:spPr>
        <p:txBody>
          <a:bodyPr wrap="square" rtlCol="0">
            <a:spAutoFit/>
          </a:bodyPr>
          <a:lstStyle/>
          <a:p>
            <a:pPr algn="ctr"/>
            <a:r>
              <a:rPr lang="en-US" sz="1200" dirty="0" smtClean="0"/>
              <a:t>8.2</a:t>
            </a:r>
          </a:p>
          <a:p>
            <a:pPr algn="ctr"/>
            <a:r>
              <a:rPr lang="en-US" sz="1200" dirty="0" smtClean="0"/>
              <a:t>RF System Design</a:t>
            </a:r>
          </a:p>
          <a:p>
            <a:pPr algn="ctr"/>
            <a:endParaRPr lang="en-US" sz="1200" dirty="0"/>
          </a:p>
        </p:txBody>
      </p:sp>
      <p:sp>
        <p:nvSpPr>
          <p:cNvPr id="7" name="TextBox 6"/>
          <p:cNvSpPr txBox="1"/>
          <p:nvPr/>
        </p:nvSpPr>
        <p:spPr>
          <a:xfrm>
            <a:off x="3109342" y="3872974"/>
            <a:ext cx="1332000" cy="646331"/>
          </a:xfrm>
          <a:prstGeom prst="rect">
            <a:avLst/>
          </a:prstGeom>
          <a:noFill/>
          <a:ln>
            <a:solidFill>
              <a:schemeClr val="accent1"/>
            </a:solidFill>
          </a:ln>
          <a:effectLst>
            <a:outerShdw blurRad="50800" dist="38100" dir="2700000" algn="tl" rotWithShape="0">
              <a:srgbClr val="000000">
                <a:alpha val="43000"/>
              </a:srgbClr>
            </a:outerShdw>
          </a:effectLst>
        </p:spPr>
        <p:txBody>
          <a:bodyPr wrap="square" rtlCol="0">
            <a:spAutoFit/>
          </a:bodyPr>
          <a:lstStyle/>
          <a:p>
            <a:pPr algn="ctr"/>
            <a:r>
              <a:rPr lang="en-US" sz="1200" dirty="0" smtClean="0"/>
              <a:t>8.6</a:t>
            </a:r>
          </a:p>
          <a:p>
            <a:pPr algn="ctr"/>
            <a:r>
              <a:rPr lang="en-US" sz="1200" dirty="0" smtClean="0"/>
              <a:t>Power Sources</a:t>
            </a:r>
          </a:p>
          <a:p>
            <a:pPr algn="ctr"/>
            <a:endParaRPr lang="en-US" sz="1200" dirty="0" smtClean="0"/>
          </a:p>
        </p:txBody>
      </p:sp>
      <p:sp>
        <p:nvSpPr>
          <p:cNvPr id="8" name="TextBox 7"/>
          <p:cNvSpPr txBox="1"/>
          <p:nvPr/>
        </p:nvSpPr>
        <p:spPr>
          <a:xfrm>
            <a:off x="5344972" y="3872974"/>
            <a:ext cx="1332000" cy="646331"/>
          </a:xfrm>
          <a:prstGeom prst="rect">
            <a:avLst/>
          </a:prstGeom>
          <a:noFill/>
          <a:ln>
            <a:solidFill>
              <a:schemeClr val="accent1"/>
            </a:solidFill>
          </a:ln>
          <a:effectLst>
            <a:outerShdw blurRad="50800" dist="38100" dir="2700000" algn="tl" rotWithShape="0">
              <a:srgbClr val="000000">
                <a:alpha val="43000"/>
              </a:srgbClr>
            </a:outerShdw>
          </a:effectLst>
        </p:spPr>
        <p:txBody>
          <a:bodyPr wrap="square" rtlCol="0">
            <a:spAutoFit/>
          </a:bodyPr>
          <a:lstStyle/>
          <a:p>
            <a:pPr algn="ctr"/>
            <a:r>
              <a:rPr lang="en-US" sz="1200" dirty="0" smtClean="0"/>
              <a:t>8.8</a:t>
            </a:r>
          </a:p>
          <a:p>
            <a:pPr algn="ctr"/>
            <a:r>
              <a:rPr lang="en-US" sz="1200" dirty="0" smtClean="0"/>
              <a:t>Distribution</a:t>
            </a:r>
          </a:p>
          <a:p>
            <a:pPr algn="ctr"/>
            <a:endParaRPr lang="en-US" sz="1200" dirty="0" smtClean="0"/>
          </a:p>
        </p:txBody>
      </p:sp>
      <p:sp>
        <p:nvSpPr>
          <p:cNvPr id="9" name="TextBox 8"/>
          <p:cNvSpPr txBox="1"/>
          <p:nvPr/>
        </p:nvSpPr>
        <p:spPr>
          <a:xfrm>
            <a:off x="3109342" y="2396974"/>
            <a:ext cx="1332000" cy="646331"/>
          </a:xfrm>
          <a:prstGeom prst="rect">
            <a:avLst/>
          </a:prstGeom>
          <a:noFill/>
          <a:ln>
            <a:solidFill>
              <a:schemeClr val="accent1"/>
            </a:solidFill>
          </a:ln>
          <a:effectLst>
            <a:outerShdw blurRad="50800" dist="38100" dir="2700000" algn="tl" rotWithShape="0">
              <a:srgbClr val="000000">
                <a:alpha val="43000"/>
              </a:srgbClr>
            </a:outerShdw>
          </a:effectLst>
        </p:spPr>
        <p:txBody>
          <a:bodyPr wrap="square" rtlCol="0">
            <a:spAutoFit/>
          </a:bodyPr>
          <a:lstStyle/>
          <a:p>
            <a:pPr algn="ctr"/>
            <a:r>
              <a:rPr lang="en-US" sz="1200" dirty="0" smtClean="0"/>
              <a:t>8.3</a:t>
            </a:r>
          </a:p>
          <a:p>
            <a:pPr algn="ctr"/>
            <a:r>
              <a:rPr lang="en-US" sz="1200" dirty="0" smtClean="0"/>
              <a:t>Low Level RF</a:t>
            </a:r>
          </a:p>
          <a:p>
            <a:pPr algn="ctr"/>
            <a:endParaRPr lang="en-US" sz="1200" dirty="0" smtClean="0"/>
          </a:p>
        </p:txBody>
      </p:sp>
      <p:sp>
        <p:nvSpPr>
          <p:cNvPr id="10" name="TextBox 9"/>
          <p:cNvSpPr txBox="1"/>
          <p:nvPr/>
        </p:nvSpPr>
        <p:spPr>
          <a:xfrm>
            <a:off x="7140816" y="3137229"/>
            <a:ext cx="990000" cy="646331"/>
          </a:xfrm>
          <a:prstGeom prst="rect">
            <a:avLst/>
          </a:prstGeom>
          <a:noFill/>
          <a:ln>
            <a:solidFill>
              <a:schemeClr val="accent1"/>
            </a:solidFill>
          </a:ln>
          <a:effectLst>
            <a:outerShdw blurRad="50800" dist="38100" dir="2700000" algn="tl" rotWithShape="0">
              <a:srgbClr val="000000">
                <a:alpha val="43000"/>
              </a:srgbClr>
            </a:outerShdw>
          </a:effectLst>
        </p:spPr>
        <p:txBody>
          <a:bodyPr wrap="square" rtlCol="0">
            <a:spAutoFit/>
          </a:bodyPr>
          <a:lstStyle/>
          <a:p>
            <a:pPr algn="ctr"/>
            <a:r>
              <a:rPr lang="en-US" sz="1200" dirty="0" smtClean="0"/>
              <a:t>8.1</a:t>
            </a:r>
          </a:p>
          <a:p>
            <a:pPr algn="ctr"/>
            <a:r>
              <a:rPr lang="en-US" sz="1200" dirty="0" smtClean="0"/>
              <a:t>Coordination</a:t>
            </a:r>
          </a:p>
          <a:p>
            <a:pPr algn="ctr"/>
            <a:endParaRPr lang="en-US" sz="1200" dirty="0" smtClean="0"/>
          </a:p>
        </p:txBody>
      </p:sp>
      <p:sp>
        <p:nvSpPr>
          <p:cNvPr id="11" name="TextBox 10"/>
          <p:cNvSpPr txBox="1"/>
          <p:nvPr/>
        </p:nvSpPr>
        <p:spPr>
          <a:xfrm>
            <a:off x="3084994" y="5349381"/>
            <a:ext cx="1332000" cy="646331"/>
          </a:xfrm>
          <a:prstGeom prst="rect">
            <a:avLst/>
          </a:prstGeom>
          <a:noFill/>
          <a:ln>
            <a:solidFill>
              <a:schemeClr val="accent1"/>
            </a:solidFill>
          </a:ln>
          <a:effectLst>
            <a:outerShdw blurRad="50800" dist="38100" dir="2700000" algn="tl" rotWithShape="0">
              <a:srgbClr val="000000">
                <a:alpha val="43000"/>
              </a:srgbClr>
            </a:outerShdw>
          </a:effectLst>
        </p:spPr>
        <p:txBody>
          <a:bodyPr wrap="square" rtlCol="0">
            <a:spAutoFit/>
          </a:bodyPr>
          <a:lstStyle/>
          <a:p>
            <a:pPr algn="ctr"/>
            <a:r>
              <a:rPr lang="en-US" sz="1200" dirty="0" smtClean="0"/>
              <a:t>8.9</a:t>
            </a:r>
          </a:p>
          <a:p>
            <a:pPr algn="ctr"/>
            <a:r>
              <a:rPr lang="en-US" sz="1200" dirty="0" smtClean="0"/>
              <a:t>RF Gallery</a:t>
            </a:r>
          </a:p>
          <a:p>
            <a:pPr algn="ctr"/>
            <a:endParaRPr lang="en-US" sz="1200" dirty="0"/>
          </a:p>
        </p:txBody>
      </p:sp>
      <p:sp>
        <p:nvSpPr>
          <p:cNvPr id="32" name="TextBox 31"/>
          <p:cNvSpPr txBox="1"/>
          <p:nvPr/>
        </p:nvSpPr>
        <p:spPr>
          <a:xfrm>
            <a:off x="3750994" y="6000192"/>
            <a:ext cx="1100666" cy="276999"/>
          </a:xfrm>
          <a:prstGeom prst="rect">
            <a:avLst/>
          </a:prstGeom>
          <a:noFill/>
        </p:spPr>
        <p:txBody>
          <a:bodyPr wrap="square" rtlCol="0">
            <a:spAutoFit/>
          </a:bodyPr>
          <a:lstStyle/>
          <a:p>
            <a:pPr algn="ctr"/>
            <a:r>
              <a:rPr lang="en-US" sz="1200" dirty="0" smtClean="0">
                <a:solidFill>
                  <a:schemeClr val="tx2"/>
                </a:solidFill>
              </a:rPr>
              <a:t>Specifications</a:t>
            </a:r>
            <a:endParaRPr lang="en-US" sz="1200" dirty="0">
              <a:solidFill>
                <a:schemeClr val="tx2"/>
              </a:solidFill>
            </a:endParaRPr>
          </a:p>
        </p:txBody>
      </p:sp>
      <p:sp>
        <p:nvSpPr>
          <p:cNvPr id="33" name="TextBox 32"/>
          <p:cNvSpPr txBox="1"/>
          <p:nvPr/>
        </p:nvSpPr>
        <p:spPr>
          <a:xfrm>
            <a:off x="3775342" y="626367"/>
            <a:ext cx="1100666" cy="276999"/>
          </a:xfrm>
          <a:prstGeom prst="rect">
            <a:avLst/>
          </a:prstGeom>
          <a:noFill/>
        </p:spPr>
        <p:txBody>
          <a:bodyPr wrap="square" rtlCol="0">
            <a:spAutoFit/>
          </a:bodyPr>
          <a:lstStyle/>
          <a:p>
            <a:r>
              <a:rPr lang="en-US" sz="1200" dirty="0" smtClean="0">
                <a:solidFill>
                  <a:srgbClr val="FF0000"/>
                </a:solidFill>
              </a:rPr>
              <a:t>Requirements</a:t>
            </a:r>
            <a:endParaRPr lang="en-US" sz="1200" dirty="0">
              <a:solidFill>
                <a:srgbClr val="FF0000"/>
              </a:solidFill>
            </a:endParaRPr>
          </a:p>
        </p:txBody>
      </p:sp>
      <p:sp>
        <p:nvSpPr>
          <p:cNvPr id="36" name="TextBox 35"/>
          <p:cNvSpPr txBox="1"/>
          <p:nvPr/>
        </p:nvSpPr>
        <p:spPr>
          <a:xfrm>
            <a:off x="3750994" y="1556759"/>
            <a:ext cx="1100666" cy="276999"/>
          </a:xfrm>
          <a:prstGeom prst="rect">
            <a:avLst/>
          </a:prstGeom>
          <a:noFill/>
        </p:spPr>
        <p:txBody>
          <a:bodyPr wrap="square" rtlCol="0">
            <a:spAutoFit/>
          </a:bodyPr>
          <a:lstStyle/>
          <a:p>
            <a:r>
              <a:rPr lang="en-US" sz="1200" dirty="0" smtClean="0">
                <a:solidFill>
                  <a:schemeClr val="tx2"/>
                </a:solidFill>
              </a:rPr>
              <a:t>Specifications</a:t>
            </a:r>
            <a:endParaRPr lang="en-US" sz="1200" dirty="0">
              <a:solidFill>
                <a:schemeClr val="tx2"/>
              </a:solidFill>
            </a:endParaRPr>
          </a:p>
        </p:txBody>
      </p:sp>
      <p:sp>
        <p:nvSpPr>
          <p:cNvPr id="40" name="TextBox 39"/>
          <p:cNvSpPr txBox="1"/>
          <p:nvPr/>
        </p:nvSpPr>
        <p:spPr>
          <a:xfrm>
            <a:off x="3786934" y="2121644"/>
            <a:ext cx="1100666" cy="276999"/>
          </a:xfrm>
          <a:prstGeom prst="rect">
            <a:avLst/>
          </a:prstGeom>
          <a:noFill/>
        </p:spPr>
        <p:txBody>
          <a:bodyPr wrap="square" rtlCol="0">
            <a:spAutoFit/>
          </a:bodyPr>
          <a:lstStyle/>
          <a:p>
            <a:r>
              <a:rPr lang="en-US" sz="1200" dirty="0" smtClean="0">
                <a:solidFill>
                  <a:srgbClr val="FF0000"/>
                </a:solidFill>
              </a:rPr>
              <a:t>Requirements</a:t>
            </a:r>
            <a:endParaRPr lang="en-US" sz="1200" dirty="0">
              <a:solidFill>
                <a:srgbClr val="FF0000"/>
              </a:solidFill>
            </a:endParaRPr>
          </a:p>
        </p:txBody>
      </p:sp>
      <p:grpSp>
        <p:nvGrpSpPr>
          <p:cNvPr id="126" name="Group 125"/>
          <p:cNvGrpSpPr/>
          <p:nvPr/>
        </p:nvGrpSpPr>
        <p:grpSpPr>
          <a:xfrm>
            <a:off x="767162" y="4789049"/>
            <a:ext cx="766158" cy="337143"/>
            <a:chOff x="237383" y="5067717"/>
            <a:chExt cx="766158" cy="337143"/>
          </a:xfrm>
        </p:grpSpPr>
        <p:cxnSp>
          <p:nvCxnSpPr>
            <p:cNvPr id="44" name="Straight Arrow Connector 43"/>
            <p:cNvCxnSpPr/>
            <p:nvPr/>
          </p:nvCxnSpPr>
          <p:spPr>
            <a:xfrm flipH="1">
              <a:off x="289923" y="5067717"/>
              <a:ext cx="71361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237383" y="5127861"/>
              <a:ext cx="749906" cy="276999"/>
            </a:xfrm>
            <a:prstGeom prst="rect">
              <a:avLst/>
            </a:prstGeom>
            <a:noFill/>
          </p:spPr>
          <p:txBody>
            <a:bodyPr wrap="square" rtlCol="0">
              <a:spAutoFit/>
            </a:bodyPr>
            <a:lstStyle/>
            <a:p>
              <a:r>
                <a:rPr lang="en-US" sz="1200" dirty="0" smtClean="0">
                  <a:solidFill>
                    <a:srgbClr val="008000"/>
                  </a:solidFill>
                </a:rPr>
                <a:t>Vendors</a:t>
              </a:r>
              <a:endParaRPr lang="en-US" sz="1200" dirty="0">
                <a:solidFill>
                  <a:srgbClr val="008000"/>
                </a:solidFill>
              </a:endParaRPr>
            </a:p>
          </p:txBody>
        </p:sp>
      </p:grpSp>
      <p:cxnSp>
        <p:nvCxnSpPr>
          <p:cNvPr id="67" name="Straight Connector 66"/>
          <p:cNvCxnSpPr/>
          <p:nvPr/>
        </p:nvCxnSpPr>
        <p:spPr>
          <a:xfrm flipV="1">
            <a:off x="7623971" y="1381867"/>
            <a:ext cx="1" cy="1755362"/>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V="1">
            <a:off x="7623971" y="3785229"/>
            <a:ext cx="0" cy="2039377"/>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a:off x="3837551" y="5824606"/>
            <a:ext cx="3786420"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79" name="Oval 78"/>
          <p:cNvSpPr>
            <a:spLocks noChangeAspect="1"/>
          </p:cNvSpPr>
          <p:nvPr/>
        </p:nvSpPr>
        <p:spPr>
          <a:xfrm>
            <a:off x="3751216" y="5768939"/>
            <a:ext cx="86334" cy="92501"/>
          </a:xfrm>
          <a:prstGeom prst="ellipse">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72" name="TextBox 71"/>
          <p:cNvSpPr txBox="1"/>
          <p:nvPr/>
        </p:nvSpPr>
        <p:spPr>
          <a:xfrm>
            <a:off x="867320" y="2398643"/>
            <a:ext cx="1332000" cy="646331"/>
          </a:xfrm>
          <a:prstGeom prst="rect">
            <a:avLst/>
          </a:prstGeom>
          <a:noFill/>
          <a:ln>
            <a:solidFill>
              <a:schemeClr val="accent1"/>
            </a:solidFill>
          </a:ln>
          <a:effectLst>
            <a:outerShdw blurRad="50800" dist="38100" dir="2700000" algn="tl" rotWithShape="0">
              <a:srgbClr val="000000">
                <a:alpha val="43000"/>
              </a:srgbClr>
            </a:outerShdw>
          </a:effectLst>
        </p:spPr>
        <p:txBody>
          <a:bodyPr wrap="square" rtlCol="0">
            <a:spAutoFit/>
          </a:bodyPr>
          <a:lstStyle/>
          <a:p>
            <a:pPr algn="ctr"/>
            <a:r>
              <a:rPr lang="en-US" sz="1200" dirty="0" smtClean="0"/>
              <a:t>8.4</a:t>
            </a:r>
          </a:p>
          <a:p>
            <a:pPr algn="ctr"/>
            <a:r>
              <a:rPr lang="en-US" sz="1200" dirty="0" smtClean="0"/>
              <a:t>Master Oscillator</a:t>
            </a:r>
          </a:p>
          <a:p>
            <a:pPr algn="ctr"/>
            <a:endParaRPr lang="en-US" sz="1200" dirty="0" smtClean="0"/>
          </a:p>
        </p:txBody>
      </p:sp>
      <p:sp>
        <p:nvSpPr>
          <p:cNvPr id="81" name="TextBox 80"/>
          <p:cNvSpPr txBox="1"/>
          <p:nvPr/>
        </p:nvSpPr>
        <p:spPr>
          <a:xfrm>
            <a:off x="867320" y="3879180"/>
            <a:ext cx="1332000" cy="646331"/>
          </a:xfrm>
          <a:prstGeom prst="rect">
            <a:avLst/>
          </a:prstGeom>
          <a:noFill/>
          <a:ln>
            <a:solidFill>
              <a:schemeClr val="accent1"/>
            </a:solidFill>
          </a:ln>
          <a:effectLst>
            <a:outerShdw blurRad="50800" dist="38100" dir="2700000" algn="tl" rotWithShape="0">
              <a:srgbClr val="000000">
                <a:alpha val="43000"/>
              </a:srgbClr>
            </a:outerShdw>
          </a:effectLst>
        </p:spPr>
        <p:txBody>
          <a:bodyPr wrap="square" rtlCol="0">
            <a:spAutoFit/>
          </a:bodyPr>
          <a:lstStyle/>
          <a:p>
            <a:pPr algn="ctr"/>
            <a:r>
              <a:rPr lang="en-US" sz="1200" dirty="0" smtClean="0"/>
              <a:t>8.7</a:t>
            </a:r>
          </a:p>
          <a:p>
            <a:pPr algn="ctr"/>
            <a:r>
              <a:rPr lang="en-US" sz="1200" dirty="0" smtClean="0"/>
              <a:t>Modulators</a:t>
            </a:r>
          </a:p>
          <a:p>
            <a:pPr algn="ctr"/>
            <a:endParaRPr lang="en-US" sz="1200" dirty="0" smtClean="0"/>
          </a:p>
        </p:txBody>
      </p:sp>
      <p:sp>
        <p:nvSpPr>
          <p:cNvPr id="82" name="TextBox 81"/>
          <p:cNvSpPr txBox="1"/>
          <p:nvPr/>
        </p:nvSpPr>
        <p:spPr>
          <a:xfrm>
            <a:off x="5344971" y="2358640"/>
            <a:ext cx="1332000" cy="646331"/>
          </a:xfrm>
          <a:prstGeom prst="rect">
            <a:avLst/>
          </a:prstGeom>
          <a:noFill/>
          <a:ln>
            <a:solidFill>
              <a:schemeClr val="accent1"/>
            </a:solidFill>
          </a:ln>
          <a:effectLst>
            <a:outerShdw blurRad="50800" dist="38100" dir="2700000" algn="tl" rotWithShape="0">
              <a:srgbClr val="000000">
                <a:alpha val="43000"/>
              </a:srgbClr>
            </a:outerShdw>
          </a:effectLst>
        </p:spPr>
        <p:txBody>
          <a:bodyPr wrap="square" rtlCol="0">
            <a:spAutoFit/>
          </a:bodyPr>
          <a:lstStyle/>
          <a:p>
            <a:pPr algn="ctr"/>
            <a:r>
              <a:rPr lang="en-US" sz="1200" dirty="0" smtClean="0"/>
              <a:t>8.5</a:t>
            </a:r>
          </a:p>
          <a:p>
            <a:pPr algn="ctr"/>
            <a:r>
              <a:rPr lang="en-US" sz="1200" dirty="0" smtClean="0"/>
              <a:t>Phase Reference</a:t>
            </a:r>
          </a:p>
          <a:p>
            <a:pPr algn="ctr"/>
            <a:endParaRPr lang="en-US" sz="1200" dirty="0" smtClean="0"/>
          </a:p>
        </p:txBody>
      </p:sp>
      <p:cxnSp>
        <p:nvCxnSpPr>
          <p:cNvPr id="88" name="Straight Arrow Connector 87"/>
          <p:cNvCxnSpPr/>
          <p:nvPr/>
        </p:nvCxnSpPr>
        <p:spPr>
          <a:xfrm rot="10800000">
            <a:off x="2199320" y="2669999"/>
            <a:ext cx="890382" cy="173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a:off x="4454590" y="2680067"/>
            <a:ext cx="890382" cy="173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H="1" flipV="1">
            <a:off x="2169689" y="4132856"/>
            <a:ext cx="939653" cy="120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a:off x="4454590" y="4144936"/>
            <a:ext cx="890382" cy="173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8" name="Elbow Connector 97"/>
          <p:cNvCxnSpPr>
            <a:stCxn id="81" idx="2"/>
            <a:endCxn id="11" idx="1"/>
          </p:cNvCxnSpPr>
          <p:nvPr/>
        </p:nvCxnSpPr>
        <p:spPr>
          <a:xfrm rot="16200000" flipH="1">
            <a:off x="1735639" y="4323192"/>
            <a:ext cx="1147036" cy="1551674"/>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3" name="Elbow Connector 102"/>
          <p:cNvCxnSpPr>
            <a:stCxn id="8" idx="2"/>
            <a:endCxn id="11" idx="3"/>
          </p:cNvCxnSpPr>
          <p:nvPr/>
        </p:nvCxnSpPr>
        <p:spPr>
          <a:xfrm rot="5400000">
            <a:off x="4637362" y="4298937"/>
            <a:ext cx="1153242" cy="1593978"/>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p:nvPr/>
        </p:nvCxnSpPr>
        <p:spPr>
          <a:xfrm>
            <a:off x="3750994" y="6023340"/>
            <a:ext cx="0" cy="68784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p:nvPr/>
        </p:nvCxnSpPr>
        <p:spPr>
          <a:xfrm>
            <a:off x="3764001" y="205142"/>
            <a:ext cx="0" cy="68784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a:off x="3775342" y="4519305"/>
            <a:ext cx="0" cy="828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p:nvPr/>
        </p:nvCxnSpPr>
        <p:spPr>
          <a:xfrm>
            <a:off x="3775342" y="3044974"/>
            <a:ext cx="0" cy="828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a:off x="3750994" y="1556759"/>
            <a:ext cx="0" cy="828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2" name="TextBox 121"/>
          <p:cNvSpPr txBox="1"/>
          <p:nvPr/>
        </p:nvSpPr>
        <p:spPr>
          <a:xfrm>
            <a:off x="3775342" y="3044974"/>
            <a:ext cx="1100666" cy="276999"/>
          </a:xfrm>
          <a:prstGeom prst="rect">
            <a:avLst/>
          </a:prstGeom>
          <a:noFill/>
        </p:spPr>
        <p:txBody>
          <a:bodyPr wrap="square" rtlCol="0">
            <a:spAutoFit/>
          </a:bodyPr>
          <a:lstStyle/>
          <a:p>
            <a:r>
              <a:rPr lang="en-US" sz="1200" dirty="0" smtClean="0">
                <a:solidFill>
                  <a:schemeClr val="tx2"/>
                </a:solidFill>
              </a:rPr>
              <a:t>Specifications</a:t>
            </a:r>
            <a:endParaRPr lang="en-US" sz="1200" dirty="0">
              <a:solidFill>
                <a:schemeClr val="tx2"/>
              </a:solidFill>
            </a:endParaRPr>
          </a:p>
        </p:txBody>
      </p:sp>
      <p:sp>
        <p:nvSpPr>
          <p:cNvPr id="123" name="TextBox 122"/>
          <p:cNvSpPr txBox="1"/>
          <p:nvPr/>
        </p:nvSpPr>
        <p:spPr>
          <a:xfrm>
            <a:off x="3775342" y="4519305"/>
            <a:ext cx="1100666" cy="276999"/>
          </a:xfrm>
          <a:prstGeom prst="rect">
            <a:avLst/>
          </a:prstGeom>
          <a:noFill/>
        </p:spPr>
        <p:txBody>
          <a:bodyPr wrap="square" rtlCol="0">
            <a:spAutoFit/>
          </a:bodyPr>
          <a:lstStyle/>
          <a:p>
            <a:r>
              <a:rPr lang="en-US" sz="1200" dirty="0" smtClean="0">
                <a:solidFill>
                  <a:schemeClr val="tx2"/>
                </a:solidFill>
              </a:rPr>
              <a:t>Specifications</a:t>
            </a:r>
            <a:endParaRPr lang="en-US" sz="1200" dirty="0">
              <a:solidFill>
                <a:schemeClr val="tx2"/>
              </a:solidFill>
            </a:endParaRPr>
          </a:p>
        </p:txBody>
      </p:sp>
      <p:sp>
        <p:nvSpPr>
          <p:cNvPr id="124" name="TextBox 123"/>
          <p:cNvSpPr txBox="1"/>
          <p:nvPr/>
        </p:nvSpPr>
        <p:spPr>
          <a:xfrm>
            <a:off x="3786934" y="3624062"/>
            <a:ext cx="1100666" cy="276999"/>
          </a:xfrm>
          <a:prstGeom prst="rect">
            <a:avLst/>
          </a:prstGeom>
          <a:noFill/>
        </p:spPr>
        <p:txBody>
          <a:bodyPr wrap="square" rtlCol="0">
            <a:spAutoFit/>
          </a:bodyPr>
          <a:lstStyle/>
          <a:p>
            <a:r>
              <a:rPr lang="en-US" sz="1200" dirty="0" smtClean="0">
                <a:solidFill>
                  <a:srgbClr val="FF0000"/>
                </a:solidFill>
              </a:rPr>
              <a:t>Requirements</a:t>
            </a:r>
            <a:endParaRPr lang="en-US" sz="1200" dirty="0">
              <a:solidFill>
                <a:srgbClr val="FF0000"/>
              </a:solidFill>
            </a:endParaRPr>
          </a:p>
        </p:txBody>
      </p:sp>
      <p:sp>
        <p:nvSpPr>
          <p:cNvPr id="125" name="TextBox 124"/>
          <p:cNvSpPr txBox="1"/>
          <p:nvPr/>
        </p:nvSpPr>
        <p:spPr>
          <a:xfrm>
            <a:off x="3811837" y="5066048"/>
            <a:ext cx="1100666" cy="276999"/>
          </a:xfrm>
          <a:prstGeom prst="rect">
            <a:avLst/>
          </a:prstGeom>
          <a:noFill/>
        </p:spPr>
        <p:txBody>
          <a:bodyPr wrap="square" rtlCol="0">
            <a:spAutoFit/>
          </a:bodyPr>
          <a:lstStyle/>
          <a:p>
            <a:r>
              <a:rPr lang="en-US" sz="1200" dirty="0" smtClean="0">
                <a:solidFill>
                  <a:srgbClr val="FF0000"/>
                </a:solidFill>
              </a:rPr>
              <a:t>Requirements</a:t>
            </a:r>
            <a:endParaRPr lang="en-US" sz="1200" dirty="0">
              <a:solidFill>
                <a:srgbClr val="FF0000"/>
              </a:solidFill>
            </a:endParaRPr>
          </a:p>
        </p:txBody>
      </p:sp>
      <p:grpSp>
        <p:nvGrpSpPr>
          <p:cNvPr id="127" name="Group 126"/>
          <p:cNvGrpSpPr/>
          <p:nvPr/>
        </p:nvGrpSpPr>
        <p:grpSpPr>
          <a:xfrm>
            <a:off x="2984836" y="4796304"/>
            <a:ext cx="766158" cy="337143"/>
            <a:chOff x="237383" y="5067717"/>
            <a:chExt cx="766158" cy="337143"/>
          </a:xfrm>
        </p:grpSpPr>
        <p:cxnSp>
          <p:nvCxnSpPr>
            <p:cNvPr id="128" name="Straight Arrow Connector 127"/>
            <p:cNvCxnSpPr/>
            <p:nvPr/>
          </p:nvCxnSpPr>
          <p:spPr>
            <a:xfrm flipH="1">
              <a:off x="289923" y="5067717"/>
              <a:ext cx="71361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9" name="TextBox 128"/>
            <p:cNvSpPr txBox="1"/>
            <p:nvPr/>
          </p:nvSpPr>
          <p:spPr>
            <a:xfrm>
              <a:off x="237383" y="5127861"/>
              <a:ext cx="749906" cy="276999"/>
            </a:xfrm>
            <a:prstGeom prst="rect">
              <a:avLst/>
            </a:prstGeom>
            <a:noFill/>
          </p:spPr>
          <p:txBody>
            <a:bodyPr wrap="square" rtlCol="0">
              <a:spAutoFit/>
            </a:bodyPr>
            <a:lstStyle/>
            <a:p>
              <a:r>
                <a:rPr lang="en-US" sz="1200" dirty="0" smtClean="0">
                  <a:solidFill>
                    <a:srgbClr val="008000"/>
                  </a:solidFill>
                </a:rPr>
                <a:t>Vendors</a:t>
              </a:r>
              <a:endParaRPr lang="en-US" sz="1200" dirty="0">
                <a:solidFill>
                  <a:srgbClr val="008000"/>
                </a:solidFill>
              </a:endParaRPr>
            </a:p>
          </p:txBody>
        </p:sp>
      </p:grpSp>
      <p:grpSp>
        <p:nvGrpSpPr>
          <p:cNvPr id="130" name="Group 129"/>
          <p:cNvGrpSpPr/>
          <p:nvPr/>
        </p:nvGrpSpPr>
        <p:grpSpPr>
          <a:xfrm>
            <a:off x="5241115" y="4769212"/>
            <a:ext cx="766158" cy="337143"/>
            <a:chOff x="237383" y="5067717"/>
            <a:chExt cx="766158" cy="337143"/>
          </a:xfrm>
        </p:grpSpPr>
        <p:cxnSp>
          <p:nvCxnSpPr>
            <p:cNvPr id="131" name="Straight Arrow Connector 130"/>
            <p:cNvCxnSpPr/>
            <p:nvPr/>
          </p:nvCxnSpPr>
          <p:spPr>
            <a:xfrm flipH="1">
              <a:off x="289923" y="5067717"/>
              <a:ext cx="71361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2" name="TextBox 131"/>
            <p:cNvSpPr txBox="1"/>
            <p:nvPr/>
          </p:nvSpPr>
          <p:spPr>
            <a:xfrm>
              <a:off x="237383" y="5127861"/>
              <a:ext cx="749906" cy="276999"/>
            </a:xfrm>
            <a:prstGeom prst="rect">
              <a:avLst/>
            </a:prstGeom>
            <a:noFill/>
          </p:spPr>
          <p:txBody>
            <a:bodyPr wrap="square" rtlCol="0">
              <a:spAutoFit/>
            </a:bodyPr>
            <a:lstStyle/>
            <a:p>
              <a:r>
                <a:rPr lang="en-US" sz="1200" dirty="0" smtClean="0">
                  <a:solidFill>
                    <a:srgbClr val="008000"/>
                  </a:solidFill>
                </a:rPr>
                <a:t>Vendors</a:t>
              </a:r>
              <a:endParaRPr lang="en-US" sz="1200" dirty="0">
                <a:solidFill>
                  <a:srgbClr val="008000"/>
                </a:solidFill>
              </a:endParaRPr>
            </a:p>
          </p:txBody>
        </p:sp>
      </p:grpSp>
      <p:grpSp>
        <p:nvGrpSpPr>
          <p:cNvPr id="133" name="Group 132"/>
          <p:cNvGrpSpPr/>
          <p:nvPr/>
        </p:nvGrpSpPr>
        <p:grpSpPr>
          <a:xfrm>
            <a:off x="2997843" y="3173234"/>
            <a:ext cx="766158" cy="337143"/>
            <a:chOff x="237383" y="5067717"/>
            <a:chExt cx="766158" cy="337143"/>
          </a:xfrm>
        </p:grpSpPr>
        <p:cxnSp>
          <p:nvCxnSpPr>
            <p:cNvPr id="134" name="Straight Arrow Connector 133"/>
            <p:cNvCxnSpPr/>
            <p:nvPr/>
          </p:nvCxnSpPr>
          <p:spPr>
            <a:xfrm flipH="1">
              <a:off x="289923" y="5067717"/>
              <a:ext cx="71361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237383" y="5127861"/>
              <a:ext cx="749906" cy="276999"/>
            </a:xfrm>
            <a:prstGeom prst="rect">
              <a:avLst/>
            </a:prstGeom>
            <a:noFill/>
          </p:spPr>
          <p:txBody>
            <a:bodyPr wrap="square" rtlCol="0">
              <a:spAutoFit/>
            </a:bodyPr>
            <a:lstStyle/>
            <a:p>
              <a:r>
                <a:rPr lang="en-US" sz="1200" dirty="0" smtClean="0">
                  <a:solidFill>
                    <a:srgbClr val="008000"/>
                  </a:solidFill>
                </a:rPr>
                <a:t>Vendors</a:t>
              </a:r>
              <a:endParaRPr lang="en-US" sz="1200" dirty="0">
                <a:solidFill>
                  <a:srgbClr val="008000"/>
                </a:solidFill>
              </a:endParaRPr>
            </a:p>
          </p:txBody>
        </p:sp>
      </p:grpSp>
      <p:grpSp>
        <p:nvGrpSpPr>
          <p:cNvPr id="136" name="Group 135"/>
          <p:cNvGrpSpPr/>
          <p:nvPr/>
        </p:nvGrpSpPr>
        <p:grpSpPr>
          <a:xfrm>
            <a:off x="767162" y="3153401"/>
            <a:ext cx="766158" cy="337143"/>
            <a:chOff x="237383" y="5067717"/>
            <a:chExt cx="766158" cy="337143"/>
          </a:xfrm>
        </p:grpSpPr>
        <p:cxnSp>
          <p:nvCxnSpPr>
            <p:cNvPr id="137" name="Straight Arrow Connector 136"/>
            <p:cNvCxnSpPr/>
            <p:nvPr/>
          </p:nvCxnSpPr>
          <p:spPr>
            <a:xfrm flipH="1">
              <a:off x="289923" y="5067717"/>
              <a:ext cx="71361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8" name="TextBox 137"/>
            <p:cNvSpPr txBox="1"/>
            <p:nvPr/>
          </p:nvSpPr>
          <p:spPr>
            <a:xfrm>
              <a:off x="237383" y="5127861"/>
              <a:ext cx="749906" cy="276999"/>
            </a:xfrm>
            <a:prstGeom prst="rect">
              <a:avLst/>
            </a:prstGeom>
            <a:noFill/>
          </p:spPr>
          <p:txBody>
            <a:bodyPr wrap="square" rtlCol="0">
              <a:spAutoFit/>
            </a:bodyPr>
            <a:lstStyle/>
            <a:p>
              <a:r>
                <a:rPr lang="en-US" sz="1200" dirty="0" smtClean="0">
                  <a:solidFill>
                    <a:srgbClr val="008000"/>
                  </a:solidFill>
                </a:rPr>
                <a:t>Vendors</a:t>
              </a:r>
              <a:endParaRPr lang="en-US" sz="1200" dirty="0">
                <a:solidFill>
                  <a:srgbClr val="008000"/>
                </a:solidFill>
              </a:endParaRPr>
            </a:p>
          </p:txBody>
        </p:sp>
      </p:grpSp>
      <p:cxnSp>
        <p:nvCxnSpPr>
          <p:cNvPr id="142" name="Straight Connector 141"/>
          <p:cNvCxnSpPr>
            <a:endCxn id="72" idx="2"/>
          </p:cNvCxnSpPr>
          <p:nvPr/>
        </p:nvCxnSpPr>
        <p:spPr>
          <a:xfrm flipV="1">
            <a:off x="1533320" y="3044974"/>
            <a:ext cx="0" cy="114310"/>
          </a:xfrm>
          <a:prstGeom prst="line">
            <a:avLst/>
          </a:prstGeom>
        </p:spPr>
        <p:style>
          <a:lnRef idx="2">
            <a:schemeClr val="accent1"/>
          </a:lnRef>
          <a:fillRef idx="0">
            <a:schemeClr val="accent1"/>
          </a:fillRef>
          <a:effectRef idx="1">
            <a:schemeClr val="accent1"/>
          </a:effectRef>
          <a:fontRef idx="minor">
            <a:schemeClr val="tx1"/>
          </a:fontRef>
        </p:style>
      </p:cxnSp>
      <p:grpSp>
        <p:nvGrpSpPr>
          <p:cNvPr id="144" name="Group 143"/>
          <p:cNvGrpSpPr/>
          <p:nvPr/>
        </p:nvGrpSpPr>
        <p:grpSpPr>
          <a:xfrm>
            <a:off x="5241115" y="3137229"/>
            <a:ext cx="766158" cy="337143"/>
            <a:chOff x="237383" y="5067717"/>
            <a:chExt cx="766158" cy="337143"/>
          </a:xfrm>
        </p:grpSpPr>
        <p:cxnSp>
          <p:nvCxnSpPr>
            <p:cNvPr id="145" name="Straight Arrow Connector 144"/>
            <p:cNvCxnSpPr/>
            <p:nvPr/>
          </p:nvCxnSpPr>
          <p:spPr>
            <a:xfrm flipH="1">
              <a:off x="289923" y="5067717"/>
              <a:ext cx="71361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6" name="TextBox 145"/>
            <p:cNvSpPr txBox="1"/>
            <p:nvPr/>
          </p:nvSpPr>
          <p:spPr>
            <a:xfrm>
              <a:off x="237383" y="5127861"/>
              <a:ext cx="749906" cy="276999"/>
            </a:xfrm>
            <a:prstGeom prst="rect">
              <a:avLst/>
            </a:prstGeom>
            <a:noFill/>
          </p:spPr>
          <p:txBody>
            <a:bodyPr wrap="square" rtlCol="0">
              <a:spAutoFit/>
            </a:bodyPr>
            <a:lstStyle/>
            <a:p>
              <a:r>
                <a:rPr lang="en-US" sz="1200" dirty="0" smtClean="0">
                  <a:solidFill>
                    <a:srgbClr val="008000"/>
                  </a:solidFill>
                </a:rPr>
                <a:t>Vendors</a:t>
              </a:r>
              <a:endParaRPr lang="en-US" sz="1200" dirty="0">
                <a:solidFill>
                  <a:srgbClr val="008000"/>
                </a:solidFill>
              </a:endParaRPr>
            </a:p>
          </p:txBody>
        </p:sp>
      </p:grpSp>
      <p:cxnSp>
        <p:nvCxnSpPr>
          <p:cNvPr id="147" name="Straight Connector 146"/>
          <p:cNvCxnSpPr/>
          <p:nvPr/>
        </p:nvCxnSpPr>
        <p:spPr>
          <a:xfrm flipV="1">
            <a:off x="6007273" y="3028802"/>
            <a:ext cx="0" cy="11430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flipH="1">
            <a:off x="1533320" y="4390390"/>
            <a:ext cx="6090651"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flipH="1">
            <a:off x="1517068" y="2874207"/>
            <a:ext cx="6090651"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flipH="1">
            <a:off x="3764001" y="1381867"/>
            <a:ext cx="3876223"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156" name="Oval 155"/>
          <p:cNvSpPr>
            <a:spLocks noChangeAspect="1"/>
          </p:cNvSpPr>
          <p:nvPr/>
        </p:nvSpPr>
        <p:spPr>
          <a:xfrm>
            <a:off x="1468056" y="4336390"/>
            <a:ext cx="100800" cy="108000"/>
          </a:xfrm>
          <a:prstGeom prst="ellipse">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7" name="Oval 156"/>
          <p:cNvSpPr>
            <a:spLocks noChangeAspect="1"/>
          </p:cNvSpPr>
          <p:nvPr/>
        </p:nvSpPr>
        <p:spPr>
          <a:xfrm>
            <a:off x="3734742" y="4336390"/>
            <a:ext cx="100800" cy="108000"/>
          </a:xfrm>
          <a:prstGeom prst="ellipse">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8" name="Oval 157"/>
          <p:cNvSpPr>
            <a:spLocks noChangeAspect="1"/>
          </p:cNvSpPr>
          <p:nvPr/>
        </p:nvSpPr>
        <p:spPr>
          <a:xfrm>
            <a:off x="5960572" y="4336390"/>
            <a:ext cx="100800" cy="108000"/>
          </a:xfrm>
          <a:prstGeom prst="ellipse">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9" name="Oval 158"/>
          <p:cNvSpPr>
            <a:spLocks noChangeAspect="1"/>
          </p:cNvSpPr>
          <p:nvPr/>
        </p:nvSpPr>
        <p:spPr>
          <a:xfrm>
            <a:off x="1480620" y="2828974"/>
            <a:ext cx="100800" cy="108000"/>
          </a:xfrm>
          <a:prstGeom prst="ellipse">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60" name="Oval 159"/>
          <p:cNvSpPr>
            <a:spLocks noChangeAspect="1"/>
          </p:cNvSpPr>
          <p:nvPr/>
        </p:nvSpPr>
        <p:spPr>
          <a:xfrm>
            <a:off x="3724942" y="2828974"/>
            <a:ext cx="100800" cy="108000"/>
          </a:xfrm>
          <a:prstGeom prst="ellipse">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61" name="Oval 160"/>
          <p:cNvSpPr>
            <a:spLocks noChangeAspect="1"/>
          </p:cNvSpPr>
          <p:nvPr/>
        </p:nvSpPr>
        <p:spPr>
          <a:xfrm>
            <a:off x="5956873" y="2820207"/>
            <a:ext cx="100800" cy="108000"/>
          </a:xfrm>
          <a:prstGeom prst="ellipse">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62" name="Oval 161"/>
          <p:cNvSpPr>
            <a:spLocks noChangeAspect="1"/>
          </p:cNvSpPr>
          <p:nvPr/>
        </p:nvSpPr>
        <p:spPr>
          <a:xfrm>
            <a:off x="3711037" y="1327867"/>
            <a:ext cx="100800" cy="108000"/>
          </a:xfrm>
          <a:prstGeom prst="ellipse">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5" name="TextBox 64"/>
          <p:cNvSpPr txBox="1"/>
          <p:nvPr/>
        </p:nvSpPr>
        <p:spPr>
          <a:xfrm>
            <a:off x="5294572" y="888095"/>
            <a:ext cx="1332000" cy="646331"/>
          </a:xfrm>
          <a:prstGeom prst="rect">
            <a:avLst/>
          </a:prstGeom>
          <a:noFill/>
          <a:ln>
            <a:solidFill>
              <a:schemeClr val="accent1"/>
            </a:solidFill>
          </a:ln>
          <a:effectLst>
            <a:outerShdw blurRad="50800" dist="38100" dir="2700000" algn="tl" rotWithShape="0">
              <a:srgbClr val="000000">
                <a:alpha val="43000"/>
              </a:srgbClr>
            </a:outerShdw>
          </a:effectLst>
        </p:spPr>
        <p:txBody>
          <a:bodyPr wrap="square" rtlCol="0">
            <a:spAutoFit/>
          </a:bodyPr>
          <a:lstStyle/>
          <a:p>
            <a:pPr algn="ctr"/>
            <a:r>
              <a:rPr lang="en-US" sz="1200" dirty="0" smtClean="0"/>
              <a:t>8.10</a:t>
            </a:r>
          </a:p>
          <a:p>
            <a:pPr algn="ctr"/>
            <a:r>
              <a:rPr lang="en-US" sz="1200" dirty="0" smtClean="0"/>
              <a:t>RF Power Upgrade</a:t>
            </a:r>
          </a:p>
          <a:p>
            <a:pPr algn="ctr"/>
            <a:endParaRPr lang="en-US" sz="1200" dirty="0"/>
          </a:p>
        </p:txBody>
      </p:sp>
      <p:cxnSp>
        <p:nvCxnSpPr>
          <p:cNvPr id="66" name="Straight Arrow Connector 65"/>
          <p:cNvCxnSpPr/>
          <p:nvPr/>
        </p:nvCxnSpPr>
        <p:spPr>
          <a:xfrm rot="10800000">
            <a:off x="4406469" y="1227158"/>
            <a:ext cx="890382" cy="173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8" name="Oval 67"/>
          <p:cNvSpPr>
            <a:spLocks noChangeAspect="1"/>
          </p:cNvSpPr>
          <p:nvPr/>
        </p:nvSpPr>
        <p:spPr>
          <a:xfrm>
            <a:off x="5895236" y="1327867"/>
            <a:ext cx="100800" cy="108000"/>
          </a:xfrm>
          <a:prstGeom prst="ellipse">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cxnSp>
        <p:nvCxnSpPr>
          <p:cNvPr id="70" name="Straight Connector 69"/>
          <p:cNvCxnSpPr>
            <a:stCxn id="81" idx="2"/>
          </p:cNvCxnSpPr>
          <p:nvPr/>
        </p:nvCxnSpPr>
        <p:spPr>
          <a:xfrm>
            <a:off x="1533320" y="4525511"/>
            <a:ext cx="0" cy="263538"/>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6011312" y="4505674"/>
            <a:ext cx="0" cy="263538"/>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40622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dissolve">
                                      <p:cBhvr>
                                        <p:cTn id="10" dur="500"/>
                                        <p:tgtEl>
                                          <p:spTgt spid="3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dissolve">
                                      <p:cBhvr>
                                        <p:cTn id="13" dur="500"/>
                                        <p:tgtEl>
                                          <p:spTgt spid="4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dissolve">
                                      <p:cBhvr>
                                        <p:cTn id="16" dur="500"/>
                                        <p:tgtEl>
                                          <p:spTgt spid="72"/>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dissolve">
                                      <p:cBhvr>
                                        <p:cTn id="19" dur="500"/>
                                        <p:tgtEl>
                                          <p:spTgt spid="82"/>
                                        </p:tgtEl>
                                      </p:cBhvr>
                                    </p:animEffect>
                                  </p:childTnLst>
                                </p:cTn>
                              </p:par>
                              <p:par>
                                <p:cTn id="20" presetID="9" presetClass="entr" presetSubtype="0" fill="hold" nodeType="with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dissolve">
                                      <p:cBhvr>
                                        <p:cTn id="22" dur="500"/>
                                        <p:tgtEl>
                                          <p:spTgt spid="88"/>
                                        </p:tgtEl>
                                      </p:cBhvr>
                                    </p:animEffect>
                                  </p:childTnLst>
                                </p:cTn>
                              </p:par>
                              <p:par>
                                <p:cTn id="23" presetID="9" presetClass="entr" presetSubtype="0" fill="hold" nodeType="withEffect">
                                  <p:stCondLst>
                                    <p:cond delay="0"/>
                                  </p:stCondLst>
                                  <p:childTnLst>
                                    <p:set>
                                      <p:cBhvr>
                                        <p:cTn id="24" dur="1" fill="hold">
                                          <p:stCondLst>
                                            <p:cond delay="0"/>
                                          </p:stCondLst>
                                        </p:cTn>
                                        <p:tgtEl>
                                          <p:spTgt spid="93"/>
                                        </p:tgtEl>
                                        <p:attrNameLst>
                                          <p:attrName>style.visibility</p:attrName>
                                        </p:attrNameLst>
                                      </p:cBhvr>
                                      <p:to>
                                        <p:strVal val="visible"/>
                                      </p:to>
                                    </p:set>
                                    <p:animEffect transition="in" filter="dissolve">
                                      <p:cBhvr>
                                        <p:cTn id="25" dur="500"/>
                                        <p:tgtEl>
                                          <p:spTgt spid="93"/>
                                        </p:tgtEl>
                                      </p:cBhvr>
                                    </p:animEffect>
                                  </p:childTnLst>
                                </p:cTn>
                              </p:par>
                              <p:par>
                                <p:cTn id="26" presetID="9" presetClass="entr" presetSubtype="0" fill="hold" nodeType="withEffect">
                                  <p:stCondLst>
                                    <p:cond delay="0"/>
                                  </p:stCondLst>
                                  <p:childTnLst>
                                    <p:set>
                                      <p:cBhvr>
                                        <p:cTn id="27" dur="1" fill="hold">
                                          <p:stCondLst>
                                            <p:cond delay="0"/>
                                          </p:stCondLst>
                                        </p:cTn>
                                        <p:tgtEl>
                                          <p:spTgt spid="118"/>
                                        </p:tgtEl>
                                        <p:attrNameLst>
                                          <p:attrName>style.visibility</p:attrName>
                                        </p:attrNameLst>
                                      </p:cBhvr>
                                      <p:to>
                                        <p:strVal val="visible"/>
                                      </p:to>
                                    </p:set>
                                    <p:animEffect transition="in" filter="dissolve">
                                      <p:cBhvr>
                                        <p:cTn id="28" dur="500"/>
                                        <p:tgtEl>
                                          <p:spTgt spid="118"/>
                                        </p:tgtEl>
                                      </p:cBhvr>
                                    </p:animEffect>
                                  </p:childTnLst>
                                </p:cTn>
                              </p:par>
                              <p:par>
                                <p:cTn id="29" presetID="9" presetClass="entr" presetSubtype="0" fill="hold" nodeType="withEffect">
                                  <p:stCondLst>
                                    <p:cond delay="0"/>
                                  </p:stCondLst>
                                  <p:childTnLst>
                                    <p:set>
                                      <p:cBhvr>
                                        <p:cTn id="30" dur="1" fill="hold">
                                          <p:stCondLst>
                                            <p:cond delay="0"/>
                                          </p:stCondLst>
                                        </p:cTn>
                                        <p:tgtEl>
                                          <p:spTgt spid="119"/>
                                        </p:tgtEl>
                                        <p:attrNameLst>
                                          <p:attrName>style.visibility</p:attrName>
                                        </p:attrNameLst>
                                      </p:cBhvr>
                                      <p:to>
                                        <p:strVal val="visible"/>
                                      </p:to>
                                    </p:set>
                                    <p:animEffect transition="in" filter="dissolve">
                                      <p:cBhvr>
                                        <p:cTn id="31" dur="500"/>
                                        <p:tgtEl>
                                          <p:spTgt spid="119"/>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22"/>
                                        </p:tgtEl>
                                        <p:attrNameLst>
                                          <p:attrName>style.visibility</p:attrName>
                                        </p:attrNameLst>
                                      </p:cBhvr>
                                      <p:to>
                                        <p:strVal val="visible"/>
                                      </p:to>
                                    </p:set>
                                    <p:animEffect transition="in" filter="dissolve">
                                      <p:cBhvr>
                                        <p:cTn id="34" dur="500"/>
                                        <p:tgtEl>
                                          <p:spTgt spid="122"/>
                                        </p:tgtEl>
                                      </p:cBhvr>
                                    </p:animEffect>
                                  </p:childTnLst>
                                </p:cTn>
                              </p:par>
                              <p:par>
                                <p:cTn id="35" presetID="9" presetClass="entr" presetSubtype="0" fill="hold" nodeType="withEffect">
                                  <p:stCondLst>
                                    <p:cond delay="0"/>
                                  </p:stCondLst>
                                  <p:childTnLst>
                                    <p:set>
                                      <p:cBhvr>
                                        <p:cTn id="36" dur="1" fill="hold">
                                          <p:stCondLst>
                                            <p:cond delay="0"/>
                                          </p:stCondLst>
                                        </p:cTn>
                                        <p:tgtEl>
                                          <p:spTgt spid="133"/>
                                        </p:tgtEl>
                                        <p:attrNameLst>
                                          <p:attrName>style.visibility</p:attrName>
                                        </p:attrNameLst>
                                      </p:cBhvr>
                                      <p:to>
                                        <p:strVal val="visible"/>
                                      </p:to>
                                    </p:set>
                                    <p:animEffect transition="in" filter="dissolve">
                                      <p:cBhvr>
                                        <p:cTn id="37" dur="500"/>
                                        <p:tgtEl>
                                          <p:spTgt spid="133"/>
                                        </p:tgtEl>
                                      </p:cBhvr>
                                    </p:animEffect>
                                  </p:childTnLst>
                                </p:cTn>
                              </p:par>
                              <p:par>
                                <p:cTn id="38" presetID="9" presetClass="entr" presetSubtype="0" fill="hold" nodeType="withEffect">
                                  <p:stCondLst>
                                    <p:cond delay="0"/>
                                  </p:stCondLst>
                                  <p:childTnLst>
                                    <p:set>
                                      <p:cBhvr>
                                        <p:cTn id="39" dur="1" fill="hold">
                                          <p:stCondLst>
                                            <p:cond delay="0"/>
                                          </p:stCondLst>
                                        </p:cTn>
                                        <p:tgtEl>
                                          <p:spTgt spid="136"/>
                                        </p:tgtEl>
                                        <p:attrNameLst>
                                          <p:attrName>style.visibility</p:attrName>
                                        </p:attrNameLst>
                                      </p:cBhvr>
                                      <p:to>
                                        <p:strVal val="visible"/>
                                      </p:to>
                                    </p:set>
                                    <p:animEffect transition="in" filter="dissolve">
                                      <p:cBhvr>
                                        <p:cTn id="40" dur="500"/>
                                        <p:tgtEl>
                                          <p:spTgt spid="136"/>
                                        </p:tgtEl>
                                      </p:cBhvr>
                                    </p:animEffect>
                                  </p:childTnLst>
                                </p:cTn>
                              </p:par>
                              <p:par>
                                <p:cTn id="41" presetID="9" presetClass="entr" presetSubtype="0" fill="hold" nodeType="withEffect">
                                  <p:stCondLst>
                                    <p:cond delay="0"/>
                                  </p:stCondLst>
                                  <p:childTnLst>
                                    <p:set>
                                      <p:cBhvr>
                                        <p:cTn id="42" dur="1" fill="hold">
                                          <p:stCondLst>
                                            <p:cond delay="0"/>
                                          </p:stCondLst>
                                        </p:cTn>
                                        <p:tgtEl>
                                          <p:spTgt spid="142"/>
                                        </p:tgtEl>
                                        <p:attrNameLst>
                                          <p:attrName>style.visibility</p:attrName>
                                        </p:attrNameLst>
                                      </p:cBhvr>
                                      <p:to>
                                        <p:strVal val="visible"/>
                                      </p:to>
                                    </p:set>
                                    <p:animEffect transition="in" filter="dissolve">
                                      <p:cBhvr>
                                        <p:cTn id="43" dur="500"/>
                                        <p:tgtEl>
                                          <p:spTgt spid="142"/>
                                        </p:tgtEl>
                                      </p:cBhvr>
                                    </p:animEffect>
                                  </p:childTnLst>
                                </p:cTn>
                              </p:par>
                              <p:par>
                                <p:cTn id="44" presetID="9" presetClass="entr" presetSubtype="0" fill="hold" nodeType="withEffect">
                                  <p:stCondLst>
                                    <p:cond delay="0"/>
                                  </p:stCondLst>
                                  <p:childTnLst>
                                    <p:set>
                                      <p:cBhvr>
                                        <p:cTn id="45" dur="1" fill="hold">
                                          <p:stCondLst>
                                            <p:cond delay="0"/>
                                          </p:stCondLst>
                                        </p:cTn>
                                        <p:tgtEl>
                                          <p:spTgt spid="144"/>
                                        </p:tgtEl>
                                        <p:attrNameLst>
                                          <p:attrName>style.visibility</p:attrName>
                                        </p:attrNameLst>
                                      </p:cBhvr>
                                      <p:to>
                                        <p:strVal val="visible"/>
                                      </p:to>
                                    </p:set>
                                    <p:animEffect transition="in" filter="dissolve">
                                      <p:cBhvr>
                                        <p:cTn id="46" dur="500"/>
                                        <p:tgtEl>
                                          <p:spTgt spid="144"/>
                                        </p:tgtEl>
                                      </p:cBhvr>
                                    </p:animEffect>
                                  </p:childTnLst>
                                </p:cTn>
                              </p:par>
                              <p:par>
                                <p:cTn id="47" presetID="9" presetClass="entr" presetSubtype="0" fill="hold" nodeType="withEffect">
                                  <p:stCondLst>
                                    <p:cond delay="0"/>
                                  </p:stCondLst>
                                  <p:childTnLst>
                                    <p:set>
                                      <p:cBhvr>
                                        <p:cTn id="48" dur="1" fill="hold">
                                          <p:stCondLst>
                                            <p:cond delay="0"/>
                                          </p:stCondLst>
                                        </p:cTn>
                                        <p:tgtEl>
                                          <p:spTgt spid="147"/>
                                        </p:tgtEl>
                                        <p:attrNameLst>
                                          <p:attrName>style.visibility</p:attrName>
                                        </p:attrNameLst>
                                      </p:cBhvr>
                                      <p:to>
                                        <p:strVal val="visible"/>
                                      </p:to>
                                    </p:set>
                                    <p:animEffect transition="in" filter="dissolve">
                                      <p:cBhvr>
                                        <p:cTn id="49" dur="500"/>
                                        <p:tgtEl>
                                          <p:spTgt spid="147"/>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124"/>
                                        </p:tgtEl>
                                        <p:attrNameLst>
                                          <p:attrName>style.visibility</p:attrName>
                                        </p:attrNameLst>
                                      </p:cBhvr>
                                      <p:to>
                                        <p:strVal val="visible"/>
                                      </p:to>
                                    </p:set>
                                    <p:animEffect transition="in" filter="dissolve">
                                      <p:cBhvr>
                                        <p:cTn id="52" dur="500"/>
                                        <p:tgtEl>
                                          <p:spTgt spid="124"/>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dissolve">
                                      <p:cBhvr>
                                        <p:cTn id="57" dur="500"/>
                                        <p:tgtEl>
                                          <p:spTgt spid="7"/>
                                        </p:tgtEl>
                                      </p:cBhvr>
                                    </p:animEffect>
                                  </p:childTnLst>
                                </p:cTn>
                              </p:par>
                              <p:par>
                                <p:cTn id="58" presetID="9" presetClass="entr" presetSubtype="0" fill="hold" nodeType="withEffect">
                                  <p:stCondLst>
                                    <p:cond delay="0"/>
                                  </p:stCondLst>
                                  <p:childTnLst>
                                    <p:set>
                                      <p:cBhvr>
                                        <p:cTn id="59" dur="1" fill="hold">
                                          <p:stCondLst>
                                            <p:cond delay="0"/>
                                          </p:stCondLst>
                                        </p:cTn>
                                        <p:tgtEl>
                                          <p:spTgt spid="126"/>
                                        </p:tgtEl>
                                        <p:attrNameLst>
                                          <p:attrName>style.visibility</p:attrName>
                                        </p:attrNameLst>
                                      </p:cBhvr>
                                      <p:to>
                                        <p:strVal val="visible"/>
                                      </p:to>
                                    </p:set>
                                    <p:animEffect transition="in" filter="dissolve">
                                      <p:cBhvr>
                                        <p:cTn id="60" dur="500"/>
                                        <p:tgtEl>
                                          <p:spTgt spid="126"/>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81"/>
                                        </p:tgtEl>
                                        <p:attrNameLst>
                                          <p:attrName>style.visibility</p:attrName>
                                        </p:attrNameLst>
                                      </p:cBhvr>
                                      <p:to>
                                        <p:strVal val="visible"/>
                                      </p:to>
                                    </p:set>
                                    <p:animEffect transition="in" filter="dissolve">
                                      <p:cBhvr>
                                        <p:cTn id="63" dur="500"/>
                                        <p:tgtEl>
                                          <p:spTgt spid="81"/>
                                        </p:tgtEl>
                                      </p:cBhvr>
                                    </p:animEffect>
                                  </p:childTnLst>
                                </p:cTn>
                              </p:par>
                              <p:par>
                                <p:cTn id="64" presetID="9" presetClass="entr" presetSubtype="0" fill="hold" nodeType="withEffect">
                                  <p:stCondLst>
                                    <p:cond delay="0"/>
                                  </p:stCondLst>
                                  <p:childTnLst>
                                    <p:set>
                                      <p:cBhvr>
                                        <p:cTn id="65" dur="1" fill="hold">
                                          <p:stCondLst>
                                            <p:cond delay="0"/>
                                          </p:stCondLst>
                                        </p:cTn>
                                        <p:tgtEl>
                                          <p:spTgt spid="95"/>
                                        </p:tgtEl>
                                        <p:attrNameLst>
                                          <p:attrName>style.visibility</p:attrName>
                                        </p:attrNameLst>
                                      </p:cBhvr>
                                      <p:to>
                                        <p:strVal val="visible"/>
                                      </p:to>
                                    </p:set>
                                    <p:animEffect transition="in" filter="dissolve">
                                      <p:cBhvr>
                                        <p:cTn id="66" dur="500"/>
                                        <p:tgtEl>
                                          <p:spTgt spid="95"/>
                                        </p:tgtEl>
                                      </p:cBhvr>
                                    </p:animEffect>
                                  </p:childTnLst>
                                </p:cTn>
                              </p:par>
                              <p:par>
                                <p:cTn id="67" presetID="9" presetClass="entr" presetSubtype="0" fill="hold" nodeType="withEffect">
                                  <p:stCondLst>
                                    <p:cond delay="0"/>
                                  </p:stCondLst>
                                  <p:childTnLst>
                                    <p:set>
                                      <p:cBhvr>
                                        <p:cTn id="68" dur="1" fill="hold">
                                          <p:stCondLst>
                                            <p:cond delay="0"/>
                                          </p:stCondLst>
                                        </p:cTn>
                                        <p:tgtEl>
                                          <p:spTgt spid="96"/>
                                        </p:tgtEl>
                                        <p:attrNameLst>
                                          <p:attrName>style.visibility</p:attrName>
                                        </p:attrNameLst>
                                      </p:cBhvr>
                                      <p:to>
                                        <p:strVal val="visible"/>
                                      </p:to>
                                    </p:set>
                                    <p:animEffect transition="in" filter="dissolve">
                                      <p:cBhvr>
                                        <p:cTn id="69" dur="500"/>
                                        <p:tgtEl>
                                          <p:spTgt spid="96"/>
                                        </p:tgtEl>
                                      </p:cBhvr>
                                    </p:animEffect>
                                  </p:childTnLst>
                                </p:cTn>
                              </p:par>
                              <p:par>
                                <p:cTn id="70" presetID="9" presetClass="entr" presetSubtype="0" fill="hold" nodeType="withEffect">
                                  <p:stCondLst>
                                    <p:cond delay="0"/>
                                  </p:stCondLst>
                                  <p:childTnLst>
                                    <p:set>
                                      <p:cBhvr>
                                        <p:cTn id="71" dur="1" fill="hold">
                                          <p:stCondLst>
                                            <p:cond delay="0"/>
                                          </p:stCondLst>
                                        </p:cTn>
                                        <p:tgtEl>
                                          <p:spTgt spid="115"/>
                                        </p:tgtEl>
                                        <p:attrNameLst>
                                          <p:attrName>style.visibility</p:attrName>
                                        </p:attrNameLst>
                                      </p:cBhvr>
                                      <p:to>
                                        <p:strVal val="visible"/>
                                      </p:to>
                                    </p:set>
                                    <p:animEffect transition="in" filter="dissolve">
                                      <p:cBhvr>
                                        <p:cTn id="72" dur="500"/>
                                        <p:tgtEl>
                                          <p:spTgt spid="115"/>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123"/>
                                        </p:tgtEl>
                                        <p:attrNameLst>
                                          <p:attrName>style.visibility</p:attrName>
                                        </p:attrNameLst>
                                      </p:cBhvr>
                                      <p:to>
                                        <p:strVal val="visible"/>
                                      </p:to>
                                    </p:set>
                                    <p:animEffect transition="in" filter="dissolve">
                                      <p:cBhvr>
                                        <p:cTn id="75" dur="500"/>
                                        <p:tgtEl>
                                          <p:spTgt spid="123"/>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125"/>
                                        </p:tgtEl>
                                        <p:attrNameLst>
                                          <p:attrName>style.visibility</p:attrName>
                                        </p:attrNameLst>
                                      </p:cBhvr>
                                      <p:to>
                                        <p:strVal val="visible"/>
                                      </p:to>
                                    </p:set>
                                    <p:animEffect transition="in" filter="dissolve">
                                      <p:cBhvr>
                                        <p:cTn id="78" dur="500"/>
                                        <p:tgtEl>
                                          <p:spTgt spid="125"/>
                                        </p:tgtEl>
                                      </p:cBhvr>
                                    </p:animEffect>
                                  </p:childTnLst>
                                </p:cTn>
                              </p:par>
                              <p:par>
                                <p:cTn id="79" presetID="9" presetClass="entr" presetSubtype="0" fill="hold" nodeType="withEffect">
                                  <p:stCondLst>
                                    <p:cond delay="0"/>
                                  </p:stCondLst>
                                  <p:childTnLst>
                                    <p:set>
                                      <p:cBhvr>
                                        <p:cTn id="80" dur="1" fill="hold">
                                          <p:stCondLst>
                                            <p:cond delay="0"/>
                                          </p:stCondLst>
                                        </p:cTn>
                                        <p:tgtEl>
                                          <p:spTgt spid="127"/>
                                        </p:tgtEl>
                                        <p:attrNameLst>
                                          <p:attrName>style.visibility</p:attrName>
                                        </p:attrNameLst>
                                      </p:cBhvr>
                                      <p:to>
                                        <p:strVal val="visible"/>
                                      </p:to>
                                    </p:set>
                                    <p:animEffect transition="in" filter="dissolve">
                                      <p:cBhvr>
                                        <p:cTn id="81" dur="500"/>
                                        <p:tgtEl>
                                          <p:spTgt spid="127"/>
                                        </p:tgtEl>
                                      </p:cBhvr>
                                    </p:animEffect>
                                  </p:childTnLst>
                                </p:cTn>
                              </p:par>
                              <p:par>
                                <p:cTn id="82" presetID="9" presetClass="entr" presetSubtype="0" fill="hold" nodeType="withEffect">
                                  <p:stCondLst>
                                    <p:cond delay="0"/>
                                  </p:stCondLst>
                                  <p:childTnLst>
                                    <p:set>
                                      <p:cBhvr>
                                        <p:cTn id="83" dur="1" fill="hold">
                                          <p:stCondLst>
                                            <p:cond delay="0"/>
                                          </p:stCondLst>
                                        </p:cTn>
                                        <p:tgtEl>
                                          <p:spTgt spid="130"/>
                                        </p:tgtEl>
                                        <p:attrNameLst>
                                          <p:attrName>style.visibility</p:attrName>
                                        </p:attrNameLst>
                                      </p:cBhvr>
                                      <p:to>
                                        <p:strVal val="visible"/>
                                      </p:to>
                                    </p:set>
                                    <p:animEffect transition="in" filter="dissolve">
                                      <p:cBhvr>
                                        <p:cTn id="84" dur="500"/>
                                        <p:tgtEl>
                                          <p:spTgt spid="130"/>
                                        </p:tgtEl>
                                      </p:cBhvr>
                                    </p:animEffect>
                                  </p:childTnLst>
                                </p:cTn>
                              </p:par>
                              <p:par>
                                <p:cTn id="85" presetID="9" presetClass="entr" presetSubtype="0" fill="hold" nodeType="withEffect">
                                  <p:stCondLst>
                                    <p:cond delay="0"/>
                                  </p:stCondLst>
                                  <p:childTnLst>
                                    <p:set>
                                      <p:cBhvr>
                                        <p:cTn id="86" dur="1" fill="hold">
                                          <p:stCondLst>
                                            <p:cond delay="0"/>
                                          </p:stCondLst>
                                        </p:cTn>
                                        <p:tgtEl>
                                          <p:spTgt spid="71"/>
                                        </p:tgtEl>
                                        <p:attrNameLst>
                                          <p:attrName>style.visibility</p:attrName>
                                        </p:attrNameLst>
                                      </p:cBhvr>
                                      <p:to>
                                        <p:strVal val="visible"/>
                                      </p:to>
                                    </p:set>
                                    <p:animEffect transition="in" filter="dissolve">
                                      <p:cBhvr>
                                        <p:cTn id="87" dur="500"/>
                                        <p:tgtEl>
                                          <p:spTgt spid="71"/>
                                        </p:tgtEl>
                                      </p:cBhvr>
                                    </p:animEffect>
                                  </p:childTnLst>
                                </p:cTn>
                              </p:par>
                              <p:par>
                                <p:cTn id="88" presetID="9" presetClass="entr" presetSubtype="0" fill="hold" nodeType="withEffect">
                                  <p:stCondLst>
                                    <p:cond delay="0"/>
                                  </p:stCondLst>
                                  <p:childTnLst>
                                    <p:set>
                                      <p:cBhvr>
                                        <p:cTn id="89" dur="1" fill="hold">
                                          <p:stCondLst>
                                            <p:cond delay="0"/>
                                          </p:stCondLst>
                                        </p:cTn>
                                        <p:tgtEl>
                                          <p:spTgt spid="70"/>
                                        </p:tgtEl>
                                        <p:attrNameLst>
                                          <p:attrName>style.visibility</p:attrName>
                                        </p:attrNameLst>
                                      </p:cBhvr>
                                      <p:to>
                                        <p:strVal val="visible"/>
                                      </p:to>
                                    </p:set>
                                    <p:animEffect transition="in" filter="dissolve">
                                      <p:cBhvr>
                                        <p:cTn id="90" dur="500"/>
                                        <p:tgtEl>
                                          <p:spTgt spid="70"/>
                                        </p:tgtEl>
                                      </p:cBhvr>
                                    </p:animEffect>
                                  </p:childTnLst>
                                </p:cTn>
                              </p:par>
                              <p:par>
                                <p:cTn id="91" presetID="9" presetClass="entr" presetSubtype="0" fill="hold" grpId="0" nodeType="withEffect">
                                  <p:stCondLst>
                                    <p:cond delay="0"/>
                                  </p:stCondLst>
                                  <p:childTnLst>
                                    <p:set>
                                      <p:cBhvr>
                                        <p:cTn id="92" dur="1" fill="hold">
                                          <p:stCondLst>
                                            <p:cond delay="0"/>
                                          </p:stCondLst>
                                        </p:cTn>
                                        <p:tgtEl>
                                          <p:spTgt spid="8"/>
                                        </p:tgtEl>
                                        <p:attrNameLst>
                                          <p:attrName>style.visibility</p:attrName>
                                        </p:attrNameLst>
                                      </p:cBhvr>
                                      <p:to>
                                        <p:strVal val="visible"/>
                                      </p:to>
                                    </p:set>
                                    <p:animEffect transition="in" filter="dissolve">
                                      <p:cBhvr>
                                        <p:cTn id="93" dur="500"/>
                                        <p:tgtEl>
                                          <p:spTgt spid="8"/>
                                        </p:tgtEl>
                                      </p:cBhvr>
                                    </p:animEffect>
                                  </p:childTnLst>
                                </p:cTn>
                              </p:par>
                            </p:childTnLst>
                          </p:cTn>
                        </p:par>
                      </p:childTnLst>
                    </p:cTn>
                  </p:par>
                  <p:par>
                    <p:cTn id="94" fill="hold">
                      <p:stCondLst>
                        <p:cond delay="indefinite"/>
                      </p:stCondLst>
                      <p:childTnLst>
                        <p:par>
                          <p:cTn id="95" fill="hold">
                            <p:stCondLst>
                              <p:cond delay="0"/>
                            </p:stCondLst>
                            <p:childTnLst>
                              <p:par>
                                <p:cTn id="96" presetID="9" presetClass="entr" presetSubtype="0" fill="hold" nodeType="clickEffect">
                                  <p:stCondLst>
                                    <p:cond delay="0"/>
                                  </p:stCondLst>
                                  <p:childTnLst>
                                    <p:set>
                                      <p:cBhvr>
                                        <p:cTn id="97" dur="1" fill="hold">
                                          <p:stCondLst>
                                            <p:cond delay="0"/>
                                          </p:stCondLst>
                                        </p:cTn>
                                        <p:tgtEl>
                                          <p:spTgt spid="98"/>
                                        </p:tgtEl>
                                        <p:attrNameLst>
                                          <p:attrName>style.visibility</p:attrName>
                                        </p:attrNameLst>
                                      </p:cBhvr>
                                      <p:to>
                                        <p:strVal val="visible"/>
                                      </p:to>
                                    </p:set>
                                    <p:animEffect transition="in" filter="dissolve">
                                      <p:cBhvr>
                                        <p:cTn id="98" dur="500"/>
                                        <p:tgtEl>
                                          <p:spTgt spid="98"/>
                                        </p:tgtEl>
                                      </p:cBhvr>
                                    </p:animEffect>
                                  </p:childTnLst>
                                </p:cTn>
                              </p:par>
                              <p:par>
                                <p:cTn id="99" presetID="9" presetClass="entr" presetSubtype="0" fill="hold" grpId="0" nodeType="withEffect">
                                  <p:stCondLst>
                                    <p:cond delay="0"/>
                                  </p:stCondLst>
                                  <p:childTnLst>
                                    <p:set>
                                      <p:cBhvr>
                                        <p:cTn id="100" dur="1" fill="hold">
                                          <p:stCondLst>
                                            <p:cond delay="0"/>
                                          </p:stCondLst>
                                        </p:cTn>
                                        <p:tgtEl>
                                          <p:spTgt spid="11"/>
                                        </p:tgtEl>
                                        <p:attrNameLst>
                                          <p:attrName>style.visibility</p:attrName>
                                        </p:attrNameLst>
                                      </p:cBhvr>
                                      <p:to>
                                        <p:strVal val="visible"/>
                                      </p:to>
                                    </p:set>
                                    <p:animEffect transition="in" filter="dissolve">
                                      <p:cBhvr>
                                        <p:cTn id="101" dur="500"/>
                                        <p:tgtEl>
                                          <p:spTgt spid="11"/>
                                        </p:tgtEl>
                                      </p:cBhvr>
                                    </p:animEffect>
                                  </p:childTnLst>
                                </p:cTn>
                              </p:par>
                              <p:par>
                                <p:cTn id="102" presetID="9" presetClass="entr" presetSubtype="0" fill="hold" nodeType="withEffect">
                                  <p:stCondLst>
                                    <p:cond delay="0"/>
                                  </p:stCondLst>
                                  <p:childTnLst>
                                    <p:set>
                                      <p:cBhvr>
                                        <p:cTn id="103" dur="1" fill="hold">
                                          <p:stCondLst>
                                            <p:cond delay="0"/>
                                          </p:stCondLst>
                                        </p:cTn>
                                        <p:tgtEl>
                                          <p:spTgt spid="103"/>
                                        </p:tgtEl>
                                        <p:attrNameLst>
                                          <p:attrName>style.visibility</p:attrName>
                                        </p:attrNameLst>
                                      </p:cBhvr>
                                      <p:to>
                                        <p:strVal val="visible"/>
                                      </p:to>
                                    </p:set>
                                    <p:animEffect transition="in" filter="dissolve">
                                      <p:cBhvr>
                                        <p:cTn id="104" dur="500"/>
                                        <p:tgtEl>
                                          <p:spTgt spid="103"/>
                                        </p:tgtEl>
                                      </p:cBhvr>
                                    </p:animEffect>
                                  </p:childTnLst>
                                </p:cTn>
                              </p:par>
                              <p:par>
                                <p:cTn id="105" presetID="9" presetClass="entr" presetSubtype="0" fill="hold" grpId="0" nodeType="with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dissolve">
                                      <p:cBhvr>
                                        <p:cTn id="107" dur="500"/>
                                        <p:tgtEl>
                                          <p:spTgt spid="32"/>
                                        </p:tgtEl>
                                      </p:cBhvr>
                                    </p:animEffect>
                                  </p:childTnLst>
                                </p:cTn>
                              </p:par>
                              <p:par>
                                <p:cTn id="108" presetID="9" presetClass="entr" presetSubtype="0" fill="hold" nodeType="withEffect">
                                  <p:stCondLst>
                                    <p:cond delay="0"/>
                                  </p:stCondLst>
                                  <p:childTnLst>
                                    <p:set>
                                      <p:cBhvr>
                                        <p:cTn id="109" dur="1" fill="hold">
                                          <p:stCondLst>
                                            <p:cond delay="0"/>
                                          </p:stCondLst>
                                        </p:cTn>
                                        <p:tgtEl>
                                          <p:spTgt spid="105"/>
                                        </p:tgtEl>
                                        <p:attrNameLst>
                                          <p:attrName>style.visibility</p:attrName>
                                        </p:attrNameLst>
                                      </p:cBhvr>
                                      <p:to>
                                        <p:strVal val="visible"/>
                                      </p:to>
                                    </p:set>
                                    <p:animEffect transition="in" filter="dissolve">
                                      <p:cBhvr>
                                        <p:cTn id="110" dur="500"/>
                                        <p:tgtEl>
                                          <p:spTgt spid="105"/>
                                        </p:tgtEl>
                                      </p:cBhvr>
                                    </p:animEffect>
                                  </p:childTnLst>
                                </p:cTn>
                              </p:par>
                            </p:childTnLst>
                          </p:cTn>
                        </p:par>
                      </p:childTnLst>
                    </p:cTn>
                  </p:par>
                  <p:par>
                    <p:cTn id="111" fill="hold">
                      <p:stCondLst>
                        <p:cond delay="indefinite"/>
                      </p:stCondLst>
                      <p:childTnLst>
                        <p:par>
                          <p:cTn id="112" fill="hold">
                            <p:stCondLst>
                              <p:cond delay="0"/>
                            </p:stCondLst>
                            <p:childTnLst>
                              <p:par>
                                <p:cTn id="113" presetID="9" presetClass="entr" presetSubtype="0" fill="hold" grpId="0" nodeType="clickEffect">
                                  <p:stCondLst>
                                    <p:cond delay="0"/>
                                  </p:stCondLst>
                                  <p:childTnLst>
                                    <p:set>
                                      <p:cBhvr>
                                        <p:cTn id="114" dur="1" fill="hold">
                                          <p:stCondLst>
                                            <p:cond delay="0"/>
                                          </p:stCondLst>
                                        </p:cTn>
                                        <p:tgtEl>
                                          <p:spTgt spid="65"/>
                                        </p:tgtEl>
                                        <p:attrNameLst>
                                          <p:attrName>style.visibility</p:attrName>
                                        </p:attrNameLst>
                                      </p:cBhvr>
                                      <p:to>
                                        <p:strVal val="visible"/>
                                      </p:to>
                                    </p:set>
                                    <p:animEffect transition="in" filter="dissolve">
                                      <p:cBhvr>
                                        <p:cTn id="115" dur="500"/>
                                        <p:tgtEl>
                                          <p:spTgt spid="65"/>
                                        </p:tgtEl>
                                      </p:cBhvr>
                                    </p:animEffect>
                                  </p:childTnLst>
                                </p:cTn>
                              </p:par>
                              <p:par>
                                <p:cTn id="116" presetID="9" presetClass="entr" presetSubtype="0" fill="hold" nodeType="withEffect">
                                  <p:stCondLst>
                                    <p:cond delay="0"/>
                                  </p:stCondLst>
                                  <p:childTnLst>
                                    <p:set>
                                      <p:cBhvr>
                                        <p:cTn id="117" dur="1" fill="hold">
                                          <p:stCondLst>
                                            <p:cond delay="0"/>
                                          </p:stCondLst>
                                        </p:cTn>
                                        <p:tgtEl>
                                          <p:spTgt spid="66"/>
                                        </p:tgtEl>
                                        <p:attrNameLst>
                                          <p:attrName>style.visibility</p:attrName>
                                        </p:attrNameLst>
                                      </p:cBhvr>
                                      <p:to>
                                        <p:strVal val="visible"/>
                                      </p:to>
                                    </p:set>
                                    <p:animEffect transition="in" filter="dissolve">
                                      <p:cBhvr>
                                        <p:cTn id="118" dur="500"/>
                                        <p:tgtEl>
                                          <p:spTgt spid="66"/>
                                        </p:tgtEl>
                                      </p:cBhvr>
                                    </p:animEffect>
                                  </p:childTnLst>
                                </p:cTn>
                              </p:par>
                            </p:childTnLst>
                          </p:cTn>
                        </p:par>
                      </p:childTnLst>
                    </p:cTn>
                  </p:par>
                  <p:par>
                    <p:cTn id="119" fill="hold">
                      <p:stCondLst>
                        <p:cond delay="indefinite"/>
                      </p:stCondLst>
                      <p:childTnLst>
                        <p:par>
                          <p:cTn id="120" fill="hold">
                            <p:stCondLst>
                              <p:cond delay="0"/>
                            </p:stCondLst>
                            <p:childTnLst>
                              <p:par>
                                <p:cTn id="121" presetID="9" presetClass="entr" presetSubtype="0" fill="hold" grpId="0" nodeType="clickEffect">
                                  <p:stCondLst>
                                    <p:cond delay="0"/>
                                  </p:stCondLst>
                                  <p:childTnLst>
                                    <p:set>
                                      <p:cBhvr>
                                        <p:cTn id="122" dur="1" fill="hold">
                                          <p:stCondLst>
                                            <p:cond delay="0"/>
                                          </p:stCondLst>
                                        </p:cTn>
                                        <p:tgtEl>
                                          <p:spTgt spid="162"/>
                                        </p:tgtEl>
                                        <p:attrNameLst>
                                          <p:attrName>style.visibility</p:attrName>
                                        </p:attrNameLst>
                                      </p:cBhvr>
                                      <p:to>
                                        <p:strVal val="visible"/>
                                      </p:to>
                                    </p:set>
                                    <p:animEffect transition="in" filter="dissolve">
                                      <p:cBhvr>
                                        <p:cTn id="123" dur="500"/>
                                        <p:tgtEl>
                                          <p:spTgt spid="162"/>
                                        </p:tgtEl>
                                      </p:cBhvr>
                                    </p:animEffect>
                                  </p:childTnLst>
                                </p:cTn>
                              </p:par>
                              <p:par>
                                <p:cTn id="124" presetID="9" presetClass="entr" presetSubtype="0" fill="hold" nodeType="withEffect">
                                  <p:stCondLst>
                                    <p:cond delay="0"/>
                                  </p:stCondLst>
                                  <p:childTnLst>
                                    <p:set>
                                      <p:cBhvr>
                                        <p:cTn id="125" dur="1" fill="hold">
                                          <p:stCondLst>
                                            <p:cond delay="0"/>
                                          </p:stCondLst>
                                        </p:cTn>
                                        <p:tgtEl>
                                          <p:spTgt spid="153"/>
                                        </p:tgtEl>
                                        <p:attrNameLst>
                                          <p:attrName>style.visibility</p:attrName>
                                        </p:attrNameLst>
                                      </p:cBhvr>
                                      <p:to>
                                        <p:strVal val="visible"/>
                                      </p:to>
                                    </p:set>
                                    <p:animEffect transition="in" filter="dissolve">
                                      <p:cBhvr>
                                        <p:cTn id="126" dur="500"/>
                                        <p:tgtEl>
                                          <p:spTgt spid="153"/>
                                        </p:tgtEl>
                                      </p:cBhvr>
                                    </p:animEffect>
                                  </p:childTnLst>
                                </p:cTn>
                              </p:par>
                              <p:par>
                                <p:cTn id="127" presetID="9" presetClass="entr" presetSubtype="0" fill="hold" grpId="0" nodeType="withEffect">
                                  <p:stCondLst>
                                    <p:cond delay="0"/>
                                  </p:stCondLst>
                                  <p:childTnLst>
                                    <p:set>
                                      <p:cBhvr>
                                        <p:cTn id="128" dur="1" fill="hold">
                                          <p:stCondLst>
                                            <p:cond delay="0"/>
                                          </p:stCondLst>
                                        </p:cTn>
                                        <p:tgtEl>
                                          <p:spTgt spid="68"/>
                                        </p:tgtEl>
                                        <p:attrNameLst>
                                          <p:attrName>style.visibility</p:attrName>
                                        </p:attrNameLst>
                                      </p:cBhvr>
                                      <p:to>
                                        <p:strVal val="visible"/>
                                      </p:to>
                                    </p:set>
                                    <p:animEffect transition="in" filter="dissolve">
                                      <p:cBhvr>
                                        <p:cTn id="129" dur="500"/>
                                        <p:tgtEl>
                                          <p:spTgt spid="68"/>
                                        </p:tgtEl>
                                      </p:cBhvr>
                                    </p:animEffect>
                                  </p:childTnLst>
                                </p:cTn>
                              </p:par>
                              <p:par>
                                <p:cTn id="130" presetID="9" presetClass="entr" presetSubtype="0" fill="hold" nodeType="withEffect">
                                  <p:stCondLst>
                                    <p:cond delay="0"/>
                                  </p:stCondLst>
                                  <p:childTnLst>
                                    <p:set>
                                      <p:cBhvr>
                                        <p:cTn id="131" dur="1" fill="hold">
                                          <p:stCondLst>
                                            <p:cond delay="0"/>
                                          </p:stCondLst>
                                        </p:cTn>
                                        <p:tgtEl>
                                          <p:spTgt spid="67"/>
                                        </p:tgtEl>
                                        <p:attrNameLst>
                                          <p:attrName>style.visibility</p:attrName>
                                        </p:attrNameLst>
                                      </p:cBhvr>
                                      <p:to>
                                        <p:strVal val="visible"/>
                                      </p:to>
                                    </p:set>
                                    <p:animEffect transition="in" filter="dissolve">
                                      <p:cBhvr>
                                        <p:cTn id="132" dur="500"/>
                                        <p:tgtEl>
                                          <p:spTgt spid="67"/>
                                        </p:tgtEl>
                                      </p:cBhvr>
                                    </p:animEffect>
                                  </p:childTnLst>
                                </p:cTn>
                              </p:par>
                              <p:par>
                                <p:cTn id="133" presetID="9" presetClass="entr" presetSubtype="0" fill="hold" grpId="0" nodeType="withEffect">
                                  <p:stCondLst>
                                    <p:cond delay="0"/>
                                  </p:stCondLst>
                                  <p:childTnLst>
                                    <p:set>
                                      <p:cBhvr>
                                        <p:cTn id="134" dur="1" fill="hold">
                                          <p:stCondLst>
                                            <p:cond delay="0"/>
                                          </p:stCondLst>
                                        </p:cTn>
                                        <p:tgtEl>
                                          <p:spTgt spid="10"/>
                                        </p:tgtEl>
                                        <p:attrNameLst>
                                          <p:attrName>style.visibility</p:attrName>
                                        </p:attrNameLst>
                                      </p:cBhvr>
                                      <p:to>
                                        <p:strVal val="visible"/>
                                      </p:to>
                                    </p:set>
                                    <p:animEffect transition="in" filter="dissolve">
                                      <p:cBhvr>
                                        <p:cTn id="135" dur="500"/>
                                        <p:tgtEl>
                                          <p:spTgt spid="10"/>
                                        </p:tgtEl>
                                      </p:cBhvr>
                                    </p:animEffect>
                                  </p:childTnLst>
                                </p:cTn>
                              </p:par>
                              <p:par>
                                <p:cTn id="136" presetID="9" presetClass="entr" presetSubtype="0" fill="hold" grpId="0" nodeType="withEffect">
                                  <p:stCondLst>
                                    <p:cond delay="0"/>
                                  </p:stCondLst>
                                  <p:childTnLst>
                                    <p:set>
                                      <p:cBhvr>
                                        <p:cTn id="137" dur="1" fill="hold">
                                          <p:stCondLst>
                                            <p:cond delay="0"/>
                                          </p:stCondLst>
                                        </p:cTn>
                                        <p:tgtEl>
                                          <p:spTgt spid="161"/>
                                        </p:tgtEl>
                                        <p:attrNameLst>
                                          <p:attrName>style.visibility</p:attrName>
                                        </p:attrNameLst>
                                      </p:cBhvr>
                                      <p:to>
                                        <p:strVal val="visible"/>
                                      </p:to>
                                    </p:set>
                                    <p:animEffect transition="in" filter="dissolve">
                                      <p:cBhvr>
                                        <p:cTn id="138" dur="500"/>
                                        <p:tgtEl>
                                          <p:spTgt spid="161"/>
                                        </p:tgtEl>
                                      </p:cBhvr>
                                    </p:animEffect>
                                  </p:childTnLst>
                                </p:cTn>
                              </p:par>
                              <p:par>
                                <p:cTn id="139" presetID="9" presetClass="entr" presetSubtype="0" fill="hold" grpId="0" nodeType="withEffect">
                                  <p:stCondLst>
                                    <p:cond delay="0"/>
                                  </p:stCondLst>
                                  <p:childTnLst>
                                    <p:set>
                                      <p:cBhvr>
                                        <p:cTn id="140" dur="1" fill="hold">
                                          <p:stCondLst>
                                            <p:cond delay="0"/>
                                          </p:stCondLst>
                                        </p:cTn>
                                        <p:tgtEl>
                                          <p:spTgt spid="160"/>
                                        </p:tgtEl>
                                        <p:attrNameLst>
                                          <p:attrName>style.visibility</p:attrName>
                                        </p:attrNameLst>
                                      </p:cBhvr>
                                      <p:to>
                                        <p:strVal val="visible"/>
                                      </p:to>
                                    </p:set>
                                    <p:animEffect transition="in" filter="dissolve">
                                      <p:cBhvr>
                                        <p:cTn id="141" dur="500"/>
                                        <p:tgtEl>
                                          <p:spTgt spid="160"/>
                                        </p:tgtEl>
                                      </p:cBhvr>
                                    </p:animEffect>
                                  </p:childTnLst>
                                </p:cTn>
                              </p:par>
                              <p:par>
                                <p:cTn id="142" presetID="9" presetClass="entr" presetSubtype="0" fill="hold" grpId="0" nodeType="withEffect">
                                  <p:stCondLst>
                                    <p:cond delay="0"/>
                                  </p:stCondLst>
                                  <p:childTnLst>
                                    <p:set>
                                      <p:cBhvr>
                                        <p:cTn id="143" dur="1" fill="hold">
                                          <p:stCondLst>
                                            <p:cond delay="0"/>
                                          </p:stCondLst>
                                        </p:cTn>
                                        <p:tgtEl>
                                          <p:spTgt spid="159"/>
                                        </p:tgtEl>
                                        <p:attrNameLst>
                                          <p:attrName>style.visibility</p:attrName>
                                        </p:attrNameLst>
                                      </p:cBhvr>
                                      <p:to>
                                        <p:strVal val="visible"/>
                                      </p:to>
                                    </p:set>
                                    <p:animEffect transition="in" filter="dissolve">
                                      <p:cBhvr>
                                        <p:cTn id="144" dur="500"/>
                                        <p:tgtEl>
                                          <p:spTgt spid="159"/>
                                        </p:tgtEl>
                                      </p:cBhvr>
                                    </p:animEffect>
                                  </p:childTnLst>
                                </p:cTn>
                              </p:par>
                              <p:par>
                                <p:cTn id="145" presetID="9" presetClass="entr" presetSubtype="0" fill="hold" nodeType="withEffect">
                                  <p:stCondLst>
                                    <p:cond delay="0"/>
                                  </p:stCondLst>
                                  <p:childTnLst>
                                    <p:set>
                                      <p:cBhvr>
                                        <p:cTn id="146" dur="1" fill="hold">
                                          <p:stCondLst>
                                            <p:cond delay="0"/>
                                          </p:stCondLst>
                                        </p:cTn>
                                        <p:tgtEl>
                                          <p:spTgt spid="152"/>
                                        </p:tgtEl>
                                        <p:attrNameLst>
                                          <p:attrName>style.visibility</p:attrName>
                                        </p:attrNameLst>
                                      </p:cBhvr>
                                      <p:to>
                                        <p:strVal val="visible"/>
                                      </p:to>
                                    </p:set>
                                    <p:animEffect transition="in" filter="dissolve">
                                      <p:cBhvr>
                                        <p:cTn id="147" dur="500"/>
                                        <p:tgtEl>
                                          <p:spTgt spid="152"/>
                                        </p:tgtEl>
                                      </p:cBhvr>
                                    </p:animEffect>
                                  </p:childTnLst>
                                </p:cTn>
                              </p:par>
                              <p:par>
                                <p:cTn id="148" presetID="9" presetClass="entr" presetSubtype="0" fill="hold" nodeType="withEffect">
                                  <p:stCondLst>
                                    <p:cond delay="0"/>
                                  </p:stCondLst>
                                  <p:childTnLst>
                                    <p:set>
                                      <p:cBhvr>
                                        <p:cTn id="149" dur="1" fill="hold">
                                          <p:stCondLst>
                                            <p:cond delay="0"/>
                                          </p:stCondLst>
                                        </p:cTn>
                                        <p:tgtEl>
                                          <p:spTgt spid="69"/>
                                        </p:tgtEl>
                                        <p:attrNameLst>
                                          <p:attrName>style.visibility</p:attrName>
                                        </p:attrNameLst>
                                      </p:cBhvr>
                                      <p:to>
                                        <p:strVal val="visible"/>
                                      </p:to>
                                    </p:set>
                                    <p:animEffect transition="in" filter="dissolve">
                                      <p:cBhvr>
                                        <p:cTn id="150" dur="500"/>
                                        <p:tgtEl>
                                          <p:spTgt spid="69"/>
                                        </p:tgtEl>
                                      </p:cBhvr>
                                    </p:animEffect>
                                  </p:childTnLst>
                                </p:cTn>
                              </p:par>
                              <p:par>
                                <p:cTn id="151" presetID="9" presetClass="entr" presetSubtype="0" fill="hold" nodeType="withEffect">
                                  <p:stCondLst>
                                    <p:cond delay="0"/>
                                  </p:stCondLst>
                                  <p:childTnLst>
                                    <p:set>
                                      <p:cBhvr>
                                        <p:cTn id="152" dur="1" fill="hold">
                                          <p:stCondLst>
                                            <p:cond delay="0"/>
                                          </p:stCondLst>
                                        </p:cTn>
                                        <p:tgtEl>
                                          <p:spTgt spid="150"/>
                                        </p:tgtEl>
                                        <p:attrNameLst>
                                          <p:attrName>style.visibility</p:attrName>
                                        </p:attrNameLst>
                                      </p:cBhvr>
                                      <p:to>
                                        <p:strVal val="visible"/>
                                      </p:to>
                                    </p:set>
                                    <p:animEffect transition="in" filter="dissolve">
                                      <p:cBhvr>
                                        <p:cTn id="153" dur="500"/>
                                        <p:tgtEl>
                                          <p:spTgt spid="150"/>
                                        </p:tgtEl>
                                      </p:cBhvr>
                                    </p:animEffect>
                                  </p:childTnLst>
                                </p:cTn>
                              </p:par>
                              <p:par>
                                <p:cTn id="154" presetID="9" presetClass="entr" presetSubtype="0" fill="hold" grpId="0" nodeType="withEffect">
                                  <p:stCondLst>
                                    <p:cond delay="0"/>
                                  </p:stCondLst>
                                  <p:childTnLst>
                                    <p:set>
                                      <p:cBhvr>
                                        <p:cTn id="155" dur="1" fill="hold">
                                          <p:stCondLst>
                                            <p:cond delay="0"/>
                                          </p:stCondLst>
                                        </p:cTn>
                                        <p:tgtEl>
                                          <p:spTgt spid="158"/>
                                        </p:tgtEl>
                                        <p:attrNameLst>
                                          <p:attrName>style.visibility</p:attrName>
                                        </p:attrNameLst>
                                      </p:cBhvr>
                                      <p:to>
                                        <p:strVal val="visible"/>
                                      </p:to>
                                    </p:set>
                                    <p:animEffect transition="in" filter="dissolve">
                                      <p:cBhvr>
                                        <p:cTn id="156" dur="500"/>
                                        <p:tgtEl>
                                          <p:spTgt spid="158"/>
                                        </p:tgtEl>
                                      </p:cBhvr>
                                    </p:animEffect>
                                  </p:childTnLst>
                                </p:cTn>
                              </p:par>
                              <p:par>
                                <p:cTn id="157" presetID="9" presetClass="entr" presetSubtype="0" fill="hold" grpId="0" nodeType="withEffect">
                                  <p:stCondLst>
                                    <p:cond delay="0"/>
                                  </p:stCondLst>
                                  <p:childTnLst>
                                    <p:set>
                                      <p:cBhvr>
                                        <p:cTn id="158" dur="1" fill="hold">
                                          <p:stCondLst>
                                            <p:cond delay="0"/>
                                          </p:stCondLst>
                                        </p:cTn>
                                        <p:tgtEl>
                                          <p:spTgt spid="157"/>
                                        </p:tgtEl>
                                        <p:attrNameLst>
                                          <p:attrName>style.visibility</p:attrName>
                                        </p:attrNameLst>
                                      </p:cBhvr>
                                      <p:to>
                                        <p:strVal val="visible"/>
                                      </p:to>
                                    </p:set>
                                    <p:animEffect transition="in" filter="dissolve">
                                      <p:cBhvr>
                                        <p:cTn id="159" dur="500"/>
                                        <p:tgtEl>
                                          <p:spTgt spid="157"/>
                                        </p:tgtEl>
                                      </p:cBhvr>
                                    </p:animEffect>
                                  </p:childTnLst>
                                </p:cTn>
                              </p:par>
                              <p:par>
                                <p:cTn id="160" presetID="9" presetClass="entr" presetSubtype="0" fill="hold" grpId="0" nodeType="withEffect">
                                  <p:stCondLst>
                                    <p:cond delay="0"/>
                                  </p:stCondLst>
                                  <p:childTnLst>
                                    <p:set>
                                      <p:cBhvr>
                                        <p:cTn id="161" dur="1" fill="hold">
                                          <p:stCondLst>
                                            <p:cond delay="0"/>
                                          </p:stCondLst>
                                        </p:cTn>
                                        <p:tgtEl>
                                          <p:spTgt spid="156"/>
                                        </p:tgtEl>
                                        <p:attrNameLst>
                                          <p:attrName>style.visibility</p:attrName>
                                        </p:attrNameLst>
                                      </p:cBhvr>
                                      <p:to>
                                        <p:strVal val="visible"/>
                                      </p:to>
                                    </p:set>
                                    <p:animEffect transition="in" filter="dissolve">
                                      <p:cBhvr>
                                        <p:cTn id="162" dur="500"/>
                                        <p:tgtEl>
                                          <p:spTgt spid="156"/>
                                        </p:tgtEl>
                                      </p:cBhvr>
                                    </p:animEffect>
                                  </p:childTnLst>
                                </p:cTn>
                              </p:par>
                              <p:par>
                                <p:cTn id="163" presetID="9" presetClass="entr" presetSubtype="0" fill="hold" nodeType="withEffect">
                                  <p:stCondLst>
                                    <p:cond delay="0"/>
                                  </p:stCondLst>
                                  <p:childTnLst>
                                    <p:set>
                                      <p:cBhvr>
                                        <p:cTn id="164" dur="1" fill="hold">
                                          <p:stCondLst>
                                            <p:cond delay="0"/>
                                          </p:stCondLst>
                                        </p:cTn>
                                        <p:tgtEl>
                                          <p:spTgt spid="74"/>
                                        </p:tgtEl>
                                        <p:attrNameLst>
                                          <p:attrName>style.visibility</p:attrName>
                                        </p:attrNameLst>
                                      </p:cBhvr>
                                      <p:to>
                                        <p:strVal val="visible"/>
                                      </p:to>
                                    </p:set>
                                    <p:animEffect transition="in" filter="dissolve">
                                      <p:cBhvr>
                                        <p:cTn id="165" dur="500"/>
                                        <p:tgtEl>
                                          <p:spTgt spid="74"/>
                                        </p:tgtEl>
                                      </p:cBhvr>
                                    </p:animEffect>
                                  </p:childTnLst>
                                </p:cTn>
                              </p:par>
                              <p:par>
                                <p:cTn id="166" presetID="9" presetClass="entr" presetSubtype="0" fill="hold" grpId="0" nodeType="withEffect">
                                  <p:stCondLst>
                                    <p:cond delay="0"/>
                                  </p:stCondLst>
                                  <p:childTnLst>
                                    <p:set>
                                      <p:cBhvr>
                                        <p:cTn id="167" dur="1" fill="hold">
                                          <p:stCondLst>
                                            <p:cond delay="0"/>
                                          </p:stCondLst>
                                        </p:cTn>
                                        <p:tgtEl>
                                          <p:spTgt spid="79"/>
                                        </p:tgtEl>
                                        <p:attrNameLst>
                                          <p:attrName>style.visibility</p:attrName>
                                        </p:attrNameLst>
                                      </p:cBhvr>
                                      <p:to>
                                        <p:strVal val="visible"/>
                                      </p:to>
                                    </p:set>
                                    <p:animEffect transition="in" filter="dissolve">
                                      <p:cBhvr>
                                        <p:cTn id="168"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32" grpId="0"/>
      <p:bldP spid="36" grpId="0"/>
      <p:bldP spid="40" grpId="0"/>
      <p:bldP spid="79" grpId="0" animBg="1"/>
      <p:bldP spid="72" grpId="0" animBg="1"/>
      <p:bldP spid="81" grpId="0" animBg="1"/>
      <p:bldP spid="82" grpId="0" animBg="1"/>
      <p:bldP spid="122" grpId="0"/>
      <p:bldP spid="123" grpId="0"/>
      <p:bldP spid="124" grpId="0"/>
      <p:bldP spid="125" grpId="0"/>
      <p:bldP spid="156" grpId="0" animBg="1"/>
      <p:bldP spid="157" grpId="0" animBg="1"/>
      <p:bldP spid="158" grpId="0" animBg="1"/>
      <p:bldP spid="159" grpId="0" animBg="1"/>
      <p:bldP spid="160" grpId="0" animBg="1"/>
      <p:bldP spid="161" grpId="0" animBg="1"/>
      <p:bldP spid="162" grpId="0" animBg="1"/>
      <p:bldP spid="65" grpId="0" animBg="1"/>
      <p:bldP spid="6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Thank you</a:t>
            </a:r>
            <a:endParaRPr lang="en-GB" dirty="0"/>
          </a:p>
        </p:txBody>
      </p:sp>
      <p:sp>
        <p:nvSpPr>
          <p:cNvPr id="5" name="Text Placeholder 4"/>
          <p:cNvSpPr>
            <a:spLocks noGrp="1"/>
          </p:cNvSpPr>
          <p:nvPr>
            <p:ph type="body" idx="1"/>
          </p:nvPr>
        </p:nvSpPr>
        <p:spPr/>
        <p:txBody>
          <a:bodyPr/>
          <a:lstStyle/>
          <a:p>
            <a:endParaRPr lang="en-GB"/>
          </a:p>
        </p:txBody>
      </p:sp>
    </p:spTree>
    <p:extLst>
      <p:ext uri="{BB962C8B-B14F-4D97-AF65-F5344CB8AC3E}">
        <p14:creationId xmlns:p14="http://schemas.microsoft.com/office/powerpoint/2010/main" val="425625733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Overview</a:t>
            </a:r>
            <a:endParaRPr lang="en-GB" dirty="0"/>
          </a:p>
        </p:txBody>
      </p:sp>
      <p:sp>
        <p:nvSpPr>
          <p:cNvPr id="3" name="Content Placeholder 2"/>
          <p:cNvSpPr>
            <a:spLocks noGrp="1"/>
          </p:cNvSpPr>
          <p:nvPr>
            <p:ph idx="1"/>
          </p:nvPr>
        </p:nvSpPr>
        <p:spPr/>
        <p:txBody>
          <a:bodyPr/>
          <a:lstStyle/>
          <a:p>
            <a:r>
              <a:rPr lang="en-GB" dirty="0" smtClean="0"/>
              <a:t>RF </a:t>
            </a:r>
            <a:r>
              <a:rPr lang="en-GB" dirty="0"/>
              <a:t>s</a:t>
            </a:r>
            <a:r>
              <a:rPr lang="en-GB" dirty="0" smtClean="0"/>
              <a:t>ystem outline</a:t>
            </a:r>
          </a:p>
          <a:p>
            <a:pPr lvl="2"/>
            <a:r>
              <a:rPr lang="en-GB" dirty="0" smtClean="0"/>
              <a:t>What are our responsibilities?</a:t>
            </a:r>
          </a:p>
          <a:p>
            <a:r>
              <a:rPr lang="en-GB" dirty="0" smtClean="0"/>
              <a:t>RF system concepts</a:t>
            </a:r>
          </a:p>
          <a:p>
            <a:pPr lvl="1"/>
            <a:r>
              <a:rPr lang="en-GB" dirty="0" smtClean="0"/>
              <a:t>Lumped element models</a:t>
            </a:r>
          </a:p>
          <a:p>
            <a:pPr lvl="1"/>
            <a:r>
              <a:rPr lang="en-GB" dirty="0" smtClean="0"/>
              <a:t>Forward/reflected power</a:t>
            </a:r>
          </a:p>
          <a:p>
            <a:pPr lvl="1"/>
            <a:r>
              <a:rPr lang="en-GB" dirty="0" smtClean="0"/>
              <a:t>Matching to cavity &amp; beam parameters</a:t>
            </a:r>
          </a:p>
          <a:p>
            <a:r>
              <a:rPr lang="en-GB" dirty="0" smtClean="0"/>
              <a:t>CDR/TDR</a:t>
            </a:r>
          </a:p>
          <a:p>
            <a:pPr lvl="1"/>
            <a:r>
              <a:rPr lang="en-GB" dirty="0" smtClean="0"/>
              <a:t>Task breakdown &amp; organisation</a:t>
            </a:r>
          </a:p>
        </p:txBody>
      </p:sp>
    </p:spTree>
    <p:extLst>
      <p:ext uri="{BB962C8B-B14F-4D97-AF65-F5344CB8AC3E}">
        <p14:creationId xmlns:p14="http://schemas.microsoft.com/office/powerpoint/2010/main" val="256837017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RF System Definition</a:t>
            </a:r>
            <a:endParaRPr lang="en-GB" dirty="0"/>
          </a:p>
        </p:txBody>
      </p:sp>
      <p:pic>
        <p:nvPicPr>
          <p:cNvPr id="4" name="704CCLDistribution - Computer.m4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339850"/>
            <a:ext cx="8229600" cy="4629150"/>
          </a:xfrm>
        </p:spPr>
      </p:pic>
    </p:spTree>
    <p:extLst>
      <p:ext uri="{BB962C8B-B14F-4D97-AF65-F5344CB8AC3E}">
        <p14:creationId xmlns:p14="http://schemas.microsoft.com/office/powerpoint/2010/main" val="83527102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“Wall-plug to coupler”</a:t>
            </a:r>
            <a:endParaRPr lang="en-GB" dirty="0"/>
          </a:p>
        </p:txBody>
      </p:sp>
      <p:sp>
        <p:nvSpPr>
          <p:cNvPr id="3" name="Content Placeholder 2"/>
          <p:cNvSpPr>
            <a:spLocks noGrp="1"/>
          </p:cNvSpPr>
          <p:nvPr>
            <p:ph idx="1"/>
          </p:nvPr>
        </p:nvSpPr>
        <p:spPr>
          <a:xfrm>
            <a:off x="457200" y="1182952"/>
            <a:ext cx="8229600" cy="5116702"/>
          </a:xfrm>
        </p:spPr>
        <p:txBody>
          <a:bodyPr>
            <a:normAutofit/>
          </a:bodyPr>
          <a:lstStyle/>
          <a:p>
            <a:r>
              <a:rPr lang="en-GB" dirty="0" smtClean="0"/>
              <a:t>Generation</a:t>
            </a:r>
          </a:p>
          <a:p>
            <a:pPr lvl="2"/>
            <a:r>
              <a:rPr lang="en-GB" dirty="0" smtClean="0"/>
              <a:t>HV supplies, low-level RF, &amp; high power amplifiers</a:t>
            </a:r>
          </a:p>
          <a:p>
            <a:r>
              <a:rPr lang="en-GB" dirty="0" smtClean="0"/>
              <a:t>Distribution</a:t>
            </a:r>
          </a:p>
          <a:p>
            <a:pPr lvl="2"/>
            <a:r>
              <a:rPr lang="en-GB" dirty="0" smtClean="0"/>
              <a:t>Amplifiers </a:t>
            </a:r>
            <a:r>
              <a:rPr lang="en-GB" dirty="0" smtClean="0">
                <a:sym typeface="Wingdings"/>
              </a:rPr>
              <a:t> cavities</a:t>
            </a:r>
          </a:p>
          <a:p>
            <a:pPr lvl="2"/>
            <a:r>
              <a:rPr lang="en-GB" dirty="0" smtClean="0">
                <a:sym typeface="Wingdings"/>
              </a:rPr>
              <a:t>Waveguide, cooling, protection, monitoring, …</a:t>
            </a:r>
            <a:endParaRPr lang="en-GB" dirty="0" smtClean="0"/>
          </a:p>
          <a:p>
            <a:r>
              <a:rPr lang="en-GB" dirty="0" smtClean="0"/>
              <a:t>Control</a:t>
            </a:r>
          </a:p>
          <a:p>
            <a:pPr lvl="2"/>
            <a:r>
              <a:rPr lang="en-GB" dirty="0" smtClean="0"/>
              <a:t>Amplitude &amp; phase control of accelerating field</a:t>
            </a:r>
          </a:p>
          <a:p>
            <a:pPr lvl="2"/>
            <a:r>
              <a:rPr lang="en-GB" dirty="0" smtClean="0"/>
              <a:t>Low-level RF</a:t>
            </a:r>
          </a:p>
          <a:p>
            <a:r>
              <a:rPr lang="en-GB" dirty="0" smtClean="0"/>
              <a:t>Stabilisation</a:t>
            </a:r>
          </a:p>
          <a:p>
            <a:pPr lvl="2"/>
            <a:r>
              <a:rPr lang="en-GB" dirty="0" smtClean="0"/>
              <a:t>Long range timing/phase control</a:t>
            </a:r>
          </a:p>
        </p:txBody>
      </p:sp>
    </p:spTree>
    <p:extLst>
      <p:ext uri="{BB962C8B-B14F-4D97-AF65-F5344CB8AC3E}">
        <p14:creationId xmlns:p14="http://schemas.microsoft.com/office/powerpoint/2010/main" val="119295110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smtClean="0"/>
              <a:t>RF System concepts</a:t>
            </a:r>
            <a:br>
              <a:rPr lang="en-GB" dirty="0" smtClean="0"/>
            </a:br>
            <a:r>
              <a:rPr lang="en-GB" sz="1400" dirty="0" smtClean="0"/>
              <a:t>(Much of this is borrowed from the </a:t>
            </a:r>
            <a:r>
              <a:rPr lang="en-GB" sz="1400" dirty="0" err="1" smtClean="0"/>
              <a:t>phd</a:t>
            </a:r>
            <a:r>
              <a:rPr lang="en-GB" sz="1400" dirty="0" smtClean="0"/>
              <a:t> thesis of Thomas </a:t>
            </a:r>
            <a:r>
              <a:rPr lang="en-GB" sz="1400" dirty="0" err="1" smtClean="0"/>
              <a:t>Schilcher</a:t>
            </a:r>
            <a:r>
              <a:rPr lang="en-GB" sz="1400" dirty="0" smtClean="0"/>
              <a:t>, Hamburg, 1998)</a:t>
            </a:r>
            <a:endParaRPr lang="en-GB" sz="1400" dirty="0"/>
          </a:p>
        </p:txBody>
      </p:sp>
      <p:sp>
        <p:nvSpPr>
          <p:cNvPr id="5" name="Text Placeholder 4"/>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20702043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Lumped elements: RF cavity</a:t>
            </a:r>
            <a:endParaRPr lang="en-GB" dirty="0"/>
          </a:p>
        </p:txBody>
      </p:sp>
      <p:graphicFrame>
        <p:nvGraphicFramePr>
          <p:cNvPr id="5" name="Object 4"/>
          <p:cNvGraphicFramePr>
            <a:graphicFrameLocks noChangeAspect="1"/>
          </p:cNvGraphicFramePr>
          <p:nvPr>
            <p:extLst>
              <p:ext uri="{D42A27DB-BD31-4B8C-83A1-F6EECF244321}">
                <p14:modId xmlns:p14="http://schemas.microsoft.com/office/powerpoint/2010/main" val="2843688905"/>
              </p:ext>
            </p:extLst>
          </p:nvPr>
        </p:nvGraphicFramePr>
        <p:xfrm>
          <a:off x="364412" y="4957663"/>
          <a:ext cx="1442145" cy="756535"/>
        </p:xfrm>
        <a:graphic>
          <a:graphicData uri="http://schemas.openxmlformats.org/presentationml/2006/ole">
            <mc:AlternateContent xmlns:mc="http://schemas.openxmlformats.org/markup-compatibility/2006">
              <mc:Choice xmlns:v="urn:schemas-microsoft-com:vml" Requires="v">
                <p:oleObj spid="_x0000_s2291" name="Equation" r:id="rId3" imgW="774700" imgH="406400" progId="Equation.3">
                  <p:embed/>
                </p:oleObj>
              </mc:Choice>
              <mc:Fallback>
                <p:oleObj name="Equation" r:id="rId3" imgW="774700" imgH="406400" progId="Equation.3">
                  <p:embed/>
                  <p:pic>
                    <p:nvPicPr>
                      <p:cNvPr id="0" name=""/>
                      <p:cNvPicPr/>
                      <p:nvPr/>
                    </p:nvPicPr>
                    <p:blipFill>
                      <a:blip r:embed="rId4"/>
                      <a:stretch>
                        <a:fillRect/>
                      </a:stretch>
                    </p:blipFill>
                    <p:spPr>
                      <a:xfrm>
                        <a:off x="364412" y="4957663"/>
                        <a:ext cx="1442145" cy="756535"/>
                      </a:xfrm>
                      <a:prstGeom prst="rect">
                        <a:avLst/>
                      </a:prstGeom>
                    </p:spPr>
                  </p:pic>
                </p:oleObj>
              </mc:Fallback>
            </mc:AlternateContent>
          </a:graphicData>
        </a:graphic>
      </p:graphicFrame>
      <p:pic>
        <p:nvPicPr>
          <p:cNvPr id="6" name="Picture 5" descr="cavitymode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8762" y="1310744"/>
            <a:ext cx="4322212" cy="4570377"/>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3984302981"/>
              </p:ext>
            </p:extLst>
          </p:nvPr>
        </p:nvGraphicFramePr>
        <p:xfrm>
          <a:off x="364413" y="2807063"/>
          <a:ext cx="1650759" cy="1145424"/>
        </p:xfrm>
        <a:graphic>
          <a:graphicData uri="http://schemas.openxmlformats.org/presentationml/2006/ole">
            <mc:AlternateContent xmlns:mc="http://schemas.openxmlformats.org/markup-compatibility/2006">
              <mc:Choice xmlns:v="urn:schemas-microsoft-com:vml" Requires="v">
                <p:oleObj spid="_x0000_s2292" name="Equation" r:id="rId6" imgW="622300" imgH="431800" progId="Equation.3">
                  <p:embed/>
                </p:oleObj>
              </mc:Choice>
              <mc:Fallback>
                <p:oleObj name="Equation" r:id="rId6" imgW="622300" imgH="431800" progId="Equation.3">
                  <p:embed/>
                  <p:pic>
                    <p:nvPicPr>
                      <p:cNvPr id="0" name=""/>
                      <p:cNvPicPr/>
                      <p:nvPr/>
                    </p:nvPicPr>
                    <p:blipFill>
                      <a:blip r:embed="rId7"/>
                      <a:stretch>
                        <a:fillRect/>
                      </a:stretch>
                    </p:blipFill>
                    <p:spPr>
                      <a:xfrm>
                        <a:off x="364413" y="2807063"/>
                        <a:ext cx="1650759" cy="1145424"/>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36505816"/>
              </p:ext>
            </p:extLst>
          </p:nvPr>
        </p:nvGraphicFramePr>
        <p:xfrm>
          <a:off x="364412" y="5902106"/>
          <a:ext cx="1495827" cy="785943"/>
        </p:xfrm>
        <a:graphic>
          <a:graphicData uri="http://schemas.openxmlformats.org/presentationml/2006/ole">
            <mc:AlternateContent xmlns:mc="http://schemas.openxmlformats.org/markup-compatibility/2006">
              <mc:Choice xmlns:v="urn:schemas-microsoft-com:vml" Requires="v">
                <p:oleObj spid="_x0000_s2293" name="Equation" r:id="rId8" imgW="749300" imgH="393700" progId="Equation.3">
                  <p:embed/>
                </p:oleObj>
              </mc:Choice>
              <mc:Fallback>
                <p:oleObj name="Equation" r:id="rId8" imgW="749300" imgH="393700" progId="Equation.3">
                  <p:embed/>
                  <p:pic>
                    <p:nvPicPr>
                      <p:cNvPr id="0" name=""/>
                      <p:cNvPicPr/>
                      <p:nvPr/>
                    </p:nvPicPr>
                    <p:blipFill>
                      <a:blip r:embed="rId9"/>
                      <a:stretch>
                        <a:fillRect/>
                      </a:stretch>
                    </p:blipFill>
                    <p:spPr>
                      <a:xfrm>
                        <a:off x="364412" y="5902106"/>
                        <a:ext cx="1495827" cy="785943"/>
                      </a:xfrm>
                      <a:prstGeom prst="rect">
                        <a:avLst/>
                      </a:prstGeom>
                    </p:spPr>
                  </p:pic>
                </p:oleObj>
              </mc:Fallback>
            </mc:AlternateContent>
          </a:graphicData>
        </a:graphic>
      </p:graphicFrame>
      <p:sp>
        <p:nvSpPr>
          <p:cNvPr id="9" name="Down Arrow 8"/>
          <p:cNvSpPr/>
          <p:nvPr/>
        </p:nvSpPr>
        <p:spPr>
          <a:xfrm>
            <a:off x="851444" y="3875045"/>
            <a:ext cx="461800" cy="108261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aphicFrame>
        <p:nvGraphicFramePr>
          <p:cNvPr id="10" name="Object 9"/>
          <p:cNvGraphicFramePr>
            <a:graphicFrameLocks noChangeAspect="1"/>
          </p:cNvGraphicFramePr>
          <p:nvPr>
            <p:extLst>
              <p:ext uri="{D42A27DB-BD31-4B8C-83A1-F6EECF244321}">
                <p14:modId xmlns:p14="http://schemas.microsoft.com/office/powerpoint/2010/main" val="3928978059"/>
              </p:ext>
            </p:extLst>
          </p:nvPr>
        </p:nvGraphicFramePr>
        <p:xfrm>
          <a:off x="3227601" y="5902107"/>
          <a:ext cx="2302035" cy="881026"/>
        </p:xfrm>
        <a:graphic>
          <a:graphicData uri="http://schemas.openxmlformats.org/presentationml/2006/ole">
            <mc:AlternateContent xmlns:mc="http://schemas.openxmlformats.org/markup-compatibility/2006">
              <mc:Choice xmlns:v="urn:schemas-microsoft-com:vml" Requires="v">
                <p:oleObj spid="_x0000_s2294" name="Equation" r:id="rId10" imgW="1028700" imgH="393700" progId="Equation.3">
                  <p:embed/>
                </p:oleObj>
              </mc:Choice>
              <mc:Fallback>
                <p:oleObj name="Equation" r:id="rId10" imgW="1028700" imgH="393700" progId="Equation.3">
                  <p:embed/>
                  <p:pic>
                    <p:nvPicPr>
                      <p:cNvPr id="0" name=""/>
                      <p:cNvPicPr/>
                      <p:nvPr/>
                    </p:nvPicPr>
                    <p:blipFill>
                      <a:blip r:embed="rId11"/>
                      <a:stretch>
                        <a:fillRect/>
                      </a:stretch>
                    </p:blipFill>
                    <p:spPr>
                      <a:xfrm>
                        <a:off x="3227601" y="5902107"/>
                        <a:ext cx="2302035" cy="881026"/>
                      </a:xfrm>
                      <a:prstGeom prst="rect">
                        <a:avLst/>
                      </a:prstGeom>
                    </p:spPr>
                  </p:pic>
                </p:oleObj>
              </mc:Fallback>
            </mc:AlternateContent>
          </a:graphicData>
        </a:graphic>
      </p:graphicFrame>
      <p:sp>
        <p:nvSpPr>
          <p:cNvPr id="11" name="Right Arrow 10"/>
          <p:cNvSpPr/>
          <p:nvPr/>
        </p:nvSpPr>
        <p:spPr>
          <a:xfrm>
            <a:off x="1867455" y="6162549"/>
            <a:ext cx="1278558" cy="40410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Box 11"/>
          <p:cNvSpPr txBox="1"/>
          <p:nvPr/>
        </p:nvSpPr>
        <p:spPr>
          <a:xfrm>
            <a:off x="22880" y="1310744"/>
            <a:ext cx="2545882" cy="1477328"/>
          </a:xfrm>
          <a:prstGeom prst="rect">
            <a:avLst/>
          </a:prstGeom>
          <a:noFill/>
        </p:spPr>
        <p:txBody>
          <a:bodyPr wrap="square" rtlCol="0">
            <a:spAutoFit/>
          </a:bodyPr>
          <a:lstStyle/>
          <a:p>
            <a:r>
              <a:rPr lang="en-GB" dirty="0" smtClean="0"/>
              <a:t>Parallel LCR circuit.  L &amp; C depend on geometry.  R depends on material.</a:t>
            </a:r>
          </a:p>
          <a:p>
            <a:r>
              <a:rPr lang="en-GB" dirty="0" smtClean="0"/>
              <a:t>Resonant with a certain quality factor, Q</a:t>
            </a:r>
            <a:r>
              <a:rPr lang="en-GB" baseline="-25000" dirty="0" smtClean="0"/>
              <a:t>0</a:t>
            </a:r>
            <a:r>
              <a:rPr lang="en-GB" dirty="0" smtClean="0"/>
              <a:t>.</a:t>
            </a:r>
          </a:p>
        </p:txBody>
      </p:sp>
    </p:spTree>
    <p:extLst>
      <p:ext uri="{BB962C8B-B14F-4D97-AF65-F5344CB8AC3E}">
        <p14:creationId xmlns:p14="http://schemas.microsoft.com/office/powerpoint/2010/main" val="37286000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Lumped elements: RF system</a:t>
            </a:r>
            <a:endParaRPr lang="en-GB" dirty="0"/>
          </a:p>
        </p:txBody>
      </p:sp>
      <p:pic>
        <p:nvPicPr>
          <p:cNvPr id="6" name="Picture 5" descr="cavitymode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8762" y="1310744"/>
            <a:ext cx="4322212" cy="4570377"/>
          </a:xfrm>
          <a:prstGeom prst="rect">
            <a:avLst/>
          </a:prstGeom>
        </p:spPr>
      </p:pic>
      <p:pic>
        <p:nvPicPr>
          <p:cNvPr id="2" name="Picture 1" descr="fullmode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98600"/>
            <a:ext cx="9144000" cy="3842693"/>
          </a:xfrm>
          <a:prstGeom prst="rect">
            <a:avLst/>
          </a:prstGeom>
        </p:spPr>
      </p:pic>
      <p:pic>
        <p:nvPicPr>
          <p:cNvPr id="3" name="Picture 2" descr="simplifiedmode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67" y="1243934"/>
            <a:ext cx="8804460" cy="3366178"/>
          </a:xfrm>
          <a:prstGeom prst="rect">
            <a:avLst/>
          </a:prstGeom>
        </p:spPr>
      </p:pic>
      <p:pic>
        <p:nvPicPr>
          <p:cNvPr id="12" name="Picture 11" descr="viewfromcavit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5447" y="1310745"/>
            <a:ext cx="6780519" cy="2979974"/>
          </a:xfrm>
          <a:prstGeom prst="rect">
            <a:avLst/>
          </a:prstGeom>
        </p:spPr>
      </p:pic>
      <p:sp>
        <p:nvSpPr>
          <p:cNvPr id="13" name="Line Callout 1 12"/>
          <p:cNvSpPr/>
          <p:nvPr/>
        </p:nvSpPr>
        <p:spPr>
          <a:xfrm>
            <a:off x="1104349" y="5011560"/>
            <a:ext cx="2928826" cy="1567543"/>
          </a:xfrm>
          <a:prstGeom prst="borderCallout1">
            <a:avLst>
              <a:gd name="adj1" fmla="val -6003"/>
              <a:gd name="adj2" fmla="val 63522"/>
              <a:gd name="adj3" fmla="val -112301"/>
              <a:gd name="adj4" fmla="val 100941"/>
            </a:avLst>
          </a:prstGeom>
          <a:ln w="34925"/>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Transmission line impedance seen from “the other side” of the transformer.</a:t>
            </a:r>
          </a:p>
          <a:p>
            <a:pPr algn="ctr"/>
            <a:r>
              <a:rPr lang="en-GB" dirty="0" smtClean="0"/>
              <a:t>Note it is in parallel with the cavity resistance, R.</a:t>
            </a:r>
            <a:endParaRPr lang="en-GB" dirty="0"/>
          </a:p>
        </p:txBody>
      </p:sp>
      <p:sp>
        <p:nvSpPr>
          <p:cNvPr id="14" name="Line Callout 1 13"/>
          <p:cNvSpPr/>
          <p:nvPr/>
        </p:nvSpPr>
        <p:spPr>
          <a:xfrm>
            <a:off x="240256" y="1243934"/>
            <a:ext cx="2219501" cy="1212843"/>
          </a:xfrm>
          <a:prstGeom prst="borderCallout1">
            <a:avLst>
              <a:gd name="adj1" fmla="val 26297"/>
              <a:gd name="adj2" fmla="val 105069"/>
              <a:gd name="adj3" fmla="val 41745"/>
              <a:gd name="adj4" fmla="val 145688"/>
            </a:avLst>
          </a:prstGeom>
          <a:ln w="34925"/>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dirty="0" smtClean="0"/>
              <a:t>Generator current after transformation by the coupler</a:t>
            </a:r>
          </a:p>
        </p:txBody>
      </p:sp>
      <p:graphicFrame>
        <p:nvGraphicFramePr>
          <p:cNvPr id="15" name="Object 14"/>
          <p:cNvGraphicFramePr>
            <a:graphicFrameLocks noChangeAspect="1"/>
          </p:cNvGraphicFramePr>
          <p:nvPr>
            <p:extLst>
              <p:ext uri="{D42A27DB-BD31-4B8C-83A1-F6EECF244321}">
                <p14:modId xmlns:p14="http://schemas.microsoft.com/office/powerpoint/2010/main" val="1925792824"/>
              </p:ext>
            </p:extLst>
          </p:nvPr>
        </p:nvGraphicFramePr>
        <p:xfrm>
          <a:off x="4174523" y="5340678"/>
          <a:ext cx="1534400" cy="767200"/>
        </p:xfrm>
        <a:graphic>
          <a:graphicData uri="http://schemas.openxmlformats.org/presentationml/2006/ole">
            <mc:AlternateContent xmlns:mc="http://schemas.openxmlformats.org/markup-compatibility/2006">
              <mc:Choice xmlns:v="urn:schemas-microsoft-com:vml" Requires="v">
                <p:oleObj spid="_x0000_s3173" name="Equation" r:id="rId7" imgW="863600" imgH="431800" progId="Equation.3">
                  <p:embed/>
                </p:oleObj>
              </mc:Choice>
              <mc:Fallback>
                <p:oleObj name="Equation" r:id="rId7" imgW="863600" imgH="431800" progId="Equation.3">
                  <p:embed/>
                  <p:pic>
                    <p:nvPicPr>
                      <p:cNvPr id="0" name=""/>
                      <p:cNvPicPr/>
                      <p:nvPr/>
                    </p:nvPicPr>
                    <p:blipFill>
                      <a:blip r:embed="rId8"/>
                      <a:stretch>
                        <a:fillRect/>
                      </a:stretch>
                    </p:blipFill>
                    <p:spPr>
                      <a:xfrm>
                        <a:off x="4174523" y="5340678"/>
                        <a:ext cx="1534400" cy="7672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663021810"/>
              </p:ext>
            </p:extLst>
          </p:nvPr>
        </p:nvGraphicFramePr>
        <p:xfrm>
          <a:off x="5937743" y="5340677"/>
          <a:ext cx="1549806" cy="712073"/>
        </p:xfrm>
        <a:graphic>
          <a:graphicData uri="http://schemas.openxmlformats.org/presentationml/2006/ole">
            <mc:AlternateContent xmlns:mc="http://schemas.openxmlformats.org/markup-compatibility/2006">
              <mc:Choice xmlns:v="urn:schemas-microsoft-com:vml" Requires="v">
                <p:oleObj spid="_x0000_s3174" name="Equation" r:id="rId9" imgW="939800" imgH="431800" progId="Equation.3">
                  <p:embed/>
                </p:oleObj>
              </mc:Choice>
              <mc:Fallback>
                <p:oleObj name="Equation" r:id="rId9" imgW="939800" imgH="431800" progId="Equation.3">
                  <p:embed/>
                  <p:pic>
                    <p:nvPicPr>
                      <p:cNvPr id="0" name=""/>
                      <p:cNvPicPr/>
                      <p:nvPr/>
                    </p:nvPicPr>
                    <p:blipFill>
                      <a:blip r:embed="rId10"/>
                      <a:stretch>
                        <a:fillRect/>
                      </a:stretch>
                    </p:blipFill>
                    <p:spPr>
                      <a:xfrm>
                        <a:off x="5937743" y="5340677"/>
                        <a:ext cx="1549806" cy="712073"/>
                      </a:xfrm>
                      <a:prstGeom prst="rect">
                        <a:avLst/>
                      </a:prstGeom>
                    </p:spPr>
                  </p:pic>
                </p:oleObj>
              </mc:Fallback>
            </mc:AlternateContent>
          </a:graphicData>
        </a:graphic>
      </p:graphicFrame>
    </p:spTree>
    <p:extLst>
      <p:ext uri="{BB962C8B-B14F-4D97-AF65-F5344CB8AC3E}">
        <p14:creationId xmlns:p14="http://schemas.microsoft.com/office/powerpoint/2010/main" val="17638840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2.69491E-6 1.59796E-6 L 0.25004 -0.07712 " pathEditMode="relative" rAng="0" ptsTypes="AA">
                                      <p:cBhvr>
                                        <p:cTn id="6" dur="1000" fill="hold"/>
                                        <p:tgtEl>
                                          <p:spTgt spid="6"/>
                                        </p:tgtEl>
                                        <p:attrNameLst>
                                          <p:attrName>ppt_x</p:attrName>
                                          <p:attrName>ppt_y</p:attrName>
                                        </p:attrNameLst>
                                      </p:cBhvr>
                                      <p:rCtr x="12502" y="-3868"/>
                                    </p:animMotion>
                                  </p:childTnLst>
                                </p:cTn>
                              </p:par>
                            </p:childTnLst>
                          </p:cTn>
                        </p:par>
                        <p:par>
                          <p:cTn id="7" fill="hold">
                            <p:stCondLst>
                              <p:cond delay="1000"/>
                            </p:stCondLst>
                            <p:childTnLst>
                              <p:par>
                                <p:cTn id="8" presetID="6" presetClass="emph" presetSubtype="0" fill="hold" nodeType="afterEffect">
                                  <p:stCondLst>
                                    <p:cond delay="0"/>
                                  </p:stCondLst>
                                  <p:childTnLst>
                                    <p:animScale>
                                      <p:cBhvr>
                                        <p:cTn id="9" dur="1000" fill="hold"/>
                                        <p:tgtEl>
                                          <p:spTgt spid="6"/>
                                        </p:tgtEl>
                                      </p:cBhvr>
                                      <p:by x="25000" y="25000"/>
                                    </p:animScale>
                                  </p:childTnLst>
                                </p:cTn>
                              </p:par>
                            </p:childTnLst>
                          </p:cTn>
                        </p:par>
                        <p:par>
                          <p:cTn id="10" fill="hold">
                            <p:stCondLst>
                              <p:cond delay="2000"/>
                            </p:stCondLst>
                            <p:childTnLst>
                              <p:par>
                                <p:cTn id="11" presetID="9"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par>
                          <p:cTn id="14" fill="hold">
                            <p:stCondLst>
                              <p:cond delay="2500"/>
                            </p:stCondLst>
                            <p:childTnLst>
                              <p:par>
                                <p:cTn id="15" presetID="1" presetClass="exit" presetSubtype="0" fill="hold" nodeType="after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nodeType="clickEffect">
                                  <p:stCondLst>
                                    <p:cond delay="0"/>
                                  </p:stCondLst>
                                  <p:childTnLst>
                                    <p:animEffect transition="out" filter="dissolv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par>
                                <p:cTn id="22" presetID="9"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dissolv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nodeType="clickEffect">
                                  <p:stCondLst>
                                    <p:cond delay="0"/>
                                  </p:stCondLst>
                                  <p:childTnLst>
                                    <p:animEffect transition="out" filter="dissolve">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par>
                                <p:cTn id="30" presetID="9"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ssolv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dissolve">
                                      <p:cBhvr>
                                        <p:cTn id="37" dur="500"/>
                                        <p:tgtEl>
                                          <p:spTgt spid="13"/>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dissolv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dissolve">
                                      <p:cBhvr>
                                        <p:cTn id="45" dur="500"/>
                                        <p:tgtEl>
                                          <p:spTgt spid="15"/>
                                        </p:tgtEl>
                                      </p:cBhvr>
                                    </p:animEffect>
                                  </p:childTnLst>
                                </p:cTn>
                              </p:par>
                              <p:par>
                                <p:cTn id="46" presetID="9" presetClass="entr" presetSubtype="0"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dissolve">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hmsla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82" y="1273515"/>
            <a:ext cx="4348285" cy="4310142"/>
          </a:xfrm>
          <a:prstGeom prst="rect">
            <a:avLst/>
          </a:prstGeom>
        </p:spPr>
      </p:pic>
      <p:sp>
        <p:nvSpPr>
          <p:cNvPr id="2" name="Title 1"/>
          <p:cNvSpPr>
            <a:spLocks noGrp="1"/>
          </p:cNvSpPr>
          <p:nvPr>
            <p:ph type="title"/>
          </p:nvPr>
        </p:nvSpPr>
        <p:spPr>
          <a:xfrm>
            <a:off x="1942419" y="105223"/>
            <a:ext cx="6844057" cy="901700"/>
          </a:xfrm>
        </p:spPr>
        <p:txBody>
          <a:bodyPr>
            <a:normAutofit/>
          </a:bodyPr>
          <a:lstStyle/>
          <a:p>
            <a:r>
              <a:rPr lang="en-GB" dirty="0" smtClean="0"/>
              <a:t>Ohm’s Law for resonant cavities</a:t>
            </a:r>
            <a:endParaRPr lang="en-GB" dirty="0"/>
          </a:p>
        </p:txBody>
      </p:sp>
      <p:pic>
        <p:nvPicPr>
          <p:cNvPr id="3" name="Picture 2" descr="detun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20710"/>
            <a:ext cx="6017822" cy="2311555"/>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3726019902"/>
              </p:ext>
            </p:extLst>
          </p:nvPr>
        </p:nvGraphicFramePr>
        <p:xfrm>
          <a:off x="80088" y="1143990"/>
          <a:ext cx="5583074" cy="1902329"/>
        </p:xfrm>
        <a:graphic>
          <a:graphicData uri="http://schemas.openxmlformats.org/presentationml/2006/ole">
            <mc:AlternateContent xmlns:mc="http://schemas.openxmlformats.org/markup-compatibility/2006">
              <mc:Choice xmlns:v="urn:schemas-microsoft-com:vml" Requires="v">
                <p:oleObj spid="_x0000_s4147" name="Equation" r:id="rId5" imgW="2273300" imgH="774700" progId="Equation.3">
                  <p:embed/>
                </p:oleObj>
              </mc:Choice>
              <mc:Fallback>
                <p:oleObj name="Equation" r:id="rId5" imgW="2273300" imgH="774700" progId="Equation.3">
                  <p:embed/>
                  <p:pic>
                    <p:nvPicPr>
                      <p:cNvPr id="0" name=""/>
                      <p:cNvPicPr/>
                      <p:nvPr/>
                    </p:nvPicPr>
                    <p:blipFill>
                      <a:blip r:embed="rId6"/>
                      <a:stretch>
                        <a:fillRect/>
                      </a:stretch>
                    </p:blipFill>
                    <p:spPr>
                      <a:xfrm>
                        <a:off x="80088" y="1143990"/>
                        <a:ext cx="5583074" cy="1902329"/>
                      </a:xfrm>
                      <a:prstGeom prst="rect">
                        <a:avLst/>
                      </a:prstGeom>
                    </p:spPr>
                  </p:pic>
                </p:oleObj>
              </mc:Fallback>
            </mc:AlternateContent>
          </a:graphicData>
        </a:graphic>
      </p:graphicFrame>
      <p:pic>
        <p:nvPicPr>
          <p:cNvPr id="4" name="Picture 3" descr="fivecell_704_beta090.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411" y="3083790"/>
            <a:ext cx="4983870" cy="3757071"/>
          </a:xfrm>
          <a:prstGeom prst="rect">
            <a:avLst/>
          </a:prstGeom>
        </p:spPr>
      </p:pic>
      <p:cxnSp>
        <p:nvCxnSpPr>
          <p:cNvPr id="8" name="Straight Arrow Connector 7"/>
          <p:cNvCxnSpPr/>
          <p:nvPr/>
        </p:nvCxnSpPr>
        <p:spPr>
          <a:xfrm flipV="1">
            <a:off x="3706795" y="2597316"/>
            <a:ext cx="583477" cy="1373031"/>
          </a:xfrm>
          <a:prstGeom prst="straightConnector1">
            <a:avLst/>
          </a:prstGeom>
          <a:ln w="50800">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43425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Vectors</a:t>
            </a:r>
            <a:endParaRPr lang="en-GB" dirty="0"/>
          </a:p>
        </p:txBody>
      </p:sp>
      <p:pic>
        <p:nvPicPr>
          <p:cNvPr id="3" name="Picture 2" descr="vectorsVbVca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5500"/>
            <a:ext cx="9144000" cy="5191760"/>
          </a:xfrm>
          <a:prstGeom prst="rect">
            <a:avLst/>
          </a:prstGeom>
        </p:spPr>
      </p:pic>
      <p:sp>
        <p:nvSpPr>
          <p:cNvPr id="6" name="Line Callout 1 5"/>
          <p:cNvSpPr/>
          <p:nvPr/>
        </p:nvSpPr>
        <p:spPr>
          <a:xfrm>
            <a:off x="469070" y="1407356"/>
            <a:ext cx="2333908" cy="1212844"/>
          </a:xfrm>
          <a:prstGeom prst="borderCallout1">
            <a:avLst>
              <a:gd name="adj1" fmla="val 109316"/>
              <a:gd name="adj2" fmla="val 41667"/>
              <a:gd name="adj3" fmla="val 178538"/>
              <a:gd name="adj4" fmla="val 113628"/>
            </a:avLst>
          </a:prstGeom>
          <a:ln w="34925"/>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dirty="0" err="1" smtClean="0"/>
              <a:t>V</a:t>
            </a:r>
            <a:r>
              <a:rPr lang="en-GB" baseline="-25000" dirty="0" err="1" smtClean="0"/>
              <a:t>b</a:t>
            </a:r>
            <a:r>
              <a:rPr lang="en-GB" dirty="0" smtClean="0"/>
              <a:t> rotated from </a:t>
            </a:r>
            <a:r>
              <a:rPr lang="en-GB" dirty="0" err="1" smtClean="0"/>
              <a:t>I</a:t>
            </a:r>
            <a:r>
              <a:rPr lang="en-GB" baseline="-25000" dirty="0" err="1" smtClean="0"/>
              <a:t>b</a:t>
            </a:r>
            <a:r>
              <a:rPr lang="en-GB" dirty="0" smtClean="0"/>
              <a:t> due to “Ohm’s Law”. </a:t>
            </a:r>
            <a:r>
              <a:rPr lang="en-GB" dirty="0"/>
              <a:t> </a:t>
            </a:r>
            <a:r>
              <a:rPr lang="en-GB" dirty="0" smtClean="0"/>
              <a:t>(Negative rotation due to cavity settings.)</a:t>
            </a:r>
          </a:p>
        </p:txBody>
      </p:sp>
      <p:sp>
        <p:nvSpPr>
          <p:cNvPr id="7" name="Line Callout 1 6"/>
          <p:cNvSpPr/>
          <p:nvPr/>
        </p:nvSpPr>
        <p:spPr>
          <a:xfrm>
            <a:off x="5457225" y="2517221"/>
            <a:ext cx="2791537" cy="1052657"/>
          </a:xfrm>
          <a:prstGeom prst="borderCallout1">
            <a:avLst>
              <a:gd name="adj1" fmla="val 58967"/>
              <a:gd name="adj2" fmla="val -2185"/>
              <a:gd name="adj3" fmla="val 159239"/>
              <a:gd name="adj4" fmla="val -33415"/>
            </a:avLst>
          </a:prstGeom>
          <a:ln w="34925"/>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dirty="0" smtClean="0"/>
              <a:t>Desired </a:t>
            </a:r>
            <a:r>
              <a:rPr lang="en-GB" dirty="0" err="1" smtClean="0"/>
              <a:t>Vcav</a:t>
            </a:r>
            <a:r>
              <a:rPr lang="en-GB" dirty="0" smtClean="0"/>
              <a:t>.  Rotation angle is synchronous phase, set by beam dynamics.</a:t>
            </a:r>
          </a:p>
        </p:txBody>
      </p:sp>
      <p:pic>
        <p:nvPicPr>
          <p:cNvPr id="8" name="Picture 7" descr="vectorsVbVcav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5500"/>
            <a:ext cx="9144000" cy="5191760"/>
          </a:xfrm>
          <a:prstGeom prst="rect">
            <a:avLst/>
          </a:prstGeom>
        </p:spPr>
      </p:pic>
      <p:sp>
        <p:nvSpPr>
          <p:cNvPr id="9" name="Line Callout 1 8"/>
          <p:cNvSpPr/>
          <p:nvPr/>
        </p:nvSpPr>
        <p:spPr>
          <a:xfrm>
            <a:off x="5345679" y="2116753"/>
            <a:ext cx="3798321" cy="1453125"/>
          </a:xfrm>
          <a:prstGeom prst="borderCallout1">
            <a:avLst>
              <a:gd name="adj1" fmla="val 104577"/>
              <a:gd name="adj2" fmla="val 44679"/>
              <a:gd name="adj3" fmla="val 177066"/>
              <a:gd name="adj4" fmla="val 9257"/>
            </a:avLst>
          </a:prstGeom>
          <a:ln w="34925"/>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dirty="0" smtClean="0"/>
              <a:t>Generator excited voltage (that the cavity *would* achieve without beam), Vg.  Note </a:t>
            </a:r>
            <a:r>
              <a:rPr lang="en-GB" dirty="0" err="1" smtClean="0"/>
              <a:t>V</a:t>
            </a:r>
            <a:r>
              <a:rPr lang="en-GB" baseline="-25000" dirty="0" err="1" smtClean="0"/>
              <a:t>g</a:t>
            </a:r>
            <a:r>
              <a:rPr lang="en-GB" dirty="0" err="1" smtClean="0"/>
              <a:t>+V</a:t>
            </a:r>
            <a:r>
              <a:rPr lang="en-GB" baseline="-25000" dirty="0" err="1" smtClean="0"/>
              <a:t>b</a:t>
            </a:r>
            <a:r>
              <a:rPr lang="en-GB" dirty="0" smtClean="0"/>
              <a:t>=</a:t>
            </a:r>
            <a:r>
              <a:rPr lang="en-GB" dirty="0" err="1" smtClean="0"/>
              <a:t>V</a:t>
            </a:r>
            <a:r>
              <a:rPr lang="en-GB" baseline="-25000" dirty="0" err="1" smtClean="0"/>
              <a:t>cav</a:t>
            </a:r>
            <a:r>
              <a:rPr lang="en-GB" dirty="0" smtClean="0"/>
              <a:t>.</a:t>
            </a:r>
          </a:p>
        </p:txBody>
      </p:sp>
      <p:pic>
        <p:nvPicPr>
          <p:cNvPr id="10" name="Picture 9" descr="vectorsa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25500"/>
            <a:ext cx="9144000" cy="5191760"/>
          </a:xfrm>
          <a:prstGeom prst="rect">
            <a:avLst/>
          </a:prstGeom>
        </p:spPr>
      </p:pic>
      <p:sp>
        <p:nvSpPr>
          <p:cNvPr id="11" name="Line Callout 1 10"/>
          <p:cNvSpPr/>
          <p:nvPr/>
        </p:nvSpPr>
        <p:spPr>
          <a:xfrm>
            <a:off x="2986029" y="1006923"/>
            <a:ext cx="3866966" cy="1796347"/>
          </a:xfrm>
          <a:prstGeom prst="borderCallout1">
            <a:avLst>
              <a:gd name="adj1" fmla="val 104739"/>
              <a:gd name="adj2" fmla="val 56460"/>
              <a:gd name="adj3" fmla="val 159635"/>
              <a:gd name="adj4" fmla="val 53679"/>
            </a:avLst>
          </a:prstGeom>
          <a:ln w="34925"/>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dirty="0" smtClean="0"/>
              <a:t>In reality, V</a:t>
            </a:r>
            <a:r>
              <a:rPr lang="en-GB" baseline="-25000" dirty="0" smtClean="0"/>
              <a:t>g</a:t>
            </a:r>
            <a:r>
              <a:rPr lang="en-GB" dirty="0" smtClean="0"/>
              <a:t> is excited by the forward voltage from the source, </a:t>
            </a:r>
            <a:r>
              <a:rPr lang="en-GB" dirty="0" err="1" smtClean="0"/>
              <a:t>V</a:t>
            </a:r>
            <a:r>
              <a:rPr lang="en-GB" baseline="-25000" dirty="0" err="1" smtClean="0"/>
              <a:t>for</a:t>
            </a:r>
            <a:r>
              <a:rPr lang="en-GB" dirty="0" smtClean="0"/>
              <a:t>.  These differ in phase due to the cavity detuning.</a:t>
            </a:r>
          </a:p>
          <a:p>
            <a:pPr algn="ctr"/>
            <a:r>
              <a:rPr lang="en-GB" dirty="0" smtClean="0"/>
              <a:t>The difference between </a:t>
            </a:r>
            <a:r>
              <a:rPr lang="en-GB" dirty="0" err="1" smtClean="0"/>
              <a:t>V</a:t>
            </a:r>
            <a:r>
              <a:rPr lang="en-GB" baseline="-25000" dirty="0" err="1" smtClean="0"/>
              <a:t>cav</a:t>
            </a:r>
            <a:r>
              <a:rPr lang="en-GB" dirty="0" smtClean="0"/>
              <a:t> and </a:t>
            </a:r>
            <a:r>
              <a:rPr lang="en-GB" dirty="0" err="1" smtClean="0"/>
              <a:t>V</a:t>
            </a:r>
            <a:r>
              <a:rPr lang="en-GB" baseline="-25000" dirty="0" err="1" smtClean="0"/>
              <a:t>for</a:t>
            </a:r>
            <a:r>
              <a:rPr lang="en-GB" dirty="0" smtClean="0"/>
              <a:t> is the reflected voltage, </a:t>
            </a:r>
            <a:r>
              <a:rPr lang="en-GB" dirty="0" err="1" smtClean="0"/>
              <a:t>V</a:t>
            </a:r>
            <a:r>
              <a:rPr lang="en-GB" baseline="-25000" dirty="0" err="1" smtClean="0"/>
              <a:t>ref</a:t>
            </a:r>
            <a:r>
              <a:rPr lang="en-GB" dirty="0" smtClean="0"/>
              <a:t>.</a:t>
            </a:r>
          </a:p>
        </p:txBody>
      </p:sp>
    </p:spTree>
    <p:extLst>
      <p:ext uri="{BB962C8B-B14F-4D97-AF65-F5344CB8AC3E}">
        <p14:creationId xmlns:p14="http://schemas.microsoft.com/office/powerpoint/2010/main" val="26729919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34925"/>
      </a:spPr>
      <a:bodyPr rtlCol="0" anchor="ctr"/>
      <a:lstStyle>
        <a:defPPr algn="ctr">
          <a:defRPr dirty="0" smtClean="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5305</TotalTime>
  <Words>361</Words>
  <Application>Microsoft Macintosh PowerPoint</Application>
  <PresentationFormat>On-screen Show (4:3)</PresentationFormat>
  <Paragraphs>83</Paragraphs>
  <Slides>15</Slides>
  <Notes>0</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17" baseType="lpstr">
      <vt:lpstr>Office Theme</vt:lpstr>
      <vt:lpstr>Equation</vt:lpstr>
      <vt:lpstr>Radio Frequency Systems</vt:lpstr>
      <vt:lpstr>Overview</vt:lpstr>
      <vt:lpstr>RF System Definition</vt:lpstr>
      <vt:lpstr>“Wall-plug to coupler”</vt:lpstr>
      <vt:lpstr>RF System concepts (Much of this is borrowed from the phd thesis of Thomas Schilcher, Hamburg, 1998)</vt:lpstr>
      <vt:lpstr>Lumped elements: RF cavity</vt:lpstr>
      <vt:lpstr>Lumped elements: RF system</vt:lpstr>
      <vt:lpstr>Ohm’s Law for resonant cavities</vt:lpstr>
      <vt:lpstr>Vectors</vt:lpstr>
      <vt:lpstr>Forward &amp; reflected SCRF: Nominal</vt:lpstr>
      <vt:lpstr>Forward &amp; reflected SCRF: 50% beam current</vt:lpstr>
      <vt:lpstr>Forward &amp; reflected SCRF: 200% beam current</vt:lpstr>
      <vt:lpstr>CDR/tdr:  organisation (may have changed since I wrote this last night.  Your mileage may vary.  contains products known to the state of California to cause cancer.  For external use only.  May contain nuts.  Not suitable for small children.  Known to cause irritation to laboratory rats.  May contain small parts.)</vt:lpstr>
      <vt:lpstr>PowerPoint Presentation</vt:lpstr>
      <vt:lpstr>Thank you</vt:lpstr>
    </vt:vector>
  </TitlesOfParts>
  <Manager/>
  <Company>European Spallation Source ESS AB</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Radio Frequency Systems</dc:title>
  <dc:subject/>
  <dc:creator>Stephen Molloy</dc:creator>
  <cp:keywords/>
  <dc:description/>
  <cp:lastModifiedBy>Caroline Prabert</cp:lastModifiedBy>
  <cp:revision>148</cp:revision>
  <dcterms:created xsi:type="dcterms:W3CDTF">2011-10-24T13:01:32Z</dcterms:created>
  <dcterms:modified xsi:type="dcterms:W3CDTF">2011-12-06T08:23:01Z</dcterms:modified>
  <cp:category/>
</cp:coreProperties>
</file>