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8.xml" ContentType="application/vnd.openxmlformats-officedocument.presentationml.slideMaster+xml"/>
  <Override PartName="/ppt/commentAuthors.xml" ContentType="application/vnd.openxmlformats-officedocument.presentationml.commentAuthors+xml"/>
  <Default Extension="gif" ContentType="image/gif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67" r:id="rId3"/>
    <p:sldMasterId id="2147483670" r:id="rId4"/>
    <p:sldMasterId id="2147483672" r:id="rId5"/>
    <p:sldMasterId id="2147483674" r:id="rId6"/>
    <p:sldMasterId id="2147483680" r:id="rId7"/>
    <p:sldMasterId id="2147483684" r:id="rId8"/>
  </p:sldMasterIdLst>
  <p:notesMasterIdLst>
    <p:notesMasterId r:id="rId25"/>
  </p:notesMasterIdLst>
  <p:sldIdLst>
    <p:sldId id="325" r:id="rId9"/>
    <p:sldId id="520" r:id="rId10"/>
    <p:sldId id="503" r:id="rId11"/>
    <p:sldId id="504" r:id="rId12"/>
    <p:sldId id="507" r:id="rId13"/>
    <p:sldId id="505" r:id="rId14"/>
    <p:sldId id="509" r:id="rId15"/>
    <p:sldId id="513" r:id="rId16"/>
    <p:sldId id="506" r:id="rId17"/>
    <p:sldId id="511" r:id="rId18"/>
    <p:sldId id="515" r:id="rId19"/>
    <p:sldId id="512" r:id="rId20"/>
    <p:sldId id="514" r:id="rId21"/>
    <p:sldId id="510" r:id="rId22"/>
    <p:sldId id="516" r:id="rId23"/>
    <p:sldId id="518" r:id="rId24"/>
  </p:sldIdLst>
  <p:sldSz cx="9144000" cy="6858000" type="screen4x3"/>
  <p:notesSz cx="6858000" cy="9144000"/>
  <p:defaultTextStyle>
    <a:defPPr>
      <a:defRPr lang="en-US"/>
    </a:defPPr>
    <a:lvl1pPr marL="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örgen Persson" initials="J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3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B57E4-C72E-A44B-8CCD-59E1882595B0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81CBA-5657-B747-B287-6165EE350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42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A03D6-1BC6-3C4E-AB6C-BCC9CA5FB4C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51776" y="1470036"/>
            <a:ext cx="8840453" cy="4861112"/>
          </a:xfrm>
          <a:prstGeom prst="rect">
            <a:avLst/>
          </a:prstGeom>
        </p:spPr>
        <p:txBody>
          <a:bodyPr lIns="64284" tIns="32142" rIns="64284" bIns="32142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2"/>
            <a:r>
              <a:rPr lang="fr-FR" dirty="0" smtClean="0"/>
              <a:t>Quatrième niveau</a:t>
            </a:r>
          </a:p>
          <a:p>
            <a:pPr lvl="3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1" tIns="45711" rIns="91421" bIns="45711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31FE-A581-EA49-8175-A2373FCDDA51}" type="datetime1">
              <a:rPr lang="en-US">
                <a:solidFill>
                  <a:srgbClr val="CCCCFF"/>
                </a:solidFill>
              </a:rPr>
              <a:pPr>
                <a:defRPr/>
              </a:pPr>
              <a:t>12/5/2011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1B91-7F8D-1D45-B627-87611FCB204D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BD945-08D1-924E-BE65-F841B751D5C5}" type="datetime1">
              <a:rPr lang="en-US">
                <a:solidFill>
                  <a:srgbClr val="CCCCFF"/>
                </a:solidFill>
              </a:rPr>
              <a:pPr>
                <a:defRPr/>
              </a:pPr>
              <a:t>12/5/2011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3080-2907-4B4E-8F7E-D414655EEC4F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0"/>
            <a:ext cx="6804422" cy="5125641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F077881-661C-7B4C-9250-5B1D5AC39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Theme   Date   Department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69217CD-C7C1-594B-8E85-691C660DF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Theme   Date   Department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67" tIns="32133" rIns="64267" bIns="32133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4"/>
            <a:ext cx="6804422" cy="5125641"/>
          </a:xfrm>
          <a:prstGeom prst="rect">
            <a:avLst/>
          </a:prstGeom>
        </p:spPr>
        <p:txBody>
          <a:bodyPr lIns="64267" tIns="32133" rIns="64267" bIns="32133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74" tIns="32137" rIns="64274" bIns="32137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2"/>
            <a:ext cx="6804422" cy="5125641"/>
          </a:xfrm>
          <a:prstGeom prst="rect">
            <a:avLst/>
          </a:prstGeom>
        </p:spPr>
        <p:txBody>
          <a:bodyPr lIns="64274" tIns="32137" rIns="64274" bIns="32137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EEC37-29E0-794E-BC29-13F4118BF87A}" type="datetime1">
              <a:rPr lang="en-US">
                <a:solidFill>
                  <a:srgbClr val="CCCCFF"/>
                </a:solidFill>
              </a:rPr>
              <a:pPr>
                <a:defRPr/>
              </a:pPr>
              <a:t>12/5/2011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FE9F-D46D-204D-AFBF-A96BE4CFF4CF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B228-642C-A94B-9B17-C9B72AB09A78}" type="datetime1">
              <a:rPr lang="en-US">
                <a:solidFill>
                  <a:srgbClr val="CCCCFF"/>
                </a:solidFill>
              </a:rPr>
              <a:pPr>
                <a:defRPr/>
              </a:pPr>
              <a:t>12/5/2011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9804-58BC-F040-A3D2-C02BC6E568E9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D2BF0-E8C7-B04E-9266-29F57FB179DC}" type="datetime1">
              <a:rPr lang="en-US">
                <a:solidFill>
                  <a:srgbClr val="CCCCFF"/>
                </a:solidFill>
              </a:rPr>
              <a:pPr>
                <a:defRPr/>
              </a:pPr>
              <a:t>12/5/2011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9FB3-D370-B941-AFBE-CBA10A12C02A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8"/>
          <p:cNvPicPr>
            <a:picLocks noChangeAspect="1" noChangeArrowheads="1"/>
          </p:cNvPicPr>
          <p:nvPr userDrawn="1"/>
        </p:nvPicPr>
        <p:blipFill>
          <a:blip r:embed="rId3"/>
          <a:srcRect l="4762"/>
          <a:stretch>
            <a:fillRect/>
          </a:stretch>
        </p:blipFill>
        <p:spPr bwMode="auto">
          <a:xfrm>
            <a:off x="0" y="0"/>
            <a:ext cx="91440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solidFill>
                  <a:srgbClr val="000000"/>
                </a:solidFill>
                <a:effectLst/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5B43F84-996F-FC40-A1E1-B93AB70D2F4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597680" y="130820"/>
            <a:ext cx="692879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7" name="Picture 6" descr="Sin-título-2.gif"/>
          <p:cNvPicPr>
            <a:picLocks noChangeAspect="1"/>
          </p:cNvPicPr>
          <p:nvPr userDrawn="1"/>
        </p:nvPicPr>
        <p:blipFill>
          <a:blip r:embed="rId4">
            <a:lum contrast="-10000"/>
          </a:blip>
          <a:stretch>
            <a:fillRect/>
          </a:stretch>
        </p:blipFill>
        <p:spPr>
          <a:xfrm>
            <a:off x="202005" y="136550"/>
            <a:ext cx="1327400" cy="7079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Papyrus"/>
          <a:ea typeface="ＭＳ Ｐゴシック" pitchFamily="-112" charset="-128"/>
          <a:cs typeface="Papyru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082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760" indent="-28567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ＭＳ Ｐゴシック" pitchFamily="-112" charset="-128"/>
        </a:defRPr>
      </a:lvl2pPr>
      <a:lvl3pPr marL="1142706" indent="-228541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ＭＳ Ｐゴシック" pitchFamily="-112" charset="-128"/>
        </a:defRPr>
      </a:lvl3pPr>
      <a:lvl4pPr marL="1599790" indent="-22854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ＭＳ Ｐゴシック" pitchFamily="-112" charset="-128"/>
        </a:defRPr>
      </a:lvl4pPr>
      <a:lvl5pPr marL="2056875" indent="-22854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rgbClr val="F21C0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1" tIns="45706" rIns="91411" bIns="45706" anchor="ctr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2700" dirty="0">
              <a:solidFill>
                <a:srgbClr val="000000"/>
              </a:solidFill>
              <a:latin typeface="Gill Sans" pitchFamily="-112" charset="0"/>
              <a:ea typeface="ヒラギノ角ゴ Pro W3" pitchFamily="-112" charset="-128"/>
              <a:cs typeface="ヒラギノ角ゴ Pro W3" pitchFamily="-112" charset="-128"/>
              <a:sym typeface="Gill Sans" pitchFamily="-112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09601" y="11430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das Titelformat zu bearbeiten</a:t>
            </a:r>
          </a:p>
        </p:txBody>
      </p:sp>
      <p:sp>
        <p:nvSpPr>
          <p:cNvPr id="1028" name="Objektbereich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1" y="19050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die Formate des Vorlagentextes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53201"/>
            <a:ext cx="53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 sz="7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t>Page </a:t>
            </a:r>
            <a:fld id="{61F3FC4E-F169-DD48-A117-49B09B86CA5E}" type="slidenum">
              <a:rPr lang="en-US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Gill Sans" pitchFamily="-112" charset="0"/>
              <a:sym typeface="Gill Sans" pitchFamily="-112" charset="0"/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553201"/>
            <a:ext cx="5105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 sz="7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t>Theme   Date   Department</a:t>
            </a:r>
            <a:endParaRPr lang="en-US" dirty="0">
              <a:solidFill>
                <a:srgbClr val="000000"/>
              </a:solidFill>
              <a:latin typeface="Gill Sans" pitchFamily="-112" charset="0"/>
              <a:sym typeface="Gill Sans" pitchFamily="-112" charset="0"/>
            </a:endParaRPr>
          </a:p>
        </p:txBody>
      </p:sp>
      <p:pic>
        <p:nvPicPr>
          <p:cNvPr id="1031" name="eon_logo2" descr="EON_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190506" y="419106"/>
            <a:ext cx="1190625" cy="3524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</p:spPr>
      </p:pic>
      <p:pic>
        <p:nvPicPr>
          <p:cNvPr id="1032" name="Picture 7" descr="ESS_new-old_logo_v2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26400" y="0"/>
            <a:ext cx="812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</p:sldLayoutIdLst>
  <p:txStyles>
    <p:titleStyle>
      <a:lvl1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5pPr>
      <a:lvl6pPr marL="457059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6pPr>
      <a:lvl7pPr marL="914118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7pPr>
      <a:lvl8pPr marL="1371180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8pPr>
      <a:lvl9pPr marL="1828239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9pPr>
    </p:titleStyle>
    <p:bodyStyle>
      <a:lvl1pPr marL="342796" indent="-342796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207898" indent="-2063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buChar char="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209484" indent="704634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412624" indent="-201551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31C0A"/>
        </a:buClr>
        <a:buFont typeface="Wingdings" pitchFamily="-112" charset="2"/>
        <a:buChar char="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414212" indent="1414027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871268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1328330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1785389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2242448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0" tIns="32135" rIns="64270" bIns="32135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09"/>
            <a:ext cx="9144000" cy="234175"/>
          </a:xfrm>
          <a:prstGeom prst="rect">
            <a:avLst/>
          </a:prstGeom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algn="ctr" defTabSz="91416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baseline="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</a:t>
            </a:r>
            <a:r>
              <a:rPr lang="fr-FR" sz="1100" dirty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   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600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5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1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07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43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185" indent="-312432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04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223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169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188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546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79903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263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620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7" tIns="32139" rIns="64277" bIns="32139">
            <a:prstTxWarp prst="textNoShape">
              <a:avLst/>
            </a:prstTxWarp>
          </a:bodyPr>
          <a:lstStyle/>
          <a:p>
            <a:pPr algn="ctr" defTabSz="9142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8" y="39085"/>
            <a:ext cx="1125141" cy="13003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89297" y="6590109"/>
            <a:ext cx="9144000" cy="234175"/>
          </a:xfrm>
          <a:prstGeom prst="rect">
            <a:avLst/>
          </a:prstGeom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algn="ctr" defTabSz="91416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</a:t>
            </a:r>
            <a:r>
              <a:rPr lang="fr-FR" sz="1100" dirty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   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9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32" indent="-312464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76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320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291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335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72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11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509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900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7" tIns="32139" rIns="64277" bIns="32139">
            <a:prstTxWarp prst="textNoShape">
              <a:avLst/>
            </a:prstTxWarp>
          </a:bodyPr>
          <a:lstStyle/>
          <a:p>
            <a:pPr algn="ctr" defTabSz="9142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10"/>
            <a:ext cx="9144000" cy="234183"/>
          </a:xfrm>
          <a:prstGeom prst="rect">
            <a:avLst/>
          </a:prstGeom>
        </p:spPr>
        <p:txBody>
          <a:bodyPr lIns="64277" tIns="32139" rIns="64277" bIns="32139">
            <a:prstTxWarp prst="textNoShape">
              <a:avLst/>
            </a:prstTxWarp>
            <a:spAutoFit/>
          </a:bodyPr>
          <a:lstStyle/>
          <a:p>
            <a:pPr algn="ctr" defTabSz="91421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2010			The ESS			 </a:t>
            </a:r>
            <a:fld id="{C11E51B9-C2A9-6246-82AF-59CCB83C05C9}" type="slidenum">
              <a:rPr lang="fr-FR" sz="110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pPr algn="ctr" defTabSz="914212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8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9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32" indent="-312464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76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320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291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335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72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11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509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900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ridge-low-resolution.jpg"/>
          <p:cNvPicPr>
            <a:picLocks noChangeAspect="1"/>
          </p:cNvPicPr>
          <p:nvPr userDrawn="1"/>
        </p:nvPicPr>
        <p:blipFill>
          <a:blip r:embed="rId7">
            <a:alphaModFix amt="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93FF66D-300B-B849-9127-63E35586AE37}" type="datetime1">
              <a:rPr lang="en-US" smtClean="0">
                <a:solidFill>
                  <a:srgbClr val="CCCCFF"/>
                </a:solidFill>
              </a:rPr>
              <a:pPr>
                <a:defRPr/>
              </a:pPr>
              <a:t>12/5/2011</a:t>
            </a:fld>
            <a:endParaRPr lang="en-US" dirty="0">
              <a:solidFill>
                <a:srgbClr val="CCCC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CCCC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C2403651-706A-0E43-86F5-4FB4E6D9E12D}" type="slidenum">
              <a:rPr lang="en-US" smtClean="0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CCCFF"/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CFCFD"/>
              </a:clrFrom>
              <a:clrTo>
                <a:srgbClr val="FCFCFD">
                  <a:alpha val="0"/>
                </a:srgbClr>
              </a:clrTo>
            </a:clrChange>
            <a:alphaModFix amt="92000"/>
          </a:blip>
          <a:srcRect/>
          <a:stretch>
            <a:fillRect/>
          </a:stretch>
        </p:blipFill>
        <p:spPr bwMode="auto">
          <a:xfrm>
            <a:off x="38101" y="39688"/>
            <a:ext cx="89693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21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32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42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609476" indent="-609476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990397" indent="-533291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2pPr>
      <a:lvl3pPr marL="1371320" indent="-457106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3pPr>
      <a:lvl4pPr marL="1752241" indent="-380923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4pPr>
      <a:lvl5pPr marL="2209348" indent="-380923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5pPr>
      <a:lvl6pPr marL="2666453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6pPr>
      <a:lvl7pPr marL="3123560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7pPr>
      <a:lvl8pPr marL="3580668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8pPr>
      <a:lvl9pPr marL="4037775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4" tIns="32142" rIns="64284" bIns="32142">
            <a:prstTxWarp prst="textNoShape">
              <a:avLst/>
            </a:prstTxWarp>
          </a:bodyPr>
          <a:lstStyle/>
          <a:p>
            <a:pPr algn="ctr" defTabSz="9143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09"/>
            <a:ext cx="9144000" cy="234189"/>
          </a:xfrm>
          <a:prstGeom prst="rect">
            <a:avLst/>
          </a:prstGeom>
        </p:spPr>
        <p:txBody>
          <a:bodyPr lIns="64284" tIns="32142" rIns="64284" bIns="32142">
            <a:prstTxWarp prst="textNoShape">
              <a:avLst/>
            </a:prstTxWarp>
            <a:spAutoFit/>
          </a:bodyPr>
          <a:lstStyle/>
          <a:p>
            <a:pPr algn="ctr" defTabSz="91430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 </a:t>
            </a:r>
            <a:fld id="{C11E51B9-C2A9-6246-82AF-59CCB83C05C9}" type="slidenum">
              <a:rPr lang="fr-FR" sz="110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pPr algn="ctr" defTabSz="91430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6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42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849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2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69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79" indent="-312496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348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417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413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482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906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329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755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3179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TitilliumText14L 600 wt" pitchFamily="-64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9pPr>
    </p:titleStyle>
    <p:bodyStyle>
      <a:lvl1pPr marL="625056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1pPr>
      <a:lvl2pPr marL="937584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2pPr>
      <a:lvl3pPr marL="1250112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3pPr>
      <a:lvl4pPr marL="1562640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4pPr>
      <a:lvl5pPr marL="1875168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r="16609"/>
          <a:stretch>
            <a:fillRect/>
          </a:stretch>
        </p:blipFill>
        <p:spPr bwMode="auto">
          <a:xfrm>
            <a:off x="4625840" y="0"/>
            <a:ext cx="451389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91194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91194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92969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892969" y="-11162"/>
            <a:ext cx="6991945" cy="68658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/>
          </p:cNvSpPr>
          <p:nvPr/>
        </p:nvSpPr>
        <p:spPr bwMode="auto">
          <a:xfrm>
            <a:off x="258960" y="2009180"/>
            <a:ext cx="3621549" cy="2830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1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900" dirty="0" smtClean="0">
                <a:solidFill>
                  <a:srgbClr val="FFFFFF"/>
                </a:solidFill>
                <a:latin typeface="TitilliumText22L 60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ESS</a:t>
            </a:r>
          </a:p>
          <a:p>
            <a:pPr defTabSz="64291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TitilliumText22L 60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Control </a:t>
            </a:r>
            <a:r>
              <a:rPr lang="en-US" sz="2000" dirty="0" smtClean="0">
                <a:solidFill>
                  <a:srgbClr val="FFFFFF"/>
                </a:solidFill>
                <a:latin typeface="TitilliumText22L 60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System</a:t>
            </a:r>
            <a:endParaRPr lang="en-US" sz="2000" dirty="0">
              <a:solidFill>
                <a:srgbClr val="FFFFFF"/>
              </a:solidFill>
              <a:ea typeface="TitilliumText22L 400 wt" pitchFamily="-64" charset="0"/>
              <a:cs typeface="TitilliumText22L 400 wt" pitchFamily="-64" charset="0"/>
              <a:sym typeface="TitilliumText22L 400 wt" pitchFamily="-64" charset="0"/>
            </a:endParaRP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272916" y="6046296"/>
            <a:ext cx="4746124" cy="710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 err="1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Miha</a:t>
            </a: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Reščič</a:t>
            </a: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, </a:t>
            </a: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ESS / Cosylab</a:t>
            </a:r>
            <a:endParaRPr lang="en-US" sz="1700" dirty="0" smtClean="0">
              <a:solidFill>
                <a:srgbClr val="FFFFFF"/>
              </a:solidFill>
              <a:latin typeface="TitilliumText22L 250 wt" pitchFamily="-64" charset="0"/>
              <a:ea typeface="TitilliumText22L 800 wt" pitchFamily="-64" charset="0"/>
              <a:cs typeface="TitilliumText22L 800 wt" pitchFamily="-64" charset="0"/>
              <a:sym typeface="Gill Sans" charset="0"/>
            </a:endParaRPr>
          </a:p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AD Retreat, </a:t>
            </a: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2011-12-05, </a:t>
            </a: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Lund, Sweden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680" y="123200"/>
            <a:ext cx="6928794" cy="609600"/>
          </a:xfrm>
        </p:spPr>
        <p:txBody>
          <a:bodyPr/>
          <a:lstStyle/>
          <a:p>
            <a:r>
              <a:rPr lang="en-US" sz="3200" dirty="0" smtClean="0">
                <a:latin typeface="Papyrus" pitchFamily="66" charset="0"/>
                <a:cs typeface="Helvetica"/>
              </a:rPr>
              <a:t>Recent Developments - Core &amp; CB</a:t>
            </a:r>
            <a:endParaRPr lang="en-US" sz="3200" dirty="0">
              <a:latin typeface="Papyrus" pitchFamily="66" charset="0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841" y="2141220"/>
            <a:ext cx="712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Control, Data Access and </a:t>
            </a:r>
            <a:r>
              <a:rPr lang="en-US" dirty="0" smtClean="0">
                <a:latin typeface="Consolas"/>
                <a:cs typeface="Consolas"/>
              </a:rPr>
              <a:t>Communication – CODAC (3.0b1)</a:t>
            </a:r>
            <a:endParaRPr lang="en-US" dirty="0">
              <a:latin typeface="Consolas"/>
              <a:cs typeface="Consola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26" y="3196271"/>
            <a:ext cx="6411299" cy="26636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223010"/>
            <a:ext cx="61912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69727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680" y="123200"/>
            <a:ext cx="6928794" cy="609600"/>
          </a:xfrm>
        </p:spPr>
        <p:txBody>
          <a:bodyPr/>
          <a:lstStyle/>
          <a:p>
            <a:r>
              <a:rPr lang="en-US" sz="3200" dirty="0" smtClean="0">
                <a:latin typeface="Papyrus" pitchFamily="66" charset="0"/>
                <a:cs typeface="Helvetica"/>
              </a:rPr>
              <a:t>Recent Developments </a:t>
            </a:r>
            <a:r>
              <a:rPr lang="en-US" sz="3200" dirty="0" smtClean="0">
                <a:latin typeface="Papyrus" pitchFamily="66" charset="0"/>
                <a:cs typeface="Helvetica"/>
              </a:rPr>
              <a:t>– BLED</a:t>
            </a:r>
            <a:endParaRPr lang="en-US" sz="3200" dirty="0">
              <a:latin typeface="Papyrus" pitchFamily="66" charset="0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33" y="1178169"/>
            <a:ext cx="319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Naming Convention Tool</a:t>
            </a:r>
            <a:endParaRPr lang="en-US" dirty="0">
              <a:latin typeface="Consolas"/>
              <a:cs typeface="Consola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380" y="1547501"/>
            <a:ext cx="8594528" cy="378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69727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680" y="123200"/>
            <a:ext cx="6928794" cy="609600"/>
          </a:xfrm>
        </p:spPr>
        <p:txBody>
          <a:bodyPr/>
          <a:lstStyle/>
          <a:p>
            <a:r>
              <a:rPr lang="en-US" sz="3200" dirty="0" smtClean="0">
                <a:latin typeface="Papyrus" pitchFamily="66" charset="0"/>
                <a:cs typeface="Helvetica"/>
              </a:rPr>
              <a:t>Recent Developments </a:t>
            </a:r>
            <a:r>
              <a:rPr lang="en-US" sz="3200" dirty="0" smtClean="0">
                <a:latin typeface="Papyrus" pitchFamily="66" charset="0"/>
                <a:cs typeface="Helvetica"/>
              </a:rPr>
              <a:t>– BLED</a:t>
            </a:r>
            <a:endParaRPr lang="en-US" sz="3200" dirty="0">
              <a:latin typeface="Papyrus" pitchFamily="66" charset="0"/>
              <a:cs typeface="Helvetica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379" y="1349131"/>
            <a:ext cx="865287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90379" y="1085334"/>
            <a:ext cx="261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Parameters Editor</a:t>
            </a:r>
          </a:p>
        </p:txBody>
      </p:sp>
    </p:spTree>
    <p:extLst>
      <p:ext uri="{BB962C8B-B14F-4D97-AF65-F5344CB8AC3E}">
        <p14:creationId xmlns="" xmlns:p14="http://schemas.microsoft.com/office/powerpoint/2010/main" val="3369727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680" y="123200"/>
            <a:ext cx="6928794" cy="609600"/>
          </a:xfrm>
        </p:spPr>
        <p:txBody>
          <a:bodyPr/>
          <a:lstStyle/>
          <a:p>
            <a:r>
              <a:rPr lang="en-US" sz="3200" dirty="0" smtClean="0">
                <a:latin typeface="Papyrus" pitchFamily="66" charset="0"/>
                <a:cs typeface="Helvetica"/>
              </a:rPr>
              <a:t>Recent Developments </a:t>
            </a:r>
            <a:r>
              <a:rPr lang="en-US" sz="3200" dirty="0" smtClean="0">
                <a:latin typeface="Papyrus" pitchFamily="66" charset="0"/>
                <a:cs typeface="Helvetica"/>
              </a:rPr>
              <a:t>– BLED</a:t>
            </a:r>
            <a:endParaRPr lang="en-US" sz="3200" dirty="0">
              <a:latin typeface="Papyrus" pitchFamily="66" charset="0"/>
              <a:cs typeface="Helvetic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270" y="1362835"/>
            <a:ext cx="6157136" cy="521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23956" y="993503"/>
            <a:ext cx="319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Parameters Viewer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727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  <a:cs typeface="Helvetica"/>
              </a:rPr>
              <a:t>Summary</a:t>
            </a:r>
            <a:endParaRPr lang="en-US" dirty="0">
              <a:latin typeface="Papyrus" pitchFamily="66" charset="0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2080" y="1607820"/>
            <a:ext cx="6929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Fundamental tools </a:t>
            </a:r>
            <a:r>
              <a:rPr lang="en-US" sz="2400" dirty="0" smtClean="0"/>
              <a:t>and services put </a:t>
            </a:r>
            <a:r>
              <a:rPr lang="en-US" sz="2400" dirty="0" smtClean="0"/>
              <a:t>in place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Making </a:t>
            </a:r>
            <a:r>
              <a:rPr lang="en-US" sz="2400" dirty="0" smtClean="0"/>
              <a:t>small steps towards the </a:t>
            </a:r>
            <a:r>
              <a:rPr lang="en-US" sz="2400" dirty="0" smtClean="0"/>
              <a:t>best solution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742832" lvl="1" indent="-285750">
              <a:buFont typeface="Arial"/>
              <a:buChar char="•"/>
            </a:pPr>
            <a:r>
              <a:rPr lang="en-US" sz="2400" dirty="0" smtClean="0"/>
              <a:t>Emphasizing inter-dependency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742832" lvl="1" indent="-285750">
              <a:buFont typeface="Arial"/>
              <a:buChar char="•"/>
            </a:pPr>
            <a:r>
              <a:rPr lang="en-US" sz="2400" dirty="0" smtClean="0"/>
              <a:t>Enforcing early “integration”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572949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Papyrus" pitchFamily="66" charset="0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4157" y="2715816"/>
            <a:ext cx="6441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US" sz="6600" dirty="0" smtClean="0"/>
              <a:t>Thank you!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572949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94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  <a:cs typeface="Helvetica"/>
              </a:rPr>
              <a:t>Outline</a:t>
            </a:r>
            <a:endParaRPr lang="en-US" dirty="0">
              <a:latin typeface="Papyrus" pitchFamily="66" charset="0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827" y="1998133"/>
            <a:ext cx="5818293" cy="346941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ESS Control System</a:t>
            </a:r>
          </a:p>
          <a:p>
            <a:endParaRPr lang="en-US" dirty="0" smtClean="0"/>
          </a:p>
          <a:p>
            <a:r>
              <a:rPr lang="en-US" dirty="0" smtClean="0"/>
              <a:t>Recent </a:t>
            </a:r>
            <a:r>
              <a:rPr lang="en-US" dirty="0" smtClean="0"/>
              <a:t>developments</a:t>
            </a:r>
          </a:p>
          <a:p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8923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  <a:cs typeface="Helvetica"/>
              </a:rPr>
              <a:t>Control System</a:t>
            </a:r>
            <a:endParaRPr lang="en-US" dirty="0">
              <a:latin typeface="Papyrus" pitchFamily="66" charset="0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4720" y="1804368"/>
            <a:ext cx="7366000" cy="18158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onsolas"/>
                <a:cs typeface="Consolas"/>
              </a:rPr>
              <a:t>A control system is a device, or set of devices to manage, command, direct or regulate the behavior of other devices or </a:t>
            </a:r>
            <a:r>
              <a:rPr lang="en-US" sz="2800" dirty="0" smtClean="0">
                <a:latin typeface="Consolas"/>
                <a:cs typeface="Consolas"/>
              </a:rPr>
              <a:t>systems.</a:t>
            </a: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9206" y="3790955"/>
            <a:ext cx="13215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/>
              <a:t>W</a:t>
            </a:r>
            <a:r>
              <a:rPr lang="en-US" sz="1100" dirty="0" smtClean="0"/>
              <a:t>ikipedia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138474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  <a:cs typeface="Helvetica"/>
              </a:rPr>
              <a:t>The ESS Control </a:t>
            </a:r>
            <a:r>
              <a:rPr lang="en-US" dirty="0" smtClean="0">
                <a:latin typeface="Papyrus" pitchFamily="66" charset="0"/>
                <a:cs typeface="Helvetica"/>
              </a:rPr>
              <a:t>System</a:t>
            </a:r>
            <a:endParaRPr lang="en-US" dirty="0">
              <a:latin typeface="Papyrus" pitchFamily="66" charset="0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60" y="919479"/>
            <a:ext cx="5826740" cy="5781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5382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  <a:cs typeface="Helvetica"/>
              </a:rPr>
              <a:t>The ESS Control </a:t>
            </a:r>
            <a:r>
              <a:rPr lang="en-US" dirty="0" smtClean="0">
                <a:latin typeface="Papyrus" pitchFamily="66" charset="0"/>
                <a:cs typeface="Helvetica"/>
              </a:rPr>
              <a:t>System</a:t>
            </a:r>
            <a:endParaRPr lang="en-US" dirty="0">
              <a:latin typeface="Papyrus" pitchFamily="66" charset="0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680" y="1412240"/>
            <a:ext cx="5953566" cy="4744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090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  <a:cs typeface="Helvetica"/>
              </a:rPr>
              <a:t>Recent developments - </a:t>
            </a:r>
            <a:r>
              <a:rPr lang="en-US" dirty="0" err="1" smtClean="0">
                <a:latin typeface="Papyrus" pitchFamily="66" charset="0"/>
                <a:cs typeface="Helvetica"/>
              </a:rPr>
              <a:t>DevEnv</a:t>
            </a:r>
            <a:endParaRPr lang="en-US" dirty="0">
              <a:latin typeface="Papyrus" pitchFamily="66" charset="0"/>
              <a:cs typeface="Helvetica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20" y="960120"/>
            <a:ext cx="6512830" cy="509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50853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22" y="1265042"/>
            <a:ext cx="6675778" cy="47765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developments – </a:t>
            </a:r>
            <a:r>
              <a:rPr lang="en-US" dirty="0" err="1" smtClean="0"/>
              <a:t>DevEnv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0853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  <a:cs typeface="Helvetica"/>
              </a:rPr>
              <a:t>Recent </a:t>
            </a:r>
            <a:r>
              <a:rPr lang="en-US" dirty="0" smtClean="0">
                <a:latin typeface="Papyrus" pitchFamily="66" charset="0"/>
                <a:cs typeface="Helvetica"/>
              </a:rPr>
              <a:t>developments </a:t>
            </a:r>
            <a:r>
              <a:rPr lang="en-US" dirty="0" smtClean="0">
                <a:latin typeface="Papyrus" pitchFamily="66" charset="0"/>
                <a:cs typeface="Helvetica"/>
              </a:rPr>
              <a:t>- </a:t>
            </a:r>
            <a:r>
              <a:rPr lang="en-US" dirty="0" err="1" smtClean="0">
                <a:latin typeface="Papyrus" pitchFamily="66" charset="0"/>
                <a:cs typeface="Helvetica"/>
              </a:rPr>
              <a:t>DevEnv</a:t>
            </a:r>
            <a:endParaRPr lang="en-US" dirty="0">
              <a:latin typeface="Papyrus" pitchFamily="66" charset="0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385" y="2412468"/>
            <a:ext cx="1220540" cy="1464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551" y="3076478"/>
            <a:ext cx="1601276" cy="16012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39" y="1148079"/>
            <a:ext cx="1944667" cy="2236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254" y="4155438"/>
            <a:ext cx="1813560" cy="1803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9727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rgbClr val="3333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rgbClr val="3333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FF"/>
      </a:lt1>
      <a:dk2>
        <a:srgbClr val="F21C0A"/>
      </a:dk2>
      <a:lt2>
        <a:srgbClr val="F21C0A"/>
      </a:lt2>
      <a:accent1>
        <a:srgbClr val="F21C0A"/>
      </a:accent1>
      <a:accent2>
        <a:srgbClr val="F21C0A"/>
      </a:accent2>
      <a:accent3>
        <a:srgbClr val="FFFFFF"/>
      </a:accent3>
      <a:accent4>
        <a:srgbClr val="000000"/>
      </a:accent4>
      <a:accent5>
        <a:srgbClr val="F7ABAA"/>
      </a:accent5>
      <a:accent6>
        <a:srgbClr val="DB1808"/>
      </a:accent6>
      <a:hlink>
        <a:srgbClr val="F21C0A"/>
      </a:hlink>
      <a:folHlink>
        <a:srgbClr val="F21C0A"/>
      </a:folHlink>
    </a:clrScheme>
    <a:fontScheme name="Default Design">
      <a:majorFont>
        <a:latin typeface="Polo"/>
        <a:ea typeface=""/>
        <a:cs typeface=""/>
      </a:majorFont>
      <a:minorFont>
        <a:latin typeface="Pol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12700" cap="flat" cmpd="sng" algn="ctr">
          <a:solidFill>
            <a:srgbClr val="B4B4B4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ol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12700" cap="flat" cmpd="sng" algn="ctr">
          <a:solidFill>
            <a:srgbClr val="B4B4B4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olo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5493B"/>
        </a:dk2>
        <a:lt2>
          <a:srgbClr val="D20026"/>
        </a:lt2>
        <a:accent1>
          <a:srgbClr val="7F0026"/>
        </a:accent1>
        <a:accent2>
          <a:srgbClr val="FF8F6E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E78163"/>
        </a:accent6>
        <a:hlink>
          <a:srgbClr val="AD0026"/>
        </a:hlink>
        <a:folHlink>
          <a:srgbClr val="F76B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969696"/>
        </a:dk2>
        <a:lt2>
          <a:srgbClr val="787878"/>
        </a:lt2>
        <a:accent1>
          <a:srgbClr val="464646"/>
        </a:accent1>
        <a:accent2>
          <a:srgbClr val="D2D2D2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BEBEBE"/>
        </a:accent6>
        <a:hlink>
          <a:srgbClr val="5A5A5A"/>
        </a:hlink>
        <a:folHlink>
          <a:srgbClr val="B4B4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464646"/>
        </a:dk2>
        <a:lt2>
          <a:srgbClr val="F5493B"/>
        </a:lt2>
        <a:accent1>
          <a:srgbClr val="7F0026"/>
        </a:accent1>
        <a:accent2>
          <a:srgbClr val="B4B4B4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A3A3A3"/>
        </a:accent6>
        <a:hlink>
          <a:srgbClr val="D20026"/>
        </a:hlink>
        <a:folHlink>
          <a:srgbClr val="7878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F21C0A"/>
        </a:dk2>
        <a:lt2>
          <a:srgbClr val="F21C0A"/>
        </a:lt2>
        <a:accent1>
          <a:srgbClr val="F21C0A"/>
        </a:accent1>
        <a:accent2>
          <a:srgbClr val="F21C0A"/>
        </a:accent2>
        <a:accent3>
          <a:srgbClr val="FFFFFF"/>
        </a:accent3>
        <a:accent4>
          <a:srgbClr val="000000"/>
        </a:accent4>
        <a:accent5>
          <a:srgbClr val="F7ABAA"/>
        </a:accent5>
        <a:accent6>
          <a:srgbClr val="DB1808"/>
        </a:accent6>
        <a:hlink>
          <a:srgbClr val="F21C0A"/>
        </a:hlink>
        <a:folHlink>
          <a:srgbClr val="F21C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969696"/>
        </a:dk2>
        <a:lt2>
          <a:srgbClr val="969696"/>
        </a:lt2>
        <a:accent1>
          <a:srgbClr val="969696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878787"/>
        </a:accent6>
        <a:hlink>
          <a:srgbClr val="96969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ERN-EURISOL-COSTING-WORKSHOP_V4_090528_fhb">
  <a:themeElements>
    <a:clrScheme name="Blank Presentatio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aster #3">
  <a:themeElements>
    <a:clrScheme name="Master #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">
      <a:majorFont>
        <a:latin typeface="TitilliumText14L 600 wt"/>
        <a:ea typeface="ヒラギノ角ゴ ProN W6"/>
        <a:cs typeface="ヒラギノ角ゴ ProN W6"/>
      </a:majorFont>
      <a:minorFont>
        <a:latin typeface="TitilliumText22L 400 w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Master #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29555</TotalTime>
  <Words>139</Words>
  <Application>Microsoft Macintosh PowerPoint</Application>
  <PresentationFormat>On-screen Show (4:3)</PresentationFormat>
  <Paragraphs>36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Blank Presentation</vt:lpstr>
      <vt:lpstr>Default Design</vt:lpstr>
      <vt:lpstr>ESSS template GREY</vt:lpstr>
      <vt:lpstr>1_ESSS template GREY</vt:lpstr>
      <vt:lpstr>2_ESSS template GREY</vt:lpstr>
      <vt:lpstr>CERN-EURISOL-COSTING-WORKSHOP_V4_090528_fhb</vt:lpstr>
      <vt:lpstr>3_ESSS template GREY</vt:lpstr>
      <vt:lpstr>Master #3</vt:lpstr>
      <vt:lpstr>Slide 1</vt:lpstr>
      <vt:lpstr>Slide 2</vt:lpstr>
      <vt:lpstr>Outline</vt:lpstr>
      <vt:lpstr>Control System</vt:lpstr>
      <vt:lpstr>The ESS Control System</vt:lpstr>
      <vt:lpstr>The ESS Control System</vt:lpstr>
      <vt:lpstr>Recent developments - DevEnv</vt:lpstr>
      <vt:lpstr>Recent developments – DevEnv</vt:lpstr>
      <vt:lpstr>Recent developments - DevEnv</vt:lpstr>
      <vt:lpstr>Recent Developments - Core &amp; CB</vt:lpstr>
      <vt:lpstr>Recent Developments – BLED</vt:lpstr>
      <vt:lpstr>Recent Developments – BLED</vt:lpstr>
      <vt:lpstr>Recent Developments – BLED</vt:lpstr>
      <vt:lpstr>Summary</vt:lpstr>
      <vt:lpstr>Slide 15</vt:lpstr>
      <vt:lpstr>Slide 16</vt:lpstr>
    </vt:vector>
  </TitlesOfParts>
  <Company>ESS Scandinavia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Spallation Source</dc:title>
  <dc:creator>Patrik Carlsson</dc:creator>
  <cp:lastModifiedBy>mrescic</cp:lastModifiedBy>
  <cp:revision>259</cp:revision>
  <cp:lastPrinted>2010-10-25T12:20:17Z</cp:lastPrinted>
  <dcterms:created xsi:type="dcterms:W3CDTF">2010-10-26T07:37:07Z</dcterms:created>
  <dcterms:modified xsi:type="dcterms:W3CDTF">2011-12-05T14:50:29Z</dcterms:modified>
</cp:coreProperties>
</file>