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66" r:id="rId4"/>
    <p:sldId id="301" r:id="rId5"/>
    <p:sldId id="306" r:id="rId6"/>
    <p:sldId id="302" r:id="rId7"/>
    <p:sldId id="303" r:id="rId8"/>
    <p:sldId id="304" r:id="rId9"/>
    <p:sldId id="257" r:id="rId10"/>
    <p:sldId id="288" r:id="rId11"/>
    <p:sldId id="290" r:id="rId12"/>
    <p:sldId id="289" r:id="rId13"/>
    <p:sldId id="291" r:id="rId14"/>
    <p:sldId id="292" r:id="rId15"/>
    <p:sldId id="294" r:id="rId16"/>
    <p:sldId id="295" r:id="rId17"/>
    <p:sldId id="296" r:id="rId18"/>
    <p:sldId id="298" r:id="rId19"/>
    <p:sldId id="297" r:id="rId20"/>
    <p:sldId id="300" r:id="rId21"/>
    <p:sldId id="30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8236" autoAdjust="0"/>
    <p:restoredTop sz="94660"/>
  </p:normalViewPr>
  <p:slideViewPr>
    <p:cSldViewPr>
      <p:cViewPr>
        <p:scale>
          <a:sx n="81" d="100"/>
          <a:sy n="81" d="100"/>
        </p:scale>
        <p:origin x="-177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CCFC-6885-487D-B7A2-1699394B78C7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10E9A-FA0D-47A0-964A-35A2D81AF0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03EE-E252-41BB-9450-5F5C7CD593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07E-9B83-4CD0-AA0F-48A1696161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117C-BA08-487B-9B79-F17A957385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0888" y="1179513"/>
            <a:ext cx="3941762" cy="5678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45050" y="1179513"/>
            <a:ext cx="3941763" cy="5678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99FF-29D7-4BD8-BE6C-45350E5EEF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EDBE-090A-421D-873A-0F00B9CFEF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1006-DA76-43DD-9F8F-96616A859C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A3FE-ED2C-4C5C-B4E6-4D1B0C56C1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6430-D997-42B3-B0EB-D325811F33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Lucida Grand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A76D-1FB1-4644-9001-B39E016EC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699A-E578-4312-B0D9-4CE9EFBB5A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8625" y="0"/>
            <a:ext cx="2008188" cy="6858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888" y="0"/>
            <a:ext cx="5875337" cy="6858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39EF-F595-4B85-AB54-2536ABB73B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Lucida Grand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665163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977900" indent="-403225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289050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1788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914525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3717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8289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2861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7433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1179513"/>
            <a:ext cx="8035925" cy="567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2788" y="0"/>
            <a:ext cx="657225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7072313"/>
            <a:ext cx="5080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00" b="1">
                <a:solidFill>
                  <a:srgbClr val="FFFFFF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03CDF105-5550-4C90-AF3E-6CA144CBA6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57ABE7"/>
        </a:buClr>
        <a:buSzPct val="125000"/>
        <a:buFont typeface="Helvetica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ESS\086\rapport02-2011\Cavite ESS haut Beta 4.jpg"/>
          <p:cNvPicPr>
            <a:picLocks noChangeAspect="1" noChangeArrowheads="1"/>
          </p:cNvPicPr>
          <p:nvPr/>
        </p:nvPicPr>
        <p:blipFill>
          <a:blip r:embed="rId2" cstate="print"/>
          <a:srcRect l="19691" r="13696" b="2740"/>
          <a:stretch>
            <a:fillRect/>
          </a:stretch>
        </p:blipFill>
        <p:spPr bwMode="auto">
          <a:xfrm>
            <a:off x="5796136" y="4365104"/>
            <a:ext cx="29765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-9525"/>
            <a:ext cx="6991350" cy="686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0600" y="-9525"/>
            <a:ext cx="6991350" cy="686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93763" y="-9525"/>
            <a:ext cx="6992938" cy="686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93763" y="-11113"/>
            <a:ext cx="6992938" cy="686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4" name="Rectangle 5"/>
          <p:cNvSpPr>
            <a:spLocks/>
          </p:cNvSpPr>
          <p:nvPr/>
        </p:nvSpPr>
        <p:spPr bwMode="auto">
          <a:xfrm>
            <a:off x="250825" y="2636838"/>
            <a:ext cx="4457700" cy="137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Elliptical</a:t>
            </a:r>
            <a:endParaRPr lang="en-US" sz="3900" dirty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5416996" y="6381576"/>
            <a:ext cx="36195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rgbClr val="67676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G.Devanz</a:t>
            </a:r>
            <a:r>
              <a:rPr lang="en-US" sz="1400" dirty="0" smtClean="0">
                <a:solidFill>
                  <a:srgbClr val="67676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CEA-Saclay</a:t>
            </a:r>
            <a:endParaRPr lang="en-US" sz="1400" dirty="0">
              <a:solidFill>
                <a:srgbClr val="67676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56" name="Rectangle 7"/>
          <p:cNvSpPr>
            <a:spLocks/>
          </p:cNvSpPr>
          <p:nvPr/>
        </p:nvSpPr>
        <p:spPr bwMode="auto">
          <a:xfrm>
            <a:off x="-612576" y="6381328"/>
            <a:ext cx="516780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 retreat Lund 12/05/2012</a:t>
            </a:r>
            <a:endParaRPr lang="en-US" sz="1700" dirty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057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2840038"/>
            <a:ext cx="27130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Fundamental </a:t>
                      </a:r>
                      <a:r>
                        <a:rPr lang="en-US" sz="2400" b="1" dirty="0" err="1" smtClean="0"/>
                        <a:t>passband</a:t>
                      </a:r>
                      <a:r>
                        <a:rPr lang="en-US" sz="2400" b="1" dirty="0" smtClean="0"/>
                        <a:t> modes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57690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Image 9" descr="FMpassband modes roQ_b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573246"/>
            <a:ext cx="6768752" cy="4615621"/>
          </a:xfrm>
          <a:prstGeom prst="rect">
            <a:avLst/>
          </a:prstGeom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HOM - monopoles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57690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Image 9" descr="3TMpassbands_roQ_b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7559824" cy="49149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08104" y="1556792"/>
            <a:ext cx="3092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Monopole HOM for the 5-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cutoff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8224" y="6093296"/>
            <a:ext cx="231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+TE </a:t>
            </a:r>
            <a:r>
              <a:rPr lang="fr-FR" dirty="0" err="1" smtClean="0"/>
              <a:t>passband</a:t>
            </a:r>
            <a:r>
              <a:rPr lang="fr-FR" dirty="0" smtClean="0"/>
              <a:t> 1454-1476 MHz</a:t>
            </a:r>
            <a:endParaRPr lang="fr-FR" dirty="0"/>
          </a:p>
        </p:txBody>
      </p:sp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2448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42466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First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monopolar</a:t>
                      </a:r>
                      <a:r>
                        <a:rPr lang="en-US" sz="2400" b="1" baseline="0" dirty="0" smtClean="0"/>
                        <a:t> HOM band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805806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57689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8" r="11975"/>
          <a:stretch>
            <a:fillRect/>
          </a:stretch>
        </p:blipFill>
        <p:spPr bwMode="auto">
          <a:xfrm>
            <a:off x="5578229" y="4005063"/>
            <a:ext cx="3565771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39"/>
          <a:stretch>
            <a:fillRect/>
          </a:stretch>
        </p:blipFill>
        <p:spPr bwMode="auto">
          <a:xfrm>
            <a:off x="1187624" y="4003894"/>
            <a:ext cx="3491880" cy="256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52"/>
          <a:stretch>
            <a:fillRect/>
          </a:stretch>
        </p:blipFill>
        <p:spPr bwMode="auto">
          <a:xfrm>
            <a:off x="-108520" y="2699308"/>
            <a:ext cx="3275856" cy="23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52"/>
          <a:stretch>
            <a:fillRect/>
          </a:stretch>
        </p:blipFill>
        <p:spPr bwMode="auto">
          <a:xfrm>
            <a:off x="4211960" y="2773267"/>
            <a:ext cx="3096344" cy="22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04" y="1220558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latin typeface="Calibri"/>
              </a:rPr>
              <a:t>Freq</a:t>
            </a:r>
            <a:r>
              <a:rPr lang="fr-FR" b="1" dirty="0" smtClean="0">
                <a:latin typeface="Calibri"/>
              </a:rPr>
              <a:t>		Q	Max. r/Q</a:t>
            </a:r>
          </a:p>
          <a:p>
            <a:r>
              <a:rPr lang="fr-FR" b="1" dirty="0" smtClean="0">
                <a:latin typeface="Calibri"/>
              </a:rPr>
              <a:t>1,420314E+09		1,58E+05	8	</a:t>
            </a:r>
          </a:p>
          <a:p>
            <a:r>
              <a:rPr lang="fr-FR" b="1" dirty="0" smtClean="0">
                <a:latin typeface="Calibri"/>
              </a:rPr>
              <a:t>1,421856E+09		4,30E+03	17	</a:t>
            </a:r>
          </a:p>
          <a:p>
            <a:r>
              <a:rPr lang="fr-FR" b="1" dirty="0" smtClean="0">
                <a:latin typeface="Calibri"/>
              </a:rPr>
              <a:t>1,431672E+09		3,22E+04	4	</a:t>
            </a:r>
          </a:p>
          <a:p>
            <a:r>
              <a:rPr lang="fr-FR" b="1" dirty="0" smtClean="0">
                <a:latin typeface="Calibri"/>
              </a:rPr>
              <a:t>1,442845E+09		3,30E+04	29	</a:t>
            </a:r>
          </a:p>
          <a:p>
            <a:r>
              <a:rPr lang="fr-FR" b="1" dirty="0" smtClean="0">
                <a:latin typeface="Calibri"/>
              </a:rPr>
              <a:t>1,456038E+09		4,41E+04	60	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21"/>
          <a:stretch>
            <a:fillRect/>
          </a:stretch>
        </p:blipFill>
        <p:spPr bwMode="auto">
          <a:xfrm>
            <a:off x="3563888" y="1603602"/>
            <a:ext cx="2592288" cy="18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804248" y="1340767"/>
            <a:ext cx="2339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RF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endParaRPr lang="fr-FR" dirty="0" smtClean="0"/>
          </a:p>
          <a:p>
            <a:r>
              <a:rPr lang="fr-FR" dirty="0" smtClean="0"/>
              <a:t>Copper </a:t>
            </a:r>
            <a:r>
              <a:rPr lang="fr-FR" dirty="0" err="1" smtClean="0"/>
              <a:t>losses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</a:p>
          <a:p>
            <a:r>
              <a:rPr lang="fr-FR" dirty="0" smtClean="0"/>
              <a:t>- power coupler</a:t>
            </a:r>
          </a:p>
          <a:p>
            <a:pPr>
              <a:buFontTx/>
              <a:buChar char="-"/>
            </a:pPr>
            <a:r>
              <a:rPr lang="fr-FR" dirty="0" smtClean="0"/>
              <a:t>inter-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 smtClean="0"/>
          </a:p>
          <a:p>
            <a:r>
              <a:rPr lang="fr-FR" dirty="0" smtClean="0"/>
              <a:t>BUT OPTIMISTIC (</a:t>
            </a:r>
            <a:r>
              <a:rPr lang="fr-FR" dirty="0" err="1" smtClean="0"/>
              <a:t>matched</a:t>
            </a:r>
            <a:r>
              <a:rPr lang="fr-FR" dirty="0" smtClean="0"/>
              <a:t> </a:t>
            </a:r>
            <a:r>
              <a:rPr lang="fr-FR" dirty="0" err="1" smtClean="0"/>
              <a:t>termination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Simulations </a:t>
            </a:r>
            <a:r>
              <a:rPr lang="fr-FR" dirty="0" err="1" smtClean="0"/>
              <a:t>including</a:t>
            </a:r>
            <a:r>
              <a:rPr lang="fr-FR" dirty="0" smtClean="0"/>
              <a:t> the </a:t>
            </a:r>
            <a:r>
              <a:rPr lang="fr-FR" dirty="0" err="1" smtClean="0"/>
              <a:t>doorknob</a:t>
            </a:r>
            <a:r>
              <a:rPr lang="fr-FR" dirty="0" smtClean="0"/>
              <a:t> and </a:t>
            </a:r>
            <a:r>
              <a:rPr lang="fr-FR" dirty="0" err="1" smtClean="0"/>
              <a:t>waveguide</a:t>
            </a:r>
            <a:r>
              <a:rPr lang="fr-FR" dirty="0" smtClean="0"/>
              <a:t> </a:t>
            </a:r>
            <a:r>
              <a:rPr lang="fr-FR" dirty="0" err="1" smtClean="0"/>
              <a:t>confirm</a:t>
            </a:r>
            <a:r>
              <a:rPr lang="fr-FR" dirty="0" smtClean="0"/>
              <a:t> the </a:t>
            </a:r>
            <a:r>
              <a:rPr lang="fr-FR" dirty="0" err="1" smtClean="0"/>
              <a:t>Qext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5e7 for all non-</a:t>
            </a:r>
            <a:r>
              <a:rPr lang="fr-FR" dirty="0" err="1" smtClean="0"/>
              <a:t>propagating</a:t>
            </a:r>
            <a:r>
              <a:rPr lang="fr-FR" dirty="0" smtClean="0"/>
              <a:t> non TE monopole modes</a:t>
            </a:r>
            <a:endParaRPr lang="fr-FR" dirty="0"/>
          </a:p>
        </p:txBody>
      </p:sp>
      <p:pic>
        <p:nvPicPr>
          <p:cNvPr id="24" name="Imag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16925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420800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HOM damping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23538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2029698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13407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 smtClean="0">
                <a:latin typeface="Calibri"/>
              </a:rPr>
              <a:t>Freq</a:t>
            </a:r>
            <a:r>
              <a:rPr lang="fr-FR" b="1" dirty="0" smtClean="0">
                <a:latin typeface="Calibri"/>
              </a:rPr>
              <a:t>		Q	Max. r/Q</a:t>
            </a:r>
          </a:p>
          <a:p>
            <a:r>
              <a:rPr lang="fr-FR" b="1" dirty="0" smtClean="0">
                <a:latin typeface="Calibri"/>
              </a:rPr>
              <a:t>1,480140E+09		1,98E+04	5</a:t>
            </a:r>
            <a:r>
              <a:rPr lang="fr-FR" dirty="0" smtClean="0">
                <a:solidFill>
                  <a:srgbClr val="969696"/>
                </a:solidFill>
                <a:latin typeface="Calibri"/>
              </a:rPr>
              <a:t>	</a:t>
            </a:r>
          </a:p>
          <a:p>
            <a:r>
              <a:rPr lang="fr-FR" b="1" dirty="0" smtClean="0">
                <a:latin typeface="Calibri"/>
              </a:rPr>
              <a:t>1,491491E+09		1,33E+04	17</a:t>
            </a:r>
          </a:p>
          <a:p>
            <a:r>
              <a:rPr lang="fr-FR" b="1" dirty="0" smtClean="0">
                <a:latin typeface="Calibri"/>
              </a:rPr>
              <a:t>1,505236E+09		1,40E+04	4	</a:t>
            </a:r>
          </a:p>
          <a:p>
            <a:r>
              <a:rPr lang="fr-FR" b="1" dirty="0" smtClean="0">
                <a:latin typeface="Calibri"/>
              </a:rPr>
              <a:t>1,518154E+09		1,87E+04	4	</a:t>
            </a:r>
          </a:p>
          <a:p>
            <a:r>
              <a:rPr lang="fr-FR" b="1" dirty="0" smtClean="0">
                <a:latin typeface="Calibri"/>
              </a:rPr>
              <a:t>1,527895E+09		4,57E+04	0,2	</a:t>
            </a:r>
          </a:p>
          <a:p>
            <a:r>
              <a:rPr lang="fr-FR" b="1" dirty="0" smtClean="0">
                <a:latin typeface="Calibri"/>
              </a:rPr>
              <a:t>	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92280" y="162880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RF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endParaRPr lang="fr-FR" dirty="0" smtClean="0"/>
          </a:p>
          <a:p>
            <a:r>
              <a:rPr lang="fr-FR" dirty="0" smtClean="0"/>
              <a:t>Copper </a:t>
            </a:r>
            <a:r>
              <a:rPr lang="fr-FR" dirty="0" err="1" smtClean="0"/>
              <a:t>losses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</a:p>
          <a:p>
            <a:r>
              <a:rPr lang="fr-FR" dirty="0" smtClean="0"/>
              <a:t>- power coupler</a:t>
            </a:r>
          </a:p>
          <a:p>
            <a:r>
              <a:rPr lang="fr-FR" dirty="0" smtClean="0"/>
              <a:t>- inter-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endParaRPr lang="fr-FR" dirty="0"/>
          </a:p>
        </p:txBody>
      </p:sp>
      <p:pic>
        <p:nvPicPr>
          <p:cNvPr id="19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066" y="3328486"/>
            <a:ext cx="3610069" cy="25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ESS\CDR-draft\HOM subsection\HOM-fig.png"/>
          <p:cNvPicPr>
            <a:picLocks noChangeAspect="1" noChangeArrowheads="1"/>
          </p:cNvPicPr>
          <p:nvPr/>
        </p:nvPicPr>
        <p:blipFill>
          <a:blip r:embed="rId6" cstate="print"/>
          <a:srcRect l="6220" t="56573" r="5157" b="4365"/>
          <a:stretch>
            <a:fillRect/>
          </a:stretch>
        </p:blipFill>
        <p:spPr bwMode="auto">
          <a:xfrm>
            <a:off x="827584" y="3717032"/>
            <a:ext cx="3384376" cy="2110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853355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RF/Mechanical design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175625" y="6872932"/>
            <a:ext cx="508000" cy="444500"/>
          </a:xfrm>
        </p:spPr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6864994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2046341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Picture 3" descr="D:\ESS\086\true86\k_60\5cell_01\mecanique\KL_vs_kext_3_6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81048"/>
            <a:ext cx="3600400" cy="2544296"/>
          </a:xfrm>
          <a:prstGeom prst="rect">
            <a:avLst/>
          </a:prstGeom>
          <a:noFill/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67544" y="1479416"/>
          <a:ext cx="4320480" cy="2453640"/>
        </p:xfrm>
        <a:graphic>
          <a:graphicData uri="http://schemas.openxmlformats.org/drawingml/2006/table">
            <a:tbl>
              <a:tblPr/>
              <a:tblGrid>
                <a:gridCol w="3192624"/>
                <a:gridCol w="1127856"/>
              </a:tblGrid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Optimal compensation ring radius (mm)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fixed ends (Hz/(MV/m)²)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free ends (Hz/(MV/m)²)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-8.9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Stiffness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(kN/mm)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2.59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 (kHz/mm)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VM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stress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/1mm (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MPa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fixed ends (Hz/mbar)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4,85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free ends (Hz/mbar)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-150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VM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stress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/1bar fixed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VM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stress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/1bar free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Ellipse 12"/>
          <p:cNvSpPr/>
          <p:nvPr/>
        </p:nvSpPr>
        <p:spPr bwMode="auto">
          <a:xfrm>
            <a:off x="2627784" y="4465137"/>
            <a:ext cx="144016" cy="72008"/>
          </a:xfrm>
          <a:prstGeom prst="ellips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79912" y="569434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Aiming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kext=30 kN (tuner and He 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stiffness</a:t>
            </a:r>
            <a:r>
              <a:rPr lang="fr-FR" dirty="0" smtClean="0"/>
              <a:t>) to </a:t>
            </a:r>
            <a:r>
              <a:rPr lang="fr-FR" dirty="0" err="1" smtClean="0"/>
              <a:t>get</a:t>
            </a:r>
            <a:r>
              <a:rPr lang="fr-FR" dirty="0" smtClean="0"/>
              <a:t> KL = -1 Hz/(MV/m)</a:t>
            </a:r>
            <a:r>
              <a:rPr lang="fr-FR" baseline="30000" dirty="0" smtClean="0"/>
              <a:t>2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Eacc=18 MV/m the </a:t>
            </a:r>
            <a:r>
              <a:rPr lang="fr-FR" dirty="0" err="1" smtClean="0"/>
              <a:t>corresponding</a:t>
            </a:r>
            <a:r>
              <a:rPr lang="fr-FR" dirty="0" smtClean="0"/>
              <a:t>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detuning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324 Hz (1/3 of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r>
              <a:rPr lang="fr-FR" dirty="0" smtClean="0"/>
              <a:t>),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compensated</a:t>
            </a:r>
            <a:r>
              <a:rPr lang="fr-FR" dirty="0" smtClean="0"/>
              <a:t> by piezo tuner</a:t>
            </a:r>
            <a:endParaRPr lang="fr-FR" dirty="0"/>
          </a:p>
        </p:txBody>
      </p:sp>
      <p:pic>
        <p:nvPicPr>
          <p:cNvPr id="17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628800"/>
            <a:ext cx="3704655" cy="36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6156176" y="159183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DP</a:t>
            </a:r>
          </a:p>
          <a:p>
            <a:endParaRPr lang="fr-FR" dirty="0" smtClean="0"/>
          </a:p>
          <a:p>
            <a:r>
              <a:rPr lang="fr-FR" dirty="0" smtClean="0"/>
              <a:t>5 bar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6588224" y="1663844"/>
            <a:ext cx="2016224" cy="1448544"/>
            <a:chOff x="2483768" y="2636912"/>
            <a:chExt cx="2376264" cy="1808584"/>
          </a:xfrm>
        </p:grpSpPr>
        <p:sp>
          <p:nvSpPr>
            <p:cNvPr id="22" name="Triangle isocèle 21"/>
            <p:cNvSpPr/>
            <p:nvPr/>
          </p:nvSpPr>
          <p:spPr bwMode="auto">
            <a:xfrm>
              <a:off x="3059832" y="3356992"/>
              <a:ext cx="1368152" cy="93610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 bwMode="auto">
            <a:xfrm>
              <a:off x="2483768" y="4293096"/>
              <a:ext cx="2376264" cy="0"/>
            </a:xfrm>
            <a:prstGeom prst="line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/>
            <p:nvPr/>
          </p:nvCxnSpPr>
          <p:spPr bwMode="auto">
            <a:xfrm rot="16200000" flipV="1">
              <a:off x="1727684" y="3537012"/>
              <a:ext cx="1808584" cy="8384"/>
            </a:xfrm>
            <a:prstGeom prst="line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Ellipse 24"/>
          <p:cNvSpPr/>
          <p:nvPr/>
        </p:nvSpPr>
        <p:spPr bwMode="auto">
          <a:xfrm>
            <a:off x="7596336" y="2167900"/>
            <a:ext cx="144016" cy="144016"/>
          </a:xfrm>
          <a:prstGeom prst="ellips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6" name="Connecteur droit 25"/>
          <p:cNvCxnSpPr/>
          <p:nvPr/>
        </p:nvCxnSpPr>
        <p:spPr bwMode="auto">
          <a:xfrm rot="5400000">
            <a:off x="7128284" y="3436424"/>
            <a:ext cx="3528392" cy="0"/>
          </a:xfrm>
          <a:prstGeom prst="lin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4211960" y="4221088"/>
            <a:ext cx="417646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 of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i="1" dirty="0" smtClean="0"/>
              <a:t>plastic </a:t>
            </a:r>
            <a:r>
              <a:rPr lang="fr-FR" dirty="0" smtClean="0"/>
              <a:t>model, 3.6 mm </a:t>
            </a:r>
            <a:r>
              <a:rPr lang="fr-FR" dirty="0" err="1" smtClean="0"/>
              <a:t>thickness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The </a:t>
            </a:r>
            <a:r>
              <a:rPr lang="fr-FR" dirty="0" err="1" smtClean="0"/>
              <a:t>differential</a:t>
            </a:r>
            <a:r>
              <a:rPr lang="fr-FR" dirty="0" smtClean="0"/>
              <a:t> pressure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cycled</a:t>
            </a:r>
            <a:r>
              <a:rPr lang="fr-FR" dirty="0" smtClean="0"/>
              <a:t> : 0-5-0 bars </a:t>
            </a:r>
            <a:r>
              <a:rPr lang="fr-FR" dirty="0" err="1" smtClean="0"/>
              <a:t>at</a:t>
            </a:r>
            <a:r>
              <a:rPr lang="fr-FR" dirty="0" smtClean="0"/>
              <a:t> room </a:t>
            </a:r>
            <a:r>
              <a:rPr lang="fr-FR" dirty="0" err="1" smtClean="0"/>
              <a:t>temperature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rig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maintain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: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ends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max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1 cycle : 7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m for 1 cycle, </a:t>
            </a:r>
            <a:r>
              <a:rPr lang="fr-FR" dirty="0" err="1" smtClean="0"/>
              <a:t>detuning</a:t>
            </a:r>
            <a:r>
              <a:rPr lang="fr-FR" dirty="0" smtClean="0"/>
              <a:t> -560 Hz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836712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He vessel and tuner integration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2029698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Picture 2" descr="D:\ESS\086\true86\k_60\tank inox\zoom1inox.jpg"/>
          <p:cNvPicPr>
            <a:picLocks noChangeAspect="1" noChangeArrowheads="1"/>
          </p:cNvPicPr>
          <p:nvPr/>
        </p:nvPicPr>
        <p:blipFill>
          <a:blip r:embed="rId4" cstate="print"/>
          <a:srcRect r="31668" b="8000"/>
          <a:stretch>
            <a:fillRect/>
          </a:stretch>
        </p:blipFill>
        <p:spPr bwMode="auto">
          <a:xfrm>
            <a:off x="70992" y="1527988"/>
            <a:ext cx="3888432" cy="298113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5496" y="1495817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Stainless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steel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vessel</a:t>
            </a:r>
            <a:r>
              <a:rPr lang="fr-FR" dirty="0" smtClean="0">
                <a:solidFill>
                  <a:schemeClr val="bg1"/>
                </a:solidFill>
              </a:rPr>
              <a:t> option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3" descr="D:\ESS\086\true86\k_60\tank ti\vuensTi.jpg"/>
          <p:cNvPicPr>
            <a:picLocks noChangeAspect="1" noChangeArrowheads="1"/>
          </p:cNvPicPr>
          <p:nvPr/>
        </p:nvPicPr>
        <p:blipFill>
          <a:blip r:embed="rId5" cstate="print"/>
          <a:srcRect l="5618" r="2247" b="7865"/>
          <a:stretch>
            <a:fillRect/>
          </a:stretch>
        </p:blipFill>
        <p:spPr bwMode="auto">
          <a:xfrm>
            <a:off x="3311352" y="3995428"/>
            <a:ext cx="5725144" cy="286257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347864" y="4005064"/>
            <a:ext cx="1705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Titanium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vessel</a:t>
            </a:r>
            <a:r>
              <a:rPr lang="fr-FR" dirty="0" smtClean="0">
                <a:solidFill>
                  <a:schemeClr val="bg1"/>
                </a:solidFill>
              </a:rPr>
              <a:t> option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496" y="4047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Derived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 CARE-HIPPI </a:t>
            </a:r>
            <a:r>
              <a:rPr lang="fr-FR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 = 0.5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55768" y="635171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Derived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 SPL Ti tank design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" name="Image 20" descr="\\Dapdc5\jplouin\My Documents\SPL\presentations\ESS-SPL-juil11\tun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157192"/>
            <a:ext cx="3096344" cy="172819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0" y="4725144"/>
            <a:ext cx="2900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New Saclay piezo tuner for SPL </a:t>
            </a:r>
            <a:r>
              <a:rPr lang="fr-FR" dirty="0" err="1" smtClean="0"/>
              <a:t>cavities</a:t>
            </a:r>
            <a:endParaRPr lang="fr-FR" dirty="0"/>
          </a:p>
        </p:txBody>
      </p:sp>
      <p:pic>
        <p:nvPicPr>
          <p:cNvPr id="23" name="Imag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24" name="Image 23"/>
          <p:cNvPicPr/>
          <p:nvPr/>
        </p:nvPicPr>
        <p:blipFill>
          <a:blip r:embed="rId8" cstate="print"/>
          <a:srcRect t="23434" r="7258" b="9049"/>
          <a:stretch>
            <a:fillRect/>
          </a:stretch>
        </p:blipFill>
        <p:spPr bwMode="auto">
          <a:xfrm>
            <a:off x="4932040" y="1556792"/>
            <a:ext cx="4176464" cy="232526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923928" y="155679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Titanium</a:t>
            </a:r>
            <a:r>
              <a:rPr lang="fr-FR" dirty="0" smtClean="0"/>
              <a:t> tank</a:t>
            </a:r>
            <a:endParaRPr lang="fr-FR" dirty="0" smtClean="0"/>
          </a:p>
          <a:p>
            <a:r>
              <a:rPr lang="fr-FR" dirty="0" err="1" smtClean="0"/>
              <a:t>NbTi</a:t>
            </a:r>
            <a:r>
              <a:rPr lang="fr-FR" dirty="0" smtClean="0"/>
              <a:t> </a:t>
            </a:r>
            <a:r>
              <a:rPr lang="fr-FR" dirty="0" err="1" smtClean="0"/>
              <a:t>flanges</a:t>
            </a:r>
            <a:r>
              <a:rPr lang="fr-FR" dirty="0" smtClean="0"/>
              <a:t>, Al </a:t>
            </a:r>
            <a:r>
              <a:rPr lang="fr-FR" dirty="0" err="1" smtClean="0"/>
              <a:t>Hex</a:t>
            </a:r>
            <a:r>
              <a:rPr lang="fr-FR" dirty="0" smtClean="0"/>
              <a:t> </a:t>
            </a:r>
            <a:r>
              <a:rPr lang="fr-FR" dirty="0" err="1" smtClean="0"/>
              <a:t>seals</a:t>
            </a:r>
            <a:endParaRPr lang="fr-FR" dirty="0" smtClean="0"/>
          </a:p>
          <a:p>
            <a:r>
              <a:rPr lang="fr-FR" dirty="0" smtClean="0"/>
              <a:t>(single </a:t>
            </a:r>
            <a:r>
              <a:rPr lang="fr-FR" dirty="0" err="1" smtClean="0"/>
              <a:t>bellow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New cavity tooling at Saclay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57690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2120" y="5221649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Field </a:t>
            </a:r>
            <a:r>
              <a:rPr lang="fr-FR" dirty="0" err="1" smtClean="0"/>
              <a:t>flatness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:</a:t>
            </a:r>
          </a:p>
          <a:p>
            <a:r>
              <a:rPr lang="fr-FR" dirty="0" err="1" smtClean="0"/>
              <a:t>Designed</a:t>
            </a:r>
            <a:r>
              <a:rPr lang="fr-FR" dirty="0" smtClean="0"/>
              <a:t> for SPL beta=1 </a:t>
            </a:r>
            <a:r>
              <a:rPr lang="fr-FR" dirty="0" err="1" smtClean="0"/>
              <a:t>cavities</a:t>
            </a:r>
            <a:r>
              <a:rPr lang="fr-FR" dirty="0" smtClean="0"/>
              <a:t>, compatibility </a:t>
            </a:r>
            <a:r>
              <a:rPr lang="fr-FR" dirty="0" err="1" smtClean="0"/>
              <a:t>with</a:t>
            </a:r>
            <a:r>
              <a:rPr lang="fr-FR" dirty="0" smtClean="0"/>
              <a:t> ESS </a:t>
            </a:r>
            <a:r>
              <a:rPr lang="fr-FR" dirty="0" err="1" smtClean="0"/>
              <a:t>high</a:t>
            </a:r>
            <a:r>
              <a:rPr lang="fr-FR" dirty="0" smtClean="0"/>
              <a:t> beta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 (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flanges</a:t>
            </a:r>
            <a:r>
              <a:rPr lang="fr-FR" dirty="0" smtClean="0"/>
              <a:t>, </a:t>
            </a:r>
            <a:r>
              <a:rPr lang="fr-FR" dirty="0" err="1" smtClean="0"/>
              <a:t>stiffening</a:t>
            </a:r>
            <a:r>
              <a:rPr lang="fr-FR" dirty="0" smtClean="0"/>
              <a:t> rings,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1" name="Image 10" descr="banctunin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1909281"/>
            <a:ext cx="4320480" cy="2815863"/>
          </a:xfrm>
          <a:prstGeom prst="rect">
            <a:avLst/>
          </a:prstGeom>
        </p:spPr>
      </p:pic>
      <p:pic>
        <p:nvPicPr>
          <p:cNvPr id="12" name="Image 11" descr="\\Dapdc5\jplouin\My Documents\SPL\presentations\ESS-SPL-juil11\banc_ep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032" y="1765265"/>
            <a:ext cx="4320480" cy="3456384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755576" y="550968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 Saclay vertical EP station</a:t>
            </a:r>
            <a:endParaRPr lang="fr-FR" dirty="0"/>
          </a:p>
        </p:txBody>
      </p:sp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32834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836712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Prototype cavities planning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6848351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2029698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509" t="14800" r="7867" b="15481"/>
          <a:stretch>
            <a:fillRect/>
          </a:stretch>
        </p:blipFill>
        <p:spPr bwMode="auto">
          <a:xfrm>
            <a:off x="0" y="1401941"/>
            <a:ext cx="916150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179512" y="836712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Summary on beta 0.86 cavity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2245722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1560" y="1988840"/>
            <a:ext cx="7470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 RF design of the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done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Mechanical</a:t>
            </a:r>
            <a:r>
              <a:rPr lang="fr-FR" sz="1600" dirty="0" smtClean="0"/>
              <a:t> design of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and </a:t>
            </a:r>
            <a:r>
              <a:rPr lang="fr-FR" sz="1600" dirty="0" err="1" smtClean="0"/>
              <a:t>helium</a:t>
            </a:r>
            <a:r>
              <a:rPr lang="fr-FR" sz="1600" dirty="0" smtClean="0"/>
              <a:t> </a:t>
            </a:r>
            <a:r>
              <a:rPr lang="fr-FR" sz="1600" dirty="0" err="1" smtClean="0"/>
              <a:t>vessel</a:t>
            </a:r>
            <a:r>
              <a:rPr lang="fr-FR" sz="1600" dirty="0" smtClean="0"/>
              <a:t> </a:t>
            </a:r>
            <a:r>
              <a:rPr lang="fr-FR" sz="1600" dirty="0" err="1" smtClean="0"/>
              <a:t>done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Order</a:t>
            </a:r>
            <a:r>
              <a:rPr lang="fr-FR" sz="1600" dirty="0" smtClean="0"/>
              <a:t> of RRR&gt;250 Nb </a:t>
            </a:r>
            <a:r>
              <a:rPr lang="fr-FR" sz="1600" dirty="0" err="1" smtClean="0"/>
              <a:t>launched</a:t>
            </a:r>
            <a:r>
              <a:rPr lang="fr-FR" sz="1600" dirty="0" smtClean="0"/>
              <a:t> in </a:t>
            </a:r>
            <a:r>
              <a:rPr lang="fr-FR" sz="1600" dirty="0" err="1" smtClean="0"/>
              <a:t>early</a:t>
            </a:r>
            <a:r>
              <a:rPr lang="fr-FR" sz="1600" dirty="0" smtClean="0"/>
              <a:t> </a:t>
            </a:r>
            <a:r>
              <a:rPr lang="fr-FR" sz="1600" dirty="0" err="1" smtClean="0"/>
              <a:t>october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Technical</a:t>
            </a:r>
            <a:r>
              <a:rPr lang="fr-FR" sz="1600" dirty="0" smtClean="0"/>
              <a:t> </a:t>
            </a:r>
            <a:r>
              <a:rPr lang="fr-FR" sz="1600" dirty="0" err="1" smtClean="0"/>
              <a:t>specification</a:t>
            </a:r>
            <a:r>
              <a:rPr lang="fr-FR" sz="1600" dirty="0" smtClean="0"/>
              <a:t> for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fabrication </a:t>
            </a:r>
            <a:r>
              <a:rPr lang="fr-FR" sz="1600" dirty="0" err="1" smtClean="0"/>
              <a:t>done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Call for </a:t>
            </a:r>
            <a:r>
              <a:rPr lang="fr-FR" sz="1600" dirty="0" err="1" smtClean="0"/>
              <a:t>proposal</a:t>
            </a:r>
            <a:r>
              <a:rPr lang="fr-FR" sz="1600" dirty="0" smtClean="0"/>
              <a:t> for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</a:t>
            </a:r>
            <a:r>
              <a:rPr lang="fr-FR" sz="1600" dirty="0" err="1" smtClean="0"/>
              <a:t>manufacturing</a:t>
            </a:r>
            <a:r>
              <a:rPr lang="fr-FR" sz="1600" dirty="0" smtClean="0"/>
              <a:t> : 3 candidates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Launch</a:t>
            </a:r>
            <a:r>
              <a:rPr lang="fr-FR" sz="1600" smtClean="0"/>
              <a:t> of call </a:t>
            </a:r>
            <a:r>
              <a:rPr lang="fr-FR" sz="1600" dirty="0" smtClean="0"/>
              <a:t>for tender </a:t>
            </a:r>
            <a:r>
              <a:rPr lang="fr-FR" sz="1600" dirty="0" err="1" smtClean="0"/>
              <a:t>foreseen</a:t>
            </a:r>
            <a:r>
              <a:rPr lang="fr-FR" sz="1600" dirty="0" smtClean="0"/>
              <a:t>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week</a:t>
            </a:r>
            <a:endParaRPr lang="fr-FR" sz="1600" dirty="0" smtClean="0"/>
          </a:p>
        </p:txBody>
      </p:sp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32834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81347"/>
          <a:ext cx="8964488" cy="58880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87350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Power coupler RF design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00663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175625" y="6800924"/>
            <a:ext cx="508000" cy="444500"/>
          </a:xfrm>
        </p:spPr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74333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609600" y="854149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9" name="Picture 10" descr="D:\archives\linac2010\THPPO032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74394"/>
            <a:ext cx="2359917" cy="269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1" descr="montage salle blanche 0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943" y="1700808"/>
            <a:ext cx="2552157" cy="20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499992" y="15567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Saclay HIPPI 1MW 10%DC coupler (KEK type </a:t>
            </a:r>
            <a:r>
              <a:rPr lang="fr-FR" dirty="0" err="1" smtClean="0"/>
              <a:t>window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8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30" name="Image 29" descr="montage salle blanche fin 005.jpg"/>
          <p:cNvPicPr>
            <a:picLocks noChangeAspect="1"/>
          </p:cNvPicPr>
          <p:nvPr/>
        </p:nvPicPr>
        <p:blipFill>
          <a:blip r:embed="rId7" cstate="print"/>
          <a:srcRect l="26000" t="12706" b="27059"/>
          <a:stretch>
            <a:fillRect/>
          </a:stretch>
        </p:blipFill>
        <p:spPr>
          <a:xfrm>
            <a:off x="2555249" y="3621429"/>
            <a:ext cx="3816951" cy="247186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3" t="12926" r="8078" b="11409"/>
          <a:stretch/>
        </p:blipFill>
        <p:spPr bwMode="auto">
          <a:xfrm>
            <a:off x="5119203" y="1412776"/>
            <a:ext cx="40247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Elliptical superconducting cavities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57690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12880"/>
            <a:ext cx="8890000" cy="12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 bwMode="auto">
          <a:xfrm>
            <a:off x="4644008" y="1596856"/>
            <a:ext cx="2304256" cy="9361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043608" y="4535576"/>
          <a:ext cx="5508612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4"/>
                <a:gridCol w="1836204"/>
                <a:gridCol w="18362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beta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Eacc VT (MV/m)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Eacc Linac (MV/m)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0.65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0.86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467544" y="3068960"/>
            <a:ext cx="45031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800" dirty="0" smtClean="0"/>
              <a:t> 5-</a:t>
            </a:r>
            <a:r>
              <a:rPr lang="fr-FR" sz="1800" dirty="0" err="1" smtClean="0"/>
              <a:t>cell</a:t>
            </a:r>
            <a:r>
              <a:rPr lang="fr-FR" sz="1800" dirty="0" smtClean="0"/>
              <a:t> </a:t>
            </a:r>
            <a:r>
              <a:rPr lang="fr-FR" sz="1800" dirty="0" err="1" smtClean="0"/>
              <a:t>cavities</a:t>
            </a:r>
            <a:r>
              <a:rPr lang="fr-FR" sz="1800" dirty="0" smtClean="0"/>
              <a:t>, </a:t>
            </a:r>
            <a:r>
              <a:rPr lang="fr-FR" sz="1800" dirty="0" err="1" smtClean="0"/>
              <a:t>bulk</a:t>
            </a:r>
            <a:r>
              <a:rPr lang="fr-FR" sz="1800" dirty="0" smtClean="0"/>
              <a:t> niobium</a:t>
            </a:r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 </a:t>
            </a:r>
            <a:r>
              <a:rPr lang="fr-FR" sz="1800" dirty="0" err="1" smtClean="0"/>
              <a:t>two</a:t>
            </a:r>
            <a:r>
              <a:rPr lang="fr-FR" sz="1800" dirty="0" smtClean="0"/>
              <a:t> beta </a:t>
            </a:r>
            <a:r>
              <a:rPr lang="fr-FR" sz="1800" dirty="0" err="1" smtClean="0"/>
              <a:t>families</a:t>
            </a:r>
            <a:endParaRPr lang="fr-FR" sz="1800" dirty="0" smtClean="0"/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 </a:t>
            </a:r>
            <a:r>
              <a:rPr lang="fr-FR" sz="1800" dirty="0" err="1" smtClean="0"/>
              <a:t>frequency</a:t>
            </a:r>
            <a:r>
              <a:rPr lang="fr-FR" sz="1800" dirty="0" smtClean="0"/>
              <a:t> = 704.42 </a:t>
            </a:r>
            <a:r>
              <a:rPr lang="fr-FR" sz="1800" dirty="0" smtClean="0"/>
              <a:t>MHz</a:t>
            </a:r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 </a:t>
            </a:r>
            <a:r>
              <a:rPr lang="fr-FR" sz="1800" dirty="0" smtClean="0"/>
              <a:t>operating </a:t>
            </a:r>
            <a:r>
              <a:rPr lang="fr-FR" sz="1800" dirty="0" err="1" smtClean="0"/>
              <a:t>temperature</a:t>
            </a:r>
            <a:r>
              <a:rPr lang="fr-FR" sz="1800" dirty="0" smtClean="0"/>
              <a:t> 2K</a:t>
            </a:r>
            <a:endParaRPr lang="fr-FR" sz="1800" dirty="0" smtClean="0"/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 gradient </a:t>
            </a:r>
            <a:r>
              <a:rPr lang="fr-FR" sz="1800" dirty="0" err="1" smtClean="0"/>
              <a:t>specifications</a:t>
            </a:r>
            <a:r>
              <a:rPr lang="fr-FR" sz="1800" dirty="0" smtClean="0"/>
              <a:t> </a:t>
            </a:r>
            <a:r>
              <a:rPr lang="fr-FR" sz="1800" dirty="0" smtClean="0"/>
              <a:t>:</a:t>
            </a: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r>
              <a:rPr lang="fr-FR" sz="1800" dirty="0" err="1" smtClean="0"/>
              <a:t>Peak</a:t>
            </a:r>
            <a:r>
              <a:rPr lang="fr-FR" sz="1800" dirty="0" smtClean="0"/>
              <a:t> 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specifications</a:t>
            </a:r>
            <a:r>
              <a:rPr lang="fr-FR" sz="1800" dirty="0" smtClean="0"/>
              <a:t> : Epk &lt; 40 MV/m</a:t>
            </a:r>
            <a:endParaRPr lang="fr-FR" sz="1800" dirty="0"/>
          </a:p>
        </p:txBody>
      </p:sp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1976" y="116632"/>
            <a:ext cx="990724" cy="44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495995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81347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Power coupler RF design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175625" y="6800924"/>
            <a:ext cx="508000" cy="444500"/>
          </a:xfrm>
        </p:spPr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681085" y="6794558"/>
            <a:ext cx="65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sz="1300" b="1" dirty="0">
              <a:solidFill>
                <a:srgbClr val="1C405B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74333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609600" y="854149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570" b="2321"/>
          <a:stretch>
            <a:fillRect/>
          </a:stretch>
        </p:blipFill>
        <p:spPr bwMode="auto">
          <a:xfrm>
            <a:off x="2252188" y="4227840"/>
            <a:ext cx="2463828" cy="20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5076056" y="1573435"/>
            <a:ext cx="3960440" cy="46805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5148064" y="1844824"/>
            <a:ext cx="3816424" cy="2869578"/>
            <a:chOff x="776124" y="476672"/>
            <a:chExt cx="8404388" cy="6381328"/>
          </a:xfrm>
        </p:grpSpPr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758" t="3234" r="3605" b="7448"/>
            <a:stretch>
              <a:fillRect/>
            </a:stretch>
          </p:blipFill>
          <p:spPr bwMode="auto">
            <a:xfrm>
              <a:off x="1187624" y="476672"/>
              <a:ext cx="7776864" cy="511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74"/>
            <a:stretch>
              <a:fillRect/>
            </a:stretch>
          </p:blipFill>
          <p:spPr bwMode="auto">
            <a:xfrm>
              <a:off x="776124" y="476672"/>
              <a:ext cx="8404388" cy="638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656" b="3600"/>
          <a:stretch>
            <a:fillRect/>
          </a:stretch>
        </p:blipFill>
        <p:spPr bwMode="auto">
          <a:xfrm>
            <a:off x="181182" y="4227839"/>
            <a:ext cx="2481231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547664" y="423773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|E|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851920" y="4309739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|H|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436096" y="1861467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HIPPI </a:t>
            </a:r>
            <a:r>
              <a:rPr lang="fr-FR" dirty="0" err="1" smtClean="0"/>
              <a:t>doorknob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308304" y="2941587"/>
            <a:ext cx="120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T-bar transition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148065" y="488580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T-bar transition has 3 times 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doorknob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sensitive to </a:t>
            </a:r>
            <a:r>
              <a:rPr lang="fr-FR" dirty="0" err="1" smtClean="0"/>
              <a:t>geometrical</a:t>
            </a:r>
            <a:r>
              <a:rPr lang="fr-FR" dirty="0" smtClean="0"/>
              <a:t> </a:t>
            </a:r>
            <a:r>
              <a:rPr lang="fr-FR" dirty="0" err="1" smtClean="0"/>
              <a:t>errors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however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</a:t>
            </a:r>
            <a:r>
              <a:rPr lang="fr-FR" dirty="0" err="1" smtClean="0"/>
              <a:t>biasing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endParaRPr lang="fr-FR" dirty="0"/>
          </a:p>
        </p:txBody>
      </p:sp>
      <p:pic>
        <p:nvPicPr>
          <p:cNvPr id="28" name="Imag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29" name="Image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84784"/>
            <a:ext cx="3040974" cy="20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Image 2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2564904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904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Elliptical cavities cryomodules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48987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116632"/>
            <a:ext cx="990724" cy="44598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37" t="13241" r="12315" b="5103"/>
          <a:stretch/>
        </p:blipFill>
        <p:spPr bwMode="auto">
          <a:xfrm>
            <a:off x="2051720" y="1916832"/>
            <a:ext cx="4204033" cy="4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51520" y="220486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Cavity string building block : fully dressed cavity</a:t>
            </a:r>
            <a:endParaRPr lang="en-US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372200" y="1844824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Cryomodule options: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Hybrid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Segmented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r>
              <a:rPr lang="en-US" sz="1800" dirty="0" smtClean="0"/>
              <a:t>Comparison of static losses </a:t>
            </a:r>
            <a:r>
              <a:rPr lang="en-US" sz="1800" dirty="0" smtClean="0"/>
              <a:t>has started, first indications is that a segmented design could competitive on this parameter (might also be shorter!)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116632"/>
            <a:ext cx="990724" cy="4459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188" r="1720"/>
          <a:stretch>
            <a:fillRect/>
          </a:stretch>
        </p:blipFill>
        <p:spPr bwMode="auto">
          <a:xfrm>
            <a:off x="0" y="920622"/>
            <a:ext cx="9150058" cy="511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979712" y="5733256"/>
            <a:ext cx="1168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W. </a:t>
            </a:r>
            <a:r>
              <a:rPr lang="en-US" dirty="0" err="1" smtClean="0"/>
              <a:t>Hees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904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Elliptical cavities cryomodules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48987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116632"/>
            <a:ext cx="990724" cy="445988"/>
          </a:xfrm>
          <a:prstGeom prst="rect">
            <a:avLst/>
          </a:prstGeom>
          <a:noFill/>
        </p:spPr>
      </p:pic>
      <p:pic>
        <p:nvPicPr>
          <p:cNvPr id="10" name="Image 9" descr="XFEL-string-simplifie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24" y="2994388"/>
            <a:ext cx="8964488" cy="22423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91680" y="1412776"/>
            <a:ext cx="622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XFEL string layout example, With SC Quads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95936" y="3933056"/>
            <a:ext cx="84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763688" y="2060848"/>
            <a:ext cx="2524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</a:t>
            </a:r>
          </a:p>
          <a:p>
            <a:pPr>
              <a:buFontTx/>
              <a:buChar char="-"/>
            </a:pPr>
            <a:r>
              <a:rPr lang="en-US" dirty="0" err="1" smtClean="0"/>
              <a:t>Lmag</a:t>
            </a:r>
            <a:r>
              <a:rPr lang="en-US" dirty="0" smtClean="0"/>
              <a:t> 166 mm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physical length 300 mm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39552" y="486916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BPM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763688" y="558924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BELLOW</a:t>
            </a:r>
          </a:p>
          <a:p>
            <a:pPr>
              <a:buFontTx/>
              <a:buChar char="-"/>
            </a:pPr>
            <a:r>
              <a:rPr lang="en-US" dirty="0" smtClean="0"/>
              <a:t>10 convolutions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100 long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78 mm diameter</a:t>
            </a:r>
          </a:p>
          <a:p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7951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</a:t>
            </a:r>
            <a:endParaRPr lang="en-US" dirty="0"/>
          </a:p>
        </p:txBody>
      </p:sp>
      <p:cxnSp>
        <p:nvCxnSpPr>
          <p:cNvPr id="20" name="Connecteur droit avec flèche 19"/>
          <p:cNvCxnSpPr>
            <a:stCxn id="17" idx="0"/>
          </p:cNvCxnSpPr>
          <p:nvPr/>
        </p:nvCxnSpPr>
        <p:spPr>
          <a:xfrm flipH="1" flipV="1">
            <a:off x="611560" y="3789040"/>
            <a:ext cx="3240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8" idx="0"/>
          </p:cNvCxnSpPr>
          <p:nvPr/>
        </p:nvCxnSpPr>
        <p:spPr>
          <a:xfrm flipH="1" flipV="1">
            <a:off x="2051720" y="3861048"/>
            <a:ext cx="68407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804248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BELLOW</a:t>
            </a:r>
            <a:endParaRPr lang="en-US" dirty="0"/>
          </a:p>
        </p:txBody>
      </p:sp>
      <p:cxnSp>
        <p:nvCxnSpPr>
          <p:cNvPr id="23" name="Connecteur droit avec flèche 22"/>
          <p:cNvCxnSpPr>
            <a:stCxn id="22" idx="0"/>
          </p:cNvCxnSpPr>
          <p:nvPr/>
        </p:nvCxnSpPr>
        <p:spPr>
          <a:xfrm flipH="1" flipV="1">
            <a:off x="6948264" y="4581128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9" idx="2"/>
          </p:cNvCxnSpPr>
          <p:nvPr/>
        </p:nvCxnSpPr>
        <p:spPr>
          <a:xfrm flipH="1">
            <a:off x="467544" y="2790220"/>
            <a:ext cx="216024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5" idx="1"/>
          </p:cNvCxnSpPr>
          <p:nvPr/>
        </p:nvCxnSpPr>
        <p:spPr>
          <a:xfrm flipH="1">
            <a:off x="1403648" y="2522513"/>
            <a:ext cx="360040" cy="97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904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Elliptical cavities cryomodules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48987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116632"/>
            <a:ext cx="990724" cy="44598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79" b="23699"/>
          <a:stretch>
            <a:fillRect/>
          </a:stretch>
        </p:blipFill>
        <p:spPr bwMode="auto">
          <a:xfrm>
            <a:off x="14810" y="1556792"/>
            <a:ext cx="91786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0" t="15442" r="7686" b="11977"/>
          <a:stretch>
            <a:fillRect/>
          </a:stretch>
        </p:blipFill>
        <p:spPr bwMode="auto">
          <a:xfrm>
            <a:off x="179512" y="3284984"/>
            <a:ext cx="70567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499992" y="2204864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cavities with 2 sc quads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904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Elliptical cavities cryomodules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48987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 algn="r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976" y="116632"/>
            <a:ext cx="990724" cy="44598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499992" y="2204864"/>
            <a:ext cx="3972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cavities segmented scheme, room temperature quads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1" t="30137" b="34247"/>
          <a:stretch>
            <a:fillRect/>
          </a:stretch>
        </p:blipFill>
        <p:spPr bwMode="auto">
          <a:xfrm>
            <a:off x="251520" y="1772816"/>
            <a:ext cx="88924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1" b="22286"/>
          <a:stretch>
            <a:fillRect/>
          </a:stretch>
        </p:blipFill>
        <p:spPr bwMode="auto">
          <a:xfrm>
            <a:off x="827584" y="3282964"/>
            <a:ext cx="6264696" cy="33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2008" y="764704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RF</a:t>
                      </a:r>
                      <a:r>
                        <a:rPr lang="en-US" sz="2400" b="1" baseline="0" dirty="0" smtClean="0"/>
                        <a:t> design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Image 11" descr="FM-passb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26845"/>
            <a:ext cx="4032448" cy="3319314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860032" y="1628800"/>
          <a:ext cx="4104456" cy="3868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0642"/>
                <a:gridCol w="1279716"/>
                <a:gridCol w="1564098"/>
              </a:tblGrid>
              <a:tr h="271023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Symbol" pitchFamily="18" charset="2"/>
                        </a:rPr>
                        <a:t>b</a:t>
                      </a:r>
                      <a:r>
                        <a:rPr lang="fr-FR" sz="1200" dirty="0" smtClean="0"/>
                        <a:t>  g=0.86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smtClean="0"/>
                        <a:t>unit</a:t>
                      </a:r>
                      <a:endParaRPr lang="fr-FR" sz="1200" dirty="0"/>
                    </a:p>
                  </a:txBody>
                  <a:tcPr/>
                </a:tc>
              </a:tr>
              <a:tr h="271023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Frequency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704.42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MHz</a:t>
                      </a:r>
                      <a:endParaRPr lang="fr-FR" sz="1200" dirty="0"/>
                    </a:p>
                  </a:txBody>
                  <a:tcPr/>
                </a:tc>
              </a:tr>
              <a:tr h="27102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Nr of </a:t>
                      </a:r>
                      <a:r>
                        <a:rPr lang="fr-FR" sz="1200" dirty="0" err="1" smtClean="0"/>
                        <a:t>cells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 (</a:t>
                      </a:r>
                      <a:r>
                        <a:rPr lang="fr-FR" sz="1200" dirty="0" err="1" smtClean="0"/>
                        <a:t>sym</a:t>
                      </a:r>
                      <a:r>
                        <a:rPr lang="fr-FR" sz="1200" dirty="0" smtClean="0"/>
                        <a:t>.)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34138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Cell</a:t>
                      </a:r>
                      <a:r>
                        <a:rPr lang="fr-FR" sz="1200" dirty="0" smtClean="0"/>
                        <a:t> to </a:t>
                      </a:r>
                      <a:r>
                        <a:rPr lang="fr-FR" sz="1200" dirty="0" err="1" smtClean="0"/>
                        <a:t>cell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coupling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%</a:t>
                      </a:r>
                      <a:endParaRPr lang="fr-FR" sz="1200" dirty="0"/>
                    </a:p>
                  </a:txBody>
                  <a:tcPr/>
                </a:tc>
              </a:tr>
              <a:tr h="467793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sz="1200" dirty="0" smtClean="0"/>
                        <a:t> and 4</a:t>
                      </a:r>
                      <a:r>
                        <a:rPr lang="fr-FR" sz="120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sz="1200" dirty="0" smtClean="0"/>
                        <a:t>/5 mode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separation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+mn-lt"/>
                        </a:rPr>
                        <a:t>MHz</a:t>
                      </a:r>
                    </a:p>
                  </a:txBody>
                  <a:tcPr/>
                </a:tc>
              </a:tr>
              <a:tr h="27102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Epk/Eacc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2.2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102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Bpk/Eacc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4.3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mT/(MV/m)</a:t>
                      </a:r>
                      <a:endParaRPr lang="fr-FR" sz="1200" dirty="0"/>
                    </a:p>
                  </a:txBody>
                  <a:tcPr/>
                </a:tc>
              </a:tr>
              <a:tr h="33413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Max. r/Q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477 @ </a:t>
                      </a:r>
                      <a:r>
                        <a:rPr lang="fr-FR" sz="1200" dirty="0" smtClean="0">
                          <a:latin typeface="Symbol" pitchFamily="18" charset="2"/>
                        </a:rPr>
                        <a:t>b</a:t>
                      </a:r>
                      <a:r>
                        <a:rPr lang="fr-FR" sz="1200" dirty="0" smtClean="0"/>
                        <a:t>=0.92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Symbol" pitchFamily="18" charset="2"/>
                        </a:rPr>
                        <a:t>W</a:t>
                      </a:r>
                      <a:endParaRPr lang="fr-FR" sz="12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7102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241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Symbol" pitchFamily="18" charset="2"/>
                        </a:rPr>
                        <a:t>W</a:t>
                      </a:r>
                    </a:p>
                  </a:txBody>
                  <a:tcPr/>
                </a:tc>
              </a:tr>
              <a:tr h="334138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Low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field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Qo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3e10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</a:txBody>
                  <a:tcPr/>
                </a:tc>
              </a:tr>
              <a:tr h="334138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Qo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at</a:t>
                      </a:r>
                      <a:r>
                        <a:rPr lang="fr-FR" sz="1200" baseline="0" dirty="0" smtClean="0"/>
                        <a:t> nominal Eacc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6e9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71600" y="1449615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Advantages</a:t>
            </a:r>
            <a:r>
              <a:rPr lang="fr-FR" dirty="0" smtClean="0"/>
              <a:t> of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 to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r>
              <a:rPr lang="fr-FR" dirty="0" smtClean="0"/>
              <a:t> for TM</a:t>
            </a:r>
            <a:r>
              <a:rPr lang="fr-FR" baseline="-25000" dirty="0" smtClean="0"/>
              <a:t>01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obtain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flatness</a:t>
            </a:r>
            <a:r>
              <a:rPr lang="fr-FR" dirty="0" smtClean="0"/>
              <a:t>, control over </a:t>
            </a:r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distribution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more consistent </a:t>
            </a:r>
            <a:r>
              <a:rPr lang="fr-FR" dirty="0" err="1" smtClean="0"/>
              <a:t>Qext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enhanced</a:t>
            </a:r>
            <a:r>
              <a:rPr lang="fr-FR" dirty="0" smtClean="0"/>
              <a:t> mode </a:t>
            </a:r>
            <a:r>
              <a:rPr lang="fr-FR" dirty="0" err="1" smtClean="0"/>
              <a:t>separation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 and 4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/5 modes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HOM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coupled</a:t>
            </a:r>
            <a:r>
              <a:rPr lang="fr-FR" dirty="0" smtClean="0"/>
              <a:t> to the </a:t>
            </a:r>
            <a:r>
              <a:rPr lang="fr-FR" dirty="0" err="1" smtClean="0"/>
              <a:t>outer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(</a:t>
            </a:r>
            <a:r>
              <a:rPr lang="fr-FR" dirty="0" err="1" smtClean="0"/>
              <a:t>needed</a:t>
            </a:r>
            <a:r>
              <a:rPr lang="fr-FR" dirty="0" smtClean="0"/>
              <a:t> for </a:t>
            </a:r>
            <a:r>
              <a:rPr lang="fr-FR" dirty="0" err="1" smtClean="0"/>
              <a:t>damping</a:t>
            </a:r>
            <a:r>
              <a:rPr lang="fr-FR" dirty="0" smtClean="0"/>
              <a:t>) </a:t>
            </a:r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11" name="Image 10" descr="CAV00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9992" y="5589240"/>
            <a:ext cx="4464496" cy="720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rrowheads="1"/>
          </p:cNvPicPr>
          <p:nvPr/>
        </p:nvPicPr>
        <p:blipFill>
          <a:blip r:embed="rId2" cstate="print"/>
          <a:srcRect l="40416" t="69618"/>
          <a:stretch>
            <a:fillRect/>
          </a:stretch>
        </p:blipFill>
        <p:spPr bwMode="auto">
          <a:xfrm>
            <a:off x="5626100" y="5518150"/>
            <a:ext cx="3535363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298973"/>
              </p:ext>
            </p:extLst>
          </p:nvPr>
        </p:nvGraphicFramePr>
        <p:xfrm>
          <a:off x="72008" y="764704"/>
          <a:ext cx="8964488" cy="56166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64488"/>
              </a:tblGrid>
              <a:tr h="65566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/>
                        <a:t>RF design – End groups and </a:t>
                      </a:r>
                      <a:r>
                        <a:rPr lang="en-US" sz="2400" b="1" dirty="0" err="1" smtClean="0"/>
                        <a:t>Qext</a:t>
                      </a:r>
                      <a:endParaRPr lang="en-US" sz="2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6095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tilliumText14L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185738" indent="-185738"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10250-34CB-4863-A1A8-28DE5884538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7469188" y="7064375"/>
            <a:ext cx="42386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3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pic>
        <p:nvPicPr>
          <p:cNvPr id="307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609600" y="1957690"/>
            <a:ext cx="717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5" bIns="0"/>
          <a:lstStyle/>
          <a:p>
            <a:pPr marL="39688">
              <a:spcBef>
                <a:spcPts val="1300"/>
              </a:spcBef>
            </a:pPr>
            <a:endParaRPr lang="fr-FR" sz="2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Picture 2" descr="D:\ESS\086\rapport02-2011\cavite_coupleur.png"/>
          <p:cNvPicPr>
            <a:picLocks noChangeAspect="1" noChangeArrowheads="1"/>
          </p:cNvPicPr>
          <p:nvPr/>
        </p:nvPicPr>
        <p:blipFill>
          <a:blip r:embed="rId4" cstate="print"/>
          <a:srcRect r="8615"/>
          <a:stretch>
            <a:fillRect/>
          </a:stretch>
        </p:blipFill>
        <p:spPr bwMode="auto">
          <a:xfrm>
            <a:off x="6228184" y="1628800"/>
            <a:ext cx="2430142" cy="1630622"/>
          </a:xfrm>
          <a:prstGeom prst="rect">
            <a:avLst/>
          </a:prstGeom>
          <a:noFill/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39552" y="5301208"/>
          <a:ext cx="5400600" cy="952178"/>
        </p:xfrm>
        <a:graphic>
          <a:graphicData uri="http://schemas.openxmlformats.org/drawingml/2006/table">
            <a:tbl>
              <a:tblPr/>
              <a:tblGrid>
                <a:gridCol w="1080119"/>
                <a:gridCol w="641709"/>
                <a:gridCol w="612834"/>
                <a:gridCol w="612834"/>
                <a:gridCol w="612834"/>
                <a:gridCol w="612834"/>
                <a:gridCol w="613423"/>
                <a:gridCol w="614013"/>
              </a:tblGrid>
              <a:tr h="157770">
                <a:tc>
                  <a:txBody>
                    <a:bodyPr/>
                    <a:lstStyle/>
                    <a:p>
                      <a:pPr algn="l"/>
                      <a:endParaRPr lang="fr-FR" sz="105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Cut-off frequencies (GHz)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Diameter (mm)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TE11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TM01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TE21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TM11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TE01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TE31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TM21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130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1.3535</a:t>
                      </a:r>
                      <a:endParaRPr lang="fr-F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1.7683</a:t>
                      </a:r>
                      <a:endParaRPr lang="fr-FR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2.2405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2.8143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2.8143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3.0769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3.7831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1.2568</a:t>
                      </a:r>
                      <a:endParaRPr lang="fr-F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1.6420</a:t>
                      </a:r>
                      <a:endParaRPr lang="fr-F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2.0804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2.6132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2.6132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2.8571</a:t>
                      </a:r>
                      <a:endParaRPr lang="fr-F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3.5129</a:t>
                      </a:r>
                      <a:endParaRPr lang="fr-F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age 11" descr="calculs-Qext-HFSS-avril2011-color_m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556792"/>
            <a:ext cx="5256584" cy="371077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012160" y="335699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Lc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to 30 mm (Ti </a:t>
            </a:r>
            <a:r>
              <a:rPr lang="fr-FR" dirty="0" err="1" smtClean="0"/>
              <a:t>vessel</a:t>
            </a:r>
            <a:r>
              <a:rPr lang="fr-FR" dirty="0" smtClean="0"/>
              <a:t> option)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dirty="0" err="1" smtClean="0"/>
              <a:t>conical</a:t>
            </a:r>
            <a:r>
              <a:rPr lang="fr-FR" dirty="0" smtClean="0"/>
              <a:t> tip </a:t>
            </a:r>
            <a:r>
              <a:rPr lang="fr-FR" dirty="0" err="1" smtClean="0"/>
              <a:t>decreases</a:t>
            </a:r>
            <a:r>
              <a:rPr lang="fr-FR" dirty="0" smtClean="0"/>
              <a:t> </a:t>
            </a:r>
            <a:r>
              <a:rPr lang="fr-FR" dirty="0" err="1" smtClean="0"/>
              <a:t>Qext</a:t>
            </a:r>
            <a:r>
              <a:rPr lang="fr-FR" dirty="0" smtClean="0"/>
              <a:t> by ̴̴15% for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antena</a:t>
            </a:r>
            <a:r>
              <a:rPr lang="fr-FR" dirty="0" smtClean="0"/>
              <a:t> </a:t>
            </a:r>
            <a:r>
              <a:rPr lang="fr-FR" dirty="0" err="1" smtClean="0"/>
              <a:t>penetration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 bwMode="auto">
          <a:xfrm>
            <a:off x="3635896" y="3356992"/>
            <a:ext cx="144016" cy="144016"/>
          </a:xfrm>
          <a:prstGeom prst="ellipse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87824" y="4365104"/>
            <a:ext cx="26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140 mm tube, flat </a:t>
            </a:r>
            <a:r>
              <a:rPr lang="fr-FR" dirty="0" err="1" smtClean="0"/>
              <a:t>antenna</a:t>
            </a:r>
            <a:r>
              <a:rPr lang="fr-FR" dirty="0" smtClean="0"/>
              <a:t> tip w/ </a:t>
            </a:r>
            <a:r>
              <a:rPr lang="fr-FR" dirty="0" err="1" smtClean="0"/>
              <a:t>fillet</a:t>
            </a:r>
            <a:endParaRPr lang="fr-FR" dirty="0"/>
          </a:p>
        </p:txBody>
      </p:sp>
      <p:pic>
        <p:nvPicPr>
          <p:cNvPr id="18" name="Imag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pic>
        <p:nvPicPr>
          <p:cNvPr id="19" name="Image 18" descr="FPC-conical-tip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6176" y="4365104"/>
            <a:ext cx="1656184" cy="1872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 &amp; bread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&amp; bread cop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&amp; bread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7205</TotalTime>
  <Pages>0</Pages>
  <Words>833</Words>
  <Characters>0</Characters>
  <Application>Microsoft Office PowerPoint</Application>
  <PresentationFormat>Affichage à l'écran (4:3)</PresentationFormat>
  <Lines>0</Lines>
  <Paragraphs>335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Master #3</vt:lpstr>
      <vt:lpstr>Bullets &amp; bread copy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DEVANZ Guillaume</dc:creator>
  <cp:lastModifiedBy>devanz</cp:lastModifiedBy>
  <cp:revision>459</cp:revision>
  <dcterms:modified xsi:type="dcterms:W3CDTF">2011-12-05T15:19:37Z</dcterms:modified>
</cp:coreProperties>
</file>