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Lst>
  <p:notesMasterIdLst>
    <p:notesMasterId r:id="rId48"/>
  </p:notesMasterIdLst>
  <p:sldIdLst>
    <p:sldId id="267" r:id="rId2"/>
    <p:sldId id="2146847970" r:id="rId3"/>
    <p:sldId id="881" r:id="rId4"/>
    <p:sldId id="883" r:id="rId5"/>
    <p:sldId id="4238" r:id="rId6"/>
    <p:sldId id="4388" r:id="rId7"/>
    <p:sldId id="4235" r:id="rId8"/>
    <p:sldId id="4379" r:id="rId9"/>
    <p:sldId id="312" r:id="rId10"/>
    <p:sldId id="4310" r:id="rId11"/>
    <p:sldId id="2146847977" r:id="rId12"/>
    <p:sldId id="2146847979" r:id="rId13"/>
    <p:sldId id="2146847978" r:id="rId14"/>
    <p:sldId id="4369" r:id="rId15"/>
    <p:sldId id="2146847981" r:id="rId16"/>
    <p:sldId id="304" r:id="rId17"/>
    <p:sldId id="2146847997" r:id="rId18"/>
    <p:sldId id="2146847998" r:id="rId19"/>
    <p:sldId id="2146847999" r:id="rId20"/>
    <p:sldId id="311" r:id="rId21"/>
    <p:sldId id="2146848000" r:id="rId22"/>
    <p:sldId id="2146848001" r:id="rId23"/>
    <p:sldId id="2146847984" r:id="rId24"/>
    <p:sldId id="4370" r:id="rId25"/>
    <p:sldId id="2146847971" r:id="rId26"/>
    <p:sldId id="2146847983" r:id="rId27"/>
    <p:sldId id="2146847982" r:id="rId28"/>
    <p:sldId id="2146847986" r:id="rId29"/>
    <p:sldId id="389" r:id="rId30"/>
    <p:sldId id="4411" r:id="rId31"/>
    <p:sldId id="2146847968" r:id="rId32"/>
    <p:sldId id="749" r:id="rId33"/>
    <p:sldId id="313" r:id="rId34"/>
    <p:sldId id="875" r:id="rId35"/>
    <p:sldId id="4373" r:id="rId36"/>
    <p:sldId id="299" r:id="rId37"/>
    <p:sldId id="4385" r:id="rId38"/>
    <p:sldId id="884" r:id="rId39"/>
    <p:sldId id="885" r:id="rId40"/>
    <p:sldId id="903" r:id="rId41"/>
    <p:sldId id="2146847987" r:id="rId42"/>
    <p:sldId id="4378" r:id="rId43"/>
    <p:sldId id="2146847993" r:id="rId44"/>
    <p:sldId id="2146847988" r:id="rId45"/>
    <p:sldId id="4232" r:id="rId46"/>
    <p:sldId id="2146847966" r:id="rId47"/>
  </p:sldIdLst>
  <p:sldSz cx="13682663" cy="7696200"/>
  <p:notesSz cx="15227300" cy="7696200"/>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194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A12807-68C8-CCC6-B944-79D5CEA85083}" name="Ana Godinho" initials="AG" userId="S::ana.godinho@ess.eu::9b0dd8e6-7646-4987-9800-f70048f6d9c2" providerId="AD"/>
  <p188:author id="{4CF98B18-820E-EF45-6D2B-AFFDCF2DB1A5}" name="Ulrika Hammarlund" initials="UH" userId="S::ulrika.hammarlund@ess.eu::ee049dfe-bcb1-4cfc-b5df-04c1b56782e8" providerId="AD"/>
  <p188:author id="{BC4AE464-8CF4-3635-749C-BF9B68D0DDC1}" name="Lina Andersson" initials="LA" userId="S::lina.andersson@ess.eu::25cbe4a1-2e2d-4dd3-a5e7-b7ca21af43e0" providerId="AD"/>
  <p188:author id="{E1181978-2F6E-46AA-2F11-398BF7264182}" name="Nick Gazis" initials="NG" userId="f6c8f5e8d6e8f71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B88D02"/>
    <a:srgbClr val="D9D9D9"/>
    <a:srgbClr val="DDF7FF"/>
    <a:srgbClr val="003366"/>
    <a:srgbClr val="000000"/>
    <a:srgbClr val="F2F2F2"/>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87" autoAdjust="0"/>
    <p:restoredTop sz="89816" autoAdjust="0"/>
  </p:normalViewPr>
  <p:slideViewPr>
    <p:cSldViewPr>
      <p:cViewPr varScale="1">
        <p:scale>
          <a:sx n="114" d="100"/>
          <a:sy n="114" d="100"/>
        </p:scale>
        <p:origin x="640" y="168"/>
      </p:cViewPr>
      <p:guideLst>
        <p:guide orient="horz" pos="2880"/>
        <p:guide pos="1941"/>
      </p:guideLst>
    </p:cSldViewPr>
  </p:slideViewPr>
  <p:notesTextViewPr>
    <p:cViewPr>
      <p:scale>
        <a:sx n="3" d="2"/>
        <a:sy n="3" d="2"/>
      </p:scale>
      <p:origin x="0" y="0"/>
    </p:cViewPr>
  </p:notesTextViewPr>
  <p:sorterViewPr>
    <p:cViewPr>
      <p:scale>
        <a:sx n="65" d="100"/>
        <a:sy n="65" d="100"/>
      </p:scale>
      <p:origin x="0" y="-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5D921-BB0E-4D41-B755-166F02F8408C}" type="doc">
      <dgm:prSet loTypeId="urn:microsoft.com/office/officeart/2005/8/layout/arrow2" loCatId="" qsTypeId="urn:microsoft.com/office/officeart/2005/8/quickstyle/simple1" qsCatId="simple" csTypeId="urn:microsoft.com/office/officeart/2005/8/colors/accent1_2" csCatId="accent1" phldr="1"/>
      <dgm:spPr/>
    </dgm:pt>
    <dgm:pt modelId="{F3CFC225-E2F7-094F-A541-EDA221B2DCAA}">
      <dgm:prSet phldrT="[Text]"/>
      <dgm:spPr/>
      <dgm:t>
        <a:bodyPr/>
        <a:lstStyle/>
        <a:p>
          <a:pPr algn="ctr"/>
          <a:r>
            <a:rPr lang="en-US" dirty="0"/>
            <a:t>Component Commissioning with Neutrons</a:t>
          </a:r>
        </a:p>
      </dgm:t>
    </dgm:pt>
    <dgm:pt modelId="{F7AFD9B0-3F54-5C44-B4B0-B1C67BA2502B}" type="parTrans" cxnId="{BE291746-C175-9E48-B87B-7DAE5CC6ABA9}">
      <dgm:prSet/>
      <dgm:spPr/>
      <dgm:t>
        <a:bodyPr/>
        <a:lstStyle/>
        <a:p>
          <a:endParaRPr lang="en-US"/>
        </a:p>
      </dgm:t>
    </dgm:pt>
    <dgm:pt modelId="{7743A9A1-A754-074B-86AB-0125E6BE6AE7}" type="sibTrans" cxnId="{BE291746-C175-9E48-B87B-7DAE5CC6ABA9}">
      <dgm:prSet/>
      <dgm:spPr/>
      <dgm:t>
        <a:bodyPr/>
        <a:lstStyle/>
        <a:p>
          <a:endParaRPr lang="en-US"/>
        </a:p>
      </dgm:t>
    </dgm:pt>
    <dgm:pt modelId="{F1EEC6D7-1A4C-1348-8D0C-B7EDC09B127D}">
      <dgm:prSet phldrT="[Text]"/>
      <dgm:spPr/>
      <dgm:t>
        <a:bodyPr/>
        <a:lstStyle/>
        <a:p>
          <a:pPr algn="ctr"/>
          <a:r>
            <a:rPr lang="en-US" dirty="0"/>
            <a:t>Testing Sample Environment</a:t>
          </a:r>
        </a:p>
      </dgm:t>
    </dgm:pt>
    <dgm:pt modelId="{4133ECD7-CA58-7F47-9746-7ECA251F62C6}" type="parTrans" cxnId="{F6089190-B096-3A41-BBB0-66ED2B1396BA}">
      <dgm:prSet/>
      <dgm:spPr/>
      <dgm:t>
        <a:bodyPr/>
        <a:lstStyle/>
        <a:p>
          <a:endParaRPr lang="en-US"/>
        </a:p>
      </dgm:t>
    </dgm:pt>
    <dgm:pt modelId="{33EE4D97-3533-3D45-AA11-B2922C58FD19}" type="sibTrans" cxnId="{F6089190-B096-3A41-BBB0-66ED2B1396BA}">
      <dgm:prSet/>
      <dgm:spPr/>
      <dgm:t>
        <a:bodyPr/>
        <a:lstStyle/>
        <a:p>
          <a:endParaRPr lang="en-US"/>
        </a:p>
      </dgm:t>
    </dgm:pt>
    <dgm:pt modelId="{39D879F6-1575-534F-8BC6-4F8DCAC3FA80}">
      <dgm:prSet phldrT="[Text]"/>
      <dgm:spPr/>
      <dgm:t>
        <a:bodyPr/>
        <a:lstStyle/>
        <a:p>
          <a:pPr algn="ctr"/>
          <a:r>
            <a:rPr lang="en-US" dirty="0"/>
            <a:t>Early Science with Expert Users</a:t>
          </a:r>
        </a:p>
      </dgm:t>
    </dgm:pt>
    <dgm:pt modelId="{C6DB5D8B-1007-584C-B4CD-B91FE3F4310E}" type="parTrans" cxnId="{FD04B3C5-9ADA-3948-B501-39A7148A9B8A}">
      <dgm:prSet/>
      <dgm:spPr/>
      <dgm:t>
        <a:bodyPr/>
        <a:lstStyle/>
        <a:p>
          <a:endParaRPr lang="en-US"/>
        </a:p>
      </dgm:t>
    </dgm:pt>
    <dgm:pt modelId="{00B97D6E-8C14-BA44-A216-25F8CA362378}" type="sibTrans" cxnId="{FD04B3C5-9ADA-3948-B501-39A7148A9B8A}">
      <dgm:prSet/>
      <dgm:spPr/>
      <dgm:t>
        <a:bodyPr/>
        <a:lstStyle/>
        <a:p>
          <a:endParaRPr lang="en-US"/>
        </a:p>
      </dgm:t>
    </dgm:pt>
    <dgm:pt modelId="{974B37A1-53EB-9240-921A-94FD7EF33068}">
      <dgm:prSet phldrT="[Text]"/>
      <dgm:spPr/>
      <dgm:t>
        <a:bodyPr/>
        <a:lstStyle/>
        <a:p>
          <a:pPr algn="ctr"/>
          <a:r>
            <a:rPr lang="en-US" dirty="0"/>
            <a:t>Standard Samples &amp; Round Robin</a:t>
          </a:r>
        </a:p>
      </dgm:t>
    </dgm:pt>
    <dgm:pt modelId="{AF9D2256-8497-9041-803B-93287F603C35}" type="parTrans" cxnId="{110BD428-9808-B341-800B-124BAE8D83E0}">
      <dgm:prSet/>
      <dgm:spPr/>
      <dgm:t>
        <a:bodyPr/>
        <a:lstStyle/>
        <a:p>
          <a:endParaRPr lang="en-US"/>
        </a:p>
      </dgm:t>
    </dgm:pt>
    <dgm:pt modelId="{74407FEC-CE8B-3E4C-9575-130A46C8BF93}" type="sibTrans" cxnId="{110BD428-9808-B341-800B-124BAE8D83E0}">
      <dgm:prSet/>
      <dgm:spPr/>
      <dgm:t>
        <a:bodyPr/>
        <a:lstStyle/>
        <a:p>
          <a:endParaRPr lang="en-US"/>
        </a:p>
      </dgm:t>
    </dgm:pt>
    <dgm:pt modelId="{271EFA7E-9E2F-9D4B-9D95-0F901D479791}">
      <dgm:prSet phldrT="[Text]"/>
      <dgm:spPr/>
      <dgm:t>
        <a:bodyPr/>
        <a:lstStyle/>
        <a:p>
          <a:pPr algn="ctr"/>
          <a:r>
            <a:rPr lang="en-US" dirty="0"/>
            <a:t>Testing and Calibration</a:t>
          </a:r>
        </a:p>
      </dgm:t>
    </dgm:pt>
    <dgm:pt modelId="{4F9AAC4F-829B-A845-9E54-2FFCFE56AA3B}" type="parTrans" cxnId="{EF3D6F8C-C3F3-6149-B4ED-AC96BEF46269}">
      <dgm:prSet/>
      <dgm:spPr/>
      <dgm:t>
        <a:bodyPr/>
        <a:lstStyle/>
        <a:p>
          <a:endParaRPr lang="en-US"/>
        </a:p>
      </dgm:t>
    </dgm:pt>
    <dgm:pt modelId="{18FA82B9-A40F-2848-9FD1-B047872D9752}" type="sibTrans" cxnId="{EF3D6F8C-C3F3-6149-B4ED-AC96BEF46269}">
      <dgm:prSet/>
      <dgm:spPr/>
      <dgm:t>
        <a:bodyPr/>
        <a:lstStyle/>
        <a:p>
          <a:endParaRPr lang="en-US"/>
        </a:p>
      </dgm:t>
    </dgm:pt>
    <dgm:pt modelId="{F59EADBE-29B6-AC41-98F6-9591747ED747}" type="pres">
      <dgm:prSet presAssocID="{40D5D921-BB0E-4D41-B755-166F02F8408C}" presName="arrowDiagram" presStyleCnt="0">
        <dgm:presLayoutVars>
          <dgm:chMax val="5"/>
          <dgm:dir/>
          <dgm:resizeHandles val="exact"/>
        </dgm:presLayoutVars>
      </dgm:prSet>
      <dgm:spPr/>
    </dgm:pt>
    <dgm:pt modelId="{6232F196-8C81-E34B-9216-E4C1EB798286}" type="pres">
      <dgm:prSet presAssocID="{40D5D921-BB0E-4D41-B755-166F02F8408C}" presName="arrow" presStyleLbl="bgShp" presStyleIdx="0" presStyleCnt="1" custScaleX="110887" custLinFactNeighborX="294" custLinFactNeighborY="-8"/>
      <dgm:spPr>
        <a:solidFill>
          <a:srgbClr val="C00000">
            <a:alpha val="60000"/>
          </a:srgbClr>
        </a:solidFill>
      </dgm:spPr>
    </dgm:pt>
    <dgm:pt modelId="{8A2FE556-6B81-134F-9077-0C60D0BE0719}" type="pres">
      <dgm:prSet presAssocID="{40D5D921-BB0E-4D41-B755-166F02F8408C}" presName="arrowDiagram5" presStyleCnt="0"/>
      <dgm:spPr/>
    </dgm:pt>
    <dgm:pt modelId="{862E380C-DD5A-804F-93E2-FF7A6115FA8E}" type="pres">
      <dgm:prSet presAssocID="{F3CFC225-E2F7-094F-A541-EDA221B2DCAA}" presName="bullet5a" presStyleLbl="node1" presStyleIdx="0" presStyleCnt="5" custLinFactY="-61785" custLinFactNeighborX="5736" custLinFactNeighborY="-100000"/>
      <dgm:spPr>
        <a:solidFill>
          <a:srgbClr val="C00000"/>
        </a:solidFill>
      </dgm:spPr>
    </dgm:pt>
    <dgm:pt modelId="{C6ECACB2-0A82-904C-8E22-8B34421830FC}" type="pres">
      <dgm:prSet presAssocID="{F3CFC225-E2F7-094F-A541-EDA221B2DCAA}" presName="textBox5a" presStyleLbl="revTx" presStyleIdx="0" presStyleCnt="5" custScaleX="126678" custScaleY="63396" custLinFactX="-44172" custLinFactNeighborX="-100000" custLinFactNeighborY="-95023">
        <dgm:presLayoutVars>
          <dgm:bulletEnabled val="1"/>
        </dgm:presLayoutVars>
      </dgm:prSet>
      <dgm:spPr/>
    </dgm:pt>
    <dgm:pt modelId="{AED4DE43-488B-C74E-91D5-F38FE18FA496}" type="pres">
      <dgm:prSet presAssocID="{271EFA7E-9E2F-9D4B-9D95-0F901D479791}" presName="bullet5b" presStyleLbl="node1" presStyleIdx="1" presStyleCnt="5" custLinFactNeighborX="-23808" custLinFactNeighborY="-18963"/>
      <dgm:spPr>
        <a:solidFill>
          <a:srgbClr val="C00000"/>
        </a:solidFill>
      </dgm:spPr>
    </dgm:pt>
    <dgm:pt modelId="{9706C0AC-5DC3-AF46-B7DF-4C7D0AE9B3DA}" type="pres">
      <dgm:prSet presAssocID="{271EFA7E-9E2F-9D4B-9D95-0F901D479791}" presName="textBox5b" presStyleLbl="revTx" presStyleIdx="1" presStyleCnt="5" custScaleY="27822" custLinFactX="-19700" custLinFactNeighborX="-100000" custLinFactNeighborY="-58302">
        <dgm:presLayoutVars>
          <dgm:bulletEnabled val="1"/>
        </dgm:presLayoutVars>
      </dgm:prSet>
      <dgm:spPr/>
    </dgm:pt>
    <dgm:pt modelId="{47D1B861-AF0D-8A48-B258-E9B85068A27E}" type="pres">
      <dgm:prSet presAssocID="{974B37A1-53EB-9240-921A-94FD7EF33068}" presName="bullet5c" presStyleLbl="node1" presStyleIdx="2" presStyleCnt="5"/>
      <dgm:spPr>
        <a:solidFill>
          <a:srgbClr val="C00000"/>
        </a:solidFill>
      </dgm:spPr>
    </dgm:pt>
    <dgm:pt modelId="{138A8E70-5DCB-9F4B-A6C2-6534CF30530F}" type="pres">
      <dgm:prSet presAssocID="{974B37A1-53EB-9240-921A-94FD7EF33068}" presName="textBox5c" presStyleLbl="revTx" presStyleIdx="2" presStyleCnt="5" custLinFactNeighborX="-87675" custLinFactNeighborY="-43124">
        <dgm:presLayoutVars>
          <dgm:bulletEnabled val="1"/>
        </dgm:presLayoutVars>
      </dgm:prSet>
      <dgm:spPr/>
    </dgm:pt>
    <dgm:pt modelId="{6E9D2A39-39A8-ED4D-BA44-135D41AD11D0}" type="pres">
      <dgm:prSet presAssocID="{F1EEC6D7-1A4C-1348-8D0C-B7EDC09B127D}" presName="bullet5d" presStyleLbl="node1" presStyleIdx="3" presStyleCnt="5"/>
      <dgm:spPr>
        <a:solidFill>
          <a:srgbClr val="C00000"/>
        </a:solidFill>
      </dgm:spPr>
    </dgm:pt>
    <dgm:pt modelId="{6D0E4142-230E-2940-AFBD-8D3533C74DBD}" type="pres">
      <dgm:prSet presAssocID="{F1EEC6D7-1A4C-1348-8D0C-B7EDC09B127D}" presName="textBox5d" presStyleLbl="revTx" presStyleIdx="3" presStyleCnt="5" custScaleX="135516" custScaleY="17488" custLinFactNeighborX="-89759" custLinFactNeighborY="-74585">
        <dgm:presLayoutVars>
          <dgm:bulletEnabled val="1"/>
        </dgm:presLayoutVars>
      </dgm:prSet>
      <dgm:spPr/>
    </dgm:pt>
    <dgm:pt modelId="{E6C81A4F-005F-E149-BDA5-0F5514B968B5}" type="pres">
      <dgm:prSet presAssocID="{39D879F6-1575-534F-8BC6-4F8DCAC3FA80}" presName="bullet5e" presStyleLbl="node1" presStyleIdx="4" presStyleCnt="5" custLinFactNeighborX="45971" custLinFactNeighborY="-7870"/>
      <dgm:spPr>
        <a:solidFill>
          <a:schemeClr val="accent5"/>
        </a:solidFill>
      </dgm:spPr>
    </dgm:pt>
    <dgm:pt modelId="{E9EF8396-9E31-2048-AC84-84AAE4ABC323}" type="pres">
      <dgm:prSet presAssocID="{39D879F6-1575-534F-8BC6-4F8DCAC3FA80}" presName="textBox5e" presStyleLbl="revTx" presStyleIdx="4" presStyleCnt="5" custScaleX="124979" custScaleY="17554" custLinFactNeighborX="-79192" custLinFactNeighborY="-70476">
        <dgm:presLayoutVars>
          <dgm:bulletEnabled val="1"/>
        </dgm:presLayoutVars>
      </dgm:prSet>
      <dgm:spPr/>
    </dgm:pt>
  </dgm:ptLst>
  <dgm:cxnLst>
    <dgm:cxn modelId="{6E328810-2E1A-AB40-8C4E-206057AC25EA}" type="presOf" srcId="{271EFA7E-9E2F-9D4B-9D95-0F901D479791}" destId="{9706C0AC-5DC3-AF46-B7DF-4C7D0AE9B3DA}" srcOrd="0" destOrd="0" presId="urn:microsoft.com/office/officeart/2005/8/layout/arrow2"/>
    <dgm:cxn modelId="{110BD428-9808-B341-800B-124BAE8D83E0}" srcId="{40D5D921-BB0E-4D41-B755-166F02F8408C}" destId="{974B37A1-53EB-9240-921A-94FD7EF33068}" srcOrd="2" destOrd="0" parTransId="{AF9D2256-8497-9041-803B-93287F603C35}" sibTransId="{74407FEC-CE8B-3E4C-9575-130A46C8BF93}"/>
    <dgm:cxn modelId="{BE291746-C175-9E48-B87B-7DAE5CC6ABA9}" srcId="{40D5D921-BB0E-4D41-B755-166F02F8408C}" destId="{F3CFC225-E2F7-094F-A541-EDA221B2DCAA}" srcOrd="0" destOrd="0" parTransId="{F7AFD9B0-3F54-5C44-B4B0-B1C67BA2502B}" sibTransId="{7743A9A1-A754-074B-86AB-0125E6BE6AE7}"/>
    <dgm:cxn modelId="{098C116C-E997-8245-86B7-6565BD51DDF4}" type="presOf" srcId="{F1EEC6D7-1A4C-1348-8D0C-B7EDC09B127D}" destId="{6D0E4142-230E-2940-AFBD-8D3533C74DBD}" srcOrd="0" destOrd="0" presId="urn:microsoft.com/office/officeart/2005/8/layout/arrow2"/>
    <dgm:cxn modelId="{BB6C5479-9E57-E245-851B-BDC7708DBEFD}" type="presOf" srcId="{974B37A1-53EB-9240-921A-94FD7EF33068}" destId="{138A8E70-5DCB-9F4B-A6C2-6534CF30530F}" srcOrd="0" destOrd="0" presId="urn:microsoft.com/office/officeart/2005/8/layout/arrow2"/>
    <dgm:cxn modelId="{EF3D6F8C-C3F3-6149-B4ED-AC96BEF46269}" srcId="{40D5D921-BB0E-4D41-B755-166F02F8408C}" destId="{271EFA7E-9E2F-9D4B-9D95-0F901D479791}" srcOrd="1" destOrd="0" parTransId="{4F9AAC4F-829B-A845-9E54-2FFCFE56AA3B}" sibTransId="{18FA82B9-A40F-2848-9FD1-B047872D9752}"/>
    <dgm:cxn modelId="{F6089190-B096-3A41-BBB0-66ED2B1396BA}" srcId="{40D5D921-BB0E-4D41-B755-166F02F8408C}" destId="{F1EEC6D7-1A4C-1348-8D0C-B7EDC09B127D}" srcOrd="3" destOrd="0" parTransId="{4133ECD7-CA58-7F47-9746-7ECA251F62C6}" sibTransId="{33EE4D97-3533-3D45-AA11-B2922C58FD19}"/>
    <dgm:cxn modelId="{D47168A6-D80D-8244-9166-363319A47734}" type="presOf" srcId="{F3CFC225-E2F7-094F-A541-EDA221B2DCAA}" destId="{C6ECACB2-0A82-904C-8E22-8B34421830FC}" srcOrd="0" destOrd="0" presId="urn:microsoft.com/office/officeart/2005/8/layout/arrow2"/>
    <dgm:cxn modelId="{DC03F5AD-8D85-8444-A8BA-B0F245C15223}" type="presOf" srcId="{40D5D921-BB0E-4D41-B755-166F02F8408C}" destId="{F59EADBE-29B6-AC41-98F6-9591747ED747}" srcOrd="0" destOrd="0" presId="urn:microsoft.com/office/officeart/2005/8/layout/arrow2"/>
    <dgm:cxn modelId="{FD04B3C5-9ADA-3948-B501-39A7148A9B8A}" srcId="{40D5D921-BB0E-4D41-B755-166F02F8408C}" destId="{39D879F6-1575-534F-8BC6-4F8DCAC3FA80}" srcOrd="4" destOrd="0" parTransId="{C6DB5D8B-1007-584C-B4CD-B91FE3F4310E}" sibTransId="{00B97D6E-8C14-BA44-A216-25F8CA362378}"/>
    <dgm:cxn modelId="{542CDAFB-71E0-2B4E-960F-3743E71A6EE5}" type="presOf" srcId="{39D879F6-1575-534F-8BC6-4F8DCAC3FA80}" destId="{E9EF8396-9E31-2048-AC84-84AAE4ABC323}" srcOrd="0" destOrd="0" presId="urn:microsoft.com/office/officeart/2005/8/layout/arrow2"/>
    <dgm:cxn modelId="{87324DE3-CC86-5645-A9AE-FF2B10B255EA}" type="presParOf" srcId="{F59EADBE-29B6-AC41-98F6-9591747ED747}" destId="{6232F196-8C81-E34B-9216-E4C1EB798286}" srcOrd="0" destOrd="0" presId="urn:microsoft.com/office/officeart/2005/8/layout/arrow2"/>
    <dgm:cxn modelId="{1DC24FB3-47C8-0A42-96C2-BD41F9D5B350}" type="presParOf" srcId="{F59EADBE-29B6-AC41-98F6-9591747ED747}" destId="{8A2FE556-6B81-134F-9077-0C60D0BE0719}" srcOrd="1" destOrd="0" presId="urn:microsoft.com/office/officeart/2005/8/layout/arrow2"/>
    <dgm:cxn modelId="{AE4763C0-E6B0-8D48-B71A-EEBD038CFD07}" type="presParOf" srcId="{8A2FE556-6B81-134F-9077-0C60D0BE0719}" destId="{862E380C-DD5A-804F-93E2-FF7A6115FA8E}" srcOrd="0" destOrd="0" presId="urn:microsoft.com/office/officeart/2005/8/layout/arrow2"/>
    <dgm:cxn modelId="{A47A261B-F260-3348-B892-73DF54F85105}" type="presParOf" srcId="{8A2FE556-6B81-134F-9077-0C60D0BE0719}" destId="{C6ECACB2-0A82-904C-8E22-8B34421830FC}" srcOrd="1" destOrd="0" presId="urn:microsoft.com/office/officeart/2005/8/layout/arrow2"/>
    <dgm:cxn modelId="{66D9F14F-23CA-6849-9A6C-3C140F55E193}" type="presParOf" srcId="{8A2FE556-6B81-134F-9077-0C60D0BE0719}" destId="{AED4DE43-488B-C74E-91D5-F38FE18FA496}" srcOrd="2" destOrd="0" presId="urn:microsoft.com/office/officeart/2005/8/layout/arrow2"/>
    <dgm:cxn modelId="{25C27637-4620-9046-8858-635E51F0537B}" type="presParOf" srcId="{8A2FE556-6B81-134F-9077-0C60D0BE0719}" destId="{9706C0AC-5DC3-AF46-B7DF-4C7D0AE9B3DA}" srcOrd="3" destOrd="0" presId="urn:microsoft.com/office/officeart/2005/8/layout/arrow2"/>
    <dgm:cxn modelId="{8E61AA71-3F04-554C-A243-7D1904D7C46C}" type="presParOf" srcId="{8A2FE556-6B81-134F-9077-0C60D0BE0719}" destId="{47D1B861-AF0D-8A48-B258-E9B85068A27E}" srcOrd="4" destOrd="0" presId="urn:microsoft.com/office/officeart/2005/8/layout/arrow2"/>
    <dgm:cxn modelId="{5919226D-B050-264E-98EA-89F87F2FE3B1}" type="presParOf" srcId="{8A2FE556-6B81-134F-9077-0C60D0BE0719}" destId="{138A8E70-5DCB-9F4B-A6C2-6534CF30530F}" srcOrd="5" destOrd="0" presId="urn:microsoft.com/office/officeart/2005/8/layout/arrow2"/>
    <dgm:cxn modelId="{7199D373-449C-DE46-A03D-5655BF7D5489}" type="presParOf" srcId="{8A2FE556-6B81-134F-9077-0C60D0BE0719}" destId="{6E9D2A39-39A8-ED4D-BA44-135D41AD11D0}" srcOrd="6" destOrd="0" presId="urn:microsoft.com/office/officeart/2005/8/layout/arrow2"/>
    <dgm:cxn modelId="{8D26DF79-C040-6E4B-9A6A-FB1A934CC3FF}" type="presParOf" srcId="{8A2FE556-6B81-134F-9077-0C60D0BE0719}" destId="{6D0E4142-230E-2940-AFBD-8D3533C74DBD}" srcOrd="7" destOrd="0" presId="urn:microsoft.com/office/officeart/2005/8/layout/arrow2"/>
    <dgm:cxn modelId="{023389D1-8FF8-7F41-A8E9-689C3B73C01C}" type="presParOf" srcId="{8A2FE556-6B81-134F-9077-0C60D0BE0719}" destId="{E6C81A4F-005F-E149-BDA5-0F5514B968B5}" srcOrd="8" destOrd="0" presId="urn:microsoft.com/office/officeart/2005/8/layout/arrow2"/>
    <dgm:cxn modelId="{8AE3731B-C30C-024F-B7CB-41333FB34CE3}" type="presParOf" srcId="{8A2FE556-6B81-134F-9077-0C60D0BE0719}" destId="{E9EF8396-9E31-2048-AC84-84AAE4ABC323}"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2F196-8C81-E34B-9216-E4C1EB798286}">
      <dsp:nvSpPr>
        <dsp:cNvPr id="0" name=""/>
        <dsp:cNvSpPr/>
      </dsp:nvSpPr>
      <dsp:spPr>
        <a:xfrm>
          <a:off x="594376" y="0"/>
          <a:ext cx="9274049" cy="5227196"/>
        </a:xfrm>
        <a:prstGeom prst="swooshArrow">
          <a:avLst>
            <a:gd name="adj1" fmla="val 25000"/>
            <a:gd name="adj2" fmla="val 25000"/>
          </a:avLst>
        </a:prstGeom>
        <a:solidFill>
          <a:srgbClr val="C00000">
            <a:alpha val="60000"/>
          </a:srgbClr>
        </a:solidFill>
        <a:ln>
          <a:noFill/>
        </a:ln>
        <a:effectLst/>
      </dsp:spPr>
      <dsp:style>
        <a:lnRef idx="0">
          <a:scrgbClr r="0" g="0" b="0"/>
        </a:lnRef>
        <a:fillRef idx="1">
          <a:scrgbClr r="0" g="0" b="0"/>
        </a:fillRef>
        <a:effectRef idx="0">
          <a:scrgbClr r="0" g="0" b="0"/>
        </a:effectRef>
        <a:fontRef idx="minor"/>
      </dsp:style>
    </dsp:sp>
    <dsp:sp modelId="{862E380C-DD5A-804F-93E2-FF7A6115FA8E}">
      <dsp:nvSpPr>
        <dsp:cNvPr id="0" name=""/>
        <dsp:cNvSpPr/>
      </dsp:nvSpPr>
      <dsp:spPr>
        <a:xfrm>
          <a:off x="1859895" y="3575732"/>
          <a:ext cx="192360" cy="19236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ECACB2-0A82-904C-8E22-8B34421830FC}">
      <dsp:nvSpPr>
        <dsp:cNvPr id="0" name=""/>
        <dsp:cNvSpPr/>
      </dsp:nvSpPr>
      <dsp:spPr>
        <a:xfrm>
          <a:off x="219319" y="3028658"/>
          <a:ext cx="1387909" cy="788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28"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Component Commissioning with Neutrons</a:t>
          </a:r>
        </a:p>
      </dsp:txBody>
      <dsp:txXfrm>
        <a:off x="219319" y="3028658"/>
        <a:ext cx="1387909" cy="788692"/>
      </dsp:txXfrm>
    </dsp:sp>
    <dsp:sp modelId="{AED4DE43-488B-C74E-91D5-F38FE18FA496}">
      <dsp:nvSpPr>
        <dsp:cNvPr id="0" name=""/>
        <dsp:cNvSpPr/>
      </dsp:nvSpPr>
      <dsp:spPr>
        <a:xfrm>
          <a:off x="2818436" y="2829362"/>
          <a:ext cx="301086" cy="301086"/>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06C0AC-5DC3-AF46-B7DF-4C7D0AE9B3DA}">
      <dsp:nvSpPr>
        <dsp:cNvPr id="0" name=""/>
        <dsp:cNvSpPr/>
      </dsp:nvSpPr>
      <dsp:spPr>
        <a:xfrm>
          <a:off x="1378815" y="2550492"/>
          <a:ext cx="1388343" cy="6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39"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Testing and Calibration</a:t>
          </a:r>
        </a:p>
      </dsp:txBody>
      <dsp:txXfrm>
        <a:off x="1378815" y="2550492"/>
        <a:ext cx="1388343" cy="609356"/>
      </dsp:txXfrm>
    </dsp:sp>
    <dsp:sp modelId="{47D1B861-AF0D-8A48-B258-E9B85068A27E}">
      <dsp:nvSpPr>
        <dsp:cNvPr id="0" name=""/>
        <dsp:cNvSpPr/>
      </dsp:nvSpPr>
      <dsp:spPr>
        <a:xfrm>
          <a:off x="4228280" y="2088787"/>
          <a:ext cx="401448" cy="401448"/>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8A8E70-5DCB-9F4B-A6C2-6534CF30530F}">
      <dsp:nvSpPr>
        <dsp:cNvPr id="0" name=""/>
        <dsp:cNvSpPr/>
      </dsp:nvSpPr>
      <dsp:spPr>
        <a:xfrm>
          <a:off x="3013792" y="1022664"/>
          <a:ext cx="1614158" cy="2937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719"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Standard Samples &amp; Round Robin</a:t>
          </a:r>
        </a:p>
      </dsp:txBody>
      <dsp:txXfrm>
        <a:off x="3013792" y="1022664"/>
        <a:ext cx="1614158" cy="2937684"/>
      </dsp:txXfrm>
    </dsp:sp>
    <dsp:sp modelId="{6E9D2A39-39A8-ED4D-BA44-135D41AD11D0}">
      <dsp:nvSpPr>
        <dsp:cNvPr id="0" name=""/>
        <dsp:cNvSpPr/>
      </dsp:nvSpPr>
      <dsp:spPr>
        <a:xfrm>
          <a:off x="5783894" y="1465705"/>
          <a:ext cx="518537" cy="518537"/>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E4142-230E-2940-AFBD-8D3533C74DBD}">
      <dsp:nvSpPr>
        <dsp:cNvPr id="0" name=""/>
        <dsp:cNvSpPr/>
      </dsp:nvSpPr>
      <dsp:spPr>
        <a:xfrm>
          <a:off x="4244723" y="557719"/>
          <a:ext cx="2266779" cy="61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762"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Testing Sample Environment</a:t>
          </a:r>
        </a:p>
      </dsp:txBody>
      <dsp:txXfrm>
        <a:off x="4244723" y="557719"/>
        <a:ext cx="2266779" cy="612468"/>
      </dsp:txXfrm>
    </dsp:sp>
    <dsp:sp modelId="{E6C81A4F-005F-E149-BDA5-0F5514B968B5}">
      <dsp:nvSpPr>
        <dsp:cNvPr id="0" name=""/>
        <dsp:cNvSpPr/>
      </dsp:nvSpPr>
      <dsp:spPr>
        <a:xfrm>
          <a:off x="7689245" y="997622"/>
          <a:ext cx="660717" cy="660717"/>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F8396-9E31-2048-AC84-84AAE4ABC323}">
      <dsp:nvSpPr>
        <dsp:cNvPr id="0" name=""/>
        <dsp:cNvSpPr/>
      </dsp:nvSpPr>
      <dsp:spPr>
        <a:xfrm>
          <a:off x="6182307" y="254553"/>
          <a:ext cx="2090527" cy="67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101"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Early Science with Expert Users</a:t>
          </a:r>
        </a:p>
      </dsp:txBody>
      <dsp:txXfrm>
        <a:off x="6182307" y="254553"/>
        <a:ext cx="2090527" cy="67534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599238" cy="385763"/>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8624888" y="0"/>
            <a:ext cx="6599237" cy="385763"/>
          </a:xfrm>
          <a:prstGeom prst="rect">
            <a:avLst/>
          </a:prstGeom>
        </p:spPr>
        <p:txBody>
          <a:bodyPr vert="horz" lIns="91440" tIns="45720" rIns="91440" bIns="45720" rtlCol="0"/>
          <a:lstStyle>
            <a:lvl1pPr algn="r">
              <a:defRPr sz="1200"/>
            </a:lvl1pPr>
          </a:lstStyle>
          <a:p>
            <a:fld id="{93E05058-F5BA-4C08-A779-DEC929E6E0BA}" type="datetimeFigureOut">
              <a:rPr lang="sv-SE" smtClean="0"/>
              <a:t>2026-04-15</a:t>
            </a:fld>
            <a:endParaRPr lang="sv-SE" dirty="0"/>
          </a:p>
        </p:txBody>
      </p:sp>
      <p:sp>
        <p:nvSpPr>
          <p:cNvPr id="4" name="Slide Image Placeholder 3"/>
          <p:cNvSpPr>
            <a:spLocks noGrp="1" noRot="1" noChangeAspect="1"/>
          </p:cNvSpPr>
          <p:nvPr>
            <p:ph type="sldImg" idx="2"/>
          </p:nvPr>
        </p:nvSpPr>
        <p:spPr>
          <a:xfrm>
            <a:off x="5305425" y="962025"/>
            <a:ext cx="4616450" cy="259715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1522413" y="3703638"/>
            <a:ext cx="12182475" cy="30305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7310438"/>
            <a:ext cx="6599238" cy="385762"/>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8624888" y="7310438"/>
            <a:ext cx="6599237" cy="385762"/>
          </a:xfrm>
          <a:prstGeom prst="rect">
            <a:avLst/>
          </a:prstGeom>
        </p:spPr>
        <p:txBody>
          <a:bodyPr vert="horz" lIns="91440" tIns="45720" rIns="91440" bIns="45720" rtlCol="0" anchor="b"/>
          <a:lstStyle>
            <a:lvl1pPr algn="r">
              <a:defRPr sz="1200"/>
            </a:lvl1pPr>
          </a:lstStyle>
          <a:p>
            <a:fld id="{1D22B55F-E669-4D1E-902A-C6D51B8BF67E}" type="slidenum">
              <a:rPr lang="sv-SE" smtClean="0"/>
              <a:t>‹#›</a:t>
            </a:fld>
            <a:endParaRPr lang="sv-SE" dirty="0"/>
          </a:p>
        </p:txBody>
      </p:sp>
    </p:spTree>
    <p:extLst>
      <p:ext uri="{BB962C8B-B14F-4D97-AF65-F5344CB8AC3E}">
        <p14:creationId xmlns:p14="http://schemas.microsoft.com/office/powerpoint/2010/main" val="2520809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ercules-school.eu/organisation-schoo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1</a:t>
            </a:fld>
            <a:endParaRPr lang="sv-SE"/>
          </a:p>
        </p:txBody>
      </p:sp>
    </p:spTree>
    <p:extLst>
      <p:ext uri="{BB962C8B-B14F-4D97-AF65-F5344CB8AC3E}">
        <p14:creationId xmlns:p14="http://schemas.microsoft.com/office/powerpoint/2010/main" val="420751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instruments, short and long, were designed to provide an access to the certain length scales from </a:t>
            </a:r>
            <a:r>
              <a:rPr lang="en-GB" b="1" dirty="0"/>
              <a:t>N</a:t>
            </a:r>
            <a:r>
              <a:rPr lang="en-GB" dirty="0"/>
              <a:t>uclear </a:t>
            </a:r>
            <a:r>
              <a:rPr lang="en-GB" b="1" dirty="0"/>
              <a:t>M</a:t>
            </a:r>
            <a:r>
              <a:rPr lang="en-GB" dirty="0"/>
              <a:t>agnetic </a:t>
            </a:r>
            <a:r>
              <a:rPr lang="en-GB" b="1" dirty="0"/>
              <a:t>R</a:t>
            </a:r>
            <a:r>
              <a:rPr lang="en-GB" dirty="0"/>
              <a:t>esonance (Imaging) to </a:t>
            </a:r>
            <a:r>
              <a:rPr lang="en-US" sz="1200" b="1" i="0" kern="120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mall-</a:t>
            </a:r>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ngle </a:t>
            </a:r>
            <a:r>
              <a:rPr lang="en-US" sz="1200" b="1" i="0" kern="1200" dirty="0">
                <a:solidFill>
                  <a:schemeClr val="tx1"/>
                </a:solidFill>
                <a:effectLst/>
                <a:latin typeface="+mn-lt"/>
                <a:ea typeface="+mn-ea"/>
                <a:cs typeface="+mn-cs"/>
              </a:rPr>
              <a:t>N</a:t>
            </a:r>
            <a:r>
              <a:rPr lang="en-US" sz="1200" b="0" i="0" kern="1200" dirty="0">
                <a:solidFill>
                  <a:schemeClr val="tx1"/>
                </a:solidFill>
                <a:effectLst/>
                <a:latin typeface="+mn-lt"/>
                <a:ea typeface="+mn-ea"/>
                <a:cs typeface="+mn-cs"/>
              </a:rPr>
              <a:t>eutron </a:t>
            </a:r>
            <a:r>
              <a:rPr lang="en-US" sz="1200" b="1" i="0" kern="120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cattering etc. </a:t>
            </a:r>
            <a:endParaRPr lang="en-GB" dirty="0"/>
          </a:p>
          <a:p>
            <a:endParaRPr lang="en-GB" dirty="0"/>
          </a:p>
        </p:txBody>
      </p:sp>
      <p:sp>
        <p:nvSpPr>
          <p:cNvPr id="4" name="Slide Number Placeholder 3"/>
          <p:cNvSpPr>
            <a:spLocks noGrp="1"/>
          </p:cNvSpPr>
          <p:nvPr>
            <p:ph type="sldNum" sz="quarter" idx="5"/>
          </p:nvPr>
        </p:nvSpPr>
        <p:spPr/>
        <p:txBody>
          <a:bodyPr/>
          <a:lstStyle/>
          <a:p>
            <a:fld id="{3AE5A434-646A-2746-9BDC-885B2382B33E}" type="slidenum">
              <a:rPr lang="sv-SE" smtClean="0"/>
              <a:t>31</a:t>
            </a:fld>
            <a:endParaRPr lang="sv-SE"/>
          </a:p>
        </p:txBody>
      </p:sp>
    </p:spTree>
    <p:extLst>
      <p:ext uri="{BB962C8B-B14F-4D97-AF65-F5344CB8AC3E}">
        <p14:creationId xmlns:p14="http://schemas.microsoft.com/office/powerpoint/2010/main" val="1239289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Ramp up. Not to 2 or 5 MW straight away. Remember we need to commission not only the instruments but accelerator, target and moderator. At some point we do expect new users</a:t>
            </a:r>
          </a:p>
        </p:txBody>
      </p:sp>
      <p:sp>
        <p:nvSpPr>
          <p:cNvPr id="4" name="Slide Number Placeholder 3"/>
          <p:cNvSpPr>
            <a:spLocks noGrp="1"/>
          </p:cNvSpPr>
          <p:nvPr>
            <p:ph type="sldNum" sz="quarter" idx="5"/>
          </p:nvPr>
        </p:nvSpPr>
        <p:spPr/>
        <p:txBody>
          <a:bodyPr/>
          <a:lstStyle/>
          <a:p>
            <a:fld id="{3AE5A434-646A-2746-9BDC-885B2382B33E}" type="slidenum">
              <a:rPr lang="sv-SE" smtClean="0"/>
              <a:t>32</a:t>
            </a:fld>
            <a:endParaRPr lang="sv-SE"/>
          </a:p>
        </p:txBody>
      </p:sp>
    </p:spTree>
    <p:extLst>
      <p:ext uri="{BB962C8B-B14F-4D97-AF65-F5344CB8AC3E}">
        <p14:creationId xmlns:p14="http://schemas.microsoft.com/office/powerpoint/2010/main" val="3066553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34</a:t>
            </a:fld>
            <a:endParaRPr lang="sv-SE"/>
          </a:p>
        </p:txBody>
      </p:sp>
    </p:spTree>
    <p:extLst>
      <p:ext uri="{BB962C8B-B14F-4D97-AF65-F5344CB8AC3E}">
        <p14:creationId xmlns:p14="http://schemas.microsoft.com/office/powerpoint/2010/main" val="4200136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How we apply the </a:t>
            </a:r>
            <a:r>
              <a:rPr lang="en-US" dirty="0" err="1"/>
              <a:t>VnV</a:t>
            </a:r>
            <a:r>
              <a:rPr lang="en-US" dirty="0"/>
              <a:t>, our interpretation of it. </a:t>
            </a:r>
          </a:p>
          <a:p>
            <a:endParaRPr lang="en-US" dirty="0"/>
          </a:p>
          <a:p>
            <a:endParaRPr lang="en-US" dirty="0"/>
          </a:p>
          <a:p>
            <a:endParaRPr lang="en-US" dirty="0"/>
          </a:p>
          <a:p>
            <a:endParaRPr lang="en-US" dirty="0"/>
          </a:p>
          <a:p>
            <a:endParaRPr lang="en-US" dirty="0"/>
          </a:p>
          <a:p>
            <a:endParaRPr lang="en-US" dirty="0"/>
          </a:p>
          <a:p>
            <a:r>
              <a:rPr lang="en-US" dirty="0"/>
              <a:t>he Verification &amp; Validation </a:t>
            </a:r>
            <a:r>
              <a:rPr lang="en-US" dirty="0" err="1"/>
              <a:t>VnV</a:t>
            </a:r>
            <a:r>
              <a:rPr lang="en-US" dirty="0"/>
              <a:t>-model, which is quite common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36</a:t>
            </a:fld>
            <a:endParaRPr lang="sv-SE"/>
          </a:p>
        </p:txBody>
      </p:sp>
    </p:spTree>
    <p:extLst>
      <p:ext uri="{BB962C8B-B14F-4D97-AF65-F5344CB8AC3E}">
        <p14:creationId xmlns:p14="http://schemas.microsoft.com/office/powerpoint/2010/main" val="113426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414EB-2D02-6A9A-AAAA-505B9E991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7D1B-8652-9881-0B4C-A4C0E51DA2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EE3C1D-F327-0322-A826-8996ADD7C9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460D49-141D-19ED-D346-74570C9AEA05}"/>
              </a:ext>
            </a:extLst>
          </p:cNvPr>
          <p:cNvSpPr>
            <a:spLocks noGrp="1"/>
          </p:cNvSpPr>
          <p:nvPr>
            <p:ph type="sldNum" sz="quarter" idx="5"/>
          </p:nvPr>
        </p:nvSpPr>
        <p:spPr/>
        <p:txBody>
          <a:bodyPr/>
          <a:lstStyle/>
          <a:p>
            <a:fld id="{3AE5A434-646A-2746-9BDC-885B2382B33E}" type="slidenum">
              <a:rPr lang="sv-SE" smtClean="0"/>
              <a:t>37</a:t>
            </a:fld>
            <a:endParaRPr lang="sv-SE"/>
          </a:p>
        </p:txBody>
      </p:sp>
    </p:spTree>
    <p:extLst>
      <p:ext uri="{BB962C8B-B14F-4D97-AF65-F5344CB8AC3E}">
        <p14:creationId xmlns:p14="http://schemas.microsoft.com/office/powerpoint/2010/main" val="340765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2B55F-E669-4D1E-902A-C6D51B8BF67E}" type="slidenum">
              <a:rPr lang="sv-SE" smtClean="0"/>
              <a:t>45</a:t>
            </a:fld>
            <a:endParaRPr lang="sv-SE" dirty="0"/>
          </a:p>
        </p:txBody>
      </p:sp>
    </p:spTree>
    <p:extLst>
      <p:ext uri="{BB962C8B-B14F-4D97-AF65-F5344CB8AC3E}">
        <p14:creationId xmlns:p14="http://schemas.microsoft.com/office/powerpoint/2010/main" val="146594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NonBreakingSpaceOverride"/>
              </a:rPr>
              <a:t>Reactor based fission neutron </a:t>
            </a:r>
            <a:r>
              <a:rPr lang="en-US" b="0" i="0" dirty="0">
                <a:solidFill>
                  <a:srgbClr val="000000"/>
                </a:solidFill>
                <a:effectLst/>
                <a:latin typeface="NonBreakingSpaceOverride"/>
              </a:rPr>
              <a:t>sources produce neutrons by nuclear fission.</a:t>
            </a:r>
          </a:p>
          <a:p>
            <a:pPr algn="l"/>
            <a:r>
              <a:rPr lang="en-US" b="0" i="0" dirty="0">
                <a:solidFill>
                  <a:srgbClr val="000000"/>
                </a:solidFill>
                <a:effectLst/>
                <a:latin typeface="NonBreakingSpaceOverride"/>
              </a:rPr>
              <a:t>Europe is hosting a suite of reactor-based neutron facilities ranging from small- and middle-scale facilities up to large scale and high-flux neutron sources like the FRM II in </a:t>
            </a:r>
            <a:r>
              <a:rPr lang="en-US" b="0" i="0" dirty="0" err="1">
                <a:solidFill>
                  <a:srgbClr val="000000"/>
                </a:solidFill>
                <a:effectLst/>
                <a:latin typeface="NonBreakingSpaceOverride"/>
              </a:rPr>
              <a:t>Garching</a:t>
            </a:r>
            <a:r>
              <a:rPr lang="en-US" b="0" i="0" dirty="0">
                <a:solidFill>
                  <a:srgbClr val="000000"/>
                </a:solidFill>
                <a:effectLst/>
                <a:latin typeface="NonBreakingSpaceOverride"/>
              </a:rPr>
              <a:t>, Germany, or the ILL High flux Reactor in Grenoble, France. These facilities serve a user community of about 8,000 users with nearly 30,000 instrument beam days each year and are the main work horses for neutrons in science and industry. </a:t>
            </a:r>
          </a:p>
          <a:p>
            <a:pPr algn="l"/>
            <a:r>
              <a:rPr lang="en-US" b="0" i="0" dirty="0">
                <a:solidFill>
                  <a:srgbClr val="000000"/>
                </a:solidFill>
                <a:effectLst/>
                <a:latin typeface="NonBreakingSpaceOverride"/>
              </a:rPr>
              <a:t>Worldwide a number of reactor-based neutron sources are in operation with similar performance as the mentioned European facilities. </a:t>
            </a:r>
          </a:p>
          <a:p>
            <a:pPr algn="l"/>
            <a:r>
              <a:rPr lang="en-US" b="0" i="0" dirty="0">
                <a:solidFill>
                  <a:srgbClr val="000000"/>
                </a:solidFill>
                <a:effectLst/>
                <a:latin typeface="NonBreakingSpaceOverride"/>
              </a:rPr>
              <a:t>Only a few projects on new research reactors are planned worldwide such as the PIK reactor in </a:t>
            </a:r>
            <a:r>
              <a:rPr lang="en-US" b="0" i="0" dirty="0" err="1">
                <a:solidFill>
                  <a:srgbClr val="000000"/>
                </a:solidFill>
                <a:effectLst/>
                <a:latin typeface="NonBreakingSpaceOverride"/>
              </a:rPr>
              <a:t>Gatchina</a:t>
            </a:r>
            <a:r>
              <a:rPr lang="en-US" b="0" i="0" dirty="0">
                <a:solidFill>
                  <a:srgbClr val="000000"/>
                </a:solidFill>
                <a:effectLst/>
                <a:latin typeface="NonBreakingSpaceOverride"/>
              </a:rPr>
              <a:t>, Russia, and the RA-10 reactor in Buenos Aires, Argentina. These reactor-based sources will be used as well for the production of radioisotopes for medical use to balance the investments of several 100 MEUR for the construction.</a:t>
            </a:r>
          </a:p>
          <a:p>
            <a:pPr algn="l"/>
            <a:r>
              <a:rPr lang="en-US" b="0" i="0" dirty="0">
                <a:solidFill>
                  <a:srgbClr val="000000"/>
                </a:solidFill>
                <a:effectLst/>
                <a:latin typeface="NonBreakingSpaceOverride"/>
              </a:rPr>
              <a:t>Most of the facilities mentioned above are in operation since the 60s or 70s and they have already reached or will reach soon the end of their scientific lifetime.</a:t>
            </a:r>
          </a:p>
          <a:p>
            <a:pPr algn="l"/>
            <a:endParaRPr lang="en-US" b="0" i="0" dirty="0">
              <a:solidFill>
                <a:srgbClr val="000000"/>
              </a:solidFill>
              <a:effectLst/>
              <a:latin typeface="NonBreakingSpaceOverride"/>
            </a:endParaRPr>
          </a:p>
          <a:p>
            <a:pPr algn="l"/>
            <a:r>
              <a:rPr lang="en-US" b="1" i="0" dirty="0">
                <a:solidFill>
                  <a:srgbClr val="000000"/>
                </a:solidFill>
                <a:effectLst/>
                <a:latin typeface="NonBreakingSpaceOverride"/>
              </a:rPr>
              <a:t>In a spallation neutron source </a:t>
            </a:r>
            <a:r>
              <a:rPr lang="en-US" b="0" i="0" dirty="0">
                <a:solidFill>
                  <a:srgbClr val="000000"/>
                </a:solidFill>
                <a:effectLst/>
                <a:latin typeface="NonBreakingSpaceOverride"/>
              </a:rPr>
              <a:t>protons are accelerated by a high-powered accelerator and made collide into a heavy metal target (like mercury or tungsten) that “spall off” free neutrons in response to the impact. </a:t>
            </a:r>
          </a:p>
          <a:p>
            <a:pPr algn="l"/>
            <a:r>
              <a:rPr lang="en-US" b="0" i="0" dirty="0">
                <a:solidFill>
                  <a:srgbClr val="000000"/>
                </a:solidFill>
                <a:effectLst/>
                <a:latin typeface="NonBreakingSpaceOverride"/>
              </a:rPr>
              <a:t>Since the 70s spallation neutron sources have been developed and put into operation. In Europe the first of this kind of sources was ISIS in UK followed by SINQ in Switzerland which came into operation in 1985 and 1996, respectively. Worldwide spallation neutron sources can be found in USA, Japan and in China where recently the Chinese Spallation Neutron Source in Dongguan with a 1.6 GeV proton beam and a neutron beam intensity comparable to ISIS has been put into operation. </a:t>
            </a:r>
          </a:p>
          <a:p>
            <a:pPr algn="l"/>
            <a:r>
              <a:rPr lang="en-US" b="0" i="0" dirty="0">
                <a:solidFill>
                  <a:srgbClr val="000000"/>
                </a:solidFill>
                <a:effectLst/>
                <a:latin typeface="NonBreakingSpaceOverride"/>
              </a:rPr>
              <a:t>Three powerful megawatt spallation sources have been built in the last decade or are under construction. They operate in pulsed mode with a peak flux much superior to the average flux of research reactors. This peak flux can be used efficiently in time-of- flight applications. These sources are the SNS in Oak Ridge, USA, J-PARC in Tokai-mura, Japan and the ESS in Lund Sweden that will become the world brightest neutron source. </a:t>
            </a:r>
          </a:p>
          <a:p>
            <a:pPr algn="l"/>
            <a:endParaRPr lang="en-US" b="0" i="0" dirty="0">
              <a:solidFill>
                <a:srgbClr val="000000"/>
              </a:solidFill>
              <a:effectLst/>
              <a:latin typeface="NonBreakingSpaceOverride"/>
            </a:endParaRPr>
          </a:p>
          <a:p>
            <a:pPr algn="l"/>
            <a:r>
              <a:rPr lang="en-US" b="1" i="0" dirty="0">
                <a:solidFill>
                  <a:srgbClr val="000000"/>
                </a:solidFill>
                <a:effectLst/>
                <a:latin typeface="NonBreakingSpaceOverride"/>
              </a:rPr>
              <a:t>Neutron sources based on nuclear reactions </a:t>
            </a:r>
            <a:r>
              <a:rPr lang="en-US" b="0" i="0" dirty="0">
                <a:solidFill>
                  <a:srgbClr val="000000"/>
                </a:solidFill>
                <a:effectLst/>
                <a:latin typeface="NonBreakingSpaceOverride"/>
              </a:rPr>
              <a:t>using low energy proton beams and light elements are in operation in USA and Japan since the 90s. The LENS facility in Indiana, USA, was built in 2003 and uses a proton accelerator with 13 MeV proton beam offering a neutron yield in the range of low flux reactors. Several university-based small neutron sources are in operation in Japan. These use low energy proton accelerators in the energy range up to 7 MeV (except at HUNS, where an electron beam with 45 MeV is used). The performance of these sources for neutron scattering experiments is mostly an order of magnitude below small reactor-based sources but allows qualified experiments on structure research (diffraction, small angle scattering) and imaging. </a:t>
            </a:r>
          </a:p>
          <a:p>
            <a:pPr algn="l"/>
            <a:r>
              <a:rPr lang="en-US" b="0" i="0" dirty="0">
                <a:solidFill>
                  <a:srgbClr val="000000"/>
                </a:solidFill>
                <a:effectLst/>
                <a:latin typeface="NonBreakingSpaceOverride"/>
              </a:rPr>
              <a:t>A compact neutron source using an electron accelerator has been in operation in Bariloche, Argentina, till recently. Several projects exist in China to establish small and compact accelerator driven neutron sources. </a:t>
            </a:r>
          </a:p>
          <a:p>
            <a:pPr algn="l"/>
            <a:r>
              <a:rPr lang="en-US" b="0" i="0" dirty="0">
                <a:solidFill>
                  <a:srgbClr val="000000"/>
                </a:solidFill>
                <a:effectLst/>
                <a:latin typeface="NonBreakingSpaceOverride"/>
              </a:rPr>
              <a:t>In Europe no such kind of accelerator driven neutron source for neutron scattering applications does exist at present, but there are several projects to develop and built High Current Accelerator-based Neutron Sources (</a:t>
            </a:r>
            <a:r>
              <a:rPr lang="en-US" b="0" i="0" dirty="0" err="1">
                <a:solidFill>
                  <a:srgbClr val="000000"/>
                </a:solidFill>
                <a:effectLst/>
                <a:latin typeface="NonBreakingSpaceOverride"/>
              </a:rPr>
              <a:t>HiCANS</a:t>
            </a:r>
            <a:r>
              <a:rPr lang="en-US" b="0" i="0" dirty="0">
                <a:solidFill>
                  <a:srgbClr val="000000"/>
                </a:solidFill>
                <a:effectLst/>
                <a:latin typeface="NonBreakingSpaceOverride"/>
              </a:rPr>
              <a:t>). ELENA is just the association, where these projects are cooperating. </a:t>
            </a:r>
          </a:p>
          <a:p>
            <a:endParaRPr lang="en-US" dirty="0"/>
          </a:p>
          <a:p>
            <a:r>
              <a:rPr lang="en-US" dirty="0"/>
              <a:t>https://</a:t>
            </a:r>
            <a:r>
              <a:rPr lang="en-US" dirty="0" err="1"/>
              <a:t>elena-neutron.iff.kfa-juelich.de</a:t>
            </a:r>
            <a:r>
              <a:rPr lang="en-US" dirty="0"/>
              <a:t>/neutron-facilities/ </a:t>
            </a:r>
          </a:p>
        </p:txBody>
      </p:sp>
      <p:sp>
        <p:nvSpPr>
          <p:cNvPr id="4" name="Slide Number Placeholder 3"/>
          <p:cNvSpPr>
            <a:spLocks noGrp="1"/>
          </p:cNvSpPr>
          <p:nvPr>
            <p:ph type="sldNum" sz="quarter" idx="5"/>
          </p:nvPr>
        </p:nvSpPr>
        <p:spPr/>
        <p:txBody>
          <a:bodyPr/>
          <a:lstStyle/>
          <a:p>
            <a:fld id="{3AE5A434-646A-2746-9BDC-885B2382B33E}" type="slidenum">
              <a:rPr lang="sv-SE" smtClean="0"/>
              <a:t>2</a:t>
            </a:fld>
            <a:endParaRPr lang="sv-SE"/>
          </a:p>
        </p:txBody>
      </p:sp>
    </p:spTree>
    <p:extLst>
      <p:ext uri="{BB962C8B-B14F-4D97-AF65-F5344CB8AC3E}">
        <p14:creationId xmlns:p14="http://schemas.microsoft.com/office/powerpoint/2010/main" val="1400806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rPr>
              <a:t>Total cost: 1843 </a:t>
            </a:r>
            <a:r>
              <a:rPr lang="en-US" sz="1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MEuros</a:t>
            </a: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200" baseline="-25000" dirty="0">
                <a:ln w="18415" cmpd="sng">
                  <a:solidFill>
                    <a:srgbClr val="FFFFFF"/>
                  </a:solidFill>
                  <a:prstDash val="solid"/>
                </a:ln>
                <a:solidFill>
                  <a:srgbClr val="FFFFFF"/>
                </a:solidFill>
                <a:effectLst>
                  <a:outerShdw blurRad="63500" dir="3600000" algn="tl" rotWithShape="0">
                    <a:srgbClr val="000000">
                      <a:alpha val="70000"/>
                    </a:srgbClr>
                  </a:outerShdw>
                </a:effectLst>
              </a:rPr>
              <a:t>(2013)</a:t>
            </a:r>
          </a:p>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6</a:t>
            </a:fld>
            <a:endParaRPr lang="sv-SE"/>
          </a:p>
        </p:txBody>
      </p:sp>
    </p:spTree>
    <p:extLst>
      <p:ext uri="{BB962C8B-B14F-4D97-AF65-F5344CB8AC3E}">
        <p14:creationId xmlns:p14="http://schemas.microsoft.com/office/powerpoint/2010/main" val="317534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kern="1200" dirty="0">
                <a:solidFill>
                  <a:schemeClr val="tx1"/>
                </a:solidFill>
                <a:effectLst/>
                <a:latin typeface="+mn-lt"/>
                <a:ea typeface="+mn-ea"/>
                <a:cs typeface="+mn-cs"/>
              </a:rPr>
              <a:t>Demonstrate stable operation with the nominal RF pulses (3ms) in closed loop at 14 Hz, using piezo compensation </a:t>
            </a:r>
          </a:p>
          <a:p>
            <a:r>
              <a:rPr lang="en-US" sz="1050" kern="1200" dirty="0">
                <a:solidFill>
                  <a:schemeClr val="tx1"/>
                </a:solidFill>
                <a:effectLst/>
                <a:latin typeface="+mn-lt"/>
                <a:ea typeface="+mn-ea"/>
                <a:cs typeface="+mn-cs"/>
              </a:rPr>
              <a:t>Demonstrate long beam pulses of (&gt;1ms) at low current (6mA) using adaptive feed-forward </a:t>
            </a:r>
          </a:p>
          <a:p>
            <a:r>
              <a:rPr lang="en-US" sz="1050" kern="1200" dirty="0">
                <a:solidFill>
                  <a:schemeClr val="tx1"/>
                </a:solidFill>
                <a:effectLst/>
                <a:latin typeface="+mn-lt"/>
                <a:ea typeface="+mn-ea"/>
                <a:cs typeface="+mn-cs"/>
              </a:rPr>
              <a:t>Demonstrate longer beam pulses (50us) to dump at nominal current using adaptive feed-forward </a:t>
            </a:r>
          </a:p>
          <a:p>
            <a:r>
              <a:rPr lang="en-US" sz="1050" kern="1200" dirty="0">
                <a:solidFill>
                  <a:schemeClr val="tx1"/>
                </a:solidFill>
                <a:effectLst/>
                <a:latin typeface="+mn-lt"/>
                <a:ea typeface="+mn-ea"/>
                <a:cs typeface="+mn-cs"/>
              </a:rPr>
              <a:t>Demonstrate 80% availability of the accelerator </a:t>
            </a:r>
          </a:p>
        </p:txBody>
      </p:sp>
      <p:sp>
        <p:nvSpPr>
          <p:cNvPr id="4" name="Slide Number Placeholder 3"/>
          <p:cNvSpPr>
            <a:spLocks noGrp="1"/>
          </p:cNvSpPr>
          <p:nvPr>
            <p:ph type="sldNum" sz="quarter" idx="5"/>
          </p:nvPr>
        </p:nvSpPr>
        <p:spPr/>
        <p:txBody>
          <a:bodyPr/>
          <a:lstStyle/>
          <a:p>
            <a:fld id="{1D22B55F-E669-4D1E-902A-C6D51B8BF67E}" type="slidenum">
              <a:rPr lang="sv-SE" smtClean="0"/>
              <a:t>13</a:t>
            </a:fld>
            <a:endParaRPr lang="sv-SE" dirty="0"/>
          </a:p>
        </p:txBody>
      </p:sp>
    </p:spTree>
    <p:extLst>
      <p:ext uri="{BB962C8B-B14F-4D97-AF65-F5344CB8AC3E}">
        <p14:creationId xmlns:p14="http://schemas.microsoft.com/office/powerpoint/2010/main" val="1962327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2B55F-E669-4D1E-902A-C6D51B8BF67E}" type="slidenum">
              <a:rPr lang="sv-SE" smtClean="0"/>
              <a:t>21</a:t>
            </a:fld>
            <a:endParaRPr lang="sv-SE" dirty="0"/>
          </a:p>
        </p:txBody>
      </p:sp>
    </p:spTree>
    <p:extLst>
      <p:ext uri="{BB962C8B-B14F-4D97-AF65-F5344CB8AC3E}">
        <p14:creationId xmlns:p14="http://schemas.microsoft.com/office/powerpoint/2010/main" val="2067755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DREAM instrument sample stage and detectors</a:t>
            </a:r>
          </a:p>
        </p:txBody>
      </p:sp>
      <p:sp>
        <p:nvSpPr>
          <p:cNvPr id="4" name="Slide Number Placeholder 3"/>
          <p:cNvSpPr>
            <a:spLocks noGrp="1"/>
          </p:cNvSpPr>
          <p:nvPr>
            <p:ph type="sldNum" sz="quarter" idx="5"/>
          </p:nvPr>
        </p:nvSpPr>
        <p:spPr/>
        <p:txBody>
          <a:bodyPr/>
          <a:lstStyle/>
          <a:p>
            <a:fld id="{1D22B55F-E669-4D1E-902A-C6D51B8BF67E}" type="slidenum">
              <a:rPr lang="sv-SE" smtClean="0"/>
              <a:t>24</a:t>
            </a:fld>
            <a:endParaRPr lang="sv-SE" dirty="0"/>
          </a:p>
        </p:txBody>
      </p:sp>
    </p:spTree>
    <p:extLst>
      <p:ext uri="{BB962C8B-B14F-4D97-AF65-F5344CB8AC3E}">
        <p14:creationId xmlns:p14="http://schemas.microsoft.com/office/powerpoint/2010/main" val="2765282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A2EC8-C41F-40D7-781F-75E63F459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90DCB-1D37-64B2-5FEA-A7FE29736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4C0C2-6283-97F3-C440-EEE9485F5A56}"/>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For the first time, ESS is hosting activities from the </a:t>
            </a:r>
            <a:r>
              <a:rPr lang="en-US" sz="1200" b="1" i="0" kern="1200" dirty="0">
                <a:solidFill>
                  <a:schemeClr val="tx1"/>
                </a:solidFill>
                <a:effectLst/>
                <a:latin typeface="+mn-lt"/>
                <a:ea typeface="+mn-ea"/>
                <a:cs typeface="+mn-cs"/>
                <a:hlinkClick r:id="rId3"/>
              </a:rPr>
              <a:t>HERCULES European School</a:t>
            </a:r>
            <a:r>
              <a:rPr lang="en-US" sz="1200" b="0" i="0" kern="1200" dirty="0">
                <a:solidFill>
                  <a:schemeClr val="tx1"/>
                </a:solidFill>
                <a:effectLst/>
                <a:latin typeface="+mn-lt"/>
                <a:ea typeface="+mn-ea"/>
                <a:cs typeface="+mn-cs"/>
              </a:rPr>
              <a:t> together with MAX IV Laboratory and LINXS, bringing the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to Lund as part of this year’s training activities.</a:t>
            </a:r>
          </a:p>
          <a:p>
            <a:pPr fontAlgn="t"/>
            <a:r>
              <a:rPr lang="en-US" sz="1200" b="0" i="0" kern="1200" dirty="0">
                <a:solidFill>
                  <a:schemeClr val="tx1"/>
                </a:solidFill>
                <a:effectLst/>
                <a:latin typeface="+mn-lt"/>
                <a:ea typeface="+mn-ea"/>
                <a:cs typeface="+mn-cs"/>
              </a:rPr>
              <a:t>20 students participating in the school will visit ESS this week. On </a:t>
            </a:r>
            <a:r>
              <a:rPr lang="en-US" sz="1200" b="1" i="0" kern="1200" dirty="0">
                <a:solidFill>
                  <a:schemeClr val="tx1"/>
                </a:solidFill>
                <a:effectLst/>
                <a:latin typeface="+mn-lt"/>
                <a:ea typeface="+mn-ea"/>
                <a:cs typeface="+mn-cs"/>
              </a:rPr>
              <a:t>Tuesday, March 17,</a:t>
            </a:r>
            <a:r>
              <a:rPr lang="en-US" sz="1200" b="0" i="0" kern="1200" dirty="0">
                <a:solidFill>
                  <a:schemeClr val="tx1"/>
                </a:solidFill>
                <a:effectLst/>
                <a:latin typeface="+mn-lt"/>
                <a:ea typeface="+mn-ea"/>
                <a:cs typeface="+mn-cs"/>
              </a:rPr>
              <a:t> they will take part in practical sessions at ESS instruments, where they will gain firsthand insight into neutron-scattering experiments and interact with instrument scientists.</a:t>
            </a:r>
          </a:p>
          <a:p>
            <a:pPr fontAlgn="t"/>
            <a:r>
              <a:rPr lang="en-US" sz="1200" b="0" i="0" kern="1200" dirty="0">
                <a:solidFill>
                  <a:schemeClr val="tx1"/>
                </a:solidFill>
                <a:effectLst/>
                <a:latin typeface="+mn-lt"/>
                <a:ea typeface="+mn-ea"/>
                <a:cs typeface="+mn-cs"/>
              </a:rPr>
              <a:t>The students will return to ESS on </a:t>
            </a:r>
            <a:r>
              <a:rPr lang="en-US" sz="1200" b="1" i="0" kern="1200" dirty="0">
                <a:solidFill>
                  <a:schemeClr val="tx1"/>
                </a:solidFill>
                <a:effectLst/>
                <a:latin typeface="+mn-lt"/>
                <a:ea typeface="+mn-ea"/>
                <a:cs typeface="+mn-cs"/>
              </a:rPr>
              <a:t>Friday, March 20,</a:t>
            </a:r>
            <a:r>
              <a:rPr lang="en-US" sz="1200" b="0" i="0" kern="1200" dirty="0">
                <a:solidFill>
                  <a:schemeClr val="tx1"/>
                </a:solidFill>
                <a:effectLst/>
                <a:latin typeface="+mn-lt"/>
                <a:ea typeface="+mn-ea"/>
                <a:cs typeface="+mn-cs"/>
              </a:rPr>
              <a:t> to present their experimental reports and take part in a proposal session as part of the school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A </a:t>
            </a:r>
            <a:r>
              <a:rPr lang="en-US" sz="1200" b="1" i="0" kern="1200" dirty="0">
                <a:solidFill>
                  <a:schemeClr val="tx1"/>
                </a:solidFill>
                <a:effectLst/>
                <a:latin typeface="+mn-lt"/>
                <a:ea typeface="+mn-ea"/>
                <a:cs typeface="+mn-cs"/>
              </a:rPr>
              <a:t>poster session will also take place at ESS from 12:00 to 13:00</a:t>
            </a:r>
            <a:r>
              <a:rPr lang="en-US" sz="1200" b="0" i="0" kern="1200" dirty="0">
                <a:solidFill>
                  <a:schemeClr val="tx1"/>
                </a:solidFill>
                <a:effectLst/>
                <a:latin typeface="+mn-lt"/>
                <a:ea typeface="+mn-ea"/>
                <a:cs typeface="+mn-cs"/>
              </a:rPr>
              <a:t>, where students will present their thesis or research projects. ESS staff who are interested are warmly invited to stop by and engage with the students.</a:t>
            </a:r>
          </a:p>
          <a:p>
            <a:pPr fontAlgn="t"/>
            <a:r>
              <a:rPr lang="en-US" sz="1200" b="0" i="0" kern="1200" dirty="0">
                <a:solidFill>
                  <a:schemeClr val="tx1"/>
                </a:solidFill>
                <a:effectLst/>
                <a:latin typeface="+mn-lt"/>
                <a:ea typeface="+mn-ea"/>
                <a:cs typeface="+mn-cs"/>
              </a:rPr>
              <a:t>This visit is part of the HERCULES School’s mission to train the next generation of scientists in the use of large-scale research infrastructures. </a:t>
            </a:r>
          </a:p>
          <a:p>
            <a:pPr fontAlgn="t"/>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confluence.ess.eu</a:t>
            </a:r>
            <a:r>
              <a:rPr lang="en-US" sz="1200" b="0" i="0" kern="1200" dirty="0">
                <a:solidFill>
                  <a:schemeClr val="tx1"/>
                </a:solidFill>
                <a:effectLst/>
                <a:latin typeface="+mn-lt"/>
                <a:ea typeface="+mn-ea"/>
                <a:cs typeface="+mn-cs"/>
              </a:rPr>
              <a:t>/spaces/RCO/blog/2026/03/16/882216463/</a:t>
            </a:r>
            <a:r>
              <a:rPr lang="en-US" sz="1200" b="0" i="0" kern="1200" dirty="0" err="1">
                <a:solidFill>
                  <a:schemeClr val="tx1"/>
                </a:solidFill>
                <a:effectLst/>
                <a:latin typeface="+mn-lt"/>
                <a:ea typeface="+mn-ea"/>
                <a:cs typeface="+mn-cs"/>
              </a:rPr>
              <a:t>HERCULES+School+Students+Visit+ESS</a:t>
            </a:r>
            <a:r>
              <a:rPr lang="en-US" sz="1200" b="0" i="0" kern="1200" dirty="0">
                <a:solidFill>
                  <a:schemeClr val="tx1"/>
                </a:solidFill>
                <a:effectLst/>
                <a:latin typeface="+mn-lt"/>
                <a:ea typeface="+mn-ea"/>
                <a:cs typeface="+mn-cs"/>
              </a:rPr>
              <a:t> </a:t>
            </a:r>
          </a:p>
          <a:p>
            <a:pPr fontAlgn="t"/>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4C2F40D-C32E-723B-B1C9-7CB9B64C5A01}"/>
              </a:ext>
            </a:extLst>
          </p:cNvPr>
          <p:cNvSpPr>
            <a:spLocks noGrp="1"/>
          </p:cNvSpPr>
          <p:nvPr>
            <p:ph type="sldNum" sz="quarter" idx="5"/>
          </p:nvPr>
        </p:nvSpPr>
        <p:spPr/>
        <p:txBody>
          <a:bodyPr/>
          <a:lstStyle/>
          <a:p>
            <a:fld id="{1D22B55F-E669-4D1E-902A-C6D51B8BF67E}" type="slidenum">
              <a:rPr lang="sv-SE" smtClean="0"/>
              <a:t>28</a:t>
            </a:fld>
            <a:endParaRPr lang="sv-SE" dirty="0"/>
          </a:p>
        </p:txBody>
      </p:sp>
    </p:spTree>
    <p:extLst>
      <p:ext uri="{BB962C8B-B14F-4D97-AF65-F5344CB8AC3E}">
        <p14:creationId xmlns:p14="http://schemas.microsoft.com/office/powerpoint/2010/main" val="27283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solidFill>
                  <a:srgbClr val="666666"/>
                </a:solidFill>
                <a:latin typeface="Calibri" panose="020F0502020204030204" pitchFamily="34" charset="0"/>
                <a:ea typeface="Calibri" panose="020F0502020204030204" pitchFamily="34" charset="0"/>
                <a:cs typeface="Times New Roman" panose="02020603050405020304" pitchFamily="18" charset="0"/>
              </a:rPr>
              <a:t>And as a result of this, neutrons can penetrate for example this thick lead container</a:t>
            </a:r>
          </a:p>
          <a:p>
            <a:pPr marL="171450" indent="-171450">
              <a:buFont typeface="Arial" panose="020B0604020202020204" pitchFamily="34" charset="0"/>
              <a:buChar char="•"/>
            </a:pPr>
            <a:endParaRPr lang="en-GB" dirty="0">
              <a:solidFill>
                <a:srgbClr val="666666"/>
              </a:solidFill>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dirty="0">
                <a:solidFill>
                  <a:srgbClr val="666666"/>
                </a:solidFill>
                <a:latin typeface="Calibri" panose="020F0502020204030204" pitchFamily="34" charset="0"/>
                <a:ea typeface="Calibri" panose="020F0502020204030204" pitchFamily="34" charset="0"/>
                <a:cs typeface="Times New Roman" panose="02020603050405020304" pitchFamily="18" charset="0"/>
              </a:rPr>
              <a:t>Click1</a:t>
            </a:r>
            <a:r>
              <a:rPr lang="en-GB" baseline="0" dirty="0">
                <a:solidFill>
                  <a:srgbClr val="666666"/>
                </a:solidFill>
                <a:latin typeface="Calibri" panose="020F0502020204030204" pitchFamily="34" charset="0"/>
                <a:ea typeface="Calibri" panose="020F0502020204030204" pitchFamily="34" charset="0"/>
                <a:cs typeface="Times New Roman" panose="02020603050405020304" pitchFamily="18" charset="0"/>
              </a:rPr>
              <a:t> : And reveal the flowers inside</a:t>
            </a:r>
          </a:p>
          <a:p>
            <a:pPr marL="171450" indent="-171450">
              <a:buFont typeface="Arial" panose="020B0604020202020204" pitchFamily="34" charset="0"/>
              <a:buChar char="•"/>
            </a:pPr>
            <a:endParaRPr lang="en-GB" baseline="0" dirty="0">
              <a:solidFill>
                <a:srgbClr val="666666"/>
              </a:solidFill>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dirty="0">
                <a:solidFill>
                  <a:srgbClr val="666666"/>
                </a:solidFill>
                <a:latin typeface="Calibri" panose="020F0502020204030204" pitchFamily="34" charset="0"/>
                <a:ea typeface="Calibri" panose="020F0502020204030204" pitchFamily="34" charset="0"/>
                <a:cs typeface="Times New Roman" panose="02020603050405020304" pitchFamily="18" charset="0"/>
              </a:rPr>
              <a:t>Click2:</a:t>
            </a:r>
            <a:r>
              <a:rPr lang="en-GB" baseline="0" dirty="0">
                <a:solidFill>
                  <a:srgbClr val="666666"/>
                </a:solidFill>
                <a:latin typeface="Calibri" panose="020F0502020204030204" pitchFamily="34" charset="0"/>
                <a:ea typeface="Calibri" panose="020F0502020204030204" pitchFamily="34" charset="0"/>
                <a:cs typeface="Times New Roman" panose="02020603050405020304" pitchFamily="18" charset="0"/>
              </a:rPr>
              <a:t> As you will see in several examples later on, neutrons and </a:t>
            </a:r>
            <a:r>
              <a:rPr lang="en-GB" baseline="0" dirty="0" err="1">
                <a:solidFill>
                  <a:srgbClr val="666666"/>
                </a:solidFill>
                <a:latin typeface="Calibri" panose="020F0502020204030204" pitchFamily="34" charset="0"/>
                <a:ea typeface="Calibri" panose="020F0502020204030204" pitchFamily="34" charset="0"/>
                <a:cs typeface="Times New Roman" panose="02020603050405020304" pitchFamily="18" charset="0"/>
              </a:rPr>
              <a:t>xrays</a:t>
            </a:r>
            <a:r>
              <a:rPr lang="en-GB" baseline="0" dirty="0">
                <a:solidFill>
                  <a:srgbClr val="666666"/>
                </a:solidFill>
                <a:latin typeface="Calibri" panose="020F0502020204030204" pitchFamily="34" charset="0"/>
                <a:ea typeface="Calibri" panose="020F0502020204030204" pitchFamily="34" charset="0"/>
                <a:cs typeface="Times New Roman" panose="02020603050405020304" pitchFamily="18" charset="0"/>
              </a:rPr>
              <a:t> are highly </a:t>
            </a:r>
            <a:r>
              <a:rPr lang="en-GB" baseline="0" dirty="0" err="1">
                <a:solidFill>
                  <a:srgbClr val="666666"/>
                </a:solidFill>
                <a:latin typeface="Calibri" panose="020F0502020204030204" pitchFamily="34" charset="0"/>
                <a:ea typeface="Calibri" panose="020F0502020204030204" pitchFamily="34" charset="0"/>
                <a:cs typeface="Times New Roman" panose="02020603050405020304" pitchFamily="18" charset="0"/>
              </a:rPr>
              <a:t>complentary</a:t>
            </a:r>
            <a:r>
              <a:rPr lang="en-GB" baseline="0" dirty="0">
                <a:solidFill>
                  <a:srgbClr val="666666"/>
                </a:solidFill>
                <a:latin typeface="Calibri" panose="020F0502020204030204" pitchFamily="34" charset="0"/>
                <a:ea typeface="Calibri" panose="020F0502020204030204" pitchFamily="34" charset="0"/>
                <a:cs typeface="Times New Roman" panose="02020603050405020304" pitchFamily="18" charset="0"/>
              </a:rPr>
              <a:t>, here are radiographs of a model airplane engine and a bullet.</a:t>
            </a:r>
          </a:p>
          <a:p>
            <a:pPr marL="171450" indent="-171450">
              <a:buFont typeface="Arial" panose="020B0604020202020204" pitchFamily="34" charset="0"/>
              <a:buChar char="•"/>
            </a:pPr>
            <a:endParaRPr lang="en-GB" baseline="0" dirty="0">
              <a:solidFill>
                <a:srgbClr val="66666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E5A434-646A-2746-9BDC-885B2382B33E}" type="slidenum">
              <a:rPr lang="sv-SE" smtClean="0"/>
              <a:t>29</a:t>
            </a:fld>
            <a:endParaRPr lang="sv-SE"/>
          </a:p>
        </p:txBody>
      </p:sp>
    </p:spTree>
    <p:extLst>
      <p:ext uri="{BB962C8B-B14F-4D97-AF65-F5344CB8AC3E}">
        <p14:creationId xmlns:p14="http://schemas.microsoft.com/office/powerpoint/2010/main" val="343129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CB243-26EF-ACF8-E527-2241C2537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1B4704-2064-4FB8-D725-DD73E512184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B2D86D-8940-B785-5E3B-989893A103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none" dirty="0">
              <a:effectLst/>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90D8BB0-6F4C-9C13-ED4B-F553F9E45A3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532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2_First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3682663" cy="76962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3"/>
          <a:stretch>
            <a:fillRect/>
          </a:stretch>
        </p:blipFill>
        <p:spPr>
          <a:xfrm>
            <a:off x="1911296" y="1177140"/>
            <a:ext cx="9956926" cy="5341923"/>
          </a:xfrm>
          <a:prstGeom prst="rect">
            <a:avLst/>
          </a:prstGeom>
        </p:spPr>
      </p:pic>
    </p:spTree>
    <p:extLst>
      <p:ext uri="{BB962C8B-B14F-4D97-AF65-F5344CB8AC3E}">
        <p14:creationId xmlns:p14="http://schemas.microsoft.com/office/powerpoint/2010/main" val="171921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Transpar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179FEA-4A38-F1AD-B13B-DE581CA89895}"/>
              </a:ext>
            </a:extLst>
          </p:cNvPr>
          <p:cNvSpPr/>
          <p:nvPr userDrawn="1"/>
        </p:nvSpPr>
        <p:spPr>
          <a:xfrm>
            <a:off x="0" y="0"/>
            <a:ext cx="13682663" cy="76962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393692" y="3126236"/>
            <a:ext cx="10895279" cy="737680"/>
          </a:xfrm>
        </p:spPr>
        <p:txBody>
          <a:bodyPr lIns="90000" bIns="18000"/>
          <a:lstStyle>
            <a:lvl1pPr algn="ctr">
              <a:defRPr>
                <a:solidFill>
                  <a:schemeClr val="bg1"/>
                </a:solidFill>
              </a:defRPr>
            </a:lvl1pPr>
          </a:lstStyle>
          <a:p>
            <a:r>
              <a:rPr lang="sv-SE" dirty="0" err="1"/>
              <a:t>Breaker</a:t>
            </a:r>
            <a:r>
              <a:rPr lang="sv-SE" dirty="0"/>
              <a:t> </a:t>
            </a:r>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4"/>
            <a:ext cx="4848691"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4"/>
            <a:ext cx="3078600" cy="409751"/>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393692" y="3873246"/>
            <a:ext cx="10895279" cy="569052"/>
          </a:xfrm>
        </p:spPr>
        <p:txBody>
          <a:bodyPr lIns="90000" tIns="18000">
            <a:noAutofit/>
          </a:bodyPr>
          <a:lstStyle>
            <a:lvl1pPr marL="0" indent="0" algn="ctr">
              <a:spcBef>
                <a:spcPts val="0"/>
              </a:spcBef>
              <a:buFontTx/>
              <a:buNone/>
              <a:defRPr sz="2469">
                <a:solidFill>
                  <a:schemeClr val="bg1"/>
                </a:solidFill>
              </a:defRPr>
            </a:lvl1pPr>
            <a:lvl2pPr marL="92638" indent="0">
              <a:buNone/>
              <a:defRPr/>
            </a:lvl2pPr>
          </a:lstStyle>
          <a:p>
            <a:pPr lvl="0"/>
            <a:r>
              <a:rPr lang="sv-SE" dirty="0" err="1"/>
              <a:t>Sub-headline</a:t>
            </a:r>
            <a:endParaRPr lang="sv-SE" dirty="0"/>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341834" y="7266694"/>
            <a:ext cx="934463" cy="409751"/>
          </a:xfrm>
        </p:spPr>
        <p:txBody>
          <a:bodyPr/>
          <a:lstStyle/>
          <a:p>
            <a:r>
              <a:rPr lang="en-US"/>
              <a:t>2026-04-14</a:t>
            </a:r>
            <a:endParaRPr lang="sv-SE" dirty="0"/>
          </a:p>
        </p:txBody>
      </p:sp>
      <p:pic>
        <p:nvPicPr>
          <p:cNvPr id="7" name="Bildobjekt 6">
            <a:extLst>
              <a:ext uri="{FF2B5EF4-FFF2-40B4-BE49-F238E27FC236}">
                <a16:creationId xmlns:a16="http://schemas.microsoft.com/office/drawing/2014/main" id="{B414C8B0-FEF7-D89C-BDE4-1BF0DC61156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260317" y="468464"/>
            <a:ext cx="927435" cy="897890"/>
          </a:xfrm>
          <a:prstGeom prst="rect">
            <a:avLst/>
          </a:prstGeom>
        </p:spPr>
      </p:pic>
    </p:spTree>
    <p:extLst>
      <p:ext uri="{BB962C8B-B14F-4D97-AF65-F5344CB8AC3E}">
        <p14:creationId xmlns:p14="http://schemas.microsoft.com/office/powerpoint/2010/main" val="116275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Blu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179FEA-4A38-F1AD-B13B-DE581CA89895}"/>
              </a:ext>
            </a:extLst>
          </p:cNvPr>
          <p:cNvSpPr/>
          <p:nvPr userDrawn="1"/>
        </p:nvSpPr>
        <p:spPr>
          <a:xfrm>
            <a:off x="0" y="0"/>
            <a:ext cx="13682663" cy="769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393692" y="3126236"/>
            <a:ext cx="10895279" cy="737680"/>
          </a:xfrm>
        </p:spPr>
        <p:txBody>
          <a:bodyPr lIns="90000" bIns="18000"/>
          <a:lstStyle>
            <a:lvl1pPr algn="ctr">
              <a:defRPr>
                <a:solidFill>
                  <a:schemeClr val="bg1"/>
                </a:solidFill>
              </a:defRPr>
            </a:lvl1pPr>
          </a:lstStyle>
          <a:p>
            <a:r>
              <a:rPr lang="sv-SE" dirty="0" err="1"/>
              <a:t>Breaker</a:t>
            </a:r>
            <a:r>
              <a:rPr lang="sv-SE" dirty="0"/>
              <a:t> </a:t>
            </a:r>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4"/>
            <a:ext cx="4848691"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4"/>
            <a:ext cx="3078600" cy="409751"/>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393692" y="3873246"/>
            <a:ext cx="10895279" cy="569052"/>
          </a:xfrm>
        </p:spPr>
        <p:txBody>
          <a:bodyPr lIns="90000" tIns="18000">
            <a:noAutofit/>
          </a:bodyPr>
          <a:lstStyle>
            <a:lvl1pPr marL="0" indent="0" algn="ctr">
              <a:spcBef>
                <a:spcPts val="0"/>
              </a:spcBef>
              <a:buFontTx/>
              <a:buNone/>
              <a:defRPr sz="2469">
                <a:solidFill>
                  <a:schemeClr val="bg1"/>
                </a:solidFill>
              </a:defRPr>
            </a:lvl1pPr>
            <a:lvl2pPr marL="92638" indent="0">
              <a:buNone/>
              <a:defRPr/>
            </a:lvl2pPr>
          </a:lstStyle>
          <a:p>
            <a:pPr lvl="0"/>
            <a:r>
              <a:rPr lang="sv-SE" dirty="0" err="1"/>
              <a:t>Sub-headline</a:t>
            </a:r>
            <a:endParaRPr lang="sv-SE" dirty="0"/>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341834" y="7266694"/>
            <a:ext cx="934463" cy="409751"/>
          </a:xfrm>
        </p:spPr>
        <p:txBody>
          <a:bodyPr/>
          <a:lstStyle/>
          <a:p>
            <a:r>
              <a:rPr lang="en-US"/>
              <a:t>2026-04-14</a:t>
            </a:r>
            <a:endParaRPr lang="sv-SE" dirty="0"/>
          </a:p>
        </p:txBody>
      </p:sp>
      <p:pic>
        <p:nvPicPr>
          <p:cNvPr id="7" name="Bildobjekt 6">
            <a:extLst>
              <a:ext uri="{FF2B5EF4-FFF2-40B4-BE49-F238E27FC236}">
                <a16:creationId xmlns:a16="http://schemas.microsoft.com/office/drawing/2014/main" id="{B414C8B0-FEF7-D89C-BDE4-1BF0DC6115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260317" y="468464"/>
            <a:ext cx="927435" cy="897890"/>
          </a:xfrm>
          <a:prstGeom prst="rect">
            <a:avLst/>
          </a:prstGeom>
        </p:spPr>
      </p:pic>
    </p:spTree>
    <p:extLst>
      <p:ext uri="{BB962C8B-B14F-4D97-AF65-F5344CB8AC3E}">
        <p14:creationId xmlns:p14="http://schemas.microsoft.com/office/powerpoint/2010/main" val="4565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Dark Blu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179FEA-4A38-F1AD-B13B-DE581CA89895}"/>
              </a:ext>
            </a:extLst>
          </p:cNvPr>
          <p:cNvSpPr/>
          <p:nvPr userDrawn="1"/>
        </p:nvSpPr>
        <p:spPr>
          <a:xfrm>
            <a:off x="0" y="0"/>
            <a:ext cx="13682663" cy="769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454572" y="3066116"/>
            <a:ext cx="10895279" cy="737680"/>
          </a:xfrm>
        </p:spPr>
        <p:txBody>
          <a:bodyPr lIns="90000" bIns="18000"/>
          <a:lstStyle>
            <a:lvl1pPr algn="ctr">
              <a:defRPr>
                <a:solidFill>
                  <a:schemeClr val="bg1"/>
                </a:solidFill>
              </a:defRPr>
            </a:lvl1pPr>
          </a:lstStyle>
          <a:p>
            <a:r>
              <a:rPr lang="sv-SE" dirty="0" err="1"/>
              <a:t>Breaker</a:t>
            </a:r>
            <a:r>
              <a:rPr lang="sv-SE" dirty="0"/>
              <a:t> </a:t>
            </a:r>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4"/>
            <a:ext cx="4848691"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4"/>
            <a:ext cx="3078600" cy="409751"/>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454572" y="3813126"/>
            <a:ext cx="10895279" cy="569052"/>
          </a:xfrm>
        </p:spPr>
        <p:txBody>
          <a:bodyPr lIns="90000" tIns="18000">
            <a:noAutofit/>
          </a:bodyPr>
          <a:lstStyle>
            <a:lvl1pPr marL="0" indent="0" algn="ctr">
              <a:spcBef>
                <a:spcPts val="0"/>
              </a:spcBef>
              <a:buFontTx/>
              <a:buNone/>
              <a:defRPr sz="2469">
                <a:solidFill>
                  <a:schemeClr val="bg1"/>
                </a:solidFill>
              </a:defRPr>
            </a:lvl1pPr>
            <a:lvl2pPr marL="92638" indent="0">
              <a:buNone/>
              <a:defRPr/>
            </a:lvl2pPr>
          </a:lstStyle>
          <a:p>
            <a:pPr lvl="0"/>
            <a:r>
              <a:rPr lang="sv-SE" dirty="0" err="1"/>
              <a:t>Sub-headline</a:t>
            </a:r>
            <a:endParaRPr lang="sv-SE" dirty="0"/>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341834" y="7266694"/>
            <a:ext cx="934463" cy="409751"/>
          </a:xfrm>
        </p:spPr>
        <p:txBody>
          <a:bodyPr/>
          <a:lstStyle/>
          <a:p>
            <a:r>
              <a:rPr lang="en-US"/>
              <a:t>2026-04-14</a:t>
            </a:r>
            <a:endParaRPr lang="sv-SE" dirty="0"/>
          </a:p>
        </p:txBody>
      </p:sp>
      <p:pic>
        <p:nvPicPr>
          <p:cNvPr id="3" name="Bildobjekt 2">
            <a:extLst>
              <a:ext uri="{FF2B5EF4-FFF2-40B4-BE49-F238E27FC236}">
                <a16:creationId xmlns:a16="http://schemas.microsoft.com/office/drawing/2014/main" id="{95B78A51-1879-CD4D-93B7-3F056C434E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260317" y="468464"/>
            <a:ext cx="927435" cy="897890"/>
          </a:xfrm>
          <a:prstGeom prst="rect">
            <a:avLst/>
          </a:prstGeom>
        </p:spPr>
      </p:pic>
    </p:spTree>
    <p:extLst>
      <p:ext uri="{BB962C8B-B14F-4D97-AF65-F5344CB8AC3E}">
        <p14:creationId xmlns:p14="http://schemas.microsoft.com/office/powerpoint/2010/main" val="95167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001829" y="297808"/>
            <a:ext cx="10895279" cy="737680"/>
          </a:xfrm>
        </p:spPr>
        <p:txBody>
          <a:bodyPr lIns="90000" bIns="18000"/>
          <a:lstStyle>
            <a:lvl1pPr>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4"/>
            <a:ext cx="4848691"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4"/>
            <a:ext cx="3078600" cy="409751"/>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001829" y="1044818"/>
            <a:ext cx="10895279" cy="569052"/>
          </a:xfrm>
        </p:spPr>
        <p:txBody>
          <a:bodyPr lIns="90000" tIns="18000">
            <a:noAutofit/>
          </a:bodyPr>
          <a:lstStyle>
            <a:lvl1pPr marL="0" indent="0">
              <a:spcBef>
                <a:spcPts val="0"/>
              </a:spcBef>
              <a:buFontTx/>
              <a:buNone/>
              <a:defRPr sz="2469">
                <a:solidFill>
                  <a:schemeClr val="accent1"/>
                </a:solidFill>
              </a:defRPr>
            </a:lvl1pPr>
            <a:lvl2pPr marL="92638" indent="0">
              <a:buNone/>
              <a:defRPr/>
            </a:lvl2pPr>
          </a:lstStyle>
          <a:p>
            <a:pPr lvl="0"/>
            <a:r>
              <a:rPr lang="sv-SE"/>
              <a:t>Sub-headline</a:t>
            </a: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260316" y="468464"/>
            <a:ext cx="927434" cy="89789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991383" y="1753361"/>
            <a:ext cx="10902009" cy="5350825"/>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341834" y="7266694"/>
            <a:ext cx="934463" cy="409751"/>
          </a:xfrm>
        </p:spPr>
        <p:txBody>
          <a:bodyPr/>
          <a:lstStyle/>
          <a:p>
            <a:r>
              <a:rPr lang="en-US"/>
              <a:t>2026-04-14</a:t>
            </a:r>
            <a:endParaRPr lang="sv-SE" dirty="0"/>
          </a:p>
        </p:txBody>
      </p:sp>
      <p:sp>
        <p:nvSpPr>
          <p:cNvPr id="7" name="Rektangel 14">
            <a:extLst>
              <a:ext uri="{FF2B5EF4-FFF2-40B4-BE49-F238E27FC236}">
                <a16:creationId xmlns:a16="http://schemas.microsoft.com/office/drawing/2014/main" id="{37A42AFA-3A93-2875-01FD-EEDAEDB1834E}"/>
              </a:ext>
            </a:extLst>
          </p:cNvPr>
          <p:cNvSpPr/>
          <p:nvPr userDrawn="1"/>
        </p:nvSpPr>
        <p:spPr>
          <a:xfrm>
            <a:off x="1" y="502391"/>
            <a:ext cx="327815" cy="7193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69475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001838" y="297808"/>
            <a:ext cx="11018145" cy="737680"/>
          </a:xfrm>
        </p:spPr>
        <p:txBody>
          <a:bodyPr lIns="90000" bIns="18000"/>
          <a:lstStyle>
            <a:lvl1pPr>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4"/>
            <a:ext cx="4848691"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4"/>
            <a:ext cx="3078600" cy="409751"/>
          </a:xfrm>
        </p:spPr>
        <p:txBody>
          <a:bodyPr/>
          <a:lstStyle/>
          <a:p>
            <a:fld id="{F7283078-D760-1647-8B80-66BA8B52336D}" type="slidenum">
              <a:rPr lang="sv-SE" smtClean="0"/>
              <a:t>‹#›</a:t>
            </a:fld>
            <a:endParaRPr lang="sv-SE" dirty="0"/>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991392" y="1753361"/>
            <a:ext cx="5878446" cy="5350825"/>
          </a:xfrm>
        </p:spPr>
        <p:txBody>
          <a:bodyPr lIns="0" rIns="18000"/>
          <a:lstStyle>
            <a:lvl1pPr>
              <a:lnSpc>
                <a:spcPct val="100000"/>
              </a:lnSpc>
              <a:defRPr/>
            </a:lvl1pPr>
            <a:lvl2pPr marL="402617" indent="-242283">
              <a:lnSpc>
                <a:spcPct val="100000"/>
              </a:lnSpc>
              <a:tabLst/>
              <a:defRPr/>
            </a:lvl2pPr>
            <a:lvl3pPr marL="504163" indent="-220905">
              <a:lnSpc>
                <a:spcPct val="100000"/>
              </a:lnSpc>
              <a:tabLst/>
              <a:defRPr/>
            </a:lvl3pPr>
            <a:lvl4pPr marL="607490" indent="-201996">
              <a:lnSpc>
                <a:spcPct val="100000"/>
              </a:lnSpc>
              <a:tabLst/>
              <a:defRPr/>
            </a:lvl4pPr>
            <a:lvl5pPr marL="706986" indent="-181796">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7047733" y="1753361"/>
            <a:ext cx="5878446" cy="5350825"/>
          </a:xfrm>
        </p:spPr>
        <p:txBody>
          <a:bodyPr lIns="0" rIns="18000"/>
          <a:lstStyle>
            <a:lvl1pPr>
              <a:lnSpc>
                <a:spcPct val="100000"/>
              </a:lnSpc>
              <a:defRPr/>
            </a:lvl1pPr>
            <a:lvl2pPr marL="403992" indent="-242395">
              <a:lnSpc>
                <a:spcPct val="100000"/>
              </a:lnSpc>
              <a:tabLst/>
              <a:defRPr/>
            </a:lvl2pPr>
            <a:lvl3pPr marL="504990" indent="-222196">
              <a:lnSpc>
                <a:spcPct val="100000"/>
              </a:lnSpc>
              <a:tabLst/>
              <a:defRPr/>
            </a:lvl3pPr>
            <a:lvl4pPr marL="605988" indent="-201996">
              <a:lnSpc>
                <a:spcPct val="100000"/>
              </a:lnSpc>
              <a:tabLst/>
              <a:defRPr/>
            </a:lvl4pPr>
            <a:lvl5pPr marL="705471" indent="-181796">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001838" y="1044818"/>
            <a:ext cx="11018145" cy="569052"/>
          </a:xfrm>
        </p:spPr>
        <p:txBody>
          <a:bodyPr lIns="90000" tIns="18000">
            <a:noAutofit/>
          </a:bodyPr>
          <a:lstStyle>
            <a:lvl1pPr marL="0" indent="0">
              <a:spcBef>
                <a:spcPts val="0"/>
              </a:spcBef>
              <a:buFontTx/>
              <a:buNone/>
              <a:defRPr sz="2469">
                <a:solidFill>
                  <a:schemeClr val="accent1"/>
                </a:solidFill>
              </a:defRPr>
            </a:lvl1pPr>
            <a:lvl2pPr marL="92638" indent="0">
              <a:buNone/>
              <a:defRPr/>
            </a:lvl2pPr>
          </a:lstStyle>
          <a:p>
            <a:pPr lvl="0"/>
            <a:r>
              <a:rPr lang="sv-SE"/>
              <a:t>Sub-headline</a:t>
            </a: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260316" y="468464"/>
            <a:ext cx="927434" cy="89789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341834" y="7266694"/>
            <a:ext cx="934463" cy="409751"/>
          </a:xfrm>
        </p:spPr>
        <p:txBody>
          <a:bodyPr/>
          <a:lstStyle/>
          <a:p>
            <a:r>
              <a:rPr lang="en-US"/>
              <a:t>2026-04-14</a:t>
            </a:r>
            <a:endParaRPr lang="sv-SE" dirty="0"/>
          </a:p>
        </p:txBody>
      </p:sp>
      <p:cxnSp>
        <p:nvCxnSpPr>
          <p:cNvPr id="4" name="Rak 71">
            <a:extLst>
              <a:ext uri="{FF2B5EF4-FFF2-40B4-BE49-F238E27FC236}">
                <a16:creationId xmlns:a16="http://schemas.microsoft.com/office/drawing/2014/main" id="{7B98440F-C37E-51E9-D8E1-762C411B7B95}"/>
              </a:ext>
            </a:extLst>
          </p:cNvPr>
          <p:cNvCxnSpPr>
            <a:cxnSpLocks/>
          </p:cNvCxnSpPr>
          <p:nvPr userDrawn="1"/>
        </p:nvCxnSpPr>
        <p:spPr>
          <a:xfrm>
            <a:off x="546332" y="309084"/>
            <a:ext cx="0" cy="12400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26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034722" y="297808"/>
            <a:ext cx="10878404" cy="737680"/>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4"/>
            <a:ext cx="4848691"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4"/>
            <a:ext cx="3078600" cy="409751"/>
          </a:xfrm>
        </p:spPr>
        <p:txBody>
          <a:bodyPr/>
          <a:lstStyle/>
          <a:p>
            <a:fld id="{F7283078-D760-1647-8B80-66BA8B52336D}" type="slidenum">
              <a:rPr lang="sv-SE" smtClean="0"/>
              <a:t>‹#›</a:t>
            </a:fld>
            <a:endParaRPr lang="sv-SE" dirty="0"/>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24275" y="1753361"/>
            <a:ext cx="3653434" cy="5350825"/>
          </a:xfrm>
        </p:spPr>
        <p:txBody>
          <a:bodyPr lIns="0" rIns="18000"/>
          <a:lstStyle>
            <a:lvl1pPr>
              <a:lnSpc>
                <a:spcPct val="100000"/>
              </a:lnSpc>
              <a:defRPr/>
            </a:lvl1pPr>
            <a:lvl2pPr marL="403992" indent="-242395">
              <a:lnSpc>
                <a:spcPct val="100000"/>
              </a:lnSpc>
              <a:tabLst/>
              <a:defRPr/>
            </a:lvl2pPr>
            <a:lvl3pPr marL="504163" indent="-220905">
              <a:lnSpc>
                <a:spcPct val="100000"/>
              </a:lnSpc>
              <a:tabLst/>
              <a:defRPr/>
            </a:lvl3pPr>
            <a:lvl4pPr marL="607490" indent="-203090">
              <a:lnSpc>
                <a:spcPct val="100000"/>
              </a:lnSpc>
              <a:tabLst/>
              <a:defRPr/>
            </a:lvl4pPr>
            <a:lvl5pPr marL="706986" indent="-181796">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034722" y="1044818"/>
            <a:ext cx="10878404" cy="569052"/>
          </a:xfrm>
        </p:spPr>
        <p:txBody>
          <a:bodyPr lIns="90000" tIns="18000">
            <a:noAutofit/>
          </a:bodyPr>
          <a:lstStyle>
            <a:lvl1pPr marL="0" indent="0">
              <a:spcBef>
                <a:spcPts val="0"/>
              </a:spcBef>
              <a:buFontTx/>
              <a:buNone/>
              <a:defRPr sz="2469">
                <a:solidFill>
                  <a:schemeClr val="accent1"/>
                </a:solidFill>
              </a:defRPr>
            </a:lvl1pPr>
            <a:lvl2pPr marL="92638" indent="0">
              <a:buNone/>
              <a:defRPr/>
            </a:lvl2pPr>
          </a:lstStyle>
          <a:p>
            <a:pPr lvl="0"/>
            <a:r>
              <a:rPr lang="sv-SE"/>
              <a:t>Sub-headline</a:t>
            </a: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260316" y="468464"/>
            <a:ext cx="927434" cy="89789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964434" y="1753361"/>
            <a:ext cx="3653434" cy="5350825"/>
          </a:xfrm>
        </p:spPr>
        <p:txBody>
          <a:bodyPr lIns="0" rIns="18000"/>
          <a:lstStyle>
            <a:lvl1pPr>
              <a:lnSpc>
                <a:spcPct val="100000"/>
              </a:lnSpc>
              <a:defRPr/>
            </a:lvl1pPr>
            <a:lvl2pPr marL="403992" indent="-242395">
              <a:lnSpc>
                <a:spcPct val="100000"/>
              </a:lnSpc>
              <a:tabLst/>
              <a:defRPr/>
            </a:lvl2pPr>
            <a:lvl3pPr marL="504990" indent="-222196">
              <a:lnSpc>
                <a:spcPct val="100000"/>
              </a:lnSpc>
              <a:tabLst/>
              <a:defRPr/>
            </a:lvl3pPr>
            <a:lvl4pPr marL="605707" indent="-220905">
              <a:lnSpc>
                <a:spcPct val="100000"/>
              </a:lnSpc>
              <a:tabLst/>
              <a:defRPr/>
            </a:lvl4pPr>
            <a:lvl5pPr marL="706986" indent="-181796">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904593" y="1753361"/>
            <a:ext cx="3653434" cy="5350825"/>
          </a:xfrm>
        </p:spPr>
        <p:txBody>
          <a:bodyPr lIns="0" rIns="18000"/>
          <a:lstStyle>
            <a:lvl1pPr>
              <a:lnSpc>
                <a:spcPct val="100000"/>
              </a:lnSpc>
              <a:defRPr/>
            </a:lvl1pPr>
            <a:lvl2pPr marL="403992" indent="-242395">
              <a:lnSpc>
                <a:spcPct val="100000"/>
              </a:lnSpc>
              <a:tabLst/>
              <a:defRPr/>
            </a:lvl2pPr>
            <a:lvl3pPr marL="504990" indent="-222196">
              <a:lnSpc>
                <a:spcPct val="100000"/>
              </a:lnSpc>
              <a:tabLst/>
              <a:defRPr/>
            </a:lvl3pPr>
            <a:lvl4pPr marL="605988" indent="-201996">
              <a:lnSpc>
                <a:spcPct val="100000"/>
              </a:lnSpc>
              <a:tabLst/>
              <a:defRPr/>
            </a:lvl4pPr>
            <a:lvl5pPr marL="706986" indent="-181796">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341834" y="7266694"/>
            <a:ext cx="934463" cy="409751"/>
          </a:xfrm>
        </p:spPr>
        <p:txBody>
          <a:bodyPr/>
          <a:lstStyle/>
          <a:p>
            <a:r>
              <a:rPr lang="en-US"/>
              <a:t>2026-04-14</a:t>
            </a:r>
            <a:endParaRPr lang="sv-SE" dirty="0"/>
          </a:p>
        </p:txBody>
      </p:sp>
      <p:cxnSp>
        <p:nvCxnSpPr>
          <p:cNvPr id="4" name="Rak 71">
            <a:extLst>
              <a:ext uri="{FF2B5EF4-FFF2-40B4-BE49-F238E27FC236}">
                <a16:creationId xmlns:a16="http://schemas.microsoft.com/office/drawing/2014/main" id="{0C9E0897-D990-25EC-5080-B238D33F7892}"/>
              </a:ext>
            </a:extLst>
          </p:cNvPr>
          <p:cNvCxnSpPr>
            <a:cxnSpLocks/>
          </p:cNvCxnSpPr>
          <p:nvPr userDrawn="1"/>
        </p:nvCxnSpPr>
        <p:spPr>
          <a:xfrm>
            <a:off x="546332" y="309084"/>
            <a:ext cx="0" cy="12400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17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7153112" y="1753025"/>
            <a:ext cx="5838840" cy="5351709"/>
          </a:xfrm>
          <a:solidFill>
            <a:schemeClr val="bg1">
              <a:lumMod val="85000"/>
            </a:schemeClr>
          </a:solidFill>
        </p:spPr>
        <p:txBody>
          <a:bodyPr>
            <a:normAutofit/>
          </a:bodyPr>
          <a:lstStyle>
            <a:lvl1pPr marL="0" indent="0" algn="ctr">
              <a:buFontTx/>
              <a:buNone/>
              <a:defRPr sz="898">
                <a:solidFill>
                  <a:srgbClr val="666666"/>
                </a:solidFill>
              </a:defRPr>
            </a:lvl1pPr>
          </a:lstStyle>
          <a:p>
            <a:r>
              <a:rPr lang="sv-SE" dirty="0"/>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021571" y="297808"/>
            <a:ext cx="10837919" cy="737680"/>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4"/>
            <a:ext cx="4848691"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4"/>
            <a:ext cx="3078600" cy="409751"/>
          </a:xfrm>
        </p:spPr>
        <p:txBody>
          <a:bodyPr/>
          <a:lstStyle/>
          <a:p>
            <a:fld id="{F7283078-D760-1647-8B80-66BA8B52336D}" type="slidenum">
              <a:rPr lang="sv-SE" smtClean="0"/>
              <a:t>‹#›</a:t>
            </a:fld>
            <a:endParaRPr lang="sv-SE" dirty="0"/>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11124" y="1753361"/>
            <a:ext cx="5838267" cy="5350825"/>
          </a:xfrm>
        </p:spPr>
        <p:txBody>
          <a:bodyPr lIns="0" rIns="18000"/>
          <a:lstStyle>
            <a:lvl1pPr>
              <a:lnSpc>
                <a:spcPct val="100000"/>
              </a:lnSpc>
              <a:defRPr/>
            </a:lvl1pPr>
            <a:lvl2pPr marL="403992" indent="-242395">
              <a:lnSpc>
                <a:spcPct val="100000"/>
              </a:lnSpc>
              <a:tabLst/>
              <a:defRPr/>
            </a:lvl2pPr>
            <a:lvl3pPr marL="504990" indent="-222196">
              <a:lnSpc>
                <a:spcPct val="100000"/>
              </a:lnSpc>
              <a:tabLst/>
              <a:defRPr/>
            </a:lvl3pPr>
            <a:lvl4pPr marL="605988" indent="-201996">
              <a:lnSpc>
                <a:spcPct val="100000"/>
              </a:lnSpc>
              <a:tabLst/>
              <a:defRPr/>
            </a:lvl4pPr>
            <a:lvl5pPr marL="706986" indent="-181796">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021571" y="1044818"/>
            <a:ext cx="10837919" cy="569052"/>
          </a:xfrm>
        </p:spPr>
        <p:txBody>
          <a:bodyPr lIns="90000" tIns="18000">
            <a:noAutofit/>
          </a:bodyPr>
          <a:lstStyle>
            <a:lvl1pPr marL="0" indent="0">
              <a:spcBef>
                <a:spcPts val="0"/>
              </a:spcBef>
              <a:buFontTx/>
              <a:buNone/>
              <a:defRPr sz="2469">
                <a:solidFill>
                  <a:schemeClr val="accent1"/>
                </a:solidFill>
              </a:defRPr>
            </a:lvl1pPr>
            <a:lvl2pPr marL="92638" indent="0">
              <a:buNone/>
              <a:defRPr/>
            </a:lvl2pPr>
          </a:lstStyle>
          <a:p>
            <a:pPr lvl="0"/>
            <a:r>
              <a:rPr lang="sv-SE"/>
              <a:t>Sub-headline</a:t>
            </a: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260316" y="468464"/>
            <a:ext cx="927434" cy="89789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341834" y="7266694"/>
            <a:ext cx="934463" cy="409751"/>
          </a:xfrm>
        </p:spPr>
        <p:txBody>
          <a:bodyPr/>
          <a:lstStyle/>
          <a:p>
            <a:r>
              <a:rPr lang="en-US"/>
              <a:t>2026-04-14</a:t>
            </a:r>
            <a:endParaRPr lang="sv-SE" dirty="0"/>
          </a:p>
        </p:txBody>
      </p:sp>
      <p:cxnSp>
        <p:nvCxnSpPr>
          <p:cNvPr id="4" name="Rak 71">
            <a:extLst>
              <a:ext uri="{FF2B5EF4-FFF2-40B4-BE49-F238E27FC236}">
                <a16:creationId xmlns:a16="http://schemas.microsoft.com/office/drawing/2014/main" id="{3AE18C13-D5A1-70F7-E0F6-D97FC5D5A2EF}"/>
              </a:ext>
            </a:extLst>
          </p:cNvPr>
          <p:cNvCxnSpPr>
            <a:cxnSpLocks/>
          </p:cNvCxnSpPr>
          <p:nvPr userDrawn="1"/>
        </p:nvCxnSpPr>
        <p:spPr>
          <a:xfrm>
            <a:off x="546332" y="309084"/>
            <a:ext cx="0" cy="12400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79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3682663" cy="7696200"/>
          </a:xfrm>
          <a:solidFill>
            <a:schemeClr val="bg1">
              <a:lumMod val="85000"/>
            </a:schemeClr>
          </a:solidFill>
        </p:spPr>
        <p:txBody>
          <a:bodyPr>
            <a:normAutofit/>
          </a:bodyPr>
          <a:lstStyle>
            <a:lvl1pPr algn="ctr">
              <a:defRPr sz="898"/>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2260316" y="468464"/>
            <a:ext cx="929236" cy="89688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12">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999887" y="297808"/>
            <a:ext cx="10888702" cy="737680"/>
          </a:xfrm>
        </p:spPr>
        <p:txBody>
          <a:bodyPr lIns="90000" bIns="18000"/>
          <a:lstStyle>
            <a:lvl1pPr>
              <a:defRPr>
                <a:solidFill>
                  <a:schemeClr val="bg1"/>
                </a:solidFill>
              </a:defRPr>
            </a:lvl1pPr>
          </a:lstStyle>
          <a:p>
            <a:r>
              <a:rPr lang="sv-SE" dirty="0"/>
              <a:t>Image </a:t>
            </a:r>
            <a:r>
              <a:rPr lang="sv-SE" dirty="0" err="1"/>
              <a:t>title</a:t>
            </a:r>
            <a:endParaRPr lang="sv-SE" dirty="0"/>
          </a:p>
        </p:txBody>
      </p:sp>
      <p:cxnSp>
        <p:nvCxnSpPr>
          <p:cNvPr id="2" name="Rak 71">
            <a:extLst>
              <a:ext uri="{FF2B5EF4-FFF2-40B4-BE49-F238E27FC236}">
                <a16:creationId xmlns:a16="http://schemas.microsoft.com/office/drawing/2014/main" id="{820F6F9F-EB2F-29CB-23EC-F542085C030B}"/>
              </a:ext>
            </a:extLst>
          </p:cNvPr>
          <p:cNvCxnSpPr>
            <a:cxnSpLocks/>
          </p:cNvCxnSpPr>
          <p:nvPr userDrawn="1"/>
        </p:nvCxnSpPr>
        <p:spPr>
          <a:xfrm>
            <a:off x="546333" y="297808"/>
            <a:ext cx="10372" cy="948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Rak 71">
            <a:extLst>
              <a:ext uri="{FF2B5EF4-FFF2-40B4-BE49-F238E27FC236}">
                <a16:creationId xmlns:a16="http://schemas.microsoft.com/office/drawing/2014/main" id="{83DCAE1B-7D89-79F7-0F41-5607193324D7}"/>
              </a:ext>
            </a:extLst>
          </p:cNvPr>
          <p:cNvCxnSpPr>
            <a:cxnSpLocks/>
          </p:cNvCxnSpPr>
          <p:nvPr userDrawn="1"/>
        </p:nvCxnSpPr>
        <p:spPr>
          <a:xfrm>
            <a:off x="546332" y="309084"/>
            <a:ext cx="0" cy="12400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16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003681" y="297808"/>
            <a:ext cx="10859605" cy="737680"/>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341834" y="7266694"/>
            <a:ext cx="934463" cy="409751"/>
          </a:xfrm>
        </p:spPr>
        <p:txBody>
          <a:bodyPr/>
          <a:lstStyle/>
          <a:p>
            <a:r>
              <a:rPr lang="en-US"/>
              <a:t>2026-04-14</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4"/>
            <a:ext cx="4848691"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4"/>
            <a:ext cx="3078600" cy="409751"/>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003681" y="1044818"/>
            <a:ext cx="10859605" cy="569052"/>
          </a:xfrm>
        </p:spPr>
        <p:txBody>
          <a:bodyPr lIns="90000" tIns="18000">
            <a:noAutofit/>
          </a:bodyPr>
          <a:lstStyle>
            <a:lvl1pPr marL="0" indent="0">
              <a:spcBef>
                <a:spcPts val="0"/>
              </a:spcBef>
              <a:buFontTx/>
              <a:buNone/>
              <a:defRPr sz="2469">
                <a:solidFill>
                  <a:schemeClr val="accent1"/>
                </a:solidFill>
              </a:defRPr>
            </a:lvl1pPr>
            <a:lvl2pPr marL="92638" indent="0">
              <a:buNone/>
              <a:defRPr/>
            </a:lvl2pPr>
          </a:lstStyle>
          <a:p>
            <a:pPr lvl="0"/>
            <a:r>
              <a:rPr lang="sv-SE"/>
              <a:t>Sub-headline</a:t>
            </a: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260316" y="468464"/>
            <a:ext cx="927434" cy="89789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043212" y="1859915"/>
            <a:ext cx="8912352" cy="4988278"/>
          </a:xfrm>
        </p:spPr>
        <p:txBody>
          <a:bodyPr/>
          <a:lstStyle>
            <a:lvl1pPr algn="ctr">
              <a:defRPr sz="898" cap="all" baseline="0"/>
            </a:lvl1pPr>
          </a:lstStyle>
          <a:p>
            <a:r>
              <a:rPr lang="en-US" dirty="0"/>
              <a:t>Click icon to add chart</a:t>
            </a:r>
            <a:endParaRPr lang="sv-SE" dirty="0"/>
          </a:p>
        </p:txBody>
      </p:sp>
      <p:cxnSp>
        <p:nvCxnSpPr>
          <p:cNvPr id="8" name="Rak 71">
            <a:extLst>
              <a:ext uri="{FF2B5EF4-FFF2-40B4-BE49-F238E27FC236}">
                <a16:creationId xmlns:a16="http://schemas.microsoft.com/office/drawing/2014/main" id="{82E47360-544B-C9FB-A573-E410AE7A7280}"/>
              </a:ext>
            </a:extLst>
          </p:cNvPr>
          <p:cNvCxnSpPr>
            <a:cxnSpLocks/>
          </p:cNvCxnSpPr>
          <p:nvPr userDrawn="1"/>
        </p:nvCxnSpPr>
        <p:spPr>
          <a:xfrm>
            <a:off x="546332" y="309084"/>
            <a:ext cx="0" cy="12400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84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238655" y="297808"/>
            <a:ext cx="10504407" cy="737680"/>
          </a:xfrm>
        </p:spPr>
        <p:txBody>
          <a:bodyPr lIns="90000" bIns="18000"/>
          <a:lstStyle>
            <a:lvl1pPr>
              <a:defRPr/>
            </a:lvl1pPr>
          </a:lstStyle>
          <a:p>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4"/>
            <a:ext cx="4848691"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4"/>
            <a:ext cx="3078600" cy="409751"/>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238655" y="1044818"/>
            <a:ext cx="10504407" cy="569052"/>
          </a:xfrm>
        </p:spPr>
        <p:txBody>
          <a:bodyPr lIns="90000" tIns="18000">
            <a:noAutofit/>
          </a:bodyPr>
          <a:lstStyle>
            <a:lvl1pPr marL="0" indent="0">
              <a:spcBef>
                <a:spcPts val="0"/>
              </a:spcBef>
              <a:buFontTx/>
              <a:buNone/>
              <a:defRPr sz="2469">
                <a:solidFill>
                  <a:schemeClr val="accent1"/>
                </a:solidFill>
              </a:defRPr>
            </a:lvl1pPr>
            <a:lvl2pPr marL="92638" indent="0">
              <a:buNone/>
              <a:defRPr/>
            </a:lvl2pPr>
          </a:lstStyle>
          <a:p>
            <a:pPr lvl="0"/>
            <a:r>
              <a:rPr lang="sv-SE" dirty="0" err="1"/>
              <a:t>Sub-headline</a:t>
            </a:r>
            <a:endParaRPr lang="sv-SE" dirty="0"/>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260316" y="468464"/>
            <a:ext cx="927434" cy="89789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238211" y="1811815"/>
            <a:ext cx="10504294" cy="4945521"/>
          </a:xfrm>
        </p:spPr>
        <p:txBody>
          <a:bodyPr/>
          <a:lstStyle>
            <a:lvl1pPr algn="ctr">
              <a:defRPr sz="898" cap="all" baseline="0"/>
            </a:lvl1pPr>
          </a:lstStyle>
          <a:p>
            <a:r>
              <a:rPr lang="en-US" dirty="0"/>
              <a:t>Click icon to add table</a:t>
            </a:r>
            <a:endParaRPr lang="sv-SE" dirty="0"/>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341834" y="7266694"/>
            <a:ext cx="934463" cy="409751"/>
          </a:xfrm>
        </p:spPr>
        <p:txBody>
          <a:bodyPr/>
          <a:lstStyle/>
          <a:p>
            <a:r>
              <a:rPr lang="en-US"/>
              <a:t>2026-04-14</a:t>
            </a:r>
            <a:endParaRPr lang="sv-SE" dirty="0"/>
          </a:p>
        </p:txBody>
      </p:sp>
      <p:cxnSp>
        <p:nvCxnSpPr>
          <p:cNvPr id="4" name="Rak 71">
            <a:extLst>
              <a:ext uri="{FF2B5EF4-FFF2-40B4-BE49-F238E27FC236}">
                <a16:creationId xmlns:a16="http://schemas.microsoft.com/office/drawing/2014/main" id="{27BDAC8B-EDA0-1809-9F80-AD03229C2164}"/>
              </a:ext>
            </a:extLst>
          </p:cNvPr>
          <p:cNvCxnSpPr>
            <a:cxnSpLocks/>
          </p:cNvCxnSpPr>
          <p:nvPr userDrawn="1"/>
        </p:nvCxnSpPr>
        <p:spPr>
          <a:xfrm>
            <a:off x="546332" y="309084"/>
            <a:ext cx="0" cy="12400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34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3682663" cy="769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911296" y="1177140"/>
            <a:ext cx="9956926" cy="5341923"/>
          </a:xfrm>
          <a:prstGeom prst="rect">
            <a:avLst/>
          </a:prstGeom>
        </p:spPr>
      </p:pic>
    </p:spTree>
    <p:extLst>
      <p:ext uri="{BB962C8B-B14F-4D97-AF65-F5344CB8AC3E}">
        <p14:creationId xmlns:p14="http://schemas.microsoft.com/office/powerpoint/2010/main" val="221089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9F8F26B-766E-DD1D-5306-E0873E1859CC}"/>
              </a:ext>
            </a:extLst>
          </p:cNvPr>
          <p:cNvSpPr/>
          <p:nvPr userDrawn="1"/>
        </p:nvSpPr>
        <p:spPr>
          <a:xfrm>
            <a:off x="0" y="0"/>
            <a:ext cx="13682663" cy="76962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Rubrik 1">
            <a:extLst>
              <a:ext uri="{FF2B5EF4-FFF2-40B4-BE49-F238E27FC236}">
                <a16:creationId xmlns:a16="http://schemas.microsoft.com/office/drawing/2014/main" id="{789A6DBD-C0D8-4BB8-B115-071740364588}"/>
              </a:ext>
            </a:extLst>
          </p:cNvPr>
          <p:cNvSpPr>
            <a:spLocks noGrp="1"/>
          </p:cNvSpPr>
          <p:nvPr>
            <p:ph type="title" hasCustomPrompt="1"/>
          </p:nvPr>
        </p:nvSpPr>
        <p:spPr>
          <a:xfrm>
            <a:off x="1332259" y="4915911"/>
            <a:ext cx="11018145" cy="737680"/>
          </a:xfrm>
          <a:ln>
            <a:noFill/>
          </a:ln>
        </p:spPr>
        <p:txBody>
          <a:bodyPr lIns="90000" bIns="18000"/>
          <a:lstStyle>
            <a:lvl1pPr algn="ctr">
              <a:defRPr sz="3591">
                <a:solidFill>
                  <a:schemeClr val="bg1"/>
                </a:solidFill>
              </a:defRPr>
            </a:lvl1pPr>
          </a:lstStyle>
          <a:p>
            <a:r>
              <a:rPr lang="sv-SE" dirty="0"/>
              <a:t>Text</a:t>
            </a:r>
          </a:p>
        </p:txBody>
      </p:sp>
      <p:sp>
        <p:nvSpPr>
          <p:cNvPr id="7" name="Rubrik 1">
            <a:extLst>
              <a:ext uri="{FF2B5EF4-FFF2-40B4-BE49-F238E27FC236}">
                <a16:creationId xmlns:a16="http://schemas.microsoft.com/office/drawing/2014/main" id="{AEA8FF8E-3AE8-D92D-B531-FDA3E466BFE5}"/>
              </a:ext>
            </a:extLst>
          </p:cNvPr>
          <p:cNvSpPr txBox="1">
            <a:spLocks/>
          </p:cNvSpPr>
          <p:nvPr userDrawn="1"/>
        </p:nvSpPr>
        <p:spPr>
          <a:xfrm>
            <a:off x="1332258" y="5852015"/>
            <a:ext cx="11018145" cy="737680"/>
          </a:xfrm>
          <a:prstGeom prst="rect">
            <a:avLst/>
          </a:prstGeom>
          <a:ln>
            <a:noFill/>
          </a:ln>
        </p:spPr>
        <p:txBody>
          <a:bodyPr vert="horz" lIns="101000" tIns="51308" rIns="102616" bIns="20200" rtlCol="0" anchor="t" anchorCtr="0">
            <a:noAutofit/>
          </a:bodyPr>
          <a:lstStyle>
            <a:lvl1pPr algn="l" defTabSz="914400" rtl="0" eaLnBrk="1" latinLnBrk="0" hangingPunct="1">
              <a:lnSpc>
                <a:spcPct val="90000"/>
              </a:lnSpc>
              <a:spcBef>
                <a:spcPct val="0"/>
              </a:spcBef>
              <a:buNone/>
              <a:defRPr sz="4200" kern="1200">
                <a:solidFill>
                  <a:schemeClr val="bg1"/>
                </a:solidFill>
                <a:latin typeface="+mj-lt"/>
                <a:ea typeface="+mj-ea"/>
                <a:cs typeface="+mj-cs"/>
              </a:defRPr>
            </a:lvl1pPr>
          </a:lstStyle>
          <a:p>
            <a:pPr algn="ctr"/>
            <a:r>
              <a:rPr lang="sv-SE" sz="2020" dirty="0"/>
              <a:t>Text</a:t>
            </a:r>
          </a:p>
        </p:txBody>
      </p:sp>
      <p:pic>
        <p:nvPicPr>
          <p:cNvPr id="8" name="Bildobjekt 7">
            <a:extLst>
              <a:ext uri="{FF2B5EF4-FFF2-40B4-BE49-F238E27FC236}">
                <a16:creationId xmlns:a16="http://schemas.microsoft.com/office/drawing/2014/main" id="{84077D1A-8897-58AE-A0B9-FC54FE91EA26}"/>
              </a:ext>
            </a:extLst>
          </p:cNvPr>
          <p:cNvPicPr>
            <a:picLocks noChangeAspect="1"/>
          </p:cNvPicPr>
          <p:nvPr userDrawn="1"/>
        </p:nvPicPr>
        <p:blipFill>
          <a:blip r:embed="rId3"/>
          <a:stretch>
            <a:fillRect/>
          </a:stretch>
        </p:blipFill>
        <p:spPr>
          <a:xfrm>
            <a:off x="3856112" y="1051128"/>
            <a:ext cx="5970439" cy="3203160"/>
          </a:xfrm>
          <a:prstGeom prst="rect">
            <a:avLst/>
          </a:prstGeom>
        </p:spPr>
      </p:pic>
    </p:spTree>
    <p:extLst>
      <p:ext uri="{BB962C8B-B14F-4D97-AF65-F5344CB8AC3E}">
        <p14:creationId xmlns:p14="http://schemas.microsoft.com/office/powerpoint/2010/main" val="159614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no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9F8F26B-766E-DD1D-5306-E0873E1859CC}"/>
              </a:ext>
            </a:extLst>
          </p:cNvPr>
          <p:cNvSpPr/>
          <p:nvPr userDrawn="1"/>
        </p:nvSpPr>
        <p:spPr>
          <a:xfrm>
            <a:off x="0" y="0"/>
            <a:ext cx="13682663" cy="76962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4" name="Bildobjekt 3">
            <a:extLst>
              <a:ext uri="{FF2B5EF4-FFF2-40B4-BE49-F238E27FC236}">
                <a16:creationId xmlns:a16="http://schemas.microsoft.com/office/drawing/2014/main" id="{A2C713E2-4917-AAB9-E6AF-E09218A6B461}"/>
              </a:ext>
            </a:extLst>
          </p:cNvPr>
          <p:cNvPicPr>
            <a:picLocks noChangeAspect="1"/>
          </p:cNvPicPr>
          <p:nvPr userDrawn="1"/>
        </p:nvPicPr>
        <p:blipFill>
          <a:blip r:embed="rId3"/>
          <a:stretch>
            <a:fillRect/>
          </a:stretch>
        </p:blipFill>
        <p:spPr>
          <a:xfrm>
            <a:off x="3249908" y="1878240"/>
            <a:ext cx="7604321" cy="4079742"/>
          </a:xfrm>
          <a:prstGeom prst="rect">
            <a:avLst/>
          </a:prstGeom>
        </p:spPr>
      </p:pic>
    </p:spTree>
    <p:extLst>
      <p:ext uri="{BB962C8B-B14F-4D97-AF65-F5344CB8AC3E}">
        <p14:creationId xmlns:p14="http://schemas.microsoft.com/office/powerpoint/2010/main" val="299476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238655" y="297808"/>
            <a:ext cx="10504407" cy="737680"/>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3"/>
            <a:ext cx="4848690"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3"/>
            <a:ext cx="3078599" cy="409751"/>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228208" y="1753360"/>
            <a:ext cx="5604353" cy="5350825"/>
          </a:xfrm>
        </p:spPr>
        <p:txBody>
          <a:bodyPr lIns="0" rIns="18000"/>
          <a:lstStyle>
            <a:lvl1pPr>
              <a:lnSpc>
                <a:spcPct val="100000"/>
              </a:lnSpc>
              <a:defRPr/>
            </a:lvl1pPr>
            <a:lvl2pPr marL="402617" indent="-242283">
              <a:lnSpc>
                <a:spcPct val="100000"/>
              </a:lnSpc>
              <a:tabLst/>
              <a:defRPr/>
            </a:lvl2pPr>
            <a:lvl3pPr marL="504163" indent="-220905">
              <a:lnSpc>
                <a:spcPct val="100000"/>
              </a:lnSpc>
              <a:tabLst/>
              <a:defRPr/>
            </a:lvl3pPr>
            <a:lvl4pPr marL="607490" indent="-201996">
              <a:lnSpc>
                <a:spcPct val="100000"/>
              </a:lnSpc>
              <a:tabLst/>
              <a:defRPr/>
            </a:lvl4pPr>
            <a:lvl5pPr marL="706986" indent="-181796">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7152976" y="1753360"/>
            <a:ext cx="5604353" cy="5350825"/>
          </a:xfrm>
        </p:spPr>
        <p:txBody>
          <a:bodyPr lIns="0" rIns="18000"/>
          <a:lstStyle>
            <a:lvl1pPr>
              <a:lnSpc>
                <a:spcPct val="100000"/>
              </a:lnSpc>
              <a:defRPr/>
            </a:lvl1pPr>
            <a:lvl2pPr marL="403992" indent="-242395">
              <a:lnSpc>
                <a:spcPct val="100000"/>
              </a:lnSpc>
              <a:tabLst/>
              <a:defRPr/>
            </a:lvl2pPr>
            <a:lvl3pPr marL="504990" indent="-222196">
              <a:lnSpc>
                <a:spcPct val="100000"/>
              </a:lnSpc>
              <a:tabLst/>
              <a:defRPr/>
            </a:lvl3pPr>
            <a:lvl4pPr marL="605988" indent="-201996">
              <a:lnSpc>
                <a:spcPct val="100000"/>
              </a:lnSpc>
              <a:tabLst/>
              <a:defRPr/>
            </a:lvl4pPr>
            <a:lvl5pPr marL="705471" indent="-181796">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238655" y="1044818"/>
            <a:ext cx="10504407" cy="569052"/>
          </a:xfrm>
        </p:spPr>
        <p:txBody>
          <a:bodyPr lIns="90000" tIns="18000">
            <a:noAutofit/>
          </a:bodyPr>
          <a:lstStyle>
            <a:lvl1pPr marL="0" indent="0">
              <a:spcBef>
                <a:spcPts val="0"/>
              </a:spcBef>
              <a:buFontTx/>
              <a:buNone/>
              <a:defRPr sz="2469">
                <a:solidFill>
                  <a:schemeClr val="accent1"/>
                </a:solidFill>
              </a:defRPr>
            </a:lvl1pPr>
            <a:lvl2pPr marL="92638"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1" y="502391"/>
            <a:ext cx="327815" cy="71938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260316" y="468464"/>
            <a:ext cx="927434" cy="89789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341834" y="7266693"/>
            <a:ext cx="934463" cy="409751"/>
          </a:xfrm>
        </p:spPr>
        <p:txBody>
          <a:bodyPr/>
          <a:lstStyle/>
          <a:p>
            <a:r>
              <a:rPr lang="en-US"/>
              <a:t>2026-04-14</a:t>
            </a:r>
            <a:endParaRPr lang="sv-SE" dirty="0"/>
          </a:p>
        </p:txBody>
      </p:sp>
    </p:spTree>
    <p:extLst>
      <p:ext uri="{BB962C8B-B14F-4D97-AF65-F5344CB8AC3E}">
        <p14:creationId xmlns:p14="http://schemas.microsoft.com/office/powerpoint/2010/main" val="423266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7269714" cy="769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1" y="502391"/>
            <a:ext cx="327815" cy="719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7269714" y="0"/>
            <a:ext cx="6412949" cy="7696200"/>
          </a:xfrm>
          <a:solidFill>
            <a:srgbClr val="ECECEC"/>
          </a:solidFill>
        </p:spPr>
        <p:txBody>
          <a:bodyPr>
            <a:normAutofit/>
          </a:bodyPr>
          <a:lstStyle>
            <a:lvl1pPr algn="ctr">
              <a:defRPr sz="898"/>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2260316" y="468464"/>
            <a:ext cx="929236" cy="89688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12">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502391"/>
            <a:ext cx="327814" cy="7193809"/>
          </a:xfrm>
          <a:solidFill>
            <a:schemeClr val="bg1"/>
          </a:solidFill>
        </p:spPr>
        <p:txBody>
          <a:bodyPr>
            <a:normAutofit/>
          </a:bodyPr>
          <a:lstStyle>
            <a:lvl1pPr marL="0" indent="0">
              <a:buFontTx/>
              <a:buNone/>
              <a:defRPr sz="112">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380938" y="1179604"/>
            <a:ext cx="4776261" cy="930489"/>
          </a:xfrm>
        </p:spPr>
        <p:txBody>
          <a:bodyPr rIns="18000" anchor="b" anchorCtr="0"/>
          <a:lstStyle>
            <a:lvl1pPr marL="0" indent="0">
              <a:buFontTx/>
              <a:buNone/>
              <a:defRPr sz="5387">
                <a:solidFill>
                  <a:schemeClr val="bg1"/>
                </a:solidFill>
                <a:latin typeface="+mn-lt"/>
              </a:defRPr>
            </a:lvl1pPr>
            <a:lvl2pPr marL="92638"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380938" y="2434335"/>
            <a:ext cx="4776261" cy="2763599"/>
          </a:xfrm>
        </p:spPr>
        <p:txBody>
          <a:bodyPr rIns="18000" anchor="t" anchorCtr="0"/>
          <a:lstStyle>
            <a:lvl1pPr marL="0" indent="0">
              <a:spcBef>
                <a:spcPts val="0"/>
              </a:spcBef>
              <a:buFontTx/>
              <a:buNone/>
              <a:defRPr sz="4713">
                <a:solidFill>
                  <a:schemeClr val="bg1"/>
                </a:solidFill>
                <a:latin typeface="Segoe UI Semibold" panose="020B0702040204020203" pitchFamily="34" charset="0"/>
                <a:cs typeface="Segoe UI Semibold" panose="020B0702040204020203" pitchFamily="34" charset="0"/>
              </a:defRPr>
            </a:lvl1pPr>
            <a:lvl2pPr marL="92638" indent="0">
              <a:buNone/>
              <a:defRPr/>
            </a:lvl2pPr>
          </a:lstStyle>
          <a:p>
            <a:pPr lvl="0"/>
            <a:r>
              <a:rPr lang="sv-SE"/>
              <a:t>Headline</a:t>
            </a:r>
          </a:p>
        </p:txBody>
      </p:sp>
    </p:spTree>
    <p:extLst>
      <p:ext uri="{BB962C8B-B14F-4D97-AF65-F5344CB8AC3E}">
        <p14:creationId xmlns:p14="http://schemas.microsoft.com/office/powerpoint/2010/main" val="62744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7269714" cy="769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1" y="502391"/>
            <a:ext cx="327815" cy="719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7269714" y="0"/>
            <a:ext cx="6412949" cy="7696200"/>
          </a:xfrm>
          <a:solidFill>
            <a:srgbClr val="ECECEC"/>
          </a:solidFill>
        </p:spPr>
        <p:txBody>
          <a:bodyPr>
            <a:normAutofit/>
          </a:bodyPr>
          <a:lstStyle>
            <a:lvl1pPr algn="ctr">
              <a:defRPr sz="898"/>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2260316" y="468464"/>
            <a:ext cx="929236" cy="89688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12">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502391"/>
            <a:ext cx="327814" cy="7193809"/>
          </a:xfrm>
          <a:solidFill>
            <a:schemeClr val="bg1"/>
          </a:solidFill>
        </p:spPr>
        <p:txBody>
          <a:bodyPr>
            <a:normAutofit/>
          </a:bodyPr>
          <a:lstStyle>
            <a:lvl1pPr marL="0" indent="0">
              <a:buFontTx/>
              <a:buNone/>
              <a:defRPr sz="112">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380938" y="1179604"/>
            <a:ext cx="4776261" cy="930489"/>
          </a:xfrm>
        </p:spPr>
        <p:txBody>
          <a:bodyPr rIns="18000" anchor="b" anchorCtr="0"/>
          <a:lstStyle>
            <a:lvl1pPr marL="0" indent="0">
              <a:buFontTx/>
              <a:buNone/>
              <a:defRPr sz="5387">
                <a:solidFill>
                  <a:schemeClr val="bg1"/>
                </a:solidFill>
                <a:latin typeface="+mn-lt"/>
              </a:defRPr>
            </a:lvl1pPr>
            <a:lvl2pPr marL="92638"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380938" y="2434335"/>
            <a:ext cx="4776261" cy="2763599"/>
          </a:xfrm>
        </p:spPr>
        <p:txBody>
          <a:bodyPr rIns="18000" anchor="t" anchorCtr="0"/>
          <a:lstStyle>
            <a:lvl1pPr marL="0" indent="0">
              <a:spcBef>
                <a:spcPts val="0"/>
              </a:spcBef>
              <a:buFontTx/>
              <a:buNone/>
              <a:defRPr sz="4713">
                <a:solidFill>
                  <a:schemeClr val="bg1"/>
                </a:solidFill>
                <a:latin typeface="Segoe UI Semibold" panose="020B0702040204020203" pitchFamily="34" charset="0"/>
                <a:cs typeface="Segoe UI Semibold" panose="020B0702040204020203" pitchFamily="34" charset="0"/>
              </a:defRPr>
            </a:lvl1pPr>
            <a:lvl2pPr marL="92638" indent="0">
              <a:buNone/>
              <a:defRPr/>
            </a:lvl2pPr>
          </a:lstStyle>
          <a:p>
            <a:pPr lvl="0"/>
            <a:r>
              <a:rPr lang="sv-SE"/>
              <a:t>Headline</a:t>
            </a:r>
          </a:p>
        </p:txBody>
      </p:sp>
    </p:spTree>
    <p:extLst>
      <p:ext uri="{BB962C8B-B14F-4D97-AF65-F5344CB8AC3E}">
        <p14:creationId xmlns:p14="http://schemas.microsoft.com/office/powerpoint/2010/main" val="130253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7269714" cy="769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1" y="502391"/>
            <a:ext cx="327815" cy="719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7269714" y="0"/>
            <a:ext cx="6412949" cy="7696200"/>
          </a:xfrm>
          <a:solidFill>
            <a:srgbClr val="ECECEC"/>
          </a:solidFill>
        </p:spPr>
        <p:txBody>
          <a:bodyPr>
            <a:normAutofit/>
          </a:bodyPr>
          <a:lstStyle>
            <a:lvl1pPr algn="ctr">
              <a:defRPr sz="898"/>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2260316" y="468464"/>
            <a:ext cx="929236" cy="89688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12">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502391"/>
            <a:ext cx="327814" cy="7193809"/>
          </a:xfrm>
          <a:solidFill>
            <a:schemeClr val="bg1"/>
          </a:solidFill>
        </p:spPr>
        <p:txBody>
          <a:bodyPr>
            <a:normAutofit/>
          </a:bodyPr>
          <a:lstStyle>
            <a:lvl1pPr marL="0" indent="0">
              <a:buFontTx/>
              <a:buNone/>
              <a:defRPr sz="112">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380938" y="1179604"/>
            <a:ext cx="4776261" cy="930489"/>
          </a:xfrm>
        </p:spPr>
        <p:txBody>
          <a:bodyPr rIns="18000" anchor="b" anchorCtr="0"/>
          <a:lstStyle>
            <a:lvl1pPr marL="0" indent="0">
              <a:buFontTx/>
              <a:buNone/>
              <a:defRPr sz="5387">
                <a:solidFill>
                  <a:schemeClr val="bg1"/>
                </a:solidFill>
                <a:latin typeface="+mn-lt"/>
              </a:defRPr>
            </a:lvl1pPr>
            <a:lvl2pPr marL="92638"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380938" y="2434335"/>
            <a:ext cx="4776261" cy="2763599"/>
          </a:xfrm>
        </p:spPr>
        <p:txBody>
          <a:bodyPr rIns="18000" anchor="t" anchorCtr="0"/>
          <a:lstStyle>
            <a:lvl1pPr marL="0" indent="0">
              <a:spcBef>
                <a:spcPts val="0"/>
              </a:spcBef>
              <a:buFontTx/>
              <a:buNone/>
              <a:defRPr sz="4713">
                <a:solidFill>
                  <a:schemeClr val="bg1"/>
                </a:solidFill>
                <a:latin typeface="Segoe UI Semibold" panose="020B0702040204020203" pitchFamily="34" charset="0"/>
                <a:cs typeface="Segoe UI Semibold" panose="020B0702040204020203" pitchFamily="34" charset="0"/>
              </a:defRPr>
            </a:lvl1pPr>
            <a:lvl2pPr marL="92638" indent="0">
              <a:buNone/>
              <a:defRPr/>
            </a:lvl2pPr>
          </a:lstStyle>
          <a:p>
            <a:pPr lvl="0"/>
            <a:r>
              <a:rPr lang="sv-SE"/>
              <a:t>Headline</a:t>
            </a:r>
          </a:p>
        </p:txBody>
      </p:sp>
    </p:spTree>
    <p:extLst>
      <p:ext uri="{BB962C8B-B14F-4D97-AF65-F5344CB8AC3E}">
        <p14:creationId xmlns:p14="http://schemas.microsoft.com/office/powerpoint/2010/main" val="20506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7269714" cy="769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1" y="502391"/>
            <a:ext cx="327815" cy="719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7269714" y="0"/>
            <a:ext cx="6412949" cy="7696200"/>
          </a:xfrm>
          <a:solidFill>
            <a:srgbClr val="ECECEC"/>
          </a:solidFill>
        </p:spPr>
        <p:txBody>
          <a:bodyPr>
            <a:normAutofit/>
          </a:bodyPr>
          <a:lstStyle>
            <a:lvl1pPr algn="ctr">
              <a:defRPr sz="898"/>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2260316" y="468464"/>
            <a:ext cx="929236" cy="89688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12">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502391"/>
            <a:ext cx="327814" cy="7193809"/>
          </a:xfrm>
          <a:solidFill>
            <a:schemeClr val="bg1"/>
          </a:solidFill>
        </p:spPr>
        <p:txBody>
          <a:bodyPr>
            <a:normAutofit/>
          </a:bodyPr>
          <a:lstStyle>
            <a:lvl1pPr marL="0" indent="0">
              <a:buFontTx/>
              <a:buNone/>
              <a:defRPr sz="112">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380938" y="1179604"/>
            <a:ext cx="4776261" cy="930489"/>
          </a:xfrm>
        </p:spPr>
        <p:txBody>
          <a:bodyPr rIns="18000" anchor="b" anchorCtr="0"/>
          <a:lstStyle>
            <a:lvl1pPr marL="0" indent="0">
              <a:buFontTx/>
              <a:buNone/>
              <a:defRPr sz="5387">
                <a:solidFill>
                  <a:schemeClr val="bg1"/>
                </a:solidFill>
                <a:latin typeface="+mn-lt"/>
              </a:defRPr>
            </a:lvl1pPr>
            <a:lvl2pPr marL="92638"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380938" y="2434335"/>
            <a:ext cx="4776261" cy="2763599"/>
          </a:xfrm>
        </p:spPr>
        <p:txBody>
          <a:bodyPr rIns="18000" anchor="t" anchorCtr="0"/>
          <a:lstStyle>
            <a:lvl1pPr marL="0" indent="0">
              <a:spcBef>
                <a:spcPts val="0"/>
              </a:spcBef>
              <a:buFontTx/>
              <a:buNone/>
              <a:defRPr sz="4713">
                <a:solidFill>
                  <a:schemeClr val="bg1"/>
                </a:solidFill>
                <a:latin typeface="Segoe UI Semibold" panose="020B0702040204020203" pitchFamily="34" charset="0"/>
                <a:cs typeface="Segoe UI Semibold" panose="020B0702040204020203" pitchFamily="34" charset="0"/>
              </a:defRPr>
            </a:lvl1pPr>
            <a:lvl2pPr marL="92638" indent="0">
              <a:buNone/>
              <a:defRPr/>
            </a:lvl2pPr>
          </a:lstStyle>
          <a:p>
            <a:pPr lvl="0"/>
            <a:r>
              <a:rPr lang="sv-SE"/>
              <a:t>Headline</a:t>
            </a:r>
          </a:p>
        </p:txBody>
      </p:sp>
    </p:spTree>
    <p:extLst>
      <p:ext uri="{BB962C8B-B14F-4D97-AF65-F5344CB8AC3E}">
        <p14:creationId xmlns:p14="http://schemas.microsoft.com/office/powerpoint/2010/main" val="242021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3682663" cy="769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911296" y="1177140"/>
            <a:ext cx="9956926" cy="5341923"/>
          </a:xfrm>
          <a:prstGeom prst="rect">
            <a:avLst/>
          </a:prstGeom>
        </p:spPr>
      </p:pic>
    </p:spTree>
    <p:extLst>
      <p:ext uri="{BB962C8B-B14F-4D97-AF65-F5344CB8AC3E}">
        <p14:creationId xmlns:p14="http://schemas.microsoft.com/office/powerpoint/2010/main" val="210700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2166416" y="1294619"/>
            <a:ext cx="9696375" cy="2679418"/>
          </a:xfrm>
        </p:spPr>
        <p:txBody>
          <a:bodyPr anchor="b">
            <a:noAutofit/>
          </a:bodyPr>
          <a:lstStyle>
            <a:lvl1pPr algn="l">
              <a:lnSpc>
                <a:spcPct val="100000"/>
              </a:lnSpc>
              <a:defRPr sz="4713">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2166416" y="4358031"/>
            <a:ext cx="9696375" cy="1033974"/>
          </a:xfrm>
          <a:prstGeom prst="rect">
            <a:avLst/>
          </a:prstGeom>
        </p:spPr>
        <p:txBody>
          <a:bodyPr lIns="90000">
            <a:noAutofit/>
          </a:bodyPr>
          <a:lstStyle>
            <a:lvl1pPr marL="0" indent="0" algn="l">
              <a:lnSpc>
                <a:spcPct val="100000"/>
              </a:lnSpc>
              <a:spcBef>
                <a:spcPts val="0"/>
              </a:spcBef>
              <a:buNone/>
              <a:defRPr sz="3142">
                <a:solidFill>
                  <a:schemeClr val="bg1"/>
                </a:solidFill>
                <a:latin typeface="Segoe UI Light" panose="020B0502040204020203" pitchFamily="34" charset="0"/>
                <a:cs typeface="Segoe UI Light" panose="020B0502040204020203" pitchFamily="34" charset="0"/>
              </a:defRPr>
            </a:lvl1pPr>
            <a:lvl2pPr marL="513070" indent="0" algn="ctr">
              <a:buNone/>
              <a:defRPr sz="2244"/>
            </a:lvl2pPr>
            <a:lvl3pPr marL="1026140" indent="0" algn="ctr">
              <a:buNone/>
              <a:defRPr sz="2020"/>
            </a:lvl3pPr>
            <a:lvl4pPr marL="1539210" indent="0" algn="ctr">
              <a:buNone/>
              <a:defRPr sz="1796"/>
            </a:lvl4pPr>
            <a:lvl5pPr marL="2052279" indent="0" algn="ctr">
              <a:buNone/>
              <a:defRPr sz="1796"/>
            </a:lvl5pPr>
            <a:lvl6pPr marL="2565349" indent="0" algn="ctr">
              <a:buNone/>
              <a:defRPr sz="1796"/>
            </a:lvl6pPr>
            <a:lvl7pPr marL="3078419" indent="0" algn="ctr">
              <a:buNone/>
              <a:defRPr sz="1796"/>
            </a:lvl7pPr>
            <a:lvl8pPr marL="3591489" indent="0" algn="ctr">
              <a:buNone/>
              <a:defRPr sz="1796"/>
            </a:lvl8pPr>
            <a:lvl9pPr marL="4104559" indent="0" algn="ctr">
              <a:buNone/>
              <a:defRPr sz="1796"/>
            </a:lvl9pPr>
          </a:lstStyle>
          <a:p>
            <a:r>
              <a:rPr lang="en-US" dirty="0"/>
              <a:t>Click to edit Master subtitle style</a:t>
            </a:r>
            <a:endParaRPr lang="sv-SE" dirty="0"/>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260317" y="468464"/>
            <a:ext cx="927435" cy="89789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2166416" y="6290837"/>
            <a:ext cx="7060052" cy="516091"/>
          </a:xfrm>
          <a:prstGeom prst="rect">
            <a:avLst/>
          </a:prstGeom>
        </p:spPr>
        <p:txBody>
          <a:bodyPr lIns="90000" tIns="18000" bIns="36000" anchor="b" anchorCtr="0">
            <a:noAutofit/>
          </a:bodyPr>
          <a:lstStyle>
            <a:lvl1pPr marL="0" indent="0">
              <a:lnSpc>
                <a:spcPct val="100000"/>
              </a:lnSpc>
              <a:spcBef>
                <a:spcPts val="0"/>
              </a:spcBef>
              <a:buFontTx/>
              <a:buNone/>
              <a:defRPr sz="1347" b="1" strike="noStrike" cap="all" spc="135"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2166416" y="6841812"/>
            <a:ext cx="1392808" cy="409751"/>
          </a:xfrm>
        </p:spPr>
        <p:txBody>
          <a:bodyPr/>
          <a:lstStyle>
            <a:lvl1pPr>
              <a:defRPr sz="1347">
                <a:latin typeface="Segoe UI Light" panose="020B0502040204020203" pitchFamily="34" charset="0"/>
                <a:cs typeface="Segoe UI Light" panose="020B0502040204020203" pitchFamily="34" charset="0"/>
              </a:defRPr>
            </a:lvl1pPr>
          </a:lstStyle>
          <a:p>
            <a:r>
              <a:rPr lang="en-US"/>
              <a:t>2026-04-14</a:t>
            </a:r>
            <a:endParaRPr lang="sv-SE" dirty="0"/>
          </a:p>
        </p:txBody>
      </p:sp>
    </p:spTree>
    <p:extLst>
      <p:ext uri="{BB962C8B-B14F-4D97-AF65-F5344CB8AC3E}">
        <p14:creationId xmlns:p14="http://schemas.microsoft.com/office/powerpoint/2010/main" val="202086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2005"/>
            <a:ext cx="13682663" cy="76962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2166416" y="1294619"/>
            <a:ext cx="9696375" cy="2679418"/>
          </a:xfrm>
        </p:spPr>
        <p:txBody>
          <a:bodyPr anchor="b">
            <a:noAutofit/>
          </a:bodyPr>
          <a:lstStyle>
            <a:lvl1pPr algn="l">
              <a:lnSpc>
                <a:spcPct val="100000"/>
              </a:lnSpc>
              <a:defRPr sz="4713">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2166416" y="4358031"/>
            <a:ext cx="9696375" cy="1033974"/>
          </a:xfrm>
          <a:prstGeom prst="rect">
            <a:avLst/>
          </a:prstGeom>
        </p:spPr>
        <p:txBody>
          <a:bodyPr lIns="90000">
            <a:noAutofit/>
          </a:bodyPr>
          <a:lstStyle>
            <a:lvl1pPr marL="0" indent="0" algn="l">
              <a:lnSpc>
                <a:spcPct val="100000"/>
              </a:lnSpc>
              <a:spcBef>
                <a:spcPts val="0"/>
              </a:spcBef>
              <a:buNone/>
              <a:defRPr sz="3142">
                <a:solidFill>
                  <a:schemeClr val="bg1"/>
                </a:solidFill>
                <a:latin typeface="Segoe UI Light" panose="020B0502040204020203" pitchFamily="34" charset="0"/>
                <a:cs typeface="Segoe UI Light" panose="020B0502040204020203" pitchFamily="34" charset="0"/>
              </a:defRPr>
            </a:lvl1pPr>
            <a:lvl2pPr marL="513070" indent="0" algn="ctr">
              <a:buNone/>
              <a:defRPr sz="2244"/>
            </a:lvl2pPr>
            <a:lvl3pPr marL="1026140" indent="0" algn="ctr">
              <a:buNone/>
              <a:defRPr sz="2020"/>
            </a:lvl3pPr>
            <a:lvl4pPr marL="1539210" indent="0" algn="ctr">
              <a:buNone/>
              <a:defRPr sz="1796"/>
            </a:lvl4pPr>
            <a:lvl5pPr marL="2052279" indent="0" algn="ctr">
              <a:buNone/>
              <a:defRPr sz="1796"/>
            </a:lvl5pPr>
            <a:lvl6pPr marL="2565349" indent="0" algn="ctr">
              <a:buNone/>
              <a:defRPr sz="1796"/>
            </a:lvl6pPr>
            <a:lvl7pPr marL="3078419" indent="0" algn="ctr">
              <a:buNone/>
              <a:defRPr sz="1796"/>
            </a:lvl7pPr>
            <a:lvl8pPr marL="3591489" indent="0" algn="ctr">
              <a:buNone/>
              <a:defRPr sz="1796"/>
            </a:lvl8pPr>
            <a:lvl9pPr marL="4104559" indent="0" algn="ctr">
              <a:buNone/>
              <a:defRPr sz="1796"/>
            </a:lvl9pPr>
          </a:lstStyle>
          <a:p>
            <a:r>
              <a:rPr lang="en-US" dirty="0"/>
              <a:t>Click to edit Master subtitle style</a:t>
            </a:r>
            <a:endParaRPr lang="sv-SE" dirty="0"/>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260317" y="468464"/>
            <a:ext cx="927435" cy="89789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2166416" y="6290837"/>
            <a:ext cx="7060052" cy="516091"/>
          </a:xfrm>
          <a:prstGeom prst="rect">
            <a:avLst/>
          </a:prstGeom>
        </p:spPr>
        <p:txBody>
          <a:bodyPr lIns="90000" tIns="18000" bIns="36000" anchor="b" anchorCtr="0">
            <a:noAutofit/>
          </a:bodyPr>
          <a:lstStyle>
            <a:lvl1pPr marL="0" indent="0">
              <a:lnSpc>
                <a:spcPct val="100000"/>
              </a:lnSpc>
              <a:spcBef>
                <a:spcPts val="0"/>
              </a:spcBef>
              <a:buFontTx/>
              <a:buNone/>
              <a:defRPr sz="1347" b="1" strike="noStrike" cap="all" spc="135" baseline="0">
                <a:solidFill>
                  <a:schemeClr val="bg1"/>
                </a:solidFill>
                <a:latin typeface="Segoe UI Light" panose="020B0502040204020203" pitchFamily="34" charset="0"/>
                <a:cs typeface="Segoe UI Light" panose="020B0502040204020203" pitchFamily="34" charset="0"/>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2166416" y="6841812"/>
            <a:ext cx="1392808" cy="409751"/>
          </a:xfrm>
        </p:spPr>
        <p:txBody>
          <a:bodyPr/>
          <a:lstStyle>
            <a:lvl1pPr>
              <a:defRPr sz="1347">
                <a:latin typeface="Segoe UI Light" panose="020B0502040204020203" pitchFamily="34" charset="0"/>
                <a:cs typeface="Segoe UI Light" panose="020B0502040204020203" pitchFamily="34" charset="0"/>
              </a:defRPr>
            </a:lvl1pPr>
          </a:lstStyle>
          <a:p>
            <a:r>
              <a:rPr lang="en-US"/>
              <a:t>2026-04-14</a:t>
            </a:r>
            <a:endParaRPr lang="sv-SE" dirty="0"/>
          </a:p>
        </p:txBody>
      </p:sp>
    </p:spTree>
    <p:extLst>
      <p:ext uri="{BB962C8B-B14F-4D97-AF65-F5344CB8AC3E}">
        <p14:creationId xmlns:p14="http://schemas.microsoft.com/office/powerpoint/2010/main" val="365178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3682663" cy="769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Segoe UI Light" panose="020B0502040204020203" pitchFamily="34" charset="0"/>
              <a:cs typeface="Segoe UI Light" panose="020B0502040204020203" pitchFamily="34" charset="0"/>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2166416" y="1294619"/>
            <a:ext cx="9696375" cy="2679418"/>
          </a:xfrm>
        </p:spPr>
        <p:txBody>
          <a:bodyPr anchor="b">
            <a:noAutofit/>
          </a:bodyPr>
          <a:lstStyle>
            <a:lvl1pPr algn="l">
              <a:lnSpc>
                <a:spcPct val="100000"/>
              </a:lnSpc>
              <a:defRPr sz="4713">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2166416" y="4358031"/>
            <a:ext cx="9696375" cy="1033974"/>
          </a:xfrm>
          <a:prstGeom prst="rect">
            <a:avLst/>
          </a:prstGeom>
        </p:spPr>
        <p:txBody>
          <a:bodyPr lIns="90000">
            <a:noAutofit/>
          </a:bodyPr>
          <a:lstStyle>
            <a:lvl1pPr marL="0" indent="0" algn="l">
              <a:lnSpc>
                <a:spcPct val="100000"/>
              </a:lnSpc>
              <a:spcBef>
                <a:spcPts val="0"/>
              </a:spcBef>
              <a:buNone/>
              <a:defRPr sz="3142">
                <a:solidFill>
                  <a:schemeClr val="bg1"/>
                </a:solidFill>
                <a:latin typeface="Segoe UI Light" panose="020B0502040204020203" pitchFamily="34" charset="0"/>
                <a:cs typeface="Segoe UI Light" panose="020B0502040204020203" pitchFamily="34" charset="0"/>
              </a:defRPr>
            </a:lvl1pPr>
            <a:lvl2pPr marL="513070" indent="0" algn="ctr">
              <a:buNone/>
              <a:defRPr sz="2244"/>
            </a:lvl2pPr>
            <a:lvl3pPr marL="1026140" indent="0" algn="ctr">
              <a:buNone/>
              <a:defRPr sz="2020"/>
            </a:lvl3pPr>
            <a:lvl4pPr marL="1539210" indent="0" algn="ctr">
              <a:buNone/>
              <a:defRPr sz="1796"/>
            </a:lvl4pPr>
            <a:lvl5pPr marL="2052279" indent="0" algn="ctr">
              <a:buNone/>
              <a:defRPr sz="1796"/>
            </a:lvl5pPr>
            <a:lvl6pPr marL="2565349" indent="0" algn="ctr">
              <a:buNone/>
              <a:defRPr sz="1796"/>
            </a:lvl6pPr>
            <a:lvl7pPr marL="3078419" indent="0" algn="ctr">
              <a:buNone/>
              <a:defRPr sz="1796"/>
            </a:lvl7pPr>
            <a:lvl8pPr marL="3591489" indent="0" algn="ctr">
              <a:buNone/>
              <a:defRPr sz="1796"/>
            </a:lvl8pPr>
            <a:lvl9pPr marL="4104559" indent="0" algn="ctr">
              <a:buNone/>
              <a:defRPr sz="1796"/>
            </a:lvl9pPr>
          </a:lstStyle>
          <a:p>
            <a:r>
              <a:rPr lang="en-US" dirty="0"/>
              <a:t>Click to edit Master subtitle style</a:t>
            </a:r>
            <a:endParaRPr lang="sv-SE" dirty="0"/>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260317" y="468464"/>
            <a:ext cx="927435" cy="89789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2166416" y="6290837"/>
            <a:ext cx="7060052" cy="516091"/>
          </a:xfrm>
          <a:prstGeom prst="rect">
            <a:avLst/>
          </a:prstGeom>
        </p:spPr>
        <p:txBody>
          <a:bodyPr lIns="90000" tIns="18000" bIns="36000" anchor="b" anchorCtr="0">
            <a:noAutofit/>
          </a:bodyPr>
          <a:lstStyle>
            <a:lvl1pPr marL="0" indent="0">
              <a:lnSpc>
                <a:spcPct val="100000"/>
              </a:lnSpc>
              <a:spcBef>
                <a:spcPts val="0"/>
              </a:spcBef>
              <a:buFontTx/>
              <a:buNone/>
              <a:defRPr sz="1347" b="1" strike="noStrike" cap="all" spc="135" baseline="0">
                <a:solidFill>
                  <a:schemeClr val="bg1"/>
                </a:solidFill>
                <a:latin typeface="Segoe UI Light" panose="020B0502040204020203" pitchFamily="34" charset="0"/>
                <a:cs typeface="Segoe UI Light" panose="020B0502040204020203" pitchFamily="34" charset="0"/>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2166416" y="6841812"/>
            <a:ext cx="1392808" cy="409751"/>
          </a:xfrm>
        </p:spPr>
        <p:txBody>
          <a:bodyPr/>
          <a:lstStyle>
            <a:lvl1pPr>
              <a:defRPr sz="1347">
                <a:latin typeface="Segoe UI Light" panose="020B0502040204020203" pitchFamily="34" charset="0"/>
                <a:cs typeface="Segoe UI Light" panose="020B0502040204020203" pitchFamily="34" charset="0"/>
              </a:defRPr>
            </a:lvl1pPr>
          </a:lstStyle>
          <a:p>
            <a:r>
              <a:rPr lang="en-US"/>
              <a:t>2026-04-14</a:t>
            </a:r>
            <a:endParaRPr lang="sv-SE" dirty="0"/>
          </a:p>
        </p:txBody>
      </p:sp>
    </p:spTree>
    <p:extLst>
      <p:ext uri="{BB962C8B-B14F-4D97-AF65-F5344CB8AC3E}">
        <p14:creationId xmlns:p14="http://schemas.microsoft.com/office/powerpoint/2010/main" val="29558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7269713" cy="769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7269713" y="0"/>
            <a:ext cx="6412950" cy="7696200"/>
          </a:xfrm>
          <a:solidFill>
            <a:srgbClr val="ECECEC"/>
          </a:solidFill>
        </p:spPr>
        <p:txBody>
          <a:bodyPr>
            <a:normAutofit/>
          </a:bodyPr>
          <a:lstStyle>
            <a:lvl1pPr algn="ctr">
              <a:defRPr sz="898"/>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2260316" y="468464"/>
            <a:ext cx="929236" cy="89688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12">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380939" y="1179605"/>
            <a:ext cx="4776261" cy="930489"/>
          </a:xfrm>
        </p:spPr>
        <p:txBody>
          <a:bodyPr rIns="18000" anchor="b" anchorCtr="0"/>
          <a:lstStyle>
            <a:lvl1pPr marL="0" indent="0">
              <a:buFontTx/>
              <a:buNone/>
              <a:defRPr sz="5387">
                <a:solidFill>
                  <a:schemeClr val="bg1"/>
                </a:solidFill>
                <a:latin typeface="Segoe UI Light" panose="020B0502040204020203" pitchFamily="34" charset="0"/>
                <a:cs typeface="Segoe UI Light" panose="020B0502040204020203" pitchFamily="34" charset="0"/>
              </a:defRPr>
            </a:lvl1pPr>
            <a:lvl2pPr marL="92638" indent="0">
              <a:buNone/>
              <a:defRPr/>
            </a:lvl2pPr>
          </a:lstStyle>
          <a:p>
            <a:pPr lvl="0"/>
            <a:r>
              <a:rPr lang="sv-SE" dirty="0"/>
              <a:t># (</a:t>
            </a:r>
            <a:r>
              <a:rPr lang="sv-SE" dirty="0" err="1"/>
              <a:t>chapter</a:t>
            </a:r>
            <a:r>
              <a:rPr lang="sv-SE" dirty="0"/>
              <a:t>)</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380939" y="2434336"/>
            <a:ext cx="4776261" cy="2763599"/>
          </a:xfrm>
        </p:spPr>
        <p:txBody>
          <a:bodyPr rIns="18000" anchor="t" anchorCtr="0"/>
          <a:lstStyle>
            <a:lvl1pPr marL="0" indent="0">
              <a:spcBef>
                <a:spcPts val="0"/>
              </a:spcBef>
              <a:buFontTx/>
              <a:buNone/>
              <a:defRPr sz="4713">
                <a:solidFill>
                  <a:schemeClr val="bg1"/>
                </a:solidFill>
                <a:latin typeface="Segoe UI Light" panose="020B0502040204020203" pitchFamily="34" charset="0"/>
                <a:cs typeface="Segoe UI Light" panose="020B0502040204020203" pitchFamily="34" charset="0"/>
              </a:defRPr>
            </a:lvl1pPr>
            <a:lvl2pPr marL="92638" indent="0">
              <a:buNone/>
              <a:defRPr/>
            </a:lvl2pPr>
          </a:lstStyle>
          <a:p>
            <a:pPr lvl="0"/>
            <a:r>
              <a:rPr lang="sv-SE" dirty="0" err="1"/>
              <a:t>Headline</a:t>
            </a:r>
            <a:endParaRPr lang="sv-SE" dirty="0"/>
          </a:p>
        </p:txBody>
      </p:sp>
    </p:spTree>
    <p:extLst>
      <p:ext uri="{BB962C8B-B14F-4D97-AF65-F5344CB8AC3E}">
        <p14:creationId xmlns:p14="http://schemas.microsoft.com/office/powerpoint/2010/main" val="391846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7269713" cy="769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7269713" y="0"/>
            <a:ext cx="6412950" cy="7696200"/>
          </a:xfrm>
          <a:solidFill>
            <a:srgbClr val="ECECEC"/>
          </a:solidFill>
        </p:spPr>
        <p:txBody>
          <a:bodyPr>
            <a:normAutofit/>
          </a:bodyPr>
          <a:lstStyle>
            <a:lvl1pPr algn="ctr">
              <a:defRPr sz="898"/>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2260316" y="468464"/>
            <a:ext cx="929236" cy="89688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Tx/>
              <a:buNone/>
              <a:defRPr sz="112">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380939" y="1179605"/>
            <a:ext cx="4776261" cy="930489"/>
          </a:xfrm>
        </p:spPr>
        <p:txBody>
          <a:bodyPr rIns="18000" anchor="b" anchorCtr="0"/>
          <a:lstStyle>
            <a:lvl1pPr marL="0" indent="0">
              <a:buFontTx/>
              <a:buNone/>
              <a:defRPr sz="5387">
                <a:solidFill>
                  <a:schemeClr val="bg1"/>
                </a:solidFill>
                <a:latin typeface="Segoe UI Light" panose="020B0502040204020203" pitchFamily="34" charset="0"/>
                <a:cs typeface="Segoe UI Light" panose="020B0502040204020203" pitchFamily="34" charset="0"/>
              </a:defRPr>
            </a:lvl1pPr>
            <a:lvl2pPr marL="92638" indent="0">
              <a:buNone/>
              <a:defRPr/>
            </a:lvl2pPr>
          </a:lstStyle>
          <a:p>
            <a:pPr lvl="0"/>
            <a:r>
              <a:rPr lang="sv-SE" dirty="0"/>
              <a:t># (</a:t>
            </a:r>
            <a:r>
              <a:rPr lang="sv-SE" dirty="0" err="1"/>
              <a:t>chapter</a:t>
            </a:r>
            <a:r>
              <a:rPr lang="sv-SE" dirty="0"/>
              <a:t>)</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380939" y="2434336"/>
            <a:ext cx="4776261" cy="2763599"/>
          </a:xfrm>
        </p:spPr>
        <p:txBody>
          <a:bodyPr rIns="18000" anchor="t" anchorCtr="0"/>
          <a:lstStyle>
            <a:lvl1pPr marL="0" indent="0">
              <a:spcBef>
                <a:spcPts val="0"/>
              </a:spcBef>
              <a:buFontTx/>
              <a:buNone/>
              <a:defRPr sz="4713">
                <a:solidFill>
                  <a:schemeClr val="bg1"/>
                </a:solidFill>
                <a:latin typeface="Segoe UI Light" panose="020B0502040204020203" pitchFamily="34" charset="0"/>
                <a:cs typeface="Segoe UI Light" panose="020B0502040204020203" pitchFamily="34" charset="0"/>
              </a:defRPr>
            </a:lvl1pPr>
            <a:lvl2pPr marL="92638" indent="0">
              <a:buNone/>
              <a:defRPr/>
            </a:lvl2pPr>
          </a:lstStyle>
          <a:p>
            <a:pPr lvl="0"/>
            <a:r>
              <a:rPr lang="sv-SE" dirty="0" err="1"/>
              <a:t>Headline</a:t>
            </a:r>
            <a:endParaRPr lang="sv-SE" dirty="0"/>
          </a:p>
        </p:txBody>
      </p:sp>
    </p:spTree>
    <p:extLst>
      <p:ext uri="{BB962C8B-B14F-4D97-AF65-F5344CB8AC3E}">
        <p14:creationId xmlns:p14="http://schemas.microsoft.com/office/powerpoint/2010/main" val="114036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Whit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365037" y="3072696"/>
            <a:ext cx="10895279" cy="737680"/>
          </a:xfrm>
        </p:spPr>
        <p:txBody>
          <a:bodyPr lIns="90000" bIns="18000"/>
          <a:lstStyle>
            <a:lvl1pPr algn="ctr">
              <a:defRPr/>
            </a:lvl1pPr>
          </a:lstStyle>
          <a:p>
            <a:r>
              <a:rPr lang="sv-SE" dirty="0" err="1"/>
              <a:t>Breaker</a:t>
            </a:r>
            <a:r>
              <a:rPr lang="sv-SE" dirty="0"/>
              <a:t> </a:t>
            </a:r>
            <a:r>
              <a:rPr lang="sv-SE" dirty="0" err="1"/>
              <a:t>headline</a:t>
            </a:r>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304285" y="7266694"/>
            <a:ext cx="4848691" cy="409751"/>
          </a:xfrm>
        </p:spPr>
        <p:txBody>
          <a:body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9803318" y="7266694"/>
            <a:ext cx="3078600" cy="409751"/>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365037" y="3819706"/>
            <a:ext cx="10895279" cy="569052"/>
          </a:xfrm>
        </p:spPr>
        <p:txBody>
          <a:bodyPr lIns="90000" tIns="18000">
            <a:noAutofit/>
          </a:bodyPr>
          <a:lstStyle>
            <a:lvl1pPr marL="0" indent="0" algn="ctr">
              <a:spcBef>
                <a:spcPts val="0"/>
              </a:spcBef>
              <a:buFontTx/>
              <a:buNone/>
              <a:defRPr sz="2469">
                <a:solidFill>
                  <a:schemeClr val="accent1"/>
                </a:solidFill>
              </a:defRPr>
            </a:lvl1pPr>
            <a:lvl2pPr marL="92638" indent="0">
              <a:buNone/>
              <a:defRPr/>
            </a:lvl2pPr>
          </a:lstStyle>
          <a:p>
            <a:pPr lvl="0"/>
            <a:r>
              <a:rPr lang="sv-SE" dirty="0" err="1"/>
              <a:t>Sub-headline</a:t>
            </a:r>
            <a:endParaRPr lang="sv-SE" dirty="0"/>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2260316" y="468464"/>
            <a:ext cx="927434" cy="897890"/>
          </a:xfrm>
          <a:prstGeom prst="rect">
            <a:avLst/>
          </a:prstGeom>
        </p:spPr>
      </p:pic>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341834" y="7266694"/>
            <a:ext cx="934463" cy="409751"/>
          </a:xfrm>
        </p:spPr>
        <p:txBody>
          <a:bodyPr/>
          <a:lstStyle/>
          <a:p>
            <a:r>
              <a:rPr lang="en-US"/>
              <a:t>2026-04-14</a:t>
            </a:r>
            <a:endParaRPr lang="sv-SE" dirty="0"/>
          </a:p>
        </p:txBody>
      </p:sp>
    </p:spTree>
    <p:extLst>
      <p:ext uri="{BB962C8B-B14F-4D97-AF65-F5344CB8AC3E}">
        <p14:creationId xmlns:p14="http://schemas.microsoft.com/office/powerpoint/2010/main" val="178530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238655" y="316465"/>
            <a:ext cx="10637275" cy="737682"/>
          </a:xfrm>
          <a:prstGeom prst="rect">
            <a:avLst/>
          </a:prstGeom>
        </p:spPr>
        <p:txBody>
          <a:bodyPr vert="horz" lIns="90000" tIns="45720" rIns="91440" bIns="45720" rtlCol="0" anchor="t" anchorCtr="0">
            <a:noAutofit/>
          </a:body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341834" y="7276023"/>
            <a:ext cx="934463" cy="409751"/>
          </a:xfrm>
          <a:prstGeom prst="rect">
            <a:avLst/>
          </a:prstGeom>
        </p:spPr>
        <p:txBody>
          <a:bodyPr vert="horz" lIns="91440" tIns="45720" rIns="91440" bIns="45720" rtlCol="0" anchor="ctr"/>
          <a:lstStyle>
            <a:lvl1pPr algn="l">
              <a:defRPr sz="898" spc="90" baseline="0">
                <a:solidFill>
                  <a:srgbClr val="CCCCCC"/>
                </a:solidFill>
              </a:defRPr>
            </a:lvl1pPr>
          </a:lstStyle>
          <a:p>
            <a:r>
              <a:rPr lang="en-US"/>
              <a:t>2026-04-14</a:t>
            </a:r>
            <a:endParaRPr lang="sv-SE" dirty="0"/>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304285" y="7276023"/>
            <a:ext cx="4617899" cy="409751"/>
          </a:xfrm>
          <a:prstGeom prst="rect">
            <a:avLst/>
          </a:prstGeom>
        </p:spPr>
        <p:txBody>
          <a:bodyPr vert="horz" lIns="91440" tIns="45720" rIns="91440" bIns="45720" rtlCol="0" anchor="ctr"/>
          <a:lstStyle>
            <a:lvl1pPr algn="l">
              <a:defRPr sz="898" cap="all" spc="90" baseline="0">
                <a:solidFill>
                  <a:srgbClr val="CCCCCC"/>
                </a:solidFill>
              </a:defRPr>
            </a:lvl1pPr>
          </a:lstStyle>
          <a:p>
            <a:r>
              <a:rPr lang="sv-SE"/>
              <a:t>23rd ESS ILO network meeting (nick.gazis@ess.eu)</a:t>
            </a:r>
            <a:endParaRPr lang="sv-SE" dirty="0"/>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9803318" y="7276023"/>
            <a:ext cx="3078600" cy="409751"/>
          </a:xfrm>
          <a:prstGeom prst="rect">
            <a:avLst/>
          </a:prstGeom>
        </p:spPr>
        <p:txBody>
          <a:bodyPr vert="horz" lIns="91440" tIns="45720" rIns="91440" bIns="45720" rtlCol="0" anchor="ctr"/>
          <a:lstStyle>
            <a:lvl1pPr algn="r">
              <a:defRPr sz="898" b="1">
                <a:solidFill>
                  <a:schemeClr val="accent1"/>
                </a:solidFill>
              </a:defRPr>
            </a:lvl1pPr>
          </a:lstStyle>
          <a:p>
            <a:fld id="{F7283078-D760-1647-8B80-66BA8B52336D}" type="slidenum">
              <a:rPr lang="sv-SE" smtClean="0"/>
              <a:pPr/>
              <a:t>‹#›</a:t>
            </a:fld>
            <a:endParaRPr lang="sv-SE" dirty="0"/>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229884" y="1752760"/>
            <a:ext cx="10730007" cy="5123390"/>
          </a:xfrm>
          <a:prstGeom prst="rect">
            <a:avLst/>
          </a:prstGeom>
        </p:spPr>
        <p:txBody>
          <a:bodyPr vert="horz" lIns="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76387572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88"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90" r:id="rId22"/>
    <p:sldLayoutId id="2147483691" r:id="rId23"/>
    <p:sldLayoutId id="2147483693" r:id="rId24"/>
    <p:sldLayoutId id="2147483695" r:id="rId25"/>
    <p:sldLayoutId id="214748369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1026140" rtl="0" eaLnBrk="1" latinLnBrk="0" hangingPunct="1">
        <a:lnSpc>
          <a:spcPct val="90000"/>
        </a:lnSpc>
        <a:spcBef>
          <a:spcPct val="0"/>
        </a:spcBef>
        <a:buNone/>
        <a:defRPr sz="4713" kern="1200">
          <a:solidFill>
            <a:srgbClr val="666666"/>
          </a:solidFill>
          <a:latin typeface="Segoe UI Light" panose="020B0502040204020203" pitchFamily="34" charset="0"/>
          <a:ea typeface="+mj-ea"/>
          <a:cs typeface="Segoe UI Light" panose="020B0502040204020203" pitchFamily="34" charset="0"/>
        </a:defRPr>
      </a:lvl1pPr>
    </p:titleStyle>
    <p:bodyStyle>
      <a:lvl1pPr marL="114016" indent="-114016" algn="l" defTabSz="1026140" rtl="0" eaLnBrk="1" latinLnBrk="0" hangingPunct="1">
        <a:lnSpc>
          <a:spcPct val="100000"/>
        </a:lnSpc>
        <a:spcBef>
          <a:spcPts val="1122"/>
        </a:spcBef>
        <a:buClr>
          <a:srgbClr val="666666"/>
        </a:buClr>
        <a:buFont typeface="Segoe UI" panose="020B0502040204020203" pitchFamily="34" charset="0"/>
        <a:buChar char=" "/>
        <a:defRPr sz="2244" kern="1200">
          <a:solidFill>
            <a:srgbClr val="666666"/>
          </a:solidFill>
          <a:latin typeface="Segoe UI Semilight" panose="020B0402040204020203" pitchFamily="34" charset="0"/>
          <a:ea typeface="+mn-ea"/>
          <a:cs typeface="Segoe UI Semilight" panose="020B0402040204020203" pitchFamily="34" charset="0"/>
        </a:defRPr>
      </a:lvl1pPr>
      <a:lvl2pPr marL="354518" indent="-261880" algn="l" defTabSz="1026140" rtl="0" eaLnBrk="1" latinLnBrk="0" hangingPunct="1">
        <a:lnSpc>
          <a:spcPct val="100000"/>
        </a:lnSpc>
        <a:spcBef>
          <a:spcPts val="1122"/>
        </a:spcBef>
        <a:buClr>
          <a:srgbClr val="666666"/>
        </a:buClr>
        <a:buFont typeface="Wingdings" panose="05000000000000000000" pitchFamily="2" charset="2"/>
        <a:buChar char=""/>
        <a:defRPr sz="2244" kern="1200">
          <a:solidFill>
            <a:srgbClr val="666666"/>
          </a:solidFill>
          <a:latin typeface="Segoe UI Semilight" panose="020B0402040204020203" pitchFamily="34" charset="0"/>
          <a:ea typeface="+mn-ea"/>
          <a:cs typeface="Segoe UI Semilight" panose="020B0402040204020203" pitchFamily="34" charset="0"/>
        </a:defRPr>
      </a:lvl2pPr>
      <a:lvl3pPr marL="653808" indent="-281476" algn="l" defTabSz="1026140" rtl="0" eaLnBrk="1" latinLnBrk="0" hangingPunct="1">
        <a:lnSpc>
          <a:spcPct val="100000"/>
        </a:lnSpc>
        <a:spcBef>
          <a:spcPts val="1122"/>
        </a:spcBef>
        <a:buClr>
          <a:srgbClr val="666666"/>
        </a:buClr>
        <a:buFont typeface="Arial" panose="020B0604020202020204" pitchFamily="34" charset="0"/>
        <a:buChar char="−"/>
        <a:defRPr sz="2020" kern="1200">
          <a:solidFill>
            <a:srgbClr val="666666"/>
          </a:solidFill>
          <a:latin typeface="Segoe UI Semilight" panose="020B0402040204020203" pitchFamily="34" charset="0"/>
          <a:ea typeface="+mn-ea"/>
          <a:cs typeface="Segoe UI Semilight" panose="020B0402040204020203" pitchFamily="34" charset="0"/>
        </a:defRPr>
      </a:lvl3pPr>
      <a:lvl4pPr marL="942410" indent="-261880" algn="l" defTabSz="1026140" rtl="0" eaLnBrk="1" latinLnBrk="0" hangingPunct="1">
        <a:lnSpc>
          <a:spcPct val="100000"/>
        </a:lnSpc>
        <a:spcBef>
          <a:spcPts val="1122"/>
        </a:spcBef>
        <a:buClr>
          <a:srgbClr val="666666"/>
        </a:buClr>
        <a:buFont typeface="Arial" panose="020B0604020202020204" pitchFamily="34" charset="0"/>
        <a:buChar char="−"/>
        <a:defRPr sz="1796" kern="1200">
          <a:solidFill>
            <a:srgbClr val="666666"/>
          </a:solidFill>
          <a:latin typeface="Segoe UI Semilight" panose="020B0402040204020203" pitchFamily="34" charset="0"/>
          <a:ea typeface="+mn-ea"/>
          <a:cs typeface="Segoe UI Semilight" panose="020B0402040204020203" pitchFamily="34" charset="0"/>
        </a:defRPr>
      </a:lvl4pPr>
      <a:lvl5pPr marL="1184693" indent="-224468" algn="l" defTabSz="1026140" rtl="0" eaLnBrk="1" latinLnBrk="0" hangingPunct="1">
        <a:lnSpc>
          <a:spcPct val="100000"/>
        </a:lnSpc>
        <a:spcBef>
          <a:spcPts val="1122"/>
        </a:spcBef>
        <a:buClr>
          <a:srgbClr val="666666"/>
        </a:buClr>
        <a:buFont typeface="Arial" panose="020B0604020202020204" pitchFamily="34" charset="0"/>
        <a:buChar char="−"/>
        <a:defRPr sz="1571" kern="1200">
          <a:solidFill>
            <a:srgbClr val="666666"/>
          </a:solidFill>
          <a:latin typeface="Segoe UI Semilight" panose="020B0402040204020203" pitchFamily="34" charset="0"/>
          <a:ea typeface="+mn-ea"/>
          <a:cs typeface="Segoe UI Semilight" panose="020B0402040204020203" pitchFamily="34" charset="0"/>
        </a:defRPr>
      </a:lvl5pPr>
      <a:lvl6pPr marL="282188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6pPr>
      <a:lvl7pPr marL="333495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7pPr>
      <a:lvl8pPr marL="384802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8pPr>
      <a:lvl9pPr marL="436109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9pPr>
    </p:bodyStyle>
    <p:otherStyle>
      <a:defPPr>
        <a:defRPr lang="sv-SE"/>
      </a:defPPr>
      <a:lvl1pPr marL="0" algn="l" defTabSz="1026140" rtl="0" eaLnBrk="1" latinLnBrk="0" hangingPunct="1">
        <a:defRPr sz="2020" kern="1200">
          <a:solidFill>
            <a:schemeClr val="tx1"/>
          </a:solidFill>
          <a:latin typeface="+mn-lt"/>
          <a:ea typeface="+mn-ea"/>
          <a:cs typeface="+mn-cs"/>
        </a:defRPr>
      </a:lvl1pPr>
      <a:lvl2pPr marL="513070" algn="l" defTabSz="1026140" rtl="0" eaLnBrk="1" latinLnBrk="0" hangingPunct="1">
        <a:defRPr sz="2020" kern="1200">
          <a:solidFill>
            <a:schemeClr val="tx1"/>
          </a:solidFill>
          <a:latin typeface="+mn-lt"/>
          <a:ea typeface="+mn-ea"/>
          <a:cs typeface="+mn-cs"/>
        </a:defRPr>
      </a:lvl2pPr>
      <a:lvl3pPr marL="1026140" algn="l" defTabSz="1026140" rtl="0" eaLnBrk="1" latinLnBrk="0" hangingPunct="1">
        <a:defRPr sz="2020" kern="1200">
          <a:solidFill>
            <a:schemeClr val="tx1"/>
          </a:solidFill>
          <a:latin typeface="+mn-lt"/>
          <a:ea typeface="+mn-ea"/>
          <a:cs typeface="+mn-cs"/>
        </a:defRPr>
      </a:lvl3pPr>
      <a:lvl4pPr marL="1539210" algn="l" defTabSz="1026140" rtl="0" eaLnBrk="1" latinLnBrk="0" hangingPunct="1">
        <a:defRPr sz="2020" kern="1200">
          <a:solidFill>
            <a:schemeClr val="tx1"/>
          </a:solidFill>
          <a:latin typeface="+mn-lt"/>
          <a:ea typeface="+mn-ea"/>
          <a:cs typeface="+mn-cs"/>
        </a:defRPr>
      </a:lvl4pPr>
      <a:lvl5pPr marL="2052279" algn="l" defTabSz="1026140" rtl="0" eaLnBrk="1" latinLnBrk="0" hangingPunct="1">
        <a:defRPr sz="2020" kern="1200">
          <a:solidFill>
            <a:schemeClr val="tx1"/>
          </a:solidFill>
          <a:latin typeface="+mn-lt"/>
          <a:ea typeface="+mn-ea"/>
          <a:cs typeface="+mn-cs"/>
        </a:defRPr>
      </a:lvl5pPr>
      <a:lvl6pPr marL="2565349" algn="l" defTabSz="1026140" rtl="0" eaLnBrk="1" latinLnBrk="0" hangingPunct="1">
        <a:defRPr sz="2020" kern="1200">
          <a:solidFill>
            <a:schemeClr val="tx1"/>
          </a:solidFill>
          <a:latin typeface="+mn-lt"/>
          <a:ea typeface="+mn-ea"/>
          <a:cs typeface="+mn-cs"/>
        </a:defRPr>
      </a:lvl6pPr>
      <a:lvl7pPr marL="3078419" algn="l" defTabSz="1026140" rtl="0" eaLnBrk="1" latinLnBrk="0" hangingPunct="1">
        <a:defRPr sz="2020" kern="1200">
          <a:solidFill>
            <a:schemeClr val="tx1"/>
          </a:solidFill>
          <a:latin typeface="+mn-lt"/>
          <a:ea typeface="+mn-ea"/>
          <a:cs typeface="+mn-cs"/>
        </a:defRPr>
      </a:lvl7pPr>
      <a:lvl8pPr marL="3591489" algn="l" defTabSz="1026140" rtl="0" eaLnBrk="1" latinLnBrk="0" hangingPunct="1">
        <a:defRPr sz="2020" kern="1200">
          <a:solidFill>
            <a:schemeClr val="tx1"/>
          </a:solidFill>
          <a:latin typeface="+mn-lt"/>
          <a:ea typeface="+mn-ea"/>
          <a:cs typeface="+mn-cs"/>
        </a:defRPr>
      </a:lvl8pPr>
      <a:lvl9pPr marL="4104559" algn="l" defTabSz="1026140" rtl="0" eaLnBrk="1" latinLnBrk="0" hangingPunct="1">
        <a:defRPr sz="20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www.europeanspallationsource.s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hyperlink" Target="https://confluence.ess.eu/spaces/AO/pages/788704404/RF+Cavity+Operational+status" TargetMode="Externa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hyperlink" Target="https://confluence.ess.eu/display/SPD/Tranche+1+instruments+critical+paths" TargetMode="External"/><Relationship Id="rId2" Type="http://schemas.openxmlformats.org/officeDocument/2006/relationships/image" Target="../media/image52.png"/><Relationship Id="rId1" Type="http://schemas.openxmlformats.org/officeDocument/2006/relationships/slideLayout" Target="../slideLayouts/slideLayout22.xml"/><Relationship Id="rId4" Type="http://schemas.openxmlformats.org/officeDocument/2006/relationships/hyperlink" Target="https://confluence.ess.eu/display/SPD/Tranche+2+and+3+Instruments+Critical+path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8.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emf"/><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75.png"/><Relationship Id="rId11" Type="http://schemas.openxmlformats.org/officeDocument/2006/relationships/image" Target="../media/image80.tiff"/><Relationship Id="rId5" Type="http://schemas.openxmlformats.org/officeDocument/2006/relationships/image" Target="../media/image74.png"/><Relationship Id="rId15" Type="http://schemas.openxmlformats.org/officeDocument/2006/relationships/image" Target="../media/image84.emf"/><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2.xml"/><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2.xml"/><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png"/><Relationship Id="rId1" Type="http://schemas.openxmlformats.org/officeDocument/2006/relationships/slideLayout" Target="../slideLayouts/slideLayout2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10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Layout" Target="../slideLayouts/slideLayout13.xml"/><Relationship Id="rId6" Type="http://schemas.openxmlformats.org/officeDocument/2006/relationships/image" Target="../media/image25.emf"/><Relationship Id="rId11" Type="http://schemas.openxmlformats.org/officeDocument/2006/relationships/image" Target="../media/image10.png"/><Relationship Id="rId5" Type="http://schemas.openxmlformats.org/officeDocument/2006/relationships/image" Target="../media/image24.emf"/><Relationship Id="rId10" Type="http://schemas.openxmlformats.org/officeDocument/2006/relationships/image" Target="../media/image29.jpeg"/><Relationship Id="rId4" Type="http://schemas.openxmlformats.org/officeDocument/2006/relationships/image" Target="../media/image23.emf"/><Relationship Id="rId9" Type="http://schemas.openxmlformats.org/officeDocument/2006/relationships/image" Target="../media/image2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ruta 3">
            <a:extLst>
              <a:ext uri="{FF2B5EF4-FFF2-40B4-BE49-F238E27FC236}">
                <a16:creationId xmlns:a16="http://schemas.microsoft.com/office/drawing/2014/main" id="{CEAF703D-7801-A74E-A5E9-F81F840A9FE7}"/>
              </a:ext>
            </a:extLst>
          </p:cNvPr>
          <p:cNvSpPr txBox="1"/>
          <p:nvPr/>
        </p:nvSpPr>
        <p:spPr>
          <a:xfrm>
            <a:off x="-16116" y="4475713"/>
            <a:ext cx="13682133" cy="780708"/>
          </a:xfrm>
          <a:prstGeom prst="rect">
            <a:avLst/>
          </a:prstGeom>
          <a:noFill/>
        </p:spPr>
        <p:txBody>
          <a:bodyPr wrap="square" lIns="102598" tIns="51299" rIns="102598" bIns="51299" rtlCol="0">
            <a:spAutoFit/>
          </a:bodyPr>
          <a:lstStyle/>
          <a:p>
            <a:pPr algn="ctr"/>
            <a:r>
              <a:rPr lang="en-GB" sz="1600" dirty="0" err="1">
                <a:solidFill>
                  <a:srgbClr val="F8B325"/>
                </a:solidFill>
                <a:effectLst>
                  <a:glow rad="101600">
                    <a:schemeClr val="tx1">
                      <a:lumMod val="75000"/>
                      <a:lumOff val="25000"/>
                      <a:alpha val="75000"/>
                    </a:schemeClr>
                  </a:glow>
                </a:effectLst>
              </a:rPr>
              <a:t>Dr.</a:t>
            </a:r>
            <a:r>
              <a:rPr lang="en-GB" sz="1600" dirty="0">
                <a:solidFill>
                  <a:srgbClr val="F8B325"/>
                </a:solidFill>
                <a:effectLst>
                  <a:glow rad="101600">
                    <a:schemeClr val="tx1">
                      <a:lumMod val="75000"/>
                      <a:lumOff val="25000"/>
                      <a:alpha val="75000"/>
                    </a:schemeClr>
                  </a:glow>
                </a:effectLst>
              </a:rPr>
              <a:t> Eng. Nick Gazis</a:t>
            </a:r>
          </a:p>
          <a:p>
            <a:pPr algn="ctr"/>
            <a:r>
              <a:rPr lang="en-GB" sz="1400" dirty="0">
                <a:solidFill>
                  <a:srgbClr val="F8B325"/>
                </a:solidFill>
                <a:effectLst>
                  <a:glow rad="101600">
                    <a:schemeClr val="tx1">
                      <a:lumMod val="75000"/>
                      <a:lumOff val="25000"/>
                      <a:alpha val="75000"/>
                    </a:schemeClr>
                  </a:glow>
                </a:effectLst>
              </a:rPr>
              <a:t>Group Leader ESS Mechanical Engineering, Technology &amp; Analysis (META)</a:t>
            </a:r>
            <a:br>
              <a:rPr lang="en-GB" sz="1400" dirty="0">
                <a:solidFill>
                  <a:srgbClr val="F8B325"/>
                </a:solidFill>
                <a:effectLst>
                  <a:glow rad="101600">
                    <a:schemeClr val="tx1">
                      <a:lumMod val="75000"/>
                      <a:lumOff val="25000"/>
                      <a:alpha val="75000"/>
                    </a:schemeClr>
                  </a:glow>
                </a:effectLst>
              </a:rPr>
            </a:br>
            <a:r>
              <a:rPr lang="en-GB" sz="1400" dirty="0">
                <a:solidFill>
                  <a:srgbClr val="F8B325"/>
                </a:solidFill>
                <a:effectLst>
                  <a:glow rad="101600">
                    <a:schemeClr val="tx1">
                      <a:lumMod val="75000"/>
                      <a:lumOff val="25000"/>
                      <a:alpha val="75000"/>
                    </a:schemeClr>
                  </a:glow>
                </a:effectLst>
              </a:rPr>
              <a:t>Head of ESS Mechanical Measurements Lab (MML)</a:t>
            </a:r>
          </a:p>
        </p:txBody>
      </p:sp>
      <p:sp>
        <p:nvSpPr>
          <p:cNvPr id="11" name="Rectangle 10">
            <a:extLst>
              <a:ext uri="{FF2B5EF4-FFF2-40B4-BE49-F238E27FC236}">
                <a16:creationId xmlns:a16="http://schemas.microsoft.com/office/drawing/2014/main" id="{FF66675A-4076-7040-A87F-99E09E32CCA9}"/>
              </a:ext>
            </a:extLst>
          </p:cNvPr>
          <p:cNvSpPr/>
          <p:nvPr/>
        </p:nvSpPr>
        <p:spPr>
          <a:xfrm>
            <a:off x="265" y="6286500"/>
            <a:ext cx="13682133" cy="402546"/>
          </a:xfrm>
          <a:prstGeom prst="rect">
            <a:avLst/>
          </a:prstGeom>
        </p:spPr>
        <p:txBody>
          <a:bodyPr wrap="square">
            <a:spAutoFit/>
          </a:bodyPr>
          <a:lstStyle/>
          <a:p>
            <a:pPr algn="ctr">
              <a:lnSpc>
                <a:spcPct val="120000"/>
              </a:lnSpc>
            </a:pPr>
            <a:r>
              <a:rPr lang="en-GB" i="1" dirty="0">
                <a:solidFill>
                  <a:srgbClr val="F8B325"/>
                </a:solidFill>
                <a:effectLst>
                  <a:glow rad="101600">
                    <a:schemeClr val="tx1">
                      <a:lumMod val="75000"/>
                      <a:lumOff val="25000"/>
                      <a:alpha val="75000"/>
                    </a:schemeClr>
                  </a:glow>
                </a:effectLst>
                <a:latin typeface="Calibri"/>
                <a:hlinkClick r:id="rId4"/>
              </a:rPr>
              <a:t>www.europeanspallationsource.se</a:t>
            </a:r>
            <a:r>
              <a:rPr lang="en-GB" i="1" dirty="0">
                <a:solidFill>
                  <a:srgbClr val="F8B325"/>
                </a:solidFill>
                <a:effectLst>
                  <a:glow rad="101600">
                    <a:schemeClr val="tx1">
                      <a:lumMod val="75000"/>
                      <a:lumOff val="25000"/>
                      <a:alpha val="75000"/>
                    </a:schemeClr>
                  </a:glow>
                </a:effectLst>
                <a:latin typeface="Calibri"/>
              </a:rPr>
              <a:t> </a:t>
            </a:r>
          </a:p>
        </p:txBody>
      </p:sp>
      <p:sp>
        <p:nvSpPr>
          <p:cNvPr id="6" name="TextBox 5">
            <a:extLst>
              <a:ext uri="{FF2B5EF4-FFF2-40B4-BE49-F238E27FC236}">
                <a16:creationId xmlns:a16="http://schemas.microsoft.com/office/drawing/2014/main" id="{04321A52-4829-22D6-0CAE-86B92D424C12}"/>
              </a:ext>
            </a:extLst>
          </p:cNvPr>
          <p:cNvSpPr txBox="1"/>
          <p:nvPr/>
        </p:nvSpPr>
        <p:spPr>
          <a:xfrm>
            <a:off x="-8874" y="212053"/>
            <a:ext cx="13691272" cy="1200329"/>
          </a:xfrm>
          <a:prstGeom prst="rect">
            <a:avLst/>
          </a:prstGeom>
          <a:noFill/>
          <a:effectLst>
            <a:outerShdw blurRad="63500" sx="102000" sy="102000" algn="ctr" rotWithShape="0">
              <a:prstClr val="black">
                <a:alpha val="40000"/>
              </a:prstClr>
            </a:outerShdw>
          </a:effectLst>
        </p:spPr>
        <p:txBody>
          <a:bodyPr wrap="square">
            <a:spAutoFit/>
          </a:bodyPr>
          <a:lstStyle/>
          <a:p>
            <a:pPr algn="ctr">
              <a:spcAft>
                <a:spcPts val="600"/>
              </a:spcAft>
            </a:pPr>
            <a:r>
              <a:rPr lang="en-US" sz="2800" b="1" dirty="0">
                <a:ln>
                  <a:solidFill>
                    <a:schemeClr val="tx1"/>
                  </a:solidFill>
                </a:ln>
                <a:solidFill>
                  <a:schemeClr val="accent1">
                    <a:lumMod val="60000"/>
                    <a:lumOff val="40000"/>
                  </a:schemeClr>
                </a:solidFill>
                <a:effectLst>
                  <a:outerShdw blurRad="50800" dist="38100" algn="l" rotWithShape="0">
                    <a:prstClr val="black">
                      <a:alpha val="40000"/>
                    </a:prstClr>
                  </a:outerShdw>
                </a:effectLst>
              </a:rPr>
              <a:t>23</a:t>
            </a:r>
            <a:r>
              <a:rPr lang="en-US" sz="2800" b="1" baseline="30000" dirty="0">
                <a:ln>
                  <a:solidFill>
                    <a:schemeClr val="tx1"/>
                  </a:solidFill>
                </a:ln>
                <a:solidFill>
                  <a:schemeClr val="accent1">
                    <a:lumMod val="60000"/>
                    <a:lumOff val="40000"/>
                  </a:schemeClr>
                </a:solidFill>
                <a:effectLst>
                  <a:outerShdw blurRad="50800" dist="38100" algn="l" rotWithShape="0">
                    <a:prstClr val="black">
                      <a:alpha val="40000"/>
                    </a:prstClr>
                  </a:outerShdw>
                </a:effectLst>
              </a:rPr>
              <a:t>rd</a:t>
            </a:r>
            <a:r>
              <a:rPr lang="en-US" sz="2800" b="1" dirty="0">
                <a:ln>
                  <a:solidFill>
                    <a:schemeClr val="tx1"/>
                  </a:solidFill>
                </a:ln>
                <a:solidFill>
                  <a:schemeClr val="accent1">
                    <a:lumMod val="60000"/>
                    <a:lumOff val="40000"/>
                  </a:schemeClr>
                </a:solidFill>
                <a:effectLst>
                  <a:outerShdw blurRad="50800" dist="38100" algn="l" rotWithShape="0">
                    <a:prstClr val="black">
                      <a:alpha val="40000"/>
                    </a:prstClr>
                  </a:outerShdw>
                </a:effectLst>
              </a:rPr>
              <a:t> ESS Industry Liaison Offices Network</a:t>
            </a:r>
            <a:endParaRPr lang="en-SE" sz="2800" b="1">
              <a:ln>
                <a:solidFill>
                  <a:schemeClr val="tx1"/>
                </a:solidFill>
              </a:ln>
              <a:solidFill>
                <a:schemeClr val="accent1">
                  <a:lumMod val="60000"/>
                  <a:lumOff val="40000"/>
                </a:schemeClr>
              </a:solidFill>
              <a:effectLst>
                <a:outerShdw blurRad="50800" dist="38100" algn="l" rotWithShape="0">
                  <a:prstClr val="black">
                    <a:alpha val="40000"/>
                  </a:prstClr>
                </a:outerShdw>
              </a:effectLst>
            </a:endParaRPr>
          </a:p>
          <a:p>
            <a:pPr algn="ctr">
              <a:spcAft>
                <a:spcPts val="600"/>
              </a:spcAft>
            </a:pPr>
            <a:r>
              <a:rPr lang="en-US" b="1" dirty="0">
                <a:ln>
                  <a:solidFill>
                    <a:schemeClr val="tx1"/>
                  </a:solidFill>
                </a:ln>
                <a:solidFill>
                  <a:schemeClr val="accent1">
                    <a:lumMod val="60000"/>
                    <a:lumOff val="40000"/>
                  </a:schemeClr>
                </a:solidFill>
                <a:effectLst>
                  <a:outerShdw blurRad="50800" dist="38100" algn="l" rotWithShape="0">
                    <a:prstClr val="black">
                      <a:alpha val="40000"/>
                    </a:prstClr>
                  </a:outerShdw>
                </a:effectLst>
              </a:rPr>
              <a:t>ESS, Lund </a:t>
            </a:r>
          </a:p>
          <a:p>
            <a:pPr algn="ctr">
              <a:spcAft>
                <a:spcPts val="600"/>
              </a:spcAft>
            </a:pPr>
            <a:r>
              <a:rPr lang="en-US" sz="1600" b="1" dirty="0">
                <a:ln>
                  <a:solidFill>
                    <a:schemeClr val="tx1"/>
                  </a:solidFill>
                </a:ln>
                <a:solidFill>
                  <a:schemeClr val="accent1">
                    <a:lumMod val="60000"/>
                    <a:lumOff val="40000"/>
                  </a:schemeClr>
                </a:solidFill>
                <a:effectLst>
                  <a:outerShdw blurRad="50800" dist="38100" algn="l" rotWithShape="0">
                    <a:prstClr val="black">
                      <a:alpha val="40000"/>
                    </a:prstClr>
                  </a:outerShdw>
                </a:effectLst>
              </a:rPr>
              <a:t>14 April 2026 </a:t>
            </a:r>
          </a:p>
        </p:txBody>
      </p:sp>
      <p:sp>
        <p:nvSpPr>
          <p:cNvPr id="15" name="textruta 6">
            <a:extLst>
              <a:ext uri="{FF2B5EF4-FFF2-40B4-BE49-F238E27FC236}">
                <a16:creationId xmlns:a16="http://schemas.microsoft.com/office/drawing/2014/main" id="{FE228945-62C4-6FF1-1801-459DECBB8C3D}"/>
              </a:ext>
            </a:extLst>
          </p:cNvPr>
          <p:cNvSpPr txBox="1"/>
          <p:nvPr/>
        </p:nvSpPr>
        <p:spPr>
          <a:xfrm>
            <a:off x="15488" y="2048794"/>
            <a:ext cx="13682133" cy="1623375"/>
          </a:xfrm>
          <a:prstGeom prst="rect">
            <a:avLst/>
          </a:prstGeom>
          <a:noFill/>
        </p:spPr>
        <p:txBody>
          <a:bodyPr wrap="square" lIns="102598" tIns="51299" rIns="102598" bIns="51299" rtlCol="0">
            <a:spAutoFit/>
          </a:bodyPr>
          <a:lstStyle/>
          <a:p>
            <a:pPr algn="ctr"/>
            <a:r>
              <a:rPr lang="en-US" sz="4938" b="1" dirty="0">
                <a:ln>
                  <a:solidFill>
                    <a:schemeClr val="tx1"/>
                  </a:solidFill>
                </a:ln>
                <a:solidFill>
                  <a:srgbClr val="F8B325"/>
                </a:solidFill>
                <a:effectLst>
                  <a:glow rad="101600">
                    <a:schemeClr val="tx1">
                      <a:lumMod val="75000"/>
                      <a:lumOff val="25000"/>
                      <a:alpha val="75000"/>
                    </a:schemeClr>
                  </a:glow>
                  <a:outerShdw blurRad="50800" dist="38100" dir="5400000" algn="t" rotWithShape="0">
                    <a:schemeClr val="bg1">
                      <a:alpha val="40000"/>
                    </a:schemeClr>
                  </a:outerShdw>
                </a:effectLst>
              </a:rPr>
              <a:t>The European Spallation Source – ESS:</a:t>
            </a:r>
            <a:br>
              <a:rPr lang="en-US" sz="4938" b="1" dirty="0">
                <a:ln>
                  <a:solidFill>
                    <a:schemeClr val="tx1"/>
                  </a:solidFill>
                </a:ln>
                <a:solidFill>
                  <a:srgbClr val="F8B325"/>
                </a:solidFill>
                <a:effectLst>
                  <a:glow rad="101600">
                    <a:schemeClr val="tx1">
                      <a:lumMod val="75000"/>
                      <a:lumOff val="25000"/>
                      <a:alpha val="75000"/>
                    </a:schemeClr>
                  </a:glow>
                  <a:outerShdw blurRad="50800" dist="38100" dir="5400000" algn="t" rotWithShape="0">
                    <a:schemeClr val="bg1">
                      <a:alpha val="40000"/>
                    </a:schemeClr>
                  </a:outerShdw>
                </a:effectLst>
              </a:rPr>
            </a:br>
            <a:r>
              <a:rPr lang="en-US" sz="4938" b="1" dirty="0">
                <a:ln>
                  <a:solidFill>
                    <a:schemeClr val="tx1"/>
                  </a:solidFill>
                </a:ln>
                <a:solidFill>
                  <a:srgbClr val="F8B325"/>
                </a:solidFill>
                <a:effectLst>
                  <a:glow rad="101600">
                    <a:schemeClr val="tx1">
                      <a:lumMod val="75000"/>
                      <a:lumOff val="25000"/>
                      <a:alpha val="75000"/>
                    </a:schemeClr>
                  </a:glow>
                  <a:outerShdw blurRad="50800" dist="38100" dir="5400000" algn="t" rotWithShape="0">
                    <a:schemeClr val="bg1">
                      <a:alpha val="40000"/>
                    </a:schemeClr>
                  </a:outerShdw>
                </a:effectLst>
              </a:rPr>
              <a:t>Engineering status &amp; updates</a:t>
            </a:r>
          </a:p>
        </p:txBody>
      </p:sp>
      <p:sp>
        <p:nvSpPr>
          <p:cNvPr id="2" name="Platshållare för datum 4">
            <a:extLst>
              <a:ext uri="{FF2B5EF4-FFF2-40B4-BE49-F238E27FC236}">
                <a16:creationId xmlns:a16="http://schemas.microsoft.com/office/drawing/2014/main" id="{15CA76E4-53A2-B7CE-41E4-41B9ACC189DD}"/>
              </a:ext>
            </a:extLst>
          </p:cNvPr>
          <p:cNvSpPr txBox="1">
            <a:spLocks/>
          </p:cNvSpPr>
          <p:nvPr/>
        </p:nvSpPr>
        <p:spPr>
          <a:xfrm>
            <a:off x="15488" y="6913409"/>
            <a:ext cx="13607643" cy="516091"/>
          </a:xfrm>
          <a:solidFill>
            <a:schemeClr val="accent1">
              <a:lumMod val="20000"/>
              <a:lumOff val="80000"/>
              <a:alpha val="20000"/>
            </a:schemeClr>
          </a:solidFill>
        </p:spPr>
        <p:txBody>
          <a:bodyPr/>
          <a:lstStyle>
            <a:defPPr>
              <a:defRPr kern="0"/>
            </a:defPPr>
          </a:lstStyle>
          <a:p>
            <a:pPr algn="ctr"/>
            <a:r>
              <a:rPr lang="en-US" sz="1347" b="1" dirty="0">
                <a:ln>
                  <a:solidFill>
                    <a:srgbClr val="FFC000"/>
                  </a:solidFill>
                </a:ln>
                <a:solidFill>
                  <a:schemeClr val="bg2"/>
                </a:solidFill>
              </a:rPr>
              <a:t>Many thanks to </a:t>
            </a:r>
            <a:br>
              <a:rPr lang="en-US" sz="1347" b="1" dirty="0">
                <a:ln>
                  <a:solidFill>
                    <a:srgbClr val="FFC000"/>
                  </a:solidFill>
                </a:ln>
                <a:solidFill>
                  <a:schemeClr val="bg2"/>
                </a:solidFill>
              </a:rPr>
            </a:br>
            <a:r>
              <a:rPr lang="en-US" sz="1347" b="1" dirty="0">
                <a:ln>
                  <a:solidFill>
                    <a:srgbClr val="FFC000"/>
                  </a:solidFill>
                </a:ln>
                <a:solidFill>
                  <a:schemeClr val="bg2"/>
                </a:solidFill>
              </a:rPr>
              <a:t>Andrew Kimber, Ciprian </a:t>
            </a:r>
            <a:r>
              <a:rPr lang="en-US" sz="1347" b="1" dirty="0" err="1">
                <a:ln>
                  <a:solidFill>
                    <a:srgbClr val="FFC000"/>
                  </a:solidFill>
                </a:ln>
                <a:solidFill>
                  <a:schemeClr val="bg2"/>
                </a:solidFill>
              </a:rPr>
              <a:t>Plostinar</a:t>
            </a:r>
            <a:r>
              <a:rPr lang="en-US" sz="1347" b="1" dirty="0">
                <a:ln>
                  <a:solidFill>
                    <a:srgbClr val="FFC000"/>
                  </a:solidFill>
                </a:ln>
                <a:solidFill>
                  <a:schemeClr val="bg2"/>
                </a:solidFill>
              </a:rPr>
              <a:t>, Mikhail </a:t>
            </a:r>
            <a:r>
              <a:rPr lang="en-US" sz="1347" b="1" dirty="0" err="1">
                <a:ln>
                  <a:solidFill>
                    <a:srgbClr val="FFC000"/>
                  </a:solidFill>
                </a:ln>
                <a:solidFill>
                  <a:schemeClr val="bg2"/>
                </a:solidFill>
              </a:rPr>
              <a:t>Feygenson</a:t>
            </a:r>
            <a:r>
              <a:rPr lang="en-US" sz="1347" b="1" dirty="0">
                <a:ln>
                  <a:solidFill>
                    <a:srgbClr val="FFC000"/>
                  </a:solidFill>
                </a:ln>
                <a:solidFill>
                  <a:schemeClr val="bg2"/>
                </a:solidFill>
              </a:rPr>
              <a:t>, Antonio Bianchi &amp; colleagues for input material </a:t>
            </a:r>
          </a:p>
        </p:txBody>
      </p:sp>
      <p:sp>
        <p:nvSpPr>
          <p:cNvPr id="3" name="Date Placeholder 2">
            <a:extLst>
              <a:ext uri="{FF2B5EF4-FFF2-40B4-BE49-F238E27FC236}">
                <a16:creationId xmlns:a16="http://schemas.microsoft.com/office/drawing/2014/main" id="{922C6E6A-57F6-D9BE-B613-4EEC491AC780}"/>
              </a:ext>
            </a:extLst>
          </p:cNvPr>
          <p:cNvSpPr>
            <a:spLocks noGrp="1"/>
          </p:cNvSpPr>
          <p:nvPr>
            <p:ph type="dt" sz="half" idx="10"/>
          </p:nvPr>
        </p:nvSpPr>
        <p:spPr/>
        <p:txBody>
          <a:bodyPr/>
          <a:lstStyle/>
          <a:p>
            <a:r>
              <a:rPr lang="en-US"/>
              <a:t>2026-04-14</a:t>
            </a:r>
            <a:endParaRPr lang="sv-SE" dirty="0"/>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F68F6-FA08-C246-DA52-AB8BE9BD966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17BFA30-F9BB-41D9-1A42-2BA342B72D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559" y="19757"/>
            <a:ext cx="13363839" cy="7696200"/>
          </a:xfrm>
          <a:prstGeom prst="rect">
            <a:avLst/>
          </a:prstGeom>
          <a:solidFill>
            <a:schemeClr val="bg1">
              <a:lumMod val="85000"/>
              <a:alpha val="10000"/>
            </a:schemeClr>
          </a:solidFill>
        </p:spPr>
      </p:pic>
      <p:sp>
        <p:nvSpPr>
          <p:cNvPr id="3" name="Date Placeholder 2">
            <a:extLst>
              <a:ext uri="{FF2B5EF4-FFF2-40B4-BE49-F238E27FC236}">
                <a16:creationId xmlns:a16="http://schemas.microsoft.com/office/drawing/2014/main" id="{D5F9339D-39F5-FA2A-AAD1-C69E7B007892}"/>
              </a:ext>
            </a:extLst>
          </p:cNvPr>
          <p:cNvSpPr>
            <a:spLocks noGrp="1"/>
          </p:cNvSpPr>
          <p:nvPr>
            <p:ph type="dt" sz="half" idx="10"/>
          </p:nvPr>
        </p:nvSpPr>
        <p:spPr/>
        <p:txBody>
          <a:bodyPr/>
          <a:lstStyle/>
          <a:p>
            <a:r>
              <a:rPr lang="en-US"/>
              <a:t>2026-04-14</a:t>
            </a:r>
            <a:endParaRPr lang="sv-SE" dirty="0"/>
          </a:p>
        </p:txBody>
      </p:sp>
      <p:sp>
        <p:nvSpPr>
          <p:cNvPr id="13" name="TextBox 12">
            <a:extLst>
              <a:ext uri="{FF2B5EF4-FFF2-40B4-BE49-F238E27FC236}">
                <a16:creationId xmlns:a16="http://schemas.microsoft.com/office/drawing/2014/main" id="{C04D3308-199B-4FA0-77FF-B8E702DD97B6}"/>
              </a:ext>
            </a:extLst>
          </p:cNvPr>
          <p:cNvSpPr txBox="1"/>
          <p:nvPr/>
        </p:nvSpPr>
        <p:spPr>
          <a:xfrm>
            <a:off x="318559" y="992036"/>
            <a:ext cx="3703372" cy="2246769"/>
          </a:xfrm>
          <a:prstGeom prst="rect">
            <a:avLst/>
          </a:prstGeom>
          <a:solidFill>
            <a:schemeClr val="bg1">
              <a:lumMod val="85000"/>
              <a:alpha val="70000"/>
            </a:schemeClr>
          </a:solidFill>
        </p:spPr>
        <p:txBody>
          <a:bodyPr wrap="square">
            <a:spAutoFit/>
          </a:bodyPr>
          <a:lstStyle/>
          <a:p>
            <a:pPr>
              <a:buNone/>
            </a:pPr>
            <a:r>
              <a:rPr lang="en-US" sz="2000" kern="1200" dirty="0">
                <a:solidFill>
                  <a:srgbClr val="0070C0"/>
                </a:solidFill>
                <a:latin typeface="Segoe UI Semilight" panose="020B0402040204020203" pitchFamily="34" charset="0"/>
                <a:ea typeface="+mn-ea"/>
                <a:cs typeface="Segoe UI Semilight" panose="020B0402040204020203" pitchFamily="34" charset="0"/>
              </a:rPr>
              <a:t>Installation finalized </a:t>
            </a:r>
          </a:p>
          <a:p>
            <a:pPr>
              <a:buNone/>
            </a:pPr>
            <a:r>
              <a:rPr lang="en-US" sz="2000" kern="1200" dirty="0">
                <a:solidFill>
                  <a:srgbClr val="0070C0"/>
                </a:solidFill>
                <a:latin typeface="Segoe UI Semilight" panose="020B0402040204020203" pitchFamily="34" charset="0"/>
                <a:ea typeface="+mn-ea"/>
                <a:cs typeface="Segoe UI Semilight" panose="020B0402040204020203" pitchFamily="34" charset="0"/>
              </a:rPr>
              <a:t>Safety Readiness confirmed </a:t>
            </a:r>
          </a:p>
          <a:p>
            <a:pPr>
              <a:buNone/>
            </a:pPr>
            <a:r>
              <a:rPr lang="en-US" sz="2000" kern="1200" dirty="0">
                <a:solidFill>
                  <a:srgbClr val="0070C0"/>
                </a:solidFill>
                <a:latin typeface="Segoe UI Semilight" panose="020B0402040204020203" pitchFamily="34" charset="0"/>
                <a:ea typeface="+mn-ea"/>
                <a:cs typeface="Segoe UI Semilight" panose="020B0402040204020203" pitchFamily="34" charset="0"/>
              </a:rPr>
              <a:t>NCL RF conditioned </a:t>
            </a:r>
          </a:p>
          <a:p>
            <a:pPr>
              <a:buNone/>
            </a:pPr>
            <a:r>
              <a:rPr lang="en-US" sz="2000" kern="1200" dirty="0">
                <a:solidFill>
                  <a:srgbClr val="0070C0"/>
                </a:solidFill>
                <a:latin typeface="Segoe UI Semilight" panose="020B0402040204020203" pitchFamily="34" charset="0"/>
                <a:ea typeface="+mn-ea"/>
                <a:cs typeface="Segoe UI Semilight" panose="020B0402040204020203" pitchFamily="34" charset="0"/>
              </a:rPr>
              <a:t>BI operational </a:t>
            </a:r>
          </a:p>
          <a:p>
            <a:pPr>
              <a:buNone/>
            </a:pPr>
            <a:r>
              <a:rPr lang="en-US" sz="2000" kern="1200" dirty="0">
                <a:solidFill>
                  <a:srgbClr val="0070C0"/>
                </a:solidFill>
                <a:latin typeface="Segoe UI Semilight" panose="020B0402040204020203" pitchFamily="34" charset="0"/>
                <a:ea typeface="+mn-ea"/>
                <a:cs typeface="Segoe UI Semilight" panose="020B0402040204020203" pitchFamily="34" charset="0"/>
              </a:rPr>
              <a:t>Protons accelerated in NCL</a:t>
            </a:r>
          </a:p>
          <a:p>
            <a:pPr>
              <a:buNone/>
            </a:pPr>
            <a:r>
              <a:rPr lang="en-US" sz="2000" b="1" kern="1200" dirty="0">
                <a:solidFill>
                  <a:srgbClr val="0070C0"/>
                </a:solidFill>
                <a:latin typeface="Segoe UI Semilight" panose="020B0402040204020203" pitchFamily="34" charset="0"/>
                <a:ea typeface="+mn-ea"/>
                <a:cs typeface="Segoe UI Semilight" panose="020B0402040204020203" pitchFamily="34" charset="0"/>
              </a:rPr>
              <a:t>Beam on Dump (</a:t>
            </a:r>
            <a:r>
              <a:rPr lang="en-US" sz="2000" b="1" kern="1200" dirty="0" err="1">
                <a:solidFill>
                  <a:srgbClr val="0070C0"/>
                </a:solidFill>
                <a:latin typeface="Segoe UI Semilight" panose="020B0402040204020203" pitchFamily="34" charset="0"/>
                <a:ea typeface="+mn-ea"/>
                <a:cs typeface="Segoe UI Semilight" panose="020B0402040204020203" pitchFamily="34" charset="0"/>
              </a:rPr>
              <a:t>BoD</a:t>
            </a:r>
            <a:r>
              <a:rPr lang="en-US" sz="2000" b="1" kern="1200" dirty="0">
                <a:solidFill>
                  <a:srgbClr val="0070C0"/>
                </a:solidFill>
                <a:latin typeface="Segoe UI Semilight" panose="020B0402040204020203" pitchFamily="34" charset="0"/>
                <a:ea typeface="+mn-ea"/>
                <a:cs typeface="Segoe UI Semilight" panose="020B0402040204020203" pitchFamily="34" charset="0"/>
              </a:rPr>
              <a:t>) achieved! </a:t>
            </a:r>
            <a:endParaRPr lang="en-US" sz="2000" kern="1200" dirty="0">
              <a:solidFill>
                <a:srgbClr val="0070C0"/>
              </a:solidFill>
              <a:latin typeface="Segoe UI Semilight" panose="020B0402040204020203" pitchFamily="34" charset="0"/>
              <a:ea typeface="+mn-ea"/>
              <a:cs typeface="Segoe UI Semilight" panose="020B0402040204020203" pitchFamily="34" charset="0"/>
            </a:endParaRPr>
          </a:p>
          <a:p>
            <a:pPr>
              <a:buNone/>
            </a:pPr>
            <a:r>
              <a:rPr lang="en-US" sz="2000" kern="1200" dirty="0">
                <a:solidFill>
                  <a:srgbClr val="0070C0"/>
                </a:solidFill>
                <a:latin typeface="Segoe UI Semilight" panose="020B0402040204020203" pitchFamily="34" charset="0"/>
                <a:cs typeface="Segoe UI Semilight" panose="020B0402040204020203" pitchFamily="34" charset="0"/>
              </a:rPr>
              <a:t>SCL cooled down </a:t>
            </a:r>
            <a:endParaRPr lang="en-US" sz="2000" kern="1200" dirty="0">
              <a:solidFill>
                <a:srgbClr val="0070C0"/>
              </a:solidFill>
              <a:latin typeface="Segoe UI Semilight" panose="020B0402040204020203" pitchFamily="34" charset="0"/>
              <a:ea typeface="+mn-ea"/>
              <a:cs typeface="Segoe UI Semilight" panose="020B0402040204020203" pitchFamily="34" charset="0"/>
            </a:endParaRPr>
          </a:p>
        </p:txBody>
      </p:sp>
      <p:sp>
        <p:nvSpPr>
          <p:cNvPr id="16" name="Title 1">
            <a:extLst>
              <a:ext uri="{FF2B5EF4-FFF2-40B4-BE49-F238E27FC236}">
                <a16:creationId xmlns:a16="http://schemas.microsoft.com/office/drawing/2014/main" id="{FD6E528B-FA6C-4849-56A0-E00389A832A4}"/>
              </a:ext>
            </a:extLst>
          </p:cNvPr>
          <p:cNvSpPr>
            <a:spLocks noGrp="1"/>
          </p:cNvSpPr>
          <p:nvPr>
            <p:ph type="title"/>
          </p:nvPr>
        </p:nvSpPr>
        <p:spPr>
          <a:xfrm>
            <a:off x="318560" y="254356"/>
            <a:ext cx="13363837" cy="737680"/>
          </a:xfrm>
          <a:solidFill>
            <a:schemeClr val="bg1">
              <a:lumMod val="85000"/>
              <a:alpha val="70000"/>
            </a:schemeClr>
          </a:solidFill>
        </p:spPr>
        <p:txBody>
          <a:bodyPr/>
          <a:lstStyle/>
          <a:p>
            <a:r>
              <a:rPr lang="en-GB" dirty="0">
                <a:solidFill>
                  <a:schemeClr val="bg1"/>
                </a:solidFill>
              </a:rPr>
              <a:t>Accelerator delivering Beam on Dump (</a:t>
            </a:r>
            <a:r>
              <a:rPr lang="en-GB" dirty="0" err="1">
                <a:solidFill>
                  <a:schemeClr val="bg1"/>
                </a:solidFill>
              </a:rPr>
              <a:t>BoD</a:t>
            </a:r>
            <a:r>
              <a:rPr lang="en-GB" dirty="0">
                <a:solidFill>
                  <a:schemeClr val="bg1"/>
                </a:solidFill>
              </a:rPr>
              <a:t>)</a:t>
            </a:r>
          </a:p>
        </p:txBody>
      </p:sp>
      <p:sp>
        <p:nvSpPr>
          <p:cNvPr id="2" name="Platshållare för text 8">
            <a:extLst>
              <a:ext uri="{FF2B5EF4-FFF2-40B4-BE49-F238E27FC236}">
                <a16:creationId xmlns:a16="http://schemas.microsoft.com/office/drawing/2014/main" id="{5A714151-27AB-8D40-2366-D29334001B7F}"/>
              </a:ext>
            </a:extLst>
          </p:cNvPr>
          <p:cNvSpPr txBox="1">
            <a:spLocks/>
          </p:cNvSpPr>
          <p:nvPr/>
        </p:nvSpPr>
        <p:spPr>
          <a:xfrm>
            <a:off x="12260316" y="468464"/>
            <a:ext cx="929236" cy="89688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lIns="91440" tIns="45720" rIns="91440" bIns="45720" rtlCol="0" anchor="ctr">
            <a:normAutofit/>
          </a:bodyPr>
          <a:lstStyle>
            <a:defPPr>
              <a:defRPr kern="0"/>
            </a:defPPr>
            <a:lvl1pPr marL="0" indent="0" algn="l">
              <a:buFontTx/>
              <a:buNone/>
              <a:defRPr sz="112" cap="all" spc="90" baseline="0">
                <a:noFill/>
              </a:defRPr>
            </a:lvl1pPr>
          </a:lstStyle>
          <a:p>
            <a:r>
              <a:rPr lang="en-US"/>
              <a:t>Edit Master text styles</a:t>
            </a:r>
          </a:p>
        </p:txBody>
      </p:sp>
      <p:grpSp>
        <p:nvGrpSpPr>
          <p:cNvPr id="6" name="Group 5">
            <a:extLst>
              <a:ext uri="{FF2B5EF4-FFF2-40B4-BE49-F238E27FC236}">
                <a16:creationId xmlns:a16="http://schemas.microsoft.com/office/drawing/2014/main" id="{BFBF26C1-3E0C-FB1F-FEDD-925CB04C9317}"/>
              </a:ext>
            </a:extLst>
          </p:cNvPr>
          <p:cNvGrpSpPr/>
          <p:nvPr/>
        </p:nvGrpSpPr>
        <p:grpSpPr>
          <a:xfrm>
            <a:off x="7000478" y="5097901"/>
            <a:ext cx="4262013" cy="2343943"/>
            <a:chOff x="8239839" y="4503965"/>
            <a:chExt cx="3797833" cy="2088662"/>
          </a:xfrm>
        </p:grpSpPr>
        <p:pic>
          <p:nvPicPr>
            <p:cNvPr id="7" name="Content Placeholder 4">
              <a:extLst>
                <a:ext uri="{FF2B5EF4-FFF2-40B4-BE49-F238E27FC236}">
                  <a16:creationId xmlns:a16="http://schemas.microsoft.com/office/drawing/2014/main" id="{03343CE1-DA54-542B-AFB1-4ECA2DF44D2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239839" y="4503965"/>
              <a:ext cx="3797833" cy="20886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7">
              <a:extLst>
                <a:ext uri="{FF2B5EF4-FFF2-40B4-BE49-F238E27FC236}">
                  <a16:creationId xmlns:a16="http://schemas.microsoft.com/office/drawing/2014/main" id="{80391DF8-665B-F81B-1AFA-C9A61E0B11D1}"/>
                </a:ext>
              </a:extLst>
            </p:cNvPr>
            <p:cNvSpPr txBox="1"/>
            <p:nvPr/>
          </p:nvSpPr>
          <p:spPr>
            <a:xfrm>
              <a:off x="8239839" y="6171316"/>
              <a:ext cx="3797833" cy="329108"/>
            </a:xfrm>
            <a:prstGeom prst="rect">
              <a:avLst/>
            </a:prstGeom>
            <a:noFill/>
          </p:spPr>
          <p:txBody>
            <a:bodyPr wrap="square">
              <a:spAutoFit/>
            </a:bodyPr>
            <a:lstStyle/>
            <a:p>
              <a:r>
                <a:rPr lang="en-GB" i="1" dirty="0">
                  <a:solidFill>
                    <a:schemeClr val="bg1"/>
                  </a:solidFill>
                  <a:latin typeface="Segoe UI" panose="020B0502040204020203" pitchFamily="34" charset="0"/>
                  <a:cs typeface="Segoe UI" panose="020B0502040204020203" pitchFamily="34" charset="0"/>
                </a:rPr>
                <a:t>A picture form the past.. </a:t>
              </a:r>
              <a:endParaRPr lang="en-US" i="1" dirty="0">
                <a:latin typeface="Segoe UI" panose="020B0502040204020203" pitchFamily="34" charset="0"/>
                <a:cs typeface="Segoe UI" panose="020B0502040204020203" pitchFamily="34" charset="0"/>
              </a:endParaRPr>
            </a:p>
          </p:txBody>
        </p:sp>
      </p:grpSp>
      <p:sp>
        <p:nvSpPr>
          <p:cNvPr id="5" name="Slide Number Placeholder 4">
            <a:extLst>
              <a:ext uri="{FF2B5EF4-FFF2-40B4-BE49-F238E27FC236}">
                <a16:creationId xmlns:a16="http://schemas.microsoft.com/office/drawing/2014/main" id="{10EF4819-5F8C-DA88-80BC-7C96D428FA42}"/>
              </a:ext>
            </a:extLst>
          </p:cNvPr>
          <p:cNvSpPr>
            <a:spLocks noGrp="1"/>
          </p:cNvSpPr>
          <p:nvPr>
            <p:ph type="sldNum" sz="quarter" idx="12"/>
          </p:nvPr>
        </p:nvSpPr>
        <p:spPr/>
        <p:txBody>
          <a:bodyPr/>
          <a:lstStyle/>
          <a:p>
            <a:fld id="{F7283078-D760-1647-8B80-66BA8B52336D}" type="slidenum">
              <a:rPr lang="sv-SE" smtClean="0"/>
              <a:t>10</a:t>
            </a:fld>
            <a:endParaRPr lang="sv-SE"/>
          </a:p>
        </p:txBody>
      </p:sp>
      <p:sp>
        <p:nvSpPr>
          <p:cNvPr id="9" name="Footer Placeholder 8">
            <a:extLst>
              <a:ext uri="{FF2B5EF4-FFF2-40B4-BE49-F238E27FC236}">
                <a16:creationId xmlns:a16="http://schemas.microsoft.com/office/drawing/2014/main" id="{8F982302-DB9F-858A-F55E-DCC320881798}"/>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170159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AB943-5593-2FC4-A137-C33BFF5654A7}"/>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3B1415B5-0815-6D97-D591-175C5406359A}"/>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B379FAF8-BA6D-4190-F1A4-0A17EFA1E67A}"/>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Accelerator status</a:t>
            </a:r>
          </a:p>
        </p:txBody>
      </p:sp>
      <p:sp>
        <p:nvSpPr>
          <p:cNvPr id="14" name="Platshållare för text 7">
            <a:extLst>
              <a:ext uri="{FF2B5EF4-FFF2-40B4-BE49-F238E27FC236}">
                <a16:creationId xmlns:a16="http://schemas.microsoft.com/office/drawing/2014/main" id="{84BD2CC3-DF69-A0A6-67B6-25F89292BA48}"/>
              </a:ext>
            </a:extLst>
          </p:cNvPr>
          <p:cNvSpPr>
            <a:spLocks noGrp="1"/>
          </p:cNvSpPr>
          <p:nvPr>
            <p:ph type="body" sz="quarter" idx="14"/>
          </p:nvPr>
        </p:nvSpPr>
        <p:spPr>
          <a:xfrm>
            <a:off x="1238871" y="1044818"/>
            <a:ext cx="10504000" cy="569052"/>
          </a:xfrm>
        </p:spPr>
        <p:txBody>
          <a:bodyPr/>
          <a:lstStyle/>
          <a:p>
            <a:r>
              <a:rPr lang="en-GB" dirty="0"/>
              <a:t>BoD2</a:t>
            </a:r>
          </a:p>
        </p:txBody>
      </p:sp>
      <p:pic>
        <p:nvPicPr>
          <p:cNvPr id="3" name="Picture 2">
            <a:extLst>
              <a:ext uri="{FF2B5EF4-FFF2-40B4-BE49-F238E27FC236}">
                <a16:creationId xmlns:a16="http://schemas.microsoft.com/office/drawing/2014/main" id="{550AFEFD-2BC5-3994-B945-BD1B6CABB2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95"/>
            <a:ext cx="13682663" cy="7696009"/>
          </a:xfrm>
          <a:prstGeom prst="rect">
            <a:avLst/>
          </a:prstGeom>
        </p:spPr>
      </p:pic>
      <p:sp>
        <p:nvSpPr>
          <p:cNvPr id="5" name="AutoShape 4">
            <a:extLst>
              <a:ext uri="{FF2B5EF4-FFF2-40B4-BE49-F238E27FC236}">
                <a16:creationId xmlns:a16="http://schemas.microsoft.com/office/drawing/2014/main" id="{A69E8417-A936-E1C3-FB33-62FFACDDCE0A}"/>
              </a:ext>
            </a:extLst>
          </p:cNvPr>
          <p:cNvSpPr>
            <a:spLocks noChangeAspect="1" noChangeArrowheads="1"/>
          </p:cNvSpPr>
          <p:nvPr/>
        </p:nvSpPr>
        <p:spPr bwMode="auto">
          <a:xfrm>
            <a:off x="6688138" y="3695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a:extLst>
              <a:ext uri="{FF2B5EF4-FFF2-40B4-BE49-F238E27FC236}">
                <a16:creationId xmlns:a16="http://schemas.microsoft.com/office/drawing/2014/main" id="{C673C388-E7AB-2C20-1387-1144E4EAAA8F}"/>
              </a:ext>
            </a:extLst>
          </p:cNvPr>
          <p:cNvGrpSpPr/>
          <p:nvPr/>
        </p:nvGrpSpPr>
        <p:grpSpPr>
          <a:xfrm>
            <a:off x="770074" y="3851634"/>
            <a:ext cx="2982774" cy="3158163"/>
            <a:chOff x="770074" y="3851634"/>
            <a:chExt cx="2982774" cy="3158163"/>
          </a:xfrm>
        </p:grpSpPr>
        <p:pic>
          <p:nvPicPr>
            <p:cNvPr id="9" name="Picture 8">
              <a:extLst>
                <a:ext uri="{FF2B5EF4-FFF2-40B4-BE49-F238E27FC236}">
                  <a16:creationId xmlns:a16="http://schemas.microsoft.com/office/drawing/2014/main" id="{14990CCF-F723-0A90-A285-86F243A1DA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098" y="3851634"/>
              <a:ext cx="2952750" cy="2690283"/>
            </a:xfrm>
            <a:prstGeom prst="rect">
              <a:avLst/>
            </a:prstGeom>
          </p:spPr>
        </p:pic>
        <p:sp>
          <p:nvSpPr>
            <p:cNvPr id="12" name="TextBox 11">
              <a:extLst>
                <a:ext uri="{FF2B5EF4-FFF2-40B4-BE49-F238E27FC236}">
                  <a16:creationId xmlns:a16="http://schemas.microsoft.com/office/drawing/2014/main" id="{B0685598-5681-FA42-D35F-A7BC8BABA47F}"/>
                </a:ext>
              </a:extLst>
            </p:cNvPr>
            <p:cNvSpPr txBox="1"/>
            <p:nvPr/>
          </p:nvSpPr>
          <p:spPr>
            <a:xfrm>
              <a:off x="770074" y="6578910"/>
              <a:ext cx="2952750" cy="430887"/>
            </a:xfrm>
            <a:prstGeom prst="rect">
              <a:avLst/>
            </a:prstGeom>
            <a:noFill/>
          </p:spPr>
          <p:txBody>
            <a:bodyPr wrap="square" anchor="ctr">
              <a:spAutoFit/>
            </a:bodyPr>
            <a:lstStyle/>
            <a:p>
              <a:pPr algn="ctr"/>
              <a:r>
                <a:rPr lang="en-US" sz="1100" i="1" dirty="0">
                  <a:latin typeface="Segoe UI" panose="020B0502040204020203" pitchFamily="34" charset="0"/>
                  <a:cs typeface="Segoe UI" panose="020B0502040204020203" pitchFamily="34" charset="0"/>
                </a:rPr>
                <a:t>Orientation: Blade 3 top, blade 6 outboard, blade 9 bottom, blade 12 inboard</a:t>
              </a:r>
            </a:p>
          </p:txBody>
        </p:sp>
      </p:grpSp>
      <p:sp>
        <p:nvSpPr>
          <p:cNvPr id="4" name="Slide Number Placeholder 3">
            <a:extLst>
              <a:ext uri="{FF2B5EF4-FFF2-40B4-BE49-F238E27FC236}">
                <a16:creationId xmlns:a16="http://schemas.microsoft.com/office/drawing/2014/main" id="{E3C6C31C-6FC1-7268-B432-85F2D18A6803}"/>
              </a:ext>
            </a:extLst>
          </p:cNvPr>
          <p:cNvSpPr>
            <a:spLocks noGrp="1"/>
          </p:cNvSpPr>
          <p:nvPr>
            <p:ph type="sldNum" sz="quarter" idx="12"/>
          </p:nvPr>
        </p:nvSpPr>
        <p:spPr/>
        <p:txBody>
          <a:bodyPr/>
          <a:lstStyle/>
          <a:p>
            <a:fld id="{F7283078-D760-1647-8B80-66BA8B52336D}" type="slidenum">
              <a:rPr lang="sv-SE" smtClean="0"/>
              <a:t>11</a:t>
            </a:fld>
            <a:endParaRPr lang="sv-SE"/>
          </a:p>
        </p:txBody>
      </p:sp>
      <p:sp>
        <p:nvSpPr>
          <p:cNvPr id="6" name="Footer Placeholder 5">
            <a:extLst>
              <a:ext uri="{FF2B5EF4-FFF2-40B4-BE49-F238E27FC236}">
                <a16:creationId xmlns:a16="http://schemas.microsoft.com/office/drawing/2014/main" id="{25472A59-0734-0C1F-8E6E-6B319677B835}"/>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183541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43C4B-5FD4-BABB-AAF0-FA07222726B6}"/>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EB290E16-74B2-95FD-211C-AAD0077DEAB5}"/>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3FC86965-5FDB-4C31-2AC3-A292039CF956}"/>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Accelerator status</a:t>
            </a:r>
          </a:p>
        </p:txBody>
      </p:sp>
      <p:sp>
        <p:nvSpPr>
          <p:cNvPr id="14" name="Platshållare för text 7">
            <a:extLst>
              <a:ext uri="{FF2B5EF4-FFF2-40B4-BE49-F238E27FC236}">
                <a16:creationId xmlns:a16="http://schemas.microsoft.com/office/drawing/2014/main" id="{CB460320-A55F-68FF-9511-53ABD8B33654}"/>
              </a:ext>
            </a:extLst>
          </p:cNvPr>
          <p:cNvSpPr>
            <a:spLocks noGrp="1"/>
          </p:cNvSpPr>
          <p:nvPr>
            <p:ph type="body" sz="quarter" idx="14"/>
          </p:nvPr>
        </p:nvSpPr>
        <p:spPr>
          <a:xfrm>
            <a:off x="1238871" y="1044818"/>
            <a:ext cx="10504000" cy="569052"/>
          </a:xfrm>
        </p:spPr>
        <p:txBody>
          <a:bodyPr/>
          <a:lstStyle/>
          <a:p>
            <a:r>
              <a:rPr lang="en-GB" dirty="0"/>
              <a:t>Progress &amp; Actions</a:t>
            </a:r>
          </a:p>
        </p:txBody>
      </p:sp>
      <p:sp>
        <p:nvSpPr>
          <p:cNvPr id="5" name="AutoShape 4">
            <a:extLst>
              <a:ext uri="{FF2B5EF4-FFF2-40B4-BE49-F238E27FC236}">
                <a16:creationId xmlns:a16="http://schemas.microsoft.com/office/drawing/2014/main" id="{503D083C-3F90-8888-A75F-15948285709D}"/>
              </a:ext>
            </a:extLst>
          </p:cNvPr>
          <p:cNvSpPr>
            <a:spLocks noChangeAspect="1" noChangeArrowheads="1"/>
          </p:cNvSpPr>
          <p:nvPr/>
        </p:nvSpPr>
        <p:spPr bwMode="auto">
          <a:xfrm>
            <a:off x="6688138" y="3695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E47FB30D-9C15-21A1-4E4C-EA863F4D7361}"/>
              </a:ext>
            </a:extLst>
          </p:cNvPr>
          <p:cNvSpPr txBox="1"/>
          <p:nvPr/>
        </p:nvSpPr>
        <p:spPr>
          <a:xfrm>
            <a:off x="2497931" y="1552466"/>
            <a:ext cx="9448800" cy="5703484"/>
          </a:xfrm>
          <a:prstGeom prst="rect">
            <a:avLst/>
          </a:prstGeom>
          <a:noFill/>
        </p:spPr>
        <p:txBody>
          <a:bodyPr wrap="square">
            <a:spAutoFit/>
          </a:bodyPr>
          <a:lstStyle/>
          <a:p>
            <a:pPr marL="342900" indent="-342900">
              <a:buFont typeface="Wingdings" pitchFamily="2" charset="2"/>
              <a:buChar char="§"/>
            </a:pP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Beam at dump SCL conditioning: </a:t>
            </a:r>
            <a:r>
              <a:rPr lang="en-US" sz="2244" i="1" kern="1200" dirty="0">
                <a:solidFill>
                  <a:srgbClr val="0070C0"/>
                </a:solidFill>
                <a:latin typeface="Segoe UI Semilight" panose="020B0402040204020203" pitchFamily="34" charset="0"/>
                <a:ea typeface="+mn-ea"/>
                <a:cs typeface="Segoe UI Semilight" panose="020B0402040204020203" pitchFamily="34" charset="0"/>
              </a:rPr>
              <a:t>Commissioning</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up to all </a:t>
            </a:r>
            <a:r>
              <a:rPr lang="en-US" sz="2244" i="1" kern="1200" dirty="0">
                <a:solidFill>
                  <a:srgbClr val="0070C0"/>
                </a:solidFill>
                <a:latin typeface="Segoe UI Semilight" panose="020B0402040204020203" pitchFamily="34" charset="0"/>
                <a:ea typeface="+mn-ea"/>
                <a:cs typeface="Segoe UI Semilight" panose="020B0402040204020203" pitchFamily="34" charset="0"/>
              </a:rPr>
              <a:t>SPK CMs </a:t>
            </a:r>
            <a:endParaRPr lang="en-US" sz="12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endParaRPr>
          </a:p>
          <a:p>
            <a:pPr marL="342900" indent="-342900">
              <a:buFont typeface="Wingdings" pitchFamily="2" charset="2"/>
              <a:buChar char="§"/>
            </a:pPr>
            <a:r>
              <a:rPr lang="en-US" sz="2244" i="1" kern="1200" dirty="0">
                <a:solidFill>
                  <a:srgbClr val="0070C0"/>
                </a:solidFill>
                <a:latin typeface="Segoe UI Semilight" panose="020B0402040204020203" pitchFamily="34" charset="0"/>
                <a:ea typeface="+mn-ea"/>
                <a:cs typeface="Segoe UI Semilight" panose="020B0402040204020203" pitchFamily="34" charset="0"/>
              </a:rPr>
              <a:t>LLRF</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optimization </a:t>
            </a:r>
            <a:r>
              <a:rPr lang="en-US" sz="2244" i="1" kern="1200" dirty="0">
                <a:solidFill>
                  <a:srgbClr val="0070C0"/>
                </a:solidFill>
                <a:latin typeface="Segoe UI Semilight" panose="020B0402040204020203" pitchFamily="34" charset="0"/>
                <a:ea typeface="+mn-ea"/>
                <a:cs typeface="Segoe UI Semilight" panose="020B0402040204020203" pitchFamily="34" charset="0"/>
              </a:rPr>
              <a:t>with</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r>
              <a:rPr lang="en-US" sz="2244" i="1" kern="1200" dirty="0">
                <a:solidFill>
                  <a:srgbClr val="0070C0"/>
                </a:solidFill>
                <a:latin typeface="Segoe UI Semilight" panose="020B0402040204020203" pitchFamily="34" charset="0"/>
                <a:ea typeface="+mn-ea"/>
                <a:cs typeface="Segoe UI Semilight" panose="020B0402040204020203" pitchFamily="34" charset="0"/>
              </a:rPr>
              <a:t>beam</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p>
          <a:p>
            <a:pPr marL="342900" indent="-342900">
              <a:buFont typeface="Wingdings" pitchFamily="2" charset="2"/>
              <a:buChar char="§"/>
            </a:pPr>
            <a:r>
              <a:rPr lang="en-US" sz="2244" i="1" kern="1200" dirty="0">
                <a:solidFill>
                  <a:srgbClr val="0070C0"/>
                </a:solidFill>
                <a:latin typeface="Segoe UI Semilight" panose="020B0402040204020203" pitchFamily="34" charset="0"/>
                <a:ea typeface="+mn-ea"/>
                <a:cs typeface="Segoe UI Semilight" panose="020B0402040204020203" pitchFamily="34" charset="0"/>
              </a:rPr>
              <a:t>Energy</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measurements </a:t>
            </a:r>
          </a:p>
          <a:p>
            <a:pPr marL="342900" indent="-342900">
              <a:buFont typeface="Wingdings" pitchFamily="2" charset="2"/>
              <a:buChar char="§"/>
            </a:pPr>
            <a:r>
              <a:rPr lang="en-US" sz="2244" i="1" kern="1200" dirty="0">
                <a:solidFill>
                  <a:srgbClr val="0070C0"/>
                </a:solidFill>
                <a:latin typeface="Segoe UI Semilight" panose="020B0402040204020203" pitchFamily="34" charset="0"/>
                <a:ea typeface="+mn-ea"/>
                <a:cs typeface="Segoe UI Semilight" panose="020B0402040204020203" pitchFamily="34" charset="0"/>
              </a:rPr>
              <a:t>APTM</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r>
              <a:rPr lang="en-US" sz="2244" kern="1200" dirty="0" err="1">
                <a:solidFill>
                  <a:schemeClr val="tx1">
                    <a:lumMod val="75000"/>
                    <a:lumOff val="25000"/>
                  </a:schemeClr>
                </a:solidFill>
                <a:latin typeface="Segoe UI Semilight" panose="020B0402040204020203" pitchFamily="34" charset="0"/>
                <a:ea typeface="+mn-ea"/>
                <a:cs typeface="Segoe UI Semilight" panose="020B0402040204020203" pitchFamily="34" charset="0"/>
              </a:rPr>
              <a:t>dumpline</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r>
              <a:rPr lang="en-US" sz="2244" kern="1200" dirty="0">
                <a:solidFill>
                  <a:schemeClr val="tx1">
                    <a:lumMod val="75000"/>
                    <a:lumOff val="25000"/>
                  </a:schemeClr>
                </a:solidFill>
                <a:latin typeface="Segoe UI Semilight" panose="020B0402040204020203" pitchFamily="34" charset="0"/>
                <a:cs typeface="Segoe UI Semilight" panose="020B0402040204020203" pitchFamily="34" charset="0"/>
              </a:rPr>
              <a:t>confirmation </a:t>
            </a:r>
            <a:r>
              <a:rPr lang="en-US" sz="2244" i="1" kern="1200" dirty="0">
                <a:solidFill>
                  <a:srgbClr val="0070C0"/>
                </a:solidFill>
                <a:latin typeface="Segoe UI Semilight" panose="020B0402040204020203" pitchFamily="34" charset="0"/>
                <a:cs typeface="Segoe UI Semilight" panose="020B0402040204020203" pitchFamily="34" charset="0"/>
              </a:rPr>
              <a:t>with beam</a:t>
            </a:r>
            <a:endPar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endParaRPr>
          </a:p>
          <a:p>
            <a:pPr marL="342900" indent="-342900">
              <a:buFont typeface="Wingdings" pitchFamily="2" charset="2"/>
              <a:buChar char="§"/>
            </a:pP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Runing </a:t>
            </a:r>
            <a:r>
              <a:rPr lang="en-US" sz="2244" i="1" kern="1200" dirty="0" err="1">
                <a:solidFill>
                  <a:srgbClr val="0070C0"/>
                </a:solidFill>
                <a:latin typeface="Segoe UI Semilight" panose="020B0402040204020203" pitchFamily="34" charset="0"/>
                <a:ea typeface="+mn-ea"/>
                <a:cs typeface="Segoe UI Semilight" panose="020B0402040204020203" pitchFamily="34" charset="0"/>
              </a:rPr>
              <a:t>nBLM</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r>
              <a:rPr lang="en-US" sz="2244" i="1" kern="1200" dirty="0" err="1">
                <a:solidFill>
                  <a:srgbClr val="0070C0"/>
                </a:solidFill>
                <a:latin typeface="Segoe UI Semilight" panose="020B0402040204020203" pitchFamily="34" charset="0"/>
                <a:ea typeface="+mn-ea"/>
                <a:cs typeface="Segoe UI Semilight" panose="020B0402040204020203" pitchFamily="34" charset="0"/>
              </a:rPr>
              <a:t>icBLMs</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tested with rad source </a:t>
            </a:r>
          </a:p>
          <a:p>
            <a:pPr marL="342900" indent="-342900">
              <a:buFont typeface="Wingdings" pitchFamily="2" charset="2"/>
              <a:buChar char="§"/>
            </a:pP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Machine </a:t>
            </a:r>
            <a:r>
              <a:rPr lang="en-US" sz="2244" i="1" kern="1200" dirty="0">
                <a:solidFill>
                  <a:srgbClr val="0070C0"/>
                </a:solidFill>
                <a:latin typeface="Segoe UI Semilight" panose="020B0402040204020203" pitchFamily="34" charset="0"/>
                <a:ea typeface="+mn-ea"/>
                <a:cs typeface="Segoe UI Semilight" panose="020B0402040204020203" pitchFamily="34" charset="0"/>
              </a:rPr>
              <a:t>stop</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planned for week.17 </a:t>
            </a:r>
          </a:p>
          <a:p>
            <a:pPr marL="342900" indent="-342900">
              <a:buFont typeface="Wingdings" pitchFamily="2" charset="2"/>
              <a:buChar char="§"/>
            </a:pPr>
            <a:r>
              <a:rPr lang="en-US" sz="2244" i="1" kern="1200" dirty="0">
                <a:solidFill>
                  <a:srgbClr val="0070C0"/>
                </a:solidFill>
                <a:latin typeface="Segoe UI Semilight" panose="020B0402040204020203" pitchFamily="34" charset="0"/>
                <a:ea typeface="+mn-ea"/>
                <a:cs typeface="Segoe UI Semilight" panose="020B0402040204020203" pitchFamily="34" charset="0"/>
              </a:rPr>
              <a:t>TS4:</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PSS Fit ongoing </a:t>
            </a:r>
          </a:p>
          <a:p>
            <a:pPr marL="342900" indent="-342900">
              <a:buFont typeface="Wingdings" pitchFamily="2" charset="2"/>
              <a:buChar char="§"/>
            </a:pPr>
            <a:r>
              <a:rPr lang="en-US" sz="2244" i="1" kern="1200" dirty="0">
                <a:solidFill>
                  <a:srgbClr val="0070C0"/>
                </a:solidFill>
                <a:latin typeface="Segoe UI Semilight" panose="020B0402040204020203" pitchFamily="34" charset="0"/>
                <a:ea typeface="+mn-ea"/>
                <a:cs typeface="Segoe UI Semilight" panose="020B0402040204020203" pitchFamily="34" charset="0"/>
              </a:rPr>
              <a:t>TS2</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CM46 warm up, CM48 moved to start testing </a:t>
            </a:r>
          </a:p>
          <a:p>
            <a:pPr marL="342900" indent="-342900">
              <a:buFont typeface="Wingdings" pitchFamily="2" charset="2"/>
              <a:buChar char="§"/>
            </a:pPr>
            <a:r>
              <a:rPr lang="en-US" sz="2244" i="1" kern="1200" dirty="0">
                <a:solidFill>
                  <a:srgbClr val="0070C0"/>
                </a:solidFill>
                <a:latin typeface="Segoe UI Semilight" panose="020B0402040204020203" pitchFamily="34" charset="0"/>
                <a:ea typeface="+mn-ea"/>
                <a:cs typeface="Segoe UI Semilight" panose="020B0402040204020203" pitchFamily="34" charset="0"/>
              </a:rPr>
              <a:t>Maintenance</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days move to Wednesdays (from 8 April) </a:t>
            </a:r>
          </a:p>
          <a:p>
            <a:pPr marL="342900" indent="-342900">
              <a:buFont typeface="Wingdings" pitchFamily="2" charset="2"/>
              <a:buChar char="§"/>
            </a:pP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From </a:t>
            </a:r>
            <a:r>
              <a:rPr lang="en-US" sz="2244" i="1" kern="1200" dirty="0">
                <a:solidFill>
                  <a:srgbClr val="0070C0"/>
                </a:solidFill>
                <a:latin typeface="Segoe UI Semilight" panose="020B0402040204020203" pitchFamily="34" charset="0"/>
                <a:ea typeface="+mn-ea"/>
                <a:cs typeface="Segoe UI Semilight" panose="020B0402040204020203" pitchFamily="34" charset="0"/>
              </a:rPr>
              <a:t>ICS</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for ACC: </a:t>
            </a:r>
          </a:p>
          <a:p>
            <a:pPr lvl="8"/>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CM </a:t>
            </a:r>
            <a:r>
              <a:rPr lang="en-US" sz="2244" i="1" kern="1200" dirty="0">
                <a:solidFill>
                  <a:srgbClr val="0070C0"/>
                </a:solidFill>
                <a:latin typeface="Segoe UI Semilight" panose="020B0402040204020203" pitchFamily="34" charset="0"/>
                <a:ea typeface="+mn-ea"/>
                <a:cs typeface="Segoe UI Semilight" panose="020B0402040204020203" pitchFamily="34" charset="0"/>
              </a:rPr>
              <a:t>controls</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testing and commissioning </a:t>
            </a:r>
          </a:p>
          <a:p>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r>
              <a:rPr lang="en-US" sz="2244" i="1" kern="1200" dirty="0">
                <a:solidFill>
                  <a:srgbClr val="0070C0"/>
                </a:solidFill>
                <a:latin typeface="Segoe UI Semilight" panose="020B0402040204020203" pitchFamily="34" charset="0"/>
                <a:ea typeface="+mn-ea"/>
                <a:cs typeface="Segoe UI Semilight" panose="020B0402040204020203" pitchFamily="34" charset="0"/>
              </a:rPr>
              <a:t>MPS</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plan </a:t>
            </a:r>
          </a:p>
          <a:p>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Prep for </a:t>
            </a:r>
            <a:r>
              <a:rPr lang="en-US" sz="2244" i="1" kern="1200" dirty="0">
                <a:solidFill>
                  <a:srgbClr val="0070C0"/>
                </a:solidFill>
                <a:latin typeface="Segoe UI Semilight" panose="020B0402040204020203" pitchFamily="34" charset="0"/>
                <a:ea typeface="+mn-ea"/>
                <a:cs typeface="Segoe UI Semilight" panose="020B0402040204020203" pitchFamily="34" charset="0"/>
              </a:rPr>
              <a:t>2-3MW</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p>
          <a:p>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r>
              <a:rPr lang="en-US" sz="2244" i="1" kern="1200" dirty="0">
                <a:solidFill>
                  <a:srgbClr val="0070C0"/>
                </a:solidFill>
                <a:latin typeface="Segoe UI Semilight" panose="020B0402040204020203" pitchFamily="34" charset="0"/>
                <a:ea typeface="+mn-ea"/>
                <a:cs typeface="Segoe UI Semilight" panose="020B0402040204020203" pitchFamily="34" charset="0"/>
              </a:rPr>
              <a:t>PSS</a:t>
            </a:r>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for TS4 </a:t>
            </a:r>
          </a:p>
          <a:p>
            <a:endParaRPr lang="en-US" sz="1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endParaRPr>
          </a:p>
          <a:p>
            <a:r>
              <a:rPr lang="en-US"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Status and details:</a:t>
            </a:r>
          </a:p>
          <a:p>
            <a:r>
              <a:rPr lang="en-US" kern="1200" dirty="0">
                <a:solidFill>
                  <a:schemeClr val="tx1">
                    <a:lumMod val="75000"/>
                    <a:lumOff val="25000"/>
                  </a:schemeClr>
                </a:solidFill>
                <a:latin typeface="Segoe UI Semilight" panose="020B0402040204020203" pitchFamily="34" charset="0"/>
                <a:cs typeface="Segoe UI Semilight" panose="020B0402040204020203" pitchFamily="34" charset="0"/>
                <a:hlinkClick r:id="rId2"/>
              </a:rPr>
              <a:t>https://confluence.ess.eu/spaces/AO/pages/788704404/RF+Cavity+Operational+status</a:t>
            </a:r>
            <a:endParaRPr lang="en-US"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endParaRPr>
          </a:p>
        </p:txBody>
      </p:sp>
      <p:sp>
        <p:nvSpPr>
          <p:cNvPr id="3" name="Slide Number Placeholder 2">
            <a:extLst>
              <a:ext uri="{FF2B5EF4-FFF2-40B4-BE49-F238E27FC236}">
                <a16:creationId xmlns:a16="http://schemas.microsoft.com/office/drawing/2014/main" id="{A0CB6720-1AAC-F272-90AE-40F906C0C209}"/>
              </a:ext>
            </a:extLst>
          </p:cNvPr>
          <p:cNvSpPr>
            <a:spLocks noGrp="1"/>
          </p:cNvSpPr>
          <p:nvPr>
            <p:ph type="sldNum" sz="quarter" idx="12"/>
          </p:nvPr>
        </p:nvSpPr>
        <p:spPr/>
        <p:txBody>
          <a:bodyPr/>
          <a:lstStyle/>
          <a:p>
            <a:fld id="{F7283078-D760-1647-8B80-66BA8B52336D}" type="slidenum">
              <a:rPr lang="sv-SE" smtClean="0"/>
              <a:t>12</a:t>
            </a:fld>
            <a:endParaRPr lang="sv-SE"/>
          </a:p>
        </p:txBody>
      </p:sp>
      <p:sp>
        <p:nvSpPr>
          <p:cNvPr id="6" name="Footer Placeholder 5">
            <a:extLst>
              <a:ext uri="{FF2B5EF4-FFF2-40B4-BE49-F238E27FC236}">
                <a16:creationId xmlns:a16="http://schemas.microsoft.com/office/drawing/2014/main" id="{F4ED08CB-B908-B093-0399-F3283F10777C}"/>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350248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753C8-C655-49A9-302D-4921C17EA5E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DF8F530-D30D-4C76-A9E9-2876FF439D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809" y="485637"/>
            <a:ext cx="12973827" cy="6791463"/>
          </a:xfrm>
          <a:prstGeom prst="rect">
            <a:avLst/>
          </a:prstGeom>
        </p:spPr>
      </p:pic>
      <p:sp>
        <p:nvSpPr>
          <p:cNvPr id="10" name="Platshållare för datum 3">
            <a:extLst>
              <a:ext uri="{FF2B5EF4-FFF2-40B4-BE49-F238E27FC236}">
                <a16:creationId xmlns:a16="http://schemas.microsoft.com/office/drawing/2014/main" id="{689A8755-5810-C83D-DD6F-266AA751EB2D}"/>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726F21D2-9E90-AD2D-C241-D9A59E345DE4}"/>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Accelerator status</a:t>
            </a:r>
          </a:p>
        </p:txBody>
      </p:sp>
      <p:sp>
        <p:nvSpPr>
          <p:cNvPr id="14" name="Platshållare för text 7">
            <a:extLst>
              <a:ext uri="{FF2B5EF4-FFF2-40B4-BE49-F238E27FC236}">
                <a16:creationId xmlns:a16="http://schemas.microsoft.com/office/drawing/2014/main" id="{31B58432-FDCD-9463-0AAD-8A7D473EA6B8}"/>
              </a:ext>
            </a:extLst>
          </p:cNvPr>
          <p:cNvSpPr>
            <a:spLocks noGrp="1"/>
          </p:cNvSpPr>
          <p:nvPr>
            <p:ph type="body" sz="quarter" idx="14"/>
          </p:nvPr>
        </p:nvSpPr>
        <p:spPr>
          <a:xfrm>
            <a:off x="1238871" y="1044818"/>
            <a:ext cx="10504000" cy="569052"/>
          </a:xfrm>
        </p:spPr>
        <p:txBody>
          <a:bodyPr/>
          <a:lstStyle/>
          <a:p>
            <a:r>
              <a:rPr lang="en-GB" dirty="0"/>
              <a:t>Plan</a:t>
            </a:r>
          </a:p>
        </p:txBody>
      </p:sp>
      <p:sp>
        <p:nvSpPr>
          <p:cNvPr id="5" name="AutoShape 4">
            <a:extLst>
              <a:ext uri="{FF2B5EF4-FFF2-40B4-BE49-F238E27FC236}">
                <a16:creationId xmlns:a16="http://schemas.microsoft.com/office/drawing/2014/main" id="{4D9CF5FC-92CF-A863-0442-BDC64986E39B}"/>
              </a:ext>
            </a:extLst>
          </p:cNvPr>
          <p:cNvSpPr>
            <a:spLocks noChangeAspect="1" noChangeArrowheads="1"/>
          </p:cNvSpPr>
          <p:nvPr/>
        </p:nvSpPr>
        <p:spPr bwMode="auto">
          <a:xfrm>
            <a:off x="6688138" y="3695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a:extLst>
              <a:ext uri="{FF2B5EF4-FFF2-40B4-BE49-F238E27FC236}">
                <a16:creationId xmlns:a16="http://schemas.microsoft.com/office/drawing/2014/main" id="{EF053E15-E3CD-BF6D-0033-AF3046D682AA}"/>
              </a:ext>
            </a:extLst>
          </p:cNvPr>
          <p:cNvSpPr>
            <a:spLocks noGrp="1"/>
          </p:cNvSpPr>
          <p:nvPr>
            <p:ph type="sldNum" sz="quarter" idx="12"/>
          </p:nvPr>
        </p:nvSpPr>
        <p:spPr/>
        <p:txBody>
          <a:bodyPr/>
          <a:lstStyle/>
          <a:p>
            <a:fld id="{F7283078-D760-1647-8B80-66BA8B52336D}" type="slidenum">
              <a:rPr lang="sv-SE" smtClean="0"/>
              <a:t>13</a:t>
            </a:fld>
            <a:endParaRPr lang="sv-SE"/>
          </a:p>
        </p:txBody>
      </p:sp>
      <p:sp>
        <p:nvSpPr>
          <p:cNvPr id="4" name="Footer Placeholder 3">
            <a:extLst>
              <a:ext uri="{FF2B5EF4-FFF2-40B4-BE49-F238E27FC236}">
                <a16:creationId xmlns:a16="http://schemas.microsoft.com/office/drawing/2014/main" id="{2EF98C70-A1B5-91AC-47E5-A316635D7731}"/>
              </a:ext>
            </a:extLst>
          </p:cNvPr>
          <p:cNvSpPr>
            <a:spLocks noGrp="1"/>
          </p:cNvSpPr>
          <p:nvPr>
            <p:ph type="ftr" sz="quarter" idx="11"/>
          </p:nvPr>
        </p:nvSpPr>
        <p:spPr/>
        <p:txBody>
          <a:bodyPr/>
          <a:lstStyle/>
          <a:p>
            <a:r>
              <a:rPr lang="sv-SE"/>
              <a:t>23rd ESS ILO network meeting (nick.gazis@ess.eu)</a:t>
            </a:r>
            <a:endParaRPr lang="sv-SE" dirty="0"/>
          </a:p>
        </p:txBody>
      </p:sp>
      <p:sp>
        <p:nvSpPr>
          <p:cNvPr id="2" name="Footer Placeholder 2">
            <a:extLst>
              <a:ext uri="{FF2B5EF4-FFF2-40B4-BE49-F238E27FC236}">
                <a16:creationId xmlns:a16="http://schemas.microsoft.com/office/drawing/2014/main" id="{3C683EAF-24A7-8B2E-742F-64819A16A53A}"/>
              </a:ext>
            </a:extLst>
          </p:cNvPr>
          <p:cNvSpPr txBox="1">
            <a:spLocks/>
          </p:cNvSpPr>
          <p:nvPr/>
        </p:nvSpPr>
        <p:spPr>
          <a:xfrm>
            <a:off x="10041731" y="7022870"/>
            <a:ext cx="3712675" cy="409751"/>
          </a:xfrm>
          <a:prstGeom prst="rect">
            <a:avLst/>
          </a:prstGeom>
        </p:spPr>
        <p:txBody>
          <a:bodyPr vert="horz" lIns="91440" tIns="45720" rIns="91440" bIns="45720" rtlCol="0" anchor="ctr"/>
          <a:lstStyle>
            <a:defPPr>
              <a:defRPr kern="0"/>
            </a:defPPr>
            <a:lvl1pPr algn="l">
              <a:defRPr sz="898" cap="all" spc="90" baseline="0">
                <a:solidFill>
                  <a:srgbClr val="CCCCCC"/>
                </a:solidFill>
              </a:defRPr>
            </a:lvl1pPr>
          </a:lstStyle>
          <a:p>
            <a:r>
              <a:rPr lang="en-GB" sz="1050" dirty="0">
                <a:solidFill>
                  <a:schemeClr val="tx1">
                    <a:lumMod val="75000"/>
                    <a:lumOff val="25000"/>
                  </a:schemeClr>
                </a:solidFill>
              </a:rPr>
              <a:t>Courtesy of </a:t>
            </a:r>
            <a:r>
              <a:rPr lang="en-GB" sz="1050" dirty="0" err="1">
                <a:solidFill>
                  <a:schemeClr val="tx1">
                    <a:lumMod val="75000"/>
                    <a:lumOff val="25000"/>
                  </a:schemeClr>
                </a:solidFill>
              </a:rPr>
              <a:t>CIPRIAN.PLOSTINAR@ess.eu</a:t>
            </a:r>
            <a:endParaRPr lang="sv-SE" sz="1050" dirty="0">
              <a:solidFill>
                <a:schemeClr val="tx1">
                  <a:lumMod val="75000"/>
                  <a:lumOff val="25000"/>
                </a:schemeClr>
              </a:solidFill>
            </a:endParaRPr>
          </a:p>
        </p:txBody>
      </p:sp>
    </p:spTree>
    <p:extLst>
      <p:ext uri="{BB962C8B-B14F-4D97-AF65-F5344CB8AC3E}">
        <p14:creationId xmlns:p14="http://schemas.microsoft.com/office/powerpoint/2010/main" val="759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60FEE-79C9-7ADE-4246-353E340BC39B}"/>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33185EA-2DDF-6961-F7C5-AA533DE2D41C}"/>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45CC35C6-8469-8FAE-3507-3AEB822DD9C1}"/>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84BC7907-D859-4623-341E-6DA76DC2A8ED}"/>
              </a:ext>
            </a:extLst>
          </p:cNvPr>
          <p:cNvSpPr>
            <a:spLocks noGrp="1"/>
          </p:cNvSpPr>
          <p:nvPr>
            <p:ph type="pic" sz="quarter" idx="12"/>
          </p:nvPr>
        </p:nvSpPr>
        <p:spPr/>
        <p:txBody>
          <a:bodyPr/>
          <a:lstStyle/>
          <a:p>
            <a:endParaRPr lang="en-US"/>
          </a:p>
        </p:txBody>
      </p:sp>
      <p:sp>
        <p:nvSpPr>
          <p:cNvPr id="12" name="Platshållare för text 11">
            <a:extLst>
              <a:ext uri="{FF2B5EF4-FFF2-40B4-BE49-F238E27FC236}">
                <a16:creationId xmlns:a16="http://schemas.microsoft.com/office/drawing/2014/main" id="{3ADCD528-B1DE-AB4B-4F0B-37A043D8B599}"/>
              </a:ext>
            </a:extLst>
          </p:cNvPr>
          <p:cNvSpPr>
            <a:spLocks noGrp="1"/>
          </p:cNvSpPr>
          <p:nvPr>
            <p:ph type="body" sz="quarter" idx="14"/>
          </p:nvPr>
        </p:nvSpPr>
        <p:spPr/>
        <p:txBody>
          <a:bodyPr/>
          <a:lstStyle/>
          <a:p>
            <a:r>
              <a:rPr lang="en-GB" dirty="0"/>
              <a:t>Target </a:t>
            </a:r>
          </a:p>
        </p:txBody>
      </p:sp>
      <p:pic>
        <p:nvPicPr>
          <p:cNvPr id="8194" name="Picture 2">
            <a:extLst>
              <a:ext uri="{FF2B5EF4-FFF2-40B4-BE49-F238E27FC236}">
                <a16:creationId xmlns:a16="http://schemas.microsoft.com/office/drawing/2014/main" id="{23EAAC29-27A2-F567-0EBE-FBF7BB2770E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7269714" y="0"/>
            <a:ext cx="6412949" cy="769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15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516B2-B9BA-47E1-3CAC-516E48506E36}"/>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F4B8C2FD-7D1D-7A25-58BE-368E4B7BAB69}"/>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0523CBBF-3E41-0889-0776-39E42DA6B6CC}"/>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Target status</a:t>
            </a:r>
          </a:p>
        </p:txBody>
      </p:sp>
      <p:sp>
        <p:nvSpPr>
          <p:cNvPr id="14" name="Platshållare för text 7">
            <a:extLst>
              <a:ext uri="{FF2B5EF4-FFF2-40B4-BE49-F238E27FC236}">
                <a16:creationId xmlns:a16="http://schemas.microsoft.com/office/drawing/2014/main" id="{6BEC22A0-15FF-DA46-244E-C084C1532FBD}"/>
              </a:ext>
            </a:extLst>
          </p:cNvPr>
          <p:cNvSpPr>
            <a:spLocks noGrp="1"/>
          </p:cNvSpPr>
          <p:nvPr>
            <p:ph type="body" sz="quarter" idx="14"/>
          </p:nvPr>
        </p:nvSpPr>
        <p:spPr>
          <a:xfrm>
            <a:off x="1238871" y="1044818"/>
            <a:ext cx="10504000" cy="569052"/>
          </a:xfrm>
        </p:spPr>
        <p:txBody>
          <a:bodyPr/>
          <a:lstStyle/>
          <a:p>
            <a:r>
              <a:rPr lang="en-GB" dirty="0"/>
              <a:t>On the way to </a:t>
            </a:r>
            <a:r>
              <a:rPr lang="en-GB" dirty="0" err="1"/>
              <a:t>BoT</a:t>
            </a:r>
            <a:endParaRPr lang="en-GB" dirty="0"/>
          </a:p>
        </p:txBody>
      </p:sp>
      <p:sp>
        <p:nvSpPr>
          <p:cNvPr id="5" name="AutoShape 4">
            <a:extLst>
              <a:ext uri="{FF2B5EF4-FFF2-40B4-BE49-F238E27FC236}">
                <a16:creationId xmlns:a16="http://schemas.microsoft.com/office/drawing/2014/main" id="{634D1830-2355-6E0D-A0D4-EE86EDE90381}"/>
              </a:ext>
            </a:extLst>
          </p:cNvPr>
          <p:cNvSpPr>
            <a:spLocks noChangeAspect="1" noChangeArrowheads="1"/>
          </p:cNvSpPr>
          <p:nvPr/>
        </p:nvSpPr>
        <p:spPr bwMode="auto">
          <a:xfrm>
            <a:off x="6688138" y="3695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C1C0EC18-404B-A38C-6218-AD6D2F950F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4199"/>
            <a:ext cx="13682663" cy="7754815"/>
          </a:xfrm>
          <a:prstGeom prst="rect">
            <a:avLst/>
          </a:prstGeom>
        </p:spPr>
      </p:pic>
      <p:sp>
        <p:nvSpPr>
          <p:cNvPr id="3" name="Slide Number Placeholder 2">
            <a:extLst>
              <a:ext uri="{FF2B5EF4-FFF2-40B4-BE49-F238E27FC236}">
                <a16:creationId xmlns:a16="http://schemas.microsoft.com/office/drawing/2014/main" id="{C685A439-78EE-CF05-CC0F-347C21D5D87B}"/>
              </a:ext>
            </a:extLst>
          </p:cNvPr>
          <p:cNvSpPr>
            <a:spLocks noGrp="1"/>
          </p:cNvSpPr>
          <p:nvPr>
            <p:ph type="sldNum" sz="quarter" idx="12"/>
          </p:nvPr>
        </p:nvSpPr>
        <p:spPr/>
        <p:txBody>
          <a:bodyPr/>
          <a:lstStyle/>
          <a:p>
            <a:fld id="{F7283078-D760-1647-8B80-66BA8B52336D}" type="slidenum">
              <a:rPr lang="sv-SE" smtClean="0"/>
              <a:t>15</a:t>
            </a:fld>
            <a:endParaRPr lang="sv-SE"/>
          </a:p>
        </p:txBody>
      </p:sp>
      <p:sp>
        <p:nvSpPr>
          <p:cNvPr id="6" name="Footer Placeholder 5">
            <a:extLst>
              <a:ext uri="{FF2B5EF4-FFF2-40B4-BE49-F238E27FC236}">
                <a16:creationId xmlns:a16="http://schemas.microsoft.com/office/drawing/2014/main" id="{9D689418-C1B9-F6B5-7D3A-48BA0A7BFDBA}"/>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22339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833E2-60B6-ADE9-E567-55DDF6039CAD}"/>
              </a:ext>
            </a:extLst>
          </p:cNvPr>
          <p:cNvSpPr>
            <a:spLocks noGrp="1"/>
          </p:cNvSpPr>
          <p:nvPr>
            <p:ph type="body" sz="quarter" idx="10"/>
          </p:nvPr>
        </p:nvSpPr>
        <p:spPr/>
        <p:txBody>
          <a:bodyPr/>
          <a:lstStyle/>
          <a:p>
            <a:endParaRPr lang="en-GB"/>
          </a:p>
        </p:txBody>
      </p:sp>
      <p:sp>
        <p:nvSpPr>
          <p:cNvPr id="12" name="Text Placeholder 11">
            <a:extLst>
              <a:ext uri="{FF2B5EF4-FFF2-40B4-BE49-F238E27FC236}">
                <a16:creationId xmlns:a16="http://schemas.microsoft.com/office/drawing/2014/main" id="{350560FB-4E3D-D18D-1E94-C2A453A5ADF0}"/>
              </a:ext>
            </a:extLst>
          </p:cNvPr>
          <p:cNvSpPr>
            <a:spLocks noGrp="1"/>
          </p:cNvSpPr>
          <p:nvPr>
            <p:ph type="body" sz="quarter" idx="14"/>
          </p:nvPr>
        </p:nvSpPr>
        <p:spPr/>
        <p:txBody>
          <a:bodyPr/>
          <a:lstStyle/>
          <a:p>
            <a:r>
              <a:rPr lang="en-GB" dirty="0"/>
              <a:t>Target: </a:t>
            </a:r>
          </a:p>
          <a:p>
            <a:r>
              <a:rPr lang="en-GB" dirty="0"/>
              <a:t>HRU v2</a:t>
            </a:r>
          </a:p>
        </p:txBody>
      </p:sp>
      <p:sp>
        <p:nvSpPr>
          <p:cNvPr id="4" name="Slide Number Placeholder 3">
            <a:extLst>
              <a:ext uri="{FF2B5EF4-FFF2-40B4-BE49-F238E27FC236}">
                <a16:creationId xmlns:a16="http://schemas.microsoft.com/office/drawing/2014/main" id="{ACA97F71-E557-20B5-52D9-FA1DACA9BA3A}"/>
              </a:ext>
            </a:extLst>
          </p:cNvPr>
          <p:cNvSpPr>
            <a:spLocks noGrp="1"/>
          </p:cNvSpPr>
          <p:nvPr>
            <p:ph type="sldNum" sz="quarter" idx="4294967295"/>
          </p:nvPr>
        </p:nvSpPr>
        <p:spPr>
          <a:xfrm>
            <a:off x="10603918" y="7266853"/>
            <a:ext cx="3078480" cy="409751"/>
          </a:xfrm>
        </p:spPr>
        <p:txBody>
          <a:bodyPr/>
          <a:lstStyle/>
          <a:p>
            <a:fld id="{F7283078-D760-1647-8B80-66BA8B52336D}" type="slidenum">
              <a:rPr lang="sv-SE" smtClean="0"/>
              <a:t>16</a:t>
            </a:fld>
            <a:endParaRPr lang="sv-SE" dirty="0"/>
          </a:p>
        </p:txBody>
      </p:sp>
      <p:sp>
        <p:nvSpPr>
          <p:cNvPr id="7" name="Date Placeholder 6">
            <a:extLst>
              <a:ext uri="{FF2B5EF4-FFF2-40B4-BE49-F238E27FC236}">
                <a16:creationId xmlns:a16="http://schemas.microsoft.com/office/drawing/2014/main" id="{50F03021-CC3E-6649-53AB-20A6C12416CC}"/>
              </a:ext>
            </a:extLst>
          </p:cNvPr>
          <p:cNvSpPr>
            <a:spLocks noGrp="1"/>
          </p:cNvSpPr>
          <p:nvPr>
            <p:ph type="dt" sz="half" idx="4294967295"/>
          </p:nvPr>
        </p:nvSpPr>
        <p:spPr>
          <a:xfrm>
            <a:off x="264" y="7266853"/>
            <a:ext cx="935303" cy="409751"/>
          </a:xfrm>
        </p:spPr>
        <p:txBody>
          <a:bodyPr/>
          <a:lstStyle/>
          <a:p>
            <a:r>
              <a:rPr lang="en-US"/>
              <a:t>2026-04-14</a:t>
            </a:r>
            <a:endParaRPr lang="sv-SE" dirty="0"/>
          </a:p>
        </p:txBody>
      </p:sp>
      <p:pic>
        <p:nvPicPr>
          <p:cNvPr id="13" name="Picture Placeholder 12">
            <a:extLst>
              <a:ext uri="{FF2B5EF4-FFF2-40B4-BE49-F238E27FC236}">
                <a16:creationId xmlns:a16="http://schemas.microsoft.com/office/drawing/2014/main" id="{3FD1269A-A41C-D4F7-7ACC-924302EDFDD5}"/>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l="-14859" r="-14859"/>
          <a:stretch>
            <a:fillRect/>
          </a:stretch>
        </p:blipFill>
        <p:spPr>
          <a:xfrm>
            <a:off x="7268898" y="0"/>
            <a:ext cx="6413500" cy="7696200"/>
          </a:xfrm>
          <a:prstGeom prst="rect">
            <a:avLst/>
          </a:prstGeom>
          <a:noFill/>
        </p:spPr>
      </p:pic>
    </p:spTree>
    <p:extLst>
      <p:ext uri="{BB962C8B-B14F-4D97-AF65-F5344CB8AC3E}">
        <p14:creationId xmlns:p14="http://schemas.microsoft.com/office/powerpoint/2010/main" val="319802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09B58-3606-FDFA-1AF3-57A4C89CD09B}"/>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3D46F24-51EA-D25D-7949-8CDF07A24C79}"/>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DB4B4AFF-76B3-7D49-9302-44DDD7D53D0A}"/>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Target HRU</a:t>
            </a:r>
          </a:p>
        </p:txBody>
      </p:sp>
      <p:sp>
        <p:nvSpPr>
          <p:cNvPr id="14" name="Platshållare för text 7">
            <a:extLst>
              <a:ext uri="{FF2B5EF4-FFF2-40B4-BE49-F238E27FC236}">
                <a16:creationId xmlns:a16="http://schemas.microsoft.com/office/drawing/2014/main" id="{1734007A-7F41-869A-4584-0C56A7A8A2DF}"/>
              </a:ext>
            </a:extLst>
          </p:cNvPr>
          <p:cNvSpPr>
            <a:spLocks noGrp="1"/>
          </p:cNvSpPr>
          <p:nvPr>
            <p:ph type="body" sz="quarter" idx="14"/>
          </p:nvPr>
        </p:nvSpPr>
        <p:spPr>
          <a:xfrm>
            <a:off x="1238871" y="1044818"/>
            <a:ext cx="10504000" cy="569052"/>
          </a:xfrm>
        </p:spPr>
        <p:txBody>
          <a:bodyPr/>
          <a:lstStyle/>
          <a:p>
            <a:r>
              <a:rPr lang="en-GB" dirty="0"/>
              <a:t>v2 design progress</a:t>
            </a:r>
          </a:p>
        </p:txBody>
      </p:sp>
      <p:sp>
        <p:nvSpPr>
          <p:cNvPr id="5" name="AutoShape 4">
            <a:extLst>
              <a:ext uri="{FF2B5EF4-FFF2-40B4-BE49-F238E27FC236}">
                <a16:creationId xmlns:a16="http://schemas.microsoft.com/office/drawing/2014/main" id="{C86D4C68-D682-17B5-6859-578E5FBD141E}"/>
              </a:ext>
            </a:extLst>
          </p:cNvPr>
          <p:cNvSpPr>
            <a:spLocks noChangeAspect="1" noChangeArrowheads="1"/>
          </p:cNvSpPr>
          <p:nvPr/>
        </p:nvSpPr>
        <p:spPr bwMode="auto">
          <a:xfrm>
            <a:off x="6688138" y="3695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 Placeholder 2">
            <a:extLst>
              <a:ext uri="{FF2B5EF4-FFF2-40B4-BE49-F238E27FC236}">
                <a16:creationId xmlns:a16="http://schemas.microsoft.com/office/drawing/2014/main" id="{B90272F6-CC72-9119-93A3-ADA4B0212B6D}"/>
              </a:ext>
            </a:extLst>
          </p:cNvPr>
          <p:cNvSpPr txBox="1">
            <a:spLocks/>
          </p:cNvSpPr>
          <p:nvPr/>
        </p:nvSpPr>
        <p:spPr>
          <a:xfrm>
            <a:off x="7027319" y="6478870"/>
            <a:ext cx="5721803" cy="418882"/>
          </a:xfrm>
          <a:prstGeom prst="rect">
            <a:avLst/>
          </a:prstGeom>
        </p:spPr>
        <p:txBody>
          <a:bodyPr vert="horz" lIns="0" tIns="45720" rIns="18000" bIns="45720" rtlCol="0">
            <a:noAutofit/>
          </a:bodyPr>
          <a:lstStyle>
            <a:lvl1pPr marL="114016" indent="-114016" algn="l" defTabSz="1026140" rtl="0" eaLnBrk="1" latinLnBrk="0" hangingPunct="1">
              <a:lnSpc>
                <a:spcPct val="100000"/>
              </a:lnSpc>
              <a:spcBef>
                <a:spcPts val="1122"/>
              </a:spcBef>
              <a:buClr>
                <a:srgbClr val="666666"/>
              </a:buClr>
              <a:buFont typeface="Segoe UI" panose="020B0502040204020203" pitchFamily="34" charset="0"/>
              <a:buChar char=" "/>
              <a:defRPr sz="2244" kern="1200">
                <a:solidFill>
                  <a:srgbClr val="666666"/>
                </a:solidFill>
                <a:latin typeface="Segoe UI Semilight" panose="020B0402040204020203" pitchFamily="34" charset="0"/>
                <a:ea typeface="+mn-ea"/>
                <a:cs typeface="Segoe UI Semilight" panose="020B0402040204020203" pitchFamily="34" charset="0"/>
              </a:defRPr>
            </a:lvl1pPr>
            <a:lvl2pPr marL="402617" indent="-242283" algn="l" defTabSz="1026140" rtl="0" eaLnBrk="1" latinLnBrk="0" hangingPunct="1">
              <a:lnSpc>
                <a:spcPct val="100000"/>
              </a:lnSpc>
              <a:spcBef>
                <a:spcPts val="1122"/>
              </a:spcBef>
              <a:buClr>
                <a:srgbClr val="666666"/>
              </a:buClr>
              <a:buFont typeface="Wingdings" panose="05000000000000000000" pitchFamily="2" charset="2"/>
              <a:buChar char=""/>
              <a:tabLst/>
              <a:defRPr sz="2244" kern="1200">
                <a:solidFill>
                  <a:srgbClr val="666666"/>
                </a:solidFill>
                <a:latin typeface="Segoe UI Semilight" panose="020B0402040204020203" pitchFamily="34" charset="0"/>
                <a:ea typeface="+mn-ea"/>
                <a:cs typeface="Segoe UI Semilight" panose="020B0402040204020203" pitchFamily="34" charset="0"/>
              </a:defRPr>
            </a:lvl2pPr>
            <a:lvl3pPr marL="504163" indent="-220905" algn="l" defTabSz="1026140" rtl="0" eaLnBrk="1" latinLnBrk="0" hangingPunct="1">
              <a:lnSpc>
                <a:spcPct val="100000"/>
              </a:lnSpc>
              <a:spcBef>
                <a:spcPts val="1122"/>
              </a:spcBef>
              <a:buClr>
                <a:srgbClr val="666666"/>
              </a:buClr>
              <a:buFont typeface="Arial" panose="020B0604020202020204" pitchFamily="34" charset="0"/>
              <a:buChar char="−"/>
              <a:tabLst/>
              <a:defRPr sz="2020" kern="1200">
                <a:solidFill>
                  <a:srgbClr val="666666"/>
                </a:solidFill>
                <a:latin typeface="Segoe UI Semilight" panose="020B0402040204020203" pitchFamily="34" charset="0"/>
                <a:ea typeface="+mn-ea"/>
                <a:cs typeface="Segoe UI Semilight" panose="020B0402040204020203" pitchFamily="34" charset="0"/>
              </a:defRPr>
            </a:lvl3pPr>
            <a:lvl4pPr marL="607490" indent="-201996" algn="l" defTabSz="1026140" rtl="0" eaLnBrk="1" latinLnBrk="0" hangingPunct="1">
              <a:lnSpc>
                <a:spcPct val="100000"/>
              </a:lnSpc>
              <a:spcBef>
                <a:spcPts val="1122"/>
              </a:spcBef>
              <a:buClr>
                <a:srgbClr val="666666"/>
              </a:buClr>
              <a:buFont typeface="Arial" panose="020B0604020202020204" pitchFamily="34" charset="0"/>
              <a:buChar char="−"/>
              <a:tabLst/>
              <a:defRPr sz="1796" kern="1200">
                <a:solidFill>
                  <a:srgbClr val="666666"/>
                </a:solidFill>
                <a:latin typeface="Segoe UI Semilight" panose="020B0402040204020203" pitchFamily="34" charset="0"/>
                <a:ea typeface="+mn-ea"/>
                <a:cs typeface="Segoe UI Semilight" panose="020B0402040204020203" pitchFamily="34" charset="0"/>
              </a:defRPr>
            </a:lvl4pPr>
            <a:lvl5pPr marL="706986" indent="-181796" algn="l" defTabSz="1026140" rtl="0" eaLnBrk="1" latinLnBrk="0" hangingPunct="1">
              <a:lnSpc>
                <a:spcPct val="100000"/>
              </a:lnSpc>
              <a:spcBef>
                <a:spcPts val="1122"/>
              </a:spcBef>
              <a:buClr>
                <a:srgbClr val="666666"/>
              </a:buClr>
              <a:buFont typeface="Arial" panose="020B0604020202020204" pitchFamily="34" charset="0"/>
              <a:buChar char="−"/>
              <a:tabLst/>
              <a:defRPr sz="1571" kern="1200">
                <a:solidFill>
                  <a:srgbClr val="666666"/>
                </a:solidFill>
                <a:latin typeface="Segoe UI Semilight" panose="020B0402040204020203" pitchFamily="34" charset="0"/>
                <a:ea typeface="+mn-ea"/>
                <a:cs typeface="Segoe UI Semilight" panose="020B0402040204020203" pitchFamily="34" charset="0"/>
              </a:defRPr>
            </a:lvl5pPr>
            <a:lvl6pPr marL="282188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6pPr>
            <a:lvl7pPr marL="333495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7pPr>
            <a:lvl8pPr marL="384802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8pPr>
            <a:lvl9pPr marL="436109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9pPr>
          </a:lstStyle>
          <a:p>
            <a:pPr algn="ctr"/>
            <a:r>
              <a:rPr lang="en-US" i="1" noProof="1"/>
              <a:t>Final detailed design</a:t>
            </a:r>
          </a:p>
        </p:txBody>
      </p:sp>
      <p:pic>
        <p:nvPicPr>
          <p:cNvPr id="3" name="Content Placeholder 7">
            <a:extLst>
              <a:ext uri="{FF2B5EF4-FFF2-40B4-BE49-F238E27FC236}">
                <a16:creationId xmlns:a16="http://schemas.microsoft.com/office/drawing/2014/main" id="{19D4F45F-5B13-8CC9-F822-06B4663591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2329" y="1860240"/>
            <a:ext cx="5466793" cy="4618630"/>
          </a:xfrm>
          <a:prstGeom prst="rect">
            <a:avLst/>
          </a:prstGeom>
        </p:spPr>
      </p:pic>
      <p:sp>
        <p:nvSpPr>
          <p:cNvPr id="6" name="Text Placeholder 4">
            <a:extLst>
              <a:ext uri="{FF2B5EF4-FFF2-40B4-BE49-F238E27FC236}">
                <a16:creationId xmlns:a16="http://schemas.microsoft.com/office/drawing/2014/main" id="{A3CE1DFE-211D-396E-6D13-14D7958A852F}"/>
              </a:ext>
            </a:extLst>
          </p:cNvPr>
          <p:cNvSpPr txBox="1">
            <a:spLocks/>
          </p:cNvSpPr>
          <p:nvPr/>
        </p:nvSpPr>
        <p:spPr>
          <a:xfrm>
            <a:off x="592931" y="6478870"/>
            <a:ext cx="5621146" cy="418882"/>
          </a:xfrm>
          <a:prstGeom prst="rect">
            <a:avLst/>
          </a:prstGeom>
        </p:spPr>
        <p:txBody>
          <a:bodyPr/>
          <a:lstStyle>
            <a:lvl1pPr marL="114016" indent="-114016" algn="l" defTabSz="1026140" rtl="0" eaLnBrk="1" latinLnBrk="0" hangingPunct="1">
              <a:lnSpc>
                <a:spcPct val="100000"/>
              </a:lnSpc>
              <a:spcBef>
                <a:spcPts val="1122"/>
              </a:spcBef>
              <a:buClr>
                <a:srgbClr val="666666"/>
              </a:buClr>
              <a:buFont typeface="Segoe UI" panose="020B0502040204020203" pitchFamily="34" charset="0"/>
              <a:buChar char=" "/>
              <a:defRPr sz="2244" kern="1200">
                <a:solidFill>
                  <a:srgbClr val="666666"/>
                </a:solidFill>
                <a:latin typeface="Segoe UI Semilight" panose="020B0402040204020203" pitchFamily="34" charset="0"/>
                <a:ea typeface="+mn-ea"/>
                <a:cs typeface="Segoe UI Semilight" panose="020B0402040204020203" pitchFamily="34" charset="0"/>
              </a:defRPr>
            </a:lvl1pPr>
            <a:lvl2pPr marL="354518" indent="-261880" algn="l" defTabSz="1026140" rtl="0" eaLnBrk="1" latinLnBrk="0" hangingPunct="1">
              <a:lnSpc>
                <a:spcPct val="100000"/>
              </a:lnSpc>
              <a:spcBef>
                <a:spcPts val="1122"/>
              </a:spcBef>
              <a:buClr>
                <a:srgbClr val="666666"/>
              </a:buClr>
              <a:buFont typeface="Wingdings" panose="05000000000000000000" pitchFamily="2" charset="2"/>
              <a:buChar char=""/>
              <a:defRPr sz="2244" kern="1200">
                <a:solidFill>
                  <a:srgbClr val="666666"/>
                </a:solidFill>
                <a:latin typeface="Segoe UI Semilight" panose="020B0402040204020203" pitchFamily="34" charset="0"/>
                <a:ea typeface="+mn-ea"/>
                <a:cs typeface="Segoe UI Semilight" panose="020B0402040204020203" pitchFamily="34" charset="0"/>
              </a:defRPr>
            </a:lvl2pPr>
            <a:lvl3pPr marL="653808" indent="-281476" algn="l" defTabSz="1026140" rtl="0" eaLnBrk="1" latinLnBrk="0" hangingPunct="1">
              <a:lnSpc>
                <a:spcPct val="100000"/>
              </a:lnSpc>
              <a:spcBef>
                <a:spcPts val="1122"/>
              </a:spcBef>
              <a:buClr>
                <a:srgbClr val="666666"/>
              </a:buClr>
              <a:buFont typeface="Arial" panose="020B0604020202020204" pitchFamily="34" charset="0"/>
              <a:buChar char="−"/>
              <a:defRPr sz="2020" kern="1200">
                <a:solidFill>
                  <a:srgbClr val="666666"/>
                </a:solidFill>
                <a:latin typeface="Segoe UI Semilight" panose="020B0402040204020203" pitchFamily="34" charset="0"/>
                <a:ea typeface="+mn-ea"/>
                <a:cs typeface="Segoe UI Semilight" panose="020B0402040204020203" pitchFamily="34" charset="0"/>
              </a:defRPr>
            </a:lvl3pPr>
            <a:lvl4pPr marL="942410" indent="-261880" algn="l" defTabSz="1026140" rtl="0" eaLnBrk="1" latinLnBrk="0" hangingPunct="1">
              <a:lnSpc>
                <a:spcPct val="100000"/>
              </a:lnSpc>
              <a:spcBef>
                <a:spcPts val="1122"/>
              </a:spcBef>
              <a:buClr>
                <a:srgbClr val="666666"/>
              </a:buClr>
              <a:buFont typeface="Arial" panose="020B0604020202020204" pitchFamily="34" charset="0"/>
              <a:buChar char="−"/>
              <a:defRPr sz="1796" kern="1200">
                <a:solidFill>
                  <a:srgbClr val="666666"/>
                </a:solidFill>
                <a:latin typeface="Segoe UI Semilight" panose="020B0402040204020203" pitchFamily="34" charset="0"/>
                <a:ea typeface="+mn-ea"/>
                <a:cs typeface="Segoe UI Semilight" panose="020B0402040204020203" pitchFamily="34" charset="0"/>
              </a:defRPr>
            </a:lvl4pPr>
            <a:lvl5pPr marL="1184693" indent="-224468" algn="l" defTabSz="1026140" rtl="0" eaLnBrk="1" latinLnBrk="0" hangingPunct="1">
              <a:lnSpc>
                <a:spcPct val="100000"/>
              </a:lnSpc>
              <a:spcBef>
                <a:spcPts val="1122"/>
              </a:spcBef>
              <a:buClr>
                <a:srgbClr val="666666"/>
              </a:buClr>
              <a:buFont typeface="Arial" panose="020B0604020202020204" pitchFamily="34" charset="0"/>
              <a:buChar char="−"/>
              <a:defRPr sz="1571" kern="1200">
                <a:solidFill>
                  <a:srgbClr val="666666"/>
                </a:solidFill>
                <a:latin typeface="Segoe UI Semilight" panose="020B0402040204020203" pitchFamily="34" charset="0"/>
                <a:ea typeface="+mn-ea"/>
                <a:cs typeface="Segoe UI Semilight" panose="020B0402040204020203" pitchFamily="34" charset="0"/>
              </a:defRPr>
            </a:lvl5pPr>
            <a:lvl6pPr marL="282188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6pPr>
            <a:lvl7pPr marL="333495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7pPr>
            <a:lvl8pPr marL="384802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8pPr>
            <a:lvl9pPr marL="4361094" indent="-256535" algn="l" defTabSz="1026140" rtl="0" eaLnBrk="1" latinLnBrk="0" hangingPunct="1">
              <a:lnSpc>
                <a:spcPct val="90000"/>
              </a:lnSpc>
              <a:spcBef>
                <a:spcPts val="561"/>
              </a:spcBef>
              <a:buFont typeface="Arial" panose="020B0604020202020204" pitchFamily="34" charset="0"/>
              <a:buChar char="•"/>
              <a:defRPr sz="2020" kern="1200">
                <a:solidFill>
                  <a:schemeClr val="tx1"/>
                </a:solidFill>
                <a:latin typeface="+mn-lt"/>
                <a:ea typeface="+mn-ea"/>
                <a:cs typeface="+mn-cs"/>
              </a:defRPr>
            </a:lvl9pPr>
          </a:lstStyle>
          <a:p>
            <a:pPr algn="ctr"/>
            <a:r>
              <a:rPr lang="sv-SE" i="1" dirty="0"/>
              <a:t>PDR design</a:t>
            </a:r>
          </a:p>
        </p:txBody>
      </p:sp>
      <p:pic>
        <p:nvPicPr>
          <p:cNvPr id="7" name="Content Placeholder 9">
            <a:extLst>
              <a:ext uri="{FF2B5EF4-FFF2-40B4-BE49-F238E27FC236}">
                <a16:creationId xmlns:a16="http://schemas.microsoft.com/office/drawing/2014/main" id="{1C5F9759-8A65-753E-3F70-BE737142FB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931" y="1946366"/>
            <a:ext cx="5621146" cy="4537552"/>
          </a:xfrm>
          <a:prstGeom prst="rect">
            <a:avLst/>
          </a:prstGeom>
        </p:spPr>
      </p:pic>
      <p:sp>
        <p:nvSpPr>
          <p:cNvPr id="9" name="Slide Number Placeholder 8">
            <a:extLst>
              <a:ext uri="{FF2B5EF4-FFF2-40B4-BE49-F238E27FC236}">
                <a16:creationId xmlns:a16="http://schemas.microsoft.com/office/drawing/2014/main" id="{BC1A75E3-6B25-A39D-609D-E38D2190F05E}"/>
              </a:ext>
            </a:extLst>
          </p:cNvPr>
          <p:cNvSpPr>
            <a:spLocks noGrp="1"/>
          </p:cNvSpPr>
          <p:nvPr>
            <p:ph type="sldNum" sz="quarter" idx="12"/>
          </p:nvPr>
        </p:nvSpPr>
        <p:spPr/>
        <p:txBody>
          <a:bodyPr/>
          <a:lstStyle/>
          <a:p>
            <a:fld id="{F7283078-D760-1647-8B80-66BA8B52336D}" type="slidenum">
              <a:rPr lang="sv-SE" smtClean="0"/>
              <a:t>17</a:t>
            </a:fld>
            <a:endParaRPr lang="sv-SE"/>
          </a:p>
        </p:txBody>
      </p:sp>
      <p:sp>
        <p:nvSpPr>
          <p:cNvPr id="11" name="Footer Placeholder 10">
            <a:extLst>
              <a:ext uri="{FF2B5EF4-FFF2-40B4-BE49-F238E27FC236}">
                <a16:creationId xmlns:a16="http://schemas.microsoft.com/office/drawing/2014/main" id="{F0BAFE00-07D8-761E-2BEE-7D5AE369B8DD}"/>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168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86AC8-F231-28A1-64E6-4F4A17C44609}"/>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AD9F2F6-C5EA-054C-0B3D-B5C6B7F8D2A6}"/>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66A9B767-9712-BFBA-1326-A1959B391F6F}"/>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Target HRU</a:t>
            </a:r>
          </a:p>
        </p:txBody>
      </p:sp>
      <p:sp>
        <p:nvSpPr>
          <p:cNvPr id="14" name="Platshållare för text 7">
            <a:extLst>
              <a:ext uri="{FF2B5EF4-FFF2-40B4-BE49-F238E27FC236}">
                <a16:creationId xmlns:a16="http://schemas.microsoft.com/office/drawing/2014/main" id="{CF32000D-3D10-5DD8-905A-6C322E412570}"/>
              </a:ext>
            </a:extLst>
          </p:cNvPr>
          <p:cNvSpPr>
            <a:spLocks noGrp="1"/>
          </p:cNvSpPr>
          <p:nvPr>
            <p:ph type="body" sz="quarter" idx="14"/>
          </p:nvPr>
        </p:nvSpPr>
        <p:spPr>
          <a:xfrm>
            <a:off x="1238871" y="1044818"/>
            <a:ext cx="10504000" cy="569052"/>
          </a:xfrm>
        </p:spPr>
        <p:txBody>
          <a:bodyPr/>
          <a:lstStyle/>
          <a:p>
            <a:r>
              <a:rPr lang="en-US" sz="2800" dirty="0"/>
              <a:t>Rotary Seal Functions</a:t>
            </a:r>
            <a:endParaRPr lang="en-US" dirty="0"/>
          </a:p>
        </p:txBody>
      </p:sp>
      <p:sp>
        <p:nvSpPr>
          <p:cNvPr id="5" name="AutoShape 4">
            <a:extLst>
              <a:ext uri="{FF2B5EF4-FFF2-40B4-BE49-F238E27FC236}">
                <a16:creationId xmlns:a16="http://schemas.microsoft.com/office/drawing/2014/main" id="{38B89588-E744-72B2-C999-68C201995CD0}"/>
              </a:ext>
            </a:extLst>
          </p:cNvPr>
          <p:cNvSpPr>
            <a:spLocks noChangeAspect="1" noChangeArrowheads="1"/>
          </p:cNvSpPr>
          <p:nvPr/>
        </p:nvSpPr>
        <p:spPr bwMode="auto">
          <a:xfrm>
            <a:off x="6688138" y="3695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Content Placeholder 2">
            <a:extLst>
              <a:ext uri="{FF2B5EF4-FFF2-40B4-BE49-F238E27FC236}">
                <a16:creationId xmlns:a16="http://schemas.microsoft.com/office/drawing/2014/main" id="{2FB59670-8F16-52FA-04F1-B6E4544F4223}"/>
              </a:ext>
            </a:extLst>
          </p:cNvPr>
          <p:cNvSpPr>
            <a:spLocks noGrp="1"/>
          </p:cNvSpPr>
          <p:nvPr>
            <p:ph sz="half" idx="1"/>
          </p:nvPr>
        </p:nvSpPr>
        <p:spPr>
          <a:xfrm>
            <a:off x="589082" y="2205647"/>
            <a:ext cx="4629271" cy="3967149"/>
          </a:xfrm>
        </p:spPr>
        <p:txBody>
          <a:bodyPr vert="horz" lIns="102616" tIns="51308" rIns="102616" bIns="51308" rtlCol="0">
            <a:normAutofit/>
          </a:bodyPr>
          <a:lstStyle/>
          <a:p>
            <a:r>
              <a:rPr lang="en-US" dirty="0"/>
              <a:t>Connection between </a:t>
            </a:r>
            <a:br>
              <a:rPr lang="en-US" dirty="0"/>
            </a:br>
            <a:r>
              <a:rPr lang="en-US" dirty="0"/>
              <a:t>a rotating target shaft </a:t>
            </a:r>
            <a:br>
              <a:rPr lang="en-US" dirty="0"/>
            </a:br>
            <a:r>
              <a:rPr lang="en-US" dirty="0"/>
              <a:t>and stationary pipe system </a:t>
            </a:r>
          </a:p>
          <a:p>
            <a:r>
              <a:rPr lang="en-US" dirty="0"/>
              <a:t>High performing seal </a:t>
            </a:r>
            <a:br>
              <a:rPr lang="en-US" dirty="0"/>
            </a:br>
            <a:r>
              <a:rPr lang="en-US" dirty="0"/>
              <a:t>to keep the He </a:t>
            </a:r>
            <a:br>
              <a:rPr lang="en-US" dirty="0"/>
            </a:br>
            <a:r>
              <a:rPr lang="en-US" dirty="0"/>
              <a:t>in the cooling circuit </a:t>
            </a:r>
            <a:br>
              <a:rPr lang="en-US" dirty="0"/>
            </a:br>
            <a:r>
              <a:rPr lang="en-US" dirty="0"/>
              <a:t>for optimal cooling </a:t>
            </a:r>
            <a:br>
              <a:rPr lang="en-US" dirty="0"/>
            </a:br>
            <a:r>
              <a:rPr lang="en-US" dirty="0"/>
              <a:t>of the target wheel </a:t>
            </a:r>
          </a:p>
          <a:p>
            <a:r>
              <a:rPr lang="en-US" dirty="0"/>
              <a:t>Withstand substantial lateral forces </a:t>
            </a:r>
            <a:br>
              <a:rPr lang="en-US" dirty="0"/>
            </a:br>
            <a:r>
              <a:rPr lang="en-US" dirty="0"/>
              <a:t>coming from the piping system</a:t>
            </a:r>
          </a:p>
        </p:txBody>
      </p:sp>
      <p:pic>
        <p:nvPicPr>
          <p:cNvPr id="11" name="Content Placeholder 4">
            <a:extLst>
              <a:ext uri="{FF2B5EF4-FFF2-40B4-BE49-F238E27FC236}">
                <a16:creationId xmlns:a16="http://schemas.microsoft.com/office/drawing/2014/main" id="{D67781B9-0C00-9424-BD01-FC74EB1090F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199172" y="527332"/>
            <a:ext cx="4321731" cy="6804424"/>
          </a:xfrm>
          <a:prstGeom prst="rect">
            <a:avLst/>
          </a:prstGeom>
        </p:spPr>
      </p:pic>
      <p:pic>
        <p:nvPicPr>
          <p:cNvPr id="12" name="Picture 11">
            <a:extLst>
              <a:ext uri="{FF2B5EF4-FFF2-40B4-BE49-F238E27FC236}">
                <a16:creationId xmlns:a16="http://schemas.microsoft.com/office/drawing/2014/main" id="{013A931A-5BC8-D639-51C0-FC932AFBEB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2016" y="3036961"/>
            <a:ext cx="2477156" cy="3549706"/>
          </a:xfrm>
          <a:prstGeom prst="rect">
            <a:avLst/>
          </a:prstGeom>
        </p:spPr>
      </p:pic>
      <p:sp>
        <p:nvSpPr>
          <p:cNvPr id="15" name="Rectangle: Rounded Corners 5">
            <a:extLst>
              <a:ext uri="{FF2B5EF4-FFF2-40B4-BE49-F238E27FC236}">
                <a16:creationId xmlns:a16="http://schemas.microsoft.com/office/drawing/2014/main" id="{4EC983F0-3289-E2C4-9039-5A45E5C3135E}"/>
              </a:ext>
            </a:extLst>
          </p:cNvPr>
          <p:cNvSpPr/>
          <p:nvPr/>
        </p:nvSpPr>
        <p:spPr>
          <a:xfrm>
            <a:off x="7173235" y="3346847"/>
            <a:ext cx="283831" cy="1040716"/>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Rounded Corners 6">
            <a:extLst>
              <a:ext uri="{FF2B5EF4-FFF2-40B4-BE49-F238E27FC236}">
                <a16:creationId xmlns:a16="http://schemas.microsoft.com/office/drawing/2014/main" id="{959052F5-C107-1FAC-E3C6-C1BE4AE34C51}"/>
              </a:ext>
            </a:extLst>
          </p:cNvPr>
          <p:cNvSpPr/>
          <p:nvPr/>
        </p:nvSpPr>
        <p:spPr>
          <a:xfrm rot="2546752">
            <a:off x="7252432" y="3570924"/>
            <a:ext cx="392848" cy="204795"/>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Rounded Corners 7">
            <a:extLst>
              <a:ext uri="{FF2B5EF4-FFF2-40B4-BE49-F238E27FC236}">
                <a16:creationId xmlns:a16="http://schemas.microsoft.com/office/drawing/2014/main" id="{46AD5C59-9E7E-3922-57CE-ED2272B9654E}"/>
              </a:ext>
            </a:extLst>
          </p:cNvPr>
          <p:cNvSpPr/>
          <p:nvPr/>
        </p:nvSpPr>
        <p:spPr>
          <a:xfrm>
            <a:off x="7717861" y="2952481"/>
            <a:ext cx="441818" cy="3828387"/>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Rounded Corners 8">
            <a:extLst>
              <a:ext uri="{FF2B5EF4-FFF2-40B4-BE49-F238E27FC236}">
                <a16:creationId xmlns:a16="http://schemas.microsoft.com/office/drawing/2014/main" id="{144612EC-8E96-78C9-3891-27DF37E06A70}"/>
              </a:ext>
            </a:extLst>
          </p:cNvPr>
          <p:cNvSpPr/>
          <p:nvPr/>
        </p:nvSpPr>
        <p:spPr>
          <a:xfrm>
            <a:off x="7582825" y="3648570"/>
            <a:ext cx="98486" cy="3116358"/>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Rounded Corners 9">
            <a:extLst>
              <a:ext uri="{FF2B5EF4-FFF2-40B4-BE49-F238E27FC236}">
                <a16:creationId xmlns:a16="http://schemas.microsoft.com/office/drawing/2014/main" id="{55EB80F1-4073-7037-5465-250E5CFBB2D4}"/>
              </a:ext>
            </a:extLst>
          </p:cNvPr>
          <p:cNvSpPr/>
          <p:nvPr/>
        </p:nvSpPr>
        <p:spPr>
          <a:xfrm>
            <a:off x="8194122" y="3648570"/>
            <a:ext cx="98486" cy="3116358"/>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Rounded Corners 11">
            <a:extLst>
              <a:ext uri="{FF2B5EF4-FFF2-40B4-BE49-F238E27FC236}">
                <a16:creationId xmlns:a16="http://schemas.microsoft.com/office/drawing/2014/main" id="{8578FE5F-6750-E62E-9A52-080FE534EE98}"/>
              </a:ext>
            </a:extLst>
          </p:cNvPr>
          <p:cNvSpPr/>
          <p:nvPr/>
        </p:nvSpPr>
        <p:spPr>
          <a:xfrm rot="5400000">
            <a:off x="7298050" y="3890400"/>
            <a:ext cx="392848" cy="204795"/>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Rounded Corners 12">
            <a:extLst>
              <a:ext uri="{FF2B5EF4-FFF2-40B4-BE49-F238E27FC236}">
                <a16:creationId xmlns:a16="http://schemas.microsoft.com/office/drawing/2014/main" id="{57F2A4A3-F1A1-DF4D-B515-E1F447F001BC}"/>
              </a:ext>
            </a:extLst>
          </p:cNvPr>
          <p:cNvSpPr/>
          <p:nvPr/>
        </p:nvSpPr>
        <p:spPr>
          <a:xfrm rot="2546752">
            <a:off x="7276811" y="4134345"/>
            <a:ext cx="392848" cy="204795"/>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Rounded Corners 14">
            <a:extLst>
              <a:ext uri="{FF2B5EF4-FFF2-40B4-BE49-F238E27FC236}">
                <a16:creationId xmlns:a16="http://schemas.microsoft.com/office/drawing/2014/main" id="{59012BB4-871A-773F-EC18-01C6657EDC5A}"/>
              </a:ext>
            </a:extLst>
          </p:cNvPr>
          <p:cNvSpPr/>
          <p:nvPr/>
        </p:nvSpPr>
        <p:spPr>
          <a:xfrm>
            <a:off x="6857976" y="3648567"/>
            <a:ext cx="621235" cy="548695"/>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ctangle: Rounded Corners 15">
            <a:extLst>
              <a:ext uri="{FF2B5EF4-FFF2-40B4-BE49-F238E27FC236}">
                <a16:creationId xmlns:a16="http://schemas.microsoft.com/office/drawing/2014/main" id="{063249FA-2DFB-F6E5-9456-1EEA9D462134}"/>
              </a:ext>
            </a:extLst>
          </p:cNvPr>
          <p:cNvSpPr/>
          <p:nvPr/>
        </p:nvSpPr>
        <p:spPr>
          <a:xfrm>
            <a:off x="8417786" y="3346847"/>
            <a:ext cx="283831" cy="1040716"/>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Rounded Corners 17">
            <a:extLst>
              <a:ext uri="{FF2B5EF4-FFF2-40B4-BE49-F238E27FC236}">
                <a16:creationId xmlns:a16="http://schemas.microsoft.com/office/drawing/2014/main" id="{BEB4165F-4ADC-039E-0AC5-CCF25CAD7608}"/>
              </a:ext>
            </a:extLst>
          </p:cNvPr>
          <p:cNvSpPr/>
          <p:nvPr/>
        </p:nvSpPr>
        <p:spPr>
          <a:xfrm>
            <a:off x="8239887" y="3673320"/>
            <a:ext cx="283831" cy="600057"/>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Rounded Corners 18">
            <a:extLst>
              <a:ext uri="{FF2B5EF4-FFF2-40B4-BE49-F238E27FC236}">
                <a16:creationId xmlns:a16="http://schemas.microsoft.com/office/drawing/2014/main" id="{111B274F-B94F-EDD5-FF57-ED1CBF6B8476}"/>
              </a:ext>
            </a:extLst>
          </p:cNvPr>
          <p:cNvSpPr/>
          <p:nvPr/>
        </p:nvSpPr>
        <p:spPr>
          <a:xfrm rot="3223824">
            <a:off x="8345200" y="3526965"/>
            <a:ext cx="283831" cy="301668"/>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ctangle: Rounded Corners 19">
            <a:extLst>
              <a:ext uri="{FF2B5EF4-FFF2-40B4-BE49-F238E27FC236}">
                <a16:creationId xmlns:a16="http://schemas.microsoft.com/office/drawing/2014/main" id="{8A56645E-2479-D17A-07BE-D30BF29711F2}"/>
              </a:ext>
            </a:extLst>
          </p:cNvPr>
          <p:cNvSpPr/>
          <p:nvPr/>
        </p:nvSpPr>
        <p:spPr>
          <a:xfrm rot="3223824">
            <a:off x="8260346" y="4216490"/>
            <a:ext cx="151383" cy="240966"/>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Box 26">
            <a:extLst>
              <a:ext uri="{FF2B5EF4-FFF2-40B4-BE49-F238E27FC236}">
                <a16:creationId xmlns:a16="http://schemas.microsoft.com/office/drawing/2014/main" id="{2DB11020-1E6C-3B49-9BEB-FDD259D27A92}"/>
              </a:ext>
            </a:extLst>
          </p:cNvPr>
          <p:cNvSpPr txBox="1"/>
          <p:nvPr/>
        </p:nvSpPr>
        <p:spPr>
          <a:xfrm>
            <a:off x="5235097" y="3648567"/>
            <a:ext cx="1556836" cy="368691"/>
          </a:xfrm>
          <a:prstGeom prst="rect">
            <a:avLst/>
          </a:prstGeom>
          <a:noFill/>
        </p:spPr>
        <p:txBody>
          <a:bodyPr wrap="none" rtlCol="0">
            <a:spAutoFit/>
          </a:bodyPr>
          <a:lstStyle/>
          <a:p>
            <a:r>
              <a:rPr lang="sv-SE" sz="1796" dirty="0"/>
              <a:t>”Cool” helium</a:t>
            </a:r>
          </a:p>
        </p:txBody>
      </p:sp>
      <p:cxnSp>
        <p:nvCxnSpPr>
          <p:cNvPr id="28" name="Straight Arrow Connector 27">
            <a:extLst>
              <a:ext uri="{FF2B5EF4-FFF2-40B4-BE49-F238E27FC236}">
                <a16:creationId xmlns:a16="http://schemas.microsoft.com/office/drawing/2014/main" id="{EA0B038F-28A8-B4EC-C84C-74F334F71F0F}"/>
              </a:ext>
            </a:extLst>
          </p:cNvPr>
          <p:cNvCxnSpPr>
            <a:cxnSpLocks/>
          </p:cNvCxnSpPr>
          <p:nvPr/>
        </p:nvCxnSpPr>
        <p:spPr>
          <a:xfrm>
            <a:off x="5394731" y="4028499"/>
            <a:ext cx="1652811"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29" name="TextBox 28">
            <a:extLst>
              <a:ext uri="{FF2B5EF4-FFF2-40B4-BE49-F238E27FC236}">
                <a16:creationId xmlns:a16="http://schemas.microsoft.com/office/drawing/2014/main" id="{B40DC7AA-CEAA-AE04-3560-47F8EAD798FD}"/>
              </a:ext>
            </a:extLst>
          </p:cNvPr>
          <p:cNvSpPr txBox="1"/>
          <p:nvPr/>
        </p:nvSpPr>
        <p:spPr>
          <a:xfrm>
            <a:off x="7257221" y="2250120"/>
            <a:ext cx="1287532" cy="368691"/>
          </a:xfrm>
          <a:prstGeom prst="rect">
            <a:avLst/>
          </a:prstGeom>
          <a:noFill/>
        </p:spPr>
        <p:txBody>
          <a:bodyPr wrap="none" rtlCol="0">
            <a:spAutoFit/>
          </a:bodyPr>
          <a:lstStyle/>
          <a:p>
            <a:r>
              <a:rPr lang="sv-SE" sz="1796" dirty="0"/>
              <a:t>Hot helium</a:t>
            </a:r>
          </a:p>
        </p:txBody>
      </p:sp>
      <p:cxnSp>
        <p:nvCxnSpPr>
          <p:cNvPr id="30" name="Straight Arrow Connector 29">
            <a:extLst>
              <a:ext uri="{FF2B5EF4-FFF2-40B4-BE49-F238E27FC236}">
                <a16:creationId xmlns:a16="http://schemas.microsoft.com/office/drawing/2014/main" id="{72B181D3-6987-E2BD-5C76-4E424CD1F171}"/>
              </a:ext>
            </a:extLst>
          </p:cNvPr>
          <p:cNvCxnSpPr/>
          <p:nvPr/>
        </p:nvCxnSpPr>
        <p:spPr>
          <a:xfrm flipV="1">
            <a:off x="7931626" y="2672292"/>
            <a:ext cx="0" cy="1772577"/>
          </a:xfrm>
          <a:prstGeom prst="straightConnector1">
            <a:avLst/>
          </a:prstGeom>
          <a:ln>
            <a:solidFill>
              <a:schemeClr val="accent5">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53C07EE2-E699-6C7D-8B18-2CD3057BADA2}"/>
              </a:ext>
            </a:extLst>
          </p:cNvPr>
          <p:cNvSpPr txBox="1"/>
          <p:nvPr/>
        </p:nvSpPr>
        <p:spPr>
          <a:xfrm>
            <a:off x="5682523" y="4676709"/>
            <a:ext cx="646331" cy="368691"/>
          </a:xfrm>
          <a:prstGeom prst="rect">
            <a:avLst/>
          </a:prstGeom>
          <a:noFill/>
        </p:spPr>
        <p:txBody>
          <a:bodyPr wrap="none" rtlCol="0">
            <a:spAutoFit/>
          </a:bodyPr>
          <a:lstStyle/>
          <a:p>
            <a:r>
              <a:rPr lang="sv-SE" sz="1796" dirty="0" err="1"/>
              <a:t>Seal</a:t>
            </a:r>
            <a:endParaRPr lang="sv-SE" sz="1796" dirty="0"/>
          </a:p>
        </p:txBody>
      </p:sp>
      <p:cxnSp>
        <p:nvCxnSpPr>
          <p:cNvPr id="32" name="Straight Arrow Connector 31">
            <a:extLst>
              <a:ext uri="{FF2B5EF4-FFF2-40B4-BE49-F238E27FC236}">
                <a16:creationId xmlns:a16="http://schemas.microsoft.com/office/drawing/2014/main" id="{C85032D2-08CA-416D-5084-7A3941EBD9C2}"/>
              </a:ext>
            </a:extLst>
          </p:cNvPr>
          <p:cNvCxnSpPr>
            <a:cxnSpLocks/>
          </p:cNvCxnSpPr>
          <p:nvPr/>
        </p:nvCxnSpPr>
        <p:spPr>
          <a:xfrm flipV="1">
            <a:off x="6294187" y="4811814"/>
            <a:ext cx="1020962" cy="5486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Slide Number Placeholder 33">
            <a:extLst>
              <a:ext uri="{FF2B5EF4-FFF2-40B4-BE49-F238E27FC236}">
                <a16:creationId xmlns:a16="http://schemas.microsoft.com/office/drawing/2014/main" id="{76BD1BBB-51F9-B693-0503-3A9C7D7632B9}"/>
              </a:ext>
            </a:extLst>
          </p:cNvPr>
          <p:cNvSpPr>
            <a:spLocks noGrp="1"/>
          </p:cNvSpPr>
          <p:nvPr>
            <p:ph type="sldNum" sz="quarter" idx="12"/>
          </p:nvPr>
        </p:nvSpPr>
        <p:spPr/>
        <p:txBody>
          <a:bodyPr/>
          <a:lstStyle/>
          <a:p>
            <a:fld id="{F7283078-D760-1647-8B80-66BA8B52336D}" type="slidenum">
              <a:rPr lang="sv-SE" smtClean="0"/>
              <a:t>18</a:t>
            </a:fld>
            <a:endParaRPr lang="sv-SE"/>
          </a:p>
        </p:txBody>
      </p:sp>
      <p:sp>
        <p:nvSpPr>
          <p:cNvPr id="35" name="Footer Placeholder 34">
            <a:extLst>
              <a:ext uri="{FF2B5EF4-FFF2-40B4-BE49-F238E27FC236}">
                <a16:creationId xmlns:a16="http://schemas.microsoft.com/office/drawing/2014/main" id="{7CD19C77-E588-4B07-97C5-D1670E9AAC5B}"/>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310624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5402C-CDFF-C056-24CC-B2AFCA3D22D0}"/>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0CECA54-7692-ACE1-AFE8-607527566287}"/>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EF4598C1-D3D9-A18A-11D3-124D908AC289}"/>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Target HRU</a:t>
            </a:r>
          </a:p>
        </p:txBody>
      </p:sp>
      <p:sp>
        <p:nvSpPr>
          <p:cNvPr id="14" name="Platshållare för text 7">
            <a:extLst>
              <a:ext uri="{FF2B5EF4-FFF2-40B4-BE49-F238E27FC236}">
                <a16:creationId xmlns:a16="http://schemas.microsoft.com/office/drawing/2014/main" id="{2D415ABB-8A6E-913C-86D6-7ADB5FC47A9C}"/>
              </a:ext>
            </a:extLst>
          </p:cNvPr>
          <p:cNvSpPr>
            <a:spLocks noGrp="1"/>
          </p:cNvSpPr>
          <p:nvPr>
            <p:ph type="body" sz="quarter" idx="14"/>
          </p:nvPr>
        </p:nvSpPr>
        <p:spPr>
          <a:xfrm>
            <a:off x="1238871" y="1044818"/>
            <a:ext cx="10504000" cy="569052"/>
          </a:xfrm>
        </p:spPr>
        <p:txBody>
          <a:bodyPr/>
          <a:lstStyle/>
          <a:p>
            <a:r>
              <a:rPr lang="en-US" sz="2800" dirty="0"/>
              <a:t>Installation conditions</a:t>
            </a:r>
            <a:endParaRPr lang="en-US" dirty="0"/>
          </a:p>
        </p:txBody>
      </p:sp>
      <p:pic>
        <p:nvPicPr>
          <p:cNvPr id="4" name="Bildobjekt 9">
            <a:extLst>
              <a:ext uri="{FF2B5EF4-FFF2-40B4-BE49-F238E27FC236}">
                <a16:creationId xmlns:a16="http://schemas.microsoft.com/office/drawing/2014/main" id="{EBBC4A5D-3BF1-CA47-638D-FDF4B95ABC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417" y="1491819"/>
            <a:ext cx="6925864" cy="5485329"/>
          </a:xfrm>
          <a:prstGeom prst="rect">
            <a:avLst/>
          </a:prstGeom>
        </p:spPr>
      </p:pic>
      <p:pic>
        <p:nvPicPr>
          <p:cNvPr id="6" name="Bildobjekt 11">
            <a:extLst>
              <a:ext uri="{FF2B5EF4-FFF2-40B4-BE49-F238E27FC236}">
                <a16:creationId xmlns:a16="http://schemas.microsoft.com/office/drawing/2014/main" id="{5BC6C15A-FF18-A225-089D-4DD7788AA35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26726" y="1491819"/>
            <a:ext cx="4757516" cy="5505033"/>
          </a:xfrm>
          <a:prstGeom prst="rect">
            <a:avLst/>
          </a:prstGeom>
        </p:spPr>
      </p:pic>
      <p:sp>
        <p:nvSpPr>
          <p:cNvPr id="7" name="Parallellogram 4">
            <a:extLst>
              <a:ext uri="{FF2B5EF4-FFF2-40B4-BE49-F238E27FC236}">
                <a16:creationId xmlns:a16="http://schemas.microsoft.com/office/drawing/2014/main" id="{C27751F2-20CB-B5D5-8268-AE0ADCA9DCA1}"/>
              </a:ext>
            </a:extLst>
          </p:cNvPr>
          <p:cNvSpPr/>
          <p:nvPr/>
        </p:nvSpPr>
        <p:spPr>
          <a:xfrm rot="2081674">
            <a:off x="3773562" y="3418341"/>
            <a:ext cx="1682643" cy="2656037"/>
          </a:xfrm>
          <a:prstGeom prst="parallelogram">
            <a:avLst>
              <a:gd name="adj" fmla="val 50378"/>
            </a:avLst>
          </a:prstGeom>
          <a:solidFill>
            <a:schemeClr val="accent1">
              <a:alpha val="56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arallellogram 5">
            <a:extLst>
              <a:ext uri="{FF2B5EF4-FFF2-40B4-BE49-F238E27FC236}">
                <a16:creationId xmlns:a16="http://schemas.microsoft.com/office/drawing/2014/main" id="{466AE147-44C4-C97D-87E3-F73ED9049332}"/>
              </a:ext>
            </a:extLst>
          </p:cNvPr>
          <p:cNvSpPr/>
          <p:nvPr/>
        </p:nvSpPr>
        <p:spPr>
          <a:xfrm rot="2122512">
            <a:off x="1541108" y="4003942"/>
            <a:ext cx="2333480" cy="933799"/>
          </a:xfrm>
          <a:prstGeom prst="parallelogram">
            <a:avLst>
              <a:gd name="adj" fmla="val 30248"/>
            </a:avLst>
          </a:prstGeom>
          <a:solidFill>
            <a:schemeClr val="accent1">
              <a:alpha val="56000"/>
            </a:schemeClr>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3" name="Rak koppling 8">
            <a:extLst>
              <a:ext uri="{FF2B5EF4-FFF2-40B4-BE49-F238E27FC236}">
                <a16:creationId xmlns:a16="http://schemas.microsoft.com/office/drawing/2014/main" id="{1ACA50C2-81CF-7F16-127F-08FF9132F2C2}"/>
              </a:ext>
            </a:extLst>
          </p:cNvPr>
          <p:cNvCxnSpPr>
            <a:cxnSpLocks/>
          </p:cNvCxnSpPr>
          <p:nvPr/>
        </p:nvCxnSpPr>
        <p:spPr>
          <a:xfrm>
            <a:off x="6066414" y="2975864"/>
            <a:ext cx="0" cy="3062154"/>
          </a:xfrm>
          <a:prstGeom prst="line">
            <a:avLst/>
          </a:prstGeom>
          <a:solidFill>
            <a:schemeClr val="accent1">
              <a:alpha val="56000"/>
            </a:schemeClr>
          </a:solidFill>
          <a:ln w="47625">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34" name="Rak koppling 12">
            <a:extLst>
              <a:ext uri="{FF2B5EF4-FFF2-40B4-BE49-F238E27FC236}">
                <a16:creationId xmlns:a16="http://schemas.microsoft.com/office/drawing/2014/main" id="{4532315D-812D-0181-6D33-380F6B7472DE}"/>
              </a:ext>
            </a:extLst>
          </p:cNvPr>
          <p:cNvCxnSpPr>
            <a:cxnSpLocks/>
          </p:cNvCxnSpPr>
          <p:nvPr/>
        </p:nvCxnSpPr>
        <p:spPr>
          <a:xfrm>
            <a:off x="5382307" y="2608157"/>
            <a:ext cx="0" cy="3062154"/>
          </a:xfrm>
          <a:prstGeom prst="line">
            <a:avLst/>
          </a:prstGeom>
          <a:solidFill>
            <a:schemeClr val="accent1">
              <a:alpha val="56000"/>
            </a:schemeClr>
          </a:solidFill>
          <a:ln w="47625">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35" name="Rak koppling 13">
            <a:extLst>
              <a:ext uri="{FF2B5EF4-FFF2-40B4-BE49-F238E27FC236}">
                <a16:creationId xmlns:a16="http://schemas.microsoft.com/office/drawing/2014/main" id="{235E37F6-7492-D977-3FE2-33D20F1B6E24}"/>
              </a:ext>
            </a:extLst>
          </p:cNvPr>
          <p:cNvCxnSpPr>
            <a:cxnSpLocks/>
          </p:cNvCxnSpPr>
          <p:nvPr/>
        </p:nvCxnSpPr>
        <p:spPr>
          <a:xfrm>
            <a:off x="3851619" y="4497256"/>
            <a:ext cx="0" cy="2499596"/>
          </a:xfrm>
          <a:prstGeom prst="line">
            <a:avLst/>
          </a:prstGeom>
          <a:solidFill>
            <a:schemeClr val="accent1">
              <a:alpha val="56000"/>
            </a:schemeClr>
          </a:solidFill>
          <a:ln w="47625">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36" name="Rak koppling 17">
            <a:extLst>
              <a:ext uri="{FF2B5EF4-FFF2-40B4-BE49-F238E27FC236}">
                <a16:creationId xmlns:a16="http://schemas.microsoft.com/office/drawing/2014/main" id="{BCC3697F-E1D9-DF63-DC76-7FD91CA20440}"/>
              </a:ext>
            </a:extLst>
          </p:cNvPr>
          <p:cNvCxnSpPr>
            <a:cxnSpLocks/>
          </p:cNvCxnSpPr>
          <p:nvPr/>
        </p:nvCxnSpPr>
        <p:spPr>
          <a:xfrm>
            <a:off x="1486210" y="3090069"/>
            <a:ext cx="0" cy="3062154"/>
          </a:xfrm>
          <a:prstGeom prst="line">
            <a:avLst/>
          </a:prstGeom>
          <a:solidFill>
            <a:schemeClr val="accent1">
              <a:alpha val="56000"/>
            </a:schemeClr>
          </a:solidFill>
          <a:ln w="47625">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cxnSp>
        <p:nvCxnSpPr>
          <p:cNvPr id="37" name="Rak koppling 18">
            <a:extLst>
              <a:ext uri="{FF2B5EF4-FFF2-40B4-BE49-F238E27FC236}">
                <a16:creationId xmlns:a16="http://schemas.microsoft.com/office/drawing/2014/main" id="{DB79AE75-BDFD-E454-15A3-F5302824B17C}"/>
              </a:ext>
            </a:extLst>
          </p:cNvPr>
          <p:cNvCxnSpPr>
            <a:cxnSpLocks/>
          </p:cNvCxnSpPr>
          <p:nvPr/>
        </p:nvCxnSpPr>
        <p:spPr>
          <a:xfrm>
            <a:off x="2267268" y="2570010"/>
            <a:ext cx="0" cy="3062154"/>
          </a:xfrm>
          <a:prstGeom prst="line">
            <a:avLst/>
          </a:prstGeom>
          <a:solidFill>
            <a:schemeClr val="accent1">
              <a:alpha val="56000"/>
            </a:schemeClr>
          </a:solidFill>
          <a:ln w="47625">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sp>
        <p:nvSpPr>
          <p:cNvPr id="38" name="textruta 19">
            <a:extLst>
              <a:ext uri="{FF2B5EF4-FFF2-40B4-BE49-F238E27FC236}">
                <a16:creationId xmlns:a16="http://schemas.microsoft.com/office/drawing/2014/main" id="{14EACCE0-BE31-1E7E-637E-776FE2304F96}"/>
              </a:ext>
            </a:extLst>
          </p:cNvPr>
          <p:cNvSpPr txBox="1"/>
          <p:nvPr/>
        </p:nvSpPr>
        <p:spPr>
          <a:xfrm rot="19297480">
            <a:off x="3767256" y="4482499"/>
            <a:ext cx="1886571" cy="369332"/>
          </a:xfrm>
          <a:prstGeom prst="rect">
            <a:avLst/>
          </a:prstGeom>
          <a:noFill/>
        </p:spPr>
        <p:txBody>
          <a:bodyPr wrap="square" rtlCol="0">
            <a:spAutoFit/>
          </a:bodyPr>
          <a:lstStyle/>
          <a:p>
            <a:pPr algn="l"/>
            <a:r>
              <a:rPr lang="en-AU" b="1" noProof="0" dirty="0"/>
              <a:t>scaffolding</a:t>
            </a:r>
          </a:p>
        </p:txBody>
      </p:sp>
      <p:sp>
        <p:nvSpPr>
          <p:cNvPr id="40" name="Slide Number Placeholder 39">
            <a:extLst>
              <a:ext uri="{FF2B5EF4-FFF2-40B4-BE49-F238E27FC236}">
                <a16:creationId xmlns:a16="http://schemas.microsoft.com/office/drawing/2014/main" id="{1F02347C-6A6B-ED14-D471-A04CE2239841}"/>
              </a:ext>
            </a:extLst>
          </p:cNvPr>
          <p:cNvSpPr>
            <a:spLocks noGrp="1"/>
          </p:cNvSpPr>
          <p:nvPr>
            <p:ph type="sldNum" sz="quarter" idx="12"/>
          </p:nvPr>
        </p:nvSpPr>
        <p:spPr/>
        <p:txBody>
          <a:bodyPr/>
          <a:lstStyle/>
          <a:p>
            <a:fld id="{F7283078-D760-1647-8B80-66BA8B52336D}" type="slidenum">
              <a:rPr lang="sv-SE" smtClean="0"/>
              <a:t>19</a:t>
            </a:fld>
            <a:endParaRPr lang="sv-SE"/>
          </a:p>
        </p:txBody>
      </p:sp>
      <p:sp>
        <p:nvSpPr>
          <p:cNvPr id="41" name="Footer Placeholder 40">
            <a:extLst>
              <a:ext uri="{FF2B5EF4-FFF2-40B4-BE49-F238E27FC236}">
                <a16:creationId xmlns:a16="http://schemas.microsoft.com/office/drawing/2014/main" id="{96BCC8B0-7B7C-61E0-D09A-29D8EF4D61C3}"/>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273837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27004-6C49-2428-F7CE-164AAF1123D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0600" y="1432054"/>
            <a:ext cx="9271745" cy="2770235"/>
          </a:xfrm>
          <a:prstGeom prst="rect">
            <a:avLst/>
          </a:prstGeom>
        </p:spPr>
      </p:pic>
      <p:sp>
        <p:nvSpPr>
          <p:cNvPr id="2" name="Title 1">
            <a:extLst>
              <a:ext uri="{FF2B5EF4-FFF2-40B4-BE49-F238E27FC236}">
                <a16:creationId xmlns:a16="http://schemas.microsoft.com/office/drawing/2014/main" id="{1B52B37F-D45E-5644-969B-9126037B2BEA}"/>
              </a:ext>
            </a:extLst>
          </p:cNvPr>
          <p:cNvSpPr>
            <a:spLocks noGrp="1"/>
          </p:cNvSpPr>
          <p:nvPr>
            <p:ph type="title"/>
          </p:nvPr>
        </p:nvSpPr>
        <p:spPr>
          <a:xfrm>
            <a:off x="621793" y="345413"/>
            <a:ext cx="10504000" cy="737680"/>
          </a:xfrm>
        </p:spPr>
        <p:txBody>
          <a:bodyPr/>
          <a:lstStyle/>
          <a:p>
            <a:r>
              <a:rPr lang="en-SE" dirty="0">
                <a:latin typeface="Segoe UI Historic" panose="020B0502040204020203" pitchFamily="34" charset="0"/>
                <a:ea typeface="Segoe UI Historic" panose="020B0502040204020203" pitchFamily="34" charset="0"/>
                <a:cs typeface="Segoe UI Historic" panose="020B0502040204020203" pitchFamily="34" charset="0"/>
              </a:rPr>
              <a:t>Freeing the neutrons from the nucleus</a:t>
            </a:r>
          </a:p>
        </p:txBody>
      </p:sp>
      <p:sp>
        <p:nvSpPr>
          <p:cNvPr id="4" name="Slide Number Placeholder 3">
            <a:extLst>
              <a:ext uri="{FF2B5EF4-FFF2-40B4-BE49-F238E27FC236}">
                <a16:creationId xmlns:a16="http://schemas.microsoft.com/office/drawing/2014/main" id="{F7AA367F-D61A-5142-9291-1B9BD575618A}"/>
              </a:ext>
            </a:extLst>
          </p:cNvPr>
          <p:cNvSpPr>
            <a:spLocks noGrp="1"/>
          </p:cNvSpPr>
          <p:nvPr>
            <p:ph type="sldNum" sz="quarter" idx="12"/>
          </p:nvPr>
        </p:nvSpPr>
        <p:spPr/>
        <p:txBody>
          <a:bodyPr/>
          <a:lstStyle/>
          <a:p>
            <a:fld id="{F7283078-D760-1647-8B80-66BA8B52336D}" type="slidenum">
              <a:rPr lang="sv-SE" smtClean="0"/>
              <a:t>2</a:t>
            </a:fld>
            <a:endParaRPr lang="sv-SE"/>
          </a:p>
        </p:txBody>
      </p:sp>
      <p:pic>
        <p:nvPicPr>
          <p:cNvPr id="7" name="image6.png">
            <a:extLst>
              <a:ext uri="{FF2B5EF4-FFF2-40B4-BE49-F238E27FC236}">
                <a16:creationId xmlns:a16="http://schemas.microsoft.com/office/drawing/2014/main" id="{BE8C93FC-66BD-E56C-1EB3-EB4BA085C25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3636" y="4257074"/>
            <a:ext cx="3001892" cy="2222000"/>
          </a:xfrm>
          <a:prstGeom prst="round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27" name="TextBox 26">
            <a:extLst>
              <a:ext uri="{FF2B5EF4-FFF2-40B4-BE49-F238E27FC236}">
                <a16:creationId xmlns:a16="http://schemas.microsoft.com/office/drawing/2014/main" id="{06AD2907-3AA4-961F-4A11-BE756F26C433}"/>
              </a:ext>
            </a:extLst>
          </p:cNvPr>
          <p:cNvSpPr txBox="1"/>
          <p:nvPr/>
        </p:nvSpPr>
        <p:spPr>
          <a:xfrm>
            <a:off x="9803203" y="1085911"/>
            <a:ext cx="3508944" cy="2308324"/>
          </a:xfrm>
          <a:prstGeom prst="rect">
            <a:avLst/>
          </a:prstGeom>
          <a:noFill/>
        </p:spPr>
        <p:txBody>
          <a:bodyPr wrap="square" rtlCol="0">
            <a:spAutoFit/>
          </a:bodyPr>
          <a:lstStyle/>
          <a:p>
            <a:r>
              <a:rPr lang="en-SE" dirty="0">
                <a:solidFill>
                  <a:srgbClr val="0099DC"/>
                </a:solidFill>
                <a:latin typeface="+mj-lt"/>
              </a:rPr>
              <a:t>Spallation offers</a:t>
            </a:r>
          </a:p>
          <a:p>
            <a:pPr marL="320669" indent="-320669" algn="l">
              <a:buFont typeface="Arial" panose="020B0604020202020204" pitchFamily="34" charset="0"/>
              <a:buChar char="•"/>
            </a:pPr>
            <a:r>
              <a:rPr lang="en-SE">
                <a:solidFill>
                  <a:srgbClr val="0099DC"/>
                </a:solidFill>
                <a:latin typeface="+mj-lt"/>
              </a:rPr>
              <a:t>highest </a:t>
            </a:r>
            <a:r>
              <a:rPr lang="en-SE" dirty="0">
                <a:solidFill>
                  <a:srgbClr val="0099DC"/>
                </a:solidFill>
                <a:latin typeface="+mj-lt"/>
              </a:rPr>
              <a:t>efficiency </a:t>
            </a:r>
          </a:p>
          <a:p>
            <a:pPr marL="320669" indent="-320669" algn="l">
              <a:buFont typeface="Arial" panose="020B0604020202020204" pitchFamily="34" charset="0"/>
              <a:buChar char="•"/>
            </a:pPr>
            <a:r>
              <a:rPr lang="en-SE" dirty="0">
                <a:solidFill>
                  <a:srgbClr val="0099DC"/>
                </a:solidFill>
                <a:latin typeface="+mj-lt"/>
              </a:rPr>
              <a:t>no criticallity</a:t>
            </a:r>
          </a:p>
          <a:p>
            <a:pPr marL="320669" indent="-320669" algn="l">
              <a:buFont typeface="Arial" panose="020B0604020202020204" pitchFamily="34" charset="0"/>
              <a:buChar char="•"/>
            </a:pPr>
            <a:r>
              <a:rPr lang="en-SE">
                <a:solidFill>
                  <a:srgbClr val="0099DC"/>
                </a:solidFill>
                <a:latin typeface="+mj-lt"/>
              </a:rPr>
              <a:t>pulsed operation</a:t>
            </a:r>
            <a:r>
              <a:rPr lang="en-US" dirty="0">
                <a:solidFill>
                  <a:srgbClr val="0099DC"/>
                </a:solidFill>
                <a:latin typeface="+mj-lt"/>
              </a:rPr>
              <a:t> </a:t>
            </a:r>
          </a:p>
          <a:p>
            <a:pPr algn="l"/>
            <a:endParaRPr lang="en-SE" dirty="0">
              <a:solidFill>
                <a:srgbClr val="0099DC"/>
              </a:solidFill>
              <a:latin typeface="+mj-lt"/>
            </a:endParaRPr>
          </a:p>
          <a:p>
            <a:pPr algn="l"/>
            <a:r>
              <a:rPr lang="en-SE" dirty="0">
                <a:solidFill>
                  <a:srgbClr val="0099DC"/>
                </a:solidFill>
                <a:latin typeface="+mj-lt"/>
              </a:rPr>
              <a:t>It requires sophisticated </a:t>
            </a:r>
          </a:p>
          <a:p>
            <a:pPr marL="320669" indent="-320669" algn="l">
              <a:buFont typeface="Arial" panose="020B0604020202020204" pitchFamily="34" charset="0"/>
              <a:buChar char="•"/>
            </a:pPr>
            <a:r>
              <a:rPr lang="en-GB" dirty="0">
                <a:solidFill>
                  <a:srgbClr val="0099DC"/>
                </a:solidFill>
                <a:latin typeface="+mj-lt"/>
              </a:rPr>
              <a:t>p</a:t>
            </a:r>
            <a:r>
              <a:rPr lang="en-SE" dirty="0">
                <a:solidFill>
                  <a:srgbClr val="0099DC"/>
                </a:solidFill>
                <a:latin typeface="+mj-lt"/>
              </a:rPr>
              <a:t>owerful accelerators</a:t>
            </a:r>
          </a:p>
          <a:p>
            <a:pPr marL="320669" indent="-320669" algn="l">
              <a:buFont typeface="Arial" panose="020B0604020202020204" pitchFamily="34" charset="0"/>
              <a:buChar char="•"/>
            </a:pPr>
            <a:r>
              <a:rPr lang="en-GB" dirty="0">
                <a:solidFill>
                  <a:srgbClr val="0099DC"/>
                </a:solidFill>
                <a:latin typeface="+mj-lt"/>
              </a:rPr>
              <a:t>r</a:t>
            </a:r>
            <a:r>
              <a:rPr lang="en-SE" dirty="0">
                <a:solidFill>
                  <a:srgbClr val="0099DC"/>
                </a:solidFill>
                <a:latin typeface="+mj-lt"/>
              </a:rPr>
              <a:t>esilient targets</a:t>
            </a:r>
          </a:p>
        </p:txBody>
      </p:sp>
      <p:pic>
        <p:nvPicPr>
          <p:cNvPr id="5" name="Picture 4">
            <a:extLst>
              <a:ext uri="{FF2B5EF4-FFF2-40B4-BE49-F238E27FC236}">
                <a16:creationId xmlns:a16="http://schemas.microsoft.com/office/drawing/2014/main" id="{D293DB28-C215-E7D3-BC21-73BD41F0BE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97214" y="3676363"/>
            <a:ext cx="2608162" cy="319652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B67F5FF3-F849-3B5A-8CCB-46BA9859A27E}"/>
              </a:ext>
            </a:extLst>
          </p:cNvPr>
          <p:cNvSpPr>
            <a:spLocks noGrp="1"/>
          </p:cNvSpPr>
          <p:nvPr>
            <p:ph type="dt" sz="half" idx="10"/>
          </p:nvPr>
        </p:nvSpPr>
        <p:spPr/>
        <p:txBody>
          <a:bodyPr/>
          <a:lstStyle/>
          <a:p>
            <a:r>
              <a:rPr lang="en-US"/>
              <a:t>2026-04-14</a:t>
            </a:r>
            <a:endParaRPr lang="sv-SE" dirty="0"/>
          </a:p>
        </p:txBody>
      </p:sp>
      <p:pic>
        <p:nvPicPr>
          <p:cNvPr id="10" name="Picture 9">
            <a:extLst>
              <a:ext uri="{FF2B5EF4-FFF2-40B4-BE49-F238E27FC236}">
                <a16:creationId xmlns:a16="http://schemas.microsoft.com/office/drawing/2014/main" id="{59B2AB4A-4C62-3152-5ADC-0C33FBACB7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38919" y="3676364"/>
            <a:ext cx="6946143" cy="3669560"/>
          </a:xfrm>
          <a:prstGeom prst="rect">
            <a:avLst/>
          </a:prstGeom>
        </p:spPr>
      </p:pic>
      <p:sp>
        <p:nvSpPr>
          <p:cNvPr id="8" name="Footer Placeholder 7">
            <a:extLst>
              <a:ext uri="{FF2B5EF4-FFF2-40B4-BE49-F238E27FC236}">
                <a16:creationId xmlns:a16="http://schemas.microsoft.com/office/drawing/2014/main" id="{FD7FA301-00D6-6F98-02B6-F797376DDF6B}"/>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99334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objekt 18" descr="En bild som visar skärmbild, leksak, cirkel&#10;&#10;AI-genererat innehåll kan vara felaktigt.">
            <a:extLst>
              <a:ext uri="{FF2B5EF4-FFF2-40B4-BE49-F238E27FC236}">
                <a16:creationId xmlns:a16="http://schemas.microsoft.com/office/drawing/2014/main" id="{2D9B7A32-A207-4730-94BE-CF0AF088B811}"/>
              </a:ext>
            </a:extLst>
          </p:cNvPr>
          <p:cNvPicPr>
            <a:picLocks noChangeAspect="1"/>
          </p:cNvPicPr>
          <p:nvPr/>
        </p:nvPicPr>
        <p:blipFill>
          <a:blip r:embed="rId2"/>
          <a:stretch>
            <a:fillRect/>
          </a:stretch>
        </p:blipFill>
        <p:spPr>
          <a:xfrm>
            <a:off x="7071053" y="2373897"/>
            <a:ext cx="4718356" cy="4761545"/>
          </a:xfrm>
          <a:prstGeom prst="rect">
            <a:avLst/>
          </a:prstGeom>
        </p:spPr>
      </p:pic>
      <p:sp>
        <p:nvSpPr>
          <p:cNvPr id="4" name="Platshållare för bildnummer 3">
            <a:extLst>
              <a:ext uri="{FF2B5EF4-FFF2-40B4-BE49-F238E27FC236}">
                <a16:creationId xmlns:a16="http://schemas.microsoft.com/office/drawing/2014/main" id="{50172DDD-E284-18BF-F70B-29F01F9F8775}"/>
              </a:ext>
            </a:extLst>
          </p:cNvPr>
          <p:cNvSpPr>
            <a:spLocks noGrp="1"/>
          </p:cNvSpPr>
          <p:nvPr>
            <p:ph type="sldNum" sz="quarter" idx="12"/>
          </p:nvPr>
        </p:nvSpPr>
        <p:spPr/>
        <p:txBody>
          <a:bodyPr/>
          <a:lstStyle/>
          <a:p>
            <a:fld id="{F7283078-D760-1647-8B80-66BA8B52336D}" type="slidenum">
              <a:rPr lang="en-AU" noProof="0" smtClean="0"/>
              <a:t>20</a:t>
            </a:fld>
            <a:endParaRPr lang="en-AU" noProof="0" dirty="0"/>
          </a:p>
        </p:txBody>
      </p:sp>
      <p:sp>
        <p:nvSpPr>
          <p:cNvPr id="7" name="Platshållare för text 6">
            <a:extLst>
              <a:ext uri="{FF2B5EF4-FFF2-40B4-BE49-F238E27FC236}">
                <a16:creationId xmlns:a16="http://schemas.microsoft.com/office/drawing/2014/main" id="{48258C8D-0FB7-6B0F-2F72-156EF7F9B90A}"/>
              </a:ext>
            </a:extLst>
          </p:cNvPr>
          <p:cNvSpPr>
            <a:spLocks noGrp="1"/>
          </p:cNvSpPr>
          <p:nvPr>
            <p:ph type="body" sz="quarter" idx="14"/>
          </p:nvPr>
        </p:nvSpPr>
        <p:spPr>
          <a:xfrm>
            <a:off x="1238871" y="1044819"/>
            <a:ext cx="10504000" cy="933142"/>
          </a:xfrm>
        </p:spPr>
        <p:txBody>
          <a:bodyPr/>
          <a:lstStyle/>
          <a:p>
            <a:r>
              <a:rPr lang="en-AU" noProof="0" dirty="0"/>
              <a:t>In Operations: </a:t>
            </a:r>
            <a:br>
              <a:rPr lang="en-AU" noProof="0" dirty="0"/>
            </a:br>
            <a:r>
              <a:rPr lang="en-AU" noProof="0" dirty="0"/>
              <a:t>Potentially radioactive parts and conditions involved in HRU installation</a:t>
            </a:r>
          </a:p>
        </p:txBody>
      </p:sp>
      <p:sp>
        <p:nvSpPr>
          <p:cNvPr id="8" name="Platshållare för datum 7">
            <a:extLst>
              <a:ext uri="{FF2B5EF4-FFF2-40B4-BE49-F238E27FC236}">
                <a16:creationId xmlns:a16="http://schemas.microsoft.com/office/drawing/2014/main" id="{65CBE971-6306-0310-4F99-3EEFD629176A}"/>
              </a:ext>
            </a:extLst>
          </p:cNvPr>
          <p:cNvSpPr>
            <a:spLocks noGrp="1"/>
          </p:cNvSpPr>
          <p:nvPr>
            <p:ph type="dt" sz="half" idx="10"/>
          </p:nvPr>
        </p:nvSpPr>
        <p:spPr/>
        <p:txBody>
          <a:bodyPr/>
          <a:lstStyle/>
          <a:p>
            <a:r>
              <a:rPr lang="en-US" noProof="0"/>
              <a:t>2026-04-14</a:t>
            </a:r>
            <a:endParaRPr lang="en-AU" noProof="0" dirty="0"/>
          </a:p>
        </p:txBody>
      </p:sp>
      <p:sp>
        <p:nvSpPr>
          <p:cNvPr id="9" name="Rubrik 1">
            <a:extLst>
              <a:ext uri="{FF2B5EF4-FFF2-40B4-BE49-F238E27FC236}">
                <a16:creationId xmlns:a16="http://schemas.microsoft.com/office/drawing/2014/main" id="{F5F681F5-33D1-51E5-0D39-5D0344C45734}"/>
              </a:ext>
            </a:extLst>
          </p:cNvPr>
          <p:cNvSpPr>
            <a:spLocks noGrp="1"/>
          </p:cNvSpPr>
          <p:nvPr>
            <p:ph type="title"/>
          </p:nvPr>
        </p:nvSpPr>
        <p:spPr>
          <a:xfrm>
            <a:off x="1238871" y="297808"/>
            <a:ext cx="11075313" cy="737680"/>
          </a:xfrm>
        </p:spPr>
        <p:txBody>
          <a:bodyPr/>
          <a:lstStyle/>
          <a:p>
            <a:r>
              <a:rPr lang="en-US" dirty="0"/>
              <a:t>HRU maintenance &amp; risks </a:t>
            </a:r>
            <a:r>
              <a:rPr lang="en-US" sz="2400" dirty="0"/>
              <a:t>(ESS-5856666)</a:t>
            </a:r>
            <a:endParaRPr lang="en-AU" sz="2000" noProof="0" dirty="0"/>
          </a:p>
        </p:txBody>
      </p:sp>
      <p:pic>
        <p:nvPicPr>
          <p:cNvPr id="11" name="Bildobjekt 10">
            <a:extLst>
              <a:ext uri="{FF2B5EF4-FFF2-40B4-BE49-F238E27FC236}">
                <a16:creationId xmlns:a16="http://schemas.microsoft.com/office/drawing/2014/main" id="{F7DA9A8A-1DA8-E083-EE51-ECECCC0D64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268" y="2360056"/>
            <a:ext cx="5667714" cy="4744129"/>
          </a:xfrm>
          <a:prstGeom prst="rect">
            <a:avLst/>
          </a:prstGeom>
        </p:spPr>
      </p:pic>
      <p:pic>
        <p:nvPicPr>
          <p:cNvPr id="13" name="Bildobjekt 12">
            <a:extLst>
              <a:ext uri="{FF2B5EF4-FFF2-40B4-BE49-F238E27FC236}">
                <a16:creationId xmlns:a16="http://schemas.microsoft.com/office/drawing/2014/main" id="{817D35ED-FD1E-7638-819B-CCB3513A91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4378" y="1987291"/>
            <a:ext cx="1081539" cy="1028909"/>
          </a:xfrm>
          <a:prstGeom prst="rect">
            <a:avLst/>
          </a:prstGeom>
        </p:spPr>
      </p:pic>
      <p:cxnSp>
        <p:nvCxnSpPr>
          <p:cNvPr id="15" name="Rak pilkoppling 14">
            <a:extLst>
              <a:ext uri="{FF2B5EF4-FFF2-40B4-BE49-F238E27FC236}">
                <a16:creationId xmlns:a16="http://schemas.microsoft.com/office/drawing/2014/main" id="{FCC49F12-7233-45AC-0F02-F64DA201D550}"/>
              </a:ext>
            </a:extLst>
          </p:cNvPr>
          <p:cNvCxnSpPr/>
          <p:nvPr/>
        </p:nvCxnSpPr>
        <p:spPr>
          <a:xfrm>
            <a:off x="3645932" y="3016201"/>
            <a:ext cx="0" cy="909977"/>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D5B2D524-19A1-7CF1-6663-E10E026FD369}"/>
              </a:ext>
            </a:extLst>
          </p:cNvPr>
          <p:cNvSpPr txBox="1"/>
          <p:nvPr/>
        </p:nvSpPr>
        <p:spPr>
          <a:xfrm>
            <a:off x="10980312" y="1727566"/>
            <a:ext cx="2338019" cy="646331"/>
          </a:xfrm>
          <a:prstGeom prst="rect">
            <a:avLst/>
          </a:prstGeom>
          <a:noFill/>
        </p:spPr>
        <p:txBody>
          <a:bodyPr wrap="square" rtlCol="0">
            <a:spAutoFit/>
          </a:bodyPr>
          <a:lstStyle/>
          <a:p>
            <a:pPr algn="l"/>
            <a:r>
              <a:rPr lang="en-AU" noProof="0" dirty="0">
                <a:solidFill>
                  <a:srgbClr val="666666"/>
                </a:solidFill>
              </a:rPr>
              <a:t>Shielding plugs</a:t>
            </a:r>
            <a:br>
              <a:rPr lang="en-AU" noProof="0" dirty="0">
                <a:solidFill>
                  <a:srgbClr val="666666"/>
                </a:solidFill>
              </a:rPr>
            </a:br>
            <a:r>
              <a:rPr lang="en-AU" noProof="0" dirty="0">
                <a:solidFill>
                  <a:srgbClr val="666666"/>
                </a:solidFill>
              </a:rPr>
              <a:t>(in principle shown)</a:t>
            </a:r>
          </a:p>
        </p:txBody>
      </p:sp>
      <p:cxnSp>
        <p:nvCxnSpPr>
          <p:cNvPr id="27" name="Rak pilkoppling 26">
            <a:extLst>
              <a:ext uri="{FF2B5EF4-FFF2-40B4-BE49-F238E27FC236}">
                <a16:creationId xmlns:a16="http://schemas.microsoft.com/office/drawing/2014/main" id="{42FD2B3F-3D5B-00EF-0F01-AFB2D4895349}"/>
              </a:ext>
            </a:extLst>
          </p:cNvPr>
          <p:cNvCxnSpPr>
            <a:cxnSpLocks/>
            <a:stCxn id="26" idx="2"/>
          </p:cNvCxnSpPr>
          <p:nvPr/>
        </p:nvCxnSpPr>
        <p:spPr>
          <a:xfrm flipH="1">
            <a:off x="9313646" y="2373897"/>
            <a:ext cx="2835676" cy="1552281"/>
          </a:xfrm>
          <a:prstGeom prst="straightConnector1">
            <a:avLst/>
          </a:prstGeom>
          <a:ln w="4762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 name="Rak pilkoppling 4">
            <a:extLst>
              <a:ext uri="{FF2B5EF4-FFF2-40B4-BE49-F238E27FC236}">
                <a16:creationId xmlns:a16="http://schemas.microsoft.com/office/drawing/2014/main" id="{B2F4B773-5E9D-D96E-15D2-866AC2FF570E}"/>
              </a:ext>
            </a:extLst>
          </p:cNvPr>
          <p:cNvCxnSpPr>
            <a:cxnSpLocks/>
          </p:cNvCxnSpPr>
          <p:nvPr/>
        </p:nvCxnSpPr>
        <p:spPr>
          <a:xfrm flipH="1" flipV="1">
            <a:off x="4113585" y="4632018"/>
            <a:ext cx="615127" cy="267694"/>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E4172FD1-AECC-6A69-1492-24953DD3A5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3778" y="4496665"/>
            <a:ext cx="1081539" cy="1028909"/>
          </a:xfrm>
          <a:prstGeom prst="rect">
            <a:avLst/>
          </a:prstGeom>
        </p:spPr>
      </p:pic>
      <p:cxnSp>
        <p:nvCxnSpPr>
          <p:cNvPr id="21" name="Rak pilkoppling 20">
            <a:extLst>
              <a:ext uri="{FF2B5EF4-FFF2-40B4-BE49-F238E27FC236}">
                <a16:creationId xmlns:a16="http://schemas.microsoft.com/office/drawing/2014/main" id="{77A08607-8388-B57B-0263-F7369BFA4310}"/>
              </a:ext>
            </a:extLst>
          </p:cNvPr>
          <p:cNvCxnSpPr>
            <a:cxnSpLocks/>
            <a:stCxn id="26" idx="2"/>
          </p:cNvCxnSpPr>
          <p:nvPr/>
        </p:nvCxnSpPr>
        <p:spPr>
          <a:xfrm flipH="1">
            <a:off x="10893919" y="2373897"/>
            <a:ext cx="1255403" cy="3551153"/>
          </a:xfrm>
          <a:prstGeom prst="straightConnector1">
            <a:avLst/>
          </a:prstGeom>
          <a:ln w="4762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7" name="Footer Placeholder 16">
            <a:extLst>
              <a:ext uri="{FF2B5EF4-FFF2-40B4-BE49-F238E27FC236}">
                <a16:creationId xmlns:a16="http://schemas.microsoft.com/office/drawing/2014/main" id="{C2E65BFC-D57F-6EEB-DB50-160A5C31BFD0}"/>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103770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187BB-B2D8-3DEC-032A-B8B2507FBD0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1C27E67-7BE6-BCEC-FC55-B655DA218B6A}"/>
              </a:ext>
            </a:extLst>
          </p:cNvPr>
          <p:cNvSpPr>
            <a:spLocks noGrp="1"/>
          </p:cNvSpPr>
          <p:nvPr>
            <p:ph type="body" sz="quarter" idx="10"/>
          </p:nvPr>
        </p:nvSpPr>
        <p:spPr/>
        <p:txBody>
          <a:bodyPr/>
          <a:lstStyle/>
          <a:p>
            <a:endParaRPr lang="en-GB"/>
          </a:p>
        </p:txBody>
      </p:sp>
      <p:sp>
        <p:nvSpPr>
          <p:cNvPr id="12" name="Text Placeholder 11">
            <a:extLst>
              <a:ext uri="{FF2B5EF4-FFF2-40B4-BE49-F238E27FC236}">
                <a16:creationId xmlns:a16="http://schemas.microsoft.com/office/drawing/2014/main" id="{95FB0F65-21AB-F071-0C14-C891A026B96C}"/>
              </a:ext>
            </a:extLst>
          </p:cNvPr>
          <p:cNvSpPr>
            <a:spLocks noGrp="1"/>
          </p:cNvSpPr>
          <p:nvPr>
            <p:ph type="body" sz="quarter" idx="14"/>
          </p:nvPr>
        </p:nvSpPr>
        <p:spPr/>
        <p:txBody>
          <a:bodyPr/>
          <a:lstStyle/>
          <a:p>
            <a:r>
              <a:rPr lang="en-GB" dirty="0"/>
              <a:t>Target: </a:t>
            </a:r>
          </a:p>
          <a:p>
            <a:r>
              <a:rPr lang="en-GB" dirty="0"/>
              <a:t>MRP</a:t>
            </a:r>
          </a:p>
        </p:txBody>
      </p:sp>
      <p:sp>
        <p:nvSpPr>
          <p:cNvPr id="4" name="Slide Number Placeholder 3">
            <a:extLst>
              <a:ext uri="{FF2B5EF4-FFF2-40B4-BE49-F238E27FC236}">
                <a16:creationId xmlns:a16="http://schemas.microsoft.com/office/drawing/2014/main" id="{1438529B-79DC-1959-FC0B-8BC0565FFEB6}"/>
              </a:ext>
            </a:extLst>
          </p:cNvPr>
          <p:cNvSpPr>
            <a:spLocks noGrp="1"/>
          </p:cNvSpPr>
          <p:nvPr>
            <p:ph type="sldNum" sz="quarter" idx="4294967295"/>
          </p:nvPr>
        </p:nvSpPr>
        <p:spPr>
          <a:xfrm>
            <a:off x="10603918" y="7266853"/>
            <a:ext cx="3078480" cy="409751"/>
          </a:xfrm>
        </p:spPr>
        <p:txBody>
          <a:bodyPr/>
          <a:lstStyle/>
          <a:p>
            <a:fld id="{F7283078-D760-1647-8B80-66BA8B52336D}" type="slidenum">
              <a:rPr lang="sv-SE" smtClean="0"/>
              <a:t>21</a:t>
            </a:fld>
            <a:endParaRPr lang="sv-SE" dirty="0"/>
          </a:p>
        </p:txBody>
      </p:sp>
      <p:sp>
        <p:nvSpPr>
          <p:cNvPr id="7" name="Date Placeholder 6">
            <a:extLst>
              <a:ext uri="{FF2B5EF4-FFF2-40B4-BE49-F238E27FC236}">
                <a16:creationId xmlns:a16="http://schemas.microsoft.com/office/drawing/2014/main" id="{B3414470-4315-780D-C818-D8384C8221D1}"/>
              </a:ext>
            </a:extLst>
          </p:cNvPr>
          <p:cNvSpPr>
            <a:spLocks noGrp="1"/>
          </p:cNvSpPr>
          <p:nvPr>
            <p:ph type="dt" sz="half" idx="4294967295"/>
          </p:nvPr>
        </p:nvSpPr>
        <p:spPr>
          <a:xfrm>
            <a:off x="264" y="7266853"/>
            <a:ext cx="935303" cy="409751"/>
          </a:xfrm>
        </p:spPr>
        <p:txBody>
          <a:bodyPr/>
          <a:lstStyle/>
          <a:p>
            <a:r>
              <a:rPr lang="en-US"/>
              <a:t>2026-04-14</a:t>
            </a:r>
            <a:endParaRPr lang="sv-SE" dirty="0"/>
          </a:p>
        </p:txBody>
      </p:sp>
      <p:sp>
        <p:nvSpPr>
          <p:cNvPr id="15" name="TextBox 14">
            <a:extLst>
              <a:ext uri="{FF2B5EF4-FFF2-40B4-BE49-F238E27FC236}">
                <a16:creationId xmlns:a16="http://schemas.microsoft.com/office/drawing/2014/main" id="{D397A420-7B37-C37C-481A-E0FF853108EF}"/>
              </a:ext>
            </a:extLst>
          </p:cNvPr>
          <p:cNvSpPr txBox="1"/>
          <p:nvPr/>
        </p:nvSpPr>
        <p:spPr>
          <a:xfrm>
            <a:off x="10603917" y="7412358"/>
            <a:ext cx="2321077" cy="247760"/>
          </a:xfrm>
          <a:prstGeom prst="rect">
            <a:avLst/>
          </a:prstGeom>
          <a:noFill/>
        </p:spPr>
        <p:txBody>
          <a:bodyPr wrap="square">
            <a:spAutoFit/>
          </a:bodyPr>
          <a:lstStyle/>
          <a:p>
            <a:r>
              <a:rPr lang="en-GB" sz="1010" dirty="0"/>
              <a:t>Courtesy of Rasmus Johansson</a:t>
            </a:r>
          </a:p>
        </p:txBody>
      </p:sp>
      <p:sp>
        <p:nvSpPr>
          <p:cNvPr id="5" name="Picture Placeholder 4">
            <a:extLst>
              <a:ext uri="{FF2B5EF4-FFF2-40B4-BE49-F238E27FC236}">
                <a16:creationId xmlns:a16="http://schemas.microsoft.com/office/drawing/2014/main" id="{58597EDF-5184-D6E8-6B24-EF7CA6C66BA6}"/>
              </a:ext>
            </a:extLst>
          </p:cNvPr>
          <p:cNvSpPr>
            <a:spLocks noGrp="1"/>
          </p:cNvSpPr>
          <p:nvPr>
            <p:ph type="pic" sz="quarter" idx="12"/>
          </p:nvPr>
        </p:nvSpPr>
        <p:spPr/>
        <p:txBody>
          <a:bodyPr/>
          <a:lstStyle/>
          <a:p>
            <a:endParaRPr lang="en-US"/>
          </a:p>
        </p:txBody>
      </p:sp>
      <p:pic>
        <p:nvPicPr>
          <p:cNvPr id="6" name="Picture 5" descr="A close-up of a machine&#10;&#10;AI-generated content may be incorrect.">
            <a:extLst>
              <a:ext uri="{FF2B5EF4-FFF2-40B4-BE49-F238E27FC236}">
                <a16:creationId xmlns:a16="http://schemas.microsoft.com/office/drawing/2014/main" id="{5AF83610-F2F2-869E-DBF4-F8D6FD40488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00663" y="0"/>
            <a:ext cx="8382000" cy="7696200"/>
          </a:xfrm>
          <a:prstGeom prst="rect">
            <a:avLst/>
          </a:prstGeom>
        </p:spPr>
      </p:pic>
    </p:spTree>
    <p:extLst>
      <p:ext uri="{BB962C8B-B14F-4D97-AF65-F5344CB8AC3E}">
        <p14:creationId xmlns:p14="http://schemas.microsoft.com/office/powerpoint/2010/main" val="356787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1CF6E-1B9C-307F-7072-DDFD5C2C6386}"/>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852A27BE-9896-960D-2B9B-79CAC161E7E5}"/>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43575B97-70DF-6977-723F-1D3C92642A75}"/>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Target MRP</a:t>
            </a:r>
          </a:p>
        </p:txBody>
      </p:sp>
      <p:sp>
        <p:nvSpPr>
          <p:cNvPr id="14" name="Platshållare för text 7">
            <a:extLst>
              <a:ext uri="{FF2B5EF4-FFF2-40B4-BE49-F238E27FC236}">
                <a16:creationId xmlns:a16="http://schemas.microsoft.com/office/drawing/2014/main" id="{7E85DA9A-49FF-764F-60EC-38B4E7FC339A}"/>
              </a:ext>
            </a:extLst>
          </p:cNvPr>
          <p:cNvSpPr>
            <a:spLocks noGrp="1"/>
          </p:cNvSpPr>
          <p:nvPr>
            <p:ph type="body" sz="quarter" idx="14"/>
          </p:nvPr>
        </p:nvSpPr>
        <p:spPr>
          <a:xfrm>
            <a:off x="1238871" y="1044818"/>
            <a:ext cx="10504000" cy="569052"/>
          </a:xfrm>
        </p:spPr>
        <p:txBody>
          <a:bodyPr/>
          <a:lstStyle/>
          <a:p>
            <a:r>
              <a:rPr lang="en-US" sz="2800" dirty="0"/>
              <a:t>RCA</a:t>
            </a:r>
            <a:endParaRPr lang="en-US" dirty="0"/>
          </a:p>
        </p:txBody>
      </p:sp>
      <p:pic>
        <p:nvPicPr>
          <p:cNvPr id="3" name="Picture 2">
            <a:extLst>
              <a:ext uri="{FF2B5EF4-FFF2-40B4-BE49-F238E27FC236}">
                <a16:creationId xmlns:a16="http://schemas.microsoft.com/office/drawing/2014/main" id="{F7468FCD-542A-D395-E6F5-04DE6364BF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1" y="0"/>
            <a:ext cx="14111344" cy="7696200"/>
          </a:xfrm>
          <a:prstGeom prst="rect">
            <a:avLst/>
          </a:prstGeom>
        </p:spPr>
      </p:pic>
      <p:sp>
        <p:nvSpPr>
          <p:cNvPr id="9" name="Slide Number Placeholder 8">
            <a:extLst>
              <a:ext uri="{FF2B5EF4-FFF2-40B4-BE49-F238E27FC236}">
                <a16:creationId xmlns:a16="http://schemas.microsoft.com/office/drawing/2014/main" id="{E12B5A43-329E-E4A9-F982-E1FA529B4961}"/>
              </a:ext>
            </a:extLst>
          </p:cNvPr>
          <p:cNvSpPr>
            <a:spLocks noGrp="1"/>
          </p:cNvSpPr>
          <p:nvPr>
            <p:ph type="sldNum" sz="quarter" idx="12"/>
          </p:nvPr>
        </p:nvSpPr>
        <p:spPr/>
        <p:txBody>
          <a:bodyPr/>
          <a:lstStyle/>
          <a:p>
            <a:fld id="{F7283078-D760-1647-8B80-66BA8B52336D}" type="slidenum">
              <a:rPr lang="sv-SE" smtClean="0"/>
              <a:t>22</a:t>
            </a:fld>
            <a:endParaRPr lang="sv-SE"/>
          </a:p>
        </p:txBody>
      </p:sp>
      <p:sp>
        <p:nvSpPr>
          <p:cNvPr id="11" name="Footer Placeholder 10">
            <a:extLst>
              <a:ext uri="{FF2B5EF4-FFF2-40B4-BE49-F238E27FC236}">
                <a16:creationId xmlns:a16="http://schemas.microsoft.com/office/drawing/2014/main" id="{18FCA36D-EA19-AC84-580F-1436E90958CA}"/>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233871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85DAF-91EF-60CA-B029-5CD66EABCEDE}"/>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4C27B253-6F44-B320-F025-DBC24F796928}"/>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3AB128CF-4E93-8691-B5AE-8D781C85AF84}"/>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Controls</a:t>
            </a:r>
          </a:p>
        </p:txBody>
      </p:sp>
      <p:sp>
        <p:nvSpPr>
          <p:cNvPr id="14" name="Platshållare för text 7">
            <a:extLst>
              <a:ext uri="{FF2B5EF4-FFF2-40B4-BE49-F238E27FC236}">
                <a16:creationId xmlns:a16="http://schemas.microsoft.com/office/drawing/2014/main" id="{D2A3B98E-CA0B-2D04-BBA7-911D80F7E689}"/>
              </a:ext>
            </a:extLst>
          </p:cNvPr>
          <p:cNvSpPr>
            <a:spLocks noGrp="1"/>
          </p:cNvSpPr>
          <p:nvPr>
            <p:ph type="body" sz="quarter" idx="14"/>
          </p:nvPr>
        </p:nvSpPr>
        <p:spPr>
          <a:xfrm>
            <a:off x="1238871" y="1044818"/>
            <a:ext cx="10504000" cy="569052"/>
          </a:xfrm>
        </p:spPr>
        <p:txBody>
          <a:bodyPr/>
          <a:lstStyle/>
          <a:p>
            <a:r>
              <a:rPr lang="en-GB" dirty="0"/>
              <a:t>Status</a:t>
            </a:r>
          </a:p>
        </p:txBody>
      </p:sp>
      <p:sp>
        <p:nvSpPr>
          <p:cNvPr id="5" name="AutoShape 4">
            <a:extLst>
              <a:ext uri="{FF2B5EF4-FFF2-40B4-BE49-F238E27FC236}">
                <a16:creationId xmlns:a16="http://schemas.microsoft.com/office/drawing/2014/main" id="{A6842FC5-F7FA-B463-A8B6-DDE9C006C5F4}"/>
              </a:ext>
            </a:extLst>
          </p:cNvPr>
          <p:cNvSpPr>
            <a:spLocks noChangeAspect="1" noChangeArrowheads="1"/>
          </p:cNvSpPr>
          <p:nvPr/>
        </p:nvSpPr>
        <p:spPr bwMode="auto">
          <a:xfrm>
            <a:off x="6688138" y="3695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5566D7AD-4529-44F1-D6C2-A487A426346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6668" y="-38100"/>
            <a:ext cx="13785789" cy="7734300"/>
          </a:xfrm>
          <a:prstGeom prst="rect">
            <a:avLst/>
          </a:prstGeom>
        </p:spPr>
      </p:pic>
      <p:sp>
        <p:nvSpPr>
          <p:cNvPr id="6" name="Slide Number Placeholder 5">
            <a:extLst>
              <a:ext uri="{FF2B5EF4-FFF2-40B4-BE49-F238E27FC236}">
                <a16:creationId xmlns:a16="http://schemas.microsoft.com/office/drawing/2014/main" id="{1DFCE2DB-BD56-A5CE-3A82-D54376AC89F6}"/>
              </a:ext>
            </a:extLst>
          </p:cNvPr>
          <p:cNvSpPr>
            <a:spLocks noGrp="1"/>
          </p:cNvSpPr>
          <p:nvPr>
            <p:ph type="sldNum" sz="quarter" idx="12"/>
          </p:nvPr>
        </p:nvSpPr>
        <p:spPr/>
        <p:txBody>
          <a:bodyPr/>
          <a:lstStyle/>
          <a:p>
            <a:fld id="{F7283078-D760-1647-8B80-66BA8B52336D}" type="slidenum">
              <a:rPr lang="sv-SE" smtClean="0"/>
              <a:t>23</a:t>
            </a:fld>
            <a:endParaRPr lang="sv-SE"/>
          </a:p>
        </p:txBody>
      </p:sp>
      <p:sp>
        <p:nvSpPr>
          <p:cNvPr id="7" name="Footer Placeholder 6">
            <a:extLst>
              <a:ext uri="{FF2B5EF4-FFF2-40B4-BE49-F238E27FC236}">
                <a16:creationId xmlns:a16="http://schemas.microsoft.com/office/drawing/2014/main" id="{ECAEF63A-C5B2-0D52-DD48-54DB96CB396A}"/>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49778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B30BD-3CBC-8094-DEBB-6295EDD09D7D}"/>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EB0828E-6EA3-9C9F-E8B4-363D22173455}"/>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5C7F6DD-D103-59BA-F7A8-62C131EF2871}"/>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460062B7-B955-0E1F-0CCF-C0C9B7AD6B5B}"/>
              </a:ext>
            </a:extLst>
          </p:cNvPr>
          <p:cNvSpPr>
            <a:spLocks noGrp="1"/>
          </p:cNvSpPr>
          <p:nvPr>
            <p:ph type="body" sz="quarter" idx="14"/>
          </p:nvPr>
        </p:nvSpPr>
        <p:spPr/>
        <p:txBody>
          <a:bodyPr/>
          <a:lstStyle/>
          <a:p>
            <a:r>
              <a:rPr lang="en-GB" dirty="0"/>
              <a:t>Neutron</a:t>
            </a:r>
            <a:br>
              <a:rPr lang="en-GB" dirty="0"/>
            </a:br>
            <a:r>
              <a:rPr lang="en-GB" dirty="0"/>
              <a:t>Instruments </a:t>
            </a:r>
          </a:p>
        </p:txBody>
      </p:sp>
      <p:sp>
        <p:nvSpPr>
          <p:cNvPr id="5" name="Picture Placeholder 4">
            <a:extLst>
              <a:ext uri="{FF2B5EF4-FFF2-40B4-BE49-F238E27FC236}">
                <a16:creationId xmlns:a16="http://schemas.microsoft.com/office/drawing/2014/main" id="{4B208060-DEFB-6C7F-2AB3-891C16FD76BE}"/>
              </a:ext>
            </a:extLst>
          </p:cNvPr>
          <p:cNvSpPr>
            <a:spLocks noGrp="1"/>
          </p:cNvSpPr>
          <p:nvPr>
            <p:ph type="pic" sz="quarter" idx="12"/>
          </p:nvPr>
        </p:nvSpPr>
        <p:spPr/>
        <p:txBody>
          <a:bodyPr/>
          <a:lstStyle/>
          <a:p>
            <a:endParaRPr lang="en-US"/>
          </a:p>
        </p:txBody>
      </p:sp>
      <p:pic>
        <p:nvPicPr>
          <p:cNvPr id="11266" name="Picture 2">
            <a:extLst>
              <a:ext uri="{FF2B5EF4-FFF2-40B4-BE49-F238E27FC236}">
                <a16:creationId xmlns:a16="http://schemas.microsoft.com/office/drawing/2014/main" id="{CC3D0D99-A817-168E-7A5B-766D80B5115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5681663" y="0"/>
            <a:ext cx="8001000" cy="769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0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8D1C3-5341-7CDB-F61C-26E571533422}"/>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C7A62B3B-02F4-CF64-2E61-04A9A1FC0DF8}"/>
              </a:ext>
            </a:extLst>
          </p:cNvPr>
          <p:cNvSpPr>
            <a:spLocks noGrp="1"/>
          </p:cNvSpPr>
          <p:nvPr>
            <p:ph type="title"/>
          </p:nvPr>
        </p:nvSpPr>
        <p:spPr/>
        <p:txBody>
          <a:bodyPr/>
          <a:lstStyle/>
          <a:p>
            <a:r>
              <a:rPr lang="en-US" dirty="0"/>
              <a:t>Different instruments for different science</a:t>
            </a:r>
            <a:endParaRPr lang="sv-SE" dirty="0"/>
          </a:p>
        </p:txBody>
      </p:sp>
      <p:sp>
        <p:nvSpPr>
          <p:cNvPr id="7" name="Slide Number Placeholder 6">
            <a:extLst>
              <a:ext uri="{FF2B5EF4-FFF2-40B4-BE49-F238E27FC236}">
                <a16:creationId xmlns:a16="http://schemas.microsoft.com/office/drawing/2014/main" id="{7699501E-C3AE-F9D9-3138-1ABC95863F74}"/>
              </a:ext>
            </a:extLst>
          </p:cNvPr>
          <p:cNvSpPr>
            <a:spLocks noGrp="1"/>
          </p:cNvSpPr>
          <p:nvPr>
            <p:ph type="sldNum" sz="quarter" idx="12"/>
          </p:nvPr>
        </p:nvSpPr>
        <p:spPr>
          <a:prstGeom prst="rect">
            <a:avLst/>
          </a:prstGeom>
        </p:spPr>
        <p:txBody>
          <a:bodyPr/>
          <a:lstStyle/>
          <a:p>
            <a:fld id="{551115BC-487E-4422-894C-CB7CD3E79223}" type="slidenum">
              <a:rPr lang="sv-SE" smtClean="0">
                <a:solidFill>
                  <a:srgbClr val="FFFFFF"/>
                </a:solidFill>
                <a:latin typeface="Calibri"/>
              </a:rPr>
              <a:pPr/>
              <a:t>25</a:t>
            </a:fld>
            <a:endParaRPr lang="sv-SE" dirty="0">
              <a:solidFill>
                <a:srgbClr val="FFFFFF"/>
              </a:solidFill>
              <a:latin typeface="Calibri"/>
            </a:endParaRPr>
          </a:p>
        </p:txBody>
      </p:sp>
      <p:sp>
        <p:nvSpPr>
          <p:cNvPr id="8" name="Platshållare för text 7">
            <a:extLst>
              <a:ext uri="{FF2B5EF4-FFF2-40B4-BE49-F238E27FC236}">
                <a16:creationId xmlns:a16="http://schemas.microsoft.com/office/drawing/2014/main" id="{E516ACD3-483A-1EA0-905A-D12B6DC57149}"/>
              </a:ext>
            </a:extLst>
          </p:cNvPr>
          <p:cNvSpPr>
            <a:spLocks noGrp="1"/>
          </p:cNvSpPr>
          <p:nvPr>
            <p:ph type="body" sz="quarter" idx="14"/>
          </p:nvPr>
        </p:nvSpPr>
        <p:spPr/>
        <p:txBody>
          <a:bodyPr/>
          <a:lstStyle/>
          <a:p>
            <a:r>
              <a:rPr lang="en-US" dirty="0"/>
              <a:t>Instruments’ delivery </a:t>
            </a:r>
            <a:endParaRPr lang="sv-SE" dirty="0"/>
          </a:p>
        </p:txBody>
      </p:sp>
      <p:sp>
        <p:nvSpPr>
          <p:cNvPr id="4" name="Date Placeholder 3">
            <a:extLst>
              <a:ext uri="{FF2B5EF4-FFF2-40B4-BE49-F238E27FC236}">
                <a16:creationId xmlns:a16="http://schemas.microsoft.com/office/drawing/2014/main" id="{3EF3E9AF-454E-117A-C504-0151409F75B1}"/>
              </a:ext>
            </a:extLst>
          </p:cNvPr>
          <p:cNvSpPr>
            <a:spLocks noGrp="1"/>
          </p:cNvSpPr>
          <p:nvPr>
            <p:ph type="dt" sz="half" idx="10"/>
          </p:nvPr>
        </p:nvSpPr>
        <p:spPr/>
        <p:txBody>
          <a:bodyPr/>
          <a:lstStyle/>
          <a:p>
            <a:r>
              <a:rPr lang="en-US"/>
              <a:t>2026-04-14</a:t>
            </a:r>
            <a:endParaRPr lang="sv-SE" dirty="0"/>
          </a:p>
        </p:txBody>
      </p:sp>
      <p:pic>
        <p:nvPicPr>
          <p:cNvPr id="18434" name="Picture 2">
            <a:extLst>
              <a:ext uri="{FF2B5EF4-FFF2-40B4-BE49-F238E27FC236}">
                <a16:creationId xmlns:a16="http://schemas.microsoft.com/office/drawing/2014/main" id="{9F776529-7CC4-45D9-71F2-4C02983F7DC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6648486" y="1341699"/>
            <a:ext cx="7034177" cy="5346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DEF812-701C-2C15-AB26-27CD95CDC596}"/>
              </a:ext>
            </a:extLst>
          </p:cNvPr>
          <p:cNvSpPr txBox="1"/>
          <p:nvPr/>
        </p:nvSpPr>
        <p:spPr>
          <a:xfrm>
            <a:off x="146009" y="1632416"/>
            <a:ext cx="7239000" cy="929678"/>
          </a:xfrm>
          <a:prstGeom prst="rect">
            <a:avLst/>
          </a:prstGeom>
          <a:solidFill>
            <a:schemeClr val="accent2">
              <a:lumMod val="20000"/>
              <a:lumOff val="80000"/>
              <a:alpha val="90000"/>
            </a:schemeClr>
          </a:solidFill>
        </p:spPr>
        <p:txBody>
          <a:bodyPr wrap="square">
            <a:spAutoFit/>
          </a:bodyPr>
          <a:lstStyle/>
          <a:p>
            <a:pPr>
              <a:lnSpc>
                <a:spcPct val="115000"/>
              </a:lnSpc>
            </a:pPr>
            <a:endParaRPr lang="en-US" sz="1600" dirty="0">
              <a:latin typeface="Aptos" panose="020B0004020202020204" pitchFamily="34" charset="0"/>
              <a:ea typeface="Times New Roman" panose="02020603050405020304" pitchFamily="18" charset="0"/>
              <a:cs typeface="Aptos" panose="020B0004020202020204" pitchFamily="34" charset="0"/>
            </a:endParaRPr>
          </a:p>
          <a:p>
            <a:pPr>
              <a:lnSpc>
                <a:spcPct val="115000"/>
              </a:lnSpc>
            </a:pPr>
            <a:r>
              <a:rPr lang="en-US" sz="2000" dirty="0">
                <a:latin typeface="Aptos" panose="020B0004020202020204" pitchFamily="34" charset="0"/>
                <a:ea typeface="Times New Roman" panose="02020603050405020304" pitchFamily="18" charset="0"/>
                <a:cs typeface="Aptos" panose="020B0004020202020204" pitchFamily="34" charset="0"/>
              </a:rPr>
              <a:t>Tranche 1:      BIFROST      DREAM      LOKI      NMX      ODIN      TBL </a:t>
            </a:r>
            <a:br>
              <a:rPr lang="en-US" sz="2000" dirty="0">
                <a:latin typeface="Aptos" panose="020B0004020202020204" pitchFamily="34" charset="0"/>
                <a:ea typeface="Times New Roman" panose="02020603050405020304" pitchFamily="18" charset="0"/>
                <a:cs typeface="Aptos" panose="020B0004020202020204" pitchFamily="34" charset="0"/>
              </a:rPr>
            </a:br>
            <a:r>
              <a:rPr lang="en-US" sz="1200" u="sng" dirty="0">
                <a:solidFill>
                  <a:srgbClr val="467886"/>
                </a:solidFill>
                <a:latin typeface="Aptos" panose="020B0004020202020204" pitchFamily="34" charset="0"/>
                <a:ea typeface="Times New Roman" panose="02020603050405020304" pitchFamily="18" charset="0"/>
                <a:cs typeface="Aptos" panose="020B0004020202020204" pitchFamily="34" charset="0"/>
                <a:hlinkClick r:id="rId3"/>
              </a:rPr>
              <a:t>https://confluence.ess.eu/display/SPD/Tranche+1+instruments+critical+paths</a:t>
            </a:r>
            <a:r>
              <a:rPr lang="en-US" sz="1200" u="sng" dirty="0">
                <a:solidFill>
                  <a:srgbClr val="467886"/>
                </a:solidFill>
                <a:latin typeface="Aptos" panose="020B0004020202020204" pitchFamily="34" charset="0"/>
                <a:ea typeface="Times New Roman" panose="02020603050405020304" pitchFamily="18" charset="0"/>
                <a:cs typeface="Aptos" panose="020B0004020202020204" pitchFamily="34" charset="0"/>
              </a:rPr>
              <a:t> </a:t>
            </a: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F339BF5-2F7E-2CAD-B510-0B3C097B4D59}"/>
              </a:ext>
            </a:extLst>
          </p:cNvPr>
          <p:cNvSpPr txBox="1"/>
          <p:nvPr/>
        </p:nvSpPr>
        <p:spPr>
          <a:xfrm>
            <a:off x="146009" y="2716051"/>
            <a:ext cx="7239000" cy="929678"/>
          </a:xfrm>
          <a:prstGeom prst="rect">
            <a:avLst/>
          </a:prstGeom>
          <a:solidFill>
            <a:schemeClr val="bg1">
              <a:lumMod val="85000"/>
              <a:alpha val="90000"/>
            </a:schemeClr>
          </a:solidFill>
          <a:ln w="12700">
            <a:solidFill>
              <a:schemeClr val="tx1"/>
            </a:solidFill>
          </a:ln>
        </p:spPr>
        <p:txBody>
          <a:bodyPr wrap="square">
            <a:spAutoFit/>
          </a:bodyPr>
          <a:lstStyle/>
          <a:p>
            <a:pPr>
              <a:lnSpc>
                <a:spcPct val="115000"/>
              </a:lnSpc>
            </a:pPr>
            <a:endParaRPr lang="en-US" sz="1600" dirty="0">
              <a:latin typeface="Aptos" panose="020B0004020202020204" pitchFamily="34" charset="0"/>
              <a:ea typeface="Times New Roman" panose="02020603050405020304" pitchFamily="18" charset="0"/>
              <a:cs typeface="Aptos" panose="020B0004020202020204" pitchFamily="34" charset="0"/>
            </a:endParaRPr>
          </a:p>
          <a:p>
            <a:pPr>
              <a:lnSpc>
                <a:spcPct val="115000"/>
              </a:lnSpc>
            </a:pPr>
            <a:r>
              <a:rPr lang="en-US" sz="2000" dirty="0">
                <a:latin typeface="Aptos" panose="020B0004020202020204" pitchFamily="34" charset="0"/>
                <a:ea typeface="Times New Roman" panose="02020603050405020304" pitchFamily="18" charset="0"/>
                <a:cs typeface="Aptos" panose="020B0004020202020204" pitchFamily="34" charset="0"/>
              </a:rPr>
              <a:t>Tranche 2:      ESTIA      BEER      SKADI      FREIA      MAGIC </a:t>
            </a:r>
            <a:br>
              <a:rPr lang="en-US" sz="2000" dirty="0">
                <a:latin typeface="Aptos" panose="020B0004020202020204" pitchFamily="34" charset="0"/>
                <a:ea typeface="Times New Roman" panose="02020603050405020304" pitchFamily="18" charset="0"/>
                <a:cs typeface="Aptos" panose="020B0004020202020204" pitchFamily="34" charset="0"/>
              </a:rPr>
            </a:br>
            <a:r>
              <a:rPr lang="en-US" sz="1200" u="sng" dirty="0">
                <a:solidFill>
                  <a:srgbClr val="467886"/>
                </a:solidFill>
                <a:latin typeface="Aptos" panose="020B0004020202020204" pitchFamily="34" charset="0"/>
                <a:ea typeface="Times New Roman" panose="02020603050405020304" pitchFamily="18" charset="0"/>
                <a:cs typeface="Aptos" panose="020B0004020202020204" pitchFamily="34" charset="0"/>
                <a:hlinkClick r:id="rId4"/>
              </a:rPr>
              <a:t>https://confluence.ess.eu/display/SPD/Tranche+2+and+3+Instruments+Critical+paths</a:t>
            </a: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19326AE-E2EF-1E1F-81CA-CBDA2CC13B59}"/>
              </a:ext>
            </a:extLst>
          </p:cNvPr>
          <p:cNvSpPr txBox="1"/>
          <p:nvPr/>
        </p:nvSpPr>
        <p:spPr>
          <a:xfrm>
            <a:off x="146879" y="3802027"/>
            <a:ext cx="7239000" cy="1000467"/>
          </a:xfrm>
          <a:prstGeom prst="rect">
            <a:avLst/>
          </a:prstGeom>
          <a:solidFill>
            <a:schemeClr val="bg2">
              <a:lumMod val="85000"/>
              <a:alpha val="90000"/>
            </a:schemeClr>
          </a:solidFill>
        </p:spPr>
        <p:txBody>
          <a:bodyPr wrap="square">
            <a:spAutoFit/>
          </a:bodyPr>
          <a:lstStyle/>
          <a:p>
            <a:pPr>
              <a:lnSpc>
                <a:spcPct val="115000"/>
              </a:lnSpc>
            </a:pPr>
            <a:br>
              <a:rPr lang="en-US" sz="2000" dirty="0">
                <a:latin typeface="Aptos" panose="020B0004020202020204" pitchFamily="34" charset="0"/>
                <a:ea typeface="Times New Roman" panose="02020603050405020304" pitchFamily="18" charset="0"/>
                <a:cs typeface="Aptos" panose="020B0004020202020204" pitchFamily="34" charset="0"/>
              </a:rPr>
            </a:br>
            <a:r>
              <a:rPr lang="en-US" sz="2000" dirty="0">
                <a:latin typeface="Aptos" panose="020B0004020202020204" pitchFamily="34" charset="0"/>
                <a:ea typeface="Times New Roman" panose="02020603050405020304" pitchFamily="18" charset="0"/>
                <a:cs typeface="Aptos" panose="020B0004020202020204" pitchFamily="34" charset="0"/>
              </a:rPr>
              <a:t>Tranche 3:      HEIMDAL      MIRACLES      TREX      CSPEC      VESPA </a:t>
            </a:r>
            <a:br>
              <a:rPr lang="en-US" sz="2000" dirty="0">
                <a:latin typeface="Aptos" panose="020B0004020202020204" pitchFamily="34" charset="0"/>
                <a:ea typeface="Times New Roman" panose="02020603050405020304" pitchFamily="18" charset="0"/>
                <a:cs typeface="Aptos" panose="020B0004020202020204" pitchFamily="34" charset="0"/>
              </a:rPr>
            </a:br>
            <a:r>
              <a:rPr lang="en-US" sz="1200" u="sng" dirty="0">
                <a:solidFill>
                  <a:srgbClr val="467886"/>
                </a:solidFill>
                <a:latin typeface="Aptos" panose="020B0004020202020204" pitchFamily="34" charset="0"/>
                <a:ea typeface="Times New Roman" panose="02020603050405020304" pitchFamily="18" charset="0"/>
                <a:cs typeface="Aptos" panose="020B0004020202020204" pitchFamily="34" charset="0"/>
                <a:hlinkClick r:id="rId4"/>
              </a:rPr>
              <a:t>https://confluence.ess.eu/display/SPD/Tranche+2+and+3+Instruments+Critical+paths</a:t>
            </a:r>
            <a:endParaRPr lang="en-US" sz="1200" dirty="0"/>
          </a:p>
        </p:txBody>
      </p:sp>
      <p:graphicFrame>
        <p:nvGraphicFramePr>
          <p:cNvPr id="5" name="Table 4">
            <a:extLst>
              <a:ext uri="{FF2B5EF4-FFF2-40B4-BE49-F238E27FC236}">
                <a16:creationId xmlns:a16="http://schemas.microsoft.com/office/drawing/2014/main" id="{09640A4F-8A10-0D00-3809-5AED2D394CD1}"/>
              </a:ext>
            </a:extLst>
          </p:cNvPr>
          <p:cNvGraphicFramePr>
            <a:graphicFrameLocks noGrp="1"/>
          </p:cNvGraphicFramePr>
          <p:nvPr>
            <p:extLst>
              <p:ext uri="{D42A27DB-BD31-4B8C-83A1-F6EECF244321}">
                <p14:modId xmlns:p14="http://schemas.microsoft.com/office/powerpoint/2010/main" val="1756035775"/>
              </p:ext>
            </p:extLst>
          </p:nvPr>
        </p:nvGraphicFramePr>
        <p:xfrm>
          <a:off x="1341834" y="4958792"/>
          <a:ext cx="4847349" cy="2038518"/>
        </p:xfrm>
        <a:graphic>
          <a:graphicData uri="http://schemas.openxmlformats.org/drawingml/2006/table">
            <a:tbl>
              <a:tblPr firstRow="1" bandRow="1">
                <a:tableStyleId>{69CF1AB2-1976-4502-BF36-3FF5EA218861}</a:tableStyleId>
              </a:tblPr>
              <a:tblGrid>
                <a:gridCol w="3015399">
                  <a:extLst>
                    <a:ext uri="{9D8B030D-6E8A-4147-A177-3AD203B41FA5}">
                      <a16:colId xmlns:a16="http://schemas.microsoft.com/office/drawing/2014/main" val="20000"/>
                    </a:ext>
                  </a:extLst>
                </a:gridCol>
                <a:gridCol w="1831950">
                  <a:extLst>
                    <a:ext uri="{9D8B030D-6E8A-4147-A177-3AD203B41FA5}">
                      <a16:colId xmlns:a16="http://schemas.microsoft.com/office/drawing/2014/main" val="20001"/>
                    </a:ext>
                  </a:extLst>
                </a:gridCol>
              </a:tblGrid>
              <a:tr h="228955">
                <a:tc>
                  <a:txBody>
                    <a:bodyPr/>
                    <a:lstStyle/>
                    <a:p>
                      <a:r>
                        <a:rPr lang="en-US" sz="1200" b="1" dirty="0"/>
                        <a:t>Small Angle Neutron Scattering (SANS)</a:t>
                      </a:r>
                    </a:p>
                  </a:txBody>
                  <a:tcPr marL="76962" marR="76962" marT="38481" marB="38481"/>
                </a:tc>
                <a:tc>
                  <a:txBody>
                    <a:bodyPr/>
                    <a:lstStyle/>
                    <a:p>
                      <a:r>
                        <a:rPr lang="en-US" sz="1200" b="0" i="1" dirty="0"/>
                        <a:t>LOKI, SKADI</a:t>
                      </a:r>
                    </a:p>
                  </a:txBody>
                  <a:tcPr marL="76962" marR="76962" marT="38481" marB="38481"/>
                </a:tc>
                <a:extLst>
                  <a:ext uri="{0D108BD9-81ED-4DB2-BD59-A6C34878D82A}">
                    <a16:rowId xmlns:a16="http://schemas.microsoft.com/office/drawing/2014/main" val="10000"/>
                  </a:ext>
                </a:extLst>
              </a:tr>
              <a:tr h="265091">
                <a:tc>
                  <a:txBody>
                    <a:bodyPr/>
                    <a:lstStyle/>
                    <a:p>
                      <a:r>
                        <a:rPr lang="en-US" sz="1200" b="1" dirty="0"/>
                        <a:t>Reflectometry</a:t>
                      </a:r>
                    </a:p>
                  </a:txBody>
                  <a:tcPr marL="76962" marR="76962" marT="38481" marB="38481"/>
                </a:tc>
                <a:tc>
                  <a:txBody>
                    <a:bodyPr/>
                    <a:lstStyle/>
                    <a:p>
                      <a:r>
                        <a:rPr lang="en-US" sz="1200" b="0" i="1" dirty="0"/>
                        <a:t>ESTIA, FREIA</a:t>
                      </a:r>
                    </a:p>
                  </a:txBody>
                  <a:tcPr marL="76962" marR="76962" marT="38481" marB="38481"/>
                </a:tc>
                <a:extLst>
                  <a:ext uri="{0D108BD9-81ED-4DB2-BD59-A6C34878D82A}">
                    <a16:rowId xmlns:a16="http://schemas.microsoft.com/office/drawing/2014/main" val="10001"/>
                  </a:ext>
                </a:extLst>
              </a:tr>
              <a:tr h="265091">
                <a:tc>
                  <a:txBody>
                    <a:bodyPr/>
                    <a:lstStyle/>
                    <a:p>
                      <a:r>
                        <a:rPr lang="en-US" sz="1200" b="1" dirty="0"/>
                        <a:t>Powder Diffraction</a:t>
                      </a:r>
                    </a:p>
                  </a:txBody>
                  <a:tcPr marL="76962" marR="76962" marT="38481" marB="38481"/>
                </a:tc>
                <a:tc>
                  <a:txBody>
                    <a:bodyPr/>
                    <a:lstStyle/>
                    <a:p>
                      <a:r>
                        <a:rPr lang="en-US" sz="1200" b="0" i="1" dirty="0"/>
                        <a:t>DREAM, HEIMDAL</a:t>
                      </a:r>
                    </a:p>
                  </a:txBody>
                  <a:tcPr marL="76962" marR="76962" marT="38481" marB="38481"/>
                </a:tc>
                <a:extLst>
                  <a:ext uri="{0D108BD9-81ED-4DB2-BD59-A6C34878D82A}">
                    <a16:rowId xmlns:a16="http://schemas.microsoft.com/office/drawing/2014/main" val="10002"/>
                  </a:ext>
                </a:extLst>
              </a:tr>
              <a:tr h="265091">
                <a:tc>
                  <a:txBody>
                    <a:bodyPr/>
                    <a:lstStyle/>
                    <a:p>
                      <a:r>
                        <a:rPr lang="en-US" sz="1200" b="1" dirty="0"/>
                        <a:t>Single-Crystal Diffraction</a:t>
                      </a:r>
                    </a:p>
                  </a:txBody>
                  <a:tcPr marL="76962" marR="76962" marT="38481" marB="38481"/>
                </a:tc>
                <a:tc>
                  <a:txBody>
                    <a:bodyPr/>
                    <a:lstStyle/>
                    <a:p>
                      <a:r>
                        <a:rPr lang="en-US" sz="1200" b="0" i="1" dirty="0"/>
                        <a:t>MAGIC, NMX</a:t>
                      </a:r>
                    </a:p>
                  </a:txBody>
                  <a:tcPr marL="76962" marR="76962" marT="38481" marB="38481"/>
                </a:tc>
                <a:extLst>
                  <a:ext uri="{0D108BD9-81ED-4DB2-BD59-A6C34878D82A}">
                    <a16:rowId xmlns:a16="http://schemas.microsoft.com/office/drawing/2014/main" val="10003"/>
                  </a:ext>
                </a:extLst>
              </a:tr>
              <a:tr h="265091">
                <a:tc>
                  <a:txBody>
                    <a:bodyPr/>
                    <a:lstStyle/>
                    <a:p>
                      <a:r>
                        <a:rPr lang="en-US" sz="1200" b="1" dirty="0"/>
                        <a:t>Imaging &amp; Engineering</a:t>
                      </a:r>
                    </a:p>
                  </a:txBody>
                  <a:tcPr marL="76962" marR="76962" marT="38481" marB="38481"/>
                </a:tc>
                <a:tc>
                  <a:txBody>
                    <a:bodyPr/>
                    <a:lstStyle/>
                    <a:p>
                      <a:r>
                        <a:rPr lang="en-US" sz="1200" b="0" i="1" dirty="0"/>
                        <a:t>ODIN, BEER</a:t>
                      </a:r>
                    </a:p>
                  </a:txBody>
                  <a:tcPr marL="76962" marR="76962" marT="38481" marB="38481"/>
                </a:tc>
                <a:extLst>
                  <a:ext uri="{0D108BD9-81ED-4DB2-BD59-A6C34878D82A}">
                    <a16:rowId xmlns:a16="http://schemas.microsoft.com/office/drawing/2014/main" val="10004"/>
                  </a:ext>
                </a:extLst>
              </a:tr>
              <a:tr h="265091">
                <a:tc>
                  <a:txBody>
                    <a:bodyPr/>
                    <a:lstStyle/>
                    <a:p>
                      <a:r>
                        <a:rPr lang="en-US" sz="1200" b="1" dirty="0"/>
                        <a:t>Direct-Geometry Spectroscopy</a:t>
                      </a:r>
                    </a:p>
                  </a:txBody>
                  <a:tcPr marL="76962" marR="76962" marT="38481" marB="38481"/>
                </a:tc>
                <a:tc>
                  <a:txBody>
                    <a:bodyPr/>
                    <a:lstStyle/>
                    <a:p>
                      <a:r>
                        <a:rPr lang="en-US" sz="1200" b="0" i="1" dirty="0"/>
                        <a:t>CSPEC, T-REX</a:t>
                      </a:r>
                    </a:p>
                  </a:txBody>
                  <a:tcPr marL="76962" marR="76962" marT="38481" marB="38481"/>
                </a:tc>
                <a:extLst>
                  <a:ext uri="{0D108BD9-81ED-4DB2-BD59-A6C34878D82A}">
                    <a16:rowId xmlns:a16="http://schemas.microsoft.com/office/drawing/2014/main" val="10005"/>
                  </a:ext>
                </a:extLst>
              </a:tr>
              <a:tr h="453221">
                <a:tc>
                  <a:txBody>
                    <a:bodyPr/>
                    <a:lstStyle/>
                    <a:p>
                      <a:r>
                        <a:rPr lang="en-US" sz="1200" b="1" dirty="0"/>
                        <a:t>Indirect-Geometry Spectroscopy</a:t>
                      </a:r>
                    </a:p>
                  </a:txBody>
                  <a:tcPr marL="76962" marR="76962" marT="38481" marB="38481"/>
                </a:tc>
                <a:tc>
                  <a:txBody>
                    <a:bodyPr/>
                    <a:lstStyle/>
                    <a:p>
                      <a:r>
                        <a:rPr lang="en-US" sz="1200" b="0" i="1" dirty="0"/>
                        <a:t>BIFROST, MIRACLES, VESPA</a:t>
                      </a:r>
                    </a:p>
                  </a:txBody>
                  <a:tcPr marL="76962" marR="76962" marT="38481" marB="38481"/>
                </a:tc>
                <a:extLst>
                  <a:ext uri="{0D108BD9-81ED-4DB2-BD59-A6C34878D82A}">
                    <a16:rowId xmlns:a16="http://schemas.microsoft.com/office/drawing/2014/main" val="10006"/>
                  </a:ext>
                </a:extLst>
              </a:tr>
            </a:tbl>
          </a:graphicData>
        </a:graphic>
      </p:graphicFrame>
      <p:sp>
        <p:nvSpPr>
          <p:cNvPr id="6" name="Footer Placeholder 5">
            <a:extLst>
              <a:ext uri="{FF2B5EF4-FFF2-40B4-BE49-F238E27FC236}">
                <a16:creationId xmlns:a16="http://schemas.microsoft.com/office/drawing/2014/main" id="{7552E708-2C45-1D20-EE34-480FD77B41F5}"/>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155026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77B2F-F3BD-8BFE-7502-1583C065E0FE}"/>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91B89608-B7B5-BED2-75DD-DB5559B324CC}"/>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205525AF-35BF-D0BC-7985-BDCA37F24AF5}"/>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Neutron Instruments</a:t>
            </a:r>
          </a:p>
        </p:txBody>
      </p:sp>
      <p:sp>
        <p:nvSpPr>
          <p:cNvPr id="14" name="Platshållare för text 7">
            <a:extLst>
              <a:ext uri="{FF2B5EF4-FFF2-40B4-BE49-F238E27FC236}">
                <a16:creationId xmlns:a16="http://schemas.microsoft.com/office/drawing/2014/main" id="{6BF7A611-43AB-D653-1892-3620CB2CE6A4}"/>
              </a:ext>
            </a:extLst>
          </p:cNvPr>
          <p:cNvSpPr>
            <a:spLocks noGrp="1"/>
          </p:cNvSpPr>
          <p:nvPr>
            <p:ph type="body" sz="quarter" idx="14"/>
          </p:nvPr>
        </p:nvSpPr>
        <p:spPr>
          <a:xfrm>
            <a:off x="1238871" y="1044818"/>
            <a:ext cx="10504000" cy="569052"/>
          </a:xfrm>
        </p:spPr>
        <p:txBody>
          <a:bodyPr/>
          <a:lstStyle/>
          <a:p>
            <a:r>
              <a:rPr lang="en-GB" dirty="0"/>
              <a:t>Status</a:t>
            </a:r>
          </a:p>
        </p:txBody>
      </p:sp>
      <p:sp>
        <p:nvSpPr>
          <p:cNvPr id="5" name="AutoShape 4">
            <a:extLst>
              <a:ext uri="{FF2B5EF4-FFF2-40B4-BE49-F238E27FC236}">
                <a16:creationId xmlns:a16="http://schemas.microsoft.com/office/drawing/2014/main" id="{CD602C85-A370-B30C-E852-B516583F6922}"/>
              </a:ext>
            </a:extLst>
          </p:cNvPr>
          <p:cNvSpPr>
            <a:spLocks noChangeAspect="1" noChangeArrowheads="1"/>
          </p:cNvSpPr>
          <p:nvPr/>
        </p:nvSpPr>
        <p:spPr bwMode="auto">
          <a:xfrm>
            <a:off x="6688138" y="3695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610DC3A-AFA6-A53D-CD01-BCDBC622D3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63" y="0"/>
            <a:ext cx="13660500" cy="7708706"/>
          </a:xfrm>
          <a:prstGeom prst="rect">
            <a:avLst/>
          </a:prstGeom>
        </p:spPr>
      </p:pic>
      <p:sp>
        <p:nvSpPr>
          <p:cNvPr id="3" name="Slide Number Placeholder 2">
            <a:extLst>
              <a:ext uri="{FF2B5EF4-FFF2-40B4-BE49-F238E27FC236}">
                <a16:creationId xmlns:a16="http://schemas.microsoft.com/office/drawing/2014/main" id="{2B4FA532-391D-9A17-C70A-DC1D09BB063F}"/>
              </a:ext>
            </a:extLst>
          </p:cNvPr>
          <p:cNvSpPr>
            <a:spLocks noGrp="1"/>
          </p:cNvSpPr>
          <p:nvPr>
            <p:ph type="sldNum" sz="quarter" idx="12"/>
          </p:nvPr>
        </p:nvSpPr>
        <p:spPr/>
        <p:txBody>
          <a:bodyPr/>
          <a:lstStyle/>
          <a:p>
            <a:fld id="{F7283078-D760-1647-8B80-66BA8B52336D}" type="slidenum">
              <a:rPr lang="sv-SE" smtClean="0"/>
              <a:t>26</a:t>
            </a:fld>
            <a:endParaRPr lang="sv-SE"/>
          </a:p>
        </p:txBody>
      </p:sp>
      <p:sp>
        <p:nvSpPr>
          <p:cNvPr id="6" name="Footer Placeholder 5">
            <a:extLst>
              <a:ext uri="{FF2B5EF4-FFF2-40B4-BE49-F238E27FC236}">
                <a16:creationId xmlns:a16="http://schemas.microsoft.com/office/drawing/2014/main" id="{3CD26053-148F-680D-D28E-7B2C6C1E4984}"/>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409394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7862A-A930-50D8-3835-A49A04E7FDCE}"/>
            </a:ext>
          </a:extLst>
        </p:cNvPr>
        <p:cNvGrpSpPr/>
        <p:nvPr/>
      </p:nvGrpSpPr>
      <p:grpSpPr>
        <a:xfrm>
          <a:off x="0" y="0"/>
          <a:ext cx="0" cy="0"/>
          <a:chOff x="0" y="0"/>
          <a:chExt cx="0" cy="0"/>
        </a:xfrm>
      </p:grpSpPr>
      <p:pic>
        <p:nvPicPr>
          <p:cNvPr id="11" name="Picture 10" descr="A large room with blue pieces of foam&#10;&#10;AI-generated content may be incorrect.">
            <a:extLst>
              <a:ext uri="{FF2B5EF4-FFF2-40B4-BE49-F238E27FC236}">
                <a16:creationId xmlns:a16="http://schemas.microsoft.com/office/drawing/2014/main" id="{92E35357-86EA-30FF-4772-341BC60E3D2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9756"/>
            <a:ext cx="13682664" cy="7656688"/>
          </a:xfrm>
          <a:prstGeom prst="rect">
            <a:avLst/>
          </a:prstGeom>
          <a:solidFill>
            <a:schemeClr val="bg1"/>
          </a:solidFill>
          <a:ln w="25400">
            <a:noFill/>
          </a:ln>
        </p:spPr>
      </p:pic>
      <p:pic>
        <p:nvPicPr>
          <p:cNvPr id="8" name="Picture 7">
            <a:extLst>
              <a:ext uri="{FF2B5EF4-FFF2-40B4-BE49-F238E27FC236}">
                <a16:creationId xmlns:a16="http://schemas.microsoft.com/office/drawing/2014/main" id="{D17AFA79-42E2-10AA-4322-FEE9C1CD0B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1731" y="3848100"/>
            <a:ext cx="9466398" cy="3688711"/>
          </a:xfrm>
          <a:prstGeom prst="rect">
            <a:avLst/>
          </a:prstGeom>
        </p:spPr>
      </p:pic>
      <p:sp>
        <p:nvSpPr>
          <p:cNvPr id="10" name="Platshållare för datum 3">
            <a:extLst>
              <a:ext uri="{FF2B5EF4-FFF2-40B4-BE49-F238E27FC236}">
                <a16:creationId xmlns:a16="http://schemas.microsoft.com/office/drawing/2014/main" id="{25D9D778-FF8D-D89E-BAA0-38265464E0DB}"/>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57CA9855-392D-33AD-2FEC-746CF479C992}"/>
              </a:ext>
            </a:extLst>
          </p:cNvPr>
          <p:cNvSpPr>
            <a:spLocks noGrp="1"/>
          </p:cNvSpPr>
          <p:nvPr>
            <p:ph type="title"/>
          </p:nvPr>
        </p:nvSpPr>
        <p:spPr>
          <a:xfrm>
            <a:off x="1238871" y="297808"/>
            <a:ext cx="10504000" cy="737680"/>
          </a:xfrm>
        </p:spPr>
        <p:txBody>
          <a:bodyPr/>
          <a:lstStyle/>
          <a:p>
            <a:r>
              <a:rPr lang="en-GB" dirty="0">
                <a:solidFill>
                  <a:schemeClr val="bg1"/>
                </a:solidFill>
              </a:rPr>
              <a:t>Experimental Halls</a:t>
            </a:r>
          </a:p>
        </p:txBody>
      </p:sp>
      <p:sp>
        <p:nvSpPr>
          <p:cNvPr id="14" name="Platshållare för text 7">
            <a:extLst>
              <a:ext uri="{FF2B5EF4-FFF2-40B4-BE49-F238E27FC236}">
                <a16:creationId xmlns:a16="http://schemas.microsoft.com/office/drawing/2014/main" id="{48B9D76B-0D6F-93C9-E723-8F8039A9A081}"/>
              </a:ext>
            </a:extLst>
          </p:cNvPr>
          <p:cNvSpPr>
            <a:spLocks noGrp="1"/>
          </p:cNvSpPr>
          <p:nvPr>
            <p:ph type="body" sz="quarter" idx="14"/>
          </p:nvPr>
        </p:nvSpPr>
        <p:spPr>
          <a:xfrm>
            <a:off x="1238871" y="1044818"/>
            <a:ext cx="10504000" cy="569052"/>
          </a:xfrm>
        </p:spPr>
        <p:txBody>
          <a:bodyPr/>
          <a:lstStyle/>
          <a:p>
            <a:r>
              <a:rPr lang="en-GB" dirty="0"/>
              <a:t>Status</a:t>
            </a:r>
          </a:p>
        </p:txBody>
      </p:sp>
      <p:sp>
        <p:nvSpPr>
          <p:cNvPr id="5" name="AutoShape 4">
            <a:extLst>
              <a:ext uri="{FF2B5EF4-FFF2-40B4-BE49-F238E27FC236}">
                <a16:creationId xmlns:a16="http://schemas.microsoft.com/office/drawing/2014/main" id="{622D39C5-A9C0-51EC-A5D0-87BB96B2FABB}"/>
              </a:ext>
            </a:extLst>
          </p:cNvPr>
          <p:cNvSpPr>
            <a:spLocks noChangeAspect="1" noChangeArrowheads="1"/>
          </p:cNvSpPr>
          <p:nvPr/>
        </p:nvSpPr>
        <p:spPr bwMode="auto">
          <a:xfrm>
            <a:off x="6688138" y="3695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C84AD693-3D3E-851A-1590-50A3150C08BD}"/>
              </a:ext>
            </a:extLst>
          </p:cNvPr>
          <p:cNvSpPr txBox="1"/>
          <p:nvPr/>
        </p:nvSpPr>
        <p:spPr>
          <a:xfrm>
            <a:off x="2116931" y="1329344"/>
            <a:ext cx="10439400" cy="2462213"/>
          </a:xfrm>
          <a:prstGeom prst="rect">
            <a:avLst/>
          </a:prstGeom>
          <a:solidFill>
            <a:schemeClr val="bg1">
              <a:alpha val="49709"/>
            </a:schemeClr>
          </a:solidFill>
        </p:spPr>
        <p:txBody>
          <a:bodyPr wrap="square" rtlCol="0">
            <a:spAutoFit/>
          </a:bodyPr>
          <a:lstStyle/>
          <a:p>
            <a:pPr marL="342900" indent="-342900">
              <a:buFont typeface="Wingdings" pitchFamily="2" charset="2"/>
              <a:buChar char="§"/>
            </a:pP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From a </a:t>
            </a:r>
            <a:r>
              <a:rPr lang="en-US" sz="2400" i="1" kern="1200" dirty="0">
                <a:solidFill>
                  <a:srgbClr val="0070C0"/>
                </a:solidFill>
                <a:latin typeface="Segoe UI Semilight" panose="020B0402040204020203" pitchFamily="34" charset="0"/>
                <a:ea typeface="+mn-ea"/>
                <a:cs typeface="Segoe UI Semilight" panose="020B0402040204020203" pitchFamily="34" charset="0"/>
              </a:rPr>
              <a:t>safety</a:t>
            </a: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perspective, installation and test activities in the </a:t>
            </a:r>
            <a:r>
              <a:rPr lang="en-US" sz="2400" i="1" kern="1200" dirty="0">
                <a:solidFill>
                  <a:srgbClr val="0070C0"/>
                </a:solidFill>
                <a:latin typeface="Segoe UI Semilight" panose="020B0402040204020203" pitchFamily="34" charset="0"/>
                <a:ea typeface="+mn-ea"/>
                <a:cs typeface="Segoe UI Semilight" panose="020B0402040204020203" pitchFamily="34" charset="0"/>
              </a:rPr>
              <a:t>Ex-Halls</a:t>
            </a: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are progressing smoothly (no injuries, nor major incidents) </a:t>
            </a:r>
          </a:p>
          <a:p>
            <a:endParaRPr lang="en-US" sz="1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endParaRPr>
          </a:p>
          <a:p>
            <a:pPr marL="342900" indent="-342900">
              <a:buFont typeface="Wingdings" pitchFamily="2" charset="2"/>
              <a:buChar char="§"/>
            </a:pP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Moving </a:t>
            </a:r>
            <a:r>
              <a:rPr lang="en-US" sz="2400" i="1" kern="1200" dirty="0" err="1">
                <a:solidFill>
                  <a:srgbClr val="0070C0"/>
                </a:solidFill>
                <a:latin typeface="Segoe UI Semilight" panose="020B0402040204020203" pitchFamily="34" charset="0"/>
                <a:ea typeface="+mn-ea"/>
                <a:cs typeface="Segoe UI Semilight" panose="020B0402040204020203" pitchFamily="34" charset="0"/>
              </a:rPr>
              <a:t>BoT</a:t>
            </a: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to 2027: </a:t>
            </a:r>
          </a:p>
          <a:p>
            <a:pPr lvl="1"/>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became an opportunity to </a:t>
            </a:r>
            <a:r>
              <a:rPr lang="en-US" sz="2400" i="1" kern="1200" dirty="0">
                <a:solidFill>
                  <a:srgbClr val="0070C0"/>
                </a:solidFill>
                <a:latin typeface="Segoe UI Semilight" panose="020B0402040204020203" pitchFamily="34" charset="0"/>
                <a:ea typeface="+mn-ea"/>
                <a:cs typeface="Segoe UI Semilight" panose="020B0402040204020203" pitchFamily="34" charset="0"/>
              </a:rPr>
              <a:t>reopen the Bunker </a:t>
            </a: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for installation </a:t>
            </a:r>
          </a:p>
          <a:p>
            <a:pPr lvl="1"/>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presents new challenges to </a:t>
            </a:r>
            <a:r>
              <a:rPr lang="en-US" sz="2400" i="1" kern="1200" dirty="0">
                <a:solidFill>
                  <a:srgbClr val="0070C0"/>
                </a:solidFill>
                <a:latin typeface="Segoe UI Semilight" panose="020B0402040204020203" pitchFamily="34" charset="0"/>
                <a:ea typeface="+mn-ea"/>
                <a:cs typeface="Segoe UI Semilight" panose="020B0402040204020203" pitchFamily="34" charset="0"/>
              </a:rPr>
              <a:t>space availability </a:t>
            </a:r>
          </a:p>
          <a:p>
            <a:pPr lvl="1"/>
            <a:r>
              <a:rPr lang="en-US" sz="2400" i="1" kern="1200" dirty="0">
                <a:solidFill>
                  <a:srgbClr val="0070C0"/>
                </a:solidFill>
                <a:latin typeface="Segoe UI Semilight" panose="020B0402040204020203" pitchFamily="34" charset="0"/>
                <a:ea typeface="+mn-ea"/>
                <a:cs typeface="Segoe UI Semilight" panose="020B0402040204020203" pitchFamily="34" charset="0"/>
              </a:rPr>
              <a:t>Aim</a:t>
            </a: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is to complete </a:t>
            </a:r>
            <a:r>
              <a:rPr lang="en-US" sz="2400" i="1" kern="1200" dirty="0">
                <a:solidFill>
                  <a:srgbClr val="0070C0"/>
                </a:solidFill>
                <a:latin typeface="Segoe UI Semilight" panose="020B0402040204020203" pitchFamily="34" charset="0"/>
                <a:ea typeface="+mn-ea"/>
                <a:cs typeface="Segoe UI Semilight" panose="020B0402040204020203" pitchFamily="34" charset="0"/>
              </a:rPr>
              <a:t>as much </a:t>
            </a: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in-Bunker installation as possible </a:t>
            </a:r>
            <a:r>
              <a:rPr lang="en-US" sz="2400" i="1" kern="1200" dirty="0">
                <a:solidFill>
                  <a:srgbClr val="0070C0"/>
                </a:solidFill>
                <a:latin typeface="Segoe UI Semilight" panose="020B0402040204020203" pitchFamily="34" charset="0"/>
                <a:ea typeface="+mn-ea"/>
                <a:cs typeface="Segoe UI Semilight" panose="020B0402040204020203" pitchFamily="34" charset="0"/>
              </a:rPr>
              <a:t>before BOT </a:t>
            </a:r>
          </a:p>
        </p:txBody>
      </p:sp>
      <p:sp>
        <p:nvSpPr>
          <p:cNvPr id="4" name="Slide Number Placeholder 3">
            <a:extLst>
              <a:ext uri="{FF2B5EF4-FFF2-40B4-BE49-F238E27FC236}">
                <a16:creationId xmlns:a16="http://schemas.microsoft.com/office/drawing/2014/main" id="{BCB53E2A-8B56-40C4-8947-DDF99E62F0FE}"/>
              </a:ext>
            </a:extLst>
          </p:cNvPr>
          <p:cNvSpPr>
            <a:spLocks noGrp="1"/>
          </p:cNvSpPr>
          <p:nvPr>
            <p:ph type="sldNum" sz="quarter" idx="12"/>
          </p:nvPr>
        </p:nvSpPr>
        <p:spPr/>
        <p:txBody>
          <a:bodyPr/>
          <a:lstStyle/>
          <a:p>
            <a:fld id="{F7283078-D760-1647-8B80-66BA8B52336D}" type="slidenum">
              <a:rPr lang="sv-SE" smtClean="0"/>
              <a:t>27</a:t>
            </a:fld>
            <a:endParaRPr lang="sv-SE"/>
          </a:p>
        </p:txBody>
      </p:sp>
      <p:sp>
        <p:nvSpPr>
          <p:cNvPr id="6" name="Footer Placeholder 5">
            <a:extLst>
              <a:ext uri="{FF2B5EF4-FFF2-40B4-BE49-F238E27FC236}">
                <a16:creationId xmlns:a16="http://schemas.microsoft.com/office/drawing/2014/main" id="{26574E84-7C4C-F466-BAFF-DDD5D38F776B}"/>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57577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AC3E0-5A7C-4E63-BF7C-AB3644C3A01B}"/>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84AD9E4-0E03-9DE8-8D21-2EF624041C77}"/>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B56ABF42-F74F-0E2D-444F-C6A6D93D9E38}"/>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A869C444-3C9C-6032-AB65-4D26E76CFF90}"/>
              </a:ext>
            </a:extLst>
          </p:cNvPr>
          <p:cNvSpPr>
            <a:spLocks noGrp="1"/>
          </p:cNvSpPr>
          <p:nvPr>
            <p:ph type="body" sz="quarter" idx="14"/>
          </p:nvPr>
        </p:nvSpPr>
        <p:spPr/>
        <p:txBody>
          <a:bodyPr/>
          <a:lstStyle/>
          <a:p>
            <a:r>
              <a:rPr lang="en-GB" dirty="0"/>
              <a:t>Science</a:t>
            </a:r>
          </a:p>
        </p:txBody>
      </p:sp>
      <p:sp>
        <p:nvSpPr>
          <p:cNvPr id="5" name="Picture Placeholder 4">
            <a:extLst>
              <a:ext uri="{FF2B5EF4-FFF2-40B4-BE49-F238E27FC236}">
                <a16:creationId xmlns:a16="http://schemas.microsoft.com/office/drawing/2014/main" id="{77327F46-B098-FC43-20DA-B40FCEE58190}"/>
              </a:ext>
            </a:extLst>
          </p:cNvPr>
          <p:cNvSpPr>
            <a:spLocks noGrp="1"/>
          </p:cNvSpPr>
          <p:nvPr>
            <p:ph type="pic" sz="quarter" idx="12"/>
          </p:nvPr>
        </p:nvSpPr>
        <p:spPr/>
        <p:txBody>
          <a:bodyPr/>
          <a:lstStyle/>
          <a:p>
            <a:endParaRPr lang="en-US"/>
          </a:p>
        </p:txBody>
      </p:sp>
      <p:pic>
        <p:nvPicPr>
          <p:cNvPr id="9" name="Picture 8">
            <a:extLst>
              <a:ext uri="{FF2B5EF4-FFF2-40B4-BE49-F238E27FC236}">
                <a16:creationId xmlns:a16="http://schemas.microsoft.com/office/drawing/2014/main" id="{A6A0D8F4-E0D8-C5D9-1C83-07A28BE90AD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269714" y="5258485"/>
            <a:ext cx="6413648" cy="2437715"/>
          </a:xfrm>
          <a:prstGeom prst="rect">
            <a:avLst/>
          </a:prstGeom>
        </p:spPr>
      </p:pic>
      <p:pic>
        <p:nvPicPr>
          <p:cNvPr id="8" name="Picture 7">
            <a:extLst>
              <a:ext uri="{FF2B5EF4-FFF2-40B4-BE49-F238E27FC236}">
                <a16:creationId xmlns:a16="http://schemas.microsoft.com/office/drawing/2014/main" id="{B2B86340-F50C-850A-2EC2-45F6EFD4407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269714" y="-27102"/>
            <a:ext cx="6414348" cy="5285588"/>
          </a:xfrm>
          <a:prstGeom prst="rect">
            <a:avLst/>
          </a:prstGeom>
        </p:spPr>
      </p:pic>
      <p:pic>
        <p:nvPicPr>
          <p:cNvPr id="16392" name="Picture 8">
            <a:extLst>
              <a:ext uri="{FF2B5EF4-FFF2-40B4-BE49-F238E27FC236}">
                <a16:creationId xmlns:a16="http://schemas.microsoft.com/office/drawing/2014/main" id="{A42F70B0-9B5B-13A1-3472-EC9A0DB2FF9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84331" y="6057900"/>
            <a:ext cx="2895600" cy="979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36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8928412" y="1"/>
            <a:ext cx="3064678" cy="3683132"/>
            <a:chOff x="6431774" y="18674"/>
            <a:chExt cx="2730901" cy="3281999"/>
          </a:xfrm>
        </p:grpSpPr>
        <p:pic>
          <p:nvPicPr>
            <p:cNvPr id="4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1774" y="18674"/>
              <a:ext cx="2730901" cy="328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3" name="TextBox 42"/>
            <p:cNvSpPr txBox="1"/>
            <p:nvPr/>
          </p:nvSpPr>
          <p:spPr>
            <a:xfrm>
              <a:off x="8472021" y="2931341"/>
              <a:ext cx="655930" cy="329108"/>
            </a:xfrm>
            <a:prstGeom prst="rect">
              <a:avLst/>
            </a:prstGeom>
            <a:noFill/>
          </p:spPr>
          <p:txBody>
            <a:bodyPr wrap="none" rtlCol="0">
              <a:spAutoFit/>
            </a:bodyPr>
            <a:lstStyle/>
            <a:p>
              <a:r>
                <a:rPr lang="en-US" b="1" dirty="0">
                  <a:solidFill>
                    <a:schemeClr val="bg1"/>
                  </a:solidFill>
                </a:rPr>
                <a:t>x-ray</a:t>
              </a:r>
            </a:p>
          </p:txBody>
        </p:sp>
      </p:grpSp>
      <p:grpSp>
        <p:nvGrpSpPr>
          <p:cNvPr id="44" name="Group 43"/>
          <p:cNvGrpSpPr/>
          <p:nvPr/>
        </p:nvGrpSpPr>
        <p:grpSpPr>
          <a:xfrm>
            <a:off x="8915427" y="4052213"/>
            <a:ext cx="3077665" cy="3653914"/>
            <a:chOff x="6420202" y="3620711"/>
            <a:chExt cx="2742473" cy="3255963"/>
          </a:xfrm>
        </p:grpSpPr>
        <p:pic>
          <p:nvPicPr>
            <p:cNvPr id="4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0202" y="3620711"/>
              <a:ext cx="2742473"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6" name="TextBox 45"/>
            <p:cNvSpPr txBox="1"/>
            <p:nvPr/>
          </p:nvSpPr>
          <p:spPr>
            <a:xfrm>
              <a:off x="8207027" y="6517172"/>
              <a:ext cx="930186" cy="329108"/>
            </a:xfrm>
            <a:prstGeom prst="rect">
              <a:avLst/>
            </a:prstGeom>
            <a:noFill/>
          </p:spPr>
          <p:txBody>
            <a:bodyPr wrap="none" rtlCol="0">
              <a:spAutoFit/>
            </a:bodyPr>
            <a:lstStyle/>
            <a:p>
              <a:r>
                <a:rPr lang="en-US" b="1" dirty="0">
                  <a:solidFill>
                    <a:srgbClr val="FFFFFF"/>
                  </a:solidFill>
                </a:rPr>
                <a:t>neutron</a:t>
              </a:r>
            </a:p>
          </p:txBody>
        </p:sp>
      </p:grpSp>
      <p:grpSp>
        <p:nvGrpSpPr>
          <p:cNvPr id="47" name="Group 46"/>
          <p:cNvGrpSpPr/>
          <p:nvPr/>
        </p:nvGrpSpPr>
        <p:grpSpPr>
          <a:xfrm>
            <a:off x="4291898" y="783794"/>
            <a:ext cx="1439488" cy="6439842"/>
            <a:chOff x="4020819" y="1554031"/>
            <a:chExt cx="1282712" cy="5738473"/>
          </a:xfrm>
        </p:grpSpPr>
        <p:pic>
          <p:nvPicPr>
            <p:cNvPr id="48" name="Picture 6" descr="patron_x"/>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20819" y="1554031"/>
              <a:ext cx="1282712" cy="5311810"/>
            </a:xfrm>
            <a:prstGeom prst="rect">
              <a:avLst/>
            </a:prstGeom>
            <a:noFill/>
            <a:ln w="31750">
              <a:noFill/>
              <a:miter lim="800000"/>
              <a:headEnd/>
              <a:tailEnd/>
            </a:ln>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4350584" y="6963396"/>
              <a:ext cx="655930" cy="329108"/>
            </a:xfrm>
            <a:prstGeom prst="rect">
              <a:avLst/>
            </a:prstGeom>
            <a:noFill/>
          </p:spPr>
          <p:txBody>
            <a:bodyPr wrap="none" rtlCol="0">
              <a:spAutoFit/>
            </a:bodyPr>
            <a:lstStyle/>
            <a:p>
              <a:r>
                <a:rPr lang="en-US" b="1" dirty="0"/>
                <a:t>x-ray</a:t>
              </a:r>
            </a:p>
          </p:txBody>
        </p:sp>
      </p:grpSp>
      <p:grpSp>
        <p:nvGrpSpPr>
          <p:cNvPr id="50" name="Group 49"/>
          <p:cNvGrpSpPr/>
          <p:nvPr/>
        </p:nvGrpSpPr>
        <p:grpSpPr>
          <a:xfrm>
            <a:off x="5879115" y="805117"/>
            <a:ext cx="1264043" cy="6418519"/>
            <a:chOff x="5286139" y="1573031"/>
            <a:chExt cx="1126375" cy="5719472"/>
          </a:xfrm>
        </p:grpSpPr>
        <p:pic>
          <p:nvPicPr>
            <p:cNvPr id="51" name="Picture 7" descr="patron_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86139" y="1573031"/>
              <a:ext cx="1126375" cy="531180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5419324" y="6963395"/>
              <a:ext cx="930186" cy="329108"/>
            </a:xfrm>
            <a:prstGeom prst="rect">
              <a:avLst/>
            </a:prstGeom>
            <a:noFill/>
          </p:spPr>
          <p:txBody>
            <a:bodyPr wrap="none" rtlCol="0">
              <a:spAutoFit/>
            </a:bodyPr>
            <a:lstStyle/>
            <a:p>
              <a:r>
                <a:rPr lang="en-US" b="1" dirty="0"/>
                <a:t>neutron</a:t>
              </a:r>
            </a:p>
          </p:txBody>
        </p:sp>
      </p:grpSp>
      <p:sp>
        <p:nvSpPr>
          <p:cNvPr id="53" name="TextBox 52"/>
          <p:cNvSpPr txBox="1"/>
          <p:nvPr/>
        </p:nvSpPr>
        <p:spPr>
          <a:xfrm>
            <a:off x="4908205" y="6102488"/>
            <a:ext cx="184731" cy="369332"/>
          </a:xfrm>
          <a:prstGeom prst="rect">
            <a:avLst/>
          </a:prstGeom>
          <a:noFill/>
        </p:spPr>
        <p:txBody>
          <a:bodyPr wrap="none" rtlCol="0">
            <a:spAutoFit/>
          </a:bodyPr>
          <a:lstStyle/>
          <a:p>
            <a:endParaRPr lang="en-US" b="1" dirty="0">
              <a:solidFill>
                <a:srgbClr val="FFFFFF"/>
              </a:solidFill>
            </a:endParaRPr>
          </a:p>
        </p:txBody>
      </p:sp>
      <p:pic>
        <p:nvPicPr>
          <p:cNvPr id="55" name="Picture 2" descr="https://3c1703fe8d.site.internapcdn.net/newman/gfx/news/hires/2014/darpaprogram.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62658" y="3532825"/>
            <a:ext cx="2811393" cy="314787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s://3c1703fe8d.site.internapcdn.net/newman/gfx/news/hires/2014/darpaprogram.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04965" y="1015501"/>
            <a:ext cx="2858513" cy="2431640"/>
          </a:xfrm>
          <a:prstGeom prst="rect">
            <a:avLst/>
          </a:prstGeom>
          <a:noFill/>
          <a:extLst>
            <a:ext uri="{909E8E84-426E-40DD-AFC4-6F175D3DCCD1}">
              <a14:hiddenFill xmlns:a14="http://schemas.microsoft.com/office/drawing/2010/main">
                <a:solidFill>
                  <a:srgbClr val="FFFFFF"/>
                </a:solidFill>
              </a14:hiddenFill>
            </a:ext>
          </a:extLst>
        </p:spPr>
      </p:pic>
      <p:sp>
        <p:nvSpPr>
          <p:cNvPr id="5" name="Rubrik 18">
            <a:extLst>
              <a:ext uri="{FF2B5EF4-FFF2-40B4-BE49-F238E27FC236}">
                <a16:creationId xmlns:a16="http://schemas.microsoft.com/office/drawing/2014/main" id="{E45FED30-9FB5-182A-447F-47294B66D31E}"/>
              </a:ext>
            </a:extLst>
          </p:cNvPr>
          <p:cNvSpPr>
            <a:spLocks noGrp="1"/>
          </p:cNvSpPr>
          <p:nvPr>
            <p:ph type="title"/>
          </p:nvPr>
        </p:nvSpPr>
        <p:spPr>
          <a:xfrm>
            <a:off x="416640" y="223082"/>
            <a:ext cx="10504000" cy="737680"/>
          </a:xfrm>
        </p:spPr>
        <p:txBody>
          <a:bodyPr/>
          <a:lstStyle/>
          <a:p>
            <a:r>
              <a:rPr lang="en-GB" sz="3928" dirty="0">
                <a:solidFill>
                  <a:schemeClr val="tx1">
                    <a:lumMod val="75000"/>
                    <a:lumOff val="25000"/>
                  </a:schemeClr>
                </a:solidFill>
              </a:rPr>
              <a:t>Neutron imaging </a:t>
            </a:r>
          </a:p>
        </p:txBody>
      </p:sp>
      <p:sp>
        <p:nvSpPr>
          <p:cNvPr id="7" name="TextBox 6">
            <a:extLst>
              <a:ext uri="{FF2B5EF4-FFF2-40B4-BE49-F238E27FC236}">
                <a16:creationId xmlns:a16="http://schemas.microsoft.com/office/drawing/2014/main" id="{53E9CA15-050B-A289-5569-A94DE190CB29}"/>
              </a:ext>
            </a:extLst>
          </p:cNvPr>
          <p:cNvSpPr txBox="1"/>
          <p:nvPr/>
        </p:nvSpPr>
        <p:spPr>
          <a:xfrm>
            <a:off x="425873" y="6766148"/>
            <a:ext cx="3589444" cy="47230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l"/>
            <a:r>
              <a:rPr lang="en-US" sz="2469" b="1" dirty="0">
                <a:solidFill>
                  <a:schemeClr val="bg1"/>
                </a:solidFill>
              </a:rPr>
              <a:t>ODIN: Neutrons &amp; X-rays</a:t>
            </a:r>
          </a:p>
        </p:txBody>
      </p:sp>
      <p:sp>
        <p:nvSpPr>
          <p:cNvPr id="2" name="Date Placeholder 1">
            <a:extLst>
              <a:ext uri="{FF2B5EF4-FFF2-40B4-BE49-F238E27FC236}">
                <a16:creationId xmlns:a16="http://schemas.microsoft.com/office/drawing/2014/main" id="{8B4CBF76-5B43-D1DF-0703-7F67C4F878EE}"/>
              </a:ext>
            </a:extLst>
          </p:cNvPr>
          <p:cNvSpPr>
            <a:spLocks noGrp="1"/>
          </p:cNvSpPr>
          <p:nvPr>
            <p:ph type="dt" sz="half" idx="10"/>
          </p:nvPr>
        </p:nvSpPr>
        <p:spPr/>
        <p:txBody>
          <a:bodyPr/>
          <a:lstStyle/>
          <a:p>
            <a:r>
              <a:rPr lang="en-US"/>
              <a:t>2026-04-14</a:t>
            </a:r>
            <a:endParaRPr lang="sv-SE" dirty="0"/>
          </a:p>
        </p:txBody>
      </p:sp>
      <p:sp>
        <p:nvSpPr>
          <p:cNvPr id="4" name="Slide Number Placeholder 3">
            <a:extLst>
              <a:ext uri="{FF2B5EF4-FFF2-40B4-BE49-F238E27FC236}">
                <a16:creationId xmlns:a16="http://schemas.microsoft.com/office/drawing/2014/main" id="{C93A552E-5896-6E6D-B988-099EC5D59E11}"/>
              </a:ext>
            </a:extLst>
          </p:cNvPr>
          <p:cNvSpPr>
            <a:spLocks noGrp="1"/>
          </p:cNvSpPr>
          <p:nvPr>
            <p:ph type="sldNum" sz="quarter" idx="12"/>
          </p:nvPr>
        </p:nvSpPr>
        <p:spPr/>
        <p:txBody>
          <a:bodyPr/>
          <a:lstStyle/>
          <a:p>
            <a:fld id="{F7283078-D760-1647-8B80-66BA8B52336D}" type="slidenum">
              <a:rPr lang="sv-SE" smtClean="0"/>
              <a:t>29</a:t>
            </a:fld>
            <a:endParaRPr lang="sv-SE" dirty="0"/>
          </a:p>
        </p:txBody>
      </p:sp>
      <p:sp>
        <p:nvSpPr>
          <p:cNvPr id="6" name="Footer Placeholder 5">
            <a:extLst>
              <a:ext uri="{FF2B5EF4-FFF2-40B4-BE49-F238E27FC236}">
                <a16:creationId xmlns:a16="http://schemas.microsoft.com/office/drawing/2014/main" id="{5C2F0D10-9365-6265-1873-FE2D2AB350BC}"/>
              </a:ext>
            </a:extLst>
          </p:cNvPr>
          <p:cNvSpPr>
            <a:spLocks noGrp="1"/>
          </p:cNvSpPr>
          <p:nvPr>
            <p:ph type="ftr" sz="quarter" idx="11"/>
          </p:nvPr>
        </p:nvSpPr>
        <p:spPr/>
        <p:txBody>
          <a:bodyPr/>
          <a:lstStyle/>
          <a:p>
            <a:r>
              <a:rPr lang="sv-SE"/>
              <a:t>23rd ESS ILO network meeting (nick.gazis@ess.eu)</a:t>
            </a:r>
            <a:endParaRPr lang="sv-SE" dirty="0"/>
          </a:p>
        </p:txBody>
      </p:sp>
      <p:sp>
        <p:nvSpPr>
          <p:cNvPr id="3" name="Footer Placeholder 2">
            <a:extLst>
              <a:ext uri="{FF2B5EF4-FFF2-40B4-BE49-F238E27FC236}">
                <a16:creationId xmlns:a16="http://schemas.microsoft.com/office/drawing/2014/main" id="{FF80C486-F375-7F73-CC49-35BE88C768DA}"/>
              </a:ext>
            </a:extLst>
          </p:cNvPr>
          <p:cNvSpPr txBox="1">
            <a:spLocks/>
          </p:cNvSpPr>
          <p:nvPr/>
        </p:nvSpPr>
        <p:spPr>
          <a:xfrm>
            <a:off x="10041731" y="7022870"/>
            <a:ext cx="3712675" cy="409751"/>
          </a:xfrm>
          <a:prstGeom prst="rect">
            <a:avLst/>
          </a:prstGeom>
        </p:spPr>
        <p:txBody>
          <a:bodyPr vert="horz" lIns="91440" tIns="45720" rIns="91440" bIns="45720" rtlCol="0" anchor="ctr"/>
          <a:lstStyle>
            <a:defPPr>
              <a:defRPr kern="0"/>
            </a:defPPr>
            <a:lvl1pPr algn="l">
              <a:defRPr sz="898" cap="all" spc="90" baseline="0">
                <a:solidFill>
                  <a:srgbClr val="CCCCCC"/>
                </a:solidFill>
              </a:defRPr>
            </a:lvl1pPr>
          </a:lstStyle>
          <a:p>
            <a:r>
              <a:rPr lang="en-GB" sz="1050" dirty="0">
                <a:solidFill>
                  <a:schemeClr val="tx1">
                    <a:lumMod val="75000"/>
                    <a:lumOff val="25000"/>
                  </a:schemeClr>
                </a:solidFill>
              </a:rPr>
              <a:t>Courtesy of </a:t>
            </a:r>
            <a:r>
              <a:rPr lang="en-GB" sz="1050" dirty="0" err="1">
                <a:solidFill>
                  <a:schemeClr val="tx1">
                    <a:lumMod val="75000"/>
                    <a:lumOff val="25000"/>
                  </a:schemeClr>
                </a:solidFill>
              </a:rPr>
              <a:t>mikhail.feygenson@ess.eu</a:t>
            </a:r>
            <a:endParaRPr lang="sv-SE" sz="1050" dirty="0">
              <a:solidFill>
                <a:schemeClr val="tx1">
                  <a:lumMod val="75000"/>
                  <a:lumOff val="25000"/>
                </a:schemeClr>
              </a:solidFill>
            </a:endParaRPr>
          </a:p>
        </p:txBody>
      </p:sp>
    </p:spTree>
    <p:extLst>
      <p:ext uri="{BB962C8B-B14F-4D97-AF65-F5344CB8AC3E}">
        <p14:creationId xmlns:p14="http://schemas.microsoft.com/office/powerpoint/2010/main" val="3259169621"/>
      </p:ext>
    </p:extLst>
  </p:cSld>
  <p:clrMapOvr>
    <a:masterClrMapping/>
  </p:clrMapOvr>
  <mc:AlternateContent xmlns:mc="http://schemas.openxmlformats.org/markup-compatibility/2006" xmlns:p14="http://schemas.microsoft.com/office/powerpoint/2010/main">
    <mc:Choice Requires="p14">
      <p:transition p14:dur="0" advTm="65176"/>
    </mc:Choice>
    <mc:Fallback xmlns="">
      <p:transition advTm="65176"/>
    </mc:Fallback>
  </mc:AlternateContent>
  <p:extLst>
    <p:ext uri="{E180D4A7-C9FB-4DFB-919C-405C955672EB}">
      <p14:showEvtLst xmlns:p14="http://schemas.microsoft.com/office/powerpoint/2010/main">
        <p14:triggerEvt type="onClick" time="0" objId="18"/>
        <p14:playEvt time="1236" objId="18"/>
        <p14:stopEvt time="6416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83;p5">
            <a:extLst>
              <a:ext uri="{FF2B5EF4-FFF2-40B4-BE49-F238E27FC236}">
                <a16:creationId xmlns:a16="http://schemas.microsoft.com/office/drawing/2014/main" id="{29B3DF9D-6812-972B-4C37-53C14F57854D}"/>
              </a:ext>
            </a:extLst>
          </p:cNvPr>
          <p:cNvPicPr preferRelativeResize="0">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823782" y="19757"/>
            <a:ext cx="11485028" cy="7656687"/>
          </a:xfrm>
          <a:prstGeom prst="rect">
            <a:avLst/>
          </a:prstGeom>
          <a:noFill/>
          <a:ln>
            <a:noFill/>
          </a:ln>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accent5"/>
                </a:solidFill>
              </a:rPr>
              <a:t>ESS</a:t>
            </a:r>
            <a:r>
              <a:rPr lang="en-GB" sz="2469" dirty="0">
                <a:solidFill>
                  <a:schemeClr val="accent5"/>
                </a:solidFill>
              </a:rPr>
              <a:t> – April 2014 </a:t>
            </a:r>
          </a:p>
        </p:txBody>
      </p:sp>
      <p:sp>
        <p:nvSpPr>
          <p:cNvPr id="3" name="Date Placeholder 2">
            <a:extLst>
              <a:ext uri="{FF2B5EF4-FFF2-40B4-BE49-F238E27FC236}">
                <a16:creationId xmlns:a16="http://schemas.microsoft.com/office/drawing/2014/main" id="{B8A955AB-B2B5-724B-AE24-02EFE56F3C61}"/>
              </a:ext>
            </a:extLst>
          </p:cNvPr>
          <p:cNvSpPr>
            <a:spLocks noGrp="1"/>
          </p:cNvSpPr>
          <p:nvPr>
            <p:ph type="dt" sz="half" idx="10"/>
          </p:nvPr>
        </p:nvSpPr>
        <p:spPr/>
        <p:txBody>
          <a:bodyPr/>
          <a:lstStyle/>
          <a:p>
            <a:r>
              <a:rPr lang="en-US"/>
              <a:t>2026-04-14</a:t>
            </a:r>
            <a:endParaRPr lang="sv-SE" dirty="0"/>
          </a:p>
        </p:txBody>
      </p:sp>
      <p:sp>
        <p:nvSpPr>
          <p:cNvPr id="6" name="Slide Number Placeholder 5">
            <a:extLst>
              <a:ext uri="{FF2B5EF4-FFF2-40B4-BE49-F238E27FC236}">
                <a16:creationId xmlns:a16="http://schemas.microsoft.com/office/drawing/2014/main" id="{DFF9FD31-343D-074C-3BCE-C93F25C204D9}"/>
              </a:ext>
            </a:extLst>
          </p:cNvPr>
          <p:cNvSpPr>
            <a:spLocks noGrp="1"/>
          </p:cNvSpPr>
          <p:nvPr>
            <p:ph type="sldNum" sz="quarter" idx="12"/>
          </p:nvPr>
        </p:nvSpPr>
        <p:spPr/>
        <p:txBody>
          <a:bodyPr/>
          <a:lstStyle/>
          <a:p>
            <a:fld id="{F7283078-D760-1647-8B80-66BA8B52336D}" type="slidenum">
              <a:rPr lang="sv-SE" smtClean="0"/>
              <a:t>3</a:t>
            </a:fld>
            <a:endParaRPr lang="sv-SE"/>
          </a:p>
        </p:txBody>
      </p:sp>
      <p:sp>
        <p:nvSpPr>
          <p:cNvPr id="7" name="Footer Placeholder 6">
            <a:extLst>
              <a:ext uri="{FF2B5EF4-FFF2-40B4-BE49-F238E27FC236}">
                <a16:creationId xmlns:a16="http://schemas.microsoft.com/office/drawing/2014/main" id="{E694A401-1A47-7277-7881-FD2FDB25AC73}"/>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123781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6213A-5723-282E-E0BB-2E6B0186F04F}"/>
            </a:ext>
          </a:extLst>
        </p:cNvPr>
        <p:cNvGrpSpPr/>
        <p:nvPr/>
      </p:nvGrpSpPr>
      <p:grpSpPr>
        <a:xfrm>
          <a:off x="0" y="0"/>
          <a:ext cx="0" cy="0"/>
          <a:chOff x="0" y="0"/>
          <a:chExt cx="0" cy="0"/>
        </a:xfrm>
      </p:grpSpPr>
      <p:sp>
        <p:nvSpPr>
          <p:cNvPr id="7" name="Rubrik 18">
            <a:extLst>
              <a:ext uri="{FF2B5EF4-FFF2-40B4-BE49-F238E27FC236}">
                <a16:creationId xmlns:a16="http://schemas.microsoft.com/office/drawing/2014/main" id="{83A25BEA-DA53-BDA0-A7C2-C7D8E5A0AA81}"/>
              </a:ext>
            </a:extLst>
          </p:cNvPr>
          <p:cNvSpPr txBox="1">
            <a:spLocks/>
          </p:cNvSpPr>
          <p:nvPr/>
        </p:nvSpPr>
        <p:spPr>
          <a:xfrm>
            <a:off x="13165947" y="7411401"/>
            <a:ext cx="402017" cy="225368"/>
          </a:xfrm>
          <a:prstGeom prst="rect">
            <a:avLst/>
          </a:prstGeom>
        </p:spPr>
        <p:txBody>
          <a:bodyPr vert="horz" lIns="101000" tIns="51308" rIns="102616" bIns="202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pPr algn="r"/>
            <a:r>
              <a:rPr lang="en-GB" sz="1122" dirty="0">
                <a:solidFill>
                  <a:schemeClr val="tx1">
                    <a:lumMod val="75000"/>
                    <a:lumOff val="25000"/>
                  </a:schemeClr>
                </a:solidFill>
              </a:rPr>
              <a:t>12</a:t>
            </a:r>
          </a:p>
        </p:txBody>
      </p:sp>
      <p:sp>
        <p:nvSpPr>
          <p:cNvPr id="16" name="Rubrik 1">
            <a:extLst>
              <a:ext uri="{FF2B5EF4-FFF2-40B4-BE49-F238E27FC236}">
                <a16:creationId xmlns:a16="http://schemas.microsoft.com/office/drawing/2014/main" id="{13857F87-7087-7871-0C4B-A1110C4BD2DD}"/>
              </a:ext>
            </a:extLst>
          </p:cNvPr>
          <p:cNvSpPr>
            <a:spLocks noGrp="1"/>
          </p:cNvSpPr>
          <p:nvPr>
            <p:ph type="title"/>
          </p:nvPr>
        </p:nvSpPr>
        <p:spPr>
          <a:xfrm>
            <a:off x="577136" y="232068"/>
            <a:ext cx="9121063" cy="743101"/>
          </a:xfrm>
        </p:spPr>
        <p:txBody>
          <a:bodyPr/>
          <a:lstStyle/>
          <a:p>
            <a:r>
              <a:rPr lang="en-US" sz="3928" b="1" dirty="0"/>
              <a:t>Corrosion of steel inside concrete</a:t>
            </a:r>
            <a:br>
              <a:rPr lang="en-US" sz="3928" b="1" dirty="0"/>
            </a:br>
            <a:endParaRPr lang="en-US" sz="3928" b="1" dirty="0"/>
          </a:p>
        </p:txBody>
      </p:sp>
      <p:pic>
        <p:nvPicPr>
          <p:cNvPr id="3" name="image53.jpg">
            <a:extLst>
              <a:ext uri="{FF2B5EF4-FFF2-40B4-BE49-F238E27FC236}">
                <a16:creationId xmlns:a16="http://schemas.microsoft.com/office/drawing/2014/main" id="{E679E7D6-AC73-73EF-BB4F-7F52F2C77D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5489" y="975169"/>
            <a:ext cx="5386398" cy="3802313"/>
          </a:xfrm>
          <a:prstGeom prst="rect">
            <a:avLst/>
          </a:prstGeom>
          <a:ln w="12700">
            <a:miter lim="400000"/>
          </a:ln>
        </p:spPr>
      </p:pic>
      <p:sp>
        <p:nvSpPr>
          <p:cNvPr id="5" name="Rectangle 4">
            <a:extLst>
              <a:ext uri="{FF2B5EF4-FFF2-40B4-BE49-F238E27FC236}">
                <a16:creationId xmlns:a16="http://schemas.microsoft.com/office/drawing/2014/main" id="{F12399ED-E2A5-AC3F-782F-52B1D549477B}"/>
              </a:ext>
            </a:extLst>
          </p:cNvPr>
          <p:cNvSpPr/>
          <p:nvPr/>
        </p:nvSpPr>
        <p:spPr>
          <a:xfrm>
            <a:off x="9423603" y="1315763"/>
            <a:ext cx="3712377" cy="2108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6140" rtl="0">
              <a:defRPr/>
            </a:pPr>
            <a:endParaRPr lang="sv-SE" sz="2020" kern="1200">
              <a:solidFill>
                <a:srgbClr val="FFFFFF"/>
              </a:solidFill>
              <a:latin typeface="Segoe UI"/>
            </a:endParaRPr>
          </a:p>
        </p:txBody>
      </p:sp>
      <p:pic>
        <p:nvPicPr>
          <p:cNvPr id="10" name="image54.png">
            <a:extLst>
              <a:ext uri="{FF2B5EF4-FFF2-40B4-BE49-F238E27FC236}">
                <a16:creationId xmlns:a16="http://schemas.microsoft.com/office/drawing/2014/main" id="{60186627-C206-BF83-2557-803CE6B3268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387048" y="1381506"/>
            <a:ext cx="7134804" cy="5911311"/>
          </a:xfrm>
          <a:prstGeom prst="rect">
            <a:avLst/>
          </a:prstGeom>
          <a:ln w="12700">
            <a:miter lim="400000"/>
          </a:ln>
        </p:spPr>
      </p:pic>
      <p:sp>
        <p:nvSpPr>
          <p:cNvPr id="20" name="Content Placeholder 3">
            <a:extLst>
              <a:ext uri="{FF2B5EF4-FFF2-40B4-BE49-F238E27FC236}">
                <a16:creationId xmlns:a16="http://schemas.microsoft.com/office/drawing/2014/main" id="{B9054EAB-5E82-D146-5B58-DF3834A2FB6A}"/>
              </a:ext>
            </a:extLst>
          </p:cNvPr>
          <p:cNvSpPr txBox="1">
            <a:spLocks/>
          </p:cNvSpPr>
          <p:nvPr/>
        </p:nvSpPr>
        <p:spPr>
          <a:xfrm>
            <a:off x="-1131359" y="4860425"/>
            <a:ext cx="6073110" cy="1320315"/>
          </a:xfrm>
          <a:prstGeom prst="rect">
            <a:avLst/>
          </a:prstGeom>
        </p:spPr>
        <p:txBody>
          <a:bodyPr vert="horz" lIns="102616" tIns="51308" rIns="102616" bIns="51308"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defTabSz="1026140">
              <a:spcBef>
                <a:spcPts val="0"/>
              </a:spcBef>
              <a:buClrTx/>
              <a:buSzTx/>
              <a:buNone/>
              <a:defRPr/>
            </a:pPr>
            <a:r>
              <a:rPr lang="en-US" sz="2357" dirty="0">
                <a:solidFill>
                  <a:schemeClr val="tx1">
                    <a:lumMod val="50000"/>
                    <a:lumOff val="50000"/>
                  </a:schemeClr>
                </a:solidFill>
              </a:rPr>
              <a:t>Ct. E. Lehmann (PSI)</a:t>
            </a:r>
          </a:p>
        </p:txBody>
      </p:sp>
      <p:sp>
        <p:nvSpPr>
          <p:cNvPr id="21" name="Content Placeholder 3">
            <a:extLst>
              <a:ext uri="{FF2B5EF4-FFF2-40B4-BE49-F238E27FC236}">
                <a16:creationId xmlns:a16="http://schemas.microsoft.com/office/drawing/2014/main" id="{00B55629-A17F-D00E-D6BA-6909A640FAD9}"/>
              </a:ext>
            </a:extLst>
          </p:cNvPr>
          <p:cNvSpPr txBox="1">
            <a:spLocks/>
          </p:cNvSpPr>
          <p:nvPr/>
        </p:nvSpPr>
        <p:spPr>
          <a:xfrm>
            <a:off x="12177177" y="6091085"/>
            <a:ext cx="6073110" cy="1320315"/>
          </a:xfrm>
          <a:prstGeom prst="rect">
            <a:avLst/>
          </a:prstGeom>
        </p:spPr>
        <p:txBody>
          <a:bodyPr vert="horz" lIns="102616" tIns="51308" rIns="102616" bIns="51308"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20669" indent="-320669" defTabSz="1026140">
              <a:buFont typeface="Arial" panose="020B0604020202020204" pitchFamily="34" charset="0"/>
              <a:buChar char="•"/>
            </a:pPr>
            <a:endParaRPr lang="en-US" sz="2469" dirty="0">
              <a:solidFill>
                <a:schemeClr val="tx1"/>
              </a:solidFill>
            </a:endParaRPr>
          </a:p>
          <a:p>
            <a:pPr marL="0" indent="0" defTabSz="1026140">
              <a:buNone/>
            </a:pPr>
            <a:r>
              <a:rPr lang="en-US" sz="2469" dirty="0">
                <a:solidFill>
                  <a:schemeClr val="tx1"/>
                </a:solidFill>
              </a:rPr>
              <a:t>Steel</a:t>
            </a:r>
            <a:endParaRPr lang="en-SE" sz="2469" dirty="0">
              <a:solidFill>
                <a:schemeClr val="tx1"/>
              </a:solidFill>
            </a:endParaRPr>
          </a:p>
          <a:p>
            <a:pPr marL="320669" indent="-320669" defTabSz="1026140">
              <a:buFont typeface="Arial" panose="020B0604020202020204" pitchFamily="34" charset="0"/>
              <a:buChar char="•"/>
            </a:pPr>
            <a:endParaRPr lang="en-GB" sz="2469" dirty="0">
              <a:solidFill>
                <a:schemeClr val="tx1"/>
              </a:solidFill>
            </a:endParaRPr>
          </a:p>
          <a:p>
            <a:pPr marL="320669" indent="-320669" defTabSz="1026140">
              <a:buFont typeface="Arial" panose="020B0604020202020204" pitchFamily="34" charset="0"/>
              <a:buChar char="•"/>
            </a:pPr>
            <a:endParaRPr lang="en-GB" sz="2469" dirty="0">
              <a:solidFill>
                <a:schemeClr val="tx1"/>
              </a:solidFill>
            </a:endParaRPr>
          </a:p>
          <a:p>
            <a:pPr marL="320669" indent="-320669" defTabSz="1026140">
              <a:buFont typeface="Arial" panose="020B0604020202020204" pitchFamily="34" charset="0"/>
              <a:buChar char="•"/>
            </a:pPr>
            <a:endParaRPr lang="en-GB" sz="2469" dirty="0">
              <a:solidFill>
                <a:schemeClr val="tx1"/>
              </a:solidFill>
            </a:endParaRPr>
          </a:p>
          <a:p>
            <a:pPr marL="320669" indent="-320669" defTabSz="1026140">
              <a:buFont typeface="Arial" panose="020B0604020202020204" pitchFamily="34" charset="0"/>
              <a:buChar char="•"/>
            </a:pPr>
            <a:endParaRPr lang="en-SE" sz="2469" dirty="0">
              <a:solidFill>
                <a:schemeClr val="tx1"/>
              </a:solidFill>
            </a:endParaRPr>
          </a:p>
          <a:p>
            <a:endParaRPr lang="en-SE" sz="2020" dirty="0"/>
          </a:p>
          <a:p>
            <a:pPr marL="320669" indent="-320669" defTabSz="1026140">
              <a:buFont typeface="Arial" panose="020B0604020202020204" pitchFamily="34" charset="0"/>
              <a:buChar char="•"/>
            </a:pPr>
            <a:endParaRPr lang="en-SE" sz="2469" dirty="0">
              <a:solidFill>
                <a:schemeClr val="tx1"/>
              </a:solidFill>
            </a:endParaRPr>
          </a:p>
        </p:txBody>
      </p:sp>
      <p:sp>
        <p:nvSpPr>
          <p:cNvPr id="22" name="Content Placeholder 3">
            <a:extLst>
              <a:ext uri="{FF2B5EF4-FFF2-40B4-BE49-F238E27FC236}">
                <a16:creationId xmlns:a16="http://schemas.microsoft.com/office/drawing/2014/main" id="{3D55DC79-6B18-7C5E-9C15-82A7184BA780}"/>
              </a:ext>
            </a:extLst>
          </p:cNvPr>
          <p:cNvSpPr txBox="1">
            <a:spLocks/>
          </p:cNvSpPr>
          <p:nvPr/>
        </p:nvSpPr>
        <p:spPr>
          <a:xfrm>
            <a:off x="6104067" y="5543613"/>
            <a:ext cx="6073110" cy="1320315"/>
          </a:xfrm>
          <a:prstGeom prst="rect">
            <a:avLst/>
          </a:prstGeom>
        </p:spPr>
        <p:txBody>
          <a:bodyPr vert="horz" lIns="102616" tIns="51308" rIns="102616" bIns="51308"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20669" indent="-320669" defTabSz="1026140">
              <a:buFont typeface="Arial" panose="020B0604020202020204" pitchFamily="34" charset="0"/>
              <a:buChar char="•"/>
            </a:pPr>
            <a:endParaRPr lang="en-US" sz="2469" dirty="0">
              <a:solidFill>
                <a:schemeClr val="tx1"/>
              </a:solidFill>
            </a:endParaRPr>
          </a:p>
          <a:p>
            <a:pPr marL="0" indent="0" defTabSz="1026140">
              <a:buNone/>
            </a:pPr>
            <a:r>
              <a:rPr lang="en-US" sz="2469" dirty="0">
                <a:solidFill>
                  <a:schemeClr val="tx1"/>
                </a:solidFill>
              </a:rPr>
              <a:t>Corroded areas</a:t>
            </a:r>
            <a:endParaRPr lang="en-SE" sz="2469" dirty="0">
              <a:solidFill>
                <a:schemeClr val="tx1"/>
              </a:solidFill>
            </a:endParaRPr>
          </a:p>
          <a:p>
            <a:pPr marL="320669" indent="-320669" defTabSz="1026140">
              <a:buFont typeface="Arial" panose="020B0604020202020204" pitchFamily="34" charset="0"/>
              <a:buChar char="•"/>
            </a:pPr>
            <a:endParaRPr lang="en-GB" sz="2469" dirty="0">
              <a:solidFill>
                <a:schemeClr val="tx1"/>
              </a:solidFill>
            </a:endParaRPr>
          </a:p>
          <a:p>
            <a:pPr marL="0" indent="0" defTabSz="1026140">
              <a:buNone/>
            </a:pPr>
            <a:endParaRPr lang="en-SE" sz="2469" dirty="0">
              <a:solidFill>
                <a:schemeClr val="tx1"/>
              </a:solidFill>
            </a:endParaRPr>
          </a:p>
          <a:p>
            <a:endParaRPr lang="en-SE" sz="2020" dirty="0"/>
          </a:p>
          <a:p>
            <a:pPr marL="320669" indent="-320669" defTabSz="1026140">
              <a:buFont typeface="Arial" panose="020B0604020202020204" pitchFamily="34" charset="0"/>
              <a:buChar char="•"/>
            </a:pPr>
            <a:endParaRPr lang="en-SE" sz="2469" dirty="0">
              <a:solidFill>
                <a:schemeClr val="tx1"/>
              </a:solidFill>
            </a:endParaRPr>
          </a:p>
        </p:txBody>
      </p:sp>
      <p:sp>
        <p:nvSpPr>
          <p:cNvPr id="23" name="TextBox 22">
            <a:extLst>
              <a:ext uri="{FF2B5EF4-FFF2-40B4-BE49-F238E27FC236}">
                <a16:creationId xmlns:a16="http://schemas.microsoft.com/office/drawing/2014/main" id="{B35A2C3F-2BEC-4F0F-855E-EF429DDA79A4}"/>
              </a:ext>
            </a:extLst>
          </p:cNvPr>
          <p:cNvSpPr txBox="1"/>
          <p:nvPr/>
        </p:nvSpPr>
        <p:spPr>
          <a:xfrm>
            <a:off x="627469" y="6863928"/>
            <a:ext cx="902811" cy="47230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l"/>
            <a:r>
              <a:rPr lang="en-US" sz="2469" b="1" dirty="0">
                <a:solidFill>
                  <a:schemeClr val="bg1"/>
                </a:solidFill>
              </a:rPr>
              <a:t>ODIN</a:t>
            </a:r>
          </a:p>
        </p:txBody>
      </p:sp>
      <p:sp>
        <p:nvSpPr>
          <p:cNvPr id="24" name="Content Placeholder 3">
            <a:extLst>
              <a:ext uri="{FF2B5EF4-FFF2-40B4-BE49-F238E27FC236}">
                <a16:creationId xmlns:a16="http://schemas.microsoft.com/office/drawing/2014/main" id="{2CD914B1-31AD-30D5-BE05-0EB841068CAB}"/>
              </a:ext>
            </a:extLst>
          </p:cNvPr>
          <p:cNvSpPr txBox="1">
            <a:spLocks/>
          </p:cNvSpPr>
          <p:nvPr/>
        </p:nvSpPr>
        <p:spPr>
          <a:xfrm>
            <a:off x="8894038" y="688476"/>
            <a:ext cx="6073110" cy="1320315"/>
          </a:xfrm>
          <a:prstGeom prst="rect">
            <a:avLst/>
          </a:prstGeom>
        </p:spPr>
        <p:txBody>
          <a:bodyPr vert="horz" lIns="102616" tIns="51308" rIns="102616" bIns="51308"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20669" indent="-320669" defTabSz="1026140">
              <a:buFont typeface="Arial" panose="020B0604020202020204" pitchFamily="34" charset="0"/>
              <a:buChar char="•"/>
            </a:pPr>
            <a:endParaRPr lang="en-US" sz="2469" dirty="0">
              <a:solidFill>
                <a:schemeClr val="tx1"/>
              </a:solidFill>
            </a:endParaRPr>
          </a:p>
          <a:p>
            <a:pPr marL="0" indent="0" defTabSz="1026140">
              <a:buNone/>
            </a:pPr>
            <a:r>
              <a:rPr lang="en-US" sz="2469" dirty="0">
                <a:solidFill>
                  <a:schemeClr val="tx1"/>
                </a:solidFill>
              </a:rPr>
              <a:t>Concrete</a:t>
            </a:r>
            <a:endParaRPr lang="en-SE" sz="2469" dirty="0">
              <a:solidFill>
                <a:schemeClr val="tx1"/>
              </a:solidFill>
            </a:endParaRPr>
          </a:p>
          <a:p>
            <a:pPr marL="320669" indent="-320669" defTabSz="1026140">
              <a:buFont typeface="Arial" panose="020B0604020202020204" pitchFamily="34" charset="0"/>
              <a:buChar char="•"/>
            </a:pPr>
            <a:endParaRPr lang="en-GB" sz="2469" dirty="0">
              <a:solidFill>
                <a:schemeClr val="tx1"/>
              </a:solidFill>
            </a:endParaRPr>
          </a:p>
          <a:p>
            <a:pPr marL="0" indent="0" defTabSz="1026140">
              <a:buNone/>
            </a:pPr>
            <a:endParaRPr lang="en-SE" sz="2469" dirty="0">
              <a:solidFill>
                <a:schemeClr val="tx1"/>
              </a:solidFill>
            </a:endParaRPr>
          </a:p>
          <a:p>
            <a:endParaRPr lang="en-SE" sz="2020" dirty="0"/>
          </a:p>
          <a:p>
            <a:pPr marL="320669" indent="-320669" defTabSz="1026140">
              <a:buFont typeface="Arial" panose="020B0604020202020204" pitchFamily="34" charset="0"/>
              <a:buChar char="•"/>
            </a:pPr>
            <a:endParaRPr lang="en-SE" sz="2469" dirty="0">
              <a:solidFill>
                <a:schemeClr val="tx1"/>
              </a:solidFill>
            </a:endParaRPr>
          </a:p>
        </p:txBody>
      </p:sp>
      <p:sp>
        <p:nvSpPr>
          <p:cNvPr id="2" name="Date Placeholder 1">
            <a:extLst>
              <a:ext uri="{FF2B5EF4-FFF2-40B4-BE49-F238E27FC236}">
                <a16:creationId xmlns:a16="http://schemas.microsoft.com/office/drawing/2014/main" id="{EBB50B91-C33D-E477-1705-0AA2A54C73E5}"/>
              </a:ext>
            </a:extLst>
          </p:cNvPr>
          <p:cNvSpPr>
            <a:spLocks noGrp="1"/>
          </p:cNvSpPr>
          <p:nvPr>
            <p:ph type="dt" sz="half" idx="10"/>
          </p:nvPr>
        </p:nvSpPr>
        <p:spPr/>
        <p:txBody>
          <a:bodyPr/>
          <a:lstStyle/>
          <a:p>
            <a:r>
              <a:rPr lang="en-US"/>
              <a:t>2026-04-14</a:t>
            </a:r>
            <a:endParaRPr lang="sv-SE" dirty="0"/>
          </a:p>
        </p:txBody>
      </p:sp>
      <p:sp>
        <p:nvSpPr>
          <p:cNvPr id="6" name="Slide Number Placeholder 5">
            <a:extLst>
              <a:ext uri="{FF2B5EF4-FFF2-40B4-BE49-F238E27FC236}">
                <a16:creationId xmlns:a16="http://schemas.microsoft.com/office/drawing/2014/main" id="{11550B90-3EB7-E4DD-9767-0CBAE575B38B}"/>
              </a:ext>
            </a:extLst>
          </p:cNvPr>
          <p:cNvSpPr>
            <a:spLocks noGrp="1"/>
          </p:cNvSpPr>
          <p:nvPr>
            <p:ph type="sldNum" sz="quarter" idx="12"/>
          </p:nvPr>
        </p:nvSpPr>
        <p:spPr/>
        <p:txBody>
          <a:bodyPr/>
          <a:lstStyle/>
          <a:p>
            <a:fld id="{F7283078-D760-1647-8B80-66BA8B52336D}" type="slidenum">
              <a:rPr lang="sv-SE" smtClean="0"/>
              <a:t>30</a:t>
            </a:fld>
            <a:endParaRPr lang="sv-SE" dirty="0"/>
          </a:p>
        </p:txBody>
      </p:sp>
      <p:sp>
        <p:nvSpPr>
          <p:cNvPr id="8" name="Footer Placeholder 7">
            <a:extLst>
              <a:ext uri="{FF2B5EF4-FFF2-40B4-BE49-F238E27FC236}">
                <a16:creationId xmlns:a16="http://schemas.microsoft.com/office/drawing/2014/main" id="{F43ED027-CDC2-34A6-897B-D8F8F304A863}"/>
              </a:ext>
            </a:extLst>
          </p:cNvPr>
          <p:cNvSpPr>
            <a:spLocks noGrp="1"/>
          </p:cNvSpPr>
          <p:nvPr>
            <p:ph type="ftr" sz="quarter" idx="11"/>
          </p:nvPr>
        </p:nvSpPr>
        <p:spPr/>
        <p:txBody>
          <a:bodyPr/>
          <a:lstStyle/>
          <a:p>
            <a:r>
              <a:rPr lang="sv-SE"/>
              <a:t>23rd ESS ILO network meeting (nick.gazis@ess.eu)</a:t>
            </a:r>
            <a:endParaRPr lang="sv-SE" dirty="0"/>
          </a:p>
        </p:txBody>
      </p:sp>
      <p:sp>
        <p:nvSpPr>
          <p:cNvPr id="9" name="Footer Placeholder 2">
            <a:extLst>
              <a:ext uri="{FF2B5EF4-FFF2-40B4-BE49-F238E27FC236}">
                <a16:creationId xmlns:a16="http://schemas.microsoft.com/office/drawing/2014/main" id="{5B131D69-AEDA-4854-22D4-318BD6A1414A}"/>
              </a:ext>
            </a:extLst>
          </p:cNvPr>
          <p:cNvSpPr txBox="1">
            <a:spLocks/>
          </p:cNvSpPr>
          <p:nvPr/>
        </p:nvSpPr>
        <p:spPr>
          <a:xfrm>
            <a:off x="10041731" y="7022870"/>
            <a:ext cx="3712675" cy="409751"/>
          </a:xfrm>
          <a:prstGeom prst="rect">
            <a:avLst/>
          </a:prstGeom>
        </p:spPr>
        <p:txBody>
          <a:bodyPr vert="horz" lIns="91440" tIns="45720" rIns="91440" bIns="45720" rtlCol="0" anchor="ctr"/>
          <a:lstStyle>
            <a:defPPr>
              <a:defRPr kern="0"/>
            </a:defPPr>
            <a:lvl1pPr algn="l">
              <a:defRPr sz="898" cap="all" spc="90" baseline="0">
                <a:solidFill>
                  <a:srgbClr val="CCCCCC"/>
                </a:solidFill>
              </a:defRPr>
            </a:lvl1pPr>
          </a:lstStyle>
          <a:p>
            <a:r>
              <a:rPr lang="en-GB" sz="1050" dirty="0">
                <a:solidFill>
                  <a:schemeClr val="tx1">
                    <a:lumMod val="75000"/>
                    <a:lumOff val="25000"/>
                  </a:schemeClr>
                </a:solidFill>
              </a:rPr>
              <a:t>Courtesy of </a:t>
            </a:r>
            <a:r>
              <a:rPr lang="en-GB" sz="1050" dirty="0" err="1">
                <a:solidFill>
                  <a:schemeClr val="tx1">
                    <a:lumMod val="75000"/>
                    <a:lumOff val="25000"/>
                  </a:schemeClr>
                </a:solidFill>
              </a:rPr>
              <a:t>mikhail.feygenson@ess.eu</a:t>
            </a:r>
            <a:endParaRPr lang="sv-SE" sz="1050" dirty="0">
              <a:solidFill>
                <a:schemeClr val="tx1">
                  <a:lumMod val="75000"/>
                  <a:lumOff val="25000"/>
                </a:schemeClr>
              </a:solidFill>
            </a:endParaRPr>
          </a:p>
        </p:txBody>
      </p:sp>
    </p:spTree>
    <p:extLst>
      <p:ext uri="{BB962C8B-B14F-4D97-AF65-F5344CB8AC3E}">
        <p14:creationId xmlns:p14="http://schemas.microsoft.com/office/powerpoint/2010/main" val="9708040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QEblobplot.png">
            <a:extLst>
              <a:ext uri="{FF2B5EF4-FFF2-40B4-BE49-F238E27FC236}">
                <a16:creationId xmlns:a16="http://schemas.microsoft.com/office/drawing/2014/main" id="{C1CC4117-E241-9A46-B5F7-2C28D800093C}"/>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2477646" y="130887"/>
            <a:ext cx="9643498" cy="7256877"/>
          </a:xfrm>
          <a:prstGeom prst="rect">
            <a:avLst/>
          </a:prstGeom>
          <a:ln w="12700">
            <a:round/>
          </a:ln>
        </p:spPr>
      </p:pic>
      <p:sp>
        <p:nvSpPr>
          <p:cNvPr id="2" name="TextBox 1">
            <a:extLst>
              <a:ext uri="{FF2B5EF4-FFF2-40B4-BE49-F238E27FC236}">
                <a16:creationId xmlns:a16="http://schemas.microsoft.com/office/drawing/2014/main" id="{27B455F5-AF53-63B7-283D-2803136A280A}"/>
              </a:ext>
            </a:extLst>
          </p:cNvPr>
          <p:cNvSpPr txBox="1"/>
          <p:nvPr/>
        </p:nvSpPr>
        <p:spPr>
          <a:xfrm>
            <a:off x="619040" y="4979426"/>
            <a:ext cx="1697901" cy="923330"/>
          </a:xfrm>
          <a:prstGeom prst="rect">
            <a:avLst/>
          </a:prstGeom>
          <a:noFill/>
        </p:spPr>
        <p:txBody>
          <a:bodyPr wrap="none" rtlCol="0">
            <a:spAutoFit/>
          </a:bodyPr>
          <a:lstStyle/>
          <a:p>
            <a:pPr algn="l"/>
            <a:r>
              <a:rPr lang="en-US" dirty="0"/>
              <a:t>Industrial parts</a:t>
            </a:r>
          </a:p>
          <a:p>
            <a:pPr algn="l"/>
            <a:r>
              <a:rPr lang="en-US" dirty="0"/>
              <a:t>Heritage</a:t>
            </a:r>
          </a:p>
          <a:p>
            <a:pPr algn="l"/>
            <a:r>
              <a:rPr lang="en-US" dirty="0"/>
              <a:t>Texture</a:t>
            </a:r>
          </a:p>
        </p:txBody>
      </p:sp>
      <p:sp>
        <p:nvSpPr>
          <p:cNvPr id="13" name="TextBox 12">
            <a:extLst>
              <a:ext uri="{FF2B5EF4-FFF2-40B4-BE49-F238E27FC236}">
                <a16:creationId xmlns:a16="http://schemas.microsoft.com/office/drawing/2014/main" id="{ABA6C6EC-178F-65E9-B42D-BE3AD68E3002}"/>
              </a:ext>
            </a:extLst>
          </p:cNvPr>
          <p:cNvSpPr txBox="1"/>
          <p:nvPr/>
        </p:nvSpPr>
        <p:spPr>
          <a:xfrm>
            <a:off x="8992695" y="4979426"/>
            <a:ext cx="3393977" cy="646331"/>
          </a:xfrm>
          <a:prstGeom prst="rect">
            <a:avLst/>
          </a:prstGeom>
          <a:solidFill>
            <a:schemeClr val="bg1"/>
          </a:solidFill>
        </p:spPr>
        <p:txBody>
          <a:bodyPr wrap="square" rtlCol="0">
            <a:spAutoFit/>
          </a:bodyPr>
          <a:lstStyle/>
          <a:p>
            <a:pPr algn="l"/>
            <a:r>
              <a:rPr lang="en-US" dirty="0"/>
              <a:t>Atomic structures</a:t>
            </a:r>
          </a:p>
          <a:p>
            <a:pPr algn="l"/>
            <a:r>
              <a:rPr lang="en-US" dirty="0"/>
              <a:t>Magnetic structures</a:t>
            </a:r>
          </a:p>
        </p:txBody>
      </p:sp>
      <p:sp>
        <p:nvSpPr>
          <p:cNvPr id="14" name="Rubrik 1">
            <a:extLst>
              <a:ext uri="{FF2B5EF4-FFF2-40B4-BE49-F238E27FC236}">
                <a16:creationId xmlns:a16="http://schemas.microsoft.com/office/drawing/2014/main" id="{CB402678-E358-B6D3-0126-D29D5F31A2D4}"/>
              </a:ext>
            </a:extLst>
          </p:cNvPr>
          <p:cNvSpPr>
            <a:spLocks noGrp="1"/>
          </p:cNvSpPr>
          <p:nvPr>
            <p:ph type="title"/>
          </p:nvPr>
        </p:nvSpPr>
        <p:spPr>
          <a:xfrm>
            <a:off x="334672" y="1"/>
            <a:ext cx="10504000" cy="737680"/>
          </a:xfrm>
        </p:spPr>
        <p:txBody>
          <a:bodyPr/>
          <a:lstStyle/>
          <a:p>
            <a:r>
              <a:rPr lang="en-GB" dirty="0"/>
              <a:t>Length scales</a:t>
            </a:r>
          </a:p>
        </p:txBody>
      </p:sp>
      <p:sp>
        <p:nvSpPr>
          <p:cNvPr id="3" name="Date Placeholder 2">
            <a:extLst>
              <a:ext uri="{FF2B5EF4-FFF2-40B4-BE49-F238E27FC236}">
                <a16:creationId xmlns:a16="http://schemas.microsoft.com/office/drawing/2014/main" id="{5C07B068-F686-CAA8-3887-52F880FE9299}"/>
              </a:ext>
            </a:extLst>
          </p:cNvPr>
          <p:cNvSpPr>
            <a:spLocks noGrp="1"/>
          </p:cNvSpPr>
          <p:nvPr>
            <p:ph type="dt" sz="half" idx="10"/>
          </p:nvPr>
        </p:nvSpPr>
        <p:spPr/>
        <p:txBody>
          <a:bodyPr/>
          <a:lstStyle/>
          <a:p>
            <a:r>
              <a:rPr lang="en-US"/>
              <a:t>2026-04-14</a:t>
            </a:r>
            <a:endParaRPr lang="sv-SE" dirty="0"/>
          </a:p>
        </p:txBody>
      </p:sp>
      <p:sp>
        <p:nvSpPr>
          <p:cNvPr id="5" name="Slide Number Placeholder 4">
            <a:extLst>
              <a:ext uri="{FF2B5EF4-FFF2-40B4-BE49-F238E27FC236}">
                <a16:creationId xmlns:a16="http://schemas.microsoft.com/office/drawing/2014/main" id="{0978FA29-620E-ED4A-91AB-DFF968CFE628}"/>
              </a:ext>
            </a:extLst>
          </p:cNvPr>
          <p:cNvSpPr>
            <a:spLocks noGrp="1"/>
          </p:cNvSpPr>
          <p:nvPr>
            <p:ph type="sldNum" sz="quarter" idx="12"/>
          </p:nvPr>
        </p:nvSpPr>
        <p:spPr/>
        <p:txBody>
          <a:bodyPr/>
          <a:lstStyle/>
          <a:p>
            <a:fld id="{F7283078-D760-1647-8B80-66BA8B52336D}" type="slidenum">
              <a:rPr lang="sv-SE" smtClean="0"/>
              <a:t>31</a:t>
            </a:fld>
            <a:endParaRPr lang="sv-SE" dirty="0"/>
          </a:p>
        </p:txBody>
      </p:sp>
      <p:sp>
        <p:nvSpPr>
          <p:cNvPr id="6" name="Footer Placeholder 5">
            <a:extLst>
              <a:ext uri="{FF2B5EF4-FFF2-40B4-BE49-F238E27FC236}">
                <a16:creationId xmlns:a16="http://schemas.microsoft.com/office/drawing/2014/main" id="{4B0C1B58-690A-257F-B70E-808D52290898}"/>
              </a:ext>
            </a:extLst>
          </p:cNvPr>
          <p:cNvSpPr>
            <a:spLocks noGrp="1"/>
          </p:cNvSpPr>
          <p:nvPr>
            <p:ph type="ftr" sz="quarter" idx="11"/>
          </p:nvPr>
        </p:nvSpPr>
        <p:spPr/>
        <p:txBody>
          <a:bodyPr/>
          <a:lstStyle/>
          <a:p>
            <a:r>
              <a:rPr lang="sv-SE"/>
              <a:t>23rd ESS ILO network meeting (nick.gazis@ess.eu)</a:t>
            </a:r>
            <a:endParaRPr lang="sv-SE" dirty="0"/>
          </a:p>
        </p:txBody>
      </p:sp>
      <p:sp>
        <p:nvSpPr>
          <p:cNvPr id="4" name="Footer Placeholder 2">
            <a:extLst>
              <a:ext uri="{FF2B5EF4-FFF2-40B4-BE49-F238E27FC236}">
                <a16:creationId xmlns:a16="http://schemas.microsoft.com/office/drawing/2014/main" id="{BD61B64F-0725-C228-765A-4059C4FA90BB}"/>
              </a:ext>
            </a:extLst>
          </p:cNvPr>
          <p:cNvSpPr txBox="1">
            <a:spLocks/>
          </p:cNvSpPr>
          <p:nvPr/>
        </p:nvSpPr>
        <p:spPr>
          <a:xfrm>
            <a:off x="10041731" y="7022870"/>
            <a:ext cx="3712675" cy="409751"/>
          </a:xfrm>
          <a:prstGeom prst="rect">
            <a:avLst/>
          </a:prstGeom>
        </p:spPr>
        <p:txBody>
          <a:bodyPr vert="horz" lIns="91440" tIns="45720" rIns="91440" bIns="45720" rtlCol="0" anchor="ctr"/>
          <a:lstStyle>
            <a:defPPr>
              <a:defRPr kern="0"/>
            </a:defPPr>
            <a:lvl1pPr algn="l">
              <a:defRPr sz="898" cap="all" spc="90" baseline="0">
                <a:solidFill>
                  <a:srgbClr val="CCCCCC"/>
                </a:solidFill>
              </a:defRPr>
            </a:lvl1pPr>
          </a:lstStyle>
          <a:p>
            <a:r>
              <a:rPr lang="en-GB" sz="1050" dirty="0">
                <a:solidFill>
                  <a:schemeClr val="tx1">
                    <a:lumMod val="75000"/>
                    <a:lumOff val="25000"/>
                  </a:schemeClr>
                </a:solidFill>
              </a:rPr>
              <a:t>Courtesy of </a:t>
            </a:r>
            <a:r>
              <a:rPr lang="en-GB" sz="1050" dirty="0" err="1">
                <a:solidFill>
                  <a:schemeClr val="tx1">
                    <a:lumMod val="75000"/>
                    <a:lumOff val="25000"/>
                  </a:schemeClr>
                </a:solidFill>
              </a:rPr>
              <a:t>mikhail.feygenson@ess.eu</a:t>
            </a:r>
            <a:endParaRPr lang="sv-SE" sz="1050" dirty="0">
              <a:solidFill>
                <a:schemeClr val="tx1">
                  <a:lumMod val="75000"/>
                  <a:lumOff val="25000"/>
                </a:schemeClr>
              </a:solidFill>
            </a:endParaRPr>
          </a:p>
        </p:txBody>
      </p:sp>
    </p:spTree>
    <p:extLst>
      <p:ext uri="{BB962C8B-B14F-4D97-AF65-F5344CB8AC3E}">
        <p14:creationId xmlns:p14="http://schemas.microsoft.com/office/powerpoint/2010/main" val="35359114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004696-2979-554D-9552-0D7EF51A3775}"/>
              </a:ext>
            </a:extLst>
          </p:cNvPr>
          <p:cNvPicPr>
            <a:picLocks noChangeAspect="1"/>
          </p:cNvPicPr>
          <p:nvPr/>
        </p:nvPicPr>
        <p:blipFill>
          <a:blip r:embed="rId3"/>
          <a:stretch>
            <a:fillRect/>
          </a:stretch>
        </p:blipFill>
        <p:spPr>
          <a:xfrm>
            <a:off x="792829" y="6505246"/>
            <a:ext cx="12906502" cy="322256"/>
          </a:xfrm>
          <a:prstGeom prst="rect">
            <a:avLst/>
          </a:prstGeom>
        </p:spPr>
      </p:pic>
      <p:graphicFrame>
        <p:nvGraphicFramePr>
          <p:cNvPr id="11" name="Diagram 10">
            <a:extLst>
              <a:ext uri="{FF2B5EF4-FFF2-40B4-BE49-F238E27FC236}">
                <a16:creationId xmlns:a16="http://schemas.microsoft.com/office/drawing/2014/main" id="{30AD6865-921D-3C46-B0A0-377195CD40F3}"/>
              </a:ext>
            </a:extLst>
          </p:cNvPr>
          <p:cNvGraphicFramePr/>
          <p:nvPr/>
        </p:nvGraphicFramePr>
        <p:xfrm>
          <a:off x="1396306" y="985598"/>
          <a:ext cx="10413624" cy="52271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1" name="Oval 50">
            <a:extLst>
              <a:ext uri="{FF2B5EF4-FFF2-40B4-BE49-F238E27FC236}">
                <a16:creationId xmlns:a16="http://schemas.microsoft.com/office/drawing/2014/main" id="{41B67965-1A0F-F84B-8CA8-699320DE9112}"/>
              </a:ext>
            </a:extLst>
          </p:cNvPr>
          <p:cNvSpPr>
            <a:spLocks noChangeAspect="1"/>
          </p:cNvSpPr>
          <p:nvPr/>
        </p:nvSpPr>
        <p:spPr>
          <a:xfrm>
            <a:off x="2554851" y="5302401"/>
            <a:ext cx="121200" cy="121200"/>
          </a:xfrm>
          <a:prstGeom prst="ellipse">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52" name="Oval 51">
            <a:extLst>
              <a:ext uri="{FF2B5EF4-FFF2-40B4-BE49-F238E27FC236}">
                <a16:creationId xmlns:a16="http://schemas.microsoft.com/office/drawing/2014/main" id="{EA0D9A2C-5138-6543-8884-8456C8089882}"/>
              </a:ext>
            </a:extLst>
          </p:cNvPr>
          <p:cNvSpPr>
            <a:spLocks noChangeAspect="1"/>
          </p:cNvSpPr>
          <p:nvPr/>
        </p:nvSpPr>
        <p:spPr>
          <a:xfrm>
            <a:off x="1939675" y="6111057"/>
            <a:ext cx="121200" cy="121200"/>
          </a:xfrm>
          <a:prstGeom prst="ellipse">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53" name="TextBox 52">
            <a:extLst>
              <a:ext uri="{FF2B5EF4-FFF2-40B4-BE49-F238E27FC236}">
                <a16:creationId xmlns:a16="http://schemas.microsoft.com/office/drawing/2014/main" id="{ACE0261E-904B-9549-B8EB-48CCBAB8DBA6}"/>
              </a:ext>
            </a:extLst>
          </p:cNvPr>
          <p:cNvSpPr txBox="1"/>
          <p:nvPr/>
        </p:nvSpPr>
        <p:spPr>
          <a:xfrm>
            <a:off x="813439" y="6521677"/>
            <a:ext cx="1710267" cy="282257"/>
          </a:xfrm>
          <a:prstGeom prst="rect">
            <a:avLst/>
          </a:prstGeom>
          <a:noFill/>
        </p:spPr>
        <p:txBody>
          <a:bodyPr wrap="square" rtlCol="0">
            <a:spAutoFit/>
          </a:bodyPr>
          <a:lstStyle/>
          <a:p>
            <a:pPr algn="l"/>
            <a:r>
              <a:rPr lang="en-GB" sz="1234" dirty="0">
                <a:solidFill>
                  <a:schemeClr val="bg1"/>
                </a:solidFill>
              </a:rPr>
              <a:t>Cold Commissioning</a:t>
            </a:r>
          </a:p>
        </p:txBody>
      </p:sp>
      <p:sp>
        <p:nvSpPr>
          <p:cNvPr id="54" name="TextBox 53">
            <a:extLst>
              <a:ext uri="{FF2B5EF4-FFF2-40B4-BE49-F238E27FC236}">
                <a16:creationId xmlns:a16="http://schemas.microsoft.com/office/drawing/2014/main" id="{CD0E7193-4390-1C4B-AC15-8C35939D90E2}"/>
              </a:ext>
            </a:extLst>
          </p:cNvPr>
          <p:cNvSpPr txBox="1"/>
          <p:nvPr/>
        </p:nvSpPr>
        <p:spPr>
          <a:xfrm>
            <a:off x="3605149" y="6529159"/>
            <a:ext cx="1710267" cy="282257"/>
          </a:xfrm>
          <a:prstGeom prst="rect">
            <a:avLst/>
          </a:prstGeom>
          <a:noFill/>
        </p:spPr>
        <p:txBody>
          <a:bodyPr wrap="square" rtlCol="0">
            <a:spAutoFit/>
          </a:bodyPr>
          <a:lstStyle/>
          <a:p>
            <a:pPr algn="l"/>
            <a:r>
              <a:rPr lang="en-GB" sz="1234" dirty="0">
                <a:solidFill>
                  <a:schemeClr val="bg1"/>
                </a:solidFill>
              </a:rPr>
              <a:t>Hot Commissioning</a:t>
            </a:r>
          </a:p>
        </p:txBody>
      </p:sp>
      <p:sp>
        <p:nvSpPr>
          <p:cNvPr id="55" name="TextBox 54">
            <a:extLst>
              <a:ext uri="{FF2B5EF4-FFF2-40B4-BE49-F238E27FC236}">
                <a16:creationId xmlns:a16="http://schemas.microsoft.com/office/drawing/2014/main" id="{DBFD2220-8C81-974D-9E2D-16AC7CAD0990}"/>
              </a:ext>
            </a:extLst>
          </p:cNvPr>
          <p:cNvSpPr txBox="1"/>
          <p:nvPr/>
        </p:nvSpPr>
        <p:spPr>
          <a:xfrm>
            <a:off x="9289098" y="6423144"/>
            <a:ext cx="1710267" cy="282257"/>
          </a:xfrm>
          <a:prstGeom prst="rect">
            <a:avLst/>
          </a:prstGeom>
          <a:noFill/>
        </p:spPr>
        <p:txBody>
          <a:bodyPr wrap="square" rtlCol="0">
            <a:spAutoFit/>
          </a:bodyPr>
          <a:lstStyle/>
          <a:p>
            <a:pPr algn="l"/>
            <a:r>
              <a:rPr lang="en-GB" sz="1234" dirty="0">
                <a:solidFill>
                  <a:schemeClr val="bg1"/>
                </a:solidFill>
              </a:rPr>
              <a:t>Early Science</a:t>
            </a:r>
          </a:p>
        </p:txBody>
      </p:sp>
      <p:sp>
        <p:nvSpPr>
          <p:cNvPr id="56" name="TextBox 55">
            <a:extLst>
              <a:ext uri="{FF2B5EF4-FFF2-40B4-BE49-F238E27FC236}">
                <a16:creationId xmlns:a16="http://schemas.microsoft.com/office/drawing/2014/main" id="{A68E63AD-144B-374C-9C63-AFF772466F93}"/>
              </a:ext>
            </a:extLst>
          </p:cNvPr>
          <p:cNvSpPr txBox="1"/>
          <p:nvPr/>
        </p:nvSpPr>
        <p:spPr>
          <a:xfrm>
            <a:off x="11989064" y="6521165"/>
            <a:ext cx="1710267" cy="282257"/>
          </a:xfrm>
          <a:prstGeom prst="rect">
            <a:avLst/>
          </a:prstGeom>
          <a:noFill/>
        </p:spPr>
        <p:txBody>
          <a:bodyPr wrap="square" rtlCol="0">
            <a:spAutoFit/>
          </a:bodyPr>
          <a:lstStyle/>
          <a:p>
            <a:pPr algn="l"/>
            <a:r>
              <a:rPr lang="en-GB" sz="1234" dirty="0">
                <a:solidFill>
                  <a:schemeClr val="bg1"/>
                </a:solidFill>
              </a:rPr>
              <a:t>User Programme</a:t>
            </a:r>
          </a:p>
        </p:txBody>
      </p:sp>
      <p:sp>
        <p:nvSpPr>
          <p:cNvPr id="12" name="TextBox 11">
            <a:extLst>
              <a:ext uri="{FF2B5EF4-FFF2-40B4-BE49-F238E27FC236}">
                <a16:creationId xmlns:a16="http://schemas.microsoft.com/office/drawing/2014/main" id="{DCC71FD0-5B98-2C4C-8B08-CCCA0961E2AF}"/>
              </a:ext>
            </a:extLst>
          </p:cNvPr>
          <p:cNvSpPr txBox="1"/>
          <p:nvPr/>
        </p:nvSpPr>
        <p:spPr>
          <a:xfrm>
            <a:off x="11421760" y="1498118"/>
            <a:ext cx="1768370" cy="923330"/>
          </a:xfrm>
          <a:prstGeom prst="rect">
            <a:avLst/>
          </a:prstGeom>
          <a:solidFill>
            <a:srgbClr val="00B050"/>
          </a:solidFill>
          <a:ln w="38100">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chemeClr val="bg1"/>
                </a:solidFill>
              </a:rPr>
              <a:t>Instrument Enters User Programme</a:t>
            </a:r>
          </a:p>
        </p:txBody>
      </p:sp>
      <p:sp>
        <p:nvSpPr>
          <p:cNvPr id="13" name="TextBox 12">
            <a:extLst>
              <a:ext uri="{FF2B5EF4-FFF2-40B4-BE49-F238E27FC236}">
                <a16:creationId xmlns:a16="http://schemas.microsoft.com/office/drawing/2014/main" id="{C19E59B7-74C0-4643-BD97-1018206F92C0}"/>
              </a:ext>
            </a:extLst>
          </p:cNvPr>
          <p:cNvSpPr txBox="1"/>
          <p:nvPr/>
        </p:nvSpPr>
        <p:spPr>
          <a:xfrm>
            <a:off x="722243" y="5079454"/>
            <a:ext cx="1416712" cy="472181"/>
          </a:xfrm>
          <a:prstGeom prst="rect">
            <a:avLst/>
          </a:prstGeom>
          <a:solidFill>
            <a:srgbClr val="0199DC"/>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234" dirty="0">
                <a:solidFill>
                  <a:schemeClr val="bg1"/>
                </a:solidFill>
              </a:rPr>
              <a:t>Safety Readiness Review</a:t>
            </a:r>
          </a:p>
        </p:txBody>
      </p:sp>
      <p:sp>
        <p:nvSpPr>
          <p:cNvPr id="22" name="Right Arrow 21">
            <a:extLst>
              <a:ext uri="{FF2B5EF4-FFF2-40B4-BE49-F238E27FC236}">
                <a16:creationId xmlns:a16="http://schemas.microsoft.com/office/drawing/2014/main" id="{A78E1104-6EB4-5A46-BC02-E04CBB2D9535}"/>
              </a:ext>
            </a:extLst>
          </p:cNvPr>
          <p:cNvSpPr/>
          <p:nvPr/>
        </p:nvSpPr>
        <p:spPr>
          <a:xfrm rot="16792346">
            <a:off x="7924123" y="3777789"/>
            <a:ext cx="2452492" cy="25856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a:extLst>
              <a:ext uri="{FF2B5EF4-FFF2-40B4-BE49-F238E27FC236}">
                <a16:creationId xmlns:a16="http://schemas.microsoft.com/office/drawing/2014/main" id="{C997AD57-EE50-914E-9BE6-2AE024720B72}"/>
              </a:ext>
            </a:extLst>
          </p:cNvPr>
          <p:cNvSpPr/>
          <p:nvPr/>
        </p:nvSpPr>
        <p:spPr>
          <a:xfrm rot="14148172">
            <a:off x="5611365" y="4109452"/>
            <a:ext cx="1608918" cy="25856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a:extLst>
              <a:ext uri="{FF2B5EF4-FFF2-40B4-BE49-F238E27FC236}">
                <a16:creationId xmlns:a16="http://schemas.microsoft.com/office/drawing/2014/main" id="{FCFD5DF1-94AE-014A-AC5C-0C1348A8F960}"/>
              </a:ext>
            </a:extLst>
          </p:cNvPr>
          <p:cNvSpPr/>
          <p:nvPr/>
        </p:nvSpPr>
        <p:spPr>
          <a:xfrm rot="15371656">
            <a:off x="6672005" y="3968500"/>
            <a:ext cx="2180241" cy="25752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49D41D13-BC54-5D49-A13F-C644B94C093E}"/>
              </a:ext>
            </a:extLst>
          </p:cNvPr>
          <p:cNvSpPr txBox="1"/>
          <p:nvPr/>
        </p:nvSpPr>
        <p:spPr>
          <a:xfrm>
            <a:off x="6706007" y="4488083"/>
            <a:ext cx="2440786" cy="92333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rgbClr val="666666"/>
                </a:solidFill>
              </a:rPr>
              <a:t>Activities that could meet “First Science” Milestone</a:t>
            </a:r>
          </a:p>
        </p:txBody>
      </p:sp>
      <p:sp>
        <p:nvSpPr>
          <p:cNvPr id="3" name="TextBox 2">
            <a:extLst>
              <a:ext uri="{FF2B5EF4-FFF2-40B4-BE49-F238E27FC236}">
                <a16:creationId xmlns:a16="http://schemas.microsoft.com/office/drawing/2014/main" id="{29674938-FC50-0D36-59DC-5F5ED0C6D18F}"/>
              </a:ext>
            </a:extLst>
          </p:cNvPr>
          <p:cNvSpPr txBox="1"/>
          <p:nvPr/>
        </p:nvSpPr>
        <p:spPr>
          <a:xfrm>
            <a:off x="11579868" y="5902774"/>
            <a:ext cx="889987" cy="472309"/>
          </a:xfrm>
          <a:prstGeom prst="rect">
            <a:avLst/>
          </a:prstGeom>
          <a:noFill/>
        </p:spPr>
        <p:txBody>
          <a:bodyPr wrap="none" rtlCol="0">
            <a:spAutoFit/>
          </a:bodyPr>
          <a:lstStyle/>
          <a:p>
            <a:pPr algn="l"/>
            <a:r>
              <a:rPr lang="en-US" sz="2469" b="1" dirty="0">
                <a:solidFill>
                  <a:srgbClr val="666666"/>
                </a:solidFill>
              </a:rPr>
              <a:t>2028</a:t>
            </a:r>
          </a:p>
        </p:txBody>
      </p:sp>
      <p:sp>
        <p:nvSpPr>
          <p:cNvPr id="5" name="TextBox 4">
            <a:extLst>
              <a:ext uri="{FF2B5EF4-FFF2-40B4-BE49-F238E27FC236}">
                <a16:creationId xmlns:a16="http://schemas.microsoft.com/office/drawing/2014/main" id="{5EDCA2F4-0B07-6A8A-B1D5-8511C13A4651}"/>
              </a:ext>
            </a:extLst>
          </p:cNvPr>
          <p:cNvSpPr txBox="1"/>
          <p:nvPr/>
        </p:nvSpPr>
        <p:spPr>
          <a:xfrm>
            <a:off x="3108556" y="5951414"/>
            <a:ext cx="889987" cy="472309"/>
          </a:xfrm>
          <a:prstGeom prst="rect">
            <a:avLst/>
          </a:prstGeom>
          <a:noFill/>
        </p:spPr>
        <p:txBody>
          <a:bodyPr wrap="none" rtlCol="0">
            <a:spAutoFit/>
          </a:bodyPr>
          <a:lstStyle/>
          <a:p>
            <a:pPr algn="l"/>
            <a:r>
              <a:rPr lang="en-US" sz="2469" b="1" dirty="0">
                <a:solidFill>
                  <a:srgbClr val="666666"/>
                </a:solidFill>
              </a:rPr>
              <a:t>2026</a:t>
            </a:r>
          </a:p>
        </p:txBody>
      </p:sp>
      <p:sp>
        <p:nvSpPr>
          <p:cNvPr id="9" name="TextBox 8">
            <a:extLst>
              <a:ext uri="{FF2B5EF4-FFF2-40B4-BE49-F238E27FC236}">
                <a16:creationId xmlns:a16="http://schemas.microsoft.com/office/drawing/2014/main" id="{6F063F05-9F3C-A332-2E95-138EF354D7C9}"/>
              </a:ext>
            </a:extLst>
          </p:cNvPr>
          <p:cNvSpPr txBox="1"/>
          <p:nvPr/>
        </p:nvSpPr>
        <p:spPr>
          <a:xfrm>
            <a:off x="4293191" y="7060734"/>
            <a:ext cx="6494085" cy="369332"/>
          </a:xfrm>
          <a:prstGeom prst="rect">
            <a:avLst/>
          </a:prstGeom>
          <a:noFill/>
        </p:spPr>
        <p:txBody>
          <a:bodyPr wrap="none" rtlCol="0">
            <a:spAutoFit/>
          </a:bodyPr>
          <a:lstStyle/>
          <a:p>
            <a:pPr algn="l"/>
            <a:r>
              <a:rPr lang="en-US" dirty="0">
                <a:solidFill>
                  <a:srgbClr val="666666"/>
                </a:solidFill>
              </a:rPr>
              <a:t>First instruments: </a:t>
            </a:r>
            <a:r>
              <a:rPr lang="en-US" b="1" dirty="0">
                <a:solidFill>
                  <a:srgbClr val="666666"/>
                </a:solidFill>
              </a:rPr>
              <a:t>ODIN</a:t>
            </a:r>
            <a:r>
              <a:rPr lang="en-US" dirty="0">
                <a:solidFill>
                  <a:srgbClr val="666666"/>
                </a:solidFill>
              </a:rPr>
              <a:t>, </a:t>
            </a:r>
            <a:r>
              <a:rPr lang="en-US" dirty="0" err="1">
                <a:solidFill>
                  <a:srgbClr val="666666"/>
                </a:solidFill>
              </a:rPr>
              <a:t>LoKI</a:t>
            </a:r>
            <a:r>
              <a:rPr lang="en-US" dirty="0">
                <a:solidFill>
                  <a:srgbClr val="666666"/>
                </a:solidFill>
              </a:rPr>
              <a:t>, </a:t>
            </a:r>
            <a:r>
              <a:rPr lang="en-US" b="1" dirty="0">
                <a:solidFill>
                  <a:srgbClr val="666666"/>
                </a:solidFill>
              </a:rPr>
              <a:t>DREAM</a:t>
            </a:r>
            <a:r>
              <a:rPr lang="en-US" dirty="0">
                <a:solidFill>
                  <a:srgbClr val="666666"/>
                </a:solidFill>
              </a:rPr>
              <a:t>, BIFROST, NMX, TBL</a:t>
            </a:r>
          </a:p>
        </p:txBody>
      </p:sp>
      <p:sp>
        <p:nvSpPr>
          <p:cNvPr id="10" name="Right Triangle 9">
            <a:extLst>
              <a:ext uri="{FF2B5EF4-FFF2-40B4-BE49-F238E27FC236}">
                <a16:creationId xmlns:a16="http://schemas.microsoft.com/office/drawing/2014/main" id="{402EAA27-9082-1C69-311B-C1B12FF7D82A}"/>
              </a:ext>
            </a:extLst>
          </p:cNvPr>
          <p:cNvSpPr/>
          <p:nvPr/>
        </p:nvSpPr>
        <p:spPr>
          <a:xfrm flipH="1">
            <a:off x="4133145" y="6034574"/>
            <a:ext cx="6232276" cy="348330"/>
          </a:xfrm>
          <a:prstGeom prst="rtTriangle">
            <a:avLst/>
          </a:prstGeom>
          <a:solidFill>
            <a:srgbClr val="DE76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D31456-1D03-9E8A-CB39-0BF5DCB941CF}"/>
              </a:ext>
            </a:extLst>
          </p:cNvPr>
          <p:cNvSpPr txBox="1"/>
          <p:nvPr/>
        </p:nvSpPr>
        <p:spPr>
          <a:xfrm rot="21326008">
            <a:off x="9325257" y="5708815"/>
            <a:ext cx="966931" cy="369332"/>
          </a:xfrm>
          <a:prstGeom prst="rect">
            <a:avLst/>
          </a:prstGeom>
          <a:noFill/>
        </p:spPr>
        <p:txBody>
          <a:bodyPr wrap="none" rtlCol="0">
            <a:spAutoFit/>
          </a:bodyPr>
          <a:lstStyle/>
          <a:p>
            <a:pPr algn="l"/>
            <a:r>
              <a:rPr lang="en-US" dirty="0">
                <a:solidFill>
                  <a:srgbClr val="666666"/>
                </a:solidFill>
              </a:rPr>
              <a:t>570 kW</a:t>
            </a:r>
          </a:p>
        </p:txBody>
      </p:sp>
      <p:sp>
        <p:nvSpPr>
          <p:cNvPr id="18" name="TextBox 17">
            <a:extLst>
              <a:ext uri="{FF2B5EF4-FFF2-40B4-BE49-F238E27FC236}">
                <a16:creationId xmlns:a16="http://schemas.microsoft.com/office/drawing/2014/main" id="{3C27A21D-94B0-3F10-A47B-41BC7752F64D}"/>
              </a:ext>
            </a:extLst>
          </p:cNvPr>
          <p:cNvSpPr txBox="1"/>
          <p:nvPr/>
        </p:nvSpPr>
        <p:spPr>
          <a:xfrm rot="21280578">
            <a:off x="4139539" y="6011641"/>
            <a:ext cx="966931" cy="369332"/>
          </a:xfrm>
          <a:prstGeom prst="rect">
            <a:avLst/>
          </a:prstGeom>
          <a:noFill/>
        </p:spPr>
        <p:txBody>
          <a:bodyPr wrap="none" rtlCol="0">
            <a:spAutoFit/>
          </a:bodyPr>
          <a:lstStyle/>
          <a:p>
            <a:pPr algn="l"/>
            <a:r>
              <a:rPr lang="en-US" dirty="0">
                <a:solidFill>
                  <a:srgbClr val="666666"/>
                </a:solidFill>
              </a:rPr>
              <a:t>140 kW</a:t>
            </a:r>
          </a:p>
        </p:txBody>
      </p:sp>
      <p:sp>
        <p:nvSpPr>
          <p:cNvPr id="7" name="Rubrik 1">
            <a:extLst>
              <a:ext uri="{FF2B5EF4-FFF2-40B4-BE49-F238E27FC236}">
                <a16:creationId xmlns:a16="http://schemas.microsoft.com/office/drawing/2014/main" id="{6329AC29-3ADB-FD07-1C39-573040581C0D}"/>
              </a:ext>
            </a:extLst>
          </p:cNvPr>
          <p:cNvSpPr txBox="1">
            <a:spLocks/>
          </p:cNvSpPr>
          <p:nvPr/>
        </p:nvSpPr>
        <p:spPr>
          <a:xfrm>
            <a:off x="898359" y="113727"/>
            <a:ext cx="10504407" cy="737680"/>
          </a:xfrm>
          <a:prstGeom prst="rect">
            <a:avLst/>
          </a:prstGeom>
        </p:spPr>
        <p:txBody>
          <a:bodyPr vert="horz" lIns="90000" tIns="45720" rIns="91440" bIns="18000" rtlCol="0" anchor="t" anchorCtr="0">
            <a:noAutofit/>
          </a:bodyPr>
          <a:lstStyle>
            <a:lvl1pPr algn="l" defTabSz="1026140" rtl="0" eaLnBrk="1" latinLnBrk="0" hangingPunct="1">
              <a:lnSpc>
                <a:spcPct val="90000"/>
              </a:lnSpc>
              <a:spcBef>
                <a:spcPct val="0"/>
              </a:spcBef>
              <a:buNone/>
              <a:defRPr sz="4713" kern="1200">
                <a:solidFill>
                  <a:srgbClr val="666666"/>
                </a:solidFill>
                <a:latin typeface="Segoe UI Light" panose="020B0502040204020203" pitchFamily="34" charset="0"/>
                <a:ea typeface="+mj-ea"/>
                <a:cs typeface="Segoe UI Light" panose="020B0502040204020203" pitchFamily="34" charset="0"/>
              </a:defRPr>
            </a:lvl1pPr>
          </a:lstStyle>
          <a:p>
            <a:r>
              <a:rPr lang="en-GB" dirty="0">
                <a:solidFill>
                  <a:schemeClr val="tx1">
                    <a:lumMod val="75000"/>
                    <a:lumOff val="25000"/>
                  </a:schemeClr>
                </a:solidFill>
              </a:rPr>
              <a:t>How?</a:t>
            </a:r>
          </a:p>
        </p:txBody>
      </p:sp>
      <p:sp>
        <p:nvSpPr>
          <p:cNvPr id="8" name="Platshållare för text 7">
            <a:extLst>
              <a:ext uri="{FF2B5EF4-FFF2-40B4-BE49-F238E27FC236}">
                <a16:creationId xmlns:a16="http://schemas.microsoft.com/office/drawing/2014/main" id="{0DFD17F1-A2B0-950A-689F-D6E1D78ADB4E}"/>
              </a:ext>
            </a:extLst>
          </p:cNvPr>
          <p:cNvSpPr>
            <a:spLocks noGrp="1"/>
          </p:cNvSpPr>
          <p:nvPr>
            <p:ph type="body" sz="quarter" idx="14"/>
          </p:nvPr>
        </p:nvSpPr>
        <p:spPr>
          <a:xfrm>
            <a:off x="898359" y="860737"/>
            <a:ext cx="10504407" cy="569052"/>
          </a:xfrm>
        </p:spPr>
        <p:txBody>
          <a:bodyPr/>
          <a:lstStyle/>
          <a:p>
            <a:r>
              <a:rPr lang="en-GB" dirty="0"/>
              <a:t>An instrument journey to users</a:t>
            </a:r>
          </a:p>
        </p:txBody>
      </p:sp>
      <p:sp>
        <p:nvSpPr>
          <p:cNvPr id="21" name="Date Placeholder 20">
            <a:extLst>
              <a:ext uri="{FF2B5EF4-FFF2-40B4-BE49-F238E27FC236}">
                <a16:creationId xmlns:a16="http://schemas.microsoft.com/office/drawing/2014/main" id="{BB86C11C-A7F1-1CAE-D51D-54D93BD696C6}"/>
              </a:ext>
            </a:extLst>
          </p:cNvPr>
          <p:cNvSpPr>
            <a:spLocks noGrp="1"/>
          </p:cNvSpPr>
          <p:nvPr>
            <p:ph type="dt" sz="half" idx="10"/>
          </p:nvPr>
        </p:nvSpPr>
        <p:spPr/>
        <p:txBody>
          <a:bodyPr/>
          <a:lstStyle/>
          <a:p>
            <a:r>
              <a:rPr lang="en-US"/>
              <a:t>2026-04-14</a:t>
            </a:r>
            <a:endParaRPr lang="sv-SE" dirty="0"/>
          </a:p>
        </p:txBody>
      </p:sp>
      <p:sp>
        <p:nvSpPr>
          <p:cNvPr id="4" name="Slide Number Placeholder 3">
            <a:extLst>
              <a:ext uri="{FF2B5EF4-FFF2-40B4-BE49-F238E27FC236}">
                <a16:creationId xmlns:a16="http://schemas.microsoft.com/office/drawing/2014/main" id="{73ECF7EE-1371-EDBF-1C41-34DAF489A8BC}"/>
              </a:ext>
            </a:extLst>
          </p:cNvPr>
          <p:cNvSpPr>
            <a:spLocks noGrp="1"/>
          </p:cNvSpPr>
          <p:nvPr>
            <p:ph type="sldNum" sz="quarter" idx="12"/>
          </p:nvPr>
        </p:nvSpPr>
        <p:spPr/>
        <p:txBody>
          <a:bodyPr/>
          <a:lstStyle/>
          <a:p>
            <a:fld id="{F7283078-D760-1647-8B80-66BA8B52336D}" type="slidenum">
              <a:rPr lang="sv-SE" smtClean="0"/>
              <a:t>32</a:t>
            </a:fld>
            <a:endParaRPr lang="sv-SE" dirty="0"/>
          </a:p>
        </p:txBody>
      </p:sp>
      <p:sp>
        <p:nvSpPr>
          <p:cNvPr id="19" name="Footer Placeholder 18">
            <a:extLst>
              <a:ext uri="{FF2B5EF4-FFF2-40B4-BE49-F238E27FC236}">
                <a16:creationId xmlns:a16="http://schemas.microsoft.com/office/drawing/2014/main" id="{13265F91-9486-FE92-039B-1A44AF83A299}"/>
              </a:ext>
            </a:extLst>
          </p:cNvPr>
          <p:cNvSpPr>
            <a:spLocks noGrp="1"/>
          </p:cNvSpPr>
          <p:nvPr>
            <p:ph type="ftr" sz="quarter" idx="11"/>
          </p:nvPr>
        </p:nvSpPr>
        <p:spPr/>
        <p:txBody>
          <a:bodyPr/>
          <a:lstStyle/>
          <a:p>
            <a:r>
              <a:rPr lang="sv-SE"/>
              <a:t>23rd ESS ILO network meeting (nick.gazis@ess.eu)</a:t>
            </a:r>
            <a:endParaRPr lang="sv-SE" dirty="0"/>
          </a:p>
        </p:txBody>
      </p:sp>
      <p:sp>
        <p:nvSpPr>
          <p:cNvPr id="2" name="Footer Placeholder 2">
            <a:extLst>
              <a:ext uri="{FF2B5EF4-FFF2-40B4-BE49-F238E27FC236}">
                <a16:creationId xmlns:a16="http://schemas.microsoft.com/office/drawing/2014/main" id="{62BC3148-6014-D9B7-CA45-324554A8BA97}"/>
              </a:ext>
            </a:extLst>
          </p:cNvPr>
          <p:cNvSpPr txBox="1">
            <a:spLocks/>
          </p:cNvSpPr>
          <p:nvPr/>
        </p:nvSpPr>
        <p:spPr>
          <a:xfrm>
            <a:off x="10041731" y="7022870"/>
            <a:ext cx="3712675" cy="409751"/>
          </a:xfrm>
          <a:prstGeom prst="rect">
            <a:avLst/>
          </a:prstGeom>
        </p:spPr>
        <p:txBody>
          <a:bodyPr vert="horz" lIns="91440" tIns="45720" rIns="91440" bIns="45720" rtlCol="0" anchor="ctr"/>
          <a:lstStyle>
            <a:defPPr>
              <a:defRPr kern="0"/>
            </a:defPPr>
            <a:lvl1pPr algn="l">
              <a:defRPr sz="898" cap="all" spc="90" baseline="0">
                <a:solidFill>
                  <a:srgbClr val="CCCCCC"/>
                </a:solidFill>
              </a:defRPr>
            </a:lvl1pPr>
          </a:lstStyle>
          <a:p>
            <a:r>
              <a:rPr lang="en-GB" sz="1050" dirty="0">
                <a:solidFill>
                  <a:schemeClr val="tx1">
                    <a:lumMod val="75000"/>
                    <a:lumOff val="25000"/>
                  </a:schemeClr>
                </a:solidFill>
              </a:rPr>
              <a:t>Courtesy of </a:t>
            </a:r>
            <a:r>
              <a:rPr lang="en-GB" sz="1050" dirty="0" err="1">
                <a:solidFill>
                  <a:schemeClr val="tx1">
                    <a:lumMod val="75000"/>
                    <a:lumOff val="25000"/>
                  </a:schemeClr>
                </a:solidFill>
              </a:rPr>
              <a:t>mikhail.feygenson@ess.eu</a:t>
            </a:r>
            <a:endParaRPr lang="sv-SE" sz="1050" dirty="0">
              <a:solidFill>
                <a:schemeClr val="tx1">
                  <a:lumMod val="75000"/>
                  <a:lumOff val="25000"/>
                </a:schemeClr>
              </a:solidFill>
            </a:endParaRPr>
          </a:p>
        </p:txBody>
      </p:sp>
    </p:spTree>
    <p:extLst>
      <p:ext uri="{BB962C8B-B14F-4D97-AF65-F5344CB8AC3E}">
        <p14:creationId xmlns:p14="http://schemas.microsoft.com/office/powerpoint/2010/main" val="398864062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dirty="0"/>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txBody>
          <a:bodyPr/>
          <a:lstStyle/>
          <a:p>
            <a:endParaRPr lang="en-US"/>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Mechanical Engineering Technology &amp; Analysis </a:t>
            </a:r>
            <a:br>
              <a:rPr lang="en-GB" dirty="0"/>
            </a:br>
            <a:r>
              <a:rPr lang="en-GB" dirty="0"/>
              <a:t>(META) </a:t>
            </a:r>
            <a:br>
              <a:rPr lang="en-GB" dirty="0"/>
            </a:br>
            <a:r>
              <a:rPr lang="en-GB" dirty="0"/>
              <a:t>Group</a:t>
            </a:r>
          </a:p>
        </p:txBody>
      </p:sp>
      <p:pic>
        <p:nvPicPr>
          <p:cNvPr id="7" name="Picture 6">
            <a:extLst>
              <a:ext uri="{FF2B5EF4-FFF2-40B4-BE49-F238E27FC236}">
                <a16:creationId xmlns:a16="http://schemas.microsoft.com/office/drawing/2014/main" id="{2491CE18-19DA-DE42-89EF-A0E45ECA59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69697" y="0"/>
            <a:ext cx="6412701" cy="7696200"/>
          </a:xfrm>
          <a:prstGeom prst="rect">
            <a:avLst/>
          </a:prstGeom>
        </p:spPr>
      </p:pic>
    </p:spTree>
    <p:extLst>
      <p:ext uri="{BB962C8B-B14F-4D97-AF65-F5344CB8AC3E}">
        <p14:creationId xmlns:p14="http://schemas.microsoft.com/office/powerpoint/2010/main" val="107044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976361" y="297808"/>
            <a:ext cx="11266227" cy="737680"/>
          </a:xfrm>
        </p:spPr>
        <p:txBody>
          <a:bodyPr/>
          <a:lstStyle/>
          <a:p>
            <a:r>
              <a:rPr lang="en-GB" sz="4040" dirty="0"/>
              <a:t>Mechanical Engineering Technology Analysis Group</a:t>
            </a:r>
            <a:endParaRPr lang="en-GB" sz="4040" dirty="0">
              <a:solidFill>
                <a:schemeClr val="tx1">
                  <a:lumMod val="75000"/>
                  <a:lumOff val="25000"/>
                </a:schemeClr>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516731" y="1898089"/>
            <a:ext cx="9571274" cy="4540812"/>
          </a:xfrm>
        </p:spPr>
        <p:txBody>
          <a:bodyPr/>
          <a:lstStyle/>
          <a:p>
            <a:pPr marL="80798" indent="-80798">
              <a:spcBef>
                <a:spcPts val="673"/>
              </a:spcBef>
              <a:spcAft>
                <a:spcPts val="673"/>
              </a:spcAft>
            </a:pPr>
            <a:r>
              <a:rPr lang="en-US" dirty="0"/>
              <a:t>From available FTE to Mechanical Engineering services  </a:t>
            </a:r>
          </a:p>
          <a:p>
            <a:pPr marL="80798" indent="-80798">
              <a:spcBef>
                <a:spcPts val="673"/>
              </a:spcBef>
              <a:spcAft>
                <a:spcPts val="673"/>
              </a:spcAft>
            </a:pPr>
            <a:endParaRPr lang="en-US" sz="898" dirty="0">
              <a:solidFill>
                <a:schemeClr val="tx1">
                  <a:lumMod val="75000"/>
                  <a:lumOff val="25000"/>
                </a:schemeClr>
              </a:solidFill>
            </a:endParaRPr>
          </a:p>
          <a:p>
            <a:pPr marL="403992" lvl="1" indent="-242395">
              <a:spcBef>
                <a:spcPts val="337"/>
              </a:spcBef>
              <a:spcAft>
                <a:spcPts val="337"/>
              </a:spcAft>
            </a:pPr>
            <a:r>
              <a:rPr lang="en-US" dirty="0">
                <a:solidFill>
                  <a:schemeClr val="tx1">
                    <a:lumMod val="75000"/>
                    <a:lumOff val="25000"/>
                  </a:schemeClr>
                </a:solidFill>
              </a:rPr>
              <a:t>Centralization of </a:t>
            </a:r>
            <a:r>
              <a:rPr lang="en-US" i="1" dirty="0">
                <a:solidFill>
                  <a:srgbClr val="0070C0"/>
                </a:solidFill>
              </a:rPr>
              <a:t>Mech Engineers </a:t>
            </a:r>
            <a:r>
              <a:rPr lang="en-US" dirty="0">
                <a:solidFill>
                  <a:schemeClr val="tx1">
                    <a:lumMod val="75000"/>
                    <a:lumOff val="25000"/>
                  </a:schemeClr>
                </a:solidFill>
              </a:rPr>
              <a:t>&amp; </a:t>
            </a:r>
            <a:r>
              <a:rPr lang="en-US" i="1" dirty="0">
                <a:solidFill>
                  <a:srgbClr val="0070C0"/>
                </a:solidFill>
              </a:rPr>
              <a:t>Machine Design </a:t>
            </a:r>
          </a:p>
          <a:p>
            <a:pPr marL="161597" lvl="1" indent="0">
              <a:spcBef>
                <a:spcPts val="337"/>
              </a:spcBef>
              <a:spcAft>
                <a:spcPts val="337"/>
              </a:spcAft>
              <a:buNone/>
            </a:pPr>
            <a:endParaRPr lang="en-US" sz="561" dirty="0">
              <a:solidFill>
                <a:schemeClr val="tx1">
                  <a:lumMod val="75000"/>
                  <a:lumOff val="25000"/>
                </a:schemeClr>
              </a:solidFill>
            </a:endParaRPr>
          </a:p>
          <a:p>
            <a:pPr marL="403992" lvl="1" indent="-242395">
              <a:spcBef>
                <a:spcPts val="337"/>
              </a:spcBef>
              <a:spcAft>
                <a:spcPts val="337"/>
              </a:spcAft>
            </a:pPr>
            <a:r>
              <a:rPr lang="en-US" dirty="0">
                <a:solidFill>
                  <a:schemeClr val="tx1">
                    <a:lumMod val="75000"/>
                    <a:lumOff val="25000"/>
                  </a:schemeClr>
                </a:solidFill>
              </a:rPr>
              <a:t>Centralization of Mechanical Engineering Expertise &amp; </a:t>
            </a:r>
            <a:r>
              <a:rPr lang="en-US" i="1" dirty="0">
                <a:solidFill>
                  <a:srgbClr val="0070C0"/>
                </a:solidFill>
              </a:rPr>
              <a:t>Reviewing</a:t>
            </a:r>
            <a:r>
              <a:rPr lang="en-US" dirty="0">
                <a:solidFill>
                  <a:schemeClr val="tx1">
                    <a:lumMod val="75000"/>
                    <a:lumOff val="25000"/>
                  </a:schemeClr>
                </a:solidFill>
              </a:rPr>
              <a:t> </a:t>
            </a:r>
          </a:p>
          <a:p>
            <a:pPr marL="161597" lvl="1" indent="0">
              <a:spcBef>
                <a:spcPts val="337"/>
              </a:spcBef>
              <a:spcAft>
                <a:spcPts val="337"/>
              </a:spcAft>
              <a:buNone/>
            </a:pPr>
            <a:endParaRPr lang="en-US" sz="898" dirty="0">
              <a:solidFill>
                <a:schemeClr val="tx1">
                  <a:lumMod val="75000"/>
                  <a:lumOff val="25000"/>
                </a:schemeClr>
              </a:solidFill>
            </a:endParaRPr>
          </a:p>
          <a:p>
            <a:pPr marL="403992" lvl="1" indent="-242395">
              <a:spcBef>
                <a:spcPts val="337"/>
              </a:spcBef>
              <a:spcAft>
                <a:spcPts val="337"/>
              </a:spcAft>
            </a:pPr>
            <a:r>
              <a:rPr lang="en-US" dirty="0">
                <a:solidFill>
                  <a:schemeClr val="tx1">
                    <a:lumMod val="75000"/>
                    <a:lumOff val="25000"/>
                  </a:schemeClr>
                </a:solidFill>
              </a:rPr>
              <a:t>Centralization of Simulations, </a:t>
            </a:r>
            <a:r>
              <a:rPr lang="en-US" i="1" dirty="0">
                <a:solidFill>
                  <a:srgbClr val="0070C0"/>
                </a:solidFill>
              </a:rPr>
              <a:t>FEA</a:t>
            </a:r>
            <a:r>
              <a:rPr lang="en-US" dirty="0">
                <a:solidFill>
                  <a:schemeClr val="tx1">
                    <a:lumMod val="75000"/>
                    <a:lumOff val="25000"/>
                  </a:schemeClr>
                </a:solidFill>
              </a:rPr>
              <a:t> &amp; Eng Calculations </a:t>
            </a:r>
          </a:p>
          <a:p>
            <a:pPr marL="161597" lvl="1" indent="0">
              <a:spcBef>
                <a:spcPts val="337"/>
              </a:spcBef>
              <a:spcAft>
                <a:spcPts val="337"/>
              </a:spcAft>
              <a:buNone/>
            </a:pPr>
            <a:endParaRPr lang="en-US" sz="898" dirty="0">
              <a:solidFill>
                <a:schemeClr val="tx1">
                  <a:lumMod val="75000"/>
                  <a:lumOff val="25000"/>
                </a:schemeClr>
              </a:solidFill>
            </a:endParaRPr>
          </a:p>
          <a:p>
            <a:pPr marL="403992" lvl="1" indent="-242395">
              <a:spcBef>
                <a:spcPts val="337"/>
              </a:spcBef>
              <a:spcAft>
                <a:spcPts val="337"/>
              </a:spcAft>
            </a:pPr>
            <a:r>
              <a:rPr lang="en-US" dirty="0">
                <a:solidFill>
                  <a:schemeClr val="tx1">
                    <a:lumMod val="75000"/>
                    <a:lumOff val="25000"/>
                  </a:schemeClr>
                </a:solidFill>
              </a:rPr>
              <a:t>Operate Mechanical </a:t>
            </a:r>
            <a:r>
              <a:rPr lang="en-US" i="1" dirty="0">
                <a:solidFill>
                  <a:srgbClr val="0070C0"/>
                </a:solidFill>
              </a:rPr>
              <a:t>Measurements</a:t>
            </a:r>
            <a:r>
              <a:rPr lang="en-US" dirty="0">
                <a:solidFill>
                  <a:schemeClr val="tx1">
                    <a:lumMod val="75000"/>
                    <a:lumOff val="25000"/>
                  </a:schemeClr>
                </a:solidFill>
              </a:rPr>
              <a:t> Lab (MML) &amp; Repairs </a:t>
            </a:r>
          </a:p>
          <a:p>
            <a:pPr marL="161597" lvl="1" indent="0">
              <a:spcBef>
                <a:spcPts val="337"/>
              </a:spcBef>
              <a:spcAft>
                <a:spcPts val="337"/>
              </a:spcAft>
              <a:buNone/>
            </a:pPr>
            <a:endParaRPr lang="en-US" sz="898" dirty="0">
              <a:solidFill>
                <a:schemeClr val="tx1">
                  <a:lumMod val="75000"/>
                  <a:lumOff val="25000"/>
                </a:schemeClr>
              </a:solidFill>
            </a:endParaRPr>
          </a:p>
          <a:p>
            <a:pPr marL="403992" lvl="1" indent="-242395">
              <a:spcBef>
                <a:spcPts val="337"/>
              </a:spcBef>
              <a:spcAft>
                <a:spcPts val="337"/>
              </a:spcAft>
            </a:pPr>
            <a:r>
              <a:rPr lang="en-US" dirty="0">
                <a:solidFill>
                  <a:schemeClr val="tx1">
                    <a:lumMod val="75000"/>
                    <a:lumOff val="25000"/>
                  </a:schemeClr>
                </a:solidFill>
              </a:rPr>
              <a:t>Execute Mechanical </a:t>
            </a:r>
            <a:r>
              <a:rPr lang="en-US" i="1" dirty="0">
                <a:solidFill>
                  <a:srgbClr val="0070C0"/>
                </a:solidFill>
              </a:rPr>
              <a:t>Standardization</a:t>
            </a:r>
            <a:r>
              <a:rPr lang="en-US" dirty="0">
                <a:solidFill>
                  <a:schemeClr val="tx1">
                    <a:lumMod val="75000"/>
                    <a:lumOff val="25000"/>
                  </a:schemeClr>
                </a:solidFill>
              </a:rPr>
              <a:t>, ISO-GPS </a:t>
            </a:r>
            <a:r>
              <a:rPr lang="en-US" i="1" dirty="0">
                <a:solidFill>
                  <a:srgbClr val="0070C0"/>
                </a:solidFill>
              </a:rPr>
              <a:t>Training</a:t>
            </a:r>
            <a:r>
              <a:rPr lang="en-US" dirty="0">
                <a:solidFill>
                  <a:schemeClr val="tx1">
                    <a:lumMod val="75000"/>
                    <a:lumOff val="25000"/>
                  </a:schemeClr>
                </a:solidFill>
              </a:rPr>
              <a:t>, FEA codes</a:t>
            </a:r>
          </a:p>
          <a:p>
            <a:pPr marL="161597" lvl="1" indent="0">
              <a:spcBef>
                <a:spcPts val="337"/>
              </a:spcBef>
              <a:spcAft>
                <a:spcPts val="337"/>
              </a:spcAft>
              <a:buNone/>
            </a:pPr>
            <a:endParaRPr lang="en-US" sz="898" dirty="0">
              <a:solidFill>
                <a:schemeClr val="tx1">
                  <a:lumMod val="75000"/>
                  <a:lumOff val="25000"/>
                </a:schemeClr>
              </a:solidFill>
            </a:endParaRPr>
          </a:p>
          <a:p>
            <a:pPr marL="403992" lvl="1" indent="-242395">
              <a:spcBef>
                <a:spcPts val="337"/>
              </a:spcBef>
              <a:spcAft>
                <a:spcPts val="337"/>
              </a:spcAft>
            </a:pPr>
            <a:r>
              <a:rPr lang="en-US" dirty="0">
                <a:solidFill>
                  <a:schemeClr val="tx1">
                    <a:lumMod val="75000"/>
                    <a:lumOff val="25000"/>
                  </a:schemeClr>
                </a:solidFill>
              </a:rPr>
              <a:t>Organize &amp; Host the </a:t>
            </a:r>
            <a:r>
              <a:rPr lang="en-US" i="1" dirty="0">
                <a:solidFill>
                  <a:srgbClr val="0070C0"/>
                </a:solidFill>
              </a:rPr>
              <a:t>Fora</a:t>
            </a:r>
            <a:r>
              <a:rPr lang="en-US" dirty="0">
                <a:solidFill>
                  <a:schemeClr val="tx1">
                    <a:lumMod val="75000"/>
                    <a:lumOff val="25000"/>
                  </a:schemeClr>
                </a:solidFill>
              </a:rPr>
              <a:t> for Mechanical </a:t>
            </a:r>
            <a:r>
              <a:rPr lang="en-US" i="1" dirty="0">
                <a:solidFill>
                  <a:srgbClr val="0070C0"/>
                </a:solidFill>
              </a:rPr>
              <a:t>Users</a:t>
            </a:r>
            <a:r>
              <a:rPr lang="en-US" dirty="0">
                <a:solidFill>
                  <a:schemeClr val="tx1">
                    <a:lumMod val="75000"/>
                    <a:lumOff val="25000"/>
                  </a:schemeClr>
                </a:solidFill>
              </a:rPr>
              <a:t> &amp; </a:t>
            </a:r>
            <a:r>
              <a:rPr lang="en-US" i="1" dirty="0">
                <a:solidFill>
                  <a:srgbClr val="0070C0"/>
                </a:solidFill>
              </a:rPr>
              <a:t>development</a:t>
            </a:r>
            <a:r>
              <a:rPr lang="en-US" dirty="0">
                <a:solidFill>
                  <a:schemeClr val="tx1">
                    <a:lumMod val="75000"/>
                    <a:lumOff val="25000"/>
                  </a:schemeClr>
                </a:solidFill>
              </a:rPr>
              <a:t> for ESS </a:t>
            </a:r>
            <a:endParaRPr lang="sv-SE" dirty="0">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976361" y="1033705"/>
            <a:ext cx="10504000" cy="569052"/>
          </a:xfrm>
        </p:spPr>
        <p:txBody>
          <a:bodyPr/>
          <a:lstStyle/>
          <a:p>
            <a:r>
              <a:rPr lang="en-GB" sz="2693" i="1" dirty="0"/>
              <a:t>‘One shop stop’ for centralized mechanical engineering services </a:t>
            </a:r>
            <a:endParaRPr lang="en-GB" i="1" dirty="0"/>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342046" y="7266693"/>
            <a:ext cx="934427" cy="409751"/>
          </a:xfrm>
        </p:spPr>
        <p:txBody>
          <a:bodyPr/>
          <a:lstStyle/>
          <a:p>
            <a:r>
              <a:rPr lang="en-US"/>
              <a:t>2026-04-14</a:t>
            </a:r>
            <a:endParaRPr lang="sv-SE" dirty="0"/>
          </a:p>
        </p:txBody>
      </p:sp>
      <p:pic>
        <p:nvPicPr>
          <p:cNvPr id="9" name="Picture 8">
            <a:extLst>
              <a:ext uri="{FF2B5EF4-FFF2-40B4-BE49-F238E27FC236}">
                <a16:creationId xmlns:a16="http://schemas.microsoft.com/office/drawing/2014/main" id="{3520D252-FFA9-D5B5-4DA7-D05CAAEBFB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1451" y="2319965"/>
            <a:ext cx="3674481" cy="3056269"/>
          </a:xfrm>
          <a:prstGeom prst="rect">
            <a:avLst/>
          </a:prstGeom>
        </p:spPr>
      </p:pic>
      <p:sp>
        <p:nvSpPr>
          <p:cNvPr id="4" name="Slide Number Placeholder 3">
            <a:extLst>
              <a:ext uri="{FF2B5EF4-FFF2-40B4-BE49-F238E27FC236}">
                <a16:creationId xmlns:a16="http://schemas.microsoft.com/office/drawing/2014/main" id="{53AA32CF-8C92-EC45-ED38-042BF320FCA4}"/>
              </a:ext>
            </a:extLst>
          </p:cNvPr>
          <p:cNvSpPr>
            <a:spLocks noGrp="1"/>
          </p:cNvSpPr>
          <p:nvPr>
            <p:ph type="sldNum" sz="quarter" idx="12"/>
          </p:nvPr>
        </p:nvSpPr>
        <p:spPr/>
        <p:txBody>
          <a:bodyPr/>
          <a:lstStyle/>
          <a:p>
            <a:fld id="{F7283078-D760-1647-8B80-66BA8B52336D}" type="slidenum">
              <a:rPr lang="sv-SE" smtClean="0"/>
              <a:t>34</a:t>
            </a:fld>
            <a:endParaRPr lang="sv-SE"/>
          </a:p>
        </p:txBody>
      </p:sp>
      <p:sp>
        <p:nvSpPr>
          <p:cNvPr id="5" name="Footer Placeholder 4">
            <a:extLst>
              <a:ext uri="{FF2B5EF4-FFF2-40B4-BE49-F238E27FC236}">
                <a16:creationId xmlns:a16="http://schemas.microsoft.com/office/drawing/2014/main" id="{4D8A2E1E-AAD1-9CD5-D293-EE3342A954AF}"/>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64105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226B36-AC35-D5A0-6FF5-C839C45CB9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0322" y="1333500"/>
            <a:ext cx="8999209" cy="6292575"/>
          </a:xfrm>
          <a:prstGeom prst="rect">
            <a:avLst/>
          </a:prstGeom>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sz="3142" dirty="0"/>
              <a:t>Mechanical Engineering Technology &amp; Analysis (META) Group </a:t>
            </a:r>
            <a:endParaRPr lang="en-GB" sz="3142" dirty="0">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238655" y="952500"/>
            <a:ext cx="10504407" cy="569052"/>
          </a:xfrm>
        </p:spPr>
        <p:txBody>
          <a:bodyPr/>
          <a:lstStyle/>
          <a:p>
            <a:r>
              <a:rPr lang="en-GB" sz="2244" dirty="0"/>
              <a:t>Part of the Design &amp; Engineering Division </a:t>
            </a:r>
          </a:p>
        </p:txBody>
      </p:sp>
      <p:sp>
        <p:nvSpPr>
          <p:cNvPr id="11" name="TextBox 10">
            <a:extLst>
              <a:ext uri="{FF2B5EF4-FFF2-40B4-BE49-F238E27FC236}">
                <a16:creationId xmlns:a16="http://schemas.microsoft.com/office/drawing/2014/main" id="{BAE1470A-4062-2A4A-A45C-C0FBF9353257}"/>
              </a:ext>
            </a:extLst>
          </p:cNvPr>
          <p:cNvSpPr txBox="1"/>
          <p:nvPr/>
        </p:nvSpPr>
        <p:spPr>
          <a:xfrm>
            <a:off x="8365331" y="7394187"/>
            <a:ext cx="3250966" cy="282257"/>
          </a:xfrm>
          <a:prstGeom prst="rect">
            <a:avLst/>
          </a:prstGeom>
          <a:noFill/>
        </p:spPr>
        <p:txBody>
          <a:bodyPr wrap="square" rtlCol="0">
            <a:spAutoFit/>
          </a:bodyPr>
          <a:lstStyle/>
          <a:p>
            <a:pPr algn="ctr"/>
            <a:r>
              <a:rPr lang="en-US" sz="1234" dirty="0"/>
              <a:t>Many but not all of META is in this photo </a:t>
            </a:r>
            <a:r>
              <a:rPr lang="en-US" sz="1234" dirty="0">
                <a:sym typeface="Wingdings" pitchFamily="2" charset="2"/>
              </a:rPr>
              <a:t></a:t>
            </a:r>
            <a:endParaRPr lang="en-US" sz="1234" dirty="0"/>
          </a:p>
        </p:txBody>
      </p:sp>
      <p:sp>
        <p:nvSpPr>
          <p:cNvPr id="3" name="Date Placeholder 2">
            <a:extLst>
              <a:ext uri="{FF2B5EF4-FFF2-40B4-BE49-F238E27FC236}">
                <a16:creationId xmlns:a16="http://schemas.microsoft.com/office/drawing/2014/main" id="{3ABF6744-4C72-4A47-B294-8E7786C319E5}"/>
              </a:ext>
            </a:extLst>
          </p:cNvPr>
          <p:cNvSpPr>
            <a:spLocks noGrp="1"/>
          </p:cNvSpPr>
          <p:nvPr>
            <p:ph type="dt" sz="half" idx="10"/>
          </p:nvPr>
        </p:nvSpPr>
        <p:spPr/>
        <p:txBody>
          <a:bodyPr/>
          <a:lstStyle/>
          <a:p>
            <a:r>
              <a:rPr lang="en-US"/>
              <a:t>2026-04-14</a:t>
            </a:r>
            <a:endParaRPr lang="sv-SE" dirty="0"/>
          </a:p>
        </p:txBody>
      </p:sp>
      <p:sp>
        <p:nvSpPr>
          <p:cNvPr id="5" name="Slide Number Placeholder 4">
            <a:extLst>
              <a:ext uri="{FF2B5EF4-FFF2-40B4-BE49-F238E27FC236}">
                <a16:creationId xmlns:a16="http://schemas.microsoft.com/office/drawing/2014/main" id="{EC5CBB49-2D48-F7E2-ACF4-F961E034E7ED}"/>
              </a:ext>
            </a:extLst>
          </p:cNvPr>
          <p:cNvSpPr>
            <a:spLocks noGrp="1"/>
          </p:cNvSpPr>
          <p:nvPr>
            <p:ph type="sldNum" sz="quarter" idx="12"/>
          </p:nvPr>
        </p:nvSpPr>
        <p:spPr/>
        <p:txBody>
          <a:bodyPr/>
          <a:lstStyle/>
          <a:p>
            <a:fld id="{F7283078-D760-1647-8B80-66BA8B52336D}" type="slidenum">
              <a:rPr lang="sv-SE" smtClean="0"/>
              <a:t>35</a:t>
            </a:fld>
            <a:endParaRPr lang="sv-SE"/>
          </a:p>
        </p:txBody>
      </p:sp>
      <p:sp>
        <p:nvSpPr>
          <p:cNvPr id="6" name="Footer Placeholder 5">
            <a:extLst>
              <a:ext uri="{FF2B5EF4-FFF2-40B4-BE49-F238E27FC236}">
                <a16:creationId xmlns:a16="http://schemas.microsoft.com/office/drawing/2014/main" id="{B25EDE23-CCC4-34E5-A8FA-ECEBB344ABB7}"/>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82857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7" name="Bildobjekt 3">
            <a:extLst>
              <a:ext uri="{FF2B5EF4-FFF2-40B4-BE49-F238E27FC236}">
                <a16:creationId xmlns:a16="http://schemas.microsoft.com/office/drawing/2014/main" id="{E028F6EC-D4D3-7B42-B8A0-02F8456219CE}"/>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a:off x="2122791" y="1139514"/>
            <a:ext cx="9552085" cy="6445155"/>
          </a:xfrm>
          <a:prstGeom prst="rect">
            <a:avLst/>
          </a:prstGeom>
          <a:solidFill>
            <a:schemeClr val="bg1"/>
          </a:solidFill>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Systematic flow</a:t>
            </a: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238655" y="1028700"/>
            <a:ext cx="10504407" cy="569052"/>
          </a:xfrm>
        </p:spPr>
        <p:txBody>
          <a:bodyPr/>
          <a:lstStyle/>
          <a:p>
            <a:r>
              <a:rPr lang="en-GB" dirty="0"/>
              <a:t>Mechanical Design</a:t>
            </a: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342046" y="7266693"/>
            <a:ext cx="934427" cy="409751"/>
          </a:xfrm>
        </p:spPr>
        <p:txBody>
          <a:bodyPr/>
          <a:lstStyle/>
          <a:p>
            <a:r>
              <a:rPr lang="en-US"/>
              <a:t>2026-04-14</a:t>
            </a:r>
            <a:endParaRPr lang="sv-SE" dirty="0"/>
          </a:p>
        </p:txBody>
      </p:sp>
      <p:grpSp>
        <p:nvGrpSpPr>
          <p:cNvPr id="9" name="Group 8">
            <a:extLst>
              <a:ext uri="{FF2B5EF4-FFF2-40B4-BE49-F238E27FC236}">
                <a16:creationId xmlns:a16="http://schemas.microsoft.com/office/drawing/2014/main" id="{D08F88EC-9609-4C40-B3E3-51BCBEE21E5E}"/>
              </a:ext>
            </a:extLst>
          </p:cNvPr>
          <p:cNvGrpSpPr/>
          <p:nvPr/>
        </p:nvGrpSpPr>
        <p:grpSpPr>
          <a:xfrm>
            <a:off x="4982724" y="1344016"/>
            <a:ext cx="3937345" cy="4753150"/>
            <a:chOff x="3888922" y="900475"/>
            <a:chExt cx="5321264" cy="6423812"/>
          </a:xfrm>
        </p:grpSpPr>
        <p:sp>
          <p:nvSpPr>
            <p:cNvPr id="11" name="Trapezoid 10">
              <a:extLst>
                <a:ext uri="{FF2B5EF4-FFF2-40B4-BE49-F238E27FC236}">
                  <a16:creationId xmlns:a16="http://schemas.microsoft.com/office/drawing/2014/main" id="{362BA03A-693E-EF4B-B4A6-1D00C8BB4765}"/>
                </a:ext>
              </a:extLst>
            </p:cNvPr>
            <p:cNvSpPr/>
            <p:nvPr/>
          </p:nvSpPr>
          <p:spPr>
            <a:xfrm rot="6233147">
              <a:off x="4635122" y="3496713"/>
              <a:ext cx="6418456" cy="1227180"/>
            </a:xfrm>
            <a:prstGeom prst="trapezoid">
              <a:avLst/>
            </a:prstGeom>
            <a:gradFill flip="none" rotWithShape="1">
              <a:gsLst>
                <a:gs pos="0">
                  <a:schemeClr val="accent1">
                    <a:lumMod val="0"/>
                    <a:lumOff val="100000"/>
                  </a:schemeClr>
                </a:gs>
                <a:gs pos="22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659" tIns="33829" rIns="67659" bIns="33829" numCol="1" spcCol="0" rtlCol="0" fromWordArt="0" anchor="ctr" anchorCtr="0" forceAA="0" compatLnSpc="1">
              <a:prstTxWarp prst="textNoShape">
                <a:avLst/>
              </a:prstTxWarp>
              <a:noAutofit/>
            </a:bodyPr>
            <a:lstStyle/>
            <a:p>
              <a:pPr algn="ctr"/>
              <a:endParaRPr lang="sv-SE" sz="1394" dirty="0"/>
            </a:p>
          </p:txBody>
        </p:sp>
        <p:sp>
          <p:nvSpPr>
            <p:cNvPr id="12" name="Trapezoid 11">
              <a:extLst>
                <a:ext uri="{FF2B5EF4-FFF2-40B4-BE49-F238E27FC236}">
                  <a16:creationId xmlns:a16="http://schemas.microsoft.com/office/drawing/2014/main" id="{6A5C3042-5AE2-BD4D-BE71-7BE52DFB25B4}"/>
                </a:ext>
              </a:extLst>
            </p:cNvPr>
            <p:cNvSpPr/>
            <p:nvPr/>
          </p:nvSpPr>
          <p:spPr>
            <a:xfrm rot="10800000">
              <a:off x="4756676" y="5938343"/>
              <a:ext cx="3286418" cy="1142896"/>
            </a:xfrm>
            <a:prstGeom prst="trapezoid">
              <a:avLst/>
            </a:prstGeom>
            <a:gradFill flip="none" rotWithShape="1">
              <a:gsLst>
                <a:gs pos="0">
                  <a:schemeClr val="accent1">
                    <a:lumMod val="0"/>
                    <a:lumOff val="100000"/>
                  </a:schemeClr>
                </a:gs>
                <a:gs pos="28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659" tIns="33829" rIns="67659" bIns="33829" numCol="1" spcCol="0" rtlCol="0" fromWordArt="0" anchor="ctr" anchorCtr="0" forceAA="0" compatLnSpc="1">
              <a:prstTxWarp prst="textNoShape">
                <a:avLst/>
              </a:prstTxWarp>
              <a:noAutofit/>
            </a:bodyPr>
            <a:lstStyle/>
            <a:p>
              <a:pPr algn="ctr"/>
              <a:endParaRPr lang="sv-SE" sz="1394"/>
            </a:p>
          </p:txBody>
        </p:sp>
        <p:sp>
          <p:nvSpPr>
            <p:cNvPr id="13" name="Trapezoid 12">
              <a:extLst>
                <a:ext uri="{FF2B5EF4-FFF2-40B4-BE49-F238E27FC236}">
                  <a16:creationId xmlns:a16="http://schemas.microsoft.com/office/drawing/2014/main" id="{F1A7E959-C251-3640-B055-B072E11B71B1}"/>
                </a:ext>
              </a:extLst>
            </p:cNvPr>
            <p:cNvSpPr/>
            <p:nvPr/>
          </p:nvSpPr>
          <p:spPr>
            <a:xfrm rot="15347553">
              <a:off x="1708103" y="3498790"/>
              <a:ext cx="6423812" cy="1227181"/>
            </a:xfrm>
            <a:prstGeom prst="trapezoid">
              <a:avLst/>
            </a:prstGeom>
            <a:gradFill flip="none" rotWithShape="1">
              <a:gsLst>
                <a:gs pos="0">
                  <a:schemeClr val="accent1">
                    <a:lumMod val="0"/>
                    <a:lumOff val="100000"/>
                  </a:schemeClr>
                </a:gs>
                <a:gs pos="22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7659" tIns="33829" rIns="67659" bIns="33829" numCol="1" spcCol="0" rtlCol="0" fromWordArt="0" anchor="ctr" anchorCtr="0" forceAA="0" compatLnSpc="1">
              <a:prstTxWarp prst="textNoShape">
                <a:avLst/>
              </a:prstTxWarp>
              <a:noAutofit/>
            </a:bodyPr>
            <a:lstStyle/>
            <a:p>
              <a:pPr algn="ctr"/>
              <a:endParaRPr lang="sv-SE" sz="1394" dirty="0"/>
            </a:p>
          </p:txBody>
        </p:sp>
        <p:sp>
          <p:nvSpPr>
            <p:cNvPr id="14" name="TextBox 13">
              <a:extLst>
                <a:ext uri="{FF2B5EF4-FFF2-40B4-BE49-F238E27FC236}">
                  <a16:creationId xmlns:a16="http://schemas.microsoft.com/office/drawing/2014/main" id="{E294DE16-7E68-7C48-AAD6-5D54327B81D2}"/>
                </a:ext>
              </a:extLst>
            </p:cNvPr>
            <p:cNvSpPr txBox="1"/>
            <p:nvPr/>
          </p:nvSpPr>
          <p:spPr>
            <a:xfrm>
              <a:off x="3888922" y="1170172"/>
              <a:ext cx="1281361" cy="2084977"/>
            </a:xfrm>
            <a:prstGeom prst="rect">
              <a:avLst/>
            </a:prstGeom>
            <a:noFill/>
          </p:spPr>
          <p:txBody>
            <a:bodyPr wrap="square" rtlCol="0">
              <a:spAutoFit/>
            </a:bodyPr>
            <a:lstStyle/>
            <a:p>
              <a:r>
                <a:rPr lang="en-US" sz="1571" dirty="0"/>
                <a:t>from Physics Needs &amp; Project </a:t>
              </a:r>
              <a:r>
                <a:rPr lang="en-US" sz="1571" dirty="0" err="1"/>
                <a:t>Reqs</a:t>
              </a:r>
              <a:r>
                <a:rPr lang="en-US" sz="1571" dirty="0"/>
                <a:t>.</a:t>
              </a:r>
            </a:p>
          </p:txBody>
        </p:sp>
        <p:sp>
          <p:nvSpPr>
            <p:cNvPr id="15" name="TextBox 14">
              <a:extLst>
                <a:ext uri="{FF2B5EF4-FFF2-40B4-BE49-F238E27FC236}">
                  <a16:creationId xmlns:a16="http://schemas.microsoft.com/office/drawing/2014/main" id="{77A50235-DCCB-284E-AB70-7C0D4F8C8DA3}"/>
                </a:ext>
              </a:extLst>
            </p:cNvPr>
            <p:cNvSpPr txBox="1"/>
            <p:nvPr/>
          </p:nvSpPr>
          <p:spPr>
            <a:xfrm>
              <a:off x="7752848" y="978172"/>
              <a:ext cx="1457338" cy="3206584"/>
            </a:xfrm>
            <a:prstGeom prst="rect">
              <a:avLst/>
            </a:prstGeom>
            <a:noFill/>
          </p:spPr>
          <p:txBody>
            <a:bodyPr wrap="square" rtlCol="0">
              <a:spAutoFit/>
            </a:bodyPr>
            <a:lstStyle/>
            <a:p>
              <a:r>
                <a:rPr lang="en-US" sz="1347" dirty="0"/>
                <a:t>  to Eng. Deliverables Machines, Parts, Eng. Services,  </a:t>
              </a:r>
              <a:br>
                <a:rPr lang="en-US" sz="1347" dirty="0"/>
              </a:br>
              <a:r>
                <a:rPr lang="en-US" sz="1347" dirty="0" err="1"/>
                <a:t>Operat</a:t>
              </a:r>
              <a:r>
                <a:rPr lang="en-US" sz="1347" dirty="0"/>
                <a:t>., </a:t>
              </a:r>
            </a:p>
            <a:p>
              <a:r>
                <a:rPr lang="en-US" sz="1347" dirty="0" err="1"/>
                <a:t>Integrat</a:t>
              </a:r>
              <a:r>
                <a:rPr lang="en-US" sz="1347" dirty="0"/>
                <a:t>. Exp. </a:t>
              </a:r>
              <a:br>
                <a:rPr lang="en-US" sz="1347" dirty="0"/>
              </a:br>
              <a:r>
                <a:rPr lang="en-US" sz="1347" dirty="0"/>
                <a:t>Areas, </a:t>
              </a:r>
              <a:br>
                <a:rPr lang="en-US" sz="1347" dirty="0"/>
              </a:br>
              <a:r>
                <a:rPr lang="en-US" sz="1347" dirty="0"/>
                <a:t>etc.</a:t>
              </a:r>
            </a:p>
          </p:txBody>
        </p:sp>
      </p:grpSp>
      <p:grpSp>
        <p:nvGrpSpPr>
          <p:cNvPr id="16" name="Group 15">
            <a:extLst>
              <a:ext uri="{FF2B5EF4-FFF2-40B4-BE49-F238E27FC236}">
                <a16:creationId xmlns:a16="http://schemas.microsoft.com/office/drawing/2014/main" id="{72263A59-45A5-0F46-8DED-0D71F518841A}"/>
              </a:ext>
            </a:extLst>
          </p:cNvPr>
          <p:cNvGrpSpPr/>
          <p:nvPr/>
        </p:nvGrpSpPr>
        <p:grpSpPr>
          <a:xfrm>
            <a:off x="2692480" y="1735550"/>
            <a:ext cx="1779950" cy="1717495"/>
            <a:chOff x="136104" y="1457"/>
            <a:chExt cx="2405575" cy="2321169"/>
          </a:xfrm>
        </p:grpSpPr>
        <p:grpSp>
          <p:nvGrpSpPr>
            <p:cNvPr id="17" name="Group 16">
              <a:extLst>
                <a:ext uri="{FF2B5EF4-FFF2-40B4-BE49-F238E27FC236}">
                  <a16:creationId xmlns:a16="http://schemas.microsoft.com/office/drawing/2014/main" id="{1F346B79-EF11-2D49-B8AA-1DA8FD07D54E}"/>
                </a:ext>
              </a:extLst>
            </p:cNvPr>
            <p:cNvGrpSpPr/>
            <p:nvPr/>
          </p:nvGrpSpPr>
          <p:grpSpPr>
            <a:xfrm>
              <a:off x="136104" y="1457"/>
              <a:ext cx="2405575" cy="2321169"/>
              <a:chOff x="464234" y="126609"/>
              <a:chExt cx="2405575" cy="2321169"/>
            </a:xfrm>
          </p:grpSpPr>
          <p:sp>
            <p:nvSpPr>
              <p:cNvPr id="19" name="Rectangle 18">
                <a:extLst>
                  <a:ext uri="{FF2B5EF4-FFF2-40B4-BE49-F238E27FC236}">
                    <a16:creationId xmlns:a16="http://schemas.microsoft.com/office/drawing/2014/main" id="{43FBD026-5173-A746-8BFA-329809BB9E5A}"/>
                  </a:ext>
                </a:extLst>
              </p:cNvPr>
              <p:cNvSpPr/>
              <p:nvPr/>
            </p:nvSpPr>
            <p:spPr>
              <a:xfrm>
                <a:off x="464234" y="126609"/>
                <a:ext cx="2405575" cy="23211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94"/>
              </a:p>
            </p:txBody>
          </p:sp>
          <p:grpSp>
            <p:nvGrpSpPr>
              <p:cNvPr id="20" name="Group 19">
                <a:extLst>
                  <a:ext uri="{FF2B5EF4-FFF2-40B4-BE49-F238E27FC236}">
                    <a16:creationId xmlns:a16="http://schemas.microsoft.com/office/drawing/2014/main" id="{BB184F9B-DFF2-584A-9409-1A4E00F0EE0C}"/>
                  </a:ext>
                </a:extLst>
              </p:cNvPr>
              <p:cNvGrpSpPr/>
              <p:nvPr/>
            </p:nvGrpSpPr>
            <p:grpSpPr>
              <a:xfrm>
                <a:off x="634507" y="224127"/>
                <a:ext cx="2088232" cy="2094344"/>
                <a:chOff x="634507" y="224127"/>
                <a:chExt cx="2088232" cy="2094344"/>
              </a:xfrm>
            </p:grpSpPr>
            <p:pic>
              <p:nvPicPr>
                <p:cNvPr id="21" name="Picture 20">
                  <a:extLst>
                    <a:ext uri="{FF2B5EF4-FFF2-40B4-BE49-F238E27FC236}">
                      <a16:creationId xmlns:a16="http://schemas.microsoft.com/office/drawing/2014/main" id="{BD8F8BC2-6B38-D242-BC64-3779A5626A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507" y="749244"/>
                  <a:ext cx="2088232" cy="1569227"/>
                </a:xfrm>
                <a:prstGeom prst="rect">
                  <a:avLst/>
                </a:prstGeom>
              </p:spPr>
            </p:pic>
            <p:sp>
              <p:nvSpPr>
                <p:cNvPr id="22" name="Rectangle 21">
                  <a:extLst>
                    <a:ext uri="{FF2B5EF4-FFF2-40B4-BE49-F238E27FC236}">
                      <a16:creationId xmlns:a16="http://schemas.microsoft.com/office/drawing/2014/main" id="{EB2859AF-B57E-894F-90F0-4C812A31A6FF}"/>
                    </a:ext>
                  </a:extLst>
                </p:cNvPr>
                <p:cNvSpPr/>
                <p:nvPr/>
              </p:nvSpPr>
              <p:spPr>
                <a:xfrm>
                  <a:off x="634507" y="224127"/>
                  <a:ext cx="2088232" cy="617348"/>
                </a:xfrm>
                <a:prstGeom prst="rect">
                  <a:avLst/>
                </a:prstGeom>
                <a:solidFill>
                  <a:schemeClr val="bg1"/>
                </a:solidFill>
              </p:spPr>
              <p:txBody>
                <a:bodyPr wrap="square">
                  <a:spAutoFit/>
                </a:bodyPr>
                <a:lstStyle/>
                <a:p>
                  <a:pPr algn="ctr"/>
                  <a:r>
                    <a:rPr lang="en-GB" sz="1184" i="1" dirty="0"/>
                    <a:t>1. Physics Needs, </a:t>
                  </a:r>
                  <a:br>
                    <a:rPr lang="en-GB" sz="1184" i="1" dirty="0"/>
                  </a:br>
                  <a:r>
                    <a:rPr lang="en-GB" sz="1184" i="1" dirty="0"/>
                    <a:t>Case Study etc. </a:t>
                  </a:r>
                  <a:endParaRPr lang="sv-SE" sz="1184" dirty="0"/>
                </a:p>
              </p:txBody>
            </p:sp>
          </p:grpSp>
        </p:grpSp>
        <p:cxnSp>
          <p:nvCxnSpPr>
            <p:cNvPr id="18" name="Straight Arrow Connector 17">
              <a:extLst>
                <a:ext uri="{FF2B5EF4-FFF2-40B4-BE49-F238E27FC236}">
                  <a16:creationId xmlns:a16="http://schemas.microsoft.com/office/drawing/2014/main" id="{B89381AD-4D11-6C44-AB98-62ECA3D88A6B}"/>
                </a:ext>
              </a:extLst>
            </p:cNvPr>
            <p:cNvCxnSpPr>
              <a:cxnSpLocks/>
              <a:stCxn id="19" idx="1"/>
            </p:cNvCxnSpPr>
            <p:nvPr/>
          </p:nvCxnSpPr>
          <p:spPr>
            <a:xfrm>
              <a:off x="136104" y="1162042"/>
              <a:ext cx="0" cy="116058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9972C61-CDB1-804A-89B7-03849887CDD5}"/>
              </a:ext>
            </a:extLst>
          </p:cNvPr>
          <p:cNvGrpSpPr/>
          <p:nvPr/>
        </p:nvGrpSpPr>
        <p:grpSpPr>
          <a:xfrm>
            <a:off x="3190377" y="2620317"/>
            <a:ext cx="1779950" cy="1717530"/>
            <a:chOff x="809005" y="1197207"/>
            <a:chExt cx="2405575" cy="2321216"/>
          </a:xfrm>
        </p:grpSpPr>
        <p:grpSp>
          <p:nvGrpSpPr>
            <p:cNvPr id="24" name="Group 23">
              <a:extLst>
                <a:ext uri="{FF2B5EF4-FFF2-40B4-BE49-F238E27FC236}">
                  <a16:creationId xmlns:a16="http://schemas.microsoft.com/office/drawing/2014/main" id="{1CA49743-4A6F-824E-9486-7A08F7FDC1E0}"/>
                </a:ext>
              </a:extLst>
            </p:cNvPr>
            <p:cNvGrpSpPr/>
            <p:nvPr/>
          </p:nvGrpSpPr>
          <p:grpSpPr>
            <a:xfrm>
              <a:off x="809005" y="1197207"/>
              <a:ext cx="2405575" cy="2321216"/>
              <a:chOff x="5498123" y="2600132"/>
              <a:chExt cx="2405575" cy="2321216"/>
            </a:xfrm>
          </p:grpSpPr>
          <p:sp>
            <p:nvSpPr>
              <p:cNvPr id="26" name="Rectangle 25">
                <a:extLst>
                  <a:ext uri="{FF2B5EF4-FFF2-40B4-BE49-F238E27FC236}">
                    <a16:creationId xmlns:a16="http://schemas.microsoft.com/office/drawing/2014/main" id="{35106787-288C-7044-A3A4-310F2C8D655E}"/>
                  </a:ext>
                </a:extLst>
              </p:cNvPr>
              <p:cNvSpPr/>
              <p:nvPr/>
            </p:nvSpPr>
            <p:spPr>
              <a:xfrm>
                <a:off x="5498123" y="2600132"/>
                <a:ext cx="2405575" cy="2321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94"/>
              </a:p>
            </p:txBody>
          </p:sp>
          <p:pic>
            <p:nvPicPr>
              <p:cNvPr id="27" name="Picture 26">
                <a:extLst>
                  <a:ext uri="{FF2B5EF4-FFF2-40B4-BE49-F238E27FC236}">
                    <a16:creationId xmlns:a16="http://schemas.microsoft.com/office/drawing/2014/main" id="{5408CD40-F3E4-4E45-89ED-AEE7F5D94F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80108" y="3222813"/>
                <a:ext cx="2067974" cy="1569227"/>
              </a:xfrm>
              <a:prstGeom prst="rect">
                <a:avLst/>
              </a:prstGeom>
            </p:spPr>
          </p:pic>
          <p:sp>
            <p:nvSpPr>
              <p:cNvPr id="28" name="Rectangle 27">
                <a:extLst>
                  <a:ext uri="{FF2B5EF4-FFF2-40B4-BE49-F238E27FC236}">
                    <a16:creationId xmlns:a16="http://schemas.microsoft.com/office/drawing/2014/main" id="{C42C2435-762C-564E-B435-EAC3B831A818}"/>
                  </a:ext>
                </a:extLst>
              </p:cNvPr>
              <p:cNvSpPr/>
              <p:nvPr/>
            </p:nvSpPr>
            <p:spPr>
              <a:xfrm>
                <a:off x="5524492" y="2677376"/>
                <a:ext cx="2232135" cy="754958"/>
              </a:xfrm>
              <a:prstGeom prst="rect">
                <a:avLst/>
              </a:prstGeom>
              <a:solidFill>
                <a:schemeClr val="bg1"/>
              </a:solidFill>
            </p:spPr>
            <p:txBody>
              <a:bodyPr wrap="square">
                <a:spAutoFit/>
              </a:bodyPr>
              <a:lstStyle/>
              <a:p>
                <a:pPr algn="ctr"/>
                <a:r>
                  <a:rPr lang="en-GB" sz="1010" i="1" dirty="0"/>
                  <a:t>2. Requirements, </a:t>
                </a:r>
                <a:br>
                  <a:rPr lang="en-GB" sz="1010" i="1" dirty="0"/>
                </a:br>
                <a:r>
                  <a:rPr lang="en-GB" sz="1010" i="1" dirty="0"/>
                  <a:t>Systems &amp; Disciplines, Risks </a:t>
                </a:r>
                <a:endParaRPr lang="sv-SE" sz="1010" dirty="0"/>
              </a:p>
            </p:txBody>
          </p:sp>
        </p:grpSp>
        <p:cxnSp>
          <p:nvCxnSpPr>
            <p:cNvPr id="25" name="Straight Arrow Connector 24">
              <a:extLst>
                <a:ext uri="{FF2B5EF4-FFF2-40B4-BE49-F238E27FC236}">
                  <a16:creationId xmlns:a16="http://schemas.microsoft.com/office/drawing/2014/main" id="{3FE3CE42-E979-724D-BB80-19243DCFF1AE}"/>
                </a:ext>
              </a:extLst>
            </p:cNvPr>
            <p:cNvCxnSpPr>
              <a:cxnSpLocks/>
              <a:stCxn id="26" idx="1"/>
            </p:cNvCxnSpPr>
            <p:nvPr/>
          </p:nvCxnSpPr>
          <p:spPr>
            <a:xfrm>
              <a:off x="809005" y="2357815"/>
              <a:ext cx="0" cy="11606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6B9AE05-7359-AA42-990C-FD93DB148133}"/>
              </a:ext>
            </a:extLst>
          </p:cNvPr>
          <p:cNvGrpSpPr/>
          <p:nvPr/>
        </p:nvGrpSpPr>
        <p:grpSpPr>
          <a:xfrm>
            <a:off x="3676980" y="3352461"/>
            <a:ext cx="1779950" cy="1720430"/>
            <a:chOff x="2124228" y="3614860"/>
            <a:chExt cx="2405575" cy="2325136"/>
          </a:xfrm>
        </p:grpSpPr>
        <p:sp>
          <p:nvSpPr>
            <p:cNvPr id="30" name="Rectangle 29">
              <a:extLst>
                <a:ext uri="{FF2B5EF4-FFF2-40B4-BE49-F238E27FC236}">
                  <a16:creationId xmlns:a16="http://schemas.microsoft.com/office/drawing/2014/main" id="{F019F50C-8A66-AF4A-B9D1-763E77FB22AA}"/>
                </a:ext>
              </a:extLst>
            </p:cNvPr>
            <p:cNvSpPr/>
            <p:nvPr/>
          </p:nvSpPr>
          <p:spPr>
            <a:xfrm>
              <a:off x="2124228" y="3614860"/>
              <a:ext cx="2405575" cy="2321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94"/>
            </a:p>
          </p:txBody>
        </p:sp>
        <p:pic>
          <p:nvPicPr>
            <p:cNvPr id="31" name="Picture 30">
              <a:extLst>
                <a:ext uri="{FF2B5EF4-FFF2-40B4-BE49-F238E27FC236}">
                  <a16:creationId xmlns:a16="http://schemas.microsoft.com/office/drawing/2014/main" id="{D23A592B-997C-884E-92E6-E9C41A4F4C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70298" y="4294931"/>
              <a:ext cx="2106042" cy="1577995"/>
            </a:xfrm>
            <a:prstGeom prst="rect">
              <a:avLst/>
            </a:prstGeom>
          </p:spPr>
        </p:pic>
        <p:sp>
          <p:nvSpPr>
            <p:cNvPr id="32" name="Rectangle 31">
              <a:extLst>
                <a:ext uri="{FF2B5EF4-FFF2-40B4-BE49-F238E27FC236}">
                  <a16:creationId xmlns:a16="http://schemas.microsoft.com/office/drawing/2014/main" id="{9D7656D3-4DDA-1B44-9EA6-621F114BBA08}"/>
                </a:ext>
              </a:extLst>
            </p:cNvPr>
            <p:cNvSpPr/>
            <p:nvPr/>
          </p:nvSpPr>
          <p:spPr>
            <a:xfrm>
              <a:off x="2142278" y="3773789"/>
              <a:ext cx="2339268" cy="617348"/>
            </a:xfrm>
            <a:prstGeom prst="rect">
              <a:avLst/>
            </a:prstGeom>
            <a:solidFill>
              <a:schemeClr val="bg1"/>
            </a:solidFill>
          </p:spPr>
          <p:txBody>
            <a:bodyPr wrap="square">
              <a:spAutoFit/>
            </a:bodyPr>
            <a:lstStyle/>
            <a:p>
              <a:pPr algn="ctr"/>
              <a:r>
                <a:rPr lang="en-GB" sz="1184" i="1" dirty="0"/>
                <a:t>3. System spatial Integration </a:t>
              </a:r>
            </a:p>
          </p:txBody>
        </p:sp>
        <p:cxnSp>
          <p:nvCxnSpPr>
            <p:cNvPr id="33" name="Straight Arrow Connector 32">
              <a:extLst>
                <a:ext uri="{FF2B5EF4-FFF2-40B4-BE49-F238E27FC236}">
                  <a16:creationId xmlns:a16="http://schemas.microsoft.com/office/drawing/2014/main" id="{4C47C323-BBF5-A042-A30D-7E56D02747E9}"/>
                </a:ext>
              </a:extLst>
            </p:cNvPr>
            <p:cNvCxnSpPr>
              <a:cxnSpLocks/>
              <a:stCxn id="30" idx="1"/>
            </p:cNvCxnSpPr>
            <p:nvPr/>
          </p:nvCxnSpPr>
          <p:spPr>
            <a:xfrm>
              <a:off x="2124228" y="4775468"/>
              <a:ext cx="1106" cy="116452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DB4A541A-C36C-E840-9C5D-108D4423961F}"/>
              </a:ext>
            </a:extLst>
          </p:cNvPr>
          <p:cNvGrpSpPr/>
          <p:nvPr/>
        </p:nvGrpSpPr>
        <p:grpSpPr>
          <a:xfrm>
            <a:off x="5811084" y="1558586"/>
            <a:ext cx="2017373" cy="1227777"/>
            <a:chOff x="5008435" y="1190463"/>
            <a:chExt cx="2726450" cy="1659323"/>
          </a:xfrm>
        </p:grpSpPr>
        <p:grpSp>
          <p:nvGrpSpPr>
            <p:cNvPr id="47" name="Group 46">
              <a:extLst>
                <a:ext uri="{FF2B5EF4-FFF2-40B4-BE49-F238E27FC236}">
                  <a16:creationId xmlns:a16="http://schemas.microsoft.com/office/drawing/2014/main" id="{84573123-CA3B-6E44-A60B-7D08B8304AF2}"/>
                </a:ext>
              </a:extLst>
            </p:cNvPr>
            <p:cNvGrpSpPr/>
            <p:nvPr/>
          </p:nvGrpSpPr>
          <p:grpSpPr>
            <a:xfrm>
              <a:off x="5008435" y="1190463"/>
              <a:ext cx="2726450" cy="1659323"/>
              <a:chOff x="5008435" y="1557101"/>
              <a:chExt cx="2726450" cy="1659323"/>
            </a:xfrm>
          </p:grpSpPr>
          <p:sp>
            <p:nvSpPr>
              <p:cNvPr id="51" name="Trapezoid 50">
                <a:extLst>
                  <a:ext uri="{FF2B5EF4-FFF2-40B4-BE49-F238E27FC236}">
                    <a16:creationId xmlns:a16="http://schemas.microsoft.com/office/drawing/2014/main" id="{E90150AA-06A7-2F42-BC2A-BBA36C89113C}"/>
                  </a:ext>
                </a:extLst>
              </p:cNvPr>
              <p:cNvSpPr/>
              <p:nvPr/>
            </p:nvSpPr>
            <p:spPr>
              <a:xfrm rot="10800000">
                <a:off x="5008435" y="1566838"/>
                <a:ext cx="2726450" cy="1649586"/>
              </a:xfrm>
              <a:prstGeom prst="trapezoid">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vert270" wrap="square" lIns="67659" tIns="33829" rIns="67659" bIns="33829" numCol="1" spcCol="0" rtlCol="0" fromWordArt="0" anchor="ctr" anchorCtr="0" forceAA="0" compatLnSpc="1">
                <a:prstTxWarp prst="textNoShape">
                  <a:avLst/>
                </a:prstTxWarp>
                <a:noAutofit/>
              </a:bodyPr>
              <a:lstStyle/>
              <a:p>
                <a:pPr algn="ctr"/>
                <a:endParaRPr lang="sv-SE" sz="1394" dirty="0"/>
              </a:p>
            </p:txBody>
          </p:sp>
          <p:sp>
            <p:nvSpPr>
              <p:cNvPr id="52" name="TextBox 51">
                <a:extLst>
                  <a:ext uri="{FF2B5EF4-FFF2-40B4-BE49-F238E27FC236}">
                    <a16:creationId xmlns:a16="http://schemas.microsoft.com/office/drawing/2014/main" id="{44C6E63A-2195-1F49-BC8A-D5279ECF09EF}"/>
                  </a:ext>
                </a:extLst>
              </p:cNvPr>
              <p:cNvSpPr txBox="1"/>
              <p:nvPr/>
            </p:nvSpPr>
            <p:spPr>
              <a:xfrm>
                <a:off x="5415524" y="1557101"/>
                <a:ext cx="1919612" cy="1601429"/>
              </a:xfrm>
              <a:prstGeom prst="rect">
                <a:avLst/>
              </a:prstGeom>
              <a:noFill/>
            </p:spPr>
            <p:txBody>
              <a:bodyPr wrap="square" rtlCol="0" anchor="ctr">
                <a:spAutoFit/>
              </a:bodyPr>
              <a:lstStyle/>
              <a:p>
                <a:pPr algn="ctr"/>
                <a:r>
                  <a:rPr lang="en-US" sz="1775" dirty="0"/>
                  <a:t>via</a:t>
                </a:r>
              </a:p>
              <a:p>
                <a:pPr algn="ctr"/>
                <a:r>
                  <a:rPr lang="en-US" sz="1775" dirty="0"/>
                  <a:t>Verification </a:t>
                </a:r>
              </a:p>
              <a:p>
                <a:pPr algn="ctr"/>
                <a:r>
                  <a:rPr lang="en-US" sz="1775" dirty="0"/>
                  <a:t>Validation </a:t>
                </a:r>
              </a:p>
              <a:p>
                <a:pPr algn="ctr"/>
                <a:r>
                  <a:rPr lang="en-US" sz="1775" dirty="0"/>
                  <a:t>Traceability </a:t>
                </a:r>
              </a:p>
            </p:txBody>
          </p:sp>
        </p:grpSp>
        <p:cxnSp>
          <p:nvCxnSpPr>
            <p:cNvPr id="48" name="Straight Arrow Connector 47">
              <a:extLst>
                <a:ext uri="{FF2B5EF4-FFF2-40B4-BE49-F238E27FC236}">
                  <a16:creationId xmlns:a16="http://schemas.microsoft.com/office/drawing/2014/main" id="{4F381810-36AA-1A47-9741-A9639E632A28}"/>
                </a:ext>
              </a:extLst>
            </p:cNvPr>
            <p:cNvCxnSpPr>
              <a:cxnSpLocks/>
            </p:cNvCxnSpPr>
            <p:nvPr/>
          </p:nvCxnSpPr>
          <p:spPr>
            <a:xfrm>
              <a:off x="5099200" y="1992288"/>
              <a:ext cx="2584039" cy="0"/>
            </a:xfrm>
            <a:prstGeom prst="straightConnector1">
              <a:avLst/>
            </a:prstGeom>
            <a:ln w="190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B93DDB2-2BE9-B84B-A010-5D14DC0FD5C5}"/>
                </a:ext>
              </a:extLst>
            </p:cNvPr>
            <p:cNvCxnSpPr>
              <a:cxnSpLocks/>
            </p:cNvCxnSpPr>
            <p:nvPr/>
          </p:nvCxnSpPr>
          <p:spPr>
            <a:xfrm flipV="1">
              <a:off x="5188236" y="2345400"/>
              <a:ext cx="2363932" cy="12416"/>
            </a:xfrm>
            <a:prstGeom prst="straightConnector1">
              <a:avLst/>
            </a:prstGeom>
            <a:ln w="190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AF0B04C-3227-034B-ADE6-5CDA053BBD0C}"/>
                </a:ext>
              </a:extLst>
            </p:cNvPr>
            <p:cNvCxnSpPr>
              <a:cxnSpLocks/>
            </p:cNvCxnSpPr>
            <p:nvPr/>
          </p:nvCxnSpPr>
          <p:spPr>
            <a:xfrm>
              <a:off x="5343110" y="2700522"/>
              <a:ext cx="2120401" cy="8254"/>
            </a:xfrm>
            <a:prstGeom prst="straightConnector1">
              <a:avLst/>
            </a:prstGeom>
            <a:ln w="190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27A3058-BE25-FB48-AD73-D63C858377F0}"/>
              </a:ext>
            </a:extLst>
          </p:cNvPr>
          <p:cNvGrpSpPr/>
          <p:nvPr/>
        </p:nvGrpSpPr>
        <p:grpSpPr>
          <a:xfrm>
            <a:off x="3219043" y="4254215"/>
            <a:ext cx="2725901" cy="1815495"/>
            <a:chOff x="1344219" y="3450738"/>
            <a:chExt cx="2429021" cy="1617768"/>
          </a:xfrm>
        </p:grpSpPr>
        <p:grpSp>
          <p:nvGrpSpPr>
            <p:cNvPr id="59" name="Group 58">
              <a:extLst>
                <a:ext uri="{FF2B5EF4-FFF2-40B4-BE49-F238E27FC236}">
                  <a16:creationId xmlns:a16="http://schemas.microsoft.com/office/drawing/2014/main" id="{C4869D03-E632-9D47-9552-80D4DF675271}"/>
                </a:ext>
              </a:extLst>
            </p:cNvPr>
            <p:cNvGrpSpPr/>
            <p:nvPr/>
          </p:nvGrpSpPr>
          <p:grpSpPr>
            <a:xfrm>
              <a:off x="2187146" y="3450738"/>
              <a:ext cx="1586094" cy="1530472"/>
              <a:chOff x="2783768" y="4833566"/>
              <a:chExt cx="2405575" cy="2321216"/>
            </a:xfrm>
          </p:grpSpPr>
          <p:sp>
            <p:nvSpPr>
              <p:cNvPr id="65" name="Rectangle 64">
                <a:extLst>
                  <a:ext uri="{FF2B5EF4-FFF2-40B4-BE49-F238E27FC236}">
                    <a16:creationId xmlns:a16="http://schemas.microsoft.com/office/drawing/2014/main" id="{C75DB7AD-6763-F44F-A337-95BAE6594057}"/>
                  </a:ext>
                </a:extLst>
              </p:cNvPr>
              <p:cNvSpPr/>
              <p:nvPr/>
            </p:nvSpPr>
            <p:spPr>
              <a:xfrm>
                <a:off x="2783768" y="4833566"/>
                <a:ext cx="2405575" cy="2321216"/>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94"/>
              </a:p>
            </p:txBody>
          </p:sp>
          <p:pic>
            <p:nvPicPr>
              <p:cNvPr id="66" name="Picture 2">
                <a:extLst>
                  <a:ext uri="{FF2B5EF4-FFF2-40B4-BE49-F238E27FC236}">
                    <a16:creationId xmlns:a16="http://schemas.microsoft.com/office/drawing/2014/main" id="{DEAE57B6-D2B1-C344-8CC5-A916274CE2F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05848" y="5558208"/>
                <a:ext cx="2066227" cy="14645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 name="Rectangle 66">
                <a:extLst>
                  <a:ext uri="{FF2B5EF4-FFF2-40B4-BE49-F238E27FC236}">
                    <a16:creationId xmlns:a16="http://schemas.microsoft.com/office/drawing/2014/main" id="{93E8C65C-6476-C74C-9FD2-8D88E4008374}"/>
                  </a:ext>
                </a:extLst>
              </p:cNvPr>
              <p:cNvSpPr/>
              <p:nvPr/>
            </p:nvSpPr>
            <p:spPr>
              <a:xfrm>
                <a:off x="2808212" y="4946673"/>
                <a:ext cx="2284508" cy="771078"/>
              </a:xfrm>
              <a:prstGeom prst="rect">
                <a:avLst/>
              </a:prstGeom>
              <a:solidFill>
                <a:schemeClr val="bg1"/>
              </a:solidFill>
            </p:spPr>
            <p:txBody>
              <a:bodyPr wrap="square">
                <a:spAutoFit/>
              </a:bodyPr>
              <a:lstStyle/>
              <a:p>
                <a:pPr algn="ctr"/>
                <a:r>
                  <a:rPr lang="en-GB" sz="1036" i="1" dirty="0"/>
                  <a:t>4. Preliminary Design, </a:t>
                </a:r>
                <a:br>
                  <a:rPr lang="en-GB" sz="1036" i="1" dirty="0"/>
                </a:br>
                <a:r>
                  <a:rPr lang="en-GB" sz="1036" i="1" dirty="0"/>
                  <a:t>Simulations, Integration&amp; CDR</a:t>
                </a:r>
                <a:endParaRPr lang="sv-SE" sz="1036" dirty="0"/>
              </a:p>
            </p:txBody>
          </p:sp>
          <p:cxnSp>
            <p:nvCxnSpPr>
              <p:cNvPr id="68" name="Straight Arrow Connector 67">
                <a:extLst>
                  <a:ext uri="{FF2B5EF4-FFF2-40B4-BE49-F238E27FC236}">
                    <a16:creationId xmlns:a16="http://schemas.microsoft.com/office/drawing/2014/main" id="{6AD58B81-1A79-844C-A6BA-7CCD43B6ADDF}"/>
                  </a:ext>
                </a:extLst>
              </p:cNvPr>
              <p:cNvCxnSpPr>
                <a:cxnSpLocks/>
                <a:stCxn id="65" idx="1"/>
              </p:cNvCxnSpPr>
              <p:nvPr/>
            </p:nvCxnSpPr>
            <p:spPr>
              <a:xfrm>
                <a:off x="2783768" y="5994174"/>
                <a:ext cx="0" cy="115429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56FF1F75-4738-A640-BB74-F3B28DE762F5}"/>
                </a:ext>
              </a:extLst>
            </p:cNvPr>
            <p:cNvGrpSpPr/>
            <p:nvPr/>
          </p:nvGrpSpPr>
          <p:grpSpPr>
            <a:xfrm>
              <a:off x="1344219" y="4795049"/>
              <a:ext cx="886161" cy="273457"/>
              <a:chOff x="649875" y="4759095"/>
              <a:chExt cx="886161" cy="273457"/>
            </a:xfrm>
          </p:grpSpPr>
          <p:grpSp>
            <p:nvGrpSpPr>
              <p:cNvPr id="61" name="Group 60">
                <a:extLst>
                  <a:ext uri="{FF2B5EF4-FFF2-40B4-BE49-F238E27FC236}">
                    <a16:creationId xmlns:a16="http://schemas.microsoft.com/office/drawing/2014/main" id="{B6C061AB-6289-7249-BB32-B02FC5D49066}"/>
                  </a:ext>
                </a:extLst>
              </p:cNvPr>
              <p:cNvGrpSpPr/>
              <p:nvPr/>
            </p:nvGrpSpPr>
            <p:grpSpPr>
              <a:xfrm>
                <a:off x="649875" y="4759095"/>
                <a:ext cx="886161" cy="273457"/>
                <a:chOff x="2204532" y="7844499"/>
                <a:chExt cx="1344011" cy="414743"/>
              </a:xfrm>
            </p:grpSpPr>
            <p:cxnSp>
              <p:nvCxnSpPr>
                <p:cNvPr id="63" name="Straight Connector 62">
                  <a:extLst>
                    <a:ext uri="{FF2B5EF4-FFF2-40B4-BE49-F238E27FC236}">
                      <a16:creationId xmlns:a16="http://schemas.microsoft.com/office/drawing/2014/main" id="{755AE3A8-27B1-0A4A-900B-E4DCDE7053D8}"/>
                    </a:ext>
                  </a:extLst>
                </p:cNvPr>
                <p:cNvCxnSpPr>
                  <a:cxnSpLocks/>
                </p:cNvCxnSpPr>
                <p:nvPr/>
              </p:nvCxnSpPr>
              <p:spPr>
                <a:xfrm flipH="1">
                  <a:off x="2328845" y="8229600"/>
                  <a:ext cx="12196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9F61BBA-B10B-C546-A3D0-84658DA55920}"/>
                    </a:ext>
                  </a:extLst>
                </p:cNvPr>
                <p:cNvSpPr txBox="1"/>
                <p:nvPr/>
              </p:nvSpPr>
              <p:spPr>
                <a:xfrm>
                  <a:off x="2204532" y="7844499"/>
                  <a:ext cx="1227278" cy="414743"/>
                </a:xfrm>
                <a:prstGeom prst="rect">
                  <a:avLst/>
                </a:prstGeom>
                <a:noFill/>
              </p:spPr>
              <p:txBody>
                <a:bodyPr wrap="square" rtlCol="0">
                  <a:spAutoFit/>
                </a:bodyPr>
                <a:lstStyle/>
                <a:p>
                  <a:pPr algn="ctr"/>
                  <a:r>
                    <a:rPr lang="sv-SE" sz="1394" b="1" dirty="0" err="1"/>
                    <a:t>LoM</a:t>
                  </a:r>
                  <a:r>
                    <a:rPr lang="sv-SE" sz="1394" b="1" dirty="0"/>
                    <a:t> C</a:t>
                  </a:r>
                </a:p>
              </p:txBody>
            </p:sp>
          </p:grpSp>
          <p:cxnSp>
            <p:nvCxnSpPr>
              <p:cNvPr id="62" name="Straight Connector 61">
                <a:extLst>
                  <a:ext uri="{FF2B5EF4-FFF2-40B4-BE49-F238E27FC236}">
                    <a16:creationId xmlns:a16="http://schemas.microsoft.com/office/drawing/2014/main" id="{4A09BCAF-04DA-6248-A350-5805081F5DD9}"/>
                  </a:ext>
                </a:extLst>
              </p:cNvPr>
              <p:cNvCxnSpPr>
                <a:cxnSpLocks/>
              </p:cNvCxnSpPr>
              <p:nvPr/>
            </p:nvCxnSpPr>
            <p:spPr>
              <a:xfrm>
                <a:off x="1526489" y="4953559"/>
                <a:ext cx="0" cy="66471"/>
              </a:xfrm>
              <a:prstGeom prst="line">
                <a:avLst/>
              </a:prstGeom>
              <a:ln w="38100"/>
            </p:spPr>
            <p:style>
              <a:lnRef idx="1">
                <a:schemeClr val="accent1"/>
              </a:lnRef>
              <a:fillRef idx="0">
                <a:schemeClr val="accent1"/>
              </a:fillRef>
              <a:effectRef idx="0">
                <a:schemeClr val="accent1"/>
              </a:effectRef>
              <a:fontRef idx="minor">
                <a:schemeClr val="tx1"/>
              </a:fontRef>
            </p:style>
          </p:cxnSp>
        </p:grpSp>
      </p:grpSp>
      <p:cxnSp>
        <p:nvCxnSpPr>
          <p:cNvPr id="91" name="Straight Arrow Connector 90">
            <a:extLst>
              <a:ext uri="{FF2B5EF4-FFF2-40B4-BE49-F238E27FC236}">
                <a16:creationId xmlns:a16="http://schemas.microsoft.com/office/drawing/2014/main" id="{B301DD41-6EBD-7149-A1CD-11CE139D74AD}"/>
              </a:ext>
            </a:extLst>
          </p:cNvPr>
          <p:cNvCxnSpPr>
            <a:cxnSpLocks/>
            <a:stCxn id="93" idx="0"/>
          </p:cNvCxnSpPr>
          <p:nvPr/>
        </p:nvCxnSpPr>
        <p:spPr>
          <a:xfrm flipH="1" flipV="1">
            <a:off x="9949482" y="5302193"/>
            <a:ext cx="768312" cy="678872"/>
          </a:xfrm>
          <a:prstGeom prst="straightConnector1">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7E49A4D-8CB4-7746-99D7-26BBDC7AFA8B}"/>
              </a:ext>
            </a:extLst>
          </p:cNvPr>
          <p:cNvCxnSpPr>
            <a:cxnSpLocks/>
            <a:stCxn id="93" idx="0"/>
          </p:cNvCxnSpPr>
          <p:nvPr/>
        </p:nvCxnSpPr>
        <p:spPr>
          <a:xfrm flipH="1" flipV="1">
            <a:off x="9562293" y="5662590"/>
            <a:ext cx="1155501" cy="318475"/>
          </a:xfrm>
          <a:prstGeom prst="straightConnector1">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84F9033A-151B-C34E-9A19-0BB70E06237D}"/>
              </a:ext>
            </a:extLst>
          </p:cNvPr>
          <p:cNvSpPr/>
          <p:nvPr/>
        </p:nvSpPr>
        <p:spPr>
          <a:xfrm>
            <a:off x="10022262" y="5981065"/>
            <a:ext cx="1391063" cy="1075636"/>
          </a:xfrm>
          <a:prstGeom prst="rect">
            <a:avLst/>
          </a:prstGeom>
          <a:solidFill>
            <a:schemeClr val="bg1"/>
          </a:solidFill>
          <a:ln w="254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47" i="1" dirty="0">
                <a:solidFill>
                  <a:schemeClr val="tx1"/>
                </a:solidFill>
              </a:rPr>
              <a:t>Fully Centralized: </a:t>
            </a:r>
            <a:br>
              <a:rPr lang="en-US" sz="1347" i="1" dirty="0">
                <a:solidFill>
                  <a:schemeClr val="tx1"/>
                </a:solidFill>
              </a:rPr>
            </a:br>
            <a:r>
              <a:rPr lang="en-US" sz="1347" i="1" dirty="0">
                <a:solidFill>
                  <a:schemeClr val="tx1"/>
                </a:solidFill>
              </a:rPr>
              <a:t>- Reviewing </a:t>
            </a:r>
          </a:p>
          <a:p>
            <a:pPr algn="ctr"/>
            <a:r>
              <a:rPr lang="en-US" sz="1347" i="1" dirty="0">
                <a:solidFill>
                  <a:schemeClr val="tx1"/>
                </a:solidFill>
              </a:rPr>
              <a:t>- Redlining </a:t>
            </a:r>
            <a:br>
              <a:rPr lang="en-US" sz="1347" i="1" dirty="0">
                <a:solidFill>
                  <a:schemeClr val="tx1"/>
                </a:solidFill>
              </a:rPr>
            </a:br>
            <a:r>
              <a:rPr lang="en-US" sz="1347" i="1" dirty="0">
                <a:solidFill>
                  <a:schemeClr val="tx1"/>
                </a:solidFill>
              </a:rPr>
              <a:t>- As-Built </a:t>
            </a:r>
          </a:p>
        </p:txBody>
      </p:sp>
      <p:grpSp>
        <p:nvGrpSpPr>
          <p:cNvPr id="3" name="Group 2">
            <a:extLst>
              <a:ext uri="{FF2B5EF4-FFF2-40B4-BE49-F238E27FC236}">
                <a16:creationId xmlns:a16="http://schemas.microsoft.com/office/drawing/2014/main" id="{11F5AB7D-8815-A341-8273-6B8EBEA7AA9E}"/>
              </a:ext>
            </a:extLst>
          </p:cNvPr>
          <p:cNvGrpSpPr/>
          <p:nvPr/>
        </p:nvGrpSpPr>
        <p:grpSpPr>
          <a:xfrm>
            <a:off x="4666689" y="5158042"/>
            <a:ext cx="1779949" cy="1717529"/>
            <a:chOff x="4158200" y="4596275"/>
            <a:chExt cx="1586093" cy="1530471"/>
          </a:xfrm>
        </p:grpSpPr>
        <p:grpSp>
          <p:nvGrpSpPr>
            <p:cNvPr id="69" name="Group 68">
              <a:extLst>
                <a:ext uri="{FF2B5EF4-FFF2-40B4-BE49-F238E27FC236}">
                  <a16:creationId xmlns:a16="http://schemas.microsoft.com/office/drawing/2014/main" id="{5FDCC834-78BD-4B42-A590-E37EACCACAAE}"/>
                </a:ext>
              </a:extLst>
            </p:cNvPr>
            <p:cNvGrpSpPr/>
            <p:nvPr/>
          </p:nvGrpSpPr>
          <p:grpSpPr>
            <a:xfrm>
              <a:off x="4158200" y="4596275"/>
              <a:ext cx="1586093" cy="1530471"/>
              <a:chOff x="2634201" y="4256127"/>
              <a:chExt cx="1586093" cy="1530471"/>
            </a:xfrm>
          </p:grpSpPr>
          <p:sp>
            <p:nvSpPr>
              <p:cNvPr id="70" name="Rectangle 69">
                <a:extLst>
                  <a:ext uri="{FF2B5EF4-FFF2-40B4-BE49-F238E27FC236}">
                    <a16:creationId xmlns:a16="http://schemas.microsoft.com/office/drawing/2014/main" id="{E1C534BD-9BB3-BF4F-A953-39F7D415CCBF}"/>
                  </a:ext>
                </a:extLst>
              </p:cNvPr>
              <p:cNvSpPr/>
              <p:nvPr/>
            </p:nvSpPr>
            <p:spPr>
              <a:xfrm>
                <a:off x="2634201" y="4256127"/>
                <a:ext cx="1586093" cy="1530471"/>
              </a:xfrm>
              <a:prstGeom prst="rect">
                <a:avLst/>
              </a:prstGeom>
              <a:solidFill>
                <a:schemeClr val="bg1"/>
              </a:solidFill>
              <a:ln w="38100">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94"/>
              </a:p>
            </p:txBody>
          </p:sp>
          <p:pic>
            <p:nvPicPr>
              <p:cNvPr id="71" name="Picture 70">
                <a:extLst>
                  <a:ext uri="{FF2B5EF4-FFF2-40B4-BE49-F238E27FC236}">
                    <a16:creationId xmlns:a16="http://schemas.microsoft.com/office/drawing/2014/main" id="{24221FEB-B296-D74C-A756-8768D0846CF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89443" y="4774257"/>
                <a:ext cx="1287597" cy="970417"/>
              </a:xfrm>
              <a:prstGeom prst="rect">
                <a:avLst/>
              </a:prstGeom>
            </p:spPr>
          </p:pic>
          <p:sp>
            <p:nvSpPr>
              <p:cNvPr id="72" name="Rectangle 71">
                <a:extLst>
                  <a:ext uri="{FF2B5EF4-FFF2-40B4-BE49-F238E27FC236}">
                    <a16:creationId xmlns:a16="http://schemas.microsoft.com/office/drawing/2014/main" id="{C42FFDB6-EBB3-954F-A748-779170225D50}"/>
                  </a:ext>
                </a:extLst>
              </p:cNvPr>
              <p:cNvSpPr/>
              <p:nvPr/>
            </p:nvSpPr>
            <p:spPr>
              <a:xfrm>
                <a:off x="2734756" y="4355113"/>
                <a:ext cx="1414593" cy="407042"/>
              </a:xfrm>
              <a:prstGeom prst="rect">
                <a:avLst/>
              </a:prstGeom>
              <a:solidFill>
                <a:schemeClr val="bg1"/>
              </a:solidFill>
            </p:spPr>
            <p:txBody>
              <a:bodyPr wrap="square">
                <a:spAutoFit/>
              </a:bodyPr>
              <a:lstStyle/>
              <a:p>
                <a:pPr algn="ctr"/>
                <a:r>
                  <a:rPr lang="en-GB" sz="1184" i="1" dirty="0"/>
                  <a:t>5. Detailed Design </a:t>
                </a:r>
                <a:br>
                  <a:rPr lang="en-GB" sz="1184" i="1" dirty="0"/>
                </a:br>
                <a:r>
                  <a:rPr lang="en-GB" sz="1184" i="1" dirty="0"/>
                  <a:t>&amp; Baseline </a:t>
                </a:r>
                <a:endParaRPr lang="sv-SE" sz="1184" dirty="0"/>
              </a:p>
            </p:txBody>
          </p:sp>
          <p:cxnSp>
            <p:nvCxnSpPr>
              <p:cNvPr id="73" name="Straight Arrow Connector 72">
                <a:extLst>
                  <a:ext uri="{FF2B5EF4-FFF2-40B4-BE49-F238E27FC236}">
                    <a16:creationId xmlns:a16="http://schemas.microsoft.com/office/drawing/2014/main" id="{C4649FD4-7C5F-CD42-82D7-851AFAE72FA4}"/>
                  </a:ext>
                </a:extLst>
              </p:cNvPr>
              <p:cNvCxnSpPr>
                <a:cxnSpLocks/>
                <a:stCxn id="70" idx="1"/>
              </p:cNvCxnSpPr>
              <p:nvPr/>
            </p:nvCxnSpPr>
            <p:spPr>
              <a:xfrm>
                <a:off x="2634201" y="5021362"/>
                <a:ext cx="0" cy="75843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94" name="Picture 93">
              <a:extLst>
                <a:ext uri="{FF2B5EF4-FFF2-40B4-BE49-F238E27FC236}">
                  <a16:creationId xmlns:a16="http://schemas.microsoft.com/office/drawing/2014/main" id="{C89E0F6E-0C80-3042-9D26-FD03CB59B60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18664" y="5066811"/>
              <a:ext cx="1287597" cy="970417"/>
            </a:xfrm>
            <a:prstGeom prst="rect">
              <a:avLst/>
            </a:prstGeom>
          </p:spPr>
        </p:pic>
      </p:grpSp>
      <p:grpSp>
        <p:nvGrpSpPr>
          <p:cNvPr id="108" name="Group 107">
            <a:extLst>
              <a:ext uri="{FF2B5EF4-FFF2-40B4-BE49-F238E27FC236}">
                <a16:creationId xmlns:a16="http://schemas.microsoft.com/office/drawing/2014/main" id="{160C94D9-3D37-D830-8B9B-399965EC45C4}"/>
              </a:ext>
            </a:extLst>
          </p:cNvPr>
          <p:cNvGrpSpPr/>
          <p:nvPr/>
        </p:nvGrpSpPr>
        <p:grpSpPr>
          <a:xfrm>
            <a:off x="8383626" y="3352463"/>
            <a:ext cx="3138215" cy="1824240"/>
            <a:chOff x="8383626" y="3352463"/>
            <a:chExt cx="3138215" cy="1824240"/>
          </a:xfrm>
        </p:grpSpPr>
        <p:grpSp>
          <p:nvGrpSpPr>
            <p:cNvPr id="34" name="Group 33">
              <a:extLst>
                <a:ext uri="{FF2B5EF4-FFF2-40B4-BE49-F238E27FC236}">
                  <a16:creationId xmlns:a16="http://schemas.microsoft.com/office/drawing/2014/main" id="{8C7B6040-3A98-644C-AEF1-DDBB90E9E421}"/>
                </a:ext>
              </a:extLst>
            </p:cNvPr>
            <p:cNvGrpSpPr/>
            <p:nvPr/>
          </p:nvGrpSpPr>
          <p:grpSpPr>
            <a:xfrm>
              <a:off x="8383626" y="3352463"/>
              <a:ext cx="3064552" cy="1798601"/>
              <a:chOff x="8485189" y="3614860"/>
              <a:chExt cx="4141695" cy="2430784"/>
            </a:xfrm>
          </p:grpSpPr>
          <p:sp>
            <p:nvSpPr>
              <p:cNvPr id="35" name="Rectangle 34">
                <a:extLst>
                  <a:ext uri="{FF2B5EF4-FFF2-40B4-BE49-F238E27FC236}">
                    <a16:creationId xmlns:a16="http://schemas.microsoft.com/office/drawing/2014/main" id="{E57637D6-AF43-6344-B17C-4B93D2D2EEFB}"/>
                  </a:ext>
                </a:extLst>
              </p:cNvPr>
              <p:cNvSpPr/>
              <p:nvPr/>
            </p:nvSpPr>
            <p:spPr>
              <a:xfrm>
                <a:off x="8485189" y="3614860"/>
                <a:ext cx="2805696" cy="2321216"/>
              </a:xfrm>
              <a:prstGeom prst="rect">
                <a:avLst/>
              </a:prstGeom>
              <a:solidFill>
                <a:schemeClr val="bg1"/>
              </a:solidFill>
              <a:ln w="12700">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94" dirty="0"/>
              </a:p>
            </p:txBody>
          </p:sp>
          <p:pic>
            <p:nvPicPr>
              <p:cNvPr id="36" name="Picture 2" descr="G:\Collaboration Area\ACCSYS Integration\Meetings\20150324_Integration_meeting\PRL - moved.jpg">
                <a:extLst>
                  <a:ext uri="{FF2B5EF4-FFF2-40B4-BE49-F238E27FC236}">
                    <a16:creationId xmlns:a16="http://schemas.microsoft.com/office/drawing/2014/main" id="{C6DC307F-A8D5-EC42-A171-88CA5787379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543164" y="4306751"/>
                <a:ext cx="2655839" cy="1438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7" name="Rectangle 36">
                <a:extLst>
                  <a:ext uri="{FF2B5EF4-FFF2-40B4-BE49-F238E27FC236}">
                    <a16:creationId xmlns:a16="http://schemas.microsoft.com/office/drawing/2014/main" id="{765B40B5-6FD4-FB4A-8F8D-774F86EE503C}"/>
                  </a:ext>
                </a:extLst>
              </p:cNvPr>
              <p:cNvSpPr/>
              <p:nvPr/>
            </p:nvSpPr>
            <p:spPr>
              <a:xfrm>
                <a:off x="8572680" y="3690288"/>
                <a:ext cx="2626321" cy="863628"/>
              </a:xfrm>
              <a:prstGeom prst="rect">
                <a:avLst/>
              </a:prstGeom>
              <a:solidFill>
                <a:schemeClr val="bg1"/>
              </a:solidFill>
              <a:ln>
                <a:noFill/>
              </a:ln>
            </p:spPr>
            <p:txBody>
              <a:bodyPr wrap="square">
                <a:spAutoFit/>
              </a:bodyPr>
              <a:lstStyle/>
              <a:p>
                <a:pPr algn="ctr"/>
                <a:r>
                  <a:rPr lang="en-GB" sz="1184" i="1" dirty="0"/>
                  <a:t>9. As-built DWGs, </a:t>
                </a:r>
                <a:br>
                  <a:rPr lang="en-GB" sz="1184" i="1" dirty="0"/>
                </a:br>
                <a:r>
                  <a:rPr lang="en-GB" sz="1184" i="1" dirty="0"/>
                  <a:t>Commissioning, Maintenance</a:t>
                </a:r>
                <a:endParaRPr lang="sv-SE" sz="1184" dirty="0"/>
              </a:p>
            </p:txBody>
          </p:sp>
          <p:grpSp>
            <p:nvGrpSpPr>
              <p:cNvPr id="38" name="Group 37">
                <a:extLst>
                  <a:ext uri="{FF2B5EF4-FFF2-40B4-BE49-F238E27FC236}">
                    <a16:creationId xmlns:a16="http://schemas.microsoft.com/office/drawing/2014/main" id="{53AB8F4C-AED8-5949-B408-6875483AAC3B}"/>
                  </a:ext>
                </a:extLst>
              </p:cNvPr>
              <p:cNvGrpSpPr/>
              <p:nvPr/>
            </p:nvGrpSpPr>
            <p:grpSpPr>
              <a:xfrm>
                <a:off x="11407186" y="5944829"/>
                <a:ext cx="1219698" cy="100815"/>
                <a:chOff x="2328845" y="8503356"/>
                <a:chExt cx="1219698" cy="100815"/>
              </a:xfrm>
            </p:grpSpPr>
            <p:cxnSp>
              <p:nvCxnSpPr>
                <p:cNvPr id="39" name="Straight Connector 38">
                  <a:extLst>
                    <a:ext uri="{FF2B5EF4-FFF2-40B4-BE49-F238E27FC236}">
                      <a16:creationId xmlns:a16="http://schemas.microsoft.com/office/drawing/2014/main" id="{E0B8F343-B558-2C41-B8DE-C339D239FF4C}"/>
                    </a:ext>
                  </a:extLst>
                </p:cNvPr>
                <p:cNvCxnSpPr>
                  <a:cxnSpLocks/>
                </p:cNvCxnSpPr>
                <p:nvPr/>
              </p:nvCxnSpPr>
              <p:spPr>
                <a:xfrm flipH="1">
                  <a:off x="2328845" y="8587650"/>
                  <a:ext cx="121969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83D9A93-C7E1-D645-99AF-36BA3BB719A4}"/>
                    </a:ext>
                  </a:extLst>
                </p:cNvPr>
                <p:cNvCxnSpPr>
                  <a:cxnSpLocks/>
                </p:cNvCxnSpPr>
                <p:nvPr/>
              </p:nvCxnSpPr>
              <p:spPr>
                <a:xfrm>
                  <a:off x="2328845" y="8503356"/>
                  <a:ext cx="0" cy="10081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97" name="TextBox 96">
              <a:extLst>
                <a:ext uri="{FF2B5EF4-FFF2-40B4-BE49-F238E27FC236}">
                  <a16:creationId xmlns:a16="http://schemas.microsoft.com/office/drawing/2014/main" id="{A2B9FD63-46B1-5EAA-25F2-1BE50CE30D7C}"/>
                </a:ext>
              </a:extLst>
            </p:cNvPr>
            <p:cNvSpPr txBox="1"/>
            <p:nvPr/>
          </p:nvSpPr>
          <p:spPr>
            <a:xfrm>
              <a:off x="10543081" y="4869824"/>
              <a:ext cx="978760" cy="306879"/>
            </a:xfrm>
            <a:prstGeom prst="rect">
              <a:avLst/>
            </a:prstGeom>
            <a:noFill/>
          </p:spPr>
          <p:txBody>
            <a:bodyPr wrap="square" rtlCol="0">
              <a:spAutoFit/>
            </a:bodyPr>
            <a:lstStyle/>
            <a:p>
              <a:pPr algn="ctr"/>
              <a:r>
                <a:rPr lang="sv-SE" sz="1394" b="1" dirty="0" err="1"/>
                <a:t>LoM</a:t>
              </a:r>
              <a:r>
                <a:rPr lang="sv-SE" sz="1394" b="1" dirty="0"/>
                <a:t> ASB</a:t>
              </a:r>
            </a:p>
          </p:txBody>
        </p:sp>
      </p:grpSp>
      <p:grpSp>
        <p:nvGrpSpPr>
          <p:cNvPr id="96" name="Group 95">
            <a:extLst>
              <a:ext uri="{FF2B5EF4-FFF2-40B4-BE49-F238E27FC236}">
                <a16:creationId xmlns:a16="http://schemas.microsoft.com/office/drawing/2014/main" id="{68DA1EA5-5294-B584-0BAE-EE955B9E5B31}"/>
              </a:ext>
            </a:extLst>
          </p:cNvPr>
          <p:cNvGrpSpPr/>
          <p:nvPr/>
        </p:nvGrpSpPr>
        <p:grpSpPr>
          <a:xfrm>
            <a:off x="7474980" y="4197536"/>
            <a:ext cx="1779949" cy="1717531"/>
            <a:chOff x="7474980" y="4197536"/>
            <a:chExt cx="1779949" cy="1717531"/>
          </a:xfrm>
        </p:grpSpPr>
        <p:sp>
          <p:nvSpPr>
            <p:cNvPr id="6" name="Rectangle 5">
              <a:extLst>
                <a:ext uri="{FF2B5EF4-FFF2-40B4-BE49-F238E27FC236}">
                  <a16:creationId xmlns:a16="http://schemas.microsoft.com/office/drawing/2014/main" id="{C52E0714-E370-EDBA-6D6B-8A31477A5A86}"/>
                </a:ext>
              </a:extLst>
            </p:cNvPr>
            <p:cNvSpPr/>
            <p:nvPr/>
          </p:nvSpPr>
          <p:spPr>
            <a:xfrm>
              <a:off x="7474980" y="4197536"/>
              <a:ext cx="1779949" cy="1717531"/>
            </a:xfrm>
            <a:prstGeom prst="rect">
              <a:avLst/>
            </a:prstGeom>
            <a:solidFill>
              <a:schemeClr val="bg1"/>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94"/>
            </a:p>
          </p:txBody>
        </p:sp>
        <p:cxnSp>
          <p:nvCxnSpPr>
            <p:cNvPr id="95" name="Straight Arrow Connector 94">
              <a:extLst>
                <a:ext uri="{FF2B5EF4-FFF2-40B4-BE49-F238E27FC236}">
                  <a16:creationId xmlns:a16="http://schemas.microsoft.com/office/drawing/2014/main" id="{F9DB5945-B5E2-03A9-34A9-469A72DF4821}"/>
                </a:ext>
              </a:extLst>
            </p:cNvPr>
            <p:cNvCxnSpPr>
              <a:cxnSpLocks/>
            </p:cNvCxnSpPr>
            <p:nvPr/>
          </p:nvCxnSpPr>
          <p:spPr>
            <a:xfrm flipV="1">
              <a:off x="9254929" y="5061541"/>
              <a:ext cx="0" cy="85352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387DAB3-0880-7D43-85FE-D0A7E5EC4199}"/>
                </a:ext>
              </a:extLst>
            </p:cNvPr>
            <p:cNvGrpSpPr/>
            <p:nvPr/>
          </p:nvGrpSpPr>
          <p:grpSpPr>
            <a:xfrm>
              <a:off x="7505438" y="4272458"/>
              <a:ext cx="1669299" cy="1635711"/>
              <a:chOff x="7298331" y="4858224"/>
              <a:chExt cx="2256032" cy="2210638"/>
            </a:xfrm>
          </p:grpSpPr>
          <p:sp>
            <p:nvSpPr>
              <p:cNvPr id="43" name="Rectangle 42">
                <a:extLst>
                  <a:ext uri="{FF2B5EF4-FFF2-40B4-BE49-F238E27FC236}">
                    <a16:creationId xmlns:a16="http://schemas.microsoft.com/office/drawing/2014/main" id="{075DADAE-C541-6D4C-8299-93AAFFE1682B}"/>
                  </a:ext>
                </a:extLst>
              </p:cNvPr>
              <p:cNvSpPr/>
              <p:nvPr/>
            </p:nvSpPr>
            <p:spPr>
              <a:xfrm>
                <a:off x="7298331" y="4858224"/>
                <a:ext cx="2256032" cy="1109907"/>
              </a:xfrm>
              <a:prstGeom prst="rect">
                <a:avLst/>
              </a:prstGeom>
              <a:solidFill>
                <a:schemeClr val="bg1"/>
              </a:solidFill>
              <a:ln>
                <a:noFill/>
              </a:ln>
            </p:spPr>
            <p:txBody>
              <a:bodyPr wrap="square">
                <a:spAutoFit/>
              </a:bodyPr>
              <a:lstStyle/>
              <a:p>
                <a:pPr algn="ctr"/>
                <a:r>
                  <a:rPr lang="en-GB" sz="1184" i="1" dirty="0"/>
                  <a:t>8. Assembly, Installation, </a:t>
                </a:r>
                <a:br>
                  <a:rPr lang="en-GB" sz="1184" i="1" dirty="0"/>
                </a:br>
                <a:r>
                  <a:rPr lang="en-GB" sz="1184" i="1" dirty="0"/>
                  <a:t>Red Line update DWGs</a:t>
                </a:r>
                <a:endParaRPr lang="sv-SE" sz="1184" dirty="0"/>
              </a:p>
            </p:txBody>
          </p:sp>
          <p:pic>
            <p:nvPicPr>
              <p:cNvPr id="44" name="Picture 43">
                <a:extLst>
                  <a:ext uri="{FF2B5EF4-FFF2-40B4-BE49-F238E27FC236}">
                    <a16:creationId xmlns:a16="http://schemas.microsoft.com/office/drawing/2014/main" id="{2E7A276D-759D-6940-A04A-3FE7136A4C2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06077" y="5939997"/>
                <a:ext cx="1882161" cy="1128865"/>
              </a:xfrm>
              <a:prstGeom prst="rect">
                <a:avLst/>
              </a:prstGeom>
              <a:ln>
                <a:noFill/>
              </a:ln>
            </p:spPr>
          </p:pic>
        </p:grpSp>
      </p:grpSp>
      <p:grpSp>
        <p:nvGrpSpPr>
          <p:cNvPr id="53" name="Group 52">
            <a:extLst>
              <a:ext uri="{FF2B5EF4-FFF2-40B4-BE49-F238E27FC236}">
                <a16:creationId xmlns:a16="http://schemas.microsoft.com/office/drawing/2014/main" id="{CDA3975F-E598-D141-A938-B877402C2BD1}"/>
              </a:ext>
            </a:extLst>
          </p:cNvPr>
          <p:cNvGrpSpPr/>
          <p:nvPr/>
        </p:nvGrpSpPr>
        <p:grpSpPr>
          <a:xfrm>
            <a:off x="6938481" y="5163279"/>
            <a:ext cx="1779950" cy="1717531"/>
            <a:chOff x="4658570" y="4260792"/>
            <a:chExt cx="1586094" cy="1530473"/>
          </a:xfrm>
        </p:grpSpPr>
        <p:sp>
          <p:nvSpPr>
            <p:cNvPr id="54" name="Rectangle 53">
              <a:extLst>
                <a:ext uri="{FF2B5EF4-FFF2-40B4-BE49-F238E27FC236}">
                  <a16:creationId xmlns:a16="http://schemas.microsoft.com/office/drawing/2014/main" id="{CB52F70C-C16E-C546-BEFA-69A7B9D2C698}"/>
                </a:ext>
              </a:extLst>
            </p:cNvPr>
            <p:cNvSpPr/>
            <p:nvPr/>
          </p:nvSpPr>
          <p:spPr>
            <a:xfrm>
              <a:off x="4658570" y="4260792"/>
              <a:ext cx="1586093" cy="1530473"/>
            </a:xfrm>
            <a:prstGeom prst="rect">
              <a:avLst/>
            </a:prstGeom>
            <a:solidFill>
              <a:schemeClr val="bg1"/>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94"/>
            </a:p>
          </p:txBody>
        </p:sp>
        <p:sp>
          <p:nvSpPr>
            <p:cNvPr id="55" name="Rectangle 54">
              <a:extLst>
                <a:ext uri="{FF2B5EF4-FFF2-40B4-BE49-F238E27FC236}">
                  <a16:creationId xmlns:a16="http://schemas.microsoft.com/office/drawing/2014/main" id="{E963E2F2-9CA0-4244-8791-C63DE19668BC}"/>
                </a:ext>
              </a:extLst>
            </p:cNvPr>
            <p:cNvSpPr/>
            <p:nvPr/>
          </p:nvSpPr>
          <p:spPr>
            <a:xfrm>
              <a:off x="4705538" y="4306953"/>
              <a:ext cx="1472096" cy="683127"/>
            </a:xfrm>
            <a:prstGeom prst="rect">
              <a:avLst/>
            </a:prstGeom>
            <a:solidFill>
              <a:schemeClr val="bg1"/>
            </a:solidFill>
          </p:spPr>
          <p:txBody>
            <a:bodyPr wrap="square">
              <a:spAutoFit/>
            </a:bodyPr>
            <a:lstStyle/>
            <a:p>
              <a:pPr algn="ctr"/>
              <a:r>
                <a:rPr lang="en-GB" sz="1066" i="1" dirty="0"/>
                <a:t>7. “Series” Manufacturing </a:t>
              </a:r>
              <a:br>
                <a:rPr lang="en-GB" sz="1066" i="1" dirty="0"/>
              </a:br>
              <a:r>
                <a:rPr lang="en-GB" sz="1066" i="1" dirty="0"/>
                <a:t>(manuf. DWGs), QA/QC </a:t>
              </a:r>
              <a:r>
                <a:rPr lang="en-GB" sz="1184" i="1" dirty="0"/>
                <a:t>etc.</a:t>
              </a:r>
              <a:endParaRPr lang="sv-SE" sz="1184" dirty="0"/>
            </a:p>
          </p:txBody>
        </p:sp>
        <p:pic>
          <p:nvPicPr>
            <p:cNvPr id="56" name="Picture 55">
              <a:extLst>
                <a:ext uri="{FF2B5EF4-FFF2-40B4-BE49-F238E27FC236}">
                  <a16:creationId xmlns:a16="http://schemas.microsoft.com/office/drawing/2014/main" id="{AE3DA789-2DB3-264A-A9A8-E1F10D13524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857683" y="4792075"/>
              <a:ext cx="1222949" cy="919803"/>
            </a:xfrm>
            <a:prstGeom prst="rect">
              <a:avLst/>
            </a:prstGeom>
          </p:spPr>
        </p:pic>
        <p:cxnSp>
          <p:nvCxnSpPr>
            <p:cNvPr id="57" name="Straight Arrow Connector 56">
              <a:extLst>
                <a:ext uri="{FF2B5EF4-FFF2-40B4-BE49-F238E27FC236}">
                  <a16:creationId xmlns:a16="http://schemas.microsoft.com/office/drawing/2014/main" id="{7F722EF2-FAE0-D84D-80E7-78614197C096}"/>
                </a:ext>
              </a:extLst>
            </p:cNvPr>
            <p:cNvCxnSpPr>
              <a:cxnSpLocks/>
              <a:endCxn id="54" idx="3"/>
            </p:cNvCxnSpPr>
            <p:nvPr/>
          </p:nvCxnSpPr>
          <p:spPr>
            <a:xfrm flipV="1">
              <a:off x="6244664" y="5026029"/>
              <a:ext cx="0" cy="76056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C6E774E3-88B2-F14B-9574-E42F0A42C8EA}"/>
              </a:ext>
            </a:extLst>
          </p:cNvPr>
          <p:cNvGrpSpPr/>
          <p:nvPr/>
        </p:nvGrpSpPr>
        <p:grpSpPr>
          <a:xfrm>
            <a:off x="5440835" y="5819285"/>
            <a:ext cx="3435216" cy="1723704"/>
            <a:chOff x="3324035" y="4845354"/>
            <a:chExt cx="3061084" cy="1535974"/>
          </a:xfrm>
        </p:grpSpPr>
        <p:grpSp>
          <p:nvGrpSpPr>
            <p:cNvPr id="75" name="Group 74">
              <a:extLst>
                <a:ext uri="{FF2B5EF4-FFF2-40B4-BE49-F238E27FC236}">
                  <a16:creationId xmlns:a16="http://schemas.microsoft.com/office/drawing/2014/main" id="{CBFD66FD-B072-7B4E-8251-3DF0A8C88E51}"/>
                </a:ext>
              </a:extLst>
            </p:cNvPr>
            <p:cNvGrpSpPr/>
            <p:nvPr/>
          </p:nvGrpSpPr>
          <p:grpSpPr>
            <a:xfrm>
              <a:off x="5533691" y="5995706"/>
              <a:ext cx="851428" cy="273457"/>
              <a:chOff x="2328845" y="8202549"/>
              <a:chExt cx="1291333" cy="414743"/>
            </a:xfrm>
          </p:grpSpPr>
          <p:grpSp>
            <p:nvGrpSpPr>
              <p:cNvPr id="86" name="Group 85">
                <a:extLst>
                  <a:ext uri="{FF2B5EF4-FFF2-40B4-BE49-F238E27FC236}">
                    <a16:creationId xmlns:a16="http://schemas.microsoft.com/office/drawing/2014/main" id="{ABFE40AD-594A-D54A-AEBB-E0F64BDA5516}"/>
                  </a:ext>
                </a:extLst>
              </p:cNvPr>
              <p:cNvGrpSpPr/>
              <p:nvPr/>
            </p:nvGrpSpPr>
            <p:grpSpPr>
              <a:xfrm>
                <a:off x="2328845" y="8202549"/>
                <a:ext cx="1291333" cy="414743"/>
                <a:chOff x="2328845" y="7850849"/>
                <a:chExt cx="1291333" cy="414743"/>
              </a:xfrm>
            </p:grpSpPr>
            <p:cxnSp>
              <p:nvCxnSpPr>
                <p:cNvPr id="88" name="Straight Connector 87">
                  <a:extLst>
                    <a:ext uri="{FF2B5EF4-FFF2-40B4-BE49-F238E27FC236}">
                      <a16:creationId xmlns:a16="http://schemas.microsoft.com/office/drawing/2014/main" id="{90ED1620-6334-7044-90E6-A6FFCE10A8CE}"/>
                    </a:ext>
                  </a:extLst>
                </p:cNvPr>
                <p:cNvCxnSpPr>
                  <a:cxnSpLocks/>
                </p:cNvCxnSpPr>
                <p:nvPr/>
              </p:nvCxnSpPr>
              <p:spPr>
                <a:xfrm flipH="1">
                  <a:off x="2328845" y="8235950"/>
                  <a:ext cx="121969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941E5C39-30B8-1648-87D2-EBCFF54B1D16}"/>
                    </a:ext>
                  </a:extLst>
                </p:cNvPr>
                <p:cNvSpPr txBox="1"/>
                <p:nvPr/>
              </p:nvSpPr>
              <p:spPr>
                <a:xfrm>
                  <a:off x="2384638" y="7850849"/>
                  <a:ext cx="1235540" cy="414743"/>
                </a:xfrm>
                <a:prstGeom prst="rect">
                  <a:avLst/>
                </a:prstGeom>
                <a:noFill/>
              </p:spPr>
              <p:txBody>
                <a:bodyPr wrap="square" rtlCol="0">
                  <a:spAutoFit/>
                </a:bodyPr>
                <a:lstStyle/>
                <a:p>
                  <a:pPr algn="ctr"/>
                  <a:r>
                    <a:rPr lang="sv-SE" sz="1394" b="1" dirty="0" err="1"/>
                    <a:t>LoM</a:t>
                  </a:r>
                  <a:r>
                    <a:rPr lang="sv-SE" sz="1394" b="1" dirty="0"/>
                    <a:t> P</a:t>
                  </a:r>
                </a:p>
              </p:txBody>
            </p:sp>
          </p:grpSp>
          <p:cxnSp>
            <p:nvCxnSpPr>
              <p:cNvPr id="87" name="Straight Connector 86">
                <a:extLst>
                  <a:ext uri="{FF2B5EF4-FFF2-40B4-BE49-F238E27FC236}">
                    <a16:creationId xmlns:a16="http://schemas.microsoft.com/office/drawing/2014/main" id="{D46AE40F-5DDF-2E4D-B38E-CF38BE5BAC17}"/>
                  </a:ext>
                </a:extLst>
              </p:cNvPr>
              <p:cNvCxnSpPr>
                <a:cxnSpLocks/>
              </p:cNvCxnSpPr>
              <p:nvPr/>
            </p:nvCxnSpPr>
            <p:spPr>
              <a:xfrm>
                <a:off x="2328845" y="8503356"/>
                <a:ext cx="0" cy="10081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D5DD9751-5785-044B-AE12-1B8686AE042A}"/>
                </a:ext>
              </a:extLst>
            </p:cNvPr>
            <p:cNvGrpSpPr/>
            <p:nvPr/>
          </p:nvGrpSpPr>
          <p:grpSpPr>
            <a:xfrm>
              <a:off x="3324035" y="4845354"/>
              <a:ext cx="2268614" cy="1535974"/>
              <a:chOff x="4508049" y="7083623"/>
              <a:chExt cx="3440732" cy="2329561"/>
            </a:xfrm>
          </p:grpSpPr>
          <p:sp>
            <p:nvSpPr>
              <p:cNvPr id="77" name="Rectangle 76">
                <a:extLst>
                  <a:ext uri="{FF2B5EF4-FFF2-40B4-BE49-F238E27FC236}">
                    <a16:creationId xmlns:a16="http://schemas.microsoft.com/office/drawing/2014/main" id="{D02BF39B-6875-5B4F-88B6-E77DAF331374}"/>
                  </a:ext>
                </a:extLst>
              </p:cNvPr>
              <p:cNvSpPr/>
              <p:nvPr/>
            </p:nvSpPr>
            <p:spPr>
              <a:xfrm>
                <a:off x="4529803" y="7083623"/>
                <a:ext cx="3337912" cy="2321216"/>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94"/>
              </a:p>
            </p:txBody>
          </p:sp>
          <p:sp>
            <p:nvSpPr>
              <p:cNvPr id="78" name="Rectangle 77">
                <a:extLst>
                  <a:ext uri="{FF2B5EF4-FFF2-40B4-BE49-F238E27FC236}">
                    <a16:creationId xmlns:a16="http://schemas.microsoft.com/office/drawing/2014/main" id="{9D340938-77B4-174C-B1D0-96CD6BAE14F9}"/>
                  </a:ext>
                </a:extLst>
              </p:cNvPr>
              <p:cNvSpPr/>
              <p:nvPr/>
            </p:nvSpPr>
            <p:spPr>
              <a:xfrm>
                <a:off x="4508049" y="7167768"/>
                <a:ext cx="3440732" cy="617348"/>
              </a:xfrm>
              <a:prstGeom prst="rect">
                <a:avLst/>
              </a:prstGeom>
              <a:solidFill>
                <a:schemeClr val="bg1"/>
              </a:solidFill>
            </p:spPr>
            <p:txBody>
              <a:bodyPr wrap="none">
                <a:spAutoFit/>
              </a:bodyPr>
              <a:lstStyle/>
              <a:p>
                <a:pPr algn="ctr"/>
                <a:r>
                  <a:rPr lang="en-GB" sz="1184" i="1" dirty="0"/>
                  <a:t>6. Mock-up*, Prototype Fabrication</a:t>
                </a:r>
                <a:br>
                  <a:rPr lang="en-GB" sz="1184" i="1" dirty="0"/>
                </a:br>
                <a:r>
                  <a:rPr lang="en-GB" sz="1184" i="1" dirty="0"/>
                  <a:t>Tests &amp; QA/QC method verification</a:t>
                </a:r>
                <a:endParaRPr lang="sv-SE" sz="1184" dirty="0"/>
              </a:p>
            </p:txBody>
          </p:sp>
          <p:grpSp>
            <p:nvGrpSpPr>
              <p:cNvPr id="79" name="Group 78">
                <a:extLst>
                  <a:ext uri="{FF2B5EF4-FFF2-40B4-BE49-F238E27FC236}">
                    <a16:creationId xmlns:a16="http://schemas.microsoft.com/office/drawing/2014/main" id="{6CA39BC6-986F-CC40-A182-6983701BA9CA}"/>
                  </a:ext>
                </a:extLst>
              </p:cNvPr>
              <p:cNvGrpSpPr/>
              <p:nvPr/>
            </p:nvGrpSpPr>
            <p:grpSpPr>
              <a:xfrm>
                <a:off x="4706279" y="7719347"/>
                <a:ext cx="3028606" cy="1494904"/>
                <a:chOff x="3127251" y="3278259"/>
                <a:chExt cx="3028606" cy="1494904"/>
              </a:xfrm>
            </p:grpSpPr>
            <p:pic>
              <p:nvPicPr>
                <p:cNvPr id="83" name="Picture 82">
                  <a:extLst>
                    <a:ext uri="{FF2B5EF4-FFF2-40B4-BE49-F238E27FC236}">
                      <a16:creationId xmlns:a16="http://schemas.microsoft.com/office/drawing/2014/main" id="{5D58C844-B3B9-E742-A581-8C2897D92F0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127251" y="3278259"/>
                  <a:ext cx="3028606" cy="1494904"/>
                </a:xfrm>
                <a:prstGeom prst="rect">
                  <a:avLst/>
                </a:prstGeom>
              </p:spPr>
            </p:pic>
            <p:pic>
              <p:nvPicPr>
                <p:cNvPr id="84" name="Picture 2">
                  <a:extLst>
                    <a:ext uri="{FF2B5EF4-FFF2-40B4-BE49-F238E27FC236}">
                      <a16:creationId xmlns:a16="http://schemas.microsoft.com/office/drawing/2014/main" id="{2D3B7BA9-45C1-2F4A-8591-39B274963DF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203848" y="3799260"/>
                  <a:ext cx="632648" cy="493836"/>
                </a:xfrm>
                <a:prstGeom prst="rect">
                  <a:avLst/>
                </a:prstGeom>
                <a:noFill/>
                <a:ln w="9525">
                  <a:noFill/>
                  <a:miter lim="800000"/>
                  <a:headEnd/>
                  <a:tailEnd/>
                </a:ln>
                <a:effectLst/>
              </p:spPr>
            </p:pic>
            <p:pic>
              <p:nvPicPr>
                <p:cNvPr id="85" name="Picture 84" descr="G:\Workspaces\n\ngazis\PAF,Recommendation_Letters_&amp;_Jobs\20130827_Interview_(20130607_ESS)\20130827_Interview\Figures\Picture10.emf">
                  <a:extLst>
                    <a:ext uri="{FF2B5EF4-FFF2-40B4-BE49-F238E27FC236}">
                      <a16:creationId xmlns:a16="http://schemas.microsoft.com/office/drawing/2014/main" id="{714099B6-5691-1043-B608-74AE9A283F17}"/>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03848" y="4301882"/>
                  <a:ext cx="632648" cy="450775"/>
                </a:xfrm>
                <a:prstGeom prst="rect">
                  <a:avLst/>
                </a:prstGeom>
                <a:noFill/>
                <a:extLst>
                  <a:ext uri="{909E8E84-426E-40dd-AFC4-6F175D3DCCD1}">
                    <a14:hiddenFill xmlns:a14="http://schemas.microsoft.com/office/drawing/2010/main" xmlns="">
                      <a:solidFill>
                        <a:srgbClr val="FFFFFF"/>
                      </a:solidFill>
                    </a14:hiddenFill>
                  </a:ext>
                </a:extLst>
              </p:spPr>
            </p:pic>
          </p:grpSp>
          <p:cxnSp>
            <p:nvCxnSpPr>
              <p:cNvPr id="80" name="Straight Arrow Connector 79">
                <a:extLst>
                  <a:ext uri="{FF2B5EF4-FFF2-40B4-BE49-F238E27FC236}">
                    <a16:creationId xmlns:a16="http://schemas.microsoft.com/office/drawing/2014/main" id="{59F3A5A7-887F-074A-8769-C7BFE972C63D}"/>
                  </a:ext>
                </a:extLst>
              </p:cNvPr>
              <p:cNvCxnSpPr>
                <a:cxnSpLocks/>
              </p:cNvCxnSpPr>
              <p:nvPr/>
            </p:nvCxnSpPr>
            <p:spPr>
              <a:xfrm flipV="1">
                <a:off x="7867715" y="8383366"/>
                <a:ext cx="0" cy="102147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A68AD0A-17DA-394E-BCD2-210EEF7F134B}"/>
                  </a:ext>
                </a:extLst>
              </p:cNvPr>
              <p:cNvCxnSpPr>
                <a:cxnSpLocks/>
              </p:cNvCxnSpPr>
              <p:nvPr/>
            </p:nvCxnSpPr>
            <p:spPr>
              <a:xfrm>
                <a:off x="4529803" y="8456148"/>
                <a:ext cx="0" cy="9570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E899A16-44CC-6644-8DB9-ECBA53C23AEB}"/>
                  </a:ext>
                </a:extLst>
              </p:cNvPr>
              <p:cNvCxnSpPr>
                <a:cxnSpLocks/>
              </p:cNvCxnSpPr>
              <p:nvPr/>
            </p:nvCxnSpPr>
            <p:spPr>
              <a:xfrm flipV="1">
                <a:off x="5745295" y="9406083"/>
                <a:ext cx="1037574" cy="710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 name="Slide Number Placeholder 4">
            <a:extLst>
              <a:ext uri="{FF2B5EF4-FFF2-40B4-BE49-F238E27FC236}">
                <a16:creationId xmlns:a16="http://schemas.microsoft.com/office/drawing/2014/main" id="{EF0FAC36-51B4-37C1-F79B-D8202F68B271}"/>
              </a:ext>
            </a:extLst>
          </p:cNvPr>
          <p:cNvSpPr>
            <a:spLocks noGrp="1"/>
          </p:cNvSpPr>
          <p:nvPr>
            <p:ph type="sldNum" sz="quarter" idx="12"/>
          </p:nvPr>
        </p:nvSpPr>
        <p:spPr/>
        <p:txBody>
          <a:bodyPr/>
          <a:lstStyle/>
          <a:p>
            <a:fld id="{F7283078-D760-1647-8B80-66BA8B52336D}" type="slidenum">
              <a:rPr lang="sv-SE" smtClean="0"/>
              <a:t>36</a:t>
            </a:fld>
            <a:endParaRPr lang="sv-SE"/>
          </a:p>
        </p:txBody>
      </p:sp>
      <p:sp>
        <p:nvSpPr>
          <p:cNvPr id="42" name="Footer Placeholder 41">
            <a:extLst>
              <a:ext uri="{FF2B5EF4-FFF2-40B4-BE49-F238E27FC236}">
                <a16:creationId xmlns:a16="http://schemas.microsoft.com/office/drawing/2014/main" id="{86A1982C-1295-6CD1-A964-1FF55A7D490A}"/>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176645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fade">
                                      <p:cBhvr>
                                        <p:cTn id="30" dur="500"/>
                                        <p:tgtEl>
                                          <p:spTgt spid="7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27C87-AE09-3D75-AEBC-B1E9EA106F6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C28B2E4-F821-3396-77CC-2462FDC2A6D5}"/>
              </a:ext>
            </a:extLst>
          </p:cNvPr>
          <p:cNvSpPr>
            <a:spLocks noGrp="1"/>
          </p:cNvSpPr>
          <p:nvPr>
            <p:ph type="title"/>
          </p:nvPr>
        </p:nvSpPr>
        <p:spPr/>
        <p:txBody>
          <a:bodyPr/>
          <a:lstStyle/>
          <a:p>
            <a:r>
              <a:rPr lang="en-GB" dirty="0">
                <a:solidFill>
                  <a:schemeClr val="tx1">
                    <a:lumMod val="75000"/>
                    <a:lumOff val="25000"/>
                  </a:schemeClr>
                </a:solidFill>
              </a:rPr>
              <a:t>Graded Approach</a:t>
            </a:r>
          </a:p>
        </p:txBody>
      </p:sp>
      <p:sp>
        <p:nvSpPr>
          <p:cNvPr id="6" name="Platshållare för innehåll 5">
            <a:extLst>
              <a:ext uri="{FF2B5EF4-FFF2-40B4-BE49-F238E27FC236}">
                <a16:creationId xmlns:a16="http://schemas.microsoft.com/office/drawing/2014/main" id="{C82C86F7-D25F-6439-A2FB-A7B1928D09FB}"/>
              </a:ext>
            </a:extLst>
          </p:cNvPr>
          <p:cNvSpPr>
            <a:spLocks noGrp="1"/>
          </p:cNvSpPr>
          <p:nvPr>
            <p:ph idx="1"/>
          </p:nvPr>
        </p:nvSpPr>
        <p:spPr>
          <a:xfrm>
            <a:off x="703552" y="1764869"/>
            <a:ext cx="7456133" cy="5350825"/>
          </a:xfrm>
        </p:spPr>
        <p:txBody>
          <a:bodyPr/>
          <a:lstStyle/>
          <a:p>
            <a:pPr marL="513070" indent="-513070">
              <a:spcBef>
                <a:spcPts val="673"/>
              </a:spcBef>
              <a:spcAft>
                <a:spcPts val="673"/>
              </a:spcAft>
              <a:buFont typeface="+mj-lt"/>
              <a:buAutoNum type="arabicPeriod"/>
            </a:pPr>
            <a:r>
              <a:rPr lang="en-US" sz="2000" dirty="0">
                <a:solidFill>
                  <a:schemeClr val="tx1">
                    <a:lumMod val="75000"/>
                    <a:lumOff val="25000"/>
                  </a:schemeClr>
                </a:solidFill>
              </a:rPr>
              <a:t>Major systems need to be built according to ISO-GPS design standards with precision &amp; tolerances </a:t>
            </a:r>
            <a:r>
              <a:rPr lang="en-US" sz="2000" i="1" dirty="0">
                <a:solidFill>
                  <a:schemeClr val="tx1">
                    <a:lumMod val="75000"/>
                    <a:lumOff val="25000"/>
                  </a:schemeClr>
                </a:solidFill>
              </a:rPr>
              <a:t>(</a:t>
            </a:r>
            <a:r>
              <a:rPr lang="en-US" sz="2000" dirty="0">
                <a:solidFill>
                  <a:schemeClr val="tx1">
                    <a:lumMod val="75000"/>
                    <a:lumOff val="25000"/>
                  </a:schemeClr>
                </a:solidFill>
              </a:rPr>
              <a:t>or </a:t>
            </a:r>
            <a:r>
              <a:rPr lang="en-US" sz="2000" i="1" dirty="0">
                <a:solidFill>
                  <a:schemeClr val="tx1">
                    <a:lumMod val="75000"/>
                    <a:lumOff val="25000"/>
                  </a:schemeClr>
                </a:solidFill>
              </a:rPr>
              <a:t>GD&amp;T</a:t>
            </a:r>
            <a:r>
              <a:rPr lang="en-US" sz="2000" dirty="0">
                <a:solidFill>
                  <a:schemeClr val="tx1">
                    <a:lumMod val="75000"/>
                    <a:lumOff val="25000"/>
                  </a:schemeClr>
                </a:solidFill>
              </a:rPr>
              <a:t>) to eliminate: </a:t>
            </a:r>
          </a:p>
          <a:p>
            <a:pPr lvl="3">
              <a:spcBef>
                <a:spcPts val="0"/>
              </a:spcBef>
              <a:spcAft>
                <a:spcPts val="673"/>
              </a:spcAft>
              <a:buFontTx/>
              <a:buChar char="-"/>
            </a:pPr>
            <a:r>
              <a:rPr lang="en-US" sz="1776" dirty="0">
                <a:solidFill>
                  <a:schemeClr val="tx1">
                    <a:lumMod val="75000"/>
                    <a:lumOff val="25000"/>
                  </a:schemeClr>
                </a:solidFill>
              </a:rPr>
              <a:t>ambiguity </a:t>
            </a:r>
            <a:br>
              <a:rPr lang="en-US" sz="1776" dirty="0">
                <a:solidFill>
                  <a:schemeClr val="tx1">
                    <a:lumMod val="75000"/>
                    <a:lumOff val="25000"/>
                  </a:schemeClr>
                </a:solidFill>
              </a:rPr>
            </a:br>
            <a:r>
              <a:rPr lang="en-US" sz="1776" dirty="0">
                <a:solidFill>
                  <a:schemeClr val="tx1">
                    <a:lumMod val="75000"/>
                    <a:lumOff val="25000"/>
                  </a:schemeClr>
                </a:solidFill>
              </a:rPr>
              <a:t>(cause: lack of quality or engineering ways) </a:t>
            </a:r>
          </a:p>
          <a:p>
            <a:pPr lvl="3">
              <a:spcBef>
                <a:spcPts val="0"/>
              </a:spcBef>
              <a:spcAft>
                <a:spcPts val="673"/>
              </a:spcAft>
              <a:buFontTx/>
              <a:buChar char="-"/>
            </a:pPr>
            <a:r>
              <a:rPr lang="en-US" sz="1776" dirty="0">
                <a:solidFill>
                  <a:schemeClr val="tx1">
                    <a:lumMod val="75000"/>
                    <a:lumOff val="25000"/>
                  </a:schemeClr>
                </a:solidFill>
              </a:rPr>
              <a:t>delays </a:t>
            </a:r>
            <a:br>
              <a:rPr lang="en-US" sz="1776" dirty="0">
                <a:solidFill>
                  <a:schemeClr val="tx1">
                    <a:lumMod val="75000"/>
                    <a:lumOff val="25000"/>
                  </a:schemeClr>
                </a:solidFill>
              </a:rPr>
            </a:br>
            <a:r>
              <a:rPr lang="en-US" sz="1776" dirty="0">
                <a:solidFill>
                  <a:schemeClr val="tx1">
                    <a:lumMod val="75000"/>
                    <a:lumOff val="25000"/>
                  </a:schemeClr>
                </a:solidFill>
              </a:rPr>
              <a:t>(cause: mistakes and known-unknowns)</a:t>
            </a:r>
          </a:p>
          <a:p>
            <a:pPr lvl="3">
              <a:spcBef>
                <a:spcPts val="0"/>
              </a:spcBef>
              <a:spcAft>
                <a:spcPts val="673"/>
              </a:spcAft>
              <a:buFontTx/>
              <a:buChar char="-"/>
            </a:pPr>
            <a:r>
              <a:rPr lang="en-US" sz="1776" dirty="0">
                <a:solidFill>
                  <a:schemeClr val="tx1">
                    <a:lumMod val="75000"/>
                    <a:lumOff val="25000"/>
                  </a:schemeClr>
                </a:solidFill>
              </a:rPr>
              <a:t>additional costs </a:t>
            </a:r>
            <a:br>
              <a:rPr lang="en-US" sz="1776" dirty="0">
                <a:solidFill>
                  <a:schemeClr val="tx1">
                    <a:lumMod val="75000"/>
                    <a:lumOff val="25000"/>
                  </a:schemeClr>
                </a:solidFill>
              </a:rPr>
            </a:br>
            <a:r>
              <a:rPr lang="en-US" sz="1776" dirty="0">
                <a:solidFill>
                  <a:schemeClr val="tx1">
                    <a:lumMod val="75000"/>
                    <a:lumOff val="25000"/>
                  </a:schemeClr>
                </a:solidFill>
              </a:rPr>
              <a:t>(cause: repairs, reworks, orphan scopes) </a:t>
            </a:r>
          </a:p>
          <a:p>
            <a:pPr marL="513070" indent="-513070">
              <a:buFont typeface="+mj-lt"/>
              <a:buAutoNum type="arabicPeriod" startAt="2"/>
            </a:pPr>
            <a:r>
              <a:rPr lang="en-US" sz="2000" dirty="0">
                <a:solidFill>
                  <a:schemeClr val="tx1">
                    <a:lumMod val="75000"/>
                    <a:lumOff val="25000"/>
                  </a:schemeClr>
                </a:solidFill>
              </a:rPr>
              <a:t>Some systems need to be built simpler:</a:t>
            </a:r>
          </a:p>
          <a:p>
            <a:pPr marL="283258" lvl="2" indent="0">
              <a:buNone/>
            </a:pPr>
            <a:r>
              <a:rPr lang="en-US" sz="2000" dirty="0">
                <a:solidFill>
                  <a:schemeClr val="tx1">
                    <a:lumMod val="75000"/>
                    <a:lumOff val="25000"/>
                  </a:schemeClr>
                </a:solidFill>
              </a:rPr>
              <a:t>In specific cases, framework can be limited</a:t>
            </a:r>
          </a:p>
          <a:p>
            <a:pPr lvl="3">
              <a:spcBef>
                <a:spcPts val="0"/>
              </a:spcBef>
              <a:spcAft>
                <a:spcPts val="673"/>
              </a:spcAft>
              <a:buFontTx/>
              <a:buChar char="-"/>
            </a:pPr>
            <a:r>
              <a:rPr lang="en-US" sz="1776" dirty="0">
                <a:solidFill>
                  <a:schemeClr val="tx1">
                    <a:lumMod val="75000"/>
                    <a:lumOff val="25000"/>
                  </a:schemeClr>
                </a:solidFill>
              </a:rPr>
              <a:t>The Systems’ models </a:t>
            </a:r>
            <a:r>
              <a:rPr lang="en-US" sz="2000" i="1" dirty="0">
                <a:solidFill>
                  <a:srgbClr val="0070C0"/>
                </a:solidFill>
              </a:rPr>
              <a:t>granularity</a:t>
            </a:r>
            <a:r>
              <a:rPr lang="en-US" sz="1776" dirty="0">
                <a:solidFill>
                  <a:schemeClr val="tx1">
                    <a:lumMod val="75000"/>
                    <a:lumOff val="25000"/>
                  </a:schemeClr>
                </a:solidFill>
              </a:rPr>
              <a:t> can be coarse (depending on installation </a:t>
            </a:r>
            <a:r>
              <a:rPr lang="en-US" sz="1776" dirty="0" err="1">
                <a:solidFill>
                  <a:schemeClr val="tx1">
                    <a:lumMod val="75000"/>
                    <a:lumOff val="25000"/>
                  </a:schemeClr>
                </a:solidFill>
              </a:rPr>
              <a:t>reqs</a:t>
            </a:r>
            <a:r>
              <a:rPr lang="en-US" sz="1776" dirty="0">
                <a:solidFill>
                  <a:schemeClr val="tx1">
                    <a:lumMod val="75000"/>
                    <a:lumOff val="25000"/>
                  </a:schemeClr>
                </a:solidFill>
              </a:rPr>
              <a:t>)</a:t>
            </a:r>
          </a:p>
          <a:p>
            <a:pPr marL="513070" indent="-513070">
              <a:buFont typeface="+mj-lt"/>
              <a:buAutoNum type="arabicPeriod" startAt="2"/>
            </a:pPr>
            <a:r>
              <a:rPr lang="en-US" sz="2000" dirty="0">
                <a:solidFill>
                  <a:schemeClr val="tx1">
                    <a:lumMod val="75000"/>
                    <a:lumOff val="25000"/>
                  </a:schemeClr>
                </a:solidFill>
              </a:rPr>
              <a:t>However, there are few things engineers can’t omit: </a:t>
            </a:r>
          </a:p>
          <a:p>
            <a:pPr lvl="3">
              <a:spcBef>
                <a:spcPts val="0"/>
              </a:spcBef>
              <a:spcAft>
                <a:spcPts val="673"/>
              </a:spcAft>
              <a:buFontTx/>
              <a:buChar char="-"/>
            </a:pPr>
            <a:r>
              <a:rPr lang="en-US" sz="1776" dirty="0">
                <a:solidFill>
                  <a:schemeClr val="tx1">
                    <a:lumMod val="75000"/>
                    <a:lumOff val="25000"/>
                  </a:schemeClr>
                </a:solidFill>
              </a:rPr>
              <a:t>e.g. </a:t>
            </a:r>
            <a:r>
              <a:rPr lang="en-US" sz="2000" i="1" dirty="0">
                <a:solidFill>
                  <a:srgbClr val="0070C0"/>
                </a:solidFill>
              </a:rPr>
              <a:t>Revision control </a:t>
            </a:r>
            <a:r>
              <a:rPr lang="en-US" sz="1776" dirty="0">
                <a:solidFill>
                  <a:schemeClr val="tx1">
                    <a:lumMod val="75000"/>
                    <a:lumOff val="25000"/>
                  </a:schemeClr>
                </a:solidFill>
              </a:rPr>
              <a:t>for designs &amp; documents</a:t>
            </a:r>
          </a:p>
          <a:p>
            <a:pPr marL="513070" indent="-513070">
              <a:spcBef>
                <a:spcPts val="673"/>
              </a:spcBef>
              <a:spcAft>
                <a:spcPts val="673"/>
              </a:spcAft>
              <a:buFont typeface="+mj-lt"/>
              <a:buAutoNum type="arabicPeriod"/>
            </a:pPr>
            <a:endParaRPr lang="en-US" sz="2000" dirty="0">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929698B9-42EF-E6A5-2C62-9CB057733248}"/>
              </a:ext>
            </a:extLst>
          </p:cNvPr>
          <p:cNvSpPr>
            <a:spLocks noGrp="1"/>
          </p:cNvSpPr>
          <p:nvPr>
            <p:ph type="body" sz="quarter" idx="14"/>
          </p:nvPr>
        </p:nvSpPr>
        <p:spPr>
          <a:xfrm>
            <a:off x="973931" y="1044818"/>
            <a:ext cx="10504407" cy="569052"/>
          </a:xfrm>
        </p:spPr>
        <p:txBody>
          <a:bodyPr/>
          <a:lstStyle/>
          <a:p>
            <a:r>
              <a:rPr lang="en-GB" dirty="0"/>
              <a:t>Engineering implementation addressing USER needs</a:t>
            </a:r>
          </a:p>
        </p:txBody>
      </p:sp>
      <p:sp>
        <p:nvSpPr>
          <p:cNvPr id="10" name="Platshållare för datum 3">
            <a:extLst>
              <a:ext uri="{FF2B5EF4-FFF2-40B4-BE49-F238E27FC236}">
                <a16:creationId xmlns:a16="http://schemas.microsoft.com/office/drawing/2014/main" id="{1E55EA3A-2D72-58A8-ACF7-DD13AEC3DA5A}"/>
              </a:ext>
            </a:extLst>
          </p:cNvPr>
          <p:cNvSpPr>
            <a:spLocks noGrp="1"/>
          </p:cNvSpPr>
          <p:nvPr>
            <p:ph type="dt" sz="half" idx="10"/>
          </p:nvPr>
        </p:nvSpPr>
        <p:spPr>
          <a:xfrm>
            <a:off x="1342046" y="7266693"/>
            <a:ext cx="934427" cy="409751"/>
          </a:xfrm>
        </p:spPr>
        <p:txBody>
          <a:bodyPr/>
          <a:lstStyle/>
          <a:p>
            <a:r>
              <a:rPr lang="en-US"/>
              <a:t>2026-04-14</a:t>
            </a:r>
            <a:endParaRPr lang="sv-SE" dirty="0"/>
          </a:p>
        </p:txBody>
      </p:sp>
      <p:grpSp>
        <p:nvGrpSpPr>
          <p:cNvPr id="7" name="Group 6">
            <a:extLst>
              <a:ext uri="{FF2B5EF4-FFF2-40B4-BE49-F238E27FC236}">
                <a16:creationId xmlns:a16="http://schemas.microsoft.com/office/drawing/2014/main" id="{46B6251B-7DDA-127F-CFC1-F9C268385AE3}"/>
              </a:ext>
            </a:extLst>
          </p:cNvPr>
          <p:cNvGrpSpPr/>
          <p:nvPr/>
        </p:nvGrpSpPr>
        <p:grpSpPr>
          <a:xfrm>
            <a:off x="8136731" y="834546"/>
            <a:ext cx="4164389" cy="6027108"/>
            <a:chOff x="8039228" y="414769"/>
            <a:chExt cx="4164389" cy="6027108"/>
          </a:xfrm>
        </p:grpSpPr>
        <p:pic>
          <p:nvPicPr>
            <p:cNvPr id="15" name="Picture 14">
              <a:extLst>
                <a:ext uri="{FF2B5EF4-FFF2-40B4-BE49-F238E27FC236}">
                  <a16:creationId xmlns:a16="http://schemas.microsoft.com/office/drawing/2014/main" id="{D3493CDB-55DE-768A-ED2E-BB045410F73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039228" y="414769"/>
              <a:ext cx="4164389" cy="5758440"/>
            </a:xfrm>
            <a:prstGeom prst="rect">
              <a:avLst/>
            </a:prstGeom>
          </p:spPr>
        </p:pic>
        <p:sp>
          <p:nvSpPr>
            <p:cNvPr id="9" name="TextBox 8">
              <a:extLst>
                <a:ext uri="{FF2B5EF4-FFF2-40B4-BE49-F238E27FC236}">
                  <a16:creationId xmlns:a16="http://schemas.microsoft.com/office/drawing/2014/main" id="{C9739743-7A73-010F-7AD9-8106F56A6A1E}"/>
                </a:ext>
              </a:extLst>
            </p:cNvPr>
            <p:cNvSpPr txBox="1"/>
            <p:nvPr/>
          </p:nvSpPr>
          <p:spPr>
            <a:xfrm>
              <a:off x="8039228" y="6134100"/>
              <a:ext cx="4164388" cy="307777"/>
            </a:xfrm>
            <a:prstGeom prst="rect">
              <a:avLst/>
            </a:prstGeom>
            <a:noFill/>
          </p:spPr>
          <p:txBody>
            <a:bodyPr wrap="square" rtlCol="0">
              <a:spAutoFit/>
            </a:bodyPr>
            <a:lstStyle/>
            <a:p>
              <a:pPr algn="ctr"/>
              <a:r>
                <a:rPr lang="en-US" sz="1400" i="1" kern="1200" dirty="0">
                  <a:solidFill>
                    <a:srgbClr val="0070C0"/>
                  </a:solidFill>
                  <a:latin typeface="Segoe UI Semilight" panose="020B0402040204020203" pitchFamily="34" charset="0"/>
                  <a:ea typeface="+mn-ea"/>
                  <a:cs typeface="Segoe UI Semilight" panose="020B0402040204020203" pitchFamily="34" charset="0"/>
                </a:rPr>
                <a:t>Emphasis on the design complexity &amp; modularity</a:t>
              </a:r>
            </a:p>
          </p:txBody>
        </p:sp>
      </p:grpSp>
      <p:sp>
        <p:nvSpPr>
          <p:cNvPr id="4" name="Slide Number Placeholder 3">
            <a:extLst>
              <a:ext uri="{FF2B5EF4-FFF2-40B4-BE49-F238E27FC236}">
                <a16:creationId xmlns:a16="http://schemas.microsoft.com/office/drawing/2014/main" id="{A1D5B102-50D4-3253-20D6-E0592940E61A}"/>
              </a:ext>
            </a:extLst>
          </p:cNvPr>
          <p:cNvSpPr>
            <a:spLocks noGrp="1"/>
          </p:cNvSpPr>
          <p:nvPr>
            <p:ph type="sldNum" sz="quarter" idx="12"/>
          </p:nvPr>
        </p:nvSpPr>
        <p:spPr/>
        <p:txBody>
          <a:bodyPr/>
          <a:lstStyle/>
          <a:p>
            <a:fld id="{F7283078-D760-1647-8B80-66BA8B52336D}" type="slidenum">
              <a:rPr lang="sv-SE" smtClean="0"/>
              <a:t>37</a:t>
            </a:fld>
            <a:endParaRPr lang="sv-SE"/>
          </a:p>
        </p:txBody>
      </p:sp>
      <p:sp>
        <p:nvSpPr>
          <p:cNvPr id="5" name="Footer Placeholder 4">
            <a:extLst>
              <a:ext uri="{FF2B5EF4-FFF2-40B4-BE49-F238E27FC236}">
                <a16:creationId xmlns:a16="http://schemas.microsoft.com/office/drawing/2014/main" id="{5899FCEA-A42C-06AA-53A9-2CB27394B719}"/>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310247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732;p11">
            <a:extLst>
              <a:ext uri="{FF2B5EF4-FFF2-40B4-BE49-F238E27FC236}">
                <a16:creationId xmlns:a16="http://schemas.microsoft.com/office/drawing/2014/main" id="{2FEDA5DA-BAA5-6C61-1ED5-52D856662775}"/>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52963" y="4229100"/>
            <a:ext cx="4474025" cy="3355519"/>
          </a:xfrm>
          <a:prstGeom prst="rect">
            <a:avLst/>
          </a:prstGeom>
          <a:noFill/>
          <a:ln>
            <a:noFill/>
          </a:ln>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AU" dirty="0">
                <a:solidFill>
                  <a:schemeClr val="tx1">
                    <a:lumMod val="75000"/>
                    <a:lumOff val="25000"/>
                  </a:schemeClr>
                </a:solidFill>
              </a:rPr>
              <a:t>ESS tunnel views</a:t>
            </a:r>
            <a:endParaRPr lang="en-GB" dirty="0">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AU" dirty="0"/>
              <a:t>Then vs now </a:t>
            </a:r>
            <a:endParaRPr lang="en-GB" dirty="0"/>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342046" y="7266693"/>
            <a:ext cx="934427" cy="409751"/>
          </a:xfrm>
        </p:spPr>
        <p:txBody>
          <a:bodyPr/>
          <a:lstStyle/>
          <a:p>
            <a:r>
              <a:rPr lang="en-US"/>
              <a:t>2026-04-14</a:t>
            </a:r>
            <a:endParaRPr lang="sv-SE" dirty="0"/>
          </a:p>
        </p:txBody>
      </p:sp>
      <p:pic>
        <p:nvPicPr>
          <p:cNvPr id="16" name="Google Shape;730;p11">
            <a:extLst>
              <a:ext uri="{FF2B5EF4-FFF2-40B4-BE49-F238E27FC236}">
                <a16:creationId xmlns:a16="http://schemas.microsoft.com/office/drawing/2014/main" id="{283D948C-0670-6EA3-99C7-0090D0A17E0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r="-163"/>
          <a:stretch/>
        </p:blipFill>
        <p:spPr>
          <a:xfrm>
            <a:off x="552281" y="1044818"/>
            <a:ext cx="4474706" cy="3115949"/>
          </a:xfrm>
          <a:prstGeom prst="rect">
            <a:avLst/>
          </a:prstGeom>
          <a:solidFill>
            <a:srgbClr val="D8D8D8"/>
          </a:solidFill>
          <a:ln>
            <a:noFill/>
          </a:ln>
        </p:spPr>
      </p:pic>
      <p:pic>
        <p:nvPicPr>
          <p:cNvPr id="17" name="Google Shape;731;p11">
            <a:extLst>
              <a:ext uri="{FF2B5EF4-FFF2-40B4-BE49-F238E27FC236}">
                <a16:creationId xmlns:a16="http://schemas.microsoft.com/office/drawing/2014/main" id="{FD40D413-5776-C15F-8E34-EE1DFE7C313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44386" y="1044819"/>
            <a:ext cx="5562225" cy="3128752"/>
          </a:xfrm>
          <a:prstGeom prst="rect">
            <a:avLst/>
          </a:prstGeom>
          <a:noFill/>
          <a:ln>
            <a:noFill/>
          </a:ln>
        </p:spPr>
      </p:pic>
      <p:pic>
        <p:nvPicPr>
          <p:cNvPr id="19" name="Google Shape;733;p11">
            <a:extLst>
              <a:ext uri="{FF2B5EF4-FFF2-40B4-BE49-F238E27FC236}">
                <a16:creationId xmlns:a16="http://schemas.microsoft.com/office/drawing/2014/main" id="{AB6BE26C-50E3-1E1A-5BAA-23D5379B8EE0}"/>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44386" y="4211405"/>
            <a:ext cx="5562225" cy="3342715"/>
          </a:xfrm>
          <a:prstGeom prst="rect">
            <a:avLst/>
          </a:prstGeom>
          <a:noFill/>
          <a:ln>
            <a:noFill/>
          </a:ln>
        </p:spPr>
      </p:pic>
      <p:sp>
        <p:nvSpPr>
          <p:cNvPr id="20" name="Google Shape;734;p11">
            <a:extLst>
              <a:ext uri="{FF2B5EF4-FFF2-40B4-BE49-F238E27FC236}">
                <a16:creationId xmlns:a16="http://schemas.microsoft.com/office/drawing/2014/main" id="{CA5AE3A9-1514-72EC-C281-CA7ED3802127}"/>
              </a:ext>
            </a:extLst>
          </p:cNvPr>
          <p:cNvSpPr txBox="1"/>
          <p:nvPr/>
        </p:nvSpPr>
        <p:spPr>
          <a:xfrm>
            <a:off x="10997659" y="1929296"/>
            <a:ext cx="2495111" cy="725282"/>
          </a:xfrm>
          <a:prstGeom prst="rect">
            <a:avLst/>
          </a:prstGeom>
          <a:noFill/>
          <a:ln>
            <a:noFill/>
          </a:ln>
        </p:spPr>
        <p:txBody>
          <a:bodyPr spcFirstLastPara="1" wrap="square" lIns="102599" tIns="51286" rIns="102599" bIns="51286" anchor="t" anchorCtr="0">
            <a:spAutoFit/>
          </a:bodyPr>
          <a:lstStyle/>
          <a:p>
            <a:pPr algn="l" rtl="0"/>
            <a:r>
              <a: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View of the </a:t>
            </a:r>
            <a:br>
              <a: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br>
            <a:r>
              <a: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NCL</a:t>
            </a:r>
          </a:p>
        </p:txBody>
      </p:sp>
      <p:sp>
        <p:nvSpPr>
          <p:cNvPr id="21" name="Google Shape;735;p11">
            <a:extLst>
              <a:ext uri="{FF2B5EF4-FFF2-40B4-BE49-F238E27FC236}">
                <a16:creationId xmlns:a16="http://schemas.microsoft.com/office/drawing/2014/main" id="{7E361F83-ABB3-2F40-03D3-ABFD5EE98689}"/>
              </a:ext>
            </a:extLst>
          </p:cNvPr>
          <p:cNvSpPr txBox="1"/>
          <p:nvPr/>
        </p:nvSpPr>
        <p:spPr>
          <a:xfrm>
            <a:off x="10997659" y="4898412"/>
            <a:ext cx="2685004" cy="1036137"/>
          </a:xfrm>
          <a:prstGeom prst="rect">
            <a:avLst/>
          </a:prstGeom>
          <a:noFill/>
          <a:ln>
            <a:noFill/>
          </a:ln>
        </p:spPr>
        <p:txBody>
          <a:bodyPr spcFirstLastPara="1" wrap="square" lIns="102599" tIns="51286" rIns="102599" bIns="51286" anchor="t" anchorCtr="0">
            <a:spAutoFit/>
          </a:bodyPr>
          <a:lstStyle/>
          <a:p>
            <a:pPr algn="l" rtl="0"/>
            <a:r>
              <a: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View of the CDS, </a:t>
            </a:r>
            <a:br>
              <a: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br>
            <a:r>
              <a: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ready for</a:t>
            </a:r>
            <a:endParaRPr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endParaRPr>
          </a:p>
          <a:p>
            <a:pPr algn="l" rtl="0"/>
            <a:r>
              <a: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CM installation</a:t>
            </a:r>
            <a:endParaRPr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endParaRPr>
          </a:p>
        </p:txBody>
      </p:sp>
      <p:sp>
        <p:nvSpPr>
          <p:cNvPr id="6" name="Rounded Rectangle 5">
            <a:extLst>
              <a:ext uri="{FF2B5EF4-FFF2-40B4-BE49-F238E27FC236}">
                <a16:creationId xmlns:a16="http://schemas.microsoft.com/office/drawing/2014/main" id="{6D0AC7EE-56DB-7E4A-CDAA-92F36E3218AE}"/>
              </a:ext>
            </a:extLst>
          </p:cNvPr>
          <p:cNvSpPr/>
          <p:nvPr/>
        </p:nvSpPr>
        <p:spPr>
          <a:xfrm>
            <a:off x="1243886" y="1082652"/>
            <a:ext cx="8001000" cy="56905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en-US" sz="2600" b="1" dirty="0">
                <a:ln>
                  <a:solidFill>
                    <a:schemeClr val="accent2"/>
                  </a:solidFill>
                </a:ln>
                <a:solidFill>
                  <a:schemeClr val="accent1"/>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Then                                   vs now </a:t>
            </a:r>
          </a:p>
        </p:txBody>
      </p:sp>
      <p:sp>
        <p:nvSpPr>
          <p:cNvPr id="4" name="Slide Number Placeholder 3">
            <a:extLst>
              <a:ext uri="{FF2B5EF4-FFF2-40B4-BE49-F238E27FC236}">
                <a16:creationId xmlns:a16="http://schemas.microsoft.com/office/drawing/2014/main" id="{3209789D-D1C5-D83B-8B75-8B20CC56A3C0}"/>
              </a:ext>
            </a:extLst>
          </p:cNvPr>
          <p:cNvSpPr>
            <a:spLocks noGrp="1"/>
          </p:cNvSpPr>
          <p:nvPr>
            <p:ph type="sldNum" sz="quarter" idx="12"/>
          </p:nvPr>
        </p:nvSpPr>
        <p:spPr/>
        <p:txBody>
          <a:bodyPr/>
          <a:lstStyle/>
          <a:p>
            <a:fld id="{F7283078-D760-1647-8B80-66BA8B52336D}" type="slidenum">
              <a:rPr lang="sv-SE" smtClean="0"/>
              <a:t>38</a:t>
            </a:fld>
            <a:endParaRPr lang="sv-SE"/>
          </a:p>
        </p:txBody>
      </p:sp>
      <p:sp>
        <p:nvSpPr>
          <p:cNvPr id="5" name="Footer Placeholder 4">
            <a:extLst>
              <a:ext uri="{FF2B5EF4-FFF2-40B4-BE49-F238E27FC236}">
                <a16:creationId xmlns:a16="http://schemas.microsoft.com/office/drawing/2014/main" id="{B01310F7-8136-28D1-7BA5-B1DEA2A47CAE}"/>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355760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744;p12">
            <a:extLst>
              <a:ext uri="{FF2B5EF4-FFF2-40B4-BE49-F238E27FC236}">
                <a16:creationId xmlns:a16="http://schemas.microsoft.com/office/drawing/2014/main" id="{53D826AD-9F82-FD5B-59ED-72B780CCF035}"/>
              </a:ext>
            </a:extLst>
          </p:cNvPr>
          <p:cNvPicPr preferRelativeResize="0">
            <a:picLocks noChangeAspect="1"/>
          </p:cNvPicPr>
          <p:nvPr/>
        </p:nvPicPr>
        <p:blipFill rotWithShape="1">
          <a:blip r:embed="rId2" cstate="email">
            <a:alphaModFix/>
            <a:extLst>
              <a:ext uri="{28A0092B-C50C-407E-A947-70E740481C1C}">
                <a14:useLocalDpi xmlns:a14="http://schemas.microsoft.com/office/drawing/2010/main"/>
              </a:ext>
            </a:extLst>
          </a:blip>
          <a:srcRect/>
          <a:stretch>
            <a:fillRect/>
          </a:stretch>
        </p:blipFill>
        <p:spPr>
          <a:xfrm>
            <a:off x="1078241" y="4243581"/>
            <a:ext cx="4848690" cy="3330015"/>
          </a:xfrm>
          <a:prstGeom prst="rect">
            <a:avLst/>
          </a:prstGeom>
          <a:noFill/>
          <a:ln>
            <a:noFill/>
          </a:ln>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AU" sz="4489" dirty="0">
                <a:solidFill>
                  <a:schemeClr val="tx1">
                    <a:lumMod val="75000"/>
                    <a:lumOff val="25000"/>
                  </a:schemeClr>
                </a:solidFill>
              </a:rPr>
              <a:t>Gallery hall for klystrons &amp; power sources</a:t>
            </a:r>
            <a:endParaRPr lang="en-GB" sz="4489" dirty="0">
              <a:solidFill>
                <a:schemeClr val="tx1">
                  <a:lumMod val="75000"/>
                  <a:lumOff val="25000"/>
                </a:schemeClr>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7" name="Google Shape;748;p12">
            <a:extLst>
              <a:ext uri="{FF2B5EF4-FFF2-40B4-BE49-F238E27FC236}">
                <a16:creationId xmlns:a16="http://schemas.microsoft.com/office/drawing/2014/main" id="{47638875-3AC2-A8CD-87F2-4B31BD9AAA81}"/>
              </a:ext>
            </a:extLst>
          </p:cNvPr>
          <p:cNvSpPr txBox="1"/>
          <p:nvPr/>
        </p:nvSpPr>
        <p:spPr>
          <a:xfrm>
            <a:off x="10645960" y="2911167"/>
            <a:ext cx="2667000" cy="3058229"/>
          </a:xfrm>
          <a:prstGeom prst="rect">
            <a:avLst/>
          </a:prstGeom>
          <a:noFill/>
          <a:ln>
            <a:noFill/>
          </a:ln>
        </p:spPr>
        <p:txBody>
          <a:bodyPr spcFirstLastPara="1" wrap="square" lIns="102599" tIns="51286" rIns="102599" bIns="51286" anchor="t" anchorCtr="0">
            <a:spAutoFit/>
          </a:bodyPr>
          <a:lstStyle/>
          <a:p>
            <a:pPr algn="l" rtl="0"/>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View of the </a:t>
            </a:r>
            <a:b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b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G02 gallery with </a:t>
            </a:r>
            <a:b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b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racks, klystrons, </a:t>
            </a:r>
            <a:b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b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RF manifolds, modulators </a:t>
            </a:r>
            <a:b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b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and cooling skids </a:t>
            </a:r>
            <a:b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br>
            <a:r>
              <a:rPr lang="en-US"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Quattrocento Sans"/>
              </a:rPr>
              <a:t>installed and commissioned</a:t>
            </a:r>
            <a:endParaRPr sz="24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endParaRPr>
          </a:p>
        </p:txBody>
      </p:sp>
      <p:pic>
        <p:nvPicPr>
          <p:cNvPr id="13" name="Google Shape;745;p12">
            <a:extLst>
              <a:ext uri="{FF2B5EF4-FFF2-40B4-BE49-F238E27FC236}">
                <a16:creationId xmlns:a16="http://schemas.microsoft.com/office/drawing/2014/main" id="{0F6AA30A-6176-8DD5-5E9D-9C972426F049}"/>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6174561" y="1009078"/>
            <a:ext cx="4205269" cy="3158113"/>
          </a:xfrm>
          <a:prstGeom prst="rect">
            <a:avLst/>
          </a:prstGeom>
          <a:noFill/>
          <a:ln>
            <a:noFill/>
          </a:ln>
        </p:spPr>
      </p:pic>
      <p:pic>
        <p:nvPicPr>
          <p:cNvPr id="14" name="Google Shape;746;p12">
            <a:extLst>
              <a:ext uri="{FF2B5EF4-FFF2-40B4-BE49-F238E27FC236}">
                <a16:creationId xmlns:a16="http://schemas.microsoft.com/office/drawing/2014/main" id="{D328974E-B3DE-1F8D-8557-78750E96C112}"/>
              </a:ext>
            </a:extLst>
          </p:cNvPr>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rcRect/>
          <a:stretch>
            <a:fillRect/>
          </a:stretch>
        </p:blipFill>
        <p:spPr>
          <a:xfrm>
            <a:off x="6174561" y="4249209"/>
            <a:ext cx="4205269" cy="3342715"/>
          </a:xfrm>
          <a:prstGeom prst="rect">
            <a:avLst/>
          </a:prstGeom>
          <a:noFill/>
          <a:ln>
            <a:noFill/>
          </a:ln>
        </p:spPr>
      </p:pic>
      <p:pic>
        <p:nvPicPr>
          <p:cNvPr id="15" name="Google Shape;747;p12">
            <a:extLst>
              <a:ext uri="{FF2B5EF4-FFF2-40B4-BE49-F238E27FC236}">
                <a16:creationId xmlns:a16="http://schemas.microsoft.com/office/drawing/2014/main" id="{D4727E4A-E287-17E5-2041-11B95FDEAE5E}"/>
              </a:ext>
            </a:extLst>
          </p:cNvPr>
          <p:cNvPicPr preferRelativeResize="0">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1078241" y="1009078"/>
            <a:ext cx="4848690" cy="3152086"/>
          </a:xfrm>
          <a:prstGeom prst="rect">
            <a:avLst/>
          </a:prstGeom>
          <a:noFill/>
          <a:ln>
            <a:noFill/>
          </a:ln>
        </p:spPr>
      </p:pic>
      <p:sp>
        <p:nvSpPr>
          <p:cNvPr id="6" name="Rounded Rectangle 5">
            <a:extLst>
              <a:ext uri="{FF2B5EF4-FFF2-40B4-BE49-F238E27FC236}">
                <a16:creationId xmlns:a16="http://schemas.microsoft.com/office/drawing/2014/main" id="{F422A9D4-7FD5-ED0A-CD9B-585DC71F8DDE}"/>
              </a:ext>
            </a:extLst>
          </p:cNvPr>
          <p:cNvSpPr/>
          <p:nvPr/>
        </p:nvSpPr>
        <p:spPr>
          <a:xfrm>
            <a:off x="1342046" y="1047545"/>
            <a:ext cx="8001000" cy="56905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r>
              <a:rPr lang="en-US" sz="2600" b="1" dirty="0">
                <a:ln>
                  <a:solidFill>
                    <a:schemeClr val="accent2"/>
                  </a:solidFill>
                </a:ln>
                <a:solidFill>
                  <a:schemeClr val="accent1"/>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Then                                             vs now </a:t>
            </a:r>
          </a:p>
        </p:txBody>
      </p:sp>
      <p:sp>
        <p:nvSpPr>
          <p:cNvPr id="4" name="Slide Number Placeholder 3">
            <a:extLst>
              <a:ext uri="{FF2B5EF4-FFF2-40B4-BE49-F238E27FC236}">
                <a16:creationId xmlns:a16="http://schemas.microsoft.com/office/drawing/2014/main" id="{9535347C-ADFF-C7DA-1454-459D3C1926FF}"/>
              </a:ext>
            </a:extLst>
          </p:cNvPr>
          <p:cNvSpPr>
            <a:spLocks noGrp="1"/>
          </p:cNvSpPr>
          <p:nvPr>
            <p:ph type="sldNum" sz="quarter" idx="12"/>
          </p:nvPr>
        </p:nvSpPr>
        <p:spPr/>
        <p:txBody>
          <a:bodyPr/>
          <a:lstStyle/>
          <a:p>
            <a:fld id="{F7283078-D760-1647-8B80-66BA8B52336D}" type="slidenum">
              <a:rPr lang="sv-SE" smtClean="0"/>
              <a:t>39</a:t>
            </a:fld>
            <a:endParaRPr lang="sv-SE"/>
          </a:p>
        </p:txBody>
      </p:sp>
      <p:sp>
        <p:nvSpPr>
          <p:cNvPr id="5" name="Footer Placeholder 4">
            <a:extLst>
              <a:ext uri="{FF2B5EF4-FFF2-40B4-BE49-F238E27FC236}">
                <a16:creationId xmlns:a16="http://schemas.microsoft.com/office/drawing/2014/main" id="{D4492533-1261-94AB-9531-48E6A1376A2A}"/>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84819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8322F6A1-415A-AD4C-94AD-5BF6F13EF9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7659" y="-2"/>
            <a:ext cx="11568868" cy="7712579"/>
          </a:xfrm>
          <a:prstGeom prst="rect">
            <a:avLst/>
          </a:prstGeom>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accent5">
                    <a:lumMod val="60000"/>
                    <a:lumOff val="40000"/>
                  </a:schemeClr>
                </a:solidFill>
              </a:rPr>
              <a:t>ESS buildings</a:t>
            </a:r>
          </a:p>
        </p:txBody>
      </p:sp>
      <p:sp>
        <p:nvSpPr>
          <p:cNvPr id="3" name="Date Placeholder 2">
            <a:extLst>
              <a:ext uri="{FF2B5EF4-FFF2-40B4-BE49-F238E27FC236}">
                <a16:creationId xmlns:a16="http://schemas.microsoft.com/office/drawing/2014/main" id="{B8A955AB-B2B5-724B-AE24-02EFE56F3C61}"/>
              </a:ext>
            </a:extLst>
          </p:cNvPr>
          <p:cNvSpPr>
            <a:spLocks noGrp="1"/>
          </p:cNvSpPr>
          <p:nvPr>
            <p:ph type="dt" sz="half" idx="10"/>
          </p:nvPr>
        </p:nvSpPr>
        <p:spPr/>
        <p:txBody>
          <a:bodyPr/>
          <a:lstStyle/>
          <a:p>
            <a:r>
              <a:rPr lang="en-US"/>
              <a:t>2026-04-14</a:t>
            </a:r>
            <a:endParaRPr lang="sv-SE" dirty="0"/>
          </a:p>
        </p:txBody>
      </p:sp>
      <p:cxnSp>
        <p:nvCxnSpPr>
          <p:cNvPr id="62" name="Straight Arrow Connector 61">
            <a:extLst>
              <a:ext uri="{FF2B5EF4-FFF2-40B4-BE49-F238E27FC236}">
                <a16:creationId xmlns:a16="http://schemas.microsoft.com/office/drawing/2014/main" id="{DA381534-6EA8-8444-891C-C587C2BA3107}"/>
              </a:ext>
            </a:extLst>
          </p:cNvPr>
          <p:cNvCxnSpPr>
            <a:cxnSpLocks/>
            <a:stCxn id="63" idx="1"/>
          </p:cNvCxnSpPr>
          <p:nvPr/>
        </p:nvCxnSpPr>
        <p:spPr>
          <a:xfrm flipH="1" flipV="1">
            <a:off x="6520305" y="2995579"/>
            <a:ext cx="1846796" cy="56578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ABFE7E28-D830-B640-A30A-E5C5A8D0FBA6}"/>
              </a:ext>
            </a:extLst>
          </p:cNvPr>
          <p:cNvSpPr txBox="1"/>
          <p:nvPr/>
        </p:nvSpPr>
        <p:spPr>
          <a:xfrm>
            <a:off x="8367101" y="3238202"/>
            <a:ext cx="1056700" cy="646331"/>
          </a:xfrm>
          <a:prstGeom prst="rect">
            <a:avLst/>
          </a:prstGeom>
          <a:solidFill>
            <a:schemeClr val="bg1"/>
          </a:solidFill>
        </p:spPr>
        <p:txBody>
          <a:bodyPr wrap="none" rtlCol="0">
            <a:spAutoFit/>
          </a:bodyPr>
          <a:lstStyle/>
          <a:p>
            <a:pPr algn="ctr"/>
            <a:r>
              <a:rPr lang="en-GB" dirty="0"/>
              <a:t>Target</a:t>
            </a:r>
          </a:p>
          <a:p>
            <a:pPr algn="ctr"/>
            <a:r>
              <a:rPr lang="en-GB" dirty="0"/>
              <a:t>Monolith</a:t>
            </a:r>
          </a:p>
        </p:txBody>
      </p:sp>
      <p:sp>
        <p:nvSpPr>
          <p:cNvPr id="64" name="TextBox 63">
            <a:extLst>
              <a:ext uri="{FF2B5EF4-FFF2-40B4-BE49-F238E27FC236}">
                <a16:creationId xmlns:a16="http://schemas.microsoft.com/office/drawing/2014/main" id="{BA7555C2-F3FF-E94D-B5F1-E6C23B1F03BD}"/>
              </a:ext>
            </a:extLst>
          </p:cNvPr>
          <p:cNvSpPr txBox="1"/>
          <p:nvPr/>
        </p:nvSpPr>
        <p:spPr>
          <a:xfrm>
            <a:off x="5046353" y="621015"/>
            <a:ext cx="1813317" cy="369332"/>
          </a:xfrm>
          <a:prstGeom prst="rect">
            <a:avLst/>
          </a:prstGeom>
          <a:solidFill>
            <a:schemeClr val="bg1"/>
          </a:solidFill>
        </p:spPr>
        <p:txBody>
          <a:bodyPr wrap="none" rtlCol="0">
            <a:spAutoFit/>
          </a:bodyPr>
          <a:lstStyle/>
          <a:p>
            <a:r>
              <a:rPr lang="en-GB" dirty="0"/>
              <a:t>Klystron Gallery</a:t>
            </a:r>
          </a:p>
        </p:txBody>
      </p:sp>
      <p:cxnSp>
        <p:nvCxnSpPr>
          <p:cNvPr id="65" name="Straight Arrow Connector 64">
            <a:extLst>
              <a:ext uri="{FF2B5EF4-FFF2-40B4-BE49-F238E27FC236}">
                <a16:creationId xmlns:a16="http://schemas.microsoft.com/office/drawing/2014/main" id="{2F535188-4BE5-9849-85B6-D39320EB8956}"/>
              </a:ext>
            </a:extLst>
          </p:cNvPr>
          <p:cNvCxnSpPr>
            <a:cxnSpLocks/>
            <a:stCxn id="66" idx="2"/>
          </p:cNvCxnSpPr>
          <p:nvPr/>
        </p:nvCxnSpPr>
        <p:spPr>
          <a:xfrm>
            <a:off x="2958786" y="2613136"/>
            <a:ext cx="1085173" cy="82330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9503A8A6-0BF6-2B49-9384-4D7437CEB241}"/>
              </a:ext>
            </a:extLst>
          </p:cNvPr>
          <p:cNvSpPr txBox="1"/>
          <p:nvPr/>
        </p:nvSpPr>
        <p:spPr>
          <a:xfrm>
            <a:off x="1962359" y="1966805"/>
            <a:ext cx="1992853" cy="646331"/>
          </a:xfrm>
          <a:prstGeom prst="rect">
            <a:avLst/>
          </a:prstGeom>
          <a:solidFill>
            <a:schemeClr val="bg1"/>
          </a:solidFill>
        </p:spPr>
        <p:txBody>
          <a:bodyPr wrap="none" rtlCol="0">
            <a:spAutoFit/>
          </a:bodyPr>
          <a:lstStyle/>
          <a:p>
            <a:pPr algn="ctr"/>
            <a:r>
              <a:rPr lang="en-GB" dirty="0"/>
              <a:t>Experimental Hall</a:t>
            </a:r>
          </a:p>
          <a:p>
            <a:pPr algn="ctr"/>
            <a:r>
              <a:rPr lang="en-GB" dirty="0"/>
              <a:t>E01</a:t>
            </a:r>
          </a:p>
        </p:txBody>
      </p:sp>
      <p:cxnSp>
        <p:nvCxnSpPr>
          <p:cNvPr id="67" name="Straight Arrow Connector 66">
            <a:extLst>
              <a:ext uri="{FF2B5EF4-FFF2-40B4-BE49-F238E27FC236}">
                <a16:creationId xmlns:a16="http://schemas.microsoft.com/office/drawing/2014/main" id="{2DC2BFD5-2EC8-1341-BA7C-61779E687066}"/>
              </a:ext>
            </a:extLst>
          </p:cNvPr>
          <p:cNvCxnSpPr>
            <a:cxnSpLocks/>
            <a:stCxn id="64" idx="2"/>
          </p:cNvCxnSpPr>
          <p:nvPr/>
        </p:nvCxnSpPr>
        <p:spPr>
          <a:xfrm>
            <a:off x="5953012" y="990347"/>
            <a:ext cx="1656891" cy="97645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75B0DE57-2407-C84A-8552-2302EACE63A2}"/>
              </a:ext>
            </a:extLst>
          </p:cNvPr>
          <p:cNvCxnSpPr>
            <a:cxnSpLocks/>
            <a:stCxn id="69" idx="1"/>
          </p:cNvCxnSpPr>
          <p:nvPr/>
        </p:nvCxnSpPr>
        <p:spPr>
          <a:xfrm flipH="1" flipV="1">
            <a:off x="8567638" y="1652859"/>
            <a:ext cx="1032371" cy="35506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90F4F2B1-FD40-C845-A4C2-CCEE7DFC159A}"/>
              </a:ext>
            </a:extLst>
          </p:cNvPr>
          <p:cNvSpPr txBox="1"/>
          <p:nvPr/>
        </p:nvSpPr>
        <p:spPr>
          <a:xfrm>
            <a:off x="9600009" y="1684758"/>
            <a:ext cx="1631994" cy="646331"/>
          </a:xfrm>
          <a:prstGeom prst="rect">
            <a:avLst/>
          </a:prstGeom>
          <a:solidFill>
            <a:schemeClr val="bg1"/>
          </a:solidFill>
        </p:spPr>
        <p:txBody>
          <a:bodyPr wrap="square" rtlCol="0">
            <a:spAutoFit/>
          </a:bodyPr>
          <a:lstStyle/>
          <a:p>
            <a:pPr algn="ctr"/>
            <a:r>
              <a:rPr lang="en-GB" dirty="0"/>
              <a:t>Accelerator Tunnel</a:t>
            </a:r>
          </a:p>
        </p:txBody>
      </p:sp>
      <p:sp>
        <p:nvSpPr>
          <p:cNvPr id="70" name="Platshållare för text 7">
            <a:extLst>
              <a:ext uri="{FF2B5EF4-FFF2-40B4-BE49-F238E27FC236}">
                <a16:creationId xmlns:a16="http://schemas.microsoft.com/office/drawing/2014/main" id="{04B48932-A201-D94C-B5FE-6E4D801BFAF2}"/>
              </a:ext>
            </a:extLst>
          </p:cNvPr>
          <p:cNvSpPr>
            <a:spLocks noGrp="1"/>
          </p:cNvSpPr>
          <p:nvPr>
            <p:ph type="body" sz="quarter" idx="14"/>
          </p:nvPr>
        </p:nvSpPr>
        <p:spPr>
          <a:xfrm>
            <a:off x="1238871" y="1044818"/>
            <a:ext cx="10504000" cy="569052"/>
          </a:xfrm>
        </p:spPr>
        <p:txBody>
          <a:bodyPr/>
          <a:lstStyle/>
          <a:p>
            <a:r>
              <a:rPr lang="en-GB" dirty="0"/>
              <a:t>From 2022 onwards</a:t>
            </a:r>
          </a:p>
        </p:txBody>
      </p:sp>
      <p:sp>
        <p:nvSpPr>
          <p:cNvPr id="5" name="Slide Number Placeholder 4">
            <a:extLst>
              <a:ext uri="{FF2B5EF4-FFF2-40B4-BE49-F238E27FC236}">
                <a16:creationId xmlns:a16="http://schemas.microsoft.com/office/drawing/2014/main" id="{45023806-44CE-82AA-B013-B2C47A5AA4CD}"/>
              </a:ext>
            </a:extLst>
          </p:cNvPr>
          <p:cNvSpPr>
            <a:spLocks noGrp="1"/>
          </p:cNvSpPr>
          <p:nvPr>
            <p:ph type="sldNum" sz="quarter" idx="12"/>
          </p:nvPr>
        </p:nvSpPr>
        <p:spPr/>
        <p:txBody>
          <a:bodyPr/>
          <a:lstStyle/>
          <a:p>
            <a:fld id="{F7283078-D760-1647-8B80-66BA8B52336D}" type="slidenum">
              <a:rPr lang="sv-SE" smtClean="0"/>
              <a:t>4</a:t>
            </a:fld>
            <a:endParaRPr lang="sv-SE"/>
          </a:p>
        </p:txBody>
      </p:sp>
      <p:sp>
        <p:nvSpPr>
          <p:cNvPr id="6" name="Footer Placeholder 5">
            <a:extLst>
              <a:ext uri="{FF2B5EF4-FFF2-40B4-BE49-F238E27FC236}">
                <a16:creationId xmlns:a16="http://schemas.microsoft.com/office/drawing/2014/main" id="{7CE6C66E-55C0-4B8C-B8D2-CAB09460BBE0}"/>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341721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86D34-2665-39E6-4B8A-C519BEC6CCC1}"/>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55C5B369-CF39-246E-F066-23FE8BCD09A9}"/>
              </a:ext>
            </a:extLst>
          </p:cNvPr>
          <p:cNvSpPr/>
          <p:nvPr/>
        </p:nvSpPr>
        <p:spPr>
          <a:xfrm>
            <a:off x="666103" y="1613871"/>
            <a:ext cx="7666106" cy="5586436"/>
          </a:xfrm>
          <a:prstGeom prst="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23E8496-C727-0F2B-E688-7AB139E91CEB}"/>
              </a:ext>
            </a:extLst>
          </p:cNvPr>
          <p:cNvSpPr>
            <a:spLocks noGrp="1"/>
          </p:cNvSpPr>
          <p:nvPr>
            <p:ph type="title"/>
          </p:nvPr>
        </p:nvSpPr>
        <p:spPr/>
        <p:txBody>
          <a:bodyPr/>
          <a:lstStyle/>
          <a:p>
            <a:r>
              <a:rPr lang="en-GB" dirty="0">
                <a:solidFill>
                  <a:schemeClr val="tx1">
                    <a:lumMod val="75000"/>
                    <a:lumOff val="25000"/>
                  </a:schemeClr>
                </a:solidFill>
              </a:rPr>
              <a:t>Parts &amp; Prototypes </a:t>
            </a:r>
          </a:p>
        </p:txBody>
      </p:sp>
      <p:sp>
        <p:nvSpPr>
          <p:cNvPr id="8" name="Platshållare för text 7">
            <a:extLst>
              <a:ext uri="{FF2B5EF4-FFF2-40B4-BE49-F238E27FC236}">
                <a16:creationId xmlns:a16="http://schemas.microsoft.com/office/drawing/2014/main" id="{AB6B8B22-91B9-AC21-546B-E856A1A6E8C1}"/>
              </a:ext>
            </a:extLst>
          </p:cNvPr>
          <p:cNvSpPr>
            <a:spLocks noGrp="1"/>
          </p:cNvSpPr>
          <p:nvPr>
            <p:ph type="body" sz="quarter" idx="14"/>
          </p:nvPr>
        </p:nvSpPr>
        <p:spPr>
          <a:xfrm>
            <a:off x="1238871" y="1044818"/>
            <a:ext cx="7292550" cy="569052"/>
          </a:xfrm>
        </p:spPr>
        <p:txBody>
          <a:bodyPr/>
          <a:lstStyle/>
          <a:p>
            <a:r>
              <a:rPr lang="en-GB" dirty="0"/>
              <a:t>Issues: Missing Requirements or Inspection Plan</a:t>
            </a:r>
          </a:p>
        </p:txBody>
      </p:sp>
      <p:sp>
        <p:nvSpPr>
          <p:cNvPr id="10" name="Platshållare för datum 3">
            <a:extLst>
              <a:ext uri="{FF2B5EF4-FFF2-40B4-BE49-F238E27FC236}">
                <a16:creationId xmlns:a16="http://schemas.microsoft.com/office/drawing/2014/main" id="{01796B6F-4DD1-3827-4FD9-1E0AF520EA49}"/>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26" name="Rectangle 25">
            <a:extLst>
              <a:ext uri="{FF2B5EF4-FFF2-40B4-BE49-F238E27FC236}">
                <a16:creationId xmlns:a16="http://schemas.microsoft.com/office/drawing/2014/main" id="{29A3C16B-4B21-22E2-C5C3-69E7E5047452}"/>
              </a:ext>
            </a:extLst>
          </p:cNvPr>
          <p:cNvSpPr/>
          <p:nvPr/>
        </p:nvSpPr>
        <p:spPr>
          <a:xfrm>
            <a:off x="8688763" y="179078"/>
            <a:ext cx="4543878" cy="7294074"/>
          </a:xfrm>
          <a:prstGeom prst="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7" name="Picture 26">
            <a:extLst>
              <a:ext uri="{FF2B5EF4-FFF2-40B4-BE49-F238E27FC236}">
                <a16:creationId xmlns:a16="http://schemas.microsoft.com/office/drawing/2014/main" id="{DB4CF404-1756-4D10-55C8-4DC71EBAF3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887976" y="324224"/>
            <a:ext cx="4128584" cy="2045762"/>
          </a:xfrm>
          <a:prstGeom prst="rect">
            <a:avLst/>
          </a:prstGeom>
        </p:spPr>
      </p:pic>
      <p:pic>
        <p:nvPicPr>
          <p:cNvPr id="28" name="Picture 27">
            <a:extLst>
              <a:ext uri="{FF2B5EF4-FFF2-40B4-BE49-F238E27FC236}">
                <a16:creationId xmlns:a16="http://schemas.microsoft.com/office/drawing/2014/main" id="{BA06A784-43D9-40D9-51D6-473BBAFF31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92980" y="2454705"/>
            <a:ext cx="3918576" cy="1575509"/>
          </a:xfrm>
          <a:prstGeom prst="rect">
            <a:avLst/>
          </a:prstGeom>
        </p:spPr>
      </p:pic>
      <p:pic>
        <p:nvPicPr>
          <p:cNvPr id="29" name="Picture 28">
            <a:extLst>
              <a:ext uri="{FF2B5EF4-FFF2-40B4-BE49-F238E27FC236}">
                <a16:creationId xmlns:a16="http://schemas.microsoft.com/office/drawing/2014/main" id="{D66696CE-ED37-FFDC-E3D5-5FC78E9C2D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9348602" y="3998556"/>
            <a:ext cx="3207331" cy="3407837"/>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510B2D13-1001-66F3-FBE4-37230CF8ECD6}"/>
              </a:ext>
            </a:extLst>
          </p:cNvPr>
          <p:cNvSpPr/>
          <p:nvPr/>
        </p:nvSpPr>
        <p:spPr>
          <a:xfrm>
            <a:off x="9203531" y="6210300"/>
            <a:ext cx="3448683" cy="1015663"/>
          </a:xfrm>
          <a:prstGeom prst="rect">
            <a:avLst/>
          </a:prstGeom>
        </p:spPr>
        <p:txBody>
          <a:bodyPr wrap="square">
            <a:spAutoFit/>
          </a:bodyPr>
          <a:lstStyle/>
          <a:p>
            <a:r>
              <a:rPr lang="en-GB" sz="2000" kern="1200" dirty="0">
                <a:solidFill>
                  <a:srgbClr val="0070C0"/>
                </a:solidFill>
                <a:latin typeface="Segoe UI Semilight" panose="020B0402040204020203" pitchFamily="34" charset="0"/>
                <a:ea typeface="+mn-ea"/>
                <a:cs typeface="Segoe UI Semilight" panose="020B0402040204020203" pitchFamily="34" charset="0"/>
              </a:rPr>
              <a:t>Casks for </a:t>
            </a:r>
            <a:br>
              <a:rPr lang="en-GB" sz="2000" kern="1200" dirty="0">
                <a:solidFill>
                  <a:srgbClr val="0070C0"/>
                </a:solidFill>
                <a:latin typeface="Segoe UI Semilight" panose="020B0402040204020203" pitchFamily="34" charset="0"/>
                <a:ea typeface="+mn-ea"/>
                <a:cs typeface="Segoe UI Semilight" panose="020B0402040204020203" pitchFamily="34" charset="0"/>
              </a:rPr>
            </a:br>
            <a:r>
              <a:rPr lang="en-GB" sz="2000" kern="1200" dirty="0">
                <a:solidFill>
                  <a:srgbClr val="0070C0"/>
                </a:solidFill>
                <a:latin typeface="Segoe UI Semilight" panose="020B0402040204020203" pitchFamily="34" charset="0"/>
                <a:ea typeface="+mn-ea"/>
                <a:cs typeface="Segoe UI Semilight" panose="020B0402040204020203" pitchFamily="34" charset="0"/>
              </a:rPr>
              <a:t>replacing </a:t>
            </a:r>
            <a:br>
              <a:rPr lang="en-GB" sz="2000" kern="1200" dirty="0">
                <a:solidFill>
                  <a:srgbClr val="0070C0"/>
                </a:solidFill>
                <a:latin typeface="Segoe UI Semilight" panose="020B0402040204020203" pitchFamily="34" charset="0"/>
                <a:ea typeface="+mn-ea"/>
                <a:cs typeface="Segoe UI Semilight" panose="020B0402040204020203" pitchFamily="34" charset="0"/>
              </a:rPr>
            </a:br>
            <a:r>
              <a:rPr lang="en-GB" sz="2000" kern="1200" dirty="0">
                <a:solidFill>
                  <a:srgbClr val="0070C0"/>
                </a:solidFill>
                <a:latin typeface="Segoe UI Semilight" panose="020B0402040204020203" pitchFamily="34" charset="0"/>
                <a:ea typeface="+mn-ea"/>
                <a:cs typeface="Segoe UI Semilight" panose="020B0402040204020203" pitchFamily="34" charset="0"/>
              </a:rPr>
              <a:t>buckled bellows </a:t>
            </a:r>
          </a:p>
        </p:txBody>
      </p:sp>
      <p:pic>
        <p:nvPicPr>
          <p:cNvPr id="5" name="Picture 4">
            <a:extLst>
              <a:ext uri="{FF2B5EF4-FFF2-40B4-BE49-F238E27FC236}">
                <a16:creationId xmlns:a16="http://schemas.microsoft.com/office/drawing/2014/main" id="{1F65C872-CEED-FD43-5FCF-3FCA1ED293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74758" y="3543300"/>
            <a:ext cx="4379836" cy="3284878"/>
          </a:xfrm>
          <a:prstGeom prst="rect">
            <a:avLst/>
          </a:prstGeom>
        </p:spPr>
      </p:pic>
      <p:pic>
        <p:nvPicPr>
          <p:cNvPr id="6" name="Picture 5">
            <a:extLst>
              <a:ext uri="{FF2B5EF4-FFF2-40B4-BE49-F238E27FC236}">
                <a16:creationId xmlns:a16="http://schemas.microsoft.com/office/drawing/2014/main" id="{B3556079-7B88-225D-D29F-4520ED9AA17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550289" y="1739200"/>
            <a:ext cx="2295776" cy="2816659"/>
          </a:xfrm>
          <a:prstGeom prst="rect">
            <a:avLst/>
          </a:prstGeom>
          <a:ln w="38100">
            <a:solidFill>
              <a:srgbClr val="EA5326"/>
            </a:solidFill>
          </a:ln>
        </p:spPr>
      </p:pic>
      <p:pic>
        <p:nvPicPr>
          <p:cNvPr id="4" name="Picture 3">
            <a:extLst>
              <a:ext uri="{FF2B5EF4-FFF2-40B4-BE49-F238E27FC236}">
                <a16:creationId xmlns:a16="http://schemas.microsoft.com/office/drawing/2014/main" id="{D25DE638-788A-7595-0B5B-54DEF717FF0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3915" y="1787097"/>
            <a:ext cx="3364678" cy="4486234"/>
          </a:xfrm>
          <a:prstGeom prst="rect">
            <a:avLst/>
          </a:prstGeom>
          <a:ln w="38100">
            <a:solidFill>
              <a:srgbClr val="00B050"/>
            </a:solidFill>
          </a:ln>
        </p:spPr>
      </p:pic>
      <p:sp>
        <p:nvSpPr>
          <p:cNvPr id="33" name="Rectangle 32">
            <a:extLst>
              <a:ext uri="{FF2B5EF4-FFF2-40B4-BE49-F238E27FC236}">
                <a16:creationId xmlns:a16="http://schemas.microsoft.com/office/drawing/2014/main" id="{2A7D8BED-8D53-D9DA-685B-930274DB28A0}"/>
              </a:ext>
            </a:extLst>
          </p:cNvPr>
          <p:cNvSpPr/>
          <p:nvPr/>
        </p:nvSpPr>
        <p:spPr>
          <a:xfrm>
            <a:off x="668768" y="6493014"/>
            <a:ext cx="7654535" cy="707886"/>
          </a:xfrm>
          <a:prstGeom prst="rect">
            <a:avLst/>
          </a:prstGeom>
        </p:spPr>
        <p:txBody>
          <a:bodyPr wrap="square">
            <a:spAutoFit/>
          </a:bodyPr>
          <a:lstStyle/>
          <a:p>
            <a:r>
              <a:rPr lang="en-GB" sz="2000" kern="1200" dirty="0">
                <a:solidFill>
                  <a:srgbClr val="0070C0"/>
                </a:solidFill>
                <a:latin typeface="Segoe UI Semilight" panose="020B0402040204020203" pitchFamily="34" charset="0"/>
                <a:ea typeface="+mn-ea"/>
                <a:cs typeface="Segoe UI Semilight" panose="020B0402040204020203" pitchFamily="34" charset="0"/>
              </a:rPr>
              <a:t>Failures during welding &amp; </a:t>
            </a:r>
            <a:br>
              <a:rPr lang="en-GB" sz="2000" kern="1200" dirty="0">
                <a:solidFill>
                  <a:srgbClr val="0070C0"/>
                </a:solidFill>
                <a:latin typeface="Segoe UI Semilight" panose="020B0402040204020203" pitchFamily="34" charset="0"/>
                <a:ea typeface="+mn-ea"/>
                <a:cs typeface="Segoe UI Semilight" panose="020B0402040204020203" pitchFamily="34" charset="0"/>
              </a:rPr>
            </a:br>
            <a:r>
              <a:rPr lang="en-GB" sz="2000" kern="1200" dirty="0">
                <a:solidFill>
                  <a:srgbClr val="0070C0"/>
                </a:solidFill>
                <a:latin typeface="Segoe UI Semilight" panose="020B0402040204020203" pitchFamily="34" charset="0"/>
                <a:ea typeface="+mn-ea"/>
                <a:cs typeface="Segoe UI Semilight" panose="020B0402040204020203" pitchFamily="34" charset="0"/>
              </a:rPr>
              <a:t>assembly can cause leaks in terms of vacuum</a:t>
            </a:r>
          </a:p>
        </p:txBody>
      </p:sp>
      <p:sp>
        <p:nvSpPr>
          <p:cNvPr id="36" name="Rectangle 35">
            <a:extLst>
              <a:ext uri="{FF2B5EF4-FFF2-40B4-BE49-F238E27FC236}">
                <a16:creationId xmlns:a16="http://schemas.microsoft.com/office/drawing/2014/main" id="{D8305EA3-F3FA-2AE9-21F7-F810E9DF1BC1}"/>
              </a:ext>
            </a:extLst>
          </p:cNvPr>
          <p:cNvSpPr/>
          <p:nvPr/>
        </p:nvSpPr>
        <p:spPr>
          <a:xfrm>
            <a:off x="5285129" y="5111064"/>
            <a:ext cx="1922410" cy="99544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8" name="Straight Connector 37">
            <a:extLst>
              <a:ext uri="{FF2B5EF4-FFF2-40B4-BE49-F238E27FC236}">
                <a16:creationId xmlns:a16="http://schemas.microsoft.com/office/drawing/2014/main" id="{B5EBC33D-540D-2579-45F0-E740B4461061}"/>
              </a:ext>
            </a:extLst>
          </p:cNvPr>
          <p:cNvCxnSpPr>
            <a:stCxn id="36" idx="1"/>
          </p:cNvCxnSpPr>
          <p:nvPr/>
        </p:nvCxnSpPr>
        <p:spPr>
          <a:xfrm flipH="1" flipV="1">
            <a:off x="4350662" y="3935889"/>
            <a:ext cx="934467" cy="16729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5A0A7BF-17E3-ACE9-9282-E4ACFA500EEE}"/>
              </a:ext>
            </a:extLst>
          </p:cNvPr>
          <p:cNvSpPr/>
          <p:nvPr/>
        </p:nvSpPr>
        <p:spPr>
          <a:xfrm>
            <a:off x="6219596" y="5325842"/>
            <a:ext cx="778042" cy="593566"/>
          </a:xfrm>
          <a:prstGeom prst="rect">
            <a:avLst/>
          </a:prstGeom>
          <a:noFill/>
          <a:ln w="38100">
            <a:solidFill>
              <a:srgbClr val="EA53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0" name="Straight Connector 39">
            <a:extLst>
              <a:ext uri="{FF2B5EF4-FFF2-40B4-BE49-F238E27FC236}">
                <a16:creationId xmlns:a16="http://schemas.microsoft.com/office/drawing/2014/main" id="{9C269D3C-5D0D-0678-39F3-FD15CFCEB863}"/>
              </a:ext>
            </a:extLst>
          </p:cNvPr>
          <p:cNvCxnSpPr>
            <a:cxnSpLocks/>
            <a:stCxn id="39" idx="0"/>
            <a:endCxn id="6" idx="2"/>
          </p:cNvCxnSpPr>
          <p:nvPr/>
        </p:nvCxnSpPr>
        <p:spPr>
          <a:xfrm flipV="1">
            <a:off x="6608617" y="4555859"/>
            <a:ext cx="89560" cy="769983"/>
          </a:xfrm>
          <a:prstGeom prst="line">
            <a:avLst/>
          </a:prstGeom>
          <a:ln w="38100">
            <a:solidFill>
              <a:srgbClr val="EA5326"/>
            </a:solidFill>
          </a:ln>
        </p:spPr>
        <p:style>
          <a:lnRef idx="1">
            <a:schemeClr val="accent1"/>
          </a:lnRef>
          <a:fillRef idx="0">
            <a:schemeClr val="accent1"/>
          </a:fillRef>
          <a:effectRef idx="0">
            <a:schemeClr val="accent1"/>
          </a:effectRef>
          <a:fontRef idx="minor">
            <a:schemeClr val="tx1"/>
          </a:fontRef>
        </p:style>
      </p:cxnSp>
      <p:sp>
        <p:nvSpPr>
          <p:cNvPr id="11" name="Platshållare för text 8">
            <a:extLst>
              <a:ext uri="{FF2B5EF4-FFF2-40B4-BE49-F238E27FC236}">
                <a16:creationId xmlns:a16="http://schemas.microsoft.com/office/drawing/2014/main" id="{F7EAEAB2-278C-18C7-9801-9E4672CA8FAB}"/>
              </a:ext>
            </a:extLst>
          </p:cNvPr>
          <p:cNvSpPr txBox="1">
            <a:spLocks/>
          </p:cNvSpPr>
          <p:nvPr/>
        </p:nvSpPr>
        <p:spPr>
          <a:xfrm>
            <a:off x="12260316" y="468464"/>
            <a:ext cx="929236" cy="896880"/>
          </a:xfrm>
          <a:prstGeom prst="rect">
            <a:avLst/>
          </a:prstGeom>
          <a:blipFill>
            <a:blip r:embed="rId8" cstate="email">
              <a:extLst>
                <a:ext uri="{28A0092B-C50C-407E-A947-70E740481C1C}">
                  <a14:useLocalDpi xmlns:a14="http://schemas.microsoft.com/office/drawing/2010/main"/>
                </a:ext>
              </a:extLst>
            </a:blip>
            <a:stretch>
              <a:fillRect/>
            </a:stretch>
          </a:blipFill>
        </p:spPr>
        <p:txBody>
          <a:bodyPr vert="horz" lIns="91440" tIns="45720" rIns="91440" bIns="45720" rtlCol="0" anchor="ctr">
            <a:normAutofit/>
          </a:bodyPr>
          <a:lstStyle>
            <a:defPPr>
              <a:defRPr kern="0"/>
            </a:defPPr>
            <a:lvl1pPr marL="0" indent="0" algn="l">
              <a:buFontTx/>
              <a:buNone/>
              <a:defRPr sz="112" cap="all" spc="90" baseline="0">
                <a:noFill/>
              </a:defRPr>
            </a:lvl1pPr>
          </a:lstStyle>
          <a:p>
            <a:r>
              <a:rPr lang="en-US"/>
              <a:t>Edit Master text styles</a:t>
            </a:r>
          </a:p>
        </p:txBody>
      </p:sp>
      <p:sp>
        <p:nvSpPr>
          <p:cNvPr id="7" name="Slide Number Placeholder 6">
            <a:extLst>
              <a:ext uri="{FF2B5EF4-FFF2-40B4-BE49-F238E27FC236}">
                <a16:creationId xmlns:a16="http://schemas.microsoft.com/office/drawing/2014/main" id="{96317BF1-A2BA-8BBD-9D25-0EB9EE91D4CD}"/>
              </a:ext>
            </a:extLst>
          </p:cNvPr>
          <p:cNvSpPr>
            <a:spLocks noGrp="1"/>
          </p:cNvSpPr>
          <p:nvPr>
            <p:ph type="sldNum" sz="quarter" idx="12"/>
          </p:nvPr>
        </p:nvSpPr>
        <p:spPr/>
        <p:txBody>
          <a:bodyPr/>
          <a:lstStyle/>
          <a:p>
            <a:fld id="{F7283078-D760-1647-8B80-66BA8B52336D}" type="slidenum">
              <a:rPr lang="sv-SE" smtClean="0"/>
              <a:t>40</a:t>
            </a:fld>
            <a:endParaRPr lang="sv-SE"/>
          </a:p>
        </p:txBody>
      </p:sp>
      <p:sp>
        <p:nvSpPr>
          <p:cNvPr id="9" name="Footer Placeholder 8">
            <a:extLst>
              <a:ext uri="{FF2B5EF4-FFF2-40B4-BE49-F238E27FC236}">
                <a16:creationId xmlns:a16="http://schemas.microsoft.com/office/drawing/2014/main" id="{FC1F4F84-53C0-572B-CF10-30980021D99D}"/>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258162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B6643-21EE-77C3-BB1A-595009F1DC40}"/>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30D7136-F716-D6DE-8AC8-8FA2302A16DA}"/>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47F29A43-6000-FEE9-0578-C33057B1B18E}"/>
              </a:ext>
            </a:extLst>
          </p:cNvPr>
          <p:cNvSpPr>
            <a:spLocks noGrp="1"/>
          </p:cNvSpPr>
          <p:nvPr>
            <p:ph type="body" sz="quarter" idx="10"/>
          </p:nvPr>
        </p:nvSpPr>
        <p:spPr/>
        <p:txBody>
          <a:bodyPr/>
          <a:lstStyle/>
          <a:p>
            <a:endParaRPr lang="sv-SE" dirty="0"/>
          </a:p>
        </p:txBody>
      </p:sp>
      <p:sp>
        <p:nvSpPr>
          <p:cNvPr id="10" name="Platshållare för bild 9">
            <a:extLst>
              <a:ext uri="{FF2B5EF4-FFF2-40B4-BE49-F238E27FC236}">
                <a16:creationId xmlns:a16="http://schemas.microsoft.com/office/drawing/2014/main" id="{DB76AE59-C9AB-FF11-0E54-06F746BA096D}"/>
              </a:ext>
            </a:extLst>
          </p:cNvPr>
          <p:cNvSpPr>
            <a:spLocks noGrp="1"/>
          </p:cNvSpPr>
          <p:nvPr>
            <p:ph type="pic" sz="quarter" idx="12"/>
          </p:nvPr>
        </p:nvSpPr>
        <p:spPr/>
        <p:txBody>
          <a:bodyPr/>
          <a:lstStyle/>
          <a:p>
            <a:endParaRPr lang="en-US"/>
          </a:p>
        </p:txBody>
      </p:sp>
      <p:sp>
        <p:nvSpPr>
          <p:cNvPr id="12" name="Platshållare för text 11">
            <a:extLst>
              <a:ext uri="{FF2B5EF4-FFF2-40B4-BE49-F238E27FC236}">
                <a16:creationId xmlns:a16="http://schemas.microsoft.com/office/drawing/2014/main" id="{1BD5708A-A909-7AD8-472C-F9A81749AAF9}"/>
              </a:ext>
            </a:extLst>
          </p:cNvPr>
          <p:cNvSpPr>
            <a:spLocks noGrp="1"/>
          </p:cNvSpPr>
          <p:nvPr>
            <p:ph type="body" sz="quarter" idx="14"/>
          </p:nvPr>
        </p:nvSpPr>
        <p:spPr/>
        <p:txBody>
          <a:bodyPr/>
          <a:lstStyle/>
          <a:p>
            <a:r>
              <a:rPr lang="en-GB" dirty="0"/>
              <a:t>ESS Project</a:t>
            </a:r>
          </a:p>
          <a:p>
            <a:r>
              <a:rPr lang="en-GB" dirty="0"/>
              <a:t>update</a:t>
            </a:r>
          </a:p>
        </p:txBody>
      </p:sp>
      <p:pic>
        <p:nvPicPr>
          <p:cNvPr id="17410" name="Picture 2">
            <a:extLst>
              <a:ext uri="{FF2B5EF4-FFF2-40B4-BE49-F238E27FC236}">
                <a16:creationId xmlns:a16="http://schemas.microsoft.com/office/drawing/2014/main" id="{C16110BB-F6CA-A48E-063C-D22E5AF8D5F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6740764" y="-31966"/>
            <a:ext cx="6941900" cy="769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82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94790-B646-A7F2-0648-01DCF699FBFC}"/>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BE3D66B-A5A7-262D-277C-B647C156BC6F}"/>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7771283C-7E6E-C196-D633-21D0F9720025}"/>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ESS Project</a:t>
            </a:r>
          </a:p>
        </p:txBody>
      </p:sp>
      <p:sp>
        <p:nvSpPr>
          <p:cNvPr id="14" name="Platshållare för text 7">
            <a:extLst>
              <a:ext uri="{FF2B5EF4-FFF2-40B4-BE49-F238E27FC236}">
                <a16:creationId xmlns:a16="http://schemas.microsoft.com/office/drawing/2014/main" id="{E499213C-6D4F-49DC-4E43-86A53AF4D6B0}"/>
              </a:ext>
            </a:extLst>
          </p:cNvPr>
          <p:cNvSpPr>
            <a:spLocks noGrp="1"/>
          </p:cNvSpPr>
          <p:nvPr>
            <p:ph type="body" sz="quarter" idx="14"/>
          </p:nvPr>
        </p:nvSpPr>
        <p:spPr>
          <a:xfrm>
            <a:off x="1238871" y="1044818"/>
            <a:ext cx="10504000" cy="569052"/>
          </a:xfrm>
        </p:spPr>
        <p:txBody>
          <a:bodyPr/>
          <a:lstStyle/>
          <a:p>
            <a:r>
              <a:rPr lang="en-GB" dirty="0"/>
              <a:t>Update</a:t>
            </a:r>
          </a:p>
        </p:txBody>
      </p:sp>
      <p:pic>
        <p:nvPicPr>
          <p:cNvPr id="4" name="Picture 3">
            <a:extLst>
              <a:ext uri="{FF2B5EF4-FFF2-40B4-BE49-F238E27FC236}">
                <a16:creationId xmlns:a16="http://schemas.microsoft.com/office/drawing/2014/main" id="{8F51C8F9-6141-7393-17B5-EF624A6041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407" y="-1"/>
            <a:ext cx="13645255" cy="7685939"/>
          </a:xfrm>
          <a:prstGeom prst="rect">
            <a:avLst/>
          </a:prstGeom>
        </p:spPr>
      </p:pic>
      <p:sp>
        <p:nvSpPr>
          <p:cNvPr id="3" name="Slide Number Placeholder 2">
            <a:extLst>
              <a:ext uri="{FF2B5EF4-FFF2-40B4-BE49-F238E27FC236}">
                <a16:creationId xmlns:a16="http://schemas.microsoft.com/office/drawing/2014/main" id="{A11CC7BD-5633-179B-286D-6C6E61F05610}"/>
              </a:ext>
            </a:extLst>
          </p:cNvPr>
          <p:cNvSpPr>
            <a:spLocks noGrp="1"/>
          </p:cNvSpPr>
          <p:nvPr>
            <p:ph type="sldNum" sz="quarter" idx="12"/>
          </p:nvPr>
        </p:nvSpPr>
        <p:spPr/>
        <p:txBody>
          <a:bodyPr/>
          <a:lstStyle/>
          <a:p>
            <a:fld id="{F7283078-D760-1647-8B80-66BA8B52336D}" type="slidenum">
              <a:rPr lang="sv-SE" smtClean="0"/>
              <a:t>42</a:t>
            </a:fld>
            <a:endParaRPr lang="sv-SE"/>
          </a:p>
        </p:txBody>
      </p:sp>
      <p:sp>
        <p:nvSpPr>
          <p:cNvPr id="5" name="Footer Placeholder 4">
            <a:extLst>
              <a:ext uri="{FF2B5EF4-FFF2-40B4-BE49-F238E27FC236}">
                <a16:creationId xmlns:a16="http://schemas.microsoft.com/office/drawing/2014/main" id="{F1E6BC41-C64E-A658-A7E6-EF266DDECCB0}"/>
              </a:ext>
            </a:extLst>
          </p:cNvPr>
          <p:cNvSpPr>
            <a:spLocks noGrp="1"/>
          </p:cNvSpPr>
          <p:nvPr>
            <p:ph type="ftr" sz="quarter" idx="11"/>
          </p:nvPr>
        </p:nvSpPr>
        <p:spPr/>
        <p:txBody>
          <a:bodyPr/>
          <a:lstStyle/>
          <a:p>
            <a:r>
              <a:rPr lang="sv-SE"/>
              <a:t>23rd ESS ILO network meeting (nick.gazis@ess.eu)</a:t>
            </a:r>
            <a:endParaRPr lang="sv-SE" dirty="0"/>
          </a:p>
        </p:txBody>
      </p:sp>
      <p:sp>
        <p:nvSpPr>
          <p:cNvPr id="2" name="Footer Placeholder 2">
            <a:extLst>
              <a:ext uri="{FF2B5EF4-FFF2-40B4-BE49-F238E27FC236}">
                <a16:creationId xmlns:a16="http://schemas.microsoft.com/office/drawing/2014/main" id="{1A4BA0F5-5363-8969-C295-3563A203FF89}"/>
              </a:ext>
            </a:extLst>
          </p:cNvPr>
          <p:cNvSpPr txBox="1">
            <a:spLocks/>
          </p:cNvSpPr>
          <p:nvPr/>
        </p:nvSpPr>
        <p:spPr>
          <a:xfrm>
            <a:off x="10041731" y="7022870"/>
            <a:ext cx="3712675" cy="409751"/>
          </a:xfrm>
          <a:prstGeom prst="rect">
            <a:avLst/>
          </a:prstGeom>
        </p:spPr>
        <p:txBody>
          <a:bodyPr vert="horz" lIns="91440" tIns="45720" rIns="91440" bIns="45720" rtlCol="0" anchor="ctr"/>
          <a:lstStyle>
            <a:defPPr>
              <a:defRPr kern="0"/>
            </a:defPPr>
            <a:lvl1pPr algn="l">
              <a:defRPr sz="898" cap="all" spc="90" baseline="0">
                <a:solidFill>
                  <a:srgbClr val="CCCCCC"/>
                </a:solidFill>
              </a:defRPr>
            </a:lvl1pPr>
          </a:lstStyle>
          <a:p>
            <a:r>
              <a:rPr lang="en-GB" sz="1050" dirty="0">
                <a:solidFill>
                  <a:schemeClr val="tx1">
                    <a:lumMod val="75000"/>
                    <a:lumOff val="25000"/>
                  </a:schemeClr>
                </a:solidFill>
              </a:rPr>
              <a:t>Courtesy of </a:t>
            </a:r>
            <a:r>
              <a:rPr lang="en-GB" sz="1050" dirty="0" err="1">
                <a:solidFill>
                  <a:schemeClr val="tx1">
                    <a:lumMod val="75000"/>
                    <a:lumOff val="25000"/>
                  </a:schemeClr>
                </a:solidFill>
              </a:rPr>
              <a:t>ANDREW.KIMBER@ess.eu</a:t>
            </a:r>
            <a:endParaRPr lang="sv-SE" sz="1050" dirty="0">
              <a:solidFill>
                <a:schemeClr val="tx1">
                  <a:lumMod val="75000"/>
                  <a:lumOff val="25000"/>
                </a:schemeClr>
              </a:solidFill>
            </a:endParaRPr>
          </a:p>
        </p:txBody>
      </p:sp>
    </p:spTree>
    <p:extLst>
      <p:ext uri="{BB962C8B-B14F-4D97-AF65-F5344CB8AC3E}">
        <p14:creationId xmlns:p14="http://schemas.microsoft.com/office/powerpoint/2010/main" val="296397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B8D3F-22D2-4BA1-7312-D17C7CC4B4DB}"/>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27ED857F-E1C9-3128-FD50-61B14142E0BB}"/>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D224F032-0474-2576-3458-ED246FA69C03}"/>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ESS Project</a:t>
            </a:r>
          </a:p>
        </p:txBody>
      </p:sp>
      <p:sp>
        <p:nvSpPr>
          <p:cNvPr id="14" name="Platshållare för text 7">
            <a:extLst>
              <a:ext uri="{FF2B5EF4-FFF2-40B4-BE49-F238E27FC236}">
                <a16:creationId xmlns:a16="http://schemas.microsoft.com/office/drawing/2014/main" id="{5DF2D98E-CECC-C93E-4BBE-F733DC463EC5}"/>
              </a:ext>
            </a:extLst>
          </p:cNvPr>
          <p:cNvSpPr>
            <a:spLocks noGrp="1"/>
          </p:cNvSpPr>
          <p:nvPr>
            <p:ph type="body" sz="quarter" idx="14"/>
          </p:nvPr>
        </p:nvSpPr>
        <p:spPr>
          <a:xfrm>
            <a:off x="1238871" y="1044818"/>
            <a:ext cx="10504000" cy="569052"/>
          </a:xfrm>
        </p:spPr>
        <p:txBody>
          <a:bodyPr/>
          <a:lstStyle/>
          <a:p>
            <a:r>
              <a:rPr lang="en-GB" dirty="0"/>
              <a:t>Update</a:t>
            </a:r>
          </a:p>
        </p:txBody>
      </p:sp>
      <p:pic>
        <p:nvPicPr>
          <p:cNvPr id="3" name="Picture 2">
            <a:extLst>
              <a:ext uri="{FF2B5EF4-FFF2-40B4-BE49-F238E27FC236}">
                <a16:creationId xmlns:a16="http://schemas.microsoft.com/office/drawing/2014/main" id="{097E9453-04E5-24D9-3D13-042C7EE1DA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539" y="0"/>
            <a:ext cx="14229741" cy="7696200"/>
          </a:xfrm>
          <a:prstGeom prst="rect">
            <a:avLst/>
          </a:prstGeom>
        </p:spPr>
      </p:pic>
      <p:sp>
        <p:nvSpPr>
          <p:cNvPr id="4" name="Slide Number Placeholder 3">
            <a:extLst>
              <a:ext uri="{FF2B5EF4-FFF2-40B4-BE49-F238E27FC236}">
                <a16:creationId xmlns:a16="http://schemas.microsoft.com/office/drawing/2014/main" id="{A3BC97A9-D935-F16B-8343-3A12985EF5C0}"/>
              </a:ext>
            </a:extLst>
          </p:cNvPr>
          <p:cNvSpPr>
            <a:spLocks noGrp="1"/>
          </p:cNvSpPr>
          <p:nvPr>
            <p:ph type="sldNum" sz="quarter" idx="12"/>
          </p:nvPr>
        </p:nvSpPr>
        <p:spPr/>
        <p:txBody>
          <a:bodyPr/>
          <a:lstStyle/>
          <a:p>
            <a:fld id="{F7283078-D760-1647-8B80-66BA8B52336D}" type="slidenum">
              <a:rPr lang="sv-SE" smtClean="0"/>
              <a:t>43</a:t>
            </a:fld>
            <a:endParaRPr lang="sv-SE"/>
          </a:p>
        </p:txBody>
      </p:sp>
      <p:sp>
        <p:nvSpPr>
          <p:cNvPr id="5" name="Footer Placeholder 4">
            <a:extLst>
              <a:ext uri="{FF2B5EF4-FFF2-40B4-BE49-F238E27FC236}">
                <a16:creationId xmlns:a16="http://schemas.microsoft.com/office/drawing/2014/main" id="{CADCF77F-2D28-6C16-C4E3-E738EA91B3D6}"/>
              </a:ext>
            </a:extLst>
          </p:cNvPr>
          <p:cNvSpPr>
            <a:spLocks noGrp="1"/>
          </p:cNvSpPr>
          <p:nvPr>
            <p:ph type="ftr" sz="quarter" idx="11"/>
          </p:nvPr>
        </p:nvSpPr>
        <p:spPr/>
        <p:txBody>
          <a:bodyPr/>
          <a:lstStyle/>
          <a:p>
            <a:r>
              <a:rPr lang="sv-SE"/>
              <a:t>23rd ESS ILO network meeting (nick.gazis@ess.eu)</a:t>
            </a:r>
            <a:endParaRPr lang="sv-SE" dirty="0"/>
          </a:p>
        </p:txBody>
      </p:sp>
      <p:sp>
        <p:nvSpPr>
          <p:cNvPr id="2" name="Footer Placeholder 2">
            <a:extLst>
              <a:ext uri="{FF2B5EF4-FFF2-40B4-BE49-F238E27FC236}">
                <a16:creationId xmlns:a16="http://schemas.microsoft.com/office/drawing/2014/main" id="{C06DC970-EF78-00EF-3D28-8A520F56B197}"/>
              </a:ext>
            </a:extLst>
          </p:cNvPr>
          <p:cNvSpPr txBox="1">
            <a:spLocks/>
          </p:cNvSpPr>
          <p:nvPr/>
        </p:nvSpPr>
        <p:spPr>
          <a:xfrm>
            <a:off x="10041731" y="7022870"/>
            <a:ext cx="3712675" cy="409751"/>
          </a:xfrm>
          <a:prstGeom prst="rect">
            <a:avLst/>
          </a:prstGeom>
        </p:spPr>
        <p:txBody>
          <a:bodyPr vert="horz" lIns="91440" tIns="45720" rIns="91440" bIns="45720" rtlCol="0" anchor="ctr"/>
          <a:lstStyle>
            <a:defPPr>
              <a:defRPr kern="0"/>
            </a:defPPr>
            <a:lvl1pPr algn="l">
              <a:defRPr sz="898" cap="all" spc="90" baseline="0">
                <a:solidFill>
                  <a:srgbClr val="CCCCCC"/>
                </a:solidFill>
              </a:defRPr>
            </a:lvl1pPr>
          </a:lstStyle>
          <a:p>
            <a:r>
              <a:rPr lang="en-GB" sz="1050" dirty="0">
                <a:solidFill>
                  <a:schemeClr val="tx1">
                    <a:lumMod val="75000"/>
                    <a:lumOff val="25000"/>
                  </a:schemeClr>
                </a:solidFill>
              </a:rPr>
              <a:t>Courtesy of </a:t>
            </a:r>
            <a:r>
              <a:rPr lang="en-GB" sz="1050" dirty="0" err="1">
                <a:solidFill>
                  <a:schemeClr val="tx1">
                    <a:lumMod val="75000"/>
                    <a:lumOff val="25000"/>
                  </a:schemeClr>
                </a:solidFill>
              </a:rPr>
              <a:t>ANDREW.KIMBER@ess.eu</a:t>
            </a:r>
            <a:endParaRPr lang="sv-SE" sz="1050" dirty="0">
              <a:solidFill>
                <a:schemeClr val="tx1">
                  <a:lumMod val="75000"/>
                  <a:lumOff val="25000"/>
                </a:schemeClr>
              </a:solidFill>
            </a:endParaRPr>
          </a:p>
        </p:txBody>
      </p:sp>
    </p:spTree>
    <p:extLst>
      <p:ext uri="{BB962C8B-B14F-4D97-AF65-F5344CB8AC3E}">
        <p14:creationId xmlns:p14="http://schemas.microsoft.com/office/powerpoint/2010/main" val="84820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3DD85-CAA7-7DC8-FC5F-BEE5D4D409B5}"/>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FCED8FD9-92B9-BD53-3AFA-20206DE66DAA}"/>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7" name="TextBox 6">
            <a:extLst>
              <a:ext uri="{FF2B5EF4-FFF2-40B4-BE49-F238E27FC236}">
                <a16:creationId xmlns:a16="http://schemas.microsoft.com/office/drawing/2014/main" id="{C31F08A7-5B66-9E84-2FE9-F760975AD420}"/>
              </a:ext>
            </a:extLst>
          </p:cNvPr>
          <p:cNvSpPr txBox="1"/>
          <p:nvPr/>
        </p:nvSpPr>
        <p:spPr>
          <a:xfrm>
            <a:off x="2787056" y="1427477"/>
            <a:ext cx="10058400" cy="5986254"/>
          </a:xfrm>
          <a:prstGeom prst="rect">
            <a:avLst/>
          </a:prstGeom>
          <a:noFill/>
          <a:ln>
            <a:noFill/>
          </a:ln>
        </p:spPr>
        <p:txBody>
          <a:bodyPr wrap="square" rtlCol="0">
            <a:spAutoFit/>
          </a:bodyPr>
          <a:lstStyle/>
          <a:p>
            <a:pPr algn="l">
              <a:spcAft>
                <a:spcPts val="600"/>
              </a:spcAft>
            </a:pPr>
            <a:r>
              <a:rPr lang="en-GB" b="1"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April 2025</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p>
          <a:p>
            <a:pPr algn="l">
              <a:spcAft>
                <a:spcPts val="600"/>
              </a:spcAft>
            </a:pP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The proton beam was successfully delivered on the dump, </a:t>
            </a:r>
            <a:b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b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reaching the </a:t>
            </a:r>
            <a:r>
              <a:rPr lang="en-GB" i="1" kern="1200" dirty="0">
                <a:solidFill>
                  <a:srgbClr val="0070C0"/>
                </a:solidFill>
                <a:latin typeface="Segoe UI Semilight" panose="020B0402040204020203" pitchFamily="34" charset="0"/>
                <a:ea typeface="+mn-ea"/>
                <a:cs typeface="Segoe UI Semilight" panose="020B0402040204020203" pitchFamily="34" charset="0"/>
              </a:rPr>
              <a:t>Beam on Dump </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milestone (</a:t>
            </a:r>
            <a:r>
              <a:rPr lang="en-GB" kern="1200" dirty="0" err="1">
                <a:solidFill>
                  <a:schemeClr val="tx1">
                    <a:lumMod val="75000"/>
                    <a:lumOff val="25000"/>
                  </a:schemeClr>
                </a:solidFill>
                <a:latin typeface="Segoe UI Semilight" panose="020B0402040204020203" pitchFamily="34" charset="0"/>
                <a:ea typeface="+mn-ea"/>
                <a:cs typeface="Segoe UI Semilight" panose="020B0402040204020203" pitchFamily="34" charset="0"/>
              </a:rPr>
              <a:t>BoD</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a:t>
            </a:r>
          </a:p>
          <a:p>
            <a:pPr>
              <a:spcBef>
                <a:spcPts val="1200"/>
              </a:spcBef>
              <a:spcAft>
                <a:spcPts val="600"/>
              </a:spcAft>
            </a:pPr>
            <a:r>
              <a:rPr lang="en-GB" b="1"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May 2025</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p>
          <a:p>
            <a:pPr>
              <a:spcAft>
                <a:spcPts val="600"/>
              </a:spcAft>
            </a:pP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The proton beam reached 870 MeV successfully, </a:t>
            </a:r>
            <a:b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b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nominal for the upcoming </a:t>
            </a:r>
            <a:r>
              <a:rPr lang="en-GB" i="1" kern="1200" dirty="0">
                <a:solidFill>
                  <a:srgbClr val="0070C0"/>
                </a:solidFill>
                <a:latin typeface="Segoe UI Semilight" panose="020B0402040204020203" pitchFamily="34" charset="0"/>
                <a:ea typeface="+mn-ea"/>
                <a:cs typeface="Segoe UI Semilight" panose="020B0402040204020203" pitchFamily="34" charset="0"/>
              </a:rPr>
              <a:t>Beam on Target </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milestone (</a:t>
            </a:r>
            <a:r>
              <a:rPr lang="en-GB" kern="1200" dirty="0" err="1">
                <a:solidFill>
                  <a:schemeClr val="tx1">
                    <a:lumMod val="75000"/>
                    <a:lumOff val="25000"/>
                  </a:schemeClr>
                </a:solidFill>
                <a:latin typeface="Segoe UI Semilight" panose="020B0402040204020203" pitchFamily="34" charset="0"/>
                <a:ea typeface="+mn-ea"/>
                <a:cs typeface="Segoe UI Semilight" panose="020B0402040204020203" pitchFamily="34" charset="0"/>
              </a:rPr>
              <a:t>BoT</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a:t>
            </a:r>
          </a:p>
          <a:p>
            <a:pPr algn="l">
              <a:spcBef>
                <a:spcPts val="1200"/>
              </a:spcBef>
              <a:spcAft>
                <a:spcPts val="600"/>
              </a:spcAft>
            </a:pPr>
            <a:r>
              <a:rPr lang="en-GB" b="1"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2026</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p>
          <a:p>
            <a:pPr algn="l">
              <a:spcAft>
                <a:spcPts val="600"/>
              </a:spcAft>
            </a:pP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Getting </a:t>
            </a:r>
            <a:r>
              <a:rPr lang="en-GB" i="1" kern="1200" dirty="0">
                <a:solidFill>
                  <a:srgbClr val="0070C0"/>
                </a:solidFill>
                <a:latin typeface="Segoe UI Semilight" panose="020B0402040204020203" pitchFamily="34" charset="0"/>
                <a:ea typeface="+mn-ea"/>
                <a:cs typeface="Segoe UI Semilight" panose="020B0402040204020203" pitchFamily="34" charset="0"/>
              </a:rPr>
              <a:t>ready</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for the </a:t>
            </a:r>
            <a:r>
              <a:rPr lang="en-GB" kern="1200" dirty="0" err="1">
                <a:solidFill>
                  <a:schemeClr val="tx1">
                    <a:lumMod val="75000"/>
                    <a:lumOff val="25000"/>
                  </a:schemeClr>
                </a:solidFill>
                <a:latin typeface="Segoe UI Semilight" panose="020B0402040204020203" pitchFamily="34" charset="0"/>
                <a:ea typeface="+mn-ea"/>
                <a:cs typeface="Segoe UI Semilight" panose="020B0402040204020203" pitchFamily="34" charset="0"/>
              </a:rPr>
              <a:t>BoT</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b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b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incl. HRU v2 design, test stand, production &amp; MRP 2 production, installation </a:t>
            </a:r>
          </a:p>
          <a:p>
            <a:pPr>
              <a:spcBef>
                <a:spcPts val="1200"/>
              </a:spcBef>
              <a:spcAft>
                <a:spcPts val="600"/>
              </a:spcAft>
            </a:pPr>
            <a:r>
              <a:rPr lang="en-GB" b="1"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2026-2027</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p>
          <a:p>
            <a:pPr>
              <a:spcAft>
                <a:spcPts val="600"/>
              </a:spcAft>
            </a:pP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Becoming ready for the first </a:t>
            </a:r>
            <a:r>
              <a:rPr lang="en-GB" i="1" kern="1200" dirty="0">
                <a:solidFill>
                  <a:srgbClr val="0070C0"/>
                </a:solidFill>
                <a:latin typeface="Segoe UI Semilight" panose="020B0402040204020203" pitchFamily="34" charset="0"/>
                <a:ea typeface="+mn-ea"/>
                <a:cs typeface="Segoe UI Semilight" panose="020B0402040204020203" pitchFamily="34" charset="0"/>
              </a:rPr>
              <a:t>Users</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to arrive at ESS, </a:t>
            </a:r>
            <a:b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b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incl. hot commissioning of neutron instruments</a:t>
            </a:r>
          </a:p>
          <a:p>
            <a:pPr algn="l">
              <a:spcBef>
                <a:spcPts val="1200"/>
              </a:spcBef>
              <a:spcAft>
                <a:spcPts val="600"/>
              </a:spcAft>
            </a:pPr>
            <a:r>
              <a:rPr lang="en-GB" b="1"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2027-onwards</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p>
          <a:p>
            <a:pPr lvl="2" algn="l">
              <a:spcAft>
                <a:spcPts val="600"/>
              </a:spcAft>
            </a:pP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 Finalization of the </a:t>
            </a:r>
            <a:r>
              <a:rPr lang="en-GB" i="1" kern="1200" dirty="0">
                <a:solidFill>
                  <a:srgbClr val="0070C0"/>
                </a:solidFill>
                <a:latin typeface="Segoe UI Semilight" panose="020B0402040204020203" pitchFamily="34" charset="0"/>
                <a:ea typeface="+mn-ea"/>
                <a:cs typeface="Segoe UI Semilight" panose="020B0402040204020203" pitchFamily="34" charset="0"/>
              </a:rPr>
              <a:t>Construction Project</a:t>
            </a:r>
          </a:p>
          <a:p>
            <a:pPr algn="l">
              <a:spcAft>
                <a:spcPts val="600"/>
              </a:spcAft>
            </a:pP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 Transition to </a:t>
            </a:r>
            <a:r>
              <a:rPr lang="en-GB" i="1" kern="1200" dirty="0">
                <a:solidFill>
                  <a:srgbClr val="0070C0"/>
                </a:solidFill>
                <a:latin typeface="Segoe UI Semilight" panose="020B0402040204020203" pitchFamily="34" charset="0"/>
                <a:ea typeface="+mn-ea"/>
                <a:cs typeface="Segoe UI Semilight" panose="020B0402040204020203" pitchFamily="34" charset="0"/>
              </a:rPr>
              <a:t>Steady State Operations </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(SSO)  </a:t>
            </a:r>
          </a:p>
          <a:p>
            <a:pPr algn="l">
              <a:spcAft>
                <a:spcPts val="600"/>
              </a:spcAft>
            </a:pP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 Looking at the next </a:t>
            </a:r>
            <a:r>
              <a:rPr lang="en-GB" i="1" kern="1200" dirty="0">
                <a:solidFill>
                  <a:srgbClr val="0070C0"/>
                </a:solidFill>
                <a:latin typeface="Segoe UI Semilight" panose="020B0402040204020203" pitchFamily="34" charset="0"/>
                <a:ea typeface="+mn-ea"/>
                <a:cs typeface="Segoe UI Semilight" panose="020B0402040204020203" pitchFamily="34" charset="0"/>
              </a:rPr>
              <a:t>upgrades</a:t>
            </a:r>
            <a:r>
              <a:rPr lang="en-GB"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rPr>
              <a:t> </a:t>
            </a:r>
          </a:p>
        </p:txBody>
      </p:sp>
      <p:sp>
        <p:nvSpPr>
          <p:cNvPr id="13" name="Rubrik 1">
            <a:extLst>
              <a:ext uri="{FF2B5EF4-FFF2-40B4-BE49-F238E27FC236}">
                <a16:creationId xmlns:a16="http://schemas.microsoft.com/office/drawing/2014/main" id="{034E9342-3703-DB77-01BE-3419C282093E}"/>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Summary  </a:t>
            </a:r>
          </a:p>
        </p:txBody>
      </p:sp>
      <p:sp>
        <p:nvSpPr>
          <p:cNvPr id="14" name="Platshållare för text 7">
            <a:extLst>
              <a:ext uri="{FF2B5EF4-FFF2-40B4-BE49-F238E27FC236}">
                <a16:creationId xmlns:a16="http://schemas.microsoft.com/office/drawing/2014/main" id="{321FFF8B-3B17-7518-C4D8-FA7FF9AD810B}"/>
              </a:ext>
            </a:extLst>
          </p:cNvPr>
          <p:cNvSpPr>
            <a:spLocks noGrp="1"/>
          </p:cNvSpPr>
          <p:nvPr>
            <p:ph type="body" sz="quarter" idx="14"/>
          </p:nvPr>
        </p:nvSpPr>
        <p:spPr>
          <a:xfrm>
            <a:off x="1238871" y="1044818"/>
            <a:ext cx="10504000" cy="569052"/>
          </a:xfrm>
        </p:spPr>
        <p:txBody>
          <a:bodyPr/>
          <a:lstStyle/>
          <a:p>
            <a:r>
              <a:rPr lang="en-GB" dirty="0"/>
              <a:t>Achievements &amp; Timeline</a:t>
            </a:r>
          </a:p>
        </p:txBody>
      </p:sp>
      <p:sp>
        <p:nvSpPr>
          <p:cNvPr id="3" name="Slide Number Placeholder 2">
            <a:extLst>
              <a:ext uri="{FF2B5EF4-FFF2-40B4-BE49-F238E27FC236}">
                <a16:creationId xmlns:a16="http://schemas.microsoft.com/office/drawing/2014/main" id="{62F1B8DC-0C60-CD63-036A-DBE1777676D4}"/>
              </a:ext>
            </a:extLst>
          </p:cNvPr>
          <p:cNvSpPr>
            <a:spLocks noGrp="1"/>
          </p:cNvSpPr>
          <p:nvPr>
            <p:ph type="sldNum" sz="quarter" idx="12"/>
          </p:nvPr>
        </p:nvSpPr>
        <p:spPr/>
        <p:txBody>
          <a:bodyPr/>
          <a:lstStyle/>
          <a:p>
            <a:fld id="{F7283078-D760-1647-8B80-66BA8B52336D}" type="slidenum">
              <a:rPr lang="sv-SE" smtClean="0"/>
              <a:t>44</a:t>
            </a:fld>
            <a:endParaRPr lang="sv-SE"/>
          </a:p>
        </p:txBody>
      </p:sp>
      <p:sp>
        <p:nvSpPr>
          <p:cNvPr id="4" name="Footer Placeholder 3">
            <a:extLst>
              <a:ext uri="{FF2B5EF4-FFF2-40B4-BE49-F238E27FC236}">
                <a16:creationId xmlns:a16="http://schemas.microsoft.com/office/drawing/2014/main" id="{1EE71A8A-24EF-F303-E5F9-7F0C77F1A01B}"/>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3147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A34EDC4-22CB-45DC-8A24-7050774FD19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121"/>
          <a:stretch/>
        </p:blipFill>
        <p:spPr>
          <a:xfrm>
            <a:off x="265" y="150"/>
            <a:ext cx="13698802" cy="7695903"/>
          </a:xfrm>
          <a:prstGeom prst="rect">
            <a:avLst/>
          </a:prstGeom>
        </p:spPr>
      </p:pic>
      <p:sp>
        <p:nvSpPr>
          <p:cNvPr id="11" name="textruta 22">
            <a:extLst>
              <a:ext uri="{FF2B5EF4-FFF2-40B4-BE49-F238E27FC236}">
                <a16:creationId xmlns:a16="http://schemas.microsoft.com/office/drawing/2014/main" id="{99F80E63-2A2D-44BD-B4C4-DE1E7E530B77}"/>
              </a:ext>
            </a:extLst>
          </p:cNvPr>
          <p:cNvSpPr txBox="1"/>
          <p:nvPr/>
        </p:nvSpPr>
        <p:spPr>
          <a:xfrm>
            <a:off x="553067" y="4130580"/>
            <a:ext cx="2239127" cy="2308320"/>
          </a:xfrm>
          <a:prstGeom prst="rect">
            <a:avLst/>
          </a:prstGeom>
          <a:noFill/>
        </p:spPr>
        <p:txBody>
          <a:bodyPr wrap="square" lIns="91436" tIns="45718" rIns="91436" bIns="45718" rtlCol="0" anchor="t">
            <a:spAutoFit/>
          </a:bodyPr>
          <a:lstStyle/>
          <a:p>
            <a:pPr algn="l"/>
            <a:r>
              <a:rPr lang="en-GB" dirty="0">
                <a:solidFill>
                  <a:schemeClr val="bg1"/>
                </a:solidFill>
                <a:latin typeface="Segoe UI Light"/>
                <a:cs typeface="Segoe UI Light"/>
              </a:rPr>
              <a:t>Build and operate the most powerful linear proton </a:t>
            </a:r>
            <a:r>
              <a:rPr lang="en-GB">
                <a:solidFill>
                  <a:schemeClr val="bg1"/>
                </a:solidFill>
                <a:latin typeface="Segoe UI Light"/>
                <a:cs typeface="Segoe UI Light"/>
              </a:rPr>
              <a:t>accelerator ever built </a:t>
            </a:r>
            <a:endParaRPr lang="en-US">
              <a:solidFill>
                <a:schemeClr val="bg1"/>
              </a:solidFill>
            </a:endParaRPr>
          </a:p>
          <a:p>
            <a:pPr algn="l"/>
            <a:r>
              <a:rPr lang="en-GB">
                <a:solidFill>
                  <a:schemeClr val="bg1"/>
                </a:solidFill>
                <a:latin typeface="Segoe UI Light"/>
                <a:cs typeface="Segoe UI Light"/>
              </a:rPr>
              <a:t>5 MW nominal </a:t>
            </a:r>
            <a:r>
              <a:rPr lang="en-GB" dirty="0">
                <a:solidFill>
                  <a:schemeClr val="bg1"/>
                </a:solidFill>
                <a:latin typeface="Segoe UI Light"/>
                <a:cs typeface="Segoe UI Light"/>
              </a:rPr>
              <a:t>power (currently 2MW installed capacity)</a:t>
            </a:r>
            <a:endParaRPr lang="en-US">
              <a:solidFill>
                <a:schemeClr val="bg1"/>
              </a:solidFill>
            </a:endParaRPr>
          </a:p>
        </p:txBody>
      </p:sp>
      <p:cxnSp>
        <p:nvCxnSpPr>
          <p:cNvPr id="12" name="Rak 32">
            <a:extLst>
              <a:ext uri="{FF2B5EF4-FFF2-40B4-BE49-F238E27FC236}">
                <a16:creationId xmlns:a16="http://schemas.microsoft.com/office/drawing/2014/main" id="{6E88F4DD-B1CB-4F40-A6C1-77D974755E68}"/>
              </a:ext>
            </a:extLst>
          </p:cNvPr>
          <p:cNvCxnSpPr>
            <a:cxnSpLocks/>
          </p:cNvCxnSpPr>
          <p:nvPr/>
        </p:nvCxnSpPr>
        <p:spPr>
          <a:xfrm>
            <a:off x="2946985" y="3120841"/>
            <a:ext cx="0" cy="2838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ruta 20">
            <a:extLst>
              <a:ext uri="{FF2B5EF4-FFF2-40B4-BE49-F238E27FC236}">
                <a16:creationId xmlns:a16="http://schemas.microsoft.com/office/drawing/2014/main" id="{E6BCEDF3-2466-4445-BC8F-DC81B220743D}"/>
              </a:ext>
            </a:extLst>
          </p:cNvPr>
          <p:cNvSpPr txBox="1"/>
          <p:nvPr/>
        </p:nvSpPr>
        <p:spPr>
          <a:xfrm>
            <a:off x="8727125" y="4130581"/>
            <a:ext cx="1767618" cy="1477328"/>
          </a:xfrm>
          <a:prstGeom prst="rect">
            <a:avLst/>
          </a:prstGeom>
          <a:noFill/>
        </p:spPr>
        <p:txBody>
          <a:bodyPr wrap="square" rtlCol="0">
            <a:spAutoFit/>
          </a:bodyPr>
          <a:lstStyle/>
          <a:p>
            <a:pPr algn="l"/>
            <a:r>
              <a:rPr lang="en-GB" dirty="0">
                <a:solidFill>
                  <a:schemeClr val="bg1"/>
                </a:solidFill>
                <a:latin typeface="Segoe UI Light" panose="020B0502040204020203" pitchFamily="34" charset="0"/>
                <a:cs typeface="Segoe UI Light" panose="020B0502040204020203" pitchFamily="34" charset="0"/>
              </a:rPr>
              <a:t>Conduct more than one thousand </a:t>
            </a:r>
          </a:p>
          <a:p>
            <a:pPr algn="l"/>
            <a:r>
              <a:rPr lang="en-GB" dirty="0">
                <a:solidFill>
                  <a:schemeClr val="bg1"/>
                </a:solidFill>
                <a:latin typeface="Segoe UI Light" panose="020B0502040204020203" pitchFamily="34" charset="0"/>
                <a:cs typeface="Segoe UI Light" panose="020B0502040204020203" pitchFamily="34" charset="0"/>
              </a:rPr>
              <a:t>experiments every year</a:t>
            </a:r>
          </a:p>
        </p:txBody>
      </p:sp>
      <p:sp>
        <p:nvSpPr>
          <p:cNvPr id="16" name="textruta 21">
            <a:extLst>
              <a:ext uri="{FF2B5EF4-FFF2-40B4-BE49-F238E27FC236}">
                <a16:creationId xmlns:a16="http://schemas.microsoft.com/office/drawing/2014/main" id="{C372F660-A87F-4713-A760-BC20607FDE80}"/>
              </a:ext>
            </a:extLst>
          </p:cNvPr>
          <p:cNvSpPr txBox="1"/>
          <p:nvPr/>
        </p:nvSpPr>
        <p:spPr>
          <a:xfrm>
            <a:off x="6029322" y="4130581"/>
            <a:ext cx="2075312" cy="1477328"/>
          </a:xfrm>
          <a:prstGeom prst="rect">
            <a:avLst/>
          </a:prstGeom>
          <a:noFill/>
        </p:spPr>
        <p:txBody>
          <a:bodyPr wrap="square" rtlCol="0">
            <a:spAutoFit/>
          </a:bodyPr>
          <a:lstStyle/>
          <a:p>
            <a:pPr algn="l"/>
            <a:r>
              <a:rPr lang="en-GB" dirty="0">
                <a:solidFill>
                  <a:schemeClr val="bg1"/>
                </a:solidFill>
                <a:latin typeface="Segoe UI Light" panose="020B0502040204020203" pitchFamily="34" charset="0"/>
                <a:cs typeface="Segoe UI Light" panose="020B0502040204020203" pitchFamily="34" charset="0"/>
              </a:rPr>
              <a:t>Welcome more than </a:t>
            </a:r>
          </a:p>
          <a:p>
            <a:pPr algn="l"/>
            <a:r>
              <a:rPr lang="en-GB" dirty="0">
                <a:solidFill>
                  <a:schemeClr val="bg1"/>
                </a:solidFill>
                <a:latin typeface="Segoe UI Light" panose="020B0502040204020203" pitchFamily="34" charset="0"/>
                <a:cs typeface="Segoe UI Light" panose="020B0502040204020203" pitchFamily="34" charset="0"/>
              </a:rPr>
              <a:t>one thousand </a:t>
            </a:r>
          </a:p>
          <a:p>
            <a:pPr algn="l"/>
            <a:r>
              <a:rPr lang="en-GB" dirty="0">
                <a:solidFill>
                  <a:schemeClr val="bg1"/>
                </a:solidFill>
                <a:latin typeface="Segoe UI Light" panose="020B0502040204020203" pitchFamily="34" charset="0"/>
                <a:cs typeface="Segoe UI Light" panose="020B0502040204020203" pitchFamily="34" charset="0"/>
              </a:rPr>
              <a:t>guest scientists </a:t>
            </a:r>
          </a:p>
          <a:p>
            <a:pPr algn="l"/>
            <a:r>
              <a:rPr lang="en-GB" dirty="0">
                <a:solidFill>
                  <a:schemeClr val="bg1"/>
                </a:solidFill>
                <a:latin typeface="Segoe UI Light" panose="020B0502040204020203" pitchFamily="34" charset="0"/>
                <a:cs typeface="Segoe UI Light" panose="020B0502040204020203" pitchFamily="34" charset="0"/>
              </a:rPr>
              <a:t>every year</a:t>
            </a:r>
          </a:p>
        </p:txBody>
      </p:sp>
      <p:sp>
        <p:nvSpPr>
          <p:cNvPr id="17" name="textruta 23">
            <a:extLst>
              <a:ext uri="{FF2B5EF4-FFF2-40B4-BE49-F238E27FC236}">
                <a16:creationId xmlns:a16="http://schemas.microsoft.com/office/drawing/2014/main" id="{87917370-A949-4728-97B2-8CF33453AE4F}"/>
              </a:ext>
            </a:extLst>
          </p:cNvPr>
          <p:cNvSpPr txBox="1"/>
          <p:nvPr/>
        </p:nvSpPr>
        <p:spPr>
          <a:xfrm>
            <a:off x="11248210" y="4114134"/>
            <a:ext cx="1993921" cy="1754326"/>
          </a:xfrm>
          <a:prstGeom prst="rect">
            <a:avLst/>
          </a:prstGeom>
          <a:noFill/>
        </p:spPr>
        <p:txBody>
          <a:bodyPr wrap="square" rtlCol="0">
            <a:spAutoFit/>
          </a:bodyPr>
          <a:lstStyle/>
          <a:p>
            <a:pPr algn="l"/>
            <a:r>
              <a:rPr lang="en-GB" dirty="0">
                <a:solidFill>
                  <a:schemeClr val="bg1"/>
                </a:solidFill>
                <a:latin typeface="Segoe UI Light" panose="020B0502040204020203" pitchFamily="34" charset="0"/>
                <a:cs typeface="Segoe UI Light" panose="020B0502040204020203" pitchFamily="34" charset="0"/>
              </a:rPr>
              <a:t>Assure responsible and sustainable operation as well as stewardship of entrusted resources</a:t>
            </a:r>
          </a:p>
        </p:txBody>
      </p:sp>
      <p:sp>
        <p:nvSpPr>
          <p:cNvPr id="29" name="textruta 39">
            <a:extLst>
              <a:ext uri="{FF2B5EF4-FFF2-40B4-BE49-F238E27FC236}">
                <a16:creationId xmlns:a16="http://schemas.microsoft.com/office/drawing/2014/main" id="{FB2AFE68-4D31-4943-ADBD-7B8CFF18DDFC}"/>
              </a:ext>
            </a:extLst>
          </p:cNvPr>
          <p:cNvSpPr txBox="1"/>
          <p:nvPr/>
        </p:nvSpPr>
        <p:spPr>
          <a:xfrm>
            <a:off x="3343746" y="4130581"/>
            <a:ext cx="2006033" cy="1477328"/>
          </a:xfrm>
          <a:prstGeom prst="rect">
            <a:avLst/>
          </a:prstGeom>
          <a:noFill/>
        </p:spPr>
        <p:txBody>
          <a:bodyPr wrap="square" rtlCol="0">
            <a:spAutoFit/>
          </a:bodyPr>
          <a:lstStyle/>
          <a:p>
            <a:pPr algn="l"/>
            <a:r>
              <a:rPr lang="en-GB" dirty="0">
                <a:solidFill>
                  <a:schemeClr val="bg1"/>
                </a:solidFill>
                <a:latin typeface="Segoe UI Light" panose="020B0502040204020203" pitchFamily="34" charset="0"/>
                <a:cs typeface="Segoe UI Light" panose="020B0502040204020203" pitchFamily="34" charset="0"/>
              </a:rPr>
              <a:t>Build and operate a full suite of</a:t>
            </a:r>
          </a:p>
          <a:p>
            <a:pPr algn="l"/>
            <a:r>
              <a:rPr lang="en-GB" dirty="0">
                <a:solidFill>
                  <a:schemeClr val="bg1"/>
                </a:solidFill>
                <a:latin typeface="Segoe UI Light" panose="020B0502040204020203" pitchFamily="34" charset="0"/>
                <a:cs typeface="Segoe UI Light" panose="020B0502040204020203" pitchFamily="34" charset="0"/>
              </a:rPr>
              <a:t>Instruments with unprecedented performance</a:t>
            </a:r>
          </a:p>
        </p:txBody>
      </p:sp>
      <p:cxnSp>
        <p:nvCxnSpPr>
          <p:cNvPr id="33" name="Rak 32">
            <a:extLst>
              <a:ext uri="{FF2B5EF4-FFF2-40B4-BE49-F238E27FC236}">
                <a16:creationId xmlns:a16="http://schemas.microsoft.com/office/drawing/2014/main" id="{71437D91-0137-4150-A7D0-75EDCBA53C07}"/>
              </a:ext>
            </a:extLst>
          </p:cNvPr>
          <p:cNvCxnSpPr>
            <a:cxnSpLocks/>
          </p:cNvCxnSpPr>
          <p:nvPr/>
        </p:nvCxnSpPr>
        <p:spPr>
          <a:xfrm>
            <a:off x="5613881" y="3120841"/>
            <a:ext cx="0" cy="2838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ak 32">
            <a:extLst>
              <a:ext uri="{FF2B5EF4-FFF2-40B4-BE49-F238E27FC236}">
                <a16:creationId xmlns:a16="http://schemas.microsoft.com/office/drawing/2014/main" id="{BB24B2AE-3A09-4363-AEB0-BC6F2805B2E9}"/>
              </a:ext>
            </a:extLst>
          </p:cNvPr>
          <p:cNvCxnSpPr>
            <a:cxnSpLocks/>
          </p:cNvCxnSpPr>
          <p:nvPr/>
        </p:nvCxnSpPr>
        <p:spPr>
          <a:xfrm>
            <a:off x="8289656" y="3120841"/>
            <a:ext cx="0" cy="2838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Rak 32">
            <a:extLst>
              <a:ext uri="{FF2B5EF4-FFF2-40B4-BE49-F238E27FC236}">
                <a16:creationId xmlns:a16="http://schemas.microsoft.com/office/drawing/2014/main" id="{35F4462F-09E2-4152-8B0E-4CB962F01919}"/>
              </a:ext>
            </a:extLst>
          </p:cNvPr>
          <p:cNvCxnSpPr>
            <a:cxnSpLocks/>
          </p:cNvCxnSpPr>
          <p:nvPr/>
        </p:nvCxnSpPr>
        <p:spPr>
          <a:xfrm>
            <a:off x="10871478" y="3175280"/>
            <a:ext cx="0" cy="2838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AB50005-AB6F-3074-9AA6-7E948F6EA9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5638" y="2998516"/>
            <a:ext cx="791969" cy="791969"/>
          </a:xfrm>
          <a:prstGeom prst="rect">
            <a:avLst/>
          </a:prstGeom>
        </p:spPr>
      </p:pic>
      <p:pic>
        <p:nvPicPr>
          <p:cNvPr id="5" name="Picture 4">
            <a:extLst>
              <a:ext uri="{FF2B5EF4-FFF2-40B4-BE49-F238E27FC236}">
                <a16:creationId xmlns:a16="http://schemas.microsoft.com/office/drawing/2014/main" id="{057DADBF-FC51-E804-156F-0E0C9E2CEB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33524" y="2963210"/>
            <a:ext cx="791969" cy="791969"/>
          </a:xfrm>
          <a:prstGeom prst="rect">
            <a:avLst/>
          </a:prstGeom>
        </p:spPr>
      </p:pic>
      <p:pic>
        <p:nvPicPr>
          <p:cNvPr id="7" name="Picture 6">
            <a:extLst>
              <a:ext uri="{FF2B5EF4-FFF2-40B4-BE49-F238E27FC236}">
                <a16:creationId xmlns:a16="http://schemas.microsoft.com/office/drawing/2014/main" id="{AA821900-C46C-1E56-5EE5-A772D7CB22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41410" y="3033823"/>
            <a:ext cx="827968" cy="827968"/>
          </a:xfrm>
          <a:prstGeom prst="rect">
            <a:avLst/>
          </a:prstGeom>
        </p:spPr>
      </p:pic>
      <p:pic>
        <p:nvPicPr>
          <p:cNvPr id="9" name="Picture 8">
            <a:extLst>
              <a:ext uri="{FF2B5EF4-FFF2-40B4-BE49-F238E27FC236}">
                <a16:creationId xmlns:a16="http://schemas.microsoft.com/office/drawing/2014/main" id="{FCE6E81B-EBC6-9A97-041E-C327D5DB02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49296" y="3069130"/>
            <a:ext cx="719972" cy="719972"/>
          </a:xfrm>
          <a:prstGeom prst="rect">
            <a:avLst/>
          </a:prstGeom>
        </p:spPr>
      </p:pic>
      <p:pic>
        <p:nvPicPr>
          <p:cNvPr id="13" name="Picture 12">
            <a:extLst>
              <a:ext uri="{FF2B5EF4-FFF2-40B4-BE49-F238E27FC236}">
                <a16:creationId xmlns:a16="http://schemas.microsoft.com/office/drawing/2014/main" id="{1ED7C5B0-AF2B-2675-B649-2EA90CA0A2E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885184" y="3032440"/>
            <a:ext cx="719972" cy="719972"/>
          </a:xfrm>
          <a:prstGeom prst="rect">
            <a:avLst/>
          </a:prstGeom>
        </p:spPr>
      </p:pic>
      <p:sp>
        <p:nvSpPr>
          <p:cNvPr id="2" name="TextBox 1">
            <a:extLst>
              <a:ext uri="{FF2B5EF4-FFF2-40B4-BE49-F238E27FC236}">
                <a16:creationId xmlns:a16="http://schemas.microsoft.com/office/drawing/2014/main" id="{8ED5FE0B-EB97-DE3B-D8F7-DEB1F191C598}"/>
              </a:ext>
            </a:extLst>
          </p:cNvPr>
          <p:cNvSpPr txBox="1"/>
          <p:nvPr/>
        </p:nvSpPr>
        <p:spPr>
          <a:xfrm>
            <a:off x="12796" y="1677769"/>
            <a:ext cx="13699068" cy="646331"/>
          </a:xfrm>
          <a:prstGeom prst="rect">
            <a:avLst/>
          </a:prstGeom>
          <a:noFill/>
        </p:spPr>
        <p:txBody>
          <a:bodyPr wrap="square" rtlCol="0">
            <a:spAutoFit/>
          </a:bodyPr>
          <a:lstStyle/>
          <a:p>
            <a:pPr algn="ctr"/>
            <a:r>
              <a:rPr lang="en-GB" sz="3201" dirty="0">
                <a:solidFill>
                  <a:schemeClr val="bg1"/>
                </a:solidFill>
                <a:latin typeface="Segoe UI Light" panose="020B0502040204020203" pitchFamily="34" charset="0"/>
                <a:cs typeface="Segoe UI Light" panose="020B0502040204020203" pitchFamily="34" charset="0"/>
              </a:rPr>
              <a:t>ESS will be the </a:t>
            </a:r>
            <a:r>
              <a:rPr lang="en-GB" sz="3600" dirty="0">
                <a:solidFill>
                  <a:schemeClr val="bg1"/>
                </a:solidFill>
                <a:latin typeface="Segoe UI Light" panose="020B0502040204020203" pitchFamily="34" charset="0"/>
                <a:cs typeface="Segoe UI Light" panose="020B0502040204020203" pitchFamily="34" charset="0"/>
              </a:rPr>
              <a:t>world’s leading facility for neutron-based research</a:t>
            </a:r>
            <a:endParaRPr lang="en-US" sz="3600" dirty="0">
              <a:solidFill>
                <a:schemeClr val="bg1"/>
              </a:solidFill>
              <a:latin typeface="Segoe UI Light" panose="020B0502040204020203" pitchFamily="34" charset="0"/>
              <a:cs typeface="Segoe UI Light" panose="020B0502040204020203" pitchFamily="34" charset="0"/>
            </a:endParaRPr>
          </a:p>
        </p:txBody>
      </p:sp>
      <p:sp>
        <p:nvSpPr>
          <p:cNvPr id="4" name="Date Placeholder 3">
            <a:extLst>
              <a:ext uri="{FF2B5EF4-FFF2-40B4-BE49-F238E27FC236}">
                <a16:creationId xmlns:a16="http://schemas.microsoft.com/office/drawing/2014/main" id="{9207AA7C-B5AD-89B6-17B0-CBFB2660C026}"/>
              </a:ext>
            </a:extLst>
          </p:cNvPr>
          <p:cNvSpPr>
            <a:spLocks noGrp="1"/>
          </p:cNvSpPr>
          <p:nvPr>
            <p:ph type="dt" sz="half" idx="10"/>
          </p:nvPr>
        </p:nvSpPr>
        <p:spPr/>
        <p:txBody>
          <a:bodyPr/>
          <a:lstStyle/>
          <a:p>
            <a:r>
              <a:rPr lang="en-US"/>
              <a:t>2026-04-14</a:t>
            </a:r>
            <a:endParaRPr lang="sv-SE" dirty="0"/>
          </a:p>
        </p:txBody>
      </p:sp>
      <p:sp>
        <p:nvSpPr>
          <p:cNvPr id="10" name="Platshållare för text 8">
            <a:extLst>
              <a:ext uri="{FF2B5EF4-FFF2-40B4-BE49-F238E27FC236}">
                <a16:creationId xmlns:a16="http://schemas.microsoft.com/office/drawing/2014/main" id="{8573037E-8901-CF84-09C0-E79FEEB2A11C}"/>
              </a:ext>
            </a:extLst>
          </p:cNvPr>
          <p:cNvSpPr txBox="1">
            <a:spLocks/>
          </p:cNvSpPr>
          <p:nvPr/>
        </p:nvSpPr>
        <p:spPr>
          <a:xfrm>
            <a:off x="12260316" y="468464"/>
            <a:ext cx="929236" cy="89688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vert="horz" lIns="91440" tIns="45720" rIns="91440" bIns="45720" rtlCol="0" anchor="ctr">
            <a:normAutofit/>
          </a:bodyPr>
          <a:lstStyle>
            <a:defPPr>
              <a:defRPr kern="0"/>
            </a:defPPr>
            <a:lvl1pPr marL="0" indent="0" algn="l">
              <a:buFontTx/>
              <a:buNone/>
              <a:defRPr sz="112" cap="all" spc="90" baseline="0">
                <a:noFill/>
              </a:defRPr>
            </a:lvl1pPr>
          </a:lstStyle>
          <a:p>
            <a:r>
              <a:rPr lang="en-US"/>
              <a:t>Edit Master text styles</a:t>
            </a:r>
          </a:p>
        </p:txBody>
      </p:sp>
      <p:sp>
        <p:nvSpPr>
          <p:cNvPr id="8" name="Slide Number Placeholder 7">
            <a:extLst>
              <a:ext uri="{FF2B5EF4-FFF2-40B4-BE49-F238E27FC236}">
                <a16:creationId xmlns:a16="http://schemas.microsoft.com/office/drawing/2014/main" id="{F60DC669-02E4-300F-66F3-331583689399}"/>
              </a:ext>
            </a:extLst>
          </p:cNvPr>
          <p:cNvSpPr>
            <a:spLocks noGrp="1"/>
          </p:cNvSpPr>
          <p:nvPr>
            <p:ph type="sldNum" sz="quarter" idx="12"/>
          </p:nvPr>
        </p:nvSpPr>
        <p:spPr/>
        <p:txBody>
          <a:bodyPr/>
          <a:lstStyle/>
          <a:p>
            <a:fld id="{F7283078-D760-1647-8B80-66BA8B52336D}" type="slidenum">
              <a:rPr lang="sv-SE" smtClean="0"/>
              <a:t>45</a:t>
            </a:fld>
            <a:endParaRPr lang="sv-SE" dirty="0"/>
          </a:p>
        </p:txBody>
      </p:sp>
      <p:sp>
        <p:nvSpPr>
          <p:cNvPr id="14" name="Footer Placeholder 13">
            <a:extLst>
              <a:ext uri="{FF2B5EF4-FFF2-40B4-BE49-F238E27FC236}">
                <a16:creationId xmlns:a16="http://schemas.microsoft.com/office/drawing/2014/main" id="{B7C5C08B-FB31-9E3C-F482-B5BCF19D5582}"/>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259522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46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9A3759-BAD4-45C7-96BB-94807C0D7F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645"/>
          <a:stretch/>
        </p:blipFill>
        <p:spPr>
          <a:xfrm>
            <a:off x="7043" y="1737656"/>
            <a:ext cx="13682133" cy="6013748"/>
          </a:xfrm>
          <a:prstGeom prst="rect">
            <a:avLst/>
          </a:prstGeom>
        </p:spPr>
      </p:pic>
      <p:pic>
        <p:nvPicPr>
          <p:cNvPr id="11" name="Picture 10">
            <a:extLst>
              <a:ext uri="{FF2B5EF4-FFF2-40B4-BE49-F238E27FC236}">
                <a16:creationId xmlns:a16="http://schemas.microsoft.com/office/drawing/2014/main" id="{CC307D96-D2D8-4A90-AC59-46E26F23D630}"/>
              </a:ext>
            </a:extLst>
          </p:cNvPr>
          <p:cNvPicPr preferRelativeResize="0">
            <a:picLocks/>
          </p:cNvPicPr>
          <p:nvPr/>
        </p:nvPicPr>
        <p:blipFill>
          <a:blip r:embed="rId3" cstate="email">
            <a:duotone>
              <a:prstClr val="black"/>
              <a:schemeClr val="accent2">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12098928" y="6210209"/>
            <a:ext cx="1007961" cy="1007009"/>
          </a:xfrm>
          <a:prstGeom prst="ellipse">
            <a:avLst/>
          </a:prstGeom>
        </p:spPr>
      </p:pic>
      <p:sp>
        <p:nvSpPr>
          <p:cNvPr id="12" name="TextBox 11">
            <a:extLst>
              <a:ext uri="{FF2B5EF4-FFF2-40B4-BE49-F238E27FC236}">
                <a16:creationId xmlns:a16="http://schemas.microsoft.com/office/drawing/2014/main" id="{72D4678C-85A7-4C23-B781-C89ECDEE8D18}"/>
              </a:ext>
            </a:extLst>
          </p:cNvPr>
          <p:cNvSpPr txBox="1"/>
          <p:nvPr/>
        </p:nvSpPr>
        <p:spPr>
          <a:xfrm>
            <a:off x="10022249" y="6817124"/>
            <a:ext cx="2508677" cy="400110"/>
          </a:xfrm>
          <a:prstGeom prst="rect">
            <a:avLst/>
          </a:prstGeom>
          <a:noFill/>
        </p:spPr>
        <p:txBody>
          <a:bodyPr wrap="square" rtlCol="0">
            <a:spAutoFit/>
          </a:bodyPr>
          <a:lstStyle/>
          <a:p>
            <a:pPr algn="l"/>
            <a:r>
              <a:rPr lang="en-GB" sz="1000" dirty="0">
                <a:solidFill>
                  <a:schemeClr val="bg1"/>
                </a:solidFill>
                <a:latin typeface="Segoe UI Semilight" panose="020B0402040204020203" pitchFamily="34" charset="0"/>
                <a:cs typeface="Segoe UI Semilight" panose="020B0402040204020203" pitchFamily="34" charset="0"/>
              </a:rPr>
              <a:t>ESS Data Management and Software Centre at DTU in Lyngby, Denmark</a:t>
            </a:r>
          </a:p>
        </p:txBody>
      </p:sp>
      <p:sp>
        <p:nvSpPr>
          <p:cNvPr id="9" name="TextBox 8">
            <a:extLst>
              <a:ext uri="{FF2B5EF4-FFF2-40B4-BE49-F238E27FC236}">
                <a16:creationId xmlns:a16="http://schemas.microsoft.com/office/drawing/2014/main" id="{9A450493-070E-6C06-FAD2-C97B37012B52}"/>
              </a:ext>
            </a:extLst>
          </p:cNvPr>
          <p:cNvSpPr txBox="1"/>
          <p:nvPr/>
        </p:nvSpPr>
        <p:spPr>
          <a:xfrm>
            <a:off x="9125788" y="1241609"/>
            <a:ext cx="3809852" cy="461665"/>
          </a:xfrm>
          <a:prstGeom prst="rect">
            <a:avLst/>
          </a:prstGeom>
          <a:noFill/>
        </p:spPr>
        <p:txBody>
          <a:bodyPr wrap="square" rtlCol="0">
            <a:spAutoFit/>
          </a:bodyPr>
          <a:lstStyle/>
          <a:p>
            <a:pPr algn="l"/>
            <a:r>
              <a:rPr lang="en-SE" sz="1200" dirty="0">
                <a:solidFill>
                  <a:schemeClr val="bg1"/>
                </a:solidFill>
              </a:rPr>
              <a:t>The world’s current leading neutron and X-ray facilities, ILL and ESRF, Grenoble, France</a:t>
            </a:r>
          </a:p>
        </p:txBody>
      </p:sp>
      <p:sp>
        <p:nvSpPr>
          <p:cNvPr id="2" name="Date Placeholder 1">
            <a:extLst>
              <a:ext uri="{FF2B5EF4-FFF2-40B4-BE49-F238E27FC236}">
                <a16:creationId xmlns:a16="http://schemas.microsoft.com/office/drawing/2014/main" id="{4AF8CDDC-E717-2165-917A-2A82ACBC9165}"/>
              </a:ext>
            </a:extLst>
          </p:cNvPr>
          <p:cNvSpPr>
            <a:spLocks noGrp="1"/>
          </p:cNvSpPr>
          <p:nvPr>
            <p:ph type="dt" sz="half" idx="10"/>
          </p:nvPr>
        </p:nvSpPr>
        <p:spPr/>
        <p:txBody>
          <a:bodyPr/>
          <a:lstStyle/>
          <a:p>
            <a:r>
              <a:rPr lang="en-US"/>
              <a:t>2026-04-14</a:t>
            </a:r>
            <a:endParaRPr lang="sv-SE" dirty="0"/>
          </a:p>
        </p:txBody>
      </p:sp>
      <p:sp>
        <p:nvSpPr>
          <p:cNvPr id="6" name="TextBox 5">
            <a:extLst>
              <a:ext uri="{FF2B5EF4-FFF2-40B4-BE49-F238E27FC236}">
                <a16:creationId xmlns:a16="http://schemas.microsoft.com/office/drawing/2014/main" id="{0833E004-A3F5-FD3A-19B5-837572F2034E}"/>
              </a:ext>
            </a:extLst>
          </p:cNvPr>
          <p:cNvSpPr txBox="1"/>
          <p:nvPr/>
        </p:nvSpPr>
        <p:spPr>
          <a:xfrm>
            <a:off x="8893052" y="3891290"/>
            <a:ext cx="1296943" cy="261610"/>
          </a:xfrm>
          <a:prstGeom prst="rect">
            <a:avLst/>
          </a:prstGeom>
          <a:noFill/>
          <a:ln>
            <a:solidFill>
              <a:schemeClr val="bg1"/>
            </a:solidFill>
          </a:ln>
        </p:spPr>
        <p:txBody>
          <a:bodyPr wrap="square" rtlCol="0">
            <a:spAutoFit/>
          </a:bodyPr>
          <a:lstStyle/>
          <a:p>
            <a:pPr algn="ctr"/>
            <a:r>
              <a:rPr lang="en-US" sz="1100" dirty="0">
                <a:solidFill>
                  <a:schemeClr val="bg1"/>
                </a:solidFill>
                <a:latin typeface="Calibri" panose="020F0502020204030204" pitchFamily="34" charset="0"/>
                <a:cs typeface="Calibri" panose="020F0502020204030204" pitchFamily="34" charset="0"/>
              </a:rPr>
              <a:t>Beam on Dump!</a:t>
            </a:r>
          </a:p>
        </p:txBody>
      </p:sp>
      <p:sp>
        <p:nvSpPr>
          <p:cNvPr id="7" name="TextBox 6">
            <a:extLst>
              <a:ext uri="{FF2B5EF4-FFF2-40B4-BE49-F238E27FC236}">
                <a16:creationId xmlns:a16="http://schemas.microsoft.com/office/drawing/2014/main" id="{DF4B7C35-CF4C-8C8B-F626-9F22FDD95B33}"/>
              </a:ext>
            </a:extLst>
          </p:cNvPr>
          <p:cNvSpPr txBox="1"/>
          <p:nvPr/>
        </p:nvSpPr>
        <p:spPr>
          <a:xfrm>
            <a:off x="9203531" y="2672210"/>
            <a:ext cx="685800" cy="261610"/>
          </a:xfrm>
          <a:prstGeom prst="rect">
            <a:avLst/>
          </a:prstGeom>
          <a:noFill/>
          <a:ln>
            <a:solidFill>
              <a:schemeClr val="bg1"/>
            </a:solidFill>
          </a:ln>
        </p:spPr>
        <p:txBody>
          <a:bodyPr wrap="square" rtlCol="0">
            <a:spAutoFit/>
          </a:bodyPr>
          <a:lstStyle/>
          <a:p>
            <a:pPr algn="ctr"/>
            <a:endParaRPr lang="en-US" sz="1100" dirty="0">
              <a:solidFill>
                <a:schemeClr val="bg1"/>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E362A3D-5B73-BD2E-449F-EF15CCF9FFEC}"/>
              </a:ext>
            </a:extLst>
          </p:cNvPr>
          <p:cNvCxnSpPr>
            <a:endCxn id="6" idx="0"/>
          </p:cNvCxnSpPr>
          <p:nvPr/>
        </p:nvCxnSpPr>
        <p:spPr>
          <a:xfrm>
            <a:off x="9541523" y="2933820"/>
            <a:ext cx="1" cy="9574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4">
            <a:extLst>
              <a:ext uri="{FF2B5EF4-FFF2-40B4-BE49-F238E27FC236}">
                <a16:creationId xmlns:a16="http://schemas.microsoft.com/office/drawing/2014/main" id="{EF31433E-956F-25A1-B526-1987A0CC31E4}"/>
              </a:ext>
            </a:extLst>
          </p:cNvPr>
          <p:cNvSpPr txBox="1">
            <a:spLocks/>
          </p:cNvSpPr>
          <p:nvPr/>
        </p:nvSpPr>
        <p:spPr>
          <a:xfrm>
            <a:off x="1342046" y="297808"/>
            <a:ext cx="10895279" cy="737680"/>
          </a:xfrm>
          <a:prstGeom prst="rect">
            <a:avLst/>
          </a:prstGeom>
        </p:spPr>
        <p:txBody>
          <a:bodyPr vert="horz" lIns="90000" tIns="45720" rIns="91440" bIns="18000" rtlCol="0" anchor="t" anchorCtr="0">
            <a:noAutofit/>
          </a:bodyPr>
          <a:lstStyle>
            <a:lvl1pPr algn="l" defTabSz="1026140" rtl="0" eaLnBrk="1" latinLnBrk="0" hangingPunct="1">
              <a:lnSpc>
                <a:spcPct val="90000"/>
              </a:lnSpc>
              <a:spcBef>
                <a:spcPct val="0"/>
              </a:spcBef>
              <a:buNone/>
              <a:defRPr sz="4713" kern="1200">
                <a:solidFill>
                  <a:srgbClr val="666666"/>
                </a:solidFill>
                <a:latin typeface="Segoe UI Light" panose="020B0502040204020203" pitchFamily="34" charset="0"/>
                <a:ea typeface="+mj-ea"/>
                <a:cs typeface="Segoe UI Light" panose="020B0502040204020203" pitchFamily="34" charset="0"/>
              </a:defRPr>
            </a:lvl1pPr>
          </a:lstStyle>
          <a:p>
            <a:r>
              <a:rPr lang="en-GB">
                <a:solidFill>
                  <a:schemeClr val="tx1">
                    <a:lumMod val="75000"/>
                    <a:lumOff val="25000"/>
                  </a:schemeClr>
                </a:solidFill>
              </a:rPr>
              <a:t>From concept design to start of operations</a:t>
            </a:r>
            <a:endParaRPr lang="en-GB" dirty="0">
              <a:solidFill>
                <a:schemeClr val="tx1">
                  <a:lumMod val="75000"/>
                  <a:lumOff val="25000"/>
                </a:schemeClr>
              </a:solidFill>
            </a:endParaRPr>
          </a:p>
        </p:txBody>
      </p:sp>
      <p:sp>
        <p:nvSpPr>
          <p:cNvPr id="5" name="Platshållare för text 7">
            <a:extLst>
              <a:ext uri="{FF2B5EF4-FFF2-40B4-BE49-F238E27FC236}">
                <a16:creationId xmlns:a16="http://schemas.microsoft.com/office/drawing/2014/main" id="{5F9A2256-5B21-DE9A-8117-2D21CB5C9AA6}"/>
              </a:ext>
            </a:extLst>
          </p:cNvPr>
          <p:cNvSpPr>
            <a:spLocks noGrp="1"/>
          </p:cNvSpPr>
          <p:nvPr>
            <p:ph type="body" sz="quarter" idx="14"/>
          </p:nvPr>
        </p:nvSpPr>
        <p:spPr>
          <a:xfrm>
            <a:off x="1238871" y="1044818"/>
            <a:ext cx="10504000" cy="569052"/>
          </a:xfrm>
        </p:spPr>
        <p:txBody>
          <a:bodyPr/>
          <a:lstStyle/>
          <a:p>
            <a:r>
              <a:rPr lang="en-GB" dirty="0" err="1"/>
              <a:t>BoT</a:t>
            </a:r>
            <a:r>
              <a:rPr lang="en-GB" dirty="0"/>
              <a:t>: January 2027</a:t>
            </a:r>
          </a:p>
        </p:txBody>
      </p:sp>
      <p:sp>
        <p:nvSpPr>
          <p:cNvPr id="4" name="Slide Number Placeholder 3">
            <a:extLst>
              <a:ext uri="{FF2B5EF4-FFF2-40B4-BE49-F238E27FC236}">
                <a16:creationId xmlns:a16="http://schemas.microsoft.com/office/drawing/2014/main" id="{D2E1A811-1262-8EE4-874B-3C02D9846521}"/>
              </a:ext>
            </a:extLst>
          </p:cNvPr>
          <p:cNvSpPr>
            <a:spLocks noGrp="1"/>
          </p:cNvSpPr>
          <p:nvPr>
            <p:ph type="sldNum" sz="quarter" idx="12"/>
          </p:nvPr>
        </p:nvSpPr>
        <p:spPr/>
        <p:txBody>
          <a:bodyPr/>
          <a:lstStyle/>
          <a:p>
            <a:fld id="{F7283078-D760-1647-8B80-66BA8B52336D}" type="slidenum">
              <a:rPr lang="sv-SE" smtClean="0"/>
              <a:t>5</a:t>
            </a:fld>
            <a:endParaRPr lang="sv-SE" dirty="0"/>
          </a:p>
        </p:txBody>
      </p:sp>
      <p:sp>
        <p:nvSpPr>
          <p:cNvPr id="10" name="Footer Placeholder 9">
            <a:extLst>
              <a:ext uri="{FF2B5EF4-FFF2-40B4-BE49-F238E27FC236}">
                <a16:creationId xmlns:a16="http://schemas.microsoft.com/office/drawing/2014/main" id="{F08CC161-10BB-D6D7-5980-DBEC5B196F7C}"/>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91906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991F-28B4-98C1-68FC-81B3D05B720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36E9174-59CF-7801-D922-EA5F1CC532C9}"/>
              </a:ext>
            </a:extLst>
          </p:cNvPr>
          <p:cNvSpPr>
            <a:spLocks noGrp="1"/>
          </p:cNvSpPr>
          <p:nvPr>
            <p:ph type="title"/>
          </p:nvPr>
        </p:nvSpPr>
        <p:spPr/>
        <p:txBody>
          <a:bodyPr/>
          <a:lstStyle/>
          <a:p>
            <a:r>
              <a:rPr lang="en-GB" dirty="0">
                <a:solidFill>
                  <a:schemeClr val="tx1">
                    <a:lumMod val="75000"/>
                    <a:lumOff val="25000"/>
                  </a:schemeClr>
                </a:solidFill>
              </a:rPr>
              <a:t>ESS design</a:t>
            </a:r>
          </a:p>
        </p:txBody>
      </p:sp>
      <p:sp>
        <p:nvSpPr>
          <p:cNvPr id="10" name="Platshållare för datum 3">
            <a:extLst>
              <a:ext uri="{FF2B5EF4-FFF2-40B4-BE49-F238E27FC236}">
                <a16:creationId xmlns:a16="http://schemas.microsoft.com/office/drawing/2014/main" id="{F67E2704-4A37-A286-5BBE-BD8BA53B8231}"/>
              </a:ext>
            </a:extLst>
          </p:cNvPr>
          <p:cNvSpPr>
            <a:spLocks noGrp="1"/>
          </p:cNvSpPr>
          <p:nvPr>
            <p:ph type="dt" sz="half" idx="10"/>
          </p:nvPr>
        </p:nvSpPr>
        <p:spPr>
          <a:xfrm>
            <a:off x="1342046" y="7266693"/>
            <a:ext cx="934427" cy="409751"/>
          </a:xfrm>
        </p:spPr>
        <p:txBody>
          <a:bodyPr/>
          <a:lstStyle/>
          <a:p>
            <a:r>
              <a:rPr lang="en-US"/>
              <a:t>2026-04-14</a:t>
            </a:r>
            <a:endParaRPr lang="sv-SE" dirty="0"/>
          </a:p>
        </p:txBody>
      </p:sp>
      <p:pic>
        <p:nvPicPr>
          <p:cNvPr id="7" name="image4.jpg" descr="ESS_site.jpg">
            <a:extLst>
              <a:ext uri="{FF2B5EF4-FFF2-40B4-BE49-F238E27FC236}">
                <a16:creationId xmlns:a16="http://schemas.microsoft.com/office/drawing/2014/main" id="{20098332-5A58-3DE5-0C87-7B8B516D5F38}"/>
              </a:ext>
            </a:extLst>
          </p:cNvPr>
          <p:cNvPicPr/>
          <p:nvPr/>
        </p:nvPicPr>
        <p:blipFill rotWithShape="1">
          <a:blip r:embed="rId3" cstate="email">
            <a:extLst>
              <a:ext uri="{28A0092B-C50C-407E-A947-70E740481C1C}">
                <a14:useLocalDpi xmlns:a14="http://schemas.microsoft.com/office/drawing/2010/main"/>
              </a:ext>
            </a:extLst>
          </a:blip>
          <a:srcRect b="-37"/>
          <a:stretch/>
        </p:blipFill>
        <p:spPr>
          <a:xfrm>
            <a:off x="1669571" y="1100890"/>
            <a:ext cx="10297960" cy="6100400"/>
          </a:xfrm>
          <a:prstGeom prst="rect">
            <a:avLst/>
          </a:prstGeom>
          <a:ln w="12700">
            <a:miter lim="400000"/>
          </a:ln>
        </p:spPr>
      </p:pic>
      <p:sp>
        <p:nvSpPr>
          <p:cNvPr id="9" name="Shape 48">
            <a:extLst>
              <a:ext uri="{FF2B5EF4-FFF2-40B4-BE49-F238E27FC236}">
                <a16:creationId xmlns:a16="http://schemas.microsoft.com/office/drawing/2014/main" id="{1E6A9ADB-8DA1-64B4-52FE-52017ABC4C7B}"/>
              </a:ext>
            </a:extLst>
          </p:cNvPr>
          <p:cNvSpPr/>
          <p:nvPr/>
        </p:nvSpPr>
        <p:spPr>
          <a:xfrm>
            <a:off x="4478610" y="5318446"/>
            <a:ext cx="2693531" cy="1384995"/>
          </a:xfrm>
          <a:prstGeom prst="rect">
            <a:avLst/>
          </a:prstGeom>
          <a:ln w="12700">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spAutoFit/>
          </a:bodyPr>
          <a:lstStyle/>
          <a:p>
            <a:pPr algn="ctr" defTabSz="461595"/>
            <a:r>
              <a:rPr dirty="0">
                <a:solidFill>
                  <a:srgbClr val="FFFFFF"/>
                </a:solidFill>
                <a:uFill>
                  <a:solidFill>
                    <a:srgbClr val="FFFFFF"/>
                  </a:solidFill>
                </a:uFill>
                <a:latin typeface="Segoe UI" panose="020B0502040204020203" pitchFamily="34" charset="0"/>
                <a:cs typeface="Segoe UI" panose="020B0502040204020203" pitchFamily="34" charset="0"/>
              </a:rPr>
              <a:t>High Power</a:t>
            </a:r>
            <a:endParaRPr lang="en-GB" dirty="0">
              <a:solidFill>
                <a:srgbClr val="FFFFFF"/>
              </a:solidFill>
              <a:uFill>
                <a:solidFill>
                  <a:srgbClr val="FFFFFF"/>
                </a:solidFill>
              </a:uFill>
              <a:latin typeface="Segoe UI" panose="020B0502040204020203" pitchFamily="34" charset="0"/>
              <a:cs typeface="Segoe UI" panose="020B0502040204020203" pitchFamily="34" charset="0"/>
            </a:endParaRPr>
          </a:p>
          <a:p>
            <a:pPr algn="ctr" defTabSz="461595"/>
            <a:r>
              <a:rPr lang="en-GB" dirty="0">
                <a:solidFill>
                  <a:srgbClr val="FFFFFF"/>
                </a:solidFill>
                <a:uFill>
                  <a:solidFill>
                    <a:srgbClr val="FFFFFF"/>
                  </a:solidFill>
                </a:uFill>
                <a:latin typeface="Segoe UI" panose="020B0502040204020203" pitchFamily="34" charset="0"/>
                <a:cs typeface="Segoe UI" panose="020B0502040204020203" pitchFamily="34" charset="0"/>
              </a:rPr>
              <a:t>Linear </a:t>
            </a:r>
            <a:r>
              <a:rPr u="sng" dirty="0">
                <a:solidFill>
                  <a:srgbClr val="FFFFFF"/>
                </a:solidFill>
                <a:uFill>
                  <a:solidFill>
                    <a:srgbClr val="FFFFFF"/>
                  </a:solidFill>
                </a:uFill>
                <a:latin typeface="Segoe UI" panose="020B0502040204020203" pitchFamily="34" charset="0"/>
                <a:cs typeface="Segoe UI" panose="020B0502040204020203" pitchFamily="34" charset="0"/>
              </a:rPr>
              <a:t>Accelerator</a:t>
            </a:r>
          </a:p>
          <a:p>
            <a:pPr marL="320611" indent="-320611" defTabSz="461595">
              <a:buFont typeface="Arial" panose="020B0604020202020204" pitchFamily="34" charset="0"/>
              <a:buChar char="•"/>
            </a:pPr>
            <a:r>
              <a:rPr dirty="0">
                <a:solidFill>
                  <a:srgbClr val="FFFFFF"/>
                </a:solidFill>
                <a:uFill>
                  <a:solidFill>
                    <a:srgbClr val="FFFFFF"/>
                  </a:solidFill>
                </a:uFill>
                <a:latin typeface="Segoe UI" panose="020B0502040204020203" pitchFamily="34" charset="0"/>
                <a:cs typeface="Segoe UI" panose="020B0502040204020203" pitchFamily="34" charset="0"/>
              </a:rPr>
              <a:t>Energy: 2 GeV</a:t>
            </a:r>
          </a:p>
          <a:p>
            <a:pPr marL="320611" indent="-320611" defTabSz="461595">
              <a:buFont typeface="Arial" panose="020B0604020202020204" pitchFamily="34" charset="0"/>
              <a:buChar char="•"/>
            </a:pPr>
            <a:r>
              <a:rPr dirty="0">
                <a:solidFill>
                  <a:srgbClr val="FFFFFF"/>
                </a:solidFill>
                <a:uFill>
                  <a:solidFill>
                    <a:srgbClr val="FFFFFF"/>
                  </a:solidFill>
                </a:uFill>
                <a:latin typeface="Segoe UI" panose="020B0502040204020203" pitchFamily="34" charset="0"/>
                <a:cs typeface="Segoe UI" panose="020B0502040204020203" pitchFamily="34" charset="0"/>
              </a:rPr>
              <a:t>Rep. Rate: 14 Hz</a:t>
            </a:r>
          </a:p>
          <a:p>
            <a:pPr marL="320611" indent="-320611" defTabSz="461595">
              <a:buFont typeface="Arial" panose="020B0604020202020204" pitchFamily="34" charset="0"/>
              <a:buChar char="•"/>
            </a:pPr>
            <a:r>
              <a:rPr dirty="0">
                <a:solidFill>
                  <a:srgbClr val="FFFFFF"/>
                </a:solidFill>
                <a:uFill>
                  <a:solidFill>
                    <a:srgbClr val="FFFFFF"/>
                  </a:solidFill>
                </a:uFill>
                <a:latin typeface="Segoe UI" panose="020B0502040204020203" pitchFamily="34" charset="0"/>
                <a:cs typeface="Segoe UI" panose="020B0502040204020203" pitchFamily="34" charset="0"/>
              </a:rPr>
              <a:t>Current: 62.5 mA</a:t>
            </a:r>
          </a:p>
        </p:txBody>
      </p:sp>
      <p:sp>
        <p:nvSpPr>
          <p:cNvPr id="11" name="Shape 51">
            <a:extLst>
              <a:ext uri="{FF2B5EF4-FFF2-40B4-BE49-F238E27FC236}">
                <a16:creationId xmlns:a16="http://schemas.microsoft.com/office/drawing/2014/main" id="{55750072-F1E6-C292-C3FF-BA0971C4BB6A}"/>
              </a:ext>
            </a:extLst>
          </p:cNvPr>
          <p:cNvSpPr/>
          <p:nvPr/>
        </p:nvSpPr>
        <p:spPr>
          <a:xfrm flipV="1">
            <a:off x="2049179" y="2414940"/>
            <a:ext cx="6859178" cy="2369542"/>
          </a:xfrm>
          <a:prstGeom prst="line">
            <a:avLst/>
          </a:prstGeom>
          <a:ln w="25400">
            <a:solidFill>
              <a:srgbClr val="C0504D"/>
            </a:solidFill>
            <a:tailEnd type="triangle"/>
          </a:ln>
          <a:effectLst>
            <a:outerShdw blurRad="38100" dist="20000" dir="5400000" rotWithShape="0">
              <a:srgbClr val="000000">
                <a:alpha val="38000"/>
              </a:srgbClr>
            </a:outerShdw>
          </a:effectLst>
        </p:spPr>
        <p:txBody>
          <a:bodyPr lIns="51298" tIns="51299" rIns="51298" bIns="51299"/>
          <a:lstStyle/>
          <a:p>
            <a:pPr defTabSz="512979">
              <a:defRPr sz="1200">
                <a:latin typeface="+mj-lt"/>
                <a:ea typeface="+mj-ea"/>
                <a:cs typeface="+mj-cs"/>
                <a:sym typeface="Helvetica"/>
              </a:defRPr>
            </a:pPr>
            <a:endParaRPr sz="1347"/>
          </a:p>
        </p:txBody>
      </p:sp>
      <p:grpSp>
        <p:nvGrpSpPr>
          <p:cNvPr id="35" name="Group 34">
            <a:extLst>
              <a:ext uri="{FF2B5EF4-FFF2-40B4-BE49-F238E27FC236}">
                <a16:creationId xmlns:a16="http://schemas.microsoft.com/office/drawing/2014/main" id="{14074966-0209-639E-1D07-6E591A62903E}"/>
              </a:ext>
            </a:extLst>
          </p:cNvPr>
          <p:cNvGrpSpPr/>
          <p:nvPr/>
        </p:nvGrpSpPr>
        <p:grpSpPr>
          <a:xfrm>
            <a:off x="8137665" y="2292560"/>
            <a:ext cx="3446880" cy="3129364"/>
            <a:chOff x="8137665" y="2292560"/>
            <a:chExt cx="3446880" cy="3129364"/>
          </a:xfrm>
        </p:grpSpPr>
        <p:sp>
          <p:nvSpPr>
            <p:cNvPr id="13" name="Shape 52">
              <a:extLst>
                <a:ext uri="{FF2B5EF4-FFF2-40B4-BE49-F238E27FC236}">
                  <a16:creationId xmlns:a16="http://schemas.microsoft.com/office/drawing/2014/main" id="{600BC7CD-40E3-74EE-22C9-40446B35256A}"/>
                </a:ext>
              </a:extLst>
            </p:cNvPr>
            <p:cNvSpPr/>
            <p:nvPr/>
          </p:nvSpPr>
          <p:spPr>
            <a:xfrm>
              <a:off x="8590218" y="4036929"/>
              <a:ext cx="2994327" cy="1384995"/>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gn="ctr" defTabSz="461595"/>
              <a:r>
                <a:rPr dirty="0">
                  <a:solidFill>
                    <a:srgbClr val="FFFFFF"/>
                  </a:solidFill>
                  <a:uFill>
                    <a:solidFill>
                      <a:srgbClr val="FFFFFF"/>
                    </a:solidFill>
                  </a:uFill>
                  <a:latin typeface="Segoe UI" panose="020B0502040204020203" pitchFamily="34" charset="0"/>
                  <a:cs typeface="Segoe UI" panose="020B0502040204020203" pitchFamily="34" charset="0"/>
                </a:rPr>
                <a:t>16 </a:t>
              </a:r>
              <a:r>
                <a:rPr u="sng" dirty="0">
                  <a:solidFill>
                    <a:srgbClr val="FFFFFF"/>
                  </a:solidFill>
                  <a:uFill>
                    <a:solidFill>
                      <a:srgbClr val="FFFFFF"/>
                    </a:solidFill>
                  </a:uFill>
                  <a:latin typeface="Segoe UI" panose="020B0502040204020203" pitchFamily="34" charset="0"/>
                  <a:cs typeface="Segoe UI" panose="020B0502040204020203" pitchFamily="34" charset="0"/>
                </a:rPr>
                <a:t>Instruments</a:t>
              </a:r>
              <a:r>
                <a:rPr dirty="0">
                  <a:solidFill>
                    <a:srgbClr val="FFFFFF"/>
                  </a:solidFill>
                  <a:uFill>
                    <a:solidFill>
                      <a:srgbClr val="FFFFFF"/>
                    </a:solidFill>
                  </a:uFill>
                  <a:latin typeface="Segoe UI" panose="020B0502040204020203" pitchFamily="34" charset="0"/>
                  <a:cs typeface="Segoe UI" panose="020B0502040204020203" pitchFamily="34" charset="0"/>
                </a:rPr>
                <a:t> in </a:t>
              </a:r>
              <a:r>
                <a:rPr lang="en-US" dirty="0">
                  <a:solidFill>
                    <a:srgbClr val="FFFFFF"/>
                  </a:solidFill>
                  <a:uFill>
                    <a:solidFill>
                      <a:srgbClr val="FFFFFF"/>
                    </a:solidFill>
                  </a:uFill>
                  <a:latin typeface="Segoe UI" panose="020B0502040204020203" pitchFamily="34" charset="0"/>
                  <a:cs typeface="Segoe UI" panose="020B0502040204020203" pitchFamily="34" charset="0"/>
                </a:rPr>
                <a:t>c</a:t>
              </a:r>
              <a:r>
                <a:rPr dirty="0">
                  <a:solidFill>
                    <a:srgbClr val="FFFFFF"/>
                  </a:solidFill>
                  <a:uFill>
                    <a:solidFill>
                      <a:srgbClr val="FFFFFF"/>
                    </a:solidFill>
                  </a:uFill>
                  <a:latin typeface="Segoe UI" panose="020B0502040204020203" pitchFamily="34" charset="0"/>
                  <a:cs typeface="Segoe UI" panose="020B0502040204020203" pitchFamily="34" charset="0"/>
                </a:rPr>
                <a:t>onstruction </a:t>
              </a:r>
              <a:r>
                <a:rPr lang="en-US" dirty="0">
                  <a:solidFill>
                    <a:srgbClr val="FFFFFF"/>
                  </a:solidFill>
                  <a:uFill>
                    <a:solidFill>
                      <a:srgbClr val="FFFFFF"/>
                    </a:solidFill>
                  </a:uFill>
                  <a:latin typeface="Segoe UI" panose="020B0502040204020203" pitchFamily="34" charset="0"/>
                  <a:cs typeface="Segoe UI" panose="020B0502040204020203" pitchFamily="34" charset="0"/>
                </a:rPr>
                <a:t>b</a:t>
              </a:r>
              <a:r>
                <a:rPr dirty="0">
                  <a:solidFill>
                    <a:srgbClr val="FFFFFF"/>
                  </a:solidFill>
                  <a:uFill>
                    <a:solidFill>
                      <a:srgbClr val="FFFFFF"/>
                    </a:solidFill>
                  </a:uFill>
                  <a:latin typeface="Segoe UI" panose="020B0502040204020203" pitchFamily="34" charset="0"/>
                  <a:cs typeface="Segoe UI" panose="020B0502040204020203" pitchFamily="34" charset="0"/>
                </a:rPr>
                <a:t>udget</a:t>
              </a:r>
            </a:p>
            <a:p>
              <a:pPr algn="ctr" defTabSz="461595"/>
              <a:endParaRPr dirty="0">
                <a:solidFill>
                  <a:srgbClr val="FFFFFF"/>
                </a:solidFill>
                <a:uFill>
                  <a:solidFill>
                    <a:srgbClr val="FFFFFF"/>
                  </a:solidFill>
                </a:uFill>
                <a:latin typeface="Segoe UI" panose="020B0502040204020203" pitchFamily="34" charset="0"/>
                <a:cs typeface="Segoe UI" panose="020B0502040204020203" pitchFamily="34" charset="0"/>
              </a:endParaRPr>
            </a:p>
            <a:p>
              <a:pPr algn="ctr" defTabSz="461595"/>
              <a:r>
                <a:rPr dirty="0">
                  <a:solidFill>
                    <a:srgbClr val="FFFFFF"/>
                  </a:solidFill>
                  <a:uFill>
                    <a:solidFill>
                      <a:srgbClr val="FFFFFF"/>
                    </a:solidFill>
                  </a:uFill>
                  <a:latin typeface="Segoe UI" panose="020B0502040204020203" pitchFamily="34" charset="0"/>
                  <a:cs typeface="Segoe UI" panose="020B0502040204020203" pitchFamily="34" charset="0"/>
                </a:rPr>
                <a:t>Committed to deliver </a:t>
              </a:r>
              <a:br>
                <a:rPr lang="en-US" dirty="0">
                  <a:solidFill>
                    <a:srgbClr val="FFFFFF"/>
                  </a:solidFill>
                  <a:uFill>
                    <a:solidFill>
                      <a:srgbClr val="FFFFFF"/>
                    </a:solidFill>
                  </a:uFill>
                  <a:latin typeface="Segoe UI" panose="020B0502040204020203" pitchFamily="34" charset="0"/>
                  <a:cs typeface="Segoe UI" panose="020B0502040204020203" pitchFamily="34" charset="0"/>
                </a:rPr>
              </a:br>
              <a:r>
                <a:rPr dirty="0">
                  <a:solidFill>
                    <a:srgbClr val="FFFFFF"/>
                  </a:solidFill>
                  <a:uFill>
                    <a:solidFill>
                      <a:srgbClr val="FFFFFF"/>
                    </a:solidFill>
                  </a:uFill>
                  <a:latin typeface="Segoe UI" panose="020B0502040204020203" pitchFamily="34" charset="0"/>
                  <a:cs typeface="Segoe UI" panose="020B0502040204020203" pitchFamily="34" charset="0"/>
                </a:rPr>
                <a:t>22 </a:t>
              </a:r>
              <a:r>
                <a:rPr lang="en-US" dirty="0">
                  <a:solidFill>
                    <a:srgbClr val="FFFFFF"/>
                  </a:solidFill>
                  <a:uFill>
                    <a:solidFill>
                      <a:srgbClr val="FFFFFF"/>
                    </a:solidFill>
                  </a:uFill>
                  <a:latin typeface="Segoe UI" panose="020B0502040204020203" pitchFamily="34" charset="0"/>
                  <a:cs typeface="Segoe UI" panose="020B0502040204020203" pitchFamily="34" charset="0"/>
                </a:rPr>
                <a:t>Neutron I</a:t>
              </a:r>
              <a:r>
                <a:rPr dirty="0">
                  <a:solidFill>
                    <a:srgbClr val="FFFFFF"/>
                  </a:solidFill>
                  <a:uFill>
                    <a:solidFill>
                      <a:srgbClr val="FFFFFF"/>
                    </a:solidFill>
                  </a:uFill>
                  <a:latin typeface="Segoe UI" panose="020B0502040204020203" pitchFamily="34" charset="0"/>
                  <a:cs typeface="Segoe UI" panose="020B0502040204020203" pitchFamily="34" charset="0"/>
                </a:rPr>
                <a:t>nstruments</a:t>
              </a:r>
            </a:p>
          </p:txBody>
        </p:sp>
        <p:grpSp>
          <p:nvGrpSpPr>
            <p:cNvPr id="15" name="Group 60">
              <a:extLst>
                <a:ext uri="{FF2B5EF4-FFF2-40B4-BE49-F238E27FC236}">
                  <a16:creationId xmlns:a16="http://schemas.microsoft.com/office/drawing/2014/main" id="{EC835673-E49C-D3CC-E39C-64B502AD3EAC}"/>
                </a:ext>
              </a:extLst>
            </p:cNvPr>
            <p:cNvGrpSpPr/>
            <p:nvPr/>
          </p:nvGrpSpPr>
          <p:grpSpPr>
            <a:xfrm>
              <a:off x="8137665" y="2292560"/>
              <a:ext cx="2756115" cy="1632591"/>
              <a:chOff x="0" y="0"/>
              <a:chExt cx="2455939" cy="1454781"/>
            </a:xfrm>
          </p:grpSpPr>
          <p:sp>
            <p:nvSpPr>
              <p:cNvPr id="27" name="Shape 53">
                <a:extLst>
                  <a:ext uri="{FF2B5EF4-FFF2-40B4-BE49-F238E27FC236}">
                    <a16:creationId xmlns:a16="http://schemas.microsoft.com/office/drawing/2014/main" id="{2C1AB1D3-9D34-AA7F-3D12-49092606D25D}"/>
                  </a:ext>
                </a:extLst>
              </p:cNvPr>
              <p:cNvSpPr/>
              <p:nvPr/>
            </p:nvSpPr>
            <p:spPr>
              <a:xfrm>
                <a:off x="1678542" y="1342068"/>
                <a:ext cx="112714" cy="112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sp>
            <p:nvSpPr>
              <p:cNvPr id="28" name="Shape 54">
                <a:extLst>
                  <a:ext uri="{FF2B5EF4-FFF2-40B4-BE49-F238E27FC236}">
                    <a16:creationId xmlns:a16="http://schemas.microsoft.com/office/drawing/2014/main" id="{6B9F7A22-E4A5-58BA-C025-C54D5A7A4FF9}"/>
                  </a:ext>
                </a:extLst>
              </p:cNvPr>
              <p:cNvSpPr/>
              <p:nvPr/>
            </p:nvSpPr>
            <p:spPr>
              <a:xfrm flipV="1">
                <a:off x="1736123" y="354065"/>
                <a:ext cx="654889" cy="1055327"/>
              </a:xfrm>
              <a:prstGeom prst="line">
                <a:avLst/>
              </a:prstGeom>
              <a:noFill/>
              <a:ln w="12700" cap="flat">
                <a:solidFill>
                  <a:srgbClr val="FFFFFF"/>
                </a:solidFill>
                <a:prstDash val="solid"/>
                <a:bevel/>
              </a:ln>
              <a:effectLst/>
            </p:spPr>
            <p:txBody>
              <a:bodyPr wrap="square" lIns="0" tIns="0" rIns="0" bIns="0" numCol="1" anchor="t">
                <a:noAutofit/>
              </a:bodyPr>
              <a:lstStyle/>
              <a:p>
                <a:pPr defTabSz="512979">
                  <a:defRPr sz="1200">
                    <a:latin typeface="+mj-lt"/>
                    <a:ea typeface="+mj-ea"/>
                    <a:cs typeface="+mj-cs"/>
                    <a:sym typeface="Helvetica"/>
                  </a:defRPr>
                </a:pPr>
                <a:endParaRPr sz="1347"/>
              </a:p>
            </p:txBody>
          </p:sp>
          <p:sp>
            <p:nvSpPr>
              <p:cNvPr id="29" name="Shape 55">
                <a:extLst>
                  <a:ext uri="{FF2B5EF4-FFF2-40B4-BE49-F238E27FC236}">
                    <a16:creationId xmlns:a16="http://schemas.microsoft.com/office/drawing/2014/main" id="{5451F711-3212-4C34-73CF-AB70A5830425}"/>
                  </a:ext>
                </a:extLst>
              </p:cNvPr>
              <p:cNvSpPr/>
              <p:nvPr/>
            </p:nvSpPr>
            <p:spPr>
              <a:xfrm>
                <a:off x="863600" y="279926"/>
                <a:ext cx="112713"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sp>
            <p:nvSpPr>
              <p:cNvPr id="30" name="Shape 56">
                <a:extLst>
                  <a:ext uri="{FF2B5EF4-FFF2-40B4-BE49-F238E27FC236}">
                    <a16:creationId xmlns:a16="http://schemas.microsoft.com/office/drawing/2014/main" id="{3F64B46B-5996-4601-E3CE-0C9E0FDB29B1}"/>
                  </a:ext>
                </a:extLst>
              </p:cNvPr>
              <p:cNvSpPr/>
              <p:nvPr/>
            </p:nvSpPr>
            <p:spPr>
              <a:xfrm flipH="1" flipV="1">
                <a:off x="924796" y="345073"/>
                <a:ext cx="807575" cy="1063738"/>
              </a:xfrm>
              <a:prstGeom prst="line">
                <a:avLst/>
              </a:prstGeom>
              <a:noFill/>
              <a:ln w="12700" cap="flat">
                <a:solidFill>
                  <a:srgbClr val="FFFFFF"/>
                </a:solidFill>
                <a:prstDash val="solid"/>
                <a:bevel/>
              </a:ln>
              <a:effectLst/>
            </p:spPr>
            <p:txBody>
              <a:bodyPr wrap="square" lIns="0" tIns="0" rIns="0" bIns="0" numCol="1" anchor="t">
                <a:noAutofit/>
              </a:bodyPr>
              <a:lstStyle/>
              <a:p>
                <a:pPr defTabSz="512979">
                  <a:defRPr sz="1200">
                    <a:latin typeface="+mj-lt"/>
                    <a:ea typeface="+mj-ea"/>
                    <a:cs typeface="+mj-cs"/>
                    <a:sym typeface="Helvetica"/>
                  </a:defRPr>
                </a:pPr>
                <a:endParaRPr sz="1347"/>
              </a:p>
            </p:txBody>
          </p:sp>
          <p:sp>
            <p:nvSpPr>
              <p:cNvPr id="31" name="Shape 57">
                <a:extLst>
                  <a:ext uri="{FF2B5EF4-FFF2-40B4-BE49-F238E27FC236}">
                    <a16:creationId xmlns:a16="http://schemas.microsoft.com/office/drawing/2014/main" id="{C028CD51-8CE8-65EA-B8AA-B18754A5053A}"/>
                  </a:ext>
                </a:extLst>
              </p:cNvPr>
              <p:cNvSpPr/>
              <p:nvPr/>
            </p:nvSpPr>
            <p:spPr>
              <a:xfrm>
                <a:off x="2343226" y="279926"/>
                <a:ext cx="112714"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sp>
            <p:nvSpPr>
              <p:cNvPr id="32" name="Shape 84">
                <a:extLst>
                  <a:ext uri="{FF2B5EF4-FFF2-40B4-BE49-F238E27FC236}">
                    <a16:creationId xmlns:a16="http://schemas.microsoft.com/office/drawing/2014/main" id="{649638DD-0BF3-6576-200B-02DFCA02C5C6}"/>
                  </a:ext>
                </a:extLst>
              </p:cNvPr>
              <p:cNvSpPr/>
              <p:nvPr/>
            </p:nvSpPr>
            <p:spPr>
              <a:xfrm>
                <a:off x="46990" y="38100"/>
                <a:ext cx="1687830" cy="1360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2700" cap="flat">
                <a:solidFill>
                  <a:srgbClr val="FFFFFF"/>
                </a:solidFill>
                <a:prstDash val="solid"/>
                <a:bevel/>
              </a:ln>
              <a:effectLst>
                <a:outerShdw blurRad="38100" dist="20000" dir="5400000" rotWithShape="0">
                  <a:srgbClr val="000000">
                    <a:alpha val="38000"/>
                  </a:srgbClr>
                </a:outerShdw>
              </a:effectLst>
            </p:spPr>
            <p:txBody>
              <a:bodyPr/>
              <a:lstStyle/>
              <a:p>
                <a:pPr lvl="0"/>
                <a:endParaRPr/>
              </a:p>
            </p:txBody>
          </p:sp>
          <p:sp>
            <p:nvSpPr>
              <p:cNvPr id="33" name="Shape 59">
                <a:extLst>
                  <a:ext uri="{FF2B5EF4-FFF2-40B4-BE49-F238E27FC236}">
                    <a16:creationId xmlns:a16="http://schemas.microsoft.com/office/drawing/2014/main" id="{36690FB5-5783-DF23-ED14-695AB96CF694}"/>
                  </a:ext>
                </a:extLst>
              </p:cNvPr>
              <p:cNvSpPr/>
              <p:nvPr/>
            </p:nvSpPr>
            <p:spPr>
              <a:xfrm>
                <a:off x="0" y="0"/>
                <a:ext cx="112713"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grpSp>
      </p:grpSp>
      <p:grpSp>
        <p:nvGrpSpPr>
          <p:cNvPr id="16" name="Group 71">
            <a:extLst>
              <a:ext uri="{FF2B5EF4-FFF2-40B4-BE49-F238E27FC236}">
                <a16:creationId xmlns:a16="http://schemas.microsoft.com/office/drawing/2014/main" id="{7093EC53-D1CB-C49E-D6CB-776AEB81E6B2}"/>
              </a:ext>
            </a:extLst>
          </p:cNvPr>
          <p:cNvGrpSpPr/>
          <p:nvPr/>
        </p:nvGrpSpPr>
        <p:grpSpPr>
          <a:xfrm>
            <a:off x="8291542" y="2069556"/>
            <a:ext cx="2400762" cy="797709"/>
            <a:chOff x="0" y="0"/>
            <a:chExt cx="2139289" cy="710827"/>
          </a:xfrm>
        </p:grpSpPr>
        <p:sp>
          <p:nvSpPr>
            <p:cNvPr id="17" name="Shape 61">
              <a:extLst>
                <a:ext uri="{FF2B5EF4-FFF2-40B4-BE49-F238E27FC236}">
                  <a16:creationId xmlns:a16="http://schemas.microsoft.com/office/drawing/2014/main" id="{13DD5BC0-31E0-1642-F033-A66DB63BAE01}"/>
                </a:ext>
              </a:extLst>
            </p:cNvPr>
            <p:cNvSpPr/>
            <p:nvPr/>
          </p:nvSpPr>
          <p:spPr>
            <a:xfrm flipH="1" flipV="1">
              <a:off x="-1" y="277538"/>
              <a:ext cx="616836" cy="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51307" tIns="51307" rIns="51307" bIns="51307" numCol="1" anchor="t">
              <a:noAutofit/>
            </a:bodyPr>
            <a:lstStyle/>
            <a:p>
              <a:pPr defTabSz="512979">
                <a:defRPr sz="1200">
                  <a:latin typeface="+mj-lt"/>
                  <a:ea typeface="+mj-ea"/>
                  <a:cs typeface="+mj-cs"/>
                  <a:sym typeface="Helvetica"/>
                </a:defRPr>
              </a:pPr>
              <a:endParaRPr sz="1347"/>
            </a:p>
          </p:txBody>
        </p:sp>
        <p:sp>
          <p:nvSpPr>
            <p:cNvPr id="18" name="Shape 62">
              <a:extLst>
                <a:ext uri="{FF2B5EF4-FFF2-40B4-BE49-F238E27FC236}">
                  <a16:creationId xmlns:a16="http://schemas.microsoft.com/office/drawing/2014/main" id="{E940046C-96BC-F3C5-6C3F-C089B295BA70}"/>
                </a:ext>
              </a:extLst>
            </p:cNvPr>
            <p:cNvSpPr/>
            <p:nvPr/>
          </p:nvSpPr>
          <p:spPr>
            <a:xfrm flipH="1">
              <a:off x="348166" y="248239"/>
              <a:ext cx="271299" cy="271299"/>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51307" tIns="51307" rIns="51307" bIns="51307" numCol="1" anchor="t">
              <a:noAutofit/>
            </a:bodyPr>
            <a:lstStyle/>
            <a:p>
              <a:pPr defTabSz="512979">
                <a:defRPr sz="1200">
                  <a:latin typeface="+mj-lt"/>
                  <a:ea typeface="+mj-ea"/>
                  <a:cs typeface="+mj-cs"/>
                  <a:sym typeface="Helvetica"/>
                </a:defRPr>
              </a:pPr>
              <a:endParaRPr sz="1347"/>
            </a:p>
          </p:txBody>
        </p:sp>
        <p:sp>
          <p:nvSpPr>
            <p:cNvPr id="19" name="Shape 63">
              <a:extLst>
                <a:ext uri="{FF2B5EF4-FFF2-40B4-BE49-F238E27FC236}">
                  <a16:creationId xmlns:a16="http://schemas.microsoft.com/office/drawing/2014/main" id="{DF528963-D693-F9FD-F5C0-0E4238EC04F3}"/>
                </a:ext>
              </a:extLst>
            </p:cNvPr>
            <p:cNvSpPr/>
            <p:nvPr/>
          </p:nvSpPr>
          <p:spPr>
            <a:xfrm flipH="1">
              <a:off x="515313" y="263465"/>
              <a:ext cx="110833" cy="32188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51307" tIns="51307" rIns="51307" bIns="51307" numCol="1" anchor="t">
              <a:noAutofit/>
            </a:bodyPr>
            <a:lstStyle/>
            <a:p>
              <a:pPr defTabSz="512979">
                <a:defRPr sz="1200">
                  <a:latin typeface="+mj-lt"/>
                  <a:ea typeface="+mj-ea"/>
                  <a:cs typeface="+mj-cs"/>
                  <a:sym typeface="Helvetica"/>
                </a:defRPr>
              </a:pPr>
              <a:endParaRPr sz="1347"/>
            </a:p>
          </p:txBody>
        </p:sp>
        <p:sp>
          <p:nvSpPr>
            <p:cNvPr id="20" name="Shape 64">
              <a:extLst>
                <a:ext uri="{FF2B5EF4-FFF2-40B4-BE49-F238E27FC236}">
                  <a16:creationId xmlns:a16="http://schemas.microsoft.com/office/drawing/2014/main" id="{A9C6A561-D36F-C8C2-9664-45903D12A276}"/>
                </a:ext>
              </a:extLst>
            </p:cNvPr>
            <p:cNvSpPr/>
            <p:nvPr/>
          </p:nvSpPr>
          <p:spPr>
            <a:xfrm flipH="1">
              <a:off x="640224" y="257655"/>
              <a:ext cx="1" cy="329367"/>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51307" tIns="51307" rIns="51307" bIns="51307" numCol="1" anchor="t">
              <a:noAutofit/>
            </a:bodyPr>
            <a:lstStyle/>
            <a:p>
              <a:pPr defTabSz="512979">
                <a:defRPr sz="1200">
                  <a:latin typeface="+mj-lt"/>
                  <a:ea typeface="+mj-ea"/>
                  <a:cs typeface="+mj-cs"/>
                  <a:sym typeface="Helvetica"/>
                </a:defRPr>
              </a:pPr>
              <a:endParaRPr sz="1347"/>
            </a:p>
          </p:txBody>
        </p:sp>
        <p:sp>
          <p:nvSpPr>
            <p:cNvPr id="21" name="Shape 65">
              <a:extLst>
                <a:ext uri="{FF2B5EF4-FFF2-40B4-BE49-F238E27FC236}">
                  <a16:creationId xmlns:a16="http://schemas.microsoft.com/office/drawing/2014/main" id="{6E8416B7-3114-16CC-5B0F-D1030E4CA5E1}"/>
                </a:ext>
              </a:extLst>
            </p:cNvPr>
            <p:cNvSpPr/>
            <p:nvPr/>
          </p:nvSpPr>
          <p:spPr>
            <a:xfrm flipH="1" flipV="1">
              <a:off x="112166" y="146565"/>
              <a:ext cx="508671" cy="134794"/>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51307" tIns="51307" rIns="51307" bIns="51307" numCol="1" anchor="t">
              <a:noAutofit/>
            </a:bodyPr>
            <a:lstStyle/>
            <a:p>
              <a:pPr defTabSz="512979">
                <a:defRPr sz="1200">
                  <a:latin typeface="+mj-lt"/>
                  <a:ea typeface="+mj-ea"/>
                  <a:cs typeface="+mj-cs"/>
                  <a:sym typeface="Helvetica"/>
                </a:defRPr>
              </a:pPr>
              <a:endParaRPr sz="1347"/>
            </a:p>
          </p:txBody>
        </p:sp>
        <p:sp>
          <p:nvSpPr>
            <p:cNvPr id="22" name="Shape 66">
              <a:extLst>
                <a:ext uri="{FF2B5EF4-FFF2-40B4-BE49-F238E27FC236}">
                  <a16:creationId xmlns:a16="http://schemas.microsoft.com/office/drawing/2014/main" id="{B78059EF-83E4-2A55-0401-C03E9E119C47}"/>
                </a:ext>
              </a:extLst>
            </p:cNvPr>
            <p:cNvSpPr/>
            <p:nvPr/>
          </p:nvSpPr>
          <p:spPr>
            <a:xfrm flipV="1">
              <a:off x="635484" y="9962"/>
              <a:ext cx="48671" cy="27602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51307" tIns="51307" rIns="51307" bIns="51307" numCol="1" anchor="t">
              <a:noAutofit/>
            </a:bodyPr>
            <a:lstStyle/>
            <a:p>
              <a:pPr defTabSz="512979">
                <a:defRPr sz="1200">
                  <a:latin typeface="+mj-lt"/>
                  <a:ea typeface="+mj-ea"/>
                  <a:cs typeface="+mj-cs"/>
                  <a:sym typeface="Helvetica"/>
                </a:defRPr>
              </a:pPr>
              <a:endParaRPr sz="1347"/>
            </a:p>
          </p:txBody>
        </p:sp>
        <p:sp>
          <p:nvSpPr>
            <p:cNvPr id="23" name="Shape 67">
              <a:extLst>
                <a:ext uri="{FF2B5EF4-FFF2-40B4-BE49-F238E27FC236}">
                  <a16:creationId xmlns:a16="http://schemas.microsoft.com/office/drawing/2014/main" id="{BE7806F3-C989-3874-164A-159199D08716}"/>
                </a:ext>
              </a:extLst>
            </p:cNvPr>
            <p:cNvSpPr/>
            <p:nvPr/>
          </p:nvSpPr>
          <p:spPr>
            <a:xfrm flipH="1" flipV="1">
              <a:off x="580956" y="-1"/>
              <a:ext cx="34158" cy="27819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51307" tIns="51307" rIns="51307" bIns="51307" numCol="1" anchor="t">
              <a:noAutofit/>
            </a:bodyPr>
            <a:lstStyle/>
            <a:p>
              <a:pPr defTabSz="512979">
                <a:defRPr sz="1200">
                  <a:latin typeface="+mj-lt"/>
                  <a:ea typeface="+mj-ea"/>
                  <a:cs typeface="+mj-cs"/>
                  <a:sym typeface="Helvetica"/>
                </a:defRPr>
              </a:pPr>
              <a:endParaRPr sz="1347"/>
            </a:p>
          </p:txBody>
        </p:sp>
        <p:sp>
          <p:nvSpPr>
            <p:cNvPr id="24" name="Shape 68">
              <a:extLst>
                <a:ext uri="{FF2B5EF4-FFF2-40B4-BE49-F238E27FC236}">
                  <a16:creationId xmlns:a16="http://schemas.microsoft.com/office/drawing/2014/main" id="{6B59A5C2-A957-601C-0EB1-892D99077C78}"/>
                </a:ext>
              </a:extLst>
            </p:cNvPr>
            <p:cNvSpPr/>
            <p:nvPr/>
          </p:nvSpPr>
          <p:spPr>
            <a:xfrm>
              <a:off x="642239" y="293585"/>
              <a:ext cx="1490427" cy="13807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51307" tIns="51307" rIns="51307" bIns="51307" numCol="1" anchor="t">
              <a:noAutofit/>
            </a:bodyPr>
            <a:lstStyle/>
            <a:p>
              <a:pPr defTabSz="512979">
                <a:defRPr sz="1200">
                  <a:latin typeface="+mj-lt"/>
                  <a:ea typeface="+mj-ea"/>
                  <a:cs typeface="+mj-cs"/>
                  <a:sym typeface="Helvetica"/>
                </a:defRPr>
              </a:pPr>
              <a:endParaRPr sz="1347"/>
            </a:p>
          </p:txBody>
        </p:sp>
        <p:sp>
          <p:nvSpPr>
            <p:cNvPr id="25" name="Shape 69">
              <a:extLst>
                <a:ext uri="{FF2B5EF4-FFF2-40B4-BE49-F238E27FC236}">
                  <a16:creationId xmlns:a16="http://schemas.microsoft.com/office/drawing/2014/main" id="{770B762B-246A-7DD6-E577-619EC448B5E4}"/>
                </a:ext>
              </a:extLst>
            </p:cNvPr>
            <p:cNvSpPr/>
            <p:nvPr/>
          </p:nvSpPr>
          <p:spPr>
            <a:xfrm>
              <a:off x="635939" y="297584"/>
              <a:ext cx="1503351" cy="274914"/>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51307" tIns="51307" rIns="51307" bIns="51307" numCol="1" anchor="t">
              <a:noAutofit/>
            </a:bodyPr>
            <a:lstStyle/>
            <a:p>
              <a:pPr defTabSz="512979">
                <a:defRPr sz="1200">
                  <a:latin typeface="+mj-lt"/>
                  <a:ea typeface="+mj-ea"/>
                  <a:cs typeface="+mj-cs"/>
                  <a:sym typeface="Helvetica"/>
                </a:defRPr>
              </a:pPr>
              <a:endParaRPr sz="1347"/>
            </a:p>
          </p:txBody>
        </p:sp>
        <p:sp>
          <p:nvSpPr>
            <p:cNvPr id="26" name="Shape 70">
              <a:extLst>
                <a:ext uri="{FF2B5EF4-FFF2-40B4-BE49-F238E27FC236}">
                  <a16:creationId xmlns:a16="http://schemas.microsoft.com/office/drawing/2014/main" id="{FD7DF3D0-EE48-1292-D92F-1F66F7700789}"/>
                </a:ext>
              </a:extLst>
            </p:cNvPr>
            <p:cNvSpPr/>
            <p:nvPr/>
          </p:nvSpPr>
          <p:spPr>
            <a:xfrm>
              <a:off x="644673" y="330327"/>
              <a:ext cx="1429911" cy="38050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51307" tIns="51307" rIns="51307" bIns="51307" numCol="1" anchor="t">
              <a:noAutofit/>
            </a:bodyPr>
            <a:lstStyle/>
            <a:p>
              <a:pPr defTabSz="512979">
                <a:defRPr sz="1200">
                  <a:latin typeface="+mj-lt"/>
                  <a:ea typeface="+mj-ea"/>
                  <a:cs typeface="+mj-cs"/>
                  <a:sym typeface="Helvetica"/>
                </a:defRPr>
              </a:pPr>
              <a:endParaRPr sz="1347"/>
            </a:p>
          </p:txBody>
        </p:sp>
      </p:grpSp>
      <p:grpSp>
        <p:nvGrpSpPr>
          <p:cNvPr id="41" name="Group 83">
            <a:extLst>
              <a:ext uri="{FF2B5EF4-FFF2-40B4-BE49-F238E27FC236}">
                <a16:creationId xmlns:a16="http://schemas.microsoft.com/office/drawing/2014/main" id="{85C9C580-01D4-BBA5-6D14-6E7A9DDC8F80}"/>
              </a:ext>
            </a:extLst>
          </p:cNvPr>
          <p:cNvGrpSpPr/>
          <p:nvPr/>
        </p:nvGrpSpPr>
        <p:grpSpPr>
          <a:xfrm>
            <a:off x="1848454" y="4730473"/>
            <a:ext cx="1257569" cy="440441"/>
            <a:chOff x="0" y="0"/>
            <a:chExt cx="1120605" cy="392471"/>
          </a:xfrm>
        </p:grpSpPr>
        <p:sp>
          <p:nvSpPr>
            <p:cNvPr id="42" name="Shape 81">
              <a:extLst>
                <a:ext uri="{FF2B5EF4-FFF2-40B4-BE49-F238E27FC236}">
                  <a16:creationId xmlns:a16="http://schemas.microsoft.com/office/drawing/2014/main" id="{C4779610-04E1-47A1-03A6-69103E0672C0}"/>
                </a:ext>
              </a:extLst>
            </p:cNvPr>
            <p:cNvSpPr/>
            <p:nvPr/>
          </p:nvSpPr>
          <p:spPr>
            <a:xfrm>
              <a:off x="0" y="0"/>
              <a:ext cx="176213" cy="1762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0504D"/>
            </a:solidFill>
            <a:ln w="25400" cap="flat">
              <a:solidFill>
                <a:srgbClr val="8C3A38"/>
              </a:solidFill>
              <a:prstDash val="solid"/>
              <a:bevel/>
            </a:ln>
            <a:effectLst>
              <a:outerShdw blurRad="38100" dist="23000" dir="5400000" rotWithShape="0">
                <a:srgbClr val="000000">
                  <a:alpha val="35000"/>
                </a:srgbClr>
              </a:outerShdw>
            </a:effectLst>
          </p:spPr>
          <p:txBody>
            <a:bodyPr wrap="square" lIns="51307" tIns="51307" rIns="51307" bIns="51307" numCol="1" anchor="ctr">
              <a:noAutofit/>
            </a:bodyPr>
            <a:lstStyle/>
            <a:p>
              <a:pPr lvl="0">
                <a:defRPr>
                  <a:solidFill>
                    <a:srgbClr val="FFFFFF"/>
                  </a:solidFill>
                </a:defRPr>
              </a:pPr>
              <a:endParaRPr/>
            </a:p>
          </p:txBody>
        </p:sp>
        <p:sp>
          <p:nvSpPr>
            <p:cNvPr id="43" name="Shape 82">
              <a:extLst>
                <a:ext uri="{FF2B5EF4-FFF2-40B4-BE49-F238E27FC236}">
                  <a16:creationId xmlns:a16="http://schemas.microsoft.com/office/drawing/2014/main" id="{E15F805E-44B9-B70E-6C2C-13DA7B8AADA9}"/>
                </a:ext>
              </a:extLst>
            </p:cNvPr>
            <p:cNvSpPr/>
            <p:nvPr/>
          </p:nvSpPr>
          <p:spPr>
            <a:xfrm>
              <a:off x="25368" y="145641"/>
              <a:ext cx="1095237" cy="246830"/>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defTabSz="411403">
                <a:defRPr b="1">
                  <a:solidFill>
                    <a:srgbClr val="FFFFFF"/>
                  </a:solidFill>
                  <a:uFill>
                    <a:solidFill>
                      <a:srgbClr val="FFFFFF"/>
                    </a:solidFill>
                  </a:uFill>
                </a:defRPr>
              </a:lvl1pPr>
            </a:lstStyle>
            <a:p>
              <a:pPr lvl="0">
                <a:defRPr b="0">
                  <a:solidFill>
                    <a:srgbClr val="000000"/>
                  </a:solidFill>
                  <a:uFillTx/>
                </a:defRPr>
              </a:pPr>
              <a:r>
                <a:rPr dirty="0">
                  <a:solidFill>
                    <a:schemeClr val="bg1"/>
                  </a:solidFill>
                  <a:latin typeface="Segoe UI" panose="020B0502040204020203" pitchFamily="34" charset="0"/>
                  <a:cs typeface="Segoe UI" panose="020B0502040204020203" pitchFamily="34" charset="0"/>
                </a:rPr>
                <a:t>Ion Source</a:t>
              </a:r>
            </a:p>
          </p:txBody>
        </p:sp>
      </p:grpSp>
      <p:grpSp>
        <p:nvGrpSpPr>
          <p:cNvPr id="45" name="Group 47">
            <a:extLst>
              <a:ext uri="{FF2B5EF4-FFF2-40B4-BE49-F238E27FC236}">
                <a16:creationId xmlns:a16="http://schemas.microsoft.com/office/drawing/2014/main" id="{477BC068-CA21-068B-15DF-97507D53E4E8}"/>
              </a:ext>
            </a:extLst>
          </p:cNvPr>
          <p:cNvGrpSpPr/>
          <p:nvPr/>
        </p:nvGrpSpPr>
        <p:grpSpPr>
          <a:xfrm>
            <a:off x="4728630" y="3848100"/>
            <a:ext cx="814048" cy="1398648"/>
            <a:chOff x="0" y="0"/>
            <a:chExt cx="1280664" cy="1752667"/>
          </a:xfrm>
        </p:grpSpPr>
        <p:sp>
          <p:nvSpPr>
            <p:cNvPr id="46" name="Shape 43">
              <a:extLst>
                <a:ext uri="{FF2B5EF4-FFF2-40B4-BE49-F238E27FC236}">
                  <a16:creationId xmlns:a16="http://schemas.microsoft.com/office/drawing/2014/main" id="{95A160E3-DDAD-5B14-A2E6-F84B41F62C57}"/>
                </a:ext>
              </a:extLst>
            </p:cNvPr>
            <p:cNvSpPr/>
            <p:nvPr/>
          </p:nvSpPr>
          <p:spPr>
            <a:xfrm>
              <a:off x="45719" y="38458"/>
              <a:ext cx="1196007" cy="16780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117" y="7415"/>
                  </a:lnTo>
                  <a:lnTo>
                    <a:pt x="21600" y="21600"/>
                  </a:lnTo>
                </a:path>
              </a:pathLst>
            </a:custGeom>
            <a:noFill/>
            <a:ln w="12700" cap="flat">
              <a:solidFill>
                <a:srgbClr val="FFFFFF"/>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defTabSz="461595"/>
              <a:endParaRPr/>
            </a:p>
          </p:txBody>
        </p:sp>
        <p:sp>
          <p:nvSpPr>
            <p:cNvPr id="47" name="Shape 44">
              <a:extLst>
                <a:ext uri="{FF2B5EF4-FFF2-40B4-BE49-F238E27FC236}">
                  <a16:creationId xmlns:a16="http://schemas.microsoft.com/office/drawing/2014/main" id="{B2F9A22A-E808-5B2E-EF27-24FA7E6E5053}"/>
                </a:ext>
              </a:extLst>
            </p:cNvPr>
            <p:cNvSpPr/>
            <p:nvPr/>
          </p:nvSpPr>
          <p:spPr>
            <a:xfrm>
              <a:off x="0" y="-1"/>
              <a:ext cx="91440" cy="9144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algn="ctr" defTabSz="1025959">
                <a:defRPr>
                  <a:solidFill>
                    <a:srgbClr val="FFFFFF"/>
                  </a:solidFill>
                </a:defRPr>
              </a:pPr>
              <a:endParaRPr/>
            </a:p>
          </p:txBody>
        </p:sp>
        <p:sp>
          <p:nvSpPr>
            <p:cNvPr id="48" name="Shape 45">
              <a:extLst>
                <a:ext uri="{FF2B5EF4-FFF2-40B4-BE49-F238E27FC236}">
                  <a16:creationId xmlns:a16="http://schemas.microsoft.com/office/drawing/2014/main" id="{E4C0B462-4432-1DE4-14B0-DF6C30C2F799}"/>
                </a:ext>
              </a:extLst>
            </p:cNvPr>
            <p:cNvSpPr/>
            <p:nvPr/>
          </p:nvSpPr>
          <p:spPr>
            <a:xfrm>
              <a:off x="610870" y="548639"/>
              <a:ext cx="91441" cy="9144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algn="ctr" defTabSz="1025959">
                <a:defRPr>
                  <a:solidFill>
                    <a:srgbClr val="FFFFFF"/>
                  </a:solidFill>
                </a:defRPr>
              </a:pPr>
              <a:endParaRPr/>
            </a:p>
          </p:txBody>
        </p:sp>
        <p:sp>
          <p:nvSpPr>
            <p:cNvPr id="49" name="Shape 46">
              <a:extLst>
                <a:ext uri="{FF2B5EF4-FFF2-40B4-BE49-F238E27FC236}">
                  <a16:creationId xmlns:a16="http://schemas.microsoft.com/office/drawing/2014/main" id="{43BC866C-8A40-8B2C-35C3-4FFCA351A8B3}"/>
                </a:ext>
              </a:extLst>
            </p:cNvPr>
            <p:cNvSpPr/>
            <p:nvPr/>
          </p:nvSpPr>
          <p:spPr>
            <a:xfrm>
              <a:off x="1189224" y="1661227"/>
              <a:ext cx="91441" cy="9144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algn="ctr" defTabSz="1025959">
                <a:defRPr>
                  <a:solidFill>
                    <a:srgbClr val="FFFFFF"/>
                  </a:solidFill>
                </a:defRPr>
              </a:pPr>
              <a:endParaRPr/>
            </a:p>
          </p:txBody>
        </p:sp>
      </p:grpSp>
      <p:grpSp>
        <p:nvGrpSpPr>
          <p:cNvPr id="8" name="Group 7">
            <a:extLst>
              <a:ext uri="{FF2B5EF4-FFF2-40B4-BE49-F238E27FC236}">
                <a16:creationId xmlns:a16="http://schemas.microsoft.com/office/drawing/2014/main" id="{868E5449-A9DF-E7D8-ECAB-67107E8D0A33}"/>
              </a:ext>
            </a:extLst>
          </p:cNvPr>
          <p:cNvGrpSpPr/>
          <p:nvPr/>
        </p:nvGrpSpPr>
        <p:grpSpPr>
          <a:xfrm>
            <a:off x="3977809" y="1161918"/>
            <a:ext cx="4981652" cy="1206973"/>
            <a:chOff x="3977809" y="1161918"/>
            <a:chExt cx="4981652" cy="1206973"/>
          </a:xfrm>
        </p:grpSpPr>
        <p:grpSp>
          <p:nvGrpSpPr>
            <p:cNvPr id="5" name="Group 4">
              <a:extLst>
                <a:ext uri="{FF2B5EF4-FFF2-40B4-BE49-F238E27FC236}">
                  <a16:creationId xmlns:a16="http://schemas.microsoft.com/office/drawing/2014/main" id="{BF723DB7-5C74-D680-92BB-7AC7A8BBA958}"/>
                </a:ext>
              </a:extLst>
            </p:cNvPr>
            <p:cNvGrpSpPr/>
            <p:nvPr/>
          </p:nvGrpSpPr>
          <p:grpSpPr>
            <a:xfrm>
              <a:off x="7257310" y="1295401"/>
              <a:ext cx="1702151" cy="1073490"/>
              <a:chOff x="7257310" y="1295401"/>
              <a:chExt cx="1702151" cy="1073490"/>
            </a:xfrm>
          </p:grpSpPr>
          <p:sp>
            <p:nvSpPr>
              <p:cNvPr id="39" name="Shape 74">
                <a:extLst>
                  <a:ext uri="{FF2B5EF4-FFF2-40B4-BE49-F238E27FC236}">
                    <a16:creationId xmlns:a16="http://schemas.microsoft.com/office/drawing/2014/main" id="{9D6E4FDB-CE04-B018-9F4D-B6941941EFA4}"/>
                  </a:ext>
                </a:extLst>
              </p:cNvPr>
              <p:cNvSpPr/>
              <p:nvPr/>
            </p:nvSpPr>
            <p:spPr>
              <a:xfrm flipH="1" flipV="1">
                <a:off x="7315432" y="1333501"/>
                <a:ext cx="1644029" cy="1035390"/>
              </a:xfrm>
              <a:prstGeom prst="line">
                <a:avLst/>
              </a:prstGeom>
              <a:noFill/>
              <a:ln w="12700" cap="flat">
                <a:solidFill>
                  <a:srgbClr val="FFFFFF"/>
                </a:solidFill>
                <a:prstDash val="solid"/>
                <a:bevel/>
              </a:ln>
              <a:effectLst/>
            </p:spPr>
            <p:txBody>
              <a:bodyPr wrap="square" lIns="0" tIns="0" rIns="0" bIns="0" numCol="1" anchor="t">
                <a:noAutofit/>
              </a:bodyPr>
              <a:lstStyle/>
              <a:p>
                <a:pPr defTabSz="512979">
                  <a:defRPr sz="1200">
                    <a:latin typeface="+mj-lt"/>
                    <a:ea typeface="+mj-ea"/>
                    <a:cs typeface="+mj-cs"/>
                    <a:sym typeface="Helvetica"/>
                  </a:defRPr>
                </a:pPr>
                <a:endParaRPr sz="1347"/>
              </a:p>
            </p:txBody>
          </p:sp>
          <p:sp>
            <p:nvSpPr>
              <p:cNvPr id="6" name="Shape 46">
                <a:extLst>
                  <a:ext uri="{FF2B5EF4-FFF2-40B4-BE49-F238E27FC236}">
                    <a16:creationId xmlns:a16="http://schemas.microsoft.com/office/drawing/2014/main" id="{77D82EFA-BA4F-B7B1-9E2A-0E78536AA321}"/>
                  </a:ext>
                </a:extLst>
              </p:cNvPr>
              <p:cNvSpPr/>
              <p:nvPr/>
            </p:nvSpPr>
            <p:spPr>
              <a:xfrm>
                <a:off x="7257310" y="1295401"/>
                <a:ext cx="58124" cy="7297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algn="ctr" defTabSz="1025959">
                  <a:defRPr>
                    <a:solidFill>
                      <a:srgbClr val="FFFFFF"/>
                    </a:solidFill>
                  </a:defRPr>
                </a:pPr>
                <a:endParaRPr/>
              </a:p>
            </p:txBody>
          </p:sp>
        </p:grpSp>
        <p:sp>
          <p:nvSpPr>
            <p:cNvPr id="50" name="Shape 77">
              <a:extLst>
                <a:ext uri="{FF2B5EF4-FFF2-40B4-BE49-F238E27FC236}">
                  <a16:creationId xmlns:a16="http://schemas.microsoft.com/office/drawing/2014/main" id="{0979F014-83BB-987D-0314-2DE25E5A92B8}"/>
                </a:ext>
              </a:extLst>
            </p:cNvPr>
            <p:cNvSpPr/>
            <p:nvPr/>
          </p:nvSpPr>
          <p:spPr>
            <a:xfrm>
              <a:off x="3977809" y="1161918"/>
              <a:ext cx="4856681" cy="1107996"/>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gn="ctr" defTabSz="461595"/>
              <a:r>
                <a:rPr u="sng" dirty="0">
                  <a:solidFill>
                    <a:srgbClr val="FFFFFF"/>
                  </a:solidFill>
                  <a:uFill>
                    <a:solidFill>
                      <a:srgbClr val="FFFFFF"/>
                    </a:solidFill>
                  </a:uFill>
                  <a:latin typeface="Segoe UI" panose="020B0502040204020203" pitchFamily="34" charset="0"/>
                  <a:cs typeface="Segoe UI" panose="020B0502040204020203" pitchFamily="34" charset="0"/>
                </a:rPr>
                <a:t>Target</a:t>
              </a:r>
              <a:r>
                <a:rPr dirty="0">
                  <a:solidFill>
                    <a:srgbClr val="FFFFFF"/>
                  </a:solidFill>
                  <a:uFill>
                    <a:solidFill>
                      <a:srgbClr val="FFFFFF"/>
                    </a:solidFill>
                  </a:uFill>
                  <a:latin typeface="Segoe UI" panose="020B0502040204020203" pitchFamily="34" charset="0"/>
                  <a:cs typeface="Segoe UI" panose="020B0502040204020203" pitchFamily="34" charset="0"/>
                </a:rPr>
                <a:t> Station</a:t>
              </a:r>
            </a:p>
            <a:p>
              <a:pPr marL="320611" indent="-320611" defTabSz="461595">
                <a:buFont typeface="Arial" panose="020B0604020202020204" pitchFamily="34" charset="0"/>
                <a:buChar char="•"/>
              </a:pPr>
              <a:r>
                <a:rPr dirty="0">
                  <a:solidFill>
                    <a:srgbClr val="FFFFFF"/>
                  </a:solidFill>
                  <a:uFill>
                    <a:solidFill>
                      <a:srgbClr val="FFFFFF"/>
                    </a:solidFill>
                  </a:uFill>
                  <a:latin typeface="Segoe UI" panose="020B0502040204020203" pitchFamily="34" charset="0"/>
                  <a:cs typeface="Segoe UI" panose="020B0502040204020203" pitchFamily="34" charset="0"/>
                </a:rPr>
                <a:t>He-gas cooled rotating</a:t>
              </a:r>
              <a:endParaRPr lang="en-GB" dirty="0">
                <a:solidFill>
                  <a:srgbClr val="FFFFFF"/>
                </a:solidFill>
                <a:uFill>
                  <a:solidFill>
                    <a:srgbClr val="FFFFFF"/>
                  </a:solidFill>
                </a:uFill>
                <a:latin typeface="Segoe UI" panose="020B0502040204020203" pitchFamily="34" charset="0"/>
                <a:cs typeface="Segoe UI" panose="020B0502040204020203" pitchFamily="34" charset="0"/>
              </a:endParaRPr>
            </a:p>
            <a:p>
              <a:pPr defTabSz="461595"/>
              <a:r>
                <a:rPr lang="en-GB" dirty="0">
                  <a:solidFill>
                    <a:srgbClr val="FFFFFF"/>
                  </a:solidFill>
                  <a:uFill>
                    <a:solidFill>
                      <a:srgbClr val="FFFFFF"/>
                    </a:solidFill>
                  </a:uFill>
                  <a:latin typeface="Segoe UI" panose="020B0502040204020203" pitchFamily="34" charset="0"/>
                  <a:cs typeface="Segoe UI" panose="020B0502040204020203" pitchFamily="34" charset="0"/>
                </a:rPr>
                <a:t>       </a:t>
              </a:r>
              <a:r>
                <a:rPr dirty="0">
                  <a:solidFill>
                    <a:srgbClr val="FFFFFF"/>
                  </a:solidFill>
                  <a:uFill>
                    <a:solidFill>
                      <a:srgbClr val="FFFFFF"/>
                    </a:solidFill>
                  </a:uFill>
                  <a:latin typeface="Segoe UI" panose="020B0502040204020203" pitchFamily="34" charset="0"/>
                  <a:cs typeface="Segoe UI" panose="020B0502040204020203" pitchFamily="34" charset="0"/>
                </a:rPr>
                <a:t>W-target</a:t>
              </a:r>
              <a:r>
                <a:rPr lang="en-US" dirty="0">
                  <a:solidFill>
                    <a:srgbClr val="FFFFFF"/>
                  </a:solidFill>
                  <a:uFill>
                    <a:solidFill>
                      <a:srgbClr val="FFFFFF"/>
                    </a:solidFill>
                  </a:uFill>
                  <a:latin typeface="Segoe UI" panose="020B0502040204020203" pitchFamily="34" charset="0"/>
                  <a:cs typeface="Segoe UI" panose="020B0502040204020203" pitchFamily="34" charset="0"/>
                </a:rPr>
                <a:t> (5MW average power)</a:t>
              </a:r>
            </a:p>
            <a:p>
              <a:pPr marL="320611" indent="-320611" defTabSz="461595">
                <a:buFont typeface="Arial" panose="020B0604020202020204" pitchFamily="34" charset="0"/>
                <a:buChar char="•"/>
              </a:pPr>
              <a:r>
                <a:rPr lang="en-US" dirty="0">
                  <a:solidFill>
                    <a:srgbClr val="FFFFFF"/>
                  </a:solidFill>
                  <a:uFill>
                    <a:solidFill>
                      <a:srgbClr val="FFFFFF"/>
                    </a:solidFill>
                  </a:uFill>
                  <a:latin typeface="Segoe UI" panose="020B0502040204020203" pitchFamily="34" charset="0"/>
                  <a:cs typeface="Segoe UI" panose="020B0502040204020203" pitchFamily="34" charset="0"/>
                </a:rPr>
                <a:t>42 beam ports</a:t>
              </a:r>
              <a:endParaRPr dirty="0">
                <a:solidFill>
                  <a:srgbClr val="FFFFFF"/>
                </a:solidFill>
                <a:uFill>
                  <a:solidFill>
                    <a:srgbClr val="FFFFFF"/>
                  </a:solidFill>
                </a:uFill>
                <a:latin typeface="Segoe UI" panose="020B0502040204020203" pitchFamily="34" charset="0"/>
                <a:cs typeface="Segoe UI" panose="020B0502040204020203" pitchFamily="34" charset="0"/>
              </a:endParaRPr>
            </a:p>
          </p:txBody>
        </p:sp>
      </p:grpSp>
      <p:sp>
        <p:nvSpPr>
          <p:cNvPr id="36" name="Shape 79">
            <a:extLst>
              <a:ext uri="{FF2B5EF4-FFF2-40B4-BE49-F238E27FC236}">
                <a16:creationId xmlns:a16="http://schemas.microsoft.com/office/drawing/2014/main" id="{6BB24254-F335-48EB-27D9-32763647D830}"/>
              </a:ext>
            </a:extLst>
          </p:cNvPr>
          <p:cNvSpPr/>
          <p:nvPr/>
        </p:nvSpPr>
        <p:spPr>
          <a:xfrm>
            <a:off x="8885331" y="2299806"/>
            <a:ext cx="155259" cy="1261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FF953E"/>
              </a:gs>
              <a:gs pos="100000">
                <a:srgbClr val="FFD1BB"/>
              </a:gs>
            </a:gsLst>
            <a:lin ang="16200000" scaled="0"/>
          </a:gradFill>
          <a:ln w="9525" cap="flat">
            <a:solidFill>
              <a:srgbClr val="4A7EBB"/>
            </a:solidFill>
            <a:prstDash val="solid"/>
            <a:bevel/>
          </a:ln>
          <a:effectLst>
            <a:outerShdw blurRad="38100" dist="23000" dir="5400000" rotWithShape="0">
              <a:srgbClr val="000000">
                <a:alpha val="35000"/>
              </a:srgbClr>
            </a:outerShdw>
          </a:effectLst>
        </p:spPr>
        <p:txBody>
          <a:bodyPr wrap="square" lIns="51307" tIns="51307" rIns="51307" bIns="51307" numCol="1" anchor="ctr">
            <a:noAutofit/>
          </a:bodyPr>
          <a:lstStyle/>
          <a:p>
            <a:pPr lvl="0">
              <a:defRPr>
                <a:solidFill>
                  <a:srgbClr val="FFFFFF"/>
                </a:solidFill>
              </a:defRPr>
            </a:pPr>
            <a:endParaRPr/>
          </a:p>
        </p:txBody>
      </p:sp>
      <p:sp>
        <p:nvSpPr>
          <p:cNvPr id="4" name="Slide Number Placeholder 3">
            <a:extLst>
              <a:ext uri="{FF2B5EF4-FFF2-40B4-BE49-F238E27FC236}">
                <a16:creationId xmlns:a16="http://schemas.microsoft.com/office/drawing/2014/main" id="{4B553A49-CC04-C30A-8C2C-57BDB5ED7B5F}"/>
              </a:ext>
            </a:extLst>
          </p:cNvPr>
          <p:cNvSpPr>
            <a:spLocks noGrp="1"/>
          </p:cNvSpPr>
          <p:nvPr>
            <p:ph type="sldNum" sz="quarter" idx="12"/>
          </p:nvPr>
        </p:nvSpPr>
        <p:spPr/>
        <p:txBody>
          <a:bodyPr/>
          <a:lstStyle/>
          <a:p>
            <a:fld id="{F7283078-D760-1647-8B80-66BA8B52336D}" type="slidenum">
              <a:rPr lang="sv-SE" smtClean="0"/>
              <a:t>6</a:t>
            </a:fld>
            <a:endParaRPr lang="sv-SE"/>
          </a:p>
        </p:txBody>
      </p:sp>
      <p:sp>
        <p:nvSpPr>
          <p:cNvPr id="12" name="Footer Placeholder 11">
            <a:extLst>
              <a:ext uri="{FF2B5EF4-FFF2-40B4-BE49-F238E27FC236}">
                <a16:creationId xmlns:a16="http://schemas.microsoft.com/office/drawing/2014/main" id="{78767691-BDDF-0198-5FD9-157EAE872F9C}"/>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230381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p:tmAbs val="0"/>
                                  </p:iterate>
                                  <p:childTnLst>
                                    <p:set>
                                      <p:cBhvr>
                                        <p:cTn id="10" fill="hold"/>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advAuto="0"/>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FC19CB-3F09-C681-A41E-7F955271BB8F}"/>
              </a:ext>
            </a:extLst>
          </p:cNvPr>
          <p:cNvSpPr>
            <a:spLocks/>
          </p:cNvSpPr>
          <p:nvPr/>
        </p:nvSpPr>
        <p:spPr>
          <a:xfrm>
            <a:off x="263" y="150"/>
            <a:ext cx="12191528" cy="7695903"/>
          </a:xfrm>
          <a:prstGeom prst="rect">
            <a:avLst/>
          </a:prstGeom>
          <a:gradFill flip="none" rotWithShape="1">
            <a:gsLst>
              <a:gs pos="54000">
                <a:schemeClr val="accent1">
                  <a:lumMod val="81000"/>
                  <a:alpha val="64953"/>
                </a:schemeClr>
              </a:gs>
              <a:gs pos="0">
                <a:schemeClr val="accent1">
                  <a:alpha val="96000"/>
                </a:schemeClr>
              </a:gs>
              <a:gs pos="97000">
                <a:schemeClr val="accent2"/>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grpSp>
        <p:nvGrpSpPr>
          <p:cNvPr id="177" name="Group 176">
            <a:extLst>
              <a:ext uri="{FF2B5EF4-FFF2-40B4-BE49-F238E27FC236}">
                <a16:creationId xmlns:a16="http://schemas.microsoft.com/office/drawing/2014/main" id="{6B8296CD-EC18-4D61-AAD8-1F8959B47E90}"/>
              </a:ext>
            </a:extLst>
          </p:cNvPr>
          <p:cNvGrpSpPr/>
          <p:nvPr/>
        </p:nvGrpSpPr>
        <p:grpSpPr>
          <a:xfrm>
            <a:off x="372806" y="2232450"/>
            <a:ext cx="368045" cy="405590"/>
            <a:chOff x="11021442" y="1472338"/>
            <a:chExt cx="387482" cy="402957"/>
          </a:xfrm>
        </p:grpSpPr>
        <p:sp>
          <p:nvSpPr>
            <p:cNvPr id="178" name="Rounded Rectangle 7">
              <a:extLst>
                <a:ext uri="{FF2B5EF4-FFF2-40B4-BE49-F238E27FC236}">
                  <a16:creationId xmlns:a16="http://schemas.microsoft.com/office/drawing/2014/main" id="{17CCBDF6-6E24-4BA2-A59C-BFA7691DE127}"/>
                </a:ext>
              </a:extLst>
            </p:cNvPr>
            <p:cNvSpPr/>
            <p:nvPr/>
          </p:nvSpPr>
          <p:spPr>
            <a:xfrm>
              <a:off x="11021442" y="1487813"/>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179" name="Picture 178" descr="lifescience_pos_ESS_science_icons_2015.ai">
              <a:extLst>
                <a:ext uri="{FF2B5EF4-FFF2-40B4-BE49-F238E27FC236}">
                  <a16:creationId xmlns:a16="http://schemas.microsoft.com/office/drawing/2014/main" id="{D1F9089D-1CF2-4FF8-BA19-9B07CC7CCF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1442" y="1472338"/>
              <a:ext cx="387481" cy="387481"/>
            </a:xfrm>
            <a:prstGeom prst="rect">
              <a:avLst/>
            </a:prstGeom>
          </p:spPr>
        </p:pic>
      </p:grpSp>
      <p:grpSp>
        <p:nvGrpSpPr>
          <p:cNvPr id="186" name="Group 185">
            <a:extLst>
              <a:ext uri="{FF2B5EF4-FFF2-40B4-BE49-F238E27FC236}">
                <a16:creationId xmlns:a16="http://schemas.microsoft.com/office/drawing/2014/main" id="{90B8C5A2-C82C-48D2-8BB4-A3CF51AE25F3}"/>
              </a:ext>
            </a:extLst>
          </p:cNvPr>
          <p:cNvGrpSpPr/>
          <p:nvPr/>
        </p:nvGrpSpPr>
        <p:grpSpPr>
          <a:xfrm>
            <a:off x="347933" y="4000494"/>
            <a:ext cx="410330" cy="434823"/>
            <a:chOff x="11059277" y="3112136"/>
            <a:chExt cx="432000" cy="432000"/>
          </a:xfrm>
        </p:grpSpPr>
        <p:sp>
          <p:nvSpPr>
            <p:cNvPr id="187" name="Rounded Rectangle 32">
              <a:extLst>
                <a:ext uri="{FF2B5EF4-FFF2-40B4-BE49-F238E27FC236}">
                  <a16:creationId xmlns:a16="http://schemas.microsoft.com/office/drawing/2014/main" id="{F594C299-D1A1-4EFF-AF4E-15B01B4FCCEF}"/>
                </a:ext>
              </a:extLst>
            </p:cNvPr>
            <p:cNvSpPr/>
            <p:nvPr/>
          </p:nvSpPr>
          <p:spPr>
            <a:xfrm>
              <a:off x="11085464" y="313439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188" name="Picture 187" descr="energy_pos_ESS_science_icons_2015.ai">
              <a:extLst>
                <a:ext uri="{FF2B5EF4-FFF2-40B4-BE49-F238E27FC236}">
                  <a16:creationId xmlns:a16="http://schemas.microsoft.com/office/drawing/2014/main" id="{EFC5C0E9-76E6-4ED9-BFBF-553DB6EC99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277" y="3112136"/>
              <a:ext cx="432000" cy="432000"/>
            </a:xfrm>
            <a:prstGeom prst="rect">
              <a:avLst/>
            </a:prstGeom>
          </p:spPr>
        </p:pic>
      </p:grpSp>
      <p:grpSp>
        <p:nvGrpSpPr>
          <p:cNvPr id="189" name="Group 188">
            <a:extLst>
              <a:ext uri="{FF2B5EF4-FFF2-40B4-BE49-F238E27FC236}">
                <a16:creationId xmlns:a16="http://schemas.microsoft.com/office/drawing/2014/main" id="{58EDB271-23B5-4C19-A8C0-9E3AEFA97AAE}"/>
              </a:ext>
            </a:extLst>
          </p:cNvPr>
          <p:cNvGrpSpPr/>
          <p:nvPr/>
        </p:nvGrpSpPr>
        <p:grpSpPr>
          <a:xfrm>
            <a:off x="371605" y="4735983"/>
            <a:ext cx="388229" cy="411402"/>
            <a:chOff x="11086639" y="3708763"/>
            <a:chExt cx="408732" cy="408732"/>
          </a:xfrm>
        </p:grpSpPr>
        <p:sp>
          <p:nvSpPr>
            <p:cNvPr id="190" name="Rounded Rectangle 33">
              <a:extLst>
                <a:ext uri="{FF2B5EF4-FFF2-40B4-BE49-F238E27FC236}">
                  <a16:creationId xmlns:a16="http://schemas.microsoft.com/office/drawing/2014/main" id="{3D4839BE-3D8A-4CDE-BCDA-6FED80F6ED44}"/>
                </a:ext>
              </a:extLst>
            </p:cNvPr>
            <p:cNvSpPr/>
            <p:nvPr/>
          </p:nvSpPr>
          <p:spPr>
            <a:xfrm>
              <a:off x="11091108" y="37236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191" name="Picture 190" descr="magnetism_pos_ESS_science_icons_2015.ai">
              <a:extLst>
                <a:ext uri="{FF2B5EF4-FFF2-40B4-BE49-F238E27FC236}">
                  <a16:creationId xmlns:a16="http://schemas.microsoft.com/office/drawing/2014/main" id="{CBE5A872-7F1A-404C-8795-08D64F39D1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6639" y="3708763"/>
              <a:ext cx="408732" cy="408732"/>
            </a:xfrm>
            <a:prstGeom prst="rect">
              <a:avLst/>
            </a:prstGeom>
          </p:spPr>
        </p:pic>
      </p:grpSp>
      <p:grpSp>
        <p:nvGrpSpPr>
          <p:cNvPr id="192" name="Group 191">
            <a:extLst>
              <a:ext uri="{FF2B5EF4-FFF2-40B4-BE49-F238E27FC236}">
                <a16:creationId xmlns:a16="http://schemas.microsoft.com/office/drawing/2014/main" id="{8CC4E512-C257-4ACD-B944-08F3629AD5F7}"/>
              </a:ext>
            </a:extLst>
          </p:cNvPr>
          <p:cNvGrpSpPr/>
          <p:nvPr/>
        </p:nvGrpSpPr>
        <p:grpSpPr>
          <a:xfrm>
            <a:off x="352331" y="6159725"/>
            <a:ext cx="373315" cy="399165"/>
            <a:chOff x="11085463" y="4243022"/>
            <a:chExt cx="393029" cy="396575"/>
          </a:xfrm>
        </p:grpSpPr>
        <p:sp>
          <p:nvSpPr>
            <p:cNvPr id="193" name="Rounded Rectangle 34">
              <a:extLst>
                <a:ext uri="{FF2B5EF4-FFF2-40B4-BE49-F238E27FC236}">
                  <a16:creationId xmlns:a16="http://schemas.microsoft.com/office/drawing/2014/main" id="{A264047E-6AA2-41B3-90AA-2A1E92ED7CA6}"/>
                </a:ext>
              </a:extLst>
            </p:cNvPr>
            <p:cNvSpPr/>
            <p:nvPr/>
          </p:nvSpPr>
          <p:spPr>
            <a:xfrm>
              <a:off x="11091010" y="4243022"/>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194" name="Picture 193" descr="archeology_pos_ESS_science_icons_2015.ai">
              <a:extLst>
                <a:ext uri="{FF2B5EF4-FFF2-40B4-BE49-F238E27FC236}">
                  <a16:creationId xmlns:a16="http://schemas.microsoft.com/office/drawing/2014/main" id="{8B2C407E-C04E-43B8-AE44-101769258C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85463" y="4261978"/>
              <a:ext cx="377619" cy="377619"/>
            </a:xfrm>
            <a:prstGeom prst="rect">
              <a:avLst/>
            </a:prstGeom>
          </p:spPr>
        </p:pic>
      </p:grpSp>
      <p:grpSp>
        <p:nvGrpSpPr>
          <p:cNvPr id="195" name="Group 194">
            <a:extLst>
              <a:ext uri="{FF2B5EF4-FFF2-40B4-BE49-F238E27FC236}">
                <a16:creationId xmlns:a16="http://schemas.microsoft.com/office/drawing/2014/main" id="{C51DEF79-DE7A-4412-8EC8-A79F881201EF}"/>
              </a:ext>
            </a:extLst>
          </p:cNvPr>
          <p:cNvGrpSpPr/>
          <p:nvPr/>
        </p:nvGrpSpPr>
        <p:grpSpPr>
          <a:xfrm>
            <a:off x="339290" y="6840602"/>
            <a:ext cx="410330" cy="434823"/>
            <a:chOff x="11073689" y="4764413"/>
            <a:chExt cx="432000" cy="432000"/>
          </a:xfrm>
        </p:grpSpPr>
        <p:sp>
          <p:nvSpPr>
            <p:cNvPr id="196" name="Rounded Rectangle 35">
              <a:extLst>
                <a:ext uri="{FF2B5EF4-FFF2-40B4-BE49-F238E27FC236}">
                  <a16:creationId xmlns:a16="http://schemas.microsoft.com/office/drawing/2014/main" id="{41748B09-6135-477C-86A0-7B3AE015BCD7}"/>
                </a:ext>
              </a:extLst>
            </p:cNvPr>
            <p:cNvSpPr/>
            <p:nvPr/>
          </p:nvSpPr>
          <p:spPr>
            <a:xfrm>
              <a:off x="11095125" y="4769987"/>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197" name="Picture 196" descr="physics_pos_ESS_science_icons_2015.ai">
              <a:extLst>
                <a:ext uri="{FF2B5EF4-FFF2-40B4-BE49-F238E27FC236}">
                  <a16:creationId xmlns:a16="http://schemas.microsoft.com/office/drawing/2014/main" id="{B1D43BAB-9287-48A1-828E-213031A182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73689" y="4764413"/>
              <a:ext cx="432000" cy="432000"/>
            </a:xfrm>
            <a:prstGeom prst="rect">
              <a:avLst/>
            </a:prstGeom>
          </p:spPr>
        </p:pic>
      </p:grpSp>
      <p:grpSp>
        <p:nvGrpSpPr>
          <p:cNvPr id="243" name="Group 242">
            <a:extLst>
              <a:ext uri="{FF2B5EF4-FFF2-40B4-BE49-F238E27FC236}">
                <a16:creationId xmlns:a16="http://schemas.microsoft.com/office/drawing/2014/main" id="{6861B86B-ECA3-4B33-A6C5-E15D2C6DE61F}"/>
              </a:ext>
            </a:extLst>
          </p:cNvPr>
          <p:cNvGrpSpPr/>
          <p:nvPr/>
        </p:nvGrpSpPr>
        <p:grpSpPr>
          <a:xfrm>
            <a:off x="364065" y="2820800"/>
            <a:ext cx="394196" cy="417724"/>
            <a:chOff x="11076265" y="2022104"/>
            <a:chExt cx="415012" cy="415012"/>
          </a:xfrm>
        </p:grpSpPr>
        <p:sp>
          <p:nvSpPr>
            <p:cNvPr id="244" name="Rounded Rectangle 99">
              <a:extLst>
                <a:ext uri="{FF2B5EF4-FFF2-40B4-BE49-F238E27FC236}">
                  <a16:creationId xmlns:a16="http://schemas.microsoft.com/office/drawing/2014/main" id="{8A7F972B-D495-4C5E-ADBD-93CB5FFF0BBB}"/>
                </a:ext>
              </a:extLst>
            </p:cNvPr>
            <p:cNvSpPr/>
            <p:nvPr/>
          </p:nvSpPr>
          <p:spPr>
            <a:xfrm>
              <a:off x="11085464" y="20225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b="1"/>
            </a:p>
          </p:txBody>
        </p:sp>
        <p:pic>
          <p:nvPicPr>
            <p:cNvPr id="245" name="Picture 244" descr="softmatter_pos_ESS_science_icons_2015.ai">
              <a:extLst>
                <a:ext uri="{FF2B5EF4-FFF2-40B4-BE49-F238E27FC236}">
                  <a16:creationId xmlns:a16="http://schemas.microsoft.com/office/drawing/2014/main" id="{0C57F6CD-245E-473E-AF8D-18D6CB31F5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76265" y="2022104"/>
              <a:ext cx="415012" cy="415012"/>
            </a:xfrm>
            <a:prstGeom prst="rect">
              <a:avLst/>
            </a:prstGeom>
          </p:spPr>
        </p:pic>
      </p:grpSp>
      <p:grpSp>
        <p:nvGrpSpPr>
          <p:cNvPr id="264" name="Group 263">
            <a:extLst>
              <a:ext uri="{FF2B5EF4-FFF2-40B4-BE49-F238E27FC236}">
                <a16:creationId xmlns:a16="http://schemas.microsoft.com/office/drawing/2014/main" id="{C2B461CF-D983-463A-969F-5E66DD128C68}"/>
              </a:ext>
            </a:extLst>
          </p:cNvPr>
          <p:cNvGrpSpPr/>
          <p:nvPr/>
        </p:nvGrpSpPr>
        <p:grpSpPr>
          <a:xfrm>
            <a:off x="367418" y="3390918"/>
            <a:ext cx="410330" cy="434823"/>
            <a:chOff x="11067771" y="2534803"/>
            <a:chExt cx="432000" cy="432000"/>
          </a:xfrm>
        </p:grpSpPr>
        <p:sp>
          <p:nvSpPr>
            <p:cNvPr id="265" name="Rounded Rectangle 120">
              <a:extLst>
                <a:ext uri="{FF2B5EF4-FFF2-40B4-BE49-F238E27FC236}">
                  <a16:creationId xmlns:a16="http://schemas.microsoft.com/office/drawing/2014/main" id="{80ED3F8A-622D-44ED-8D33-4F52BF3F3AAC}"/>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66" name="Picture 265" descr="chemistry_pos_ESS_science_icons_2015.ai">
              <a:extLst>
                <a:ext uri="{FF2B5EF4-FFF2-40B4-BE49-F238E27FC236}">
                  <a16:creationId xmlns:a16="http://schemas.microsoft.com/office/drawing/2014/main" id="{10EEA842-47BB-47B4-9AA1-335B947C4E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91" name="Group 290">
            <a:extLst>
              <a:ext uri="{FF2B5EF4-FFF2-40B4-BE49-F238E27FC236}">
                <a16:creationId xmlns:a16="http://schemas.microsoft.com/office/drawing/2014/main" id="{139F87A3-8F7A-40CF-BFB0-A4D154287693}"/>
              </a:ext>
            </a:extLst>
          </p:cNvPr>
          <p:cNvGrpSpPr/>
          <p:nvPr/>
        </p:nvGrpSpPr>
        <p:grpSpPr>
          <a:xfrm>
            <a:off x="357344" y="5476768"/>
            <a:ext cx="384853" cy="381889"/>
            <a:chOff x="11101194" y="4254900"/>
            <a:chExt cx="468291" cy="444399"/>
          </a:xfrm>
        </p:grpSpPr>
        <p:sp>
          <p:nvSpPr>
            <p:cNvPr id="292" name="Rounded Rectangle 150">
              <a:extLst>
                <a:ext uri="{FF2B5EF4-FFF2-40B4-BE49-F238E27FC236}">
                  <a16:creationId xmlns:a16="http://schemas.microsoft.com/office/drawing/2014/main" id="{73EE6435-9A2F-4B05-BFA6-E3BFA79BC4D4}"/>
                </a:ext>
              </a:extLst>
            </p:cNvPr>
            <p:cNvSpPr/>
            <p:nvPr/>
          </p:nvSpPr>
          <p:spPr>
            <a:xfrm>
              <a:off x="11101194" y="4254900"/>
              <a:ext cx="468291" cy="43669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93" name="Picture 292" descr="engineering_pos_ESS_science_icons_2015.ai">
              <a:extLst>
                <a:ext uri="{FF2B5EF4-FFF2-40B4-BE49-F238E27FC236}">
                  <a16:creationId xmlns:a16="http://schemas.microsoft.com/office/drawing/2014/main" id="{2772AC4E-7498-4597-97DC-256B181609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28929" y="4267299"/>
              <a:ext cx="432000" cy="432000"/>
            </a:xfrm>
            <a:prstGeom prst="rect">
              <a:avLst/>
            </a:prstGeom>
          </p:spPr>
        </p:pic>
      </p:grpSp>
      <p:grpSp>
        <p:nvGrpSpPr>
          <p:cNvPr id="4" name="Group 3">
            <a:extLst>
              <a:ext uri="{FF2B5EF4-FFF2-40B4-BE49-F238E27FC236}">
                <a16:creationId xmlns:a16="http://schemas.microsoft.com/office/drawing/2014/main" id="{BBDC6535-71E9-44F4-AE7C-4B12A71EF5A4}"/>
              </a:ext>
            </a:extLst>
          </p:cNvPr>
          <p:cNvGrpSpPr/>
          <p:nvPr/>
        </p:nvGrpSpPr>
        <p:grpSpPr>
          <a:xfrm>
            <a:off x="3954802" y="-52577"/>
            <a:ext cx="9731551" cy="7756636"/>
            <a:chOff x="4949004" y="1111318"/>
            <a:chExt cx="7610519" cy="6263725"/>
          </a:xfrm>
        </p:grpSpPr>
        <p:pic>
          <p:nvPicPr>
            <p:cNvPr id="176" name="Picture 175">
              <a:extLst>
                <a:ext uri="{FF2B5EF4-FFF2-40B4-BE49-F238E27FC236}">
                  <a16:creationId xmlns:a16="http://schemas.microsoft.com/office/drawing/2014/main" id="{7D909B52-8D42-4F53-9C7C-9BEC08FB61A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4949004" y="1111318"/>
              <a:ext cx="7610519" cy="6263725"/>
            </a:xfrm>
            <a:prstGeom prst="rect">
              <a:avLst/>
            </a:prstGeom>
          </p:spPr>
        </p:pic>
        <p:grpSp>
          <p:nvGrpSpPr>
            <p:cNvPr id="180" name="Group 179">
              <a:extLst>
                <a:ext uri="{FF2B5EF4-FFF2-40B4-BE49-F238E27FC236}">
                  <a16:creationId xmlns:a16="http://schemas.microsoft.com/office/drawing/2014/main" id="{D7E118BC-7251-4359-8FB0-8C198B2D4D75}"/>
                </a:ext>
              </a:extLst>
            </p:cNvPr>
            <p:cNvGrpSpPr/>
            <p:nvPr/>
          </p:nvGrpSpPr>
          <p:grpSpPr>
            <a:xfrm>
              <a:off x="8231356" y="5897110"/>
              <a:ext cx="228451" cy="242779"/>
              <a:chOff x="11076265" y="2022104"/>
              <a:chExt cx="415012" cy="415012"/>
            </a:xfrm>
          </p:grpSpPr>
          <p:sp>
            <p:nvSpPr>
              <p:cNvPr id="181" name="Rounded Rectangle 11">
                <a:extLst>
                  <a:ext uri="{FF2B5EF4-FFF2-40B4-BE49-F238E27FC236}">
                    <a16:creationId xmlns:a16="http://schemas.microsoft.com/office/drawing/2014/main" id="{8B327CCA-C91C-4955-8716-1CD47150B052}"/>
                  </a:ext>
                </a:extLst>
              </p:cNvPr>
              <p:cNvSpPr/>
              <p:nvPr/>
            </p:nvSpPr>
            <p:spPr>
              <a:xfrm>
                <a:off x="11085464" y="20225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182" name="Picture 181" descr="softmatter_pos_ESS_science_icons_2015.ai">
                <a:extLst>
                  <a:ext uri="{FF2B5EF4-FFF2-40B4-BE49-F238E27FC236}">
                    <a16:creationId xmlns:a16="http://schemas.microsoft.com/office/drawing/2014/main" id="{58F7F45F-F729-4A57-BBB3-A0C6F3B3C0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76265" y="2022104"/>
                <a:ext cx="415012" cy="415012"/>
              </a:xfrm>
              <a:prstGeom prst="rect">
                <a:avLst/>
              </a:prstGeom>
            </p:spPr>
          </p:pic>
        </p:grpSp>
        <p:grpSp>
          <p:nvGrpSpPr>
            <p:cNvPr id="183" name="Group 182">
              <a:extLst>
                <a:ext uri="{FF2B5EF4-FFF2-40B4-BE49-F238E27FC236}">
                  <a16:creationId xmlns:a16="http://schemas.microsoft.com/office/drawing/2014/main" id="{671C4B8C-EAE8-4735-9A42-0F4CCCE0544A}"/>
                </a:ext>
              </a:extLst>
            </p:cNvPr>
            <p:cNvGrpSpPr/>
            <p:nvPr/>
          </p:nvGrpSpPr>
          <p:grpSpPr>
            <a:xfrm>
              <a:off x="7439411" y="1447674"/>
              <a:ext cx="237802" cy="252717"/>
              <a:chOff x="11067771" y="2534803"/>
              <a:chExt cx="432000" cy="432000"/>
            </a:xfrm>
          </p:grpSpPr>
          <p:sp>
            <p:nvSpPr>
              <p:cNvPr id="184" name="Rounded Rectangle 31">
                <a:extLst>
                  <a:ext uri="{FF2B5EF4-FFF2-40B4-BE49-F238E27FC236}">
                    <a16:creationId xmlns:a16="http://schemas.microsoft.com/office/drawing/2014/main" id="{25C11A7E-9D8C-46AA-9283-4191405A2BAB}"/>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185" name="Picture 184" descr="chemistry_pos_ESS_science_icons_2015.ai">
                <a:extLst>
                  <a:ext uri="{FF2B5EF4-FFF2-40B4-BE49-F238E27FC236}">
                    <a16:creationId xmlns:a16="http://schemas.microsoft.com/office/drawing/2014/main" id="{5521211E-4EE3-4F99-847D-0A230F2532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198" name="Group 197">
              <a:extLst>
                <a:ext uri="{FF2B5EF4-FFF2-40B4-BE49-F238E27FC236}">
                  <a16:creationId xmlns:a16="http://schemas.microsoft.com/office/drawing/2014/main" id="{5493BA64-072D-4B5D-B8AF-E11DA085D5F6}"/>
                </a:ext>
              </a:extLst>
            </p:cNvPr>
            <p:cNvGrpSpPr/>
            <p:nvPr/>
          </p:nvGrpSpPr>
          <p:grpSpPr>
            <a:xfrm>
              <a:off x="6731751" y="1934263"/>
              <a:ext cx="213296" cy="235727"/>
              <a:chOff x="11021442" y="1472338"/>
              <a:chExt cx="387482" cy="402957"/>
            </a:xfrm>
          </p:grpSpPr>
          <p:sp>
            <p:nvSpPr>
              <p:cNvPr id="199" name="Rounded Rectangle 54">
                <a:extLst>
                  <a:ext uri="{FF2B5EF4-FFF2-40B4-BE49-F238E27FC236}">
                    <a16:creationId xmlns:a16="http://schemas.microsoft.com/office/drawing/2014/main" id="{2C38EC41-A96A-4E0D-B499-D8114F2B211F}"/>
                  </a:ext>
                </a:extLst>
              </p:cNvPr>
              <p:cNvSpPr/>
              <p:nvPr/>
            </p:nvSpPr>
            <p:spPr>
              <a:xfrm>
                <a:off x="11021442" y="1487813"/>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00" name="Picture 199" descr="lifescience_pos_ESS_science_icons_2015.ai">
                <a:extLst>
                  <a:ext uri="{FF2B5EF4-FFF2-40B4-BE49-F238E27FC236}">
                    <a16:creationId xmlns:a16="http://schemas.microsoft.com/office/drawing/2014/main" id="{C07379E0-BD45-4B33-95F5-D361442A09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1442" y="1472338"/>
                <a:ext cx="387481" cy="387481"/>
              </a:xfrm>
              <a:prstGeom prst="rect">
                <a:avLst/>
              </a:prstGeom>
            </p:spPr>
          </p:pic>
        </p:grpSp>
        <p:grpSp>
          <p:nvGrpSpPr>
            <p:cNvPr id="201" name="Group 200">
              <a:extLst>
                <a:ext uri="{FF2B5EF4-FFF2-40B4-BE49-F238E27FC236}">
                  <a16:creationId xmlns:a16="http://schemas.microsoft.com/office/drawing/2014/main" id="{9723133B-47FF-426F-BB5E-7152EB881583}"/>
                </a:ext>
              </a:extLst>
            </p:cNvPr>
            <p:cNvGrpSpPr/>
            <p:nvPr/>
          </p:nvGrpSpPr>
          <p:grpSpPr>
            <a:xfrm>
              <a:off x="6019915" y="2522145"/>
              <a:ext cx="213296" cy="235727"/>
              <a:chOff x="11021442" y="1472338"/>
              <a:chExt cx="387482" cy="402957"/>
            </a:xfrm>
          </p:grpSpPr>
          <p:sp>
            <p:nvSpPr>
              <p:cNvPr id="202" name="Rounded Rectangle 57">
                <a:extLst>
                  <a:ext uri="{FF2B5EF4-FFF2-40B4-BE49-F238E27FC236}">
                    <a16:creationId xmlns:a16="http://schemas.microsoft.com/office/drawing/2014/main" id="{51216150-4524-4FF9-8E9A-968307D8BDCF}"/>
                  </a:ext>
                </a:extLst>
              </p:cNvPr>
              <p:cNvSpPr/>
              <p:nvPr/>
            </p:nvSpPr>
            <p:spPr>
              <a:xfrm>
                <a:off x="11021442" y="1487813"/>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03" name="Picture 202" descr="lifescience_pos_ESS_science_icons_2015.ai">
                <a:extLst>
                  <a:ext uri="{FF2B5EF4-FFF2-40B4-BE49-F238E27FC236}">
                    <a16:creationId xmlns:a16="http://schemas.microsoft.com/office/drawing/2014/main" id="{E99A148C-C0F5-4AC2-9445-E78027CF00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1442" y="1472338"/>
                <a:ext cx="387481" cy="387481"/>
              </a:xfrm>
              <a:prstGeom prst="rect">
                <a:avLst/>
              </a:prstGeom>
            </p:spPr>
          </p:pic>
        </p:grpSp>
        <p:grpSp>
          <p:nvGrpSpPr>
            <p:cNvPr id="204" name="Group 203">
              <a:extLst>
                <a:ext uri="{FF2B5EF4-FFF2-40B4-BE49-F238E27FC236}">
                  <a16:creationId xmlns:a16="http://schemas.microsoft.com/office/drawing/2014/main" id="{3917A000-194A-435D-BAD4-5612825A37F1}"/>
                </a:ext>
              </a:extLst>
            </p:cNvPr>
            <p:cNvGrpSpPr/>
            <p:nvPr/>
          </p:nvGrpSpPr>
          <p:grpSpPr>
            <a:xfrm>
              <a:off x="8028482" y="5954519"/>
              <a:ext cx="213296" cy="235727"/>
              <a:chOff x="11021442" y="1472338"/>
              <a:chExt cx="387482" cy="402957"/>
            </a:xfrm>
          </p:grpSpPr>
          <p:sp>
            <p:nvSpPr>
              <p:cNvPr id="205" name="Rounded Rectangle 60">
                <a:extLst>
                  <a:ext uri="{FF2B5EF4-FFF2-40B4-BE49-F238E27FC236}">
                    <a16:creationId xmlns:a16="http://schemas.microsoft.com/office/drawing/2014/main" id="{E07D624F-954C-4DE7-8B44-97DD85929C34}"/>
                  </a:ext>
                </a:extLst>
              </p:cNvPr>
              <p:cNvSpPr/>
              <p:nvPr/>
            </p:nvSpPr>
            <p:spPr>
              <a:xfrm>
                <a:off x="11021442" y="1487813"/>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06" name="Picture 205" descr="lifescience_pos_ESS_science_icons_2015.ai">
                <a:extLst>
                  <a:ext uri="{FF2B5EF4-FFF2-40B4-BE49-F238E27FC236}">
                    <a16:creationId xmlns:a16="http://schemas.microsoft.com/office/drawing/2014/main" id="{97D6F2AA-91C9-4966-B1AA-1ACED3E1A8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1442" y="1472338"/>
                <a:ext cx="387481" cy="387481"/>
              </a:xfrm>
              <a:prstGeom prst="rect">
                <a:avLst/>
              </a:prstGeom>
            </p:spPr>
          </p:pic>
        </p:grpSp>
        <p:grpSp>
          <p:nvGrpSpPr>
            <p:cNvPr id="207" name="Group 206">
              <a:extLst>
                <a:ext uri="{FF2B5EF4-FFF2-40B4-BE49-F238E27FC236}">
                  <a16:creationId xmlns:a16="http://schemas.microsoft.com/office/drawing/2014/main" id="{3BD27F5E-001F-423C-8BC4-C55FCBE1C795}"/>
                </a:ext>
              </a:extLst>
            </p:cNvPr>
            <p:cNvGrpSpPr/>
            <p:nvPr/>
          </p:nvGrpSpPr>
          <p:grpSpPr>
            <a:xfrm>
              <a:off x="9819908" y="4637938"/>
              <a:ext cx="213296" cy="235727"/>
              <a:chOff x="11021442" y="1472338"/>
              <a:chExt cx="387482" cy="402957"/>
            </a:xfrm>
          </p:grpSpPr>
          <p:sp>
            <p:nvSpPr>
              <p:cNvPr id="208" name="Rounded Rectangle 63">
                <a:extLst>
                  <a:ext uri="{FF2B5EF4-FFF2-40B4-BE49-F238E27FC236}">
                    <a16:creationId xmlns:a16="http://schemas.microsoft.com/office/drawing/2014/main" id="{1DC52A0C-F247-42F1-80DD-081C0C86FC1E}"/>
                  </a:ext>
                </a:extLst>
              </p:cNvPr>
              <p:cNvSpPr/>
              <p:nvPr/>
            </p:nvSpPr>
            <p:spPr>
              <a:xfrm>
                <a:off x="11021442" y="1487813"/>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09" name="Picture 208" descr="lifescience_pos_ESS_science_icons_2015.ai">
                <a:extLst>
                  <a:ext uri="{FF2B5EF4-FFF2-40B4-BE49-F238E27FC236}">
                    <a16:creationId xmlns:a16="http://schemas.microsoft.com/office/drawing/2014/main" id="{FA9C8A84-366B-414D-AB56-39A9631E8E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1442" y="1472338"/>
                <a:ext cx="387481" cy="387481"/>
              </a:xfrm>
              <a:prstGeom prst="rect">
                <a:avLst/>
              </a:prstGeom>
            </p:spPr>
          </p:pic>
        </p:grpSp>
        <p:grpSp>
          <p:nvGrpSpPr>
            <p:cNvPr id="210" name="Group 209">
              <a:extLst>
                <a:ext uri="{FF2B5EF4-FFF2-40B4-BE49-F238E27FC236}">
                  <a16:creationId xmlns:a16="http://schemas.microsoft.com/office/drawing/2014/main" id="{64333437-82E6-4884-B950-FBA2378C9BC0}"/>
                </a:ext>
              </a:extLst>
            </p:cNvPr>
            <p:cNvGrpSpPr/>
            <p:nvPr/>
          </p:nvGrpSpPr>
          <p:grpSpPr>
            <a:xfrm>
              <a:off x="5469045" y="3185842"/>
              <a:ext cx="213296" cy="235727"/>
              <a:chOff x="11021442" y="1472338"/>
              <a:chExt cx="387482" cy="402957"/>
            </a:xfrm>
          </p:grpSpPr>
          <p:sp>
            <p:nvSpPr>
              <p:cNvPr id="211" name="Rounded Rectangle 66">
                <a:extLst>
                  <a:ext uri="{FF2B5EF4-FFF2-40B4-BE49-F238E27FC236}">
                    <a16:creationId xmlns:a16="http://schemas.microsoft.com/office/drawing/2014/main" id="{6C33DD94-B4D7-4FDC-ADC2-7452E603807A}"/>
                  </a:ext>
                </a:extLst>
              </p:cNvPr>
              <p:cNvSpPr/>
              <p:nvPr/>
            </p:nvSpPr>
            <p:spPr>
              <a:xfrm>
                <a:off x="11021442" y="1487813"/>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12" name="Picture 211" descr="lifescience_pos_ESS_science_icons_2015.ai">
                <a:extLst>
                  <a:ext uri="{FF2B5EF4-FFF2-40B4-BE49-F238E27FC236}">
                    <a16:creationId xmlns:a16="http://schemas.microsoft.com/office/drawing/2014/main" id="{B33854BC-1C12-4A9A-A7A1-D87EF25DE1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1442" y="1472338"/>
                <a:ext cx="387481" cy="387481"/>
              </a:xfrm>
              <a:prstGeom prst="rect">
                <a:avLst/>
              </a:prstGeom>
            </p:spPr>
          </p:pic>
        </p:grpSp>
        <p:grpSp>
          <p:nvGrpSpPr>
            <p:cNvPr id="213" name="Group 212">
              <a:extLst>
                <a:ext uri="{FF2B5EF4-FFF2-40B4-BE49-F238E27FC236}">
                  <a16:creationId xmlns:a16="http://schemas.microsoft.com/office/drawing/2014/main" id="{86DBC275-9A03-4801-9D6F-5AEE86DB8BE1}"/>
                </a:ext>
              </a:extLst>
            </p:cNvPr>
            <p:cNvGrpSpPr/>
            <p:nvPr/>
          </p:nvGrpSpPr>
          <p:grpSpPr>
            <a:xfrm>
              <a:off x="9427560" y="4654954"/>
              <a:ext cx="213296" cy="235727"/>
              <a:chOff x="11021442" y="1472338"/>
              <a:chExt cx="387482" cy="402957"/>
            </a:xfrm>
          </p:grpSpPr>
          <p:sp>
            <p:nvSpPr>
              <p:cNvPr id="214" name="Rounded Rectangle 69">
                <a:extLst>
                  <a:ext uri="{FF2B5EF4-FFF2-40B4-BE49-F238E27FC236}">
                    <a16:creationId xmlns:a16="http://schemas.microsoft.com/office/drawing/2014/main" id="{D673988F-8457-4322-A9F2-14F7E9740185}"/>
                  </a:ext>
                </a:extLst>
              </p:cNvPr>
              <p:cNvSpPr/>
              <p:nvPr/>
            </p:nvSpPr>
            <p:spPr>
              <a:xfrm>
                <a:off x="11021442" y="1487813"/>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15" name="Picture 214" descr="lifescience_pos_ESS_science_icons_2015.ai">
                <a:extLst>
                  <a:ext uri="{FF2B5EF4-FFF2-40B4-BE49-F238E27FC236}">
                    <a16:creationId xmlns:a16="http://schemas.microsoft.com/office/drawing/2014/main" id="{97C113F9-58FA-46C2-946E-16CBACEF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1442" y="1472338"/>
                <a:ext cx="387481" cy="387481"/>
              </a:xfrm>
              <a:prstGeom prst="rect">
                <a:avLst/>
              </a:prstGeom>
            </p:spPr>
          </p:pic>
        </p:grpSp>
        <p:grpSp>
          <p:nvGrpSpPr>
            <p:cNvPr id="216" name="Group 215">
              <a:extLst>
                <a:ext uri="{FF2B5EF4-FFF2-40B4-BE49-F238E27FC236}">
                  <a16:creationId xmlns:a16="http://schemas.microsoft.com/office/drawing/2014/main" id="{62673624-5698-43B5-AEC4-6882D6F1B49E}"/>
                </a:ext>
              </a:extLst>
            </p:cNvPr>
            <p:cNvGrpSpPr/>
            <p:nvPr/>
          </p:nvGrpSpPr>
          <p:grpSpPr>
            <a:xfrm>
              <a:off x="6211600" y="2715586"/>
              <a:ext cx="228451" cy="242779"/>
              <a:chOff x="11076265" y="2022104"/>
              <a:chExt cx="415012" cy="415012"/>
            </a:xfrm>
          </p:grpSpPr>
          <p:sp>
            <p:nvSpPr>
              <p:cNvPr id="217" name="Rounded Rectangle 72">
                <a:extLst>
                  <a:ext uri="{FF2B5EF4-FFF2-40B4-BE49-F238E27FC236}">
                    <a16:creationId xmlns:a16="http://schemas.microsoft.com/office/drawing/2014/main" id="{607FC836-0799-47B8-B1E4-7C634709D8B5}"/>
                  </a:ext>
                </a:extLst>
              </p:cNvPr>
              <p:cNvSpPr/>
              <p:nvPr/>
            </p:nvSpPr>
            <p:spPr>
              <a:xfrm>
                <a:off x="11085464" y="20225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18" name="Picture 217" descr="softmatter_pos_ESS_science_icons_2015.ai">
                <a:extLst>
                  <a:ext uri="{FF2B5EF4-FFF2-40B4-BE49-F238E27FC236}">
                    <a16:creationId xmlns:a16="http://schemas.microsoft.com/office/drawing/2014/main" id="{1C84054E-2F17-495A-95AA-3701ACA5BB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76265" y="2022104"/>
                <a:ext cx="415012" cy="415012"/>
              </a:xfrm>
              <a:prstGeom prst="rect">
                <a:avLst/>
              </a:prstGeom>
            </p:spPr>
          </p:pic>
        </p:grpSp>
        <p:grpSp>
          <p:nvGrpSpPr>
            <p:cNvPr id="219" name="Group 218">
              <a:extLst>
                <a:ext uri="{FF2B5EF4-FFF2-40B4-BE49-F238E27FC236}">
                  <a16:creationId xmlns:a16="http://schemas.microsoft.com/office/drawing/2014/main" id="{7A53948A-50EF-48B9-B084-DC2C222481C3}"/>
                </a:ext>
              </a:extLst>
            </p:cNvPr>
            <p:cNvGrpSpPr/>
            <p:nvPr/>
          </p:nvGrpSpPr>
          <p:grpSpPr>
            <a:xfrm>
              <a:off x="9631129" y="5000099"/>
              <a:ext cx="228451" cy="242779"/>
              <a:chOff x="11076265" y="2022104"/>
              <a:chExt cx="415012" cy="415012"/>
            </a:xfrm>
          </p:grpSpPr>
          <p:sp>
            <p:nvSpPr>
              <p:cNvPr id="220" name="Rounded Rectangle 75">
                <a:extLst>
                  <a:ext uri="{FF2B5EF4-FFF2-40B4-BE49-F238E27FC236}">
                    <a16:creationId xmlns:a16="http://schemas.microsoft.com/office/drawing/2014/main" id="{0A9A8BD5-B566-40D5-816C-2ECC40ABA9A0}"/>
                  </a:ext>
                </a:extLst>
              </p:cNvPr>
              <p:cNvSpPr/>
              <p:nvPr/>
            </p:nvSpPr>
            <p:spPr>
              <a:xfrm>
                <a:off x="11085464" y="20225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21" name="Picture 220" descr="softmatter_pos_ESS_science_icons_2015.ai">
                <a:extLst>
                  <a:ext uri="{FF2B5EF4-FFF2-40B4-BE49-F238E27FC236}">
                    <a16:creationId xmlns:a16="http://schemas.microsoft.com/office/drawing/2014/main" id="{25B9E6DA-31CD-449F-ADFC-3EF510CEE3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76265" y="2022104"/>
                <a:ext cx="415012" cy="415012"/>
              </a:xfrm>
              <a:prstGeom prst="rect">
                <a:avLst/>
              </a:prstGeom>
            </p:spPr>
          </p:pic>
        </p:grpSp>
        <p:grpSp>
          <p:nvGrpSpPr>
            <p:cNvPr id="222" name="Group 221">
              <a:extLst>
                <a:ext uri="{FF2B5EF4-FFF2-40B4-BE49-F238E27FC236}">
                  <a16:creationId xmlns:a16="http://schemas.microsoft.com/office/drawing/2014/main" id="{222EAAB3-9883-4A6F-8BBE-EB8036794713}"/>
                </a:ext>
              </a:extLst>
            </p:cNvPr>
            <p:cNvGrpSpPr/>
            <p:nvPr/>
          </p:nvGrpSpPr>
          <p:grpSpPr>
            <a:xfrm>
              <a:off x="9333614" y="4871004"/>
              <a:ext cx="228451" cy="242779"/>
              <a:chOff x="11076265" y="2022104"/>
              <a:chExt cx="415012" cy="415012"/>
            </a:xfrm>
          </p:grpSpPr>
          <p:sp>
            <p:nvSpPr>
              <p:cNvPr id="223" name="Rounded Rectangle 78">
                <a:extLst>
                  <a:ext uri="{FF2B5EF4-FFF2-40B4-BE49-F238E27FC236}">
                    <a16:creationId xmlns:a16="http://schemas.microsoft.com/office/drawing/2014/main" id="{7AF24808-E30F-4E89-9B41-9BBF4EA85675}"/>
                  </a:ext>
                </a:extLst>
              </p:cNvPr>
              <p:cNvSpPr/>
              <p:nvPr/>
            </p:nvSpPr>
            <p:spPr>
              <a:xfrm>
                <a:off x="11085464" y="20225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24" name="Picture 223" descr="softmatter_pos_ESS_science_icons_2015.ai">
                <a:extLst>
                  <a:ext uri="{FF2B5EF4-FFF2-40B4-BE49-F238E27FC236}">
                    <a16:creationId xmlns:a16="http://schemas.microsoft.com/office/drawing/2014/main" id="{83BFB23B-6144-4B52-9596-D28D093180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76265" y="2022104"/>
                <a:ext cx="415012" cy="415012"/>
              </a:xfrm>
              <a:prstGeom prst="rect">
                <a:avLst/>
              </a:prstGeom>
            </p:spPr>
          </p:pic>
        </p:grpSp>
        <p:grpSp>
          <p:nvGrpSpPr>
            <p:cNvPr id="225" name="Group 224">
              <a:extLst>
                <a:ext uri="{FF2B5EF4-FFF2-40B4-BE49-F238E27FC236}">
                  <a16:creationId xmlns:a16="http://schemas.microsoft.com/office/drawing/2014/main" id="{369B0414-298B-4972-9E4D-11CB1734BE0E}"/>
                </a:ext>
              </a:extLst>
            </p:cNvPr>
            <p:cNvGrpSpPr/>
            <p:nvPr/>
          </p:nvGrpSpPr>
          <p:grpSpPr>
            <a:xfrm>
              <a:off x="10198219" y="6339214"/>
              <a:ext cx="228451" cy="242779"/>
              <a:chOff x="11076265" y="2022104"/>
              <a:chExt cx="415012" cy="415012"/>
            </a:xfrm>
          </p:grpSpPr>
          <p:sp>
            <p:nvSpPr>
              <p:cNvPr id="226" name="Rounded Rectangle 81">
                <a:extLst>
                  <a:ext uri="{FF2B5EF4-FFF2-40B4-BE49-F238E27FC236}">
                    <a16:creationId xmlns:a16="http://schemas.microsoft.com/office/drawing/2014/main" id="{810B1553-07B5-4C05-892C-FF986CD8A8C4}"/>
                  </a:ext>
                </a:extLst>
              </p:cNvPr>
              <p:cNvSpPr/>
              <p:nvPr/>
            </p:nvSpPr>
            <p:spPr>
              <a:xfrm>
                <a:off x="11085464" y="20225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27" name="Picture 226" descr="softmatter_pos_ESS_science_icons_2015.ai">
                <a:extLst>
                  <a:ext uri="{FF2B5EF4-FFF2-40B4-BE49-F238E27FC236}">
                    <a16:creationId xmlns:a16="http://schemas.microsoft.com/office/drawing/2014/main" id="{A596BB5E-7FA9-4124-9029-DFEB9A7BCA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76265" y="2022104"/>
                <a:ext cx="415012" cy="415012"/>
              </a:xfrm>
              <a:prstGeom prst="rect">
                <a:avLst/>
              </a:prstGeom>
            </p:spPr>
          </p:pic>
        </p:grpSp>
        <p:grpSp>
          <p:nvGrpSpPr>
            <p:cNvPr id="228" name="Group 227">
              <a:extLst>
                <a:ext uri="{FF2B5EF4-FFF2-40B4-BE49-F238E27FC236}">
                  <a16:creationId xmlns:a16="http://schemas.microsoft.com/office/drawing/2014/main" id="{3B6F50A3-38DB-4DAF-8B1C-97A9696A96D4}"/>
                </a:ext>
              </a:extLst>
            </p:cNvPr>
            <p:cNvGrpSpPr/>
            <p:nvPr/>
          </p:nvGrpSpPr>
          <p:grpSpPr>
            <a:xfrm>
              <a:off x="6845235" y="2109183"/>
              <a:ext cx="228451" cy="242779"/>
              <a:chOff x="11076265" y="2022104"/>
              <a:chExt cx="415012" cy="415012"/>
            </a:xfrm>
          </p:grpSpPr>
          <p:sp>
            <p:nvSpPr>
              <p:cNvPr id="229" name="Rounded Rectangle 84">
                <a:extLst>
                  <a:ext uri="{FF2B5EF4-FFF2-40B4-BE49-F238E27FC236}">
                    <a16:creationId xmlns:a16="http://schemas.microsoft.com/office/drawing/2014/main" id="{DB016665-B91B-4094-BC38-8B6438C1CAC4}"/>
                  </a:ext>
                </a:extLst>
              </p:cNvPr>
              <p:cNvSpPr/>
              <p:nvPr/>
            </p:nvSpPr>
            <p:spPr>
              <a:xfrm>
                <a:off x="11085464" y="20225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30" name="Picture 229" descr="softmatter_pos_ESS_science_icons_2015.ai">
                <a:extLst>
                  <a:ext uri="{FF2B5EF4-FFF2-40B4-BE49-F238E27FC236}">
                    <a16:creationId xmlns:a16="http://schemas.microsoft.com/office/drawing/2014/main" id="{684C7422-34D4-4B92-B48D-B69BBF59E9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76265" y="2022104"/>
                <a:ext cx="415012" cy="415012"/>
              </a:xfrm>
              <a:prstGeom prst="rect">
                <a:avLst/>
              </a:prstGeom>
            </p:spPr>
          </p:pic>
        </p:grpSp>
        <p:grpSp>
          <p:nvGrpSpPr>
            <p:cNvPr id="231" name="Group 230">
              <a:extLst>
                <a:ext uri="{FF2B5EF4-FFF2-40B4-BE49-F238E27FC236}">
                  <a16:creationId xmlns:a16="http://schemas.microsoft.com/office/drawing/2014/main" id="{15C4CACD-F81B-4E15-BF99-01668FC72799}"/>
                </a:ext>
              </a:extLst>
            </p:cNvPr>
            <p:cNvGrpSpPr/>
            <p:nvPr/>
          </p:nvGrpSpPr>
          <p:grpSpPr>
            <a:xfrm>
              <a:off x="9999125" y="6203498"/>
              <a:ext cx="237802" cy="252717"/>
              <a:chOff x="11067771" y="2534803"/>
              <a:chExt cx="432000" cy="432000"/>
            </a:xfrm>
          </p:grpSpPr>
          <p:sp>
            <p:nvSpPr>
              <p:cNvPr id="232" name="Rounded Rectangle 87">
                <a:extLst>
                  <a:ext uri="{FF2B5EF4-FFF2-40B4-BE49-F238E27FC236}">
                    <a16:creationId xmlns:a16="http://schemas.microsoft.com/office/drawing/2014/main" id="{124F6421-8C9C-49CC-B31D-E69C0C95E2EF}"/>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33" name="Picture 232" descr="chemistry_pos_ESS_science_icons_2015.ai">
                <a:extLst>
                  <a:ext uri="{FF2B5EF4-FFF2-40B4-BE49-F238E27FC236}">
                    <a16:creationId xmlns:a16="http://schemas.microsoft.com/office/drawing/2014/main" id="{FC9C6BC5-0831-4267-9861-34951DEEB9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34" name="Group 233">
              <a:extLst>
                <a:ext uri="{FF2B5EF4-FFF2-40B4-BE49-F238E27FC236}">
                  <a16:creationId xmlns:a16="http://schemas.microsoft.com/office/drawing/2014/main" id="{5B0B65E0-0ECE-4B01-AECC-25724DE1657D}"/>
                </a:ext>
              </a:extLst>
            </p:cNvPr>
            <p:cNvGrpSpPr/>
            <p:nvPr/>
          </p:nvGrpSpPr>
          <p:grpSpPr>
            <a:xfrm>
              <a:off x="7824539" y="6556797"/>
              <a:ext cx="237802" cy="252717"/>
              <a:chOff x="11067771" y="2534803"/>
              <a:chExt cx="432000" cy="432000"/>
            </a:xfrm>
          </p:grpSpPr>
          <p:sp>
            <p:nvSpPr>
              <p:cNvPr id="235" name="Rounded Rectangle 90">
                <a:extLst>
                  <a:ext uri="{FF2B5EF4-FFF2-40B4-BE49-F238E27FC236}">
                    <a16:creationId xmlns:a16="http://schemas.microsoft.com/office/drawing/2014/main" id="{83D01A9D-82F4-4473-83DC-A4B160137D81}"/>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36" name="Picture 235" descr="chemistry_pos_ESS_science_icons_2015.ai">
                <a:extLst>
                  <a:ext uri="{FF2B5EF4-FFF2-40B4-BE49-F238E27FC236}">
                    <a16:creationId xmlns:a16="http://schemas.microsoft.com/office/drawing/2014/main" id="{D19FF6BE-EEF5-4684-99C9-50590BE684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37" name="Group 236">
              <a:extLst>
                <a:ext uri="{FF2B5EF4-FFF2-40B4-BE49-F238E27FC236}">
                  <a16:creationId xmlns:a16="http://schemas.microsoft.com/office/drawing/2014/main" id="{7583E2B8-DD20-4F46-87EB-7DF683BB49E5}"/>
                </a:ext>
              </a:extLst>
            </p:cNvPr>
            <p:cNvGrpSpPr/>
            <p:nvPr/>
          </p:nvGrpSpPr>
          <p:grpSpPr>
            <a:xfrm>
              <a:off x="9914302" y="5760938"/>
              <a:ext cx="237802" cy="252717"/>
              <a:chOff x="11067771" y="2534803"/>
              <a:chExt cx="432000" cy="432000"/>
            </a:xfrm>
          </p:grpSpPr>
          <p:sp>
            <p:nvSpPr>
              <p:cNvPr id="238" name="Rounded Rectangle 93">
                <a:extLst>
                  <a:ext uri="{FF2B5EF4-FFF2-40B4-BE49-F238E27FC236}">
                    <a16:creationId xmlns:a16="http://schemas.microsoft.com/office/drawing/2014/main" id="{FD2EDE8D-8A4E-405B-B2EB-AF9064BE0F75}"/>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39" name="Picture 238" descr="chemistry_pos_ESS_science_icons_2015.ai">
                <a:extLst>
                  <a:ext uri="{FF2B5EF4-FFF2-40B4-BE49-F238E27FC236}">
                    <a16:creationId xmlns:a16="http://schemas.microsoft.com/office/drawing/2014/main" id="{67E7D20D-3195-4851-A8E2-473B589909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40" name="Group 239">
              <a:extLst>
                <a:ext uri="{FF2B5EF4-FFF2-40B4-BE49-F238E27FC236}">
                  <a16:creationId xmlns:a16="http://schemas.microsoft.com/office/drawing/2014/main" id="{22C755D4-0701-4BF6-BFCC-DDE3FE382DC4}"/>
                </a:ext>
              </a:extLst>
            </p:cNvPr>
            <p:cNvGrpSpPr/>
            <p:nvPr/>
          </p:nvGrpSpPr>
          <p:grpSpPr>
            <a:xfrm>
              <a:off x="10131747" y="5909484"/>
              <a:ext cx="228451" cy="242779"/>
              <a:chOff x="11076265" y="2022104"/>
              <a:chExt cx="415012" cy="415012"/>
            </a:xfrm>
          </p:grpSpPr>
          <p:sp>
            <p:nvSpPr>
              <p:cNvPr id="241" name="Rounded Rectangle 96">
                <a:extLst>
                  <a:ext uri="{FF2B5EF4-FFF2-40B4-BE49-F238E27FC236}">
                    <a16:creationId xmlns:a16="http://schemas.microsoft.com/office/drawing/2014/main" id="{1D190396-131B-4AD6-82F0-41BEC8117EA9}"/>
                  </a:ext>
                </a:extLst>
              </p:cNvPr>
              <p:cNvSpPr/>
              <p:nvPr/>
            </p:nvSpPr>
            <p:spPr>
              <a:xfrm>
                <a:off x="11085464" y="20225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42" name="Picture 241" descr="softmatter_pos_ESS_science_icons_2015.ai">
                <a:extLst>
                  <a:ext uri="{FF2B5EF4-FFF2-40B4-BE49-F238E27FC236}">
                    <a16:creationId xmlns:a16="http://schemas.microsoft.com/office/drawing/2014/main" id="{9132AB83-D080-4EDE-98BD-1E36072852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76265" y="2022104"/>
                <a:ext cx="415012" cy="415012"/>
              </a:xfrm>
              <a:prstGeom prst="rect">
                <a:avLst/>
              </a:prstGeom>
            </p:spPr>
          </p:pic>
        </p:grpSp>
        <p:grpSp>
          <p:nvGrpSpPr>
            <p:cNvPr id="246" name="Group 245">
              <a:extLst>
                <a:ext uri="{FF2B5EF4-FFF2-40B4-BE49-F238E27FC236}">
                  <a16:creationId xmlns:a16="http://schemas.microsoft.com/office/drawing/2014/main" id="{E6FCE7D1-597A-4772-9E44-F1F213C72E61}"/>
                </a:ext>
              </a:extLst>
            </p:cNvPr>
            <p:cNvGrpSpPr/>
            <p:nvPr/>
          </p:nvGrpSpPr>
          <p:grpSpPr>
            <a:xfrm>
              <a:off x="6402151" y="2866441"/>
              <a:ext cx="237802" cy="252717"/>
              <a:chOff x="11067771" y="2534803"/>
              <a:chExt cx="432000" cy="432000"/>
            </a:xfrm>
          </p:grpSpPr>
          <p:sp>
            <p:nvSpPr>
              <p:cNvPr id="247" name="Rounded Rectangle 102">
                <a:extLst>
                  <a:ext uri="{FF2B5EF4-FFF2-40B4-BE49-F238E27FC236}">
                    <a16:creationId xmlns:a16="http://schemas.microsoft.com/office/drawing/2014/main" id="{DBC4BD35-F13E-4B35-BD40-89F900F9E642}"/>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48" name="Picture 247" descr="chemistry_pos_ESS_science_icons_2015.ai">
                <a:extLst>
                  <a:ext uri="{FF2B5EF4-FFF2-40B4-BE49-F238E27FC236}">
                    <a16:creationId xmlns:a16="http://schemas.microsoft.com/office/drawing/2014/main" id="{CDB786E3-DE7F-4667-B773-B7D7D12E85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49" name="Group 248">
              <a:extLst>
                <a:ext uri="{FF2B5EF4-FFF2-40B4-BE49-F238E27FC236}">
                  <a16:creationId xmlns:a16="http://schemas.microsoft.com/office/drawing/2014/main" id="{2BC7E492-FCD5-4E64-B276-5C478F04E8B6}"/>
                </a:ext>
              </a:extLst>
            </p:cNvPr>
            <p:cNvGrpSpPr/>
            <p:nvPr/>
          </p:nvGrpSpPr>
          <p:grpSpPr>
            <a:xfrm>
              <a:off x="7079280" y="1730266"/>
              <a:ext cx="237802" cy="252717"/>
              <a:chOff x="11067771" y="2534803"/>
              <a:chExt cx="432000" cy="432000"/>
            </a:xfrm>
          </p:grpSpPr>
          <p:sp>
            <p:nvSpPr>
              <p:cNvPr id="250" name="Rounded Rectangle 105">
                <a:extLst>
                  <a:ext uri="{FF2B5EF4-FFF2-40B4-BE49-F238E27FC236}">
                    <a16:creationId xmlns:a16="http://schemas.microsoft.com/office/drawing/2014/main" id="{73C808BB-CF6B-4B4D-A115-6B25BABF8A48}"/>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51" name="Picture 250" descr="chemistry_pos_ESS_science_icons_2015.ai">
                <a:extLst>
                  <a:ext uri="{FF2B5EF4-FFF2-40B4-BE49-F238E27FC236}">
                    <a16:creationId xmlns:a16="http://schemas.microsoft.com/office/drawing/2014/main" id="{BFF8BEF2-E850-4A2A-BC87-F8CC4F85120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52" name="Group 251">
              <a:extLst>
                <a:ext uri="{FF2B5EF4-FFF2-40B4-BE49-F238E27FC236}">
                  <a16:creationId xmlns:a16="http://schemas.microsoft.com/office/drawing/2014/main" id="{5DF64D38-D581-47F9-9BA0-0E66272A67A7}"/>
                </a:ext>
              </a:extLst>
            </p:cNvPr>
            <p:cNvGrpSpPr/>
            <p:nvPr/>
          </p:nvGrpSpPr>
          <p:grpSpPr>
            <a:xfrm>
              <a:off x="5721919" y="2801761"/>
              <a:ext cx="237802" cy="252717"/>
              <a:chOff x="11067764" y="2534806"/>
              <a:chExt cx="432000" cy="432000"/>
            </a:xfrm>
          </p:grpSpPr>
          <p:sp>
            <p:nvSpPr>
              <p:cNvPr id="253" name="Rounded Rectangle 108">
                <a:extLst>
                  <a:ext uri="{FF2B5EF4-FFF2-40B4-BE49-F238E27FC236}">
                    <a16:creationId xmlns:a16="http://schemas.microsoft.com/office/drawing/2014/main" id="{95E2F3C4-615D-4692-B315-0CA9D5D4925A}"/>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54" name="Picture 253" descr="chemistry_pos_ESS_science_icons_2015.ai">
                <a:extLst>
                  <a:ext uri="{FF2B5EF4-FFF2-40B4-BE49-F238E27FC236}">
                    <a16:creationId xmlns:a16="http://schemas.microsoft.com/office/drawing/2014/main" id="{7EBD3CC3-6FA3-4B81-9142-85F1135BF4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55" name="Group 254">
              <a:extLst>
                <a:ext uri="{FF2B5EF4-FFF2-40B4-BE49-F238E27FC236}">
                  <a16:creationId xmlns:a16="http://schemas.microsoft.com/office/drawing/2014/main" id="{3C4C8F86-7236-4F9F-B059-170018DEB98A}"/>
                </a:ext>
              </a:extLst>
            </p:cNvPr>
            <p:cNvGrpSpPr/>
            <p:nvPr/>
          </p:nvGrpSpPr>
          <p:grpSpPr>
            <a:xfrm>
              <a:off x="7799342" y="1293622"/>
              <a:ext cx="237802" cy="252717"/>
              <a:chOff x="11067771" y="2534803"/>
              <a:chExt cx="432000" cy="432000"/>
            </a:xfrm>
          </p:grpSpPr>
          <p:sp>
            <p:nvSpPr>
              <p:cNvPr id="256" name="Rounded Rectangle 111">
                <a:extLst>
                  <a:ext uri="{FF2B5EF4-FFF2-40B4-BE49-F238E27FC236}">
                    <a16:creationId xmlns:a16="http://schemas.microsoft.com/office/drawing/2014/main" id="{7259568E-56EF-47DD-898D-5500A7F3927C}"/>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57" name="Picture 256" descr="chemistry_pos_ESS_science_icons_2015.ai">
                <a:extLst>
                  <a:ext uri="{FF2B5EF4-FFF2-40B4-BE49-F238E27FC236}">
                    <a16:creationId xmlns:a16="http://schemas.microsoft.com/office/drawing/2014/main" id="{72E2F3E5-0367-431F-8D9A-DEABDD878D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58" name="Group 257">
              <a:extLst>
                <a:ext uri="{FF2B5EF4-FFF2-40B4-BE49-F238E27FC236}">
                  <a16:creationId xmlns:a16="http://schemas.microsoft.com/office/drawing/2014/main" id="{99504F25-F9E5-4329-ADFD-54802B8229D9}"/>
                </a:ext>
              </a:extLst>
            </p:cNvPr>
            <p:cNvGrpSpPr/>
            <p:nvPr/>
          </p:nvGrpSpPr>
          <p:grpSpPr>
            <a:xfrm>
              <a:off x="9493000" y="5169076"/>
              <a:ext cx="237802" cy="252717"/>
              <a:chOff x="11067771" y="2534803"/>
              <a:chExt cx="432000" cy="432000"/>
            </a:xfrm>
          </p:grpSpPr>
          <p:sp>
            <p:nvSpPr>
              <p:cNvPr id="259" name="Rounded Rectangle 114">
                <a:extLst>
                  <a:ext uri="{FF2B5EF4-FFF2-40B4-BE49-F238E27FC236}">
                    <a16:creationId xmlns:a16="http://schemas.microsoft.com/office/drawing/2014/main" id="{40260EDC-ACD1-42D4-9718-CCBCB1D42F3D}"/>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60" name="Picture 259" descr="chemistry_pos_ESS_science_icons_2015.ai">
                <a:extLst>
                  <a:ext uri="{FF2B5EF4-FFF2-40B4-BE49-F238E27FC236}">
                    <a16:creationId xmlns:a16="http://schemas.microsoft.com/office/drawing/2014/main" id="{DE0C4DC8-3698-4792-9373-1A568B666D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61" name="Group 260">
              <a:extLst>
                <a:ext uri="{FF2B5EF4-FFF2-40B4-BE49-F238E27FC236}">
                  <a16:creationId xmlns:a16="http://schemas.microsoft.com/office/drawing/2014/main" id="{92EC2063-CD12-4054-ADE2-232B9313F29A}"/>
                </a:ext>
              </a:extLst>
            </p:cNvPr>
            <p:cNvGrpSpPr/>
            <p:nvPr/>
          </p:nvGrpSpPr>
          <p:grpSpPr>
            <a:xfrm>
              <a:off x="6280737" y="2239790"/>
              <a:ext cx="237802" cy="252717"/>
              <a:chOff x="11067771" y="2534803"/>
              <a:chExt cx="432000" cy="432000"/>
            </a:xfrm>
          </p:grpSpPr>
          <p:sp>
            <p:nvSpPr>
              <p:cNvPr id="262" name="Rounded Rectangle 117">
                <a:extLst>
                  <a:ext uri="{FF2B5EF4-FFF2-40B4-BE49-F238E27FC236}">
                    <a16:creationId xmlns:a16="http://schemas.microsoft.com/office/drawing/2014/main" id="{E05DCF13-96CA-4ADF-87C4-F642C63B059F}"/>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63" name="Picture 262" descr="chemistry_pos_ESS_science_icons_2015.ai">
                <a:extLst>
                  <a:ext uri="{FF2B5EF4-FFF2-40B4-BE49-F238E27FC236}">
                    <a16:creationId xmlns:a16="http://schemas.microsoft.com/office/drawing/2014/main" id="{8C31FAFB-354E-489E-8594-6A567FA906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67" name="Group 266">
              <a:extLst>
                <a:ext uri="{FF2B5EF4-FFF2-40B4-BE49-F238E27FC236}">
                  <a16:creationId xmlns:a16="http://schemas.microsoft.com/office/drawing/2014/main" id="{D51E2E2D-FD4F-4211-9C7A-7ACA7F2693A1}"/>
                </a:ext>
              </a:extLst>
            </p:cNvPr>
            <p:cNvGrpSpPr/>
            <p:nvPr/>
          </p:nvGrpSpPr>
          <p:grpSpPr>
            <a:xfrm>
              <a:off x="6981482" y="2269429"/>
              <a:ext cx="237802" cy="252717"/>
              <a:chOff x="11067771" y="2534803"/>
              <a:chExt cx="432000" cy="432000"/>
            </a:xfrm>
          </p:grpSpPr>
          <p:sp>
            <p:nvSpPr>
              <p:cNvPr id="268" name="Rounded Rectangle 123">
                <a:extLst>
                  <a:ext uri="{FF2B5EF4-FFF2-40B4-BE49-F238E27FC236}">
                    <a16:creationId xmlns:a16="http://schemas.microsoft.com/office/drawing/2014/main" id="{F8071301-7402-40A8-9D28-3371E24383FB}"/>
                  </a:ext>
                </a:extLst>
              </p:cNvPr>
              <p:cNvSpPr/>
              <p:nvPr/>
            </p:nvSpPr>
            <p:spPr>
              <a:xfrm>
                <a:off x="11085464" y="2545729"/>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69" name="Picture 268" descr="chemistry_pos_ESS_science_icons_2015.ai">
                <a:extLst>
                  <a:ext uri="{FF2B5EF4-FFF2-40B4-BE49-F238E27FC236}">
                    <a16:creationId xmlns:a16="http://schemas.microsoft.com/office/drawing/2014/main" id="{258A75BD-4182-4FD3-945E-1BFD6F975C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771" y="2534803"/>
                <a:ext cx="432000" cy="432000"/>
              </a:xfrm>
              <a:prstGeom prst="rect">
                <a:avLst/>
              </a:prstGeom>
            </p:spPr>
          </p:pic>
        </p:grpSp>
        <p:grpSp>
          <p:nvGrpSpPr>
            <p:cNvPr id="270" name="Group 269">
              <a:extLst>
                <a:ext uri="{FF2B5EF4-FFF2-40B4-BE49-F238E27FC236}">
                  <a16:creationId xmlns:a16="http://schemas.microsoft.com/office/drawing/2014/main" id="{487C4DFD-F705-4B77-9AFB-F03FD617904C}"/>
                </a:ext>
              </a:extLst>
            </p:cNvPr>
            <p:cNvGrpSpPr/>
            <p:nvPr/>
          </p:nvGrpSpPr>
          <p:grpSpPr>
            <a:xfrm>
              <a:off x="9805140" y="6051140"/>
              <a:ext cx="237802" cy="252717"/>
              <a:chOff x="11059277" y="3112136"/>
              <a:chExt cx="432000" cy="432000"/>
            </a:xfrm>
          </p:grpSpPr>
          <p:sp>
            <p:nvSpPr>
              <p:cNvPr id="271" name="Rounded Rectangle 126">
                <a:extLst>
                  <a:ext uri="{FF2B5EF4-FFF2-40B4-BE49-F238E27FC236}">
                    <a16:creationId xmlns:a16="http://schemas.microsoft.com/office/drawing/2014/main" id="{69C6A6C1-D4AF-4DF7-B058-A516291F655F}"/>
                  </a:ext>
                </a:extLst>
              </p:cNvPr>
              <p:cNvSpPr/>
              <p:nvPr/>
            </p:nvSpPr>
            <p:spPr>
              <a:xfrm>
                <a:off x="11085464" y="313439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72" name="Picture 271" descr="energy_pos_ESS_science_icons_2015.ai">
                <a:extLst>
                  <a:ext uri="{FF2B5EF4-FFF2-40B4-BE49-F238E27FC236}">
                    <a16:creationId xmlns:a16="http://schemas.microsoft.com/office/drawing/2014/main" id="{0111C532-27D1-40E6-B06E-5A4B20FAC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277" y="3112136"/>
                <a:ext cx="432000" cy="432000"/>
              </a:xfrm>
              <a:prstGeom prst="rect">
                <a:avLst/>
              </a:prstGeom>
            </p:spPr>
          </p:pic>
        </p:grpSp>
        <p:grpSp>
          <p:nvGrpSpPr>
            <p:cNvPr id="273" name="Group 272">
              <a:extLst>
                <a:ext uri="{FF2B5EF4-FFF2-40B4-BE49-F238E27FC236}">
                  <a16:creationId xmlns:a16="http://schemas.microsoft.com/office/drawing/2014/main" id="{EABA7AF7-5EDE-4202-BB32-D79DFFCE6232}"/>
                </a:ext>
              </a:extLst>
            </p:cNvPr>
            <p:cNvGrpSpPr/>
            <p:nvPr/>
          </p:nvGrpSpPr>
          <p:grpSpPr>
            <a:xfrm>
              <a:off x="9715687" y="5597094"/>
              <a:ext cx="237802" cy="252717"/>
              <a:chOff x="11059277" y="3112136"/>
              <a:chExt cx="432000" cy="432000"/>
            </a:xfrm>
          </p:grpSpPr>
          <p:sp>
            <p:nvSpPr>
              <p:cNvPr id="274" name="Rounded Rectangle 129">
                <a:extLst>
                  <a:ext uri="{FF2B5EF4-FFF2-40B4-BE49-F238E27FC236}">
                    <a16:creationId xmlns:a16="http://schemas.microsoft.com/office/drawing/2014/main" id="{0BBF4EE3-89FF-497C-8FA1-A0EB9326CF88}"/>
                  </a:ext>
                </a:extLst>
              </p:cNvPr>
              <p:cNvSpPr/>
              <p:nvPr/>
            </p:nvSpPr>
            <p:spPr>
              <a:xfrm>
                <a:off x="11085464" y="313439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75" name="Picture 274" descr="energy_pos_ESS_science_icons_2015.ai">
                <a:extLst>
                  <a:ext uri="{FF2B5EF4-FFF2-40B4-BE49-F238E27FC236}">
                    <a16:creationId xmlns:a16="http://schemas.microsoft.com/office/drawing/2014/main" id="{A3B1358B-D767-4D60-8223-67E8BCF700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277" y="3112136"/>
                <a:ext cx="432000" cy="432000"/>
              </a:xfrm>
              <a:prstGeom prst="rect">
                <a:avLst/>
              </a:prstGeom>
            </p:spPr>
          </p:pic>
        </p:grpSp>
        <p:grpSp>
          <p:nvGrpSpPr>
            <p:cNvPr id="276" name="Group 275">
              <a:extLst>
                <a:ext uri="{FF2B5EF4-FFF2-40B4-BE49-F238E27FC236}">
                  <a16:creationId xmlns:a16="http://schemas.microsoft.com/office/drawing/2014/main" id="{8566F306-3C99-43B6-B621-10973E2CC245}"/>
                </a:ext>
              </a:extLst>
            </p:cNvPr>
            <p:cNvGrpSpPr/>
            <p:nvPr/>
          </p:nvGrpSpPr>
          <p:grpSpPr>
            <a:xfrm>
              <a:off x="8004277" y="6422516"/>
              <a:ext cx="237802" cy="252717"/>
              <a:chOff x="11059277" y="3112136"/>
              <a:chExt cx="432000" cy="432000"/>
            </a:xfrm>
          </p:grpSpPr>
          <p:sp>
            <p:nvSpPr>
              <p:cNvPr id="277" name="Rounded Rectangle 135">
                <a:extLst>
                  <a:ext uri="{FF2B5EF4-FFF2-40B4-BE49-F238E27FC236}">
                    <a16:creationId xmlns:a16="http://schemas.microsoft.com/office/drawing/2014/main" id="{07C895C1-C10D-47A5-BE32-8D7F3DB466BD}"/>
                  </a:ext>
                </a:extLst>
              </p:cNvPr>
              <p:cNvSpPr/>
              <p:nvPr/>
            </p:nvSpPr>
            <p:spPr>
              <a:xfrm>
                <a:off x="11085464" y="313439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78" name="Picture 277" descr="energy_pos_ESS_science_icons_2015.ai">
                <a:extLst>
                  <a:ext uri="{FF2B5EF4-FFF2-40B4-BE49-F238E27FC236}">
                    <a16:creationId xmlns:a16="http://schemas.microsoft.com/office/drawing/2014/main" id="{FE611EA8-43AA-4251-A2E2-25B5834FD5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277" y="3112136"/>
                <a:ext cx="432000" cy="432000"/>
              </a:xfrm>
              <a:prstGeom prst="rect">
                <a:avLst/>
              </a:prstGeom>
            </p:spPr>
          </p:pic>
        </p:grpSp>
        <p:grpSp>
          <p:nvGrpSpPr>
            <p:cNvPr id="279" name="Group 278">
              <a:extLst>
                <a:ext uri="{FF2B5EF4-FFF2-40B4-BE49-F238E27FC236}">
                  <a16:creationId xmlns:a16="http://schemas.microsoft.com/office/drawing/2014/main" id="{A8ECE4AB-3B7F-4DA9-ABEC-582D44C9F25A}"/>
                </a:ext>
              </a:extLst>
            </p:cNvPr>
            <p:cNvGrpSpPr/>
            <p:nvPr/>
          </p:nvGrpSpPr>
          <p:grpSpPr>
            <a:xfrm>
              <a:off x="5941932" y="3014456"/>
              <a:ext cx="237802" cy="252717"/>
              <a:chOff x="11059277" y="3112136"/>
              <a:chExt cx="432000" cy="432000"/>
            </a:xfrm>
          </p:grpSpPr>
          <p:sp>
            <p:nvSpPr>
              <p:cNvPr id="280" name="Rounded Rectangle 138">
                <a:extLst>
                  <a:ext uri="{FF2B5EF4-FFF2-40B4-BE49-F238E27FC236}">
                    <a16:creationId xmlns:a16="http://schemas.microsoft.com/office/drawing/2014/main" id="{2DF6DD54-15C8-46BF-AB48-2EA762F63B6B}"/>
                  </a:ext>
                </a:extLst>
              </p:cNvPr>
              <p:cNvSpPr/>
              <p:nvPr/>
            </p:nvSpPr>
            <p:spPr>
              <a:xfrm>
                <a:off x="11085464" y="313439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81" name="Picture 280" descr="energy_pos_ESS_science_icons_2015.ai">
                <a:extLst>
                  <a:ext uri="{FF2B5EF4-FFF2-40B4-BE49-F238E27FC236}">
                    <a16:creationId xmlns:a16="http://schemas.microsoft.com/office/drawing/2014/main" id="{A7180E68-191E-4872-BB9B-E30FFB9ECC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277" y="3112136"/>
                <a:ext cx="432000" cy="432000"/>
              </a:xfrm>
              <a:prstGeom prst="rect">
                <a:avLst/>
              </a:prstGeom>
            </p:spPr>
          </p:pic>
        </p:grpSp>
        <p:grpSp>
          <p:nvGrpSpPr>
            <p:cNvPr id="282" name="Group 281">
              <a:extLst>
                <a:ext uri="{FF2B5EF4-FFF2-40B4-BE49-F238E27FC236}">
                  <a16:creationId xmlns:a16="http://schemas.microsoft.com/office/drawing/2014/main" id="{F30BB7A9-9BC7-4919-BAFC-66A3AEF72531}"/>
                </a:ext>
              </a:extLst>
            </p:cNvPr>
            <p:cNvGrpSpPr/>
            <p:nvPr/>
          </p:nvGrpSpPr>
          <p:grpSpPr>
            <a:xfrm>
              <a:off x="7526423" y="1664491"/>
              <a:ext cx="237802" cy="252717"/>
              <a:chOff x="11059277" y="3112136"/>
              <a:chExt cx="432000" cy="432000"/>
            </a:xfrm>
          </p:grpSpPr>
          <p:sp>
            <p:nvSpPr>
              <p:cNvPr id="283" name="Rounded Rectangle 141">
                <a:extLst>
                  <a:ext uri="{FF2B5EF4-FFF2-40B4-BE49-F238E27FC236}">
                    <a16:creationId xmlns:a16="http://schemas.microsoft.com/office/drawing/2014/main" id="{D4AE196B-2E45-408C-AB97-54D91F6A4D2C}"/>
                  </a:ext>
                </a:extLst>
              </p:cNvPr>
              <p:cNvSpPr/>
              <p:nvPr/>
            </p:nvSpPr>
            <p:spPr>
              <a:xfrm>
                <a:off x="11085464" y="313439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84" name="Picture 283" descr="energy_pos_ESS_science_icons_2015.ai">
                <a:extLst>
                  <a:ext uri="{FF2B5EF4-FFF2-40B4-BE49-F238E27FC236}">
                    <a16:creationId xmlns:a16="http://schemas.microsoft.com/office/drawing/2014/main" id="{16967191-FEB4-43B6-9B47-0D14772AC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277" y="3112136"/>
                <a:ext cx="432000" cy="432000"/>
              </a:xfrm>
              <a:prstGeom prst="rect">
                <a:avLst/>
              </a:prstGeom>
            </p:spPr>
          </p:pic>
        </p:grpSp>
        <p:grpSp>
          <p:nvGrpSpPr>
            <p:cNvPr id="285" name="Group 284">
              <a:extLst>
                <a:ext uri="{FF2B5EF4-FFF2-40B4-BE49-F238E27FC236}">
                  <a16:creationId xmlns:a16="http://schemas.microsoft.com/office/drawing/2014/main" id="{A31DA383-77C5-460E-8A42-0310B5335DFC}"/>
                </a:ext>
              </a:extLst>
            </p:cNvPr>
            <p:cNvGrpSpPr/>
            <p:nvPr/>
          </p:nvGrpSpPr>
          <p:grpSpPr>
            <a:xfrm>
              <a:off x="6427073" y="2388749"/>
              <a:ext cx="237802" cy="252717"/>
              <a:chOff x="11059277" y="3112136"/>
              <a:chExt cx="432000" cy="432000"/>
            </a:xfrm>
          </p:grpSpPr>
          <p:sp>
            <p:nvSpPr>
              <p:cNvPr id="286" name="Rounded Rectangle 144">
                <a:extLst>
                  <a:ext uri="{FF2B5EF4-FFF2-40B4-BE49-F238E27FC236}">
                    <a16:creationId xmlns:a16="http://schemas.microsoft.com/office/drawing/2014/main" id="{42D04738-D79F-427D-A335-6354D9444FB7}"/>
                  </a:ext>
                </a:extLst>
              </p:cNvPr>
              <p:cNvSpPr/>
              <p:nvPr/>
            </p:nvSpPr>
            <p:spPr>
              <a:xfrm>
                <a:off x="11085464" y="313439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87" name="Picture 286" descr="energy_pos_ESS_science_icons_2015.ai">
                <a:extLst>
                  <a:ext uri="{FF2B5EF4-FFF2-40B4-BE49-F238E27FC236}">
                    <a16:creationId xmlns:a16="http://schemas.microsoft.com/office/drawing/2014/main" id="{A30F49F3-3262-413D-8E48-329EE5A62B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277" y="3112136"/>
                <a:ext cx="432000" cy="432000"/>
              </a:xfrm>
              <a:prstGeom prst="rect">
                <a:avLst/>
              </a:prstGeom>
            </p:spPr>
          </p:pic>
        </p:grpSp>
        <p:grpSp>
          <p:nvGrpSpPr>
            <p:cNvPr id="288" name="Group 287">
              <a:extLst>
                <a:ext uri="{FF2B5EF4-FFF2-40B4-BE49-F238E27FC236}">
                  <a16:creationId xmlns:a16="http://schemas.microsoft.com/office/drawing/2014/main" id="{186367AF-8DA1-4A18-A0C7-0C9E8C8EB0B6}"/>
                </a:ext>
              </a:extLst>
            </p:cNvPr>
            <p:cNvGrpSpPr/>
            <p:nvPr/>
          </p:nvGrpSpPr>
          <p:grpSpPr>
            <a:xfrm>
              <a:off x="9645661" y="6523577"/>
              <a:ext cx="237802" cy="252717"/>
              <a:chOff x="11059277" y="3112136"/>
              <a:chExt cx="432000" cy="432000"/>
            </a:xfrm>
          </p:grpSpPr>
          <p:sp>
            <p:nvSpPr>
              <p:cNvPr id="289" name="Rounded Rectangle 147">
                <a:extLst>
                  <a:ext uri="{FF2B5EF4-FFF2-40B4-BE49-F238E27FC236}">
                    <a16:creationId xmlns:a16="http://schemas.microsoft.com/office/drawing/2014/main" id="{15E14AEE-9D64-40B8-B542-80ECB604867B}"/>
                  </a:ext>
                </a:extLst>
              </p:cNvPr>
              <p:cNvSpPr/>
              <p:nvPr/>
            </p:nvSpPr>
            <p:spPr>
              <a:xfrm>
                <a:off x="11085464" y="313439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90" name="Picture 289" descr="energy_pos_ESS_science_icons_2015.ai">
                <a:extLst>
                  <a:ext uri="{FF2B5EF4-FFF2-40B4-BE49-F238E27FC236}">
                    <a16:creationId xmlns:a16="http://schemas.microsoft.com/office/drawing/2014/main" id="{15212A77-4AD5-4DE1-8FD2-7B9CE65A93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277" y="3112136"/>
                <a:ext cx="432000" cy="432000"/>
              </a:xfrm>
              <a:prstGeom prst="rect">
                <a:avLst/>
              </a:prstGeom>
            </p:spPr>
          </p:pic>
        </p:grpSp>
        <p:grpSp>
          <p:nvGrpSpPr>
            <p:cNvPr id="294" name="Group 293">
              <a:extLst>
                <a:ext uri="{FF2B5EF4-FFF2-40B4-BE49-F238E27FC236}">
                  <a16:creationId xmlns:a16="http://schemas.microsoft.com/office/drawing/2014/main" id="{E3457FA8-6304-48CC-BB2D-39ED3051C1C9}"/>
                </a:ext>
              </a:extLst>
            </p:cNvPr>
            <p:cNvGrpSpPr/>
            <p:nvPr/>
          </p:nvGrpSpPr>
          <p:grpSpPr>
            <a:xfrm>
              <a:off x="8419244" y="5754898"/>
              <a:ext cx="224993" cy="239105"/>
              <a:chOff x="11086648" y="3708763"/>
              <a:chExt cx="408732" cy="408732"/>
            </a:xfrm>
          </p:grpSpPr>
          <p:sp>
            <p:nvSpPr>
              <p:cNvPr id="295" name="Rounded Rectangle 155">
                <a:extLst>
                  <a:ext uri="{FF2B5EF4-FFF2-40B4-BE49-F238E27FC236}">
                    <a16:creationId xmlns:a16="http://schemas.microsoft.com/office/drawing/2014/main" id="{14B5CD68-F4CC-4F14-BAE4-0A6E0B40E8BA}"/>
                  </a:ext>
                </a:extLst>
              </p:cNvPr>
              <p:cNvSpPr/>
              <p:nvPr/>
            </p:nvSpPr>
            <p:spPr>
              <a:xfrm>
                <a:off x="11091108" y="37236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96" name="Picture 295" descr="magnetism_pos_ESS_science_icons_2015.ai">
                <a:extLst>
                  <a:ext uri="{FF2B5EF4-FFF2-40B4-BE49-F238E27FC236}">
                    <a16:creationId xmlns:a16="http://schemas.microsoft.com/office/drawing/2014/main" id="{0B5C3921-9ECA-4DA2-91A4-FED48FFC7C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6639" y="3708763"/>
                <a:ext cx="408732" cy="408732"/>
              </a:xfrm>
              <a:prstGeom prst="rect">
                <a:avLst/>
              </a:prstGeom>
            </p:spPr>
          </p:pic>
        </p:grpSp>
        <p:grpSp>
          <p:nvGrpSpPr>
            <p:cNvPr id="297" name="Group 296">
              <a:extLst>
                <a:ext uri="{FF2B5EF4-FFF2-40B4-BE49-F238E27FC236}">
                  <a16:creationId xmlns:a16="http://schemas.microsoft.com/office/drawing/2014/main" id="{8EB0E0BE-B121-42D8-BE8A-B0EF5D8F14CC}"/>
                </a:ext>
              </a:extLst>
            </p:cNvPr>
            <p:cNvGrpSpPr/>
            <p:nvPr/>
          </p:nvGrpSpPr>
          <p:grpSpPr>
            <a:xfrm>
              <a:off x="7225712" y="1917208"/>
              <a:ext cx="224993" cy="239105"/>
              <a:chOff x="11086639" y="3708763"/>
              <a:chExt cx="408732" cy="408732"/>
            </a:xfrm>
          </p:grpSpPr>
          <p:sp>
            <p:nvSpPr>
              <p:cNvPr id="298" name="Rounded Rectangle 158">
                <a:extLst>
                  <a:ext uri="{FF2B5EF4-FFF2-40B4-BE49-F238E27FC236}">
                    <a16:creationId xmlns:a16="http://schemas.microsoft.com/office/drawing/2014/main" id="{3DBC5C28-975B-4525-A2B9-27B2821F0EBD}"/>
                  </a:ext>
                </a:extLst>
              </p:cNvPr>
              <p:cNvSpPr/>
              <p:nvPr/>
            </p:nvSpPr>
            <p:spPr>
              <a:xfrm>
                <a:off x="11091108" y="37236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299" name="Picture 298" descr="magnetism_pos_ESS_science_icons_2015.ai">
                <a:extLst>
                  <a:ext uri="{FF2B5EF4-FFF2-40B4-BE49-F238E27FC236}">
                    <a16:creationId xmlns:a16="http://schemas.microsoft.com/office/drawing/2014/main" id="{D95C432A-9281-4E8A-9798-7227C5F09B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6639" y="3708763"/>
                <a:ext cx="408732" cy="408732"/>
              </a:xfrm>
              <a:prstGeom prst="rect">
                <a:avLst/>
              </a:prstGeom>
            </p:spPr>
          </p:pic>
        </p:grpSp>
        <p:grpSp>
          <p:nvGrpSpPr>
            <p:cNvPr id="300" name="Group 299">
              <a:extLst>
                <a:ext uri="{FF2B5EF4-FFF2-40B4-BE49-F238E27FC236}">
                  <a16:creationId xmlns:a16="http://schemas.microsoft.com/office/drawing/2014/main" id="{0630C7F1-8F57-4C0F-8F97-00487CCB4FC9}"/>
                </a:ext>
              </a:extLst>
            </p:cNvPr>
            <p:cNvGrpSpPr/>
            <p:nvPr/>
          </p:nvGrpSpPr>
          <p:grpSpPr>
            <a:xfrm>
              <a:off x="8198707" y="6264775"/>
              <a:ext cx="224993" cy="239105"/>
              <a:chOff x="11086639" y="3708763"/>
              <a:chExt cx="408732" cy="408732"/>
            </a:xfrm>
          </p:grpSpPr>
          <p:sp>
            <p:nvSpPr>
              <p:cNvPr id="301" name="Rounded Rectangle 161">
                <a:extLst>
                  <a:ext uri="{FF2B5EF4-FFF2-40B4-BE49-F238E27FC236}">
                    <a16:creationId xmlns:a16="http://schemas.microsoft.com/office/drawing/2014/main" id="{C33A5621-5128-4BF8-B112-F3FEC9B19693}"/>
                  </a:ext>
                </a:extLst>
              </p:cNvPr>
              <p:cNvSpPr/>
              <p:nvPr/>
            </p:nvSpPr>
            <p:spPr>
              <a:xfrm>
                <a:off x="11091108" y="37236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02" name="Picture 301" descr="magnetism_pos_ESS_science_icons_2015.ai">
                <a:extLst>
                  <a:ext uri="{FF2B5EF4-FFF2-40B4-BE49-F238E27FC236}">
                    <a16:creationId xmlns:a16="http://schemas.microsoft.com/office/drawing/2014/main" id="{1F8A5C6B-4E3D-483E-BB2F-5BAF6A3059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6639" y="3708763"/>
                <a:ext cx="408732" cy="408732"/>
              </a:xfrm>
              <a:prstGeom prst="rect">
                <a:avLst/>
              </a:prstGeom>
            </p:spPr>
          </p:pic>
        </p:grpSp>
        <p:grpSp>
          <p:nvGrpSpPr>
            <p:cNvPr id="303" name="Group 302">
              <a:extLst>
                <a:ext uri="{FF2B5EF4-FFF2-40B4-BE49-F238E27FC236}">
                  <a16:creationId xmlns:a16="http://schemas.microsoft.com/office/drawing/2014/main" id="{FD3802EA-EA55-423F-A541-B407DA7E5BBF}"/>
                </a:ext>
              </a:extLst>
            </p:cNvPr>
            <p:cNvGrpSpPr/>
            <p:nvPr/>
          </p:nvGrpSpPr>
          <p:grpSpPr>
            <a:xfrm>
              <a:off x="9643824" y="5910607"/>
              <a:ext cx="224993" cy="239105"/>
              <a:chOff x="11086639" y="3708763"/>
              <a:chExt cx="408732" cy="408732"/>
            </a:xfrm>
          </p:grpSpPr>
          <p:sp>
            <p:nvSpPr>
              <p:cNvPr id="304" name="Rounded Rectangle 164">
                <a:extLst>
                  <a:ext uri="{FF2B5EF4-FFF2-40B4-BE49-F238E27FC236}">
                    <a16:creationId xmlns:a16="http://schemas.microsoft.com/office/drawing/2014/main" id="{5A763670-2107-4E0E-B48D-86FDF847A77D}"/>
                  </a:ext>
                </a:extLst>
              </p:cNvPr>
              <p:cNvSpPr/>
              <p:nvPr/>
            </p:nvSpPr>
            <p:spPr>
              <a:xfrm>
                <a:off x="11091108" y="37236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05" name="Picture 304" descr="magnetism_pos_ESS_science_icons_2015.ai">
                <a:extLst>
                  <a:ext uri="{FF2B5EF4-FFF2-40B4-BE49-F238E27FC236}">
                    <a16:creationId xmlns:a16="http://schemas.microsoft.com/office/drawing/2014/main" id="{5FF06FC3-9ED3-4130-8DB6-3F181E986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6639" y="3708763"/>
                <a:ext cx="408732" cy="408732"/>
              </a:xfrm>
              <a:prstGeom prst="rect">
                <a:avLst/>
              </a:prstGeom>
            </p:spPr>
          </p:pic>
        </p:grpSp>
        <p:grpSp>
          <p:nvGrpSpPr>
            <p:cNvPr id="306" name="Group 305">
              <a:extLst>
                <a:ext uri="{FF2B5EF4-FFF2-40B4-BE49-F238E27FC236}">
                  <a16:creationId xmlns:a16="http://schemas.microsoft.com/office/drawing/2014/main" id="{79B6231C-7557-43F8-B7ED-0B1C6946647A}"/>
                </a:ext>
              </a:extLst>
            </p:cNvPr>
            <p:cNvGrpSpPr/>
            <p:nvPr/>
          </p:nvGrpSpPr>
          <p:grpSpPr>
            <a:xfrm>
              <a:off x="5667121" y="3331325"/>
              <a:ext cx="224993" cy="239105"/>
              <a:chOff x="11086639" y="3708763"/>
              <a:chExt cx="408732" cy="408732"/>
            </a:xfrm>
          </p:grpSpPr>
          <p:sp>
            <p:nvSpPr>
              <p:cNvPr id="307" name="Rounded Rectangle 170">
                <a:extLst>
                  <a:ext uri="{FF2B5EF4-FFF2-40B4-BE49-F238E27FC236}">
                    <a16:creationId xmlns:a16="http://schemas.microsoft.com/office/drawing/2014/main" id="{7FA6F69F-2FE9-421B-A809-F652F185052F}"/>
                  </a:ext>
                </a:extLst>
              </p:cNvPr>
              <p:cNvSpPr/>
              <p:nvPr/>
            </p:nvSpPr>
            <p:spPr>
              <a:xfrm>
                <a:off x="11091108" y="37236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08" name="Picture 307" descr="magnetism_pos_ESS_science_icons_2015.ai">
                <a:extLst>
                  <a:ext uri="{FF2B5EF4-FFF2-40B4-BE49-F238E27FC236}">
                    <a16:creationId xmlns:a16="http://schemas.microsoft.com/office/drawing/2014/main" id="{3401788B-FCF6-442E-A6B9-719257EBF2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6639" y="3708763"/>
                <a:ext cx="408732" cy="408732"/>
              </a:xfrm>
              <a:prstGeom prst="rect">
                <a:avLst/>
              </a:prstGeom>
            </p:spPr>
          </p:pic>
        </p:grpSp>
        <p:grpSp>
          <p:nvGrpSpPr>
            <p:cNvPr id="309" name="Group 308">
              <a:extLst>
                <a:ext uri="{FF2B5EF4-FFF2-40B4-BE49-F238E27FC236}">
                  <a16:creationId xmlns:a16="http://schemas.microsoft.com/office/drawing/2014/main" id="{3FEA8652-6484-4D3B-BC50-0C3EC924E061}"/>
                </a:ext>
              </a:extLst>
            </p:cNvPr>
            <p:cNvGrpSpPr/>
            <p:nvPr/>
          </p:nvGrpSpPr>
          <p:grpSpPr>
            <a:xfrm>
              <a:off x="7609287" y="1873988"/>
              <a:ext cx="224993" cy="239105"/>
              <a:chOff x="11086639" y="3708763"/>
              <a:chExt cx="408732" cy="408732"/>
            </a:xfrm>
          </p:grpSpPr>
          <p:sp>
            <p:nvSpPr>
              <p:cNvPr id="310" name="Rounded Rectangle 173">
                <a:extLst>
                  <a:ext uri="{FF2B5EF4-FFF2-40B4-BE49-F238E27FC236}">
                    <a16:creationId xmlns:a16="http://schemas.microsoft.com/office/drawing/2014/main" id="{2F39821E-F96F-4FB5-99A6-0EE92FDDFAFB}"/>
                  </a:ext>
                </a:extLst>
              </p:cNvPr>
              <p:cNvSpPr/>
              <p:nvPr/>
            </p:nvSpPr>
            <p:spPr>
              <a:xfrm>
                <a:off x="11091108" y="37236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11" name="Picture 310" descr="magnetism_pos_ESS_science_icons_2015.ai">
                <a:extLst>
                  <a:ext uri="{FF2B5EF4-FFF2-40B4-BE49-F238E27FC236}">
                    <a16:creationId xmlns:a16="http://schemas.microsoft.com/office/drawing/2014/main" id="{6E519924-36FA-4350-B889-148AEEDAD7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6639" y="3708763"/>
                <a:ext cx="408732" cy="408732"/>
              </a:xfrm>
              <a:prstGeom prst="rect">
                <a:avLst/>
              </a:prstGeom>
            </p:spPr>
          </p:pic>
        </p:grpSp>
        <p:grpSp>
          <p:nvGrpSpPr>
            <p:cNvPr id="312" name="Group 311">
              <a:extLst>
                <a:ext uri="{FF2B5EF4-FFF2-40B4-BE49-F238E27FC236}">
                  <a16:creationId xmlns:a16="http://schemas.microsoft.com/office/drawing/2014/main" id="{CB90FA10-8E15-405A-BB86-FB239B1D2219}"/>
                </a:ext>
              </a:extLst>
            </p:cNvPr>
            <p:cNvGrpSpPr/>
            <p:nvPr/>
          </p:nvGrpSpPr>
          <p:grpSpPr>
            <a:xfrm>
              <a:off x="9539570" y="6294165"/>
              <a:ext cx="224993" cy="239105"/>
              <a:chOff x="11086639" y="3708763"/>
              <a:chExt cx="408732" cy="408732"/>
            </a:xfrm>
          </p:grpSpPr>
          <p:sp>
            <p:nvSpPr>
              <p:cNvPr id="313" name="Rounded Rectangle 176">
                <a:extLst>
                  <a:ext uri="{FF2B5EF4-FFF2-40B4-BE49-F238E27FC236}">
                    <a16:creationId xmlns:a16="http://schemas.microsoft.com/office/drawing/2014/main" id="{DEC12BC7-2A08-4DEA-B90F-FD4B39520170}"/>
                  </a:ext>
                </a:extLst>
              </p:cNvPr>
              <p:cNvSpPr/>
              <p:nvPr/>
            </p:nvSpPr>
            <p:spPr>
              <a:xfrm>
                <a:off x="11091108" y="37236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14" name="Picture 313" descr="magnetism_pos_ESS_science_icons_2015.ai">
                <a:extLst>
                  <a:ext uri="{FF2B5EF4-FFF2-40B4-BE49-F238E27FC236}">
                    <a16:creationId xmlns:a16="http://schemas.microsoft.com/office/drawing/2014/main" id="{67912885-A0E7-4920-9B4B-784BBEF9B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6639" y="3708763"/>
                <a:ext cx="408732" cy="408732"/>
              </a:xfrm>
              <a:prstGeom prst="rect">
                <a:avLst/>
              </a:prstGeom>
            </p:spPr>
          </p:pic>
        </p:grpSp>
        <p:grpSp>
          <p:nvGrpSpPr>
            <p:cNvPr id="315" name="Group 314">
              <a:extLst>
                <a:ext uri="{FF2B5EF4-FFF2-40B4-BE49-F238E27FC236}">
                  <a16:creationId xmlns:a16="http://schemas.microsoft.com/office/drawing/2014/main" id="{4AC802B3-56DC-408B-BEED-A25FF66E99CA}"/>
                </a:ext>
              </a:extLst>
            </p:cNvPr>
            <p:cNvGrpSpPr/>
            <p:nvPr/>
          </p:nvGrpSpPr>
          <p:grpSpPr>
            <a:xfrm>
              <a:off x="8603612" y="5621644"/>
              <a:ext cx="223036" cy="221952"/>
              <a:chOff x="11101194" y="4254900"/>
              <a:chExt cx="468291" cy="444399"/>
            </a:xfrm>
          </p:grpSpPr>
          <p:sp>
            <p:nvSpPr>
              <p:cNvPr id="316" name="Rounded Rectangle 182">
                <a:extLst>
                  <a:ext uri="{FF2B5EF4-FFF2-40B4-BE49-F238E27FC236}">
                    <a16:creationId xmlns:a16="http://schemas.microsoft.com/office/drawing/2014/main" id="{23EAD572-CF91-4711-954D-F9A1022E4844}"/>
                  </a:ext>
                </a:extLst>
              </p:cNvPr>
              <p:cNvSpPr/>
              <p:nvPr/>
            </p:nvSpPr>
            <p:spPr>
              <a:xfrm>
                <a:off x="11101194" y="4254900"/>
                <a:ext cx="468291" cy="43669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17" name="Picture 316" descr="engineering_pos_ESS_science_icons_2015.ai">
                <a:extLst>
                  <a:ext uri="{FF2B5EF4-FFF2-40B4-BE49-F238E27FC236}">
                    <a16:creationId xmlns:a16="http://schemas.microsoft.com/office/drawing/2014/main" id="{271CB2B7-9BD8-4603-888E-B6205CBCEE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28929" y="4267299"/>
                <a:ext cx="432000" cy="432000"/>
              </a:xfrm>
              <a:prstGeom prst="rect">
                <a:avLst/>
              </a:prstGeom>
            </p:spPr>
          </p:pic>
        </p:grpSp>
        <p:grpSp>
          <p:nvGrpSpPr>
            <p:cNvPr id="318" name="Group 317">
              <a:extLst>
                <a:ext uri="{FF2B5EF4-FFF2-40B4-BE49-F238E27FC236}">
                  <a16:creationId xmlns:a16="http://schemas.microsoft.com/office/drawing/2014/main" id="{8133F4C1-343E-46B2-901E-21AE4AF819A2}"/>
                </a:ext>
              </a:extLst>
            </p:cNvPr>
            <p:cNvGrpSpPr/>
            <p:nvPr/>
          </p:nvGrpSpPr>
          <p:grpSpPr>
            <a:xfrm>
              <a:off x="8047575" y="1902442"/>
              <a:ext cx="223036" cy="221952"/>
              <a:chOff x="11101194" y="4254900"/>
              <a:chExt cx="468291" cy="444399"/>
            </a:xfrm>
          </p:grpSpPr>
          <p:sp>
            <p:nvSpPr>
              <p:cNvPr id="319" name="Rounded Rectangle 185">
                <a:extLst>
                  <a:ext uri="{FF2B5EF4-FFF2-40B4-BE49-F238E27FC236}">
                    <a16:creationId xmlns:a16="http://schemas.microsoft.com/office/drawing/2014/main" id="{6EC588B5-FA80-4DAE-8224-E16F8FBA5CAA}"/>
                  </a:ext>
                </a:extLst>
              </p:cNvPr>
              <p:cNvSpPr/>
              <p:nvPr/>
            </p:nvSpPr>
            <p:spPr>
              <a:xfrm>
                <a:off x="11101194" y="4254900"/>
                <a:ext cx="468291" cy="43669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20" name="Picture 319" descr="engineering_pos_ESS_science_icons_2015.ai">
                <a:extLst>
                  <a:ext uri="{FF2B5EF4-FFF2-40B4-BE49-F238E27FC236}">
                    <a16:creationId xmlns:a16="http://schemas.microsoft.com/office/drawing/2014/main" id="{3AB6E43C-0351-4290-850D-12322280B86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28929" y="4267299"/>
                <a:ext cx="432000" cy="432000"/>
              </a:xfrm>
              <a:prstGeom prst="rect">
                <a:avLst/>
              </a:prstGeom>
            </p:spPr>
          </p:pic>
        </p:grpSp>
        <p:grpSp>
          <p:nvGrpSpPr>
            <p:cNvPr id="321" name="Group 320">
              <a:extLst>
                <a:ext uri="{FF2B5EF4-FFF2-40B4-BE49-F238E27FC236}">
                  <a16:creationId xmlns:a16="http://schemas.microsoft.com/office/drawing/2014/main" id="{49EF5288-EB7C-4110-8F1E-6A542BAD6647}"/>
                </a:ext>
              </a:extLst>
            </p:cNvPr>
            <p:cNvGrpSpPr/>
            <p:nvPr/>
          </p:nvGrpSpPr>
          <p:grpSpPr>
            <a:xfrm>
              <a:off x="8389744" y="6127258"/>
              <a:ext cx="223036" cy="221952"/>
              <a:chOff x="11101194" y="4254900"/>
              <a:chExt cx="468291" cy="444399"/>
            </a:xfrm>
          </p:grpSpPr>
          <p:sp>
            <p:nvSpPr>
              <p:cNvPr id="322" name="Rounded Rectangle 188">
                <a:extLst>
                  <a:ext uri="{FF2B5EF4-FFF2-40B4-BE49-F238E27FC236}">
                    <a16:creationId xmlns:a16="http://schemas.microsoft.com/office/drawing/2014/main" id="{9864270D-9213-456A-879A-7D8BDAE03A1C}"/>
                  </a:ext>
                </a:extLst>
              </p:cNvPr>
              <p:cNvSpPr/>
              <p:nvPr/>
            </p:nvSpPr>
            <p:spPr>
              <a:xfrm>
                <a:off x="11101194" y="4254900"/>
                <a:ext cx="468291" cy="43669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23" name="Picture 322" descr="engineering_pos_ESS_science_icons_2015.ai">
                <a:extLst>
                  <a:ext uri="{FF2B5EF4-FFF2-40B4-BE49-F238E27FC236}">
                    <a16:creationId xmlns:a16="http://schemas.microsoft.com/office/drawing/2014/main" id="{F5EEBFD4-83C9-4530-A519-271D3A86276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28929" y="4267299"/>
                <a:ext cx="432000" cy="432000"/>
              </a:xfrm>
              <a:prstGeom prst="rect">
                <a:avLst/>
              </a:prstGeom>
            </p:spPr>
          </p:pic>
        </p:grpSp>
        <p:grpSp>
          <p:nvGrpSpPr>
            <p:cNvPr id="324" name="Group 323">
              <a:extLst>
                <a:ext uri="{FF2B5EF4-FFF2-40B4-BE49-F238E27FC236}">
                  <a16:creationId xmlns:a16="http://schemas.microsoft.com/office/drawing/2014/main" id="{6F195175-99C3-4125-A324-442DE6D97568}"/>
                </a:ext>
              </a:extLst>
            </p:cNvPr>
            <p:cNvGrpSpPr/>
            <p:nvPr/>
          </p:nvGrpSpPr>
          <p:grpSpPr>
            <a:xfrm>
              <a:off x="6181556" y="3191120"/>
              <a:ext cx="223036" cy="221952"/>
              <a:chOff x="11101194" y="4254900"/>
              <a:chExt cx="468291" cy="444399"/>
            </a:xfrm>
          </p:grpSpPr>
          <p:sp>
            <p:nvSpPr>
              <p:cNvPr id="325" name="Rounded Rectangle 191">
                <a:extLst>
                  <a:ext uri="{FF2B5EF4-FFF2-40B4-BE49-F238E27FC236}">
                    <a16:creationId xmlns:a16="http://schemas.microsoft.com/office/drawing/2014/main" id="{6DD91F6C-E437-423D-925E-C49FC406DA74}"/>
                  </a:ext>
                </a:extLst>
              </p:cNvPr>
              <p:cNvSpPr/>
              <p:nvPr/>
            </p:nvSpPr>
            <p:spPr>
              <a:xfrm>
                <a:off x="11101194" y="4254900"/>
                <a:ext cx="468291" cy="43669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26" name="Picture 325" descr="engineering_pos_ESS_science_icons_2015.ai">
                <a:extLst>
                  <a:ext uri="{FF2B5EF4-FFF2-40B4-BE49-F238E27FC236}">
                    <a16:creationId xmlns:a16="http://schemas.microsoft.com/office/drawing/2014/main" id="{BECD1026-B5E2-42BE-98BA-0148292158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28929" y="4267299"/>
                <a:ext cx="432000" cy="432000"/>
              </a:xfrm>
              <a:prstGeom prst="rect">
                <a:avLst/>
              </a:prstGeom>
            </p:spPr>
          </p:pic>
        </p:grpSp>
        <p:grpSp>
          <p:nvGrpSpPr>
            <p:cNvPr id="327" name="Group 326">
              <a:extLst>
                <a:ext uri="{FF2B5EF4-FFF2-40B4-BE49-F238E27FC236}">
                  <a16:creationId xmlns:a16="http://schemas.microsoft.com/office/drawing/2014/main" id="{9B8E5F88-E741-439A-A20E-0EB8DDCBB117}"/>
                </a:ext>
              </a:extLst>
            </p:cNvPr>
            <p:cNvGrpSpPr/>
            <p:nvPr/>
          </p:nvGrpSpPr>
          <p:grpSpPr>
            <a:xfrm>
              <a:off x="6747361" y="2692138"/>
              <a:ext cx="223036" cy="221952"/>
              <a:chOff x="11101194" y="4254900"/>
              <a:chExt cx="468291" cy="444399"/>
            </a:xfrm>
          </p:grpSpPr>
          <p:sp>
            <p:nvSpPr>
              <p:cNvPr id="328" name="Rounded Rectangle 194">
                <a:extLst>
                  <a:ext uri="{FF2B5EF4-FFF2-40B4-BE49-F238E27FC236}">
                    <a16:creationId xmlns:a16="http://schemas.microsoft.com/office/drawing/2014/main" id="{EDFE6DE2-73B6-4C03-AD18-51A4928F331D}"/>
                  </a:ext>
                </a:extLst>
              </p:cNvPr>
              <p:cNvSpPr/>
              <p:nvPr/>
            </p:nvSpPr>
            <p:spPr>
              <a:xfrm>
                <a:off x="11101194" y="4254900"/>
                <a:ext cx="468291" cy="43669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29" name="Picture 328" descr="engineering_pos_ESS_science_icons_2015.ai">
                <a:extLst>
                  <a:ext uri="{FF2B5EF4-FFF2-40B4-BE49-F238E27FC236}">
                    <a16:creationId xmlns:a16="http://schemas.microsoft.com/office/drawing/2014/main" id="{F0C65C54-A251-4CA7-80EE-00092843C5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28929" y="4267299"/>
                <a:ext cx="432000" cy="432000"/>
              </a:xfrm>
              <a:prstGeom prst="rect">
                <a:avLst/>
              </a:prstGeom>
            </p:spPr>
          </p:pic>
        </p:grpSp>
        <p:grpSp>
          <p:nvGrpSpPr>
            <p:cNvPr id="330" name="Group 329">
              <a:extLst>
                <a:ext uri="{FF2B5EF4-FFF2-40B4-BE49-F238E27FC236}">
                  <a16:creationId xmlns:a16="http://schemas.microsoft.com/office/drawing/2014/main" id="{DEE69F7E-B978-4CC4-9A8B-AF0FE4DA229C}"/>
                </a:ext>
              </a:extLst>
            </p:cNvPr>
            <p:cNvGrpSpPr/>
            <p:nvPr/>
          </p:nvGrpSpPr>
          <p:grpSpPr>
            <a:xfrm>
              <a:off x="8793668" y="5478517"/>
              <a:ext cx="216349" cy="231993"/>
              <a:chOff x="11085463" y="4243022"/>
              <a:chExt cx="393029" cy="396575"/>
            </a:xfrm>
          </p:grpSpPr>
          <p:sp>
            <p:nvSpPr>
              <p:cNvPr id="331" name="Rounded Rectangle 197">
                <a:extLst>
                  <a:ext uri="{FF2B5EF4-FFF2-40B4-BE49-F238E27FC236}">
                    <a16:creationId xmlns:a16="http://schemas.microsoft.com/office/drawing/2014/main" id="{DB8C970B-A605-4704-A709-DB96EE5F496D}"/>
                  </a:ext>
                </a:extLst>
              </p:cNvPr>
              <p:cNvSpPr/>
              <p:nvPr/>
            </p:nvSpPr>
            <p:spPr>
              <a:xfrm>
                <a:off x="11091010" y="4243022"/>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32" name="Picture 331" descr="archeology_pos_ESS_science_icons_2015.ai">
                <a:extLst>
                  <a:ext uri="{FF2B5EF4-FFF2-40B4-BE49-F238E27FC236}">
                    <a16:creationId xmlns:a16="http://schemas.microsoft.com/office/drawing/2014/main" id="{176DD266-8D63-4031-91C6-4E868ED912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85463" y="4261978"/>
                <a:ext cx="377619" cy="377619"/>
              </a:xfrm>
              <a:prstGeom prst="rect">
                <a:avLst/>
              </a:prstGeom>
            </p:spPr>
          </p:pic>
        </p:grpSp>
        <p:grpSp>
          <p:nvGrpSpPr>
            <p:cNvPr id="333" name="Group 332">
              <a:extLst>
                <a:ext uri="{FF2B5EF4-FFF2-40B4-BE49-F238E27FC236}">
                  <a16:creationId xmlns:a16="http://schemas.microsoft.com/office/drawing/2014/main" id="{4CAD9B4B-C632-43F5-AC70-233A73A4AE06}"/>
                </a:ext>
              </a:extLst>
            </p:cNvPr>
            <p:cNvGrpSpPr/>
            <p:nvPr/>
          </p:nvGrpSpPr>
          <p:grpSpPr>
            <a:xfrm>
              <a:off x="6622644" y="2531867"/>
              <a:ext cx="224993" cy="239105"/>
              <a:chOff x="11086639" y="3708763"/>
              <a:chExt cx="408732" cy="408732"/>
            </a:xfrm>
          </p:grpSpPr>
          <p:sp>
            <p:nvSpPr>
              <p:cNvPr id="334" name="Rounded Rectangle 179">
                <a:extLst>
                  <a:ext uri="{FF2B5EF4-FFF2-40B4-BE49-F238E27FC236}">
                    <a16:creationId xmlns:a16="http://schemas.microsoft.com/office/drawing/2014/main" id="{EADA1C25-5FC8-4345-B1DB-6B2D64027830}"/>
                  </a:ext>
                </a:extLst>
              </p:cNvPr>
              <p:cNvSpPr/>
              <p:nvPr/>
            </p:nvSpPr>
            <p:spPr>
              <a:xfrm>
                <a:off x="11091108" y="37236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35" name="Picture 334" descr="magnetism_pos_ESS_science_icons_2015.ai">
                <a:extLst>
                  <a:ext uri="{FF2B5EF4-FFF2-40B4-BE49-F238E27FC236}">
                    <a16:creationId xmlns:a16="http://schemas.microsoft.com/office/drawing/2014/main" id="{EE5B5DDF-FAED-4D15-87FF-E4D9C147BD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6639" y="3708763"/>
                <a:ext cx="408732" cy="408732"/>
              </a:xfrm>
              <a:prstGeom prst="rect">
                <a:avLst/>
              </a:prstGeom>
            </p:spPr>
          </p:pic>
        </p:grpSp>
        <p:grpSp>
          <p:nvGrpSpPr>
            <p:cNvPr id="336" name="Group 335">
              <a:extLst>
                <a:ext uri="{FF2B5EF4-FFF2-40B4-BE49-F238E27FC236}">
                  <a16:creationId xmlns:a16="http://schemas.microsoft.com/office/drawing/2014/main" id="{5BB02106-5F55-4968-A09A-8A9AA70D2AD2}"/>
                </a:ext>
              </a:extLst>
            </p:cNvPr>
            <p:cNvGrpSpPr/>
            <p:nvPr/>
          </p:nvGrpSpPr>
          <p:grpSpPr>
            <a:xfrm>
              <a:off x="7966067" y="1703533"/>
              <a:ext cx="224993" cy="239105"/>
              <a:chOff x="11086639" y="3708763"/>
              <a:chExt cx="408732" cy="408732"/>
            </a:xfrm>
          </p:grpSpPr>
          <p:sp>
            <p:nvSpPr>
              <p:cNvPr id="337" name="Rounded Rectangle 167">
                <a:extLst>
                  <a:ext uri="{FF2B5EF4-FFF2-40B4-BE49-F238E27FC236}">
                    <a16:creationId xmlns:a16="http://schemas.microsoft.com/office/drawing/2014/main" id="{987FF7D4-3606-4BF1-A716-66603D77071F}"/>
                  </a:ext>
                </a:extLst>
              </p:cNvPr>
              <p:cNvSpPr/>
              <p:nvPr/>
            </p:nvSpPr>
            <p:spPr>
              <a:xfrm>
                <a:off x="11091108" y="372360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38" name="Picture 337" descr="magnetism_pos_ESS_science_icons_2015.ai">
                <a:extLst>
                  <a:ext uri="{FF2B5EF4-FFF2-40B4-BE49-F238E27FC236}">
                    <a16:creationId xmlns:a16="http://schemas.microsoft.com/office/drawing/2014/main" id="{D69024AD-FDB5-4DF2-98DD-1EE991DF84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6639" y="3708763"/>
                <a:ext cx="408732" cy="408732"/>
              </a:xfrm>
              <a:prstGeom prst="rect">
                <a:avLst/>
              </a:prstGeom>
            </p:spPr>
          </p:pic>
        </p:grpSp>
        <p:grpSp>
          <p:nvGrpSpPr>
            <p:cNvPr id="339" name="Group 338">
              <a:extLst>
                <a:ext uri="{FF2B5EF4-FFF2-40B4-BE49-F238E27FC236}">
                  <a16:creationId xmlns:a16="http://schemas.microsoft.com/office/drawing/2014/main" id="{A1602E06-1D9F-44C8-BD2C-FAACDEEBCD81}"/>
                </a:ext>
              </a:extLst>
            </p:cNvPr>
            <p:cNvGrpSpPr/>
            <p:nvPr/>
          </p:nvGrpSpPr>
          <p:grpSpPr>
            <a:xfrm>
              <a:off x="7863991" y="1534466"/>
              <a:ext cx="237802" cy="252717"/>
              <a:chOff x="11059277" y="3112136"/>
              <a:chExt cx="432000" cy="432000"/>
            </a:xfrm>
          </p:grpSpPr>
          <p:sp>
            <p:nvSpPr>
              <p:cNvPr id="340" name="Rounded Rectangle 132">
                <a:extLst>
                  <a:ext uri="{FF2B5EF4-FFF2-40B4-BE49-F238E27FC236}">
                    <a16:creationId xmlns:a16="http://schemas.microsoft.com/office/drawing/2014/main" id="{BB513AB5-D21B-438B-876B-C4C08FE04B12}"/>
                  </a:ext>
                </a:extLst>
              </p:cNvPr>
              <p:cNvSpPr/>
              <p:nvPr/>
            </p:nvSpPr>
            <p:spPr>
              <a:xfrm>
                <a:off x="11085464" y="3134395"/>
                <a:ext cx="387482" cy="38748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223"/>
              </a:p>
            </p:txBody>
          </p:sp>
          <p:pic>
            <p:nvPicPr>
              <p:cNvPr id="341" name="Picture 340" descr="energy_pos_ESS_science_icons_2015.ai">
                <a:extLst>
                  <a:ext uri="{FF2B5EF4-FFF2-40B4-BE49-F238E27FC236}">
                    <a16:creationId xmlns:a16="http://schemas.microsoft.com/office/drawing/2014/main" id="{342358EF-6FA1-4BF2-8683-0EAB5540BA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277" y="3112136"/>
                <a:ext cx="432000" cy="432000"/>
              </a:xfrm>
              <a:prstGeom prst="rect">
                <a:avLst/>
              </a:prstGeom>
            </p:spPr>
          </p:pic>
        </p:grpSp>
      </p:grpSp>
      <p:graphicFrame>
        <p:nvGraphicFramePr>
          <p:cNvPr id="342" name="Table 341">
            <a:extLst>
              <a:ext uri="{FF2B5EF4-FFF2-40B4-BE49-F238E27FC236}">
                <a16:creationId xmlns:a16="http://schemas.microsoft.com/office/drawing/2014/main" id="{60C61F54-E2E3-4FB5-B7AB-C5AE78B89709}"/>
              </a:ext>
            </a:extLst>
          </p:cNvPr>
          <p:cNvGraphicFramePr>
            <a:graphicFrameLocks noGrp="1"/>
          </p:cNvGraphicFramePr>
          <p:nvPr/>
        </p:nvGraphicFramePr>
        <p:xfrm>
          <a:off x="942463" y="4610072"/>
          <a:ext cx="2837845" cy="2789146"/>
        </p:xfrm>
        <a:graphic>
          <a:graphicData uri="http://schemas.openxmlformats.org/drawingml/2006/table">
            <a:tbl>
              <a:tblPr firstRow="1" bandRow="1">
                <a:tableStyleId>{2D5ABB26-0587-4C30-8999-92F81FD0307C}</a:tableStyleId>
              </a:tblPr>
              <a:tblGrid>
                <a:gridCol w="2837845">
                  <a:extLst>
                    <a:ext uri="{9D8B030D-6E8A-4147-A177-3AD203B41FA5}">
                      <a16:colId xmlns:a16="http://schemas.microsoft.com/office/drawing/2014/main" val="20001"/>
                    </a:ext>
                  </a:extLst>
                </a:gridCol>
              </a:tblGrid>
              <a:tr h="753279">
                <a:tc>
                  <a:txBody>
                    <a:bodyPr/>
                    <a:lstStyle/>
                    <a:p>
                      <a:r>
                        <a:rPr lang="en-US" sz="1800" kern="1200" dirty="0">
                          <a:solidFill>
                            <a:schemeClr val="bg1"/>
                          </a:solidFill>
                          <a:latin typeface="Segoe UI Semilight" panose="020B0402040204020203" pitchFamily="34" charset="0"/>
                          <a:ea typeface="+mn-ea"/>
                          <a:cs typeface="Segoe UI Semilight" panose="020B0402040204020203" pitchFamily="34" charset="0"/>
                        </a:rPr>
                        <a:t>Magnetism &amp; superconductivity</a:t>
                      </a:r>
                    </a:p>
                    <a:p>
                      <a:endParaRPr lang="en-US" sz="900" kern="1200" dirty="0">
                        <a:solidFill>
                          <a:schemeClr val="bg1"/>
                        </a:solidFill>
                        <a:latin typeface="Segoe UI Semilight" panose="020B0402040204020203" pitchFamily="34" charset="0"/>
                        <a:ea typeface="+mn-ea"/>
                        <a:cs typeface="Segoe UI Semilight" panose="020B0402040204020203" pitchFamily="34" charset="0"/>
                      </a:endParaRPr>
                    </a:p>
                  </a:txBody>
                  <a:tcPr marL="67505" marR="67505" marT="33753" marB="33753"/>
                </a:tc>
                <a:extLst>
                  <a:ext uri="{0D108BD9-81ED-4DB2-BD59-A6C34878D82A}">
                    <a16:rowId xmlns:a16="http://schemas.microsoft.com/office/drawing/2014/main" val="10000"/>
                  </a:ext>
                </a:extLst>
              </a:tr>
              <a:tr h="776138">
                <a:tc>
                  <a:txBody>
                    <a:bodyPr/>
                    <a:lstStyle/>
                    <a:p>
                      <a:r>
                        <a:rPr lang="en-US" sz="1800" kern="1200" dirty="0">
                          <a:solidFill>
                            <a:schemeClr val="bg1"/>
                          </a:solidFill>
                          <a:latin typeface="Segoe UI Semilight" panose="020B0402040204020203" pitchFamily="34" charset="0"/>
                          <a:ea typeface="+mn-ea"/>
                          <a:cs typeface="Segoe UI Semilight" panose="020B0402040204020203" pitchFamily="34" charset="0"/>
                        </a:rPr>
                        <a:t>Engineering &amp; </a:t>
                      </a:r>
                    </a:p>
                    <a:p>
                      <a:r>
                        <a:rPr lang="en-US" sz="1800" kern="1200" dirty="0">
                          <a:solidFill>
                            <a:schemeClr val="bg1"/>
                          </a:solidFill>
                          <a:latin typeface="Segoe UI Semilight" panose="020B0402040204020203" pitchFamily="34" charset="0"/>
                          <a:ea typeface="+mn-ea"/>
                          <a:cs typeface="Segoe UI Semilight" panose="020B0402040204020203" pitchFamily="34" charset="0"/>
                        </a:rPr>
                        <a:t>Geo-sciences</a:t>
                      </a:r>
                      <a:endParaRPr lang="en-US" sz="1800" b="0" kern="1200" dirty="0">
                        <a:solidFill>
                          <a:schemeClr val="bg1"/>
                        </a:solidFill>
                        <a:latin typeface="Segoe UI Semilight" panose="020B0402040204020203" pitchFamily="34" charset="0"/>
                        <a:ea typeface="+mn-ea"/>
                        <a:cs typeface="Segoe UI Semilight" panose="020B0402040204020203" pitchFamily="34" charset="0"/>
                      </a:endParaRPr>
                    </a:p>
                    <a:p>
                      <a:endParaRPr lang="en-US" sz="1000" kern="1200" dirty="0">
                        <a:solidFill>
                          <a:schemeClr val="bg1"/>
                        </a:solidFill>
                        <a:latin typeface="Segoe UI Semilight" panose="020B0402040204020203" pitchFamily="34" charset="0"/>
                        <a:ea typeface="+mn-ea"/>
                        <a:cs typeface="Segoe UI Semilight" panose="020B0402040204020203" pitchFamily="34" charset="0"/>
                      </a:endParaRPr>
                    </a:p>
                  </a:txBody>
                  <a:tcPr marL="67505" marR="67505" marT="33753" marB="33753"/>
                </a:tc>
                <a:extLst>
                  <a:ext uri="{0D108BD9-81ED-4DB2-BD59-A6C34878D82A}">
                    <a16:rowId xmlns:a16="http://schemas.microsoft.com/office/drawing/2014/main" val="10001"/>
                  </a:ext>
                </a:extLst>
              </a:tr>
              <a:tr h="643556">
                <a:tc>
                  <a:txBody>
                    <a:bodyPr/>
                    <a:lstStyle/>
                    <a:p>
                      <a:r>
                        <a:rPr lang="en-US" sz="1800" kern="1200" dirty="0">
                          <a:solidFill>
                            <a:schemeClr val="bg1"/>
                          </a:solidFill>
                          <a:latin typeface="Segoe UI Semilight" panose="020B0402040204020203" pitchFamily="34" charset="0"/>
                          <a:ea typeface="+mn-ea"/>
                          <a:cs typeface="Segoe UI Semilight" panose="020B0402040204020203" pitchFamily="34" charset="0"/>
                        </a:rPr>
                        <a:t>Archeology &amp; Heritage conservation</a:t>
                      </a:r>
                    </a:p>
                  </a:txBody>
                  <a:tcPr marL="67505" marR="67505" marT="33753" marB="33753"/>
                </a:tc>
                <a:extLst>
                  <a:ext uri="{0D108BD9-81ED-4DB2-BD59-A6C34878D82A}">
                    <a16:rowId xmlns:a16="http://schemas.microsoft.com/office/drawing/2014/main" val="10002"/>
                  </a:ext>
                </a:extLst>
              </a:tr>
              <a:tr h="616125">
                <a:tc>
                  <a:txBody>
                    <a:bodyPr/>
                    <a:lstStyle/>
                    <a:p>
                      <a:r>
                        <a:rPr lang="en-US" sz="1800" kern="1200" dirty="0">
                          <a:solidFill>
                            <a:schemeClr val="bg1"/>
                          </a:solidFill>
                          <a:latin typeface="Segoe UI Semilight" panose="020B0402040204020203" pitchFamily="34" charset="0"/>
                          <a:ea typeface="+mn-ea"/>
                          <a:cs typeface="Segoe UI Semilight" panose="020B0402040204020203" pitchFamily="34" charset="0"/>
                        </a:rPr>
                        <a:t>Fundamental &amp; particle physics</a:t>
                      </a:r>
                    </a:p>
                  </a:txBody>
                  <a:tcPr marL="67505" marR="67505" marT="33753" marB="33753"/>
                </a:tc>
                <a:extLst>
                  <a:ext uri="{0D108BD9-81ED-4DB2-BD59-A6C34878D82A}">
                    <a16:rowId xmlns:a16="http://schemas.microsoft.com/office/drawing/2014/main" val="10003"/>
                  </a:ext>
                </a:extLst>
              </a:tr>
            </a:tbl>
          </a:graphicData>
        </a:graphic>
      </p:graphicFrame>
      <p:graphicFrame>
        <p:nvGraphicFramePr>
          <p:cNvPr id="343" name="Table 342">
            <a:extLst>
              <a:ext uri="{FF2B5EF4-FFF2-40B4-BE49-F238E27FC236}">
                <a16:creationId xmlns:a16="http://schemas.microsoft.com/office/drawing/2014/main" id="{9418E25B-6DC5-4B0D-9710-00602B2B2B5D}"/>
              </a:ext>
            </a:extLst>
          </p:cNvPr>
          <p:cNvGraphicFramePr>
            <a:graphicFrameLocks noGrp="1"/>
          </p:cNvGraphicFramePr>
          <p:nvPr>
            <p:extLst>
              <p:ext uri="{D42A27DB-BD31-4B8C-83A1-F6EECF244321}">
                <p14:modId xmlns:p14="http://schemas.microsoft.com/office/powerpoint/2010/main" val="1870969665"/>
              </p:ext>
            </p:extLst>
          </p:nvPr>
        </p:nvGraphicFramePr>
        <p:xfrm>
          <a:off x="980089" y="2286943"/>
          <a:ext cx="2800218" cy="2230426"/>
        </p:xfrm>
        <a:graphic>
          <a:graphicData uri="http://schemas.openxmlformats.org/drawingml/2006/table">
            <a:tbl>
              <a:tblPr firstRow="1" bandRow="1">
                <a:tableStyleId>{2D5ABB26-0587-4C30-8999-92F81FD0307C}</a:tableStyleId>
              </a:tblPr>
              <a:tblGrid>
                <a:gridCol w="2800218">
                  <a:extLst>
                    <a:ext uri="{9D8B030D-6E8A-4147-A177-3AD203B41FA5}">
                      <a16:colId xmlns:a16="http://schemas.microsoft.com/office/drawing/2014/main" val="20000"/>
                    </a:ext>
                  </a:extLst>
                </a:gridCol>
              </a:tblGrid>
              <a:tr h="570597">
                <a:tc>
                  <a:txBody>
                    <a:bodyPr/>
                    <a:lstStyle/>
                    <a:p>
                      <a:r>
                        <a:rPr lang="en-US" sz="1800" dirty="0">
                          <a:solidFill>
                            <a:schemeClr val="bg1"/>
                          </a:solidFill>
                          <a:latin typeface="Segoe UI Semilight" panose="020B0402040204020203" pitchFamily="34" charset="0"/>
                          <a:cs typeface="Segoe UI Semilight" panose="020B0402040204020203" pitchFamily="34" charset="0"/>
                        </a:rPr>
                        <a:t>Life </a:t>
                      </a:r>
                      <a:r>
                        <a:rPr lang="en-US" sz="1800" kern="1200" dirty="0">
                          <a:solidFill>
                            <a:schemeClr val="bg1"/>
                          </a:solidFill>
                          <a:latin typeface="Segoe UI Semilight" panose="020B0402040204020203" pitchFamily="34" charset="0"/>
                          <a:ea typeface="+mn-ea"/>
                          <a:cs typeface="Segoe UI Semilight" panose="020B0402040204020203" pitchFamily="34" charset="0"/>
                        </a:rPr>
                        <a:t>sciences</a:t>
                      </a:r>
                    </a:p>
                    <a:p>
                      <a:endParaRPr lang="en-US" sz="1000" b="0" dirty="0">
                        <a:latin typeface="Segoe UI Semilight" panose="020B0402040204020203" pitchFamily="34" charset="0"/>
                        <a:cs typeface="Segoe UI Semilight" panose="020B0402040204020203" pitchFamily="34" charset="0"/>
                      </a:endParaRPr>
                    </a:p>
                  </a:txBody>
                  <a:tcPr marL="67505" marR="67505" marT="33753" marB="33753"/>
                </a:tc>
                <a:extLst>
                  <a:ext uri="{0D108BD9-81ED-4DB2-BD59-A6C34878D82A}">
                    <a16:rowId xmlns:a16="http://schemas.microsoft.com/office/drawing/2014/main" val="10000"/>
                  </a:ext>
                </a:extLst>
              </a:tr>
              <a:tr h="616125">
                <a:tc>
                  <a:txBody>
                    <a:bodyPr/>
                    <a:lstStyle/>
                    <a:p>
                      <a:r>
                        <a:rPr lang="en-US" sz="1800" kern="1200" dirty="0">
                          <a:solidFill>
                            <a:schemeClr val="bg1"/>
                          </a:solidFill>
                          <a:latin typeface="Segoe UI Semilight" panose="020B0402040204020203" pitchFamily="34" charset="0"/>
                          <a:ea typeface="+mn-ea"/>
                          <a:cs typeface="Segoe UI Semilight" panose="020B0402040204020203" pitchFamily="34" charset="0"/>
                        </a:rPr>
                        <a:t>Soft condensed matter</a:t>
                      </a:r>
                      <a:endParaRPr lang="en-US" sz="1800" b="0" dirty="0">
                        <a:latin typeface="Segoe UI Semilight" panose="020B0402040204020203" pitchFamily="34" charset="0"/>
                        <a:cs typeface="Segoe UI Semilight" panose="020B0402040204020203" pitchFamily="34" charset="0"/>
                      </a:endParaRPr>
                    </a:p>
                    <a:p>
                      <a:endParaRPr lang="en-US" sz="1800" b="0" dirty="0">
                        <a:latin typeface="Segoe UI Semilight" panose="020B0402040204020203" pitchFamily="34" charset="0"/>
                        <a:cs typeface="Segoe UI Semilight" panose="020B0402040204020203" pitchFamily="34" charset="0"/>
                      </a:endParaRPr>
                    </a:p>
                  </a:txBody>
                  <a:tcPr marL="67505" marR="67505" marT="33753" marB="33753"/>
                </a:tc>
                <a:extLst>
                  <a:ext uri="{0D108BD9-81ED-4DB2-BD59-A6C34878D82A}">
                    <a16:rowId xmlns:a16="http://schemas.microsoft.com/office/drawing/2014/main" val="10001"/>
                  </a:ext>
                </a:extLst>
              </a:tr>
              <a:tr h="616125">
                <a:tc>
                  <a:txBody>
                    <a:bodyPr/>
                    <a:lstStyle/>
                    <a:p>
                      <a:r>
                        <a:rPr lang="en-US" sz="1800" kern="1200" dirty="0">
                          <a:solidFill>
                            <a:schemeClr val="bg1"/>
                          </a:solidFill>
                          <a:latin typeface="Segoe UI Semilight" panose="020B0402040204020203" pitchFamily="34" charset="0"/>
                          <a:ea typeface="+mn-ea"/>
                          <a:cs typeface="Segoe UI Semilight" panose="020B0402040204020203" pitchFamily="34" charset="0"/>
                        </a:rPr>
                        <a:t>Chemistry of materials</a:t>
                      </a:r>
                    </a:p>
                    <a:p>
                      <a:endParaRPr lang="en-US" sz="1800" b="0" dirty="0">
                        <a:latin typeface="Segoe UI Semilight" panose="020B0402040204020203" pitchFamily="34" charset="0"/>
                        <a:cs typeface="Segoe UI Semilight" panose="020B0402040204020203" pitchFamily="34" charset="0"/>
                      </a:endParaRPr>
                    </a:p>
                  </a:txBody>
                  <a:tcPr marL="67505" marR="67505" marT="33753" marB="33753"/>
                </a:tc>
                <a:extLst>
                  <a:ext uri="{0D108BD9-81ED-4DB2-BD59-A6C34878D82A}">
                    <a16:rowId xmlns:a16="http://schemas.microsoft.com/office/drawing/2014/main" val="10002"/>
                  </a:ext>
                </a:extLst>
              </a:tr>
              <a:tr h="427537">
                <a:tc>
                  <a:txBody>
                    <a:bodyPr/>
                    <a:lstStyle/>
                    <a:p>
                      <a:r>
                        <a:rPr lang="en-US" sz="1800" kern="1200" dirty="0">
                          <a:solidFill>
                            <a:schemeClr val="bg1"/>
                          </a:solidFill>
                          <a:latin typeface="Segoe UI Semilight" panose="020B0402040204020203" pitchFamily="34" charset="0"/>
                          <a:ea typeface="+mn-ea"/>
                          <a:cs typeface="Segoe UI Semilight" panose="020B0402040204020203" pitchFamily="34" charset="0"/>
                        </a:rPr>
                        <a:t>Energy research</a:t>
                      </a:r>
                    </a:p>
                  </a:txBody>
                  <a:tcPr marL="67505" marR="67505" marT="33753" marB="33753"/>
                </a:tc>
                <a:extLst>
                  <a:ext uri="{0D108BD9-81ED-4DB2-BD59-A6C34878D82A}">
                    <a16:rowId xmlns:a16="http://schemas.microsoft.com/office/drawing/2014/main" val="10003"/>
                  </a:ext>
                </a:extLst>
              </a:tr>
            </a:tbl>
          </a:graphicData>
        </a:graphic>
      </p:graphicFrame>
      <p:sp>
        <p:nvSpPr>
          <p:cNvPr id="344" name="TextBox 343">
            <a:extLst>
              <a:ext uri="{FF2B5EF4-FFF2-40B4-BE49-F238E27FC236}">
                <a16:creationId xmlns:a16="http://schemas.microsoft.com/office/drawing/2014/main" id="{5EEF3910-0F61-4E48-B0AE-E580B7EF4F46}"/>
              </a:ext>
            </a:extLst>
          </p:cNvPr>
          <p:cNvSpPr txBox="1"/>
          <p:nvPr/>
        </p:nvSpPr>
        <p:spPr>
          <a:xfrm>
            <a:off x="288385" y="269335"/>
            <a:ext cx="3451650" cy="1077474"/>
          </a:xfrm>
          <a:prstGeom prst="rect">
            <a:avLst/>
          </a:prstGeom>
          <a:noFill/>
        </p:spPr>
        <p:txBody>
          <a:bodyPr wrap="square" rtlCol="0">
            <a:spAutoFit/>
          </a:bodyPr>
          <a:lstStyle/>
          <a:p>
            <a:pPr algn="l" rtl="0"/>
            <a:r>
              <a:rPr lang="en-GB" sz="3201" dirty="0">
                <a:solidFill>
                  <a:srgbClr val="FFFFFF"/>
                </a:solidFill>
                <a:latin typeface="Segoe UI Light" panose="020B0502040204020203" pitchFamily="34" charset="0"/>
                <a:cs typeface="Segoe UI Light" panose="020B0502040204020203" pitchFamily="34" charset="0"/>
              </a:rPr>
              <a:t>15 instruments under construction</a:t>
            </a:r>
          </a:p>
        </p:txBody>
      </p:sp>
      <p:sp>
        <p:nvSpPr>
          <p:cNvPr id="347" name="Rectangle 346">
            <a:extLst>
              <a:ext uri="{FF2B5EF4-FFF2-40B4-BE49-F238E27FC236}">
                <a16:creationId xmlns:a16="http://schemas.microsoft.com/office/drawing/2014/main" id="{CBF02DF4-77A1-4041-931B-925E4A15F8F8}"/>
              </a:ext>
            </a:extLst>
          </p:cNvPr>
          <p:cNvSpPr/>
          <p:nvPr/>
        </p:nvSpPr>
        <p:spPr>
          <a:xfrm>
            <a:off x="278853" y="1346510"/>
            <a:ext cx="3384451" cy="646331"/>
          </a:xfrm>
          <a:prstGeom prst="rect">
            <a:avLst/>
          </a:prstGeom>
        </p:spPr>
        <p:txBody>
          <a:bodyPr wrap="square">
            <a:spAutoFit/>
          </a:bodyPr>
          <a:lstStyle/>
          <a:p>
            <a:r>
              <a:rPr lang="en-GB" dirty="0">
                <a:solidFill>
                  <a:schemeClr val="bg1"/>
                </a:solidFill>
                <a:latin typeface="Segoe UI Semilight" panose="020B0402040204020203" pitchFamily="34" charset="0"/>
                <a:cs typeface="Segoe UI Semilight" panose="020B0402040204020203" pitchFamily="34" charset="0"/>
              </a:rPr>
              <a:t>Each instrument designed to be world-leading at 2MW</a:t>
            </a:r>
          </a:p>
        </p:txBody>
      </p:sp>
      <p:sp>
        <p:nvSpPr>
          <p:cNvPr id="2" name="Date Placeholder 1">
            <a:extLst>
              <a:ext uri="{FF2B5EF4-FFF2-40B4-BE49-F238E27FC236}">
                <a16:creationId xmlns:a16="http://schemas.microsoft.com/office/drawing/2014/main" id="{D50FC09E-6127-DB09-7491-98A42C50FD05}"/>
              </a:ext>
            </a:extLst>
          </p:cNvPr>
          <p:cNvSpPr>
            <a:spLocks noGrp="1"/>
          </p:cNvSpPr>
          <p:nvPr>
            <p:ph type="dt" sz="half" idx="10"/>
          </p:nvPr>
        </p:nvSpPr>
        <p:spPr/>
        <p:txBody>
          <a:bodyPr/>
          <a:lstStyle/>
          <a:p>
            <a:r>
              <a:rPr lang="en-US"/>
              <a:t>2026-04-14</a:t>
            </a:r>
            <a:endParaRPr lang="sv-SE" dirty="0"/>
          </a:p>
        </p:txBody>
      </p:sp>
      <p:sp>
        <p:nvSpPr>
          <p:cNvPr id="7" name="Platshållare för text 8">
            <a:extLst>
              <a:ext uri="{FF2B5EF4-FFF2-40B4-BE49-F238E27FC236}">
                <a16:creationId xmlns:a16="http://schemas.microsoft.com/office/drawing/2014/main" id="{D49E3C03-843E-2A8B-3EF2-C0EAA1D27193}"/>
              </a:ext>
            </a:extLst>
          </p:cNvPr>
          <p:cNvSpPr txBox="1">
            <a:spLocks/>
          </p:cNvSpPr>
          <p:nvPr/>
        </p:nvSpPr>
        <p:spPr>
          <a:xfrm>
            <a:off x="12260316" y="468464"/>
            <a:ext cx="929236" cy="896880"/>
          </a:xfrm>
          <a:prstGeom prst="rect">
            <a:avLst/>
          </a:prstGeom>
          <a:blipFill>
            <a:blip r:embed="rId11" cstate="email">
              <a:extLst>
                <a:ext uri="{28A0092B-C50C-407E-A947-70E740481C1C}">
                  <a14:useLocalDpi xmlns:a14="http://schemas.microsoft.com/office/drawing/2010/main"/>
                </a:ext>
              </a:extLst>
            </a:blip>
            <a:stretch>
              <a:fillRect/>
            </a:stretch>
          </a:blipFill>
        </p:spPr>
        <p:txBody>
          <a:bodyPr vert="horz" lIns="91440" tIns="45720" rIns="91440" bIns="45720" rtlCol="0" anchor="ctr">
            <a:normAutofit/>
          </a:bodyPr>
          <a:lstStyle>
            <a:defPPr>
              <a:defRPr kern="0"/>
            </a:defPPr>
            <a:lvl1pPr marL="0" indent="0" algn="l">
              <a:buFontTx/>
              <a:buNone/>
              <a:defRPr sz="112" cap="all" spc="90" baseline="0">
                <a:noFill/>
              </a:defRPr>
            </a:lvl1pPr>
          </a:lstStyle>
          <a:p>
            <a:r>
              <a:rPr lang="en-US"/>
              <a:t>Edit Master text styles</a:t>
            </a:r>
          </a:p>
        </p:txBody>
      </p:sp>
      <p:sp>
        <p:nvSpPr>
          <p:cNvPr id="5" name="Slide Number Placeholder 4">
            <a:extLst>
              <a:ext uri="{FF2B5EF4-FFF2-40B4-BE49-F238E27FC236}">
                <a16:creationId xmlns:a16="http://schemas.microsoft.com/office/drawing/2014/main" id="{ADA07F14-4EBF-8481-7751-BC8C29D2DC65}"/>
              </a:ext>
            </a:extLst>
          </p:cNvPr>
          <p:cNvSpPr>
            <a:spLocks noGrp="1"/>
          </p:cNvSpPr>
          <p:nvPr>
            <p:ph type="sldNum" sz="quarter" idx="12"/>
          </p:nvPr>
        </p:nvSpPr>
        <p:spPr/>
        <p:txBody>
          <a:bodyPr/>
          <a:lstStyle/>
          <a:p>
            <a:fld id="{F7283078-D760-1647-8B80-66BA8B52336D}" type="slidenum">
              <a:rPr lang="sv-SE" smtClean="0"/>
              <a:t>7</a:t>
            </a:fld>
            <a:endParaRPr lang="sv-SE" dirty="0"/>
          </a:p>
        </p:txBody>
      </p:sp>
      <p:sp>
        <p:nvSpPr>
          <p:cNvPr id="8" name="Footer Placeholder 7">
            <a:extLst>
              <a:ext uri="{FF2B5EF4-FFF2-40B4-BE49-F238E27FC236}">
                <a16:creationId xmlns:a16="http://schemas.microsoft.com/office/drawing/2014/main" id="{64E8B83E-E0C5-81CA-47D5-AD103FEB51F5}"/>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166912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992E1-31BA-89D6-73BF-ACC91E1B292F}"/>
            </a:ext>
          </a:extLst>
        </p:cNvPr>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42D4B8C1-10DB-2EFC-B468-C7723CC46FD2}"/>
              </a:ext>
            </a:extLst>
          </p:cNvPr>
          <p:cNvSpPr>
            <a:spLocks noGrp="1"/>
          </p:cNvSpPr>
          <p:nvPr>
            <p:ph type="dt" sz="half" idx="10"/>
          </p:nvPr>
        </p:nvSpPr>
        <p:spPr>
          <a:xfrm>
            <a:off x="1342046" y="7266693"/>
            <a:ext cx="934427" cy="409751"/>
          </a:xfrm>
        </p:spPr>
        <p:txBody>
          <a:bodyPr/>
          <a:lstStyle/>
          <a:p>
            <a:r>
              <a:rPr lang="en-US"/>
              <a:t>2026-04-14</a:t>
            </a:r>
            <a:endParaRPr lang="sv-SE" dirty="0"/>
          </a:p>
        </p:txBody>
      </p:sp>
      <p:sp>
        <p:nvSpPr>
          <p:cNvPr id="13" name="Rubrik 1">
            <a:extLst>
              <a:ext uri="{FF2B5EF4-FFF2-40B4-BE49-F238E27FC236}">
                <a16:creationId xmlns:a16="http://schemas.microsoft.com/office/drawing/2014/main" id="{83AD44DD-BB16-D418-D702-6292DD2B6BDB}"/>
              </a:ext>
            </a:extLst>
          </p:cNvPr>
          <p:cNvSpPr>
            <a:spLocks noGrp="1"/>
          </p:cNvSpPr>
          <p:nvPr>
            <p:ph type="title"/>
          </p:nvPr>
        </p:nvSpPr>
        <p:spPr>
          <a:xfrm>
            <a:off x="1238871" y="297808"/>
            <a:ext cx="10504000" cy="737680"/>
          </a:xfrm>
        </p:spPr>
        <p:txBody>
          <a:bodyPr/>
          <a:lstStyle/>
          <a:p>
            <a:r>
              <a:rPr lang="en-GB" dirty="0">
                <a:solidFill>
                  <a:schemeClr val="tx1">
                    <a:lumMod val="75000"/>
                    <a:lumOff val="25000"/>
                  </a:schemeClr>
                </a:solidFill>
              </a:rPr>
              <a:t>The ESS way</a:t>
            </a:r>
          </a:p>
        </p:txBody>
      </p:sp>
      <p:sp>
        <p:nvSpPr>
          <p:cNvPr id="14" name="Platshållare för text 7">
            <a:extLst>
              <a:ext uri="{FF2B5EF4-FFF2-40B4-BE49-F238E27FC236}">
                <a16:creationId xmlns:a16="http://schemas.microsoft.com/office/drawing/2014/main" id="{CA823FB9-61C5-BDF4-6B07-F6551B4153BC}"/>
              </a:ext>
            </a:extLst>
          </p:cNvPr>
          <p:cNvSpPr>
            <a:spLocks noGrp="1"/>
          </p:cNvSpPr>
          <p:nvPr>
            <p:ph type="body" sz="quarter" idx="14"/>
          </p:nvPr>
        </p:nvSpPr>
        <p:spPr>
          <a:xfrm>
            <a:off x="1238871" y="1044818"/>
            <a:ext cx="10504000" cy="569052"/>
          </a:xfrm>
        </p:spPr>
        <p:txBody>
          <a:bodyPr/>
          <a:lstStyle/>
          <a:p>
            <a:r>
              <a:rPr lang="en-GB" dirty="0"/>
              <a:t>ESS-0307562</a:t>
            </a:r>
          </a:p>
        </p:txBody>
      </p:sp>
      <p:sp>
        <p:nvSpPr>
          <p:cNvPr id="8" name="TextBox 7">
            <a:extLst>
              <a:ext uri="{FF2B5EF4-FFF2-40B4-BE49-F238E27FC236}">
                <a16:creationId xmlns:a16="http://schemas.microsoft.com/office/drawing/2014/main" id="{0D37662B-6ACD-830A-1AC9-07D7F7671CF9}"/>
              </a:ext>
            </a:extLst>
          </p:cNvPr>
          <p:cNvSpPr txBox="1"/>
          <p:nvPr/>
        </p:nvSpPr>
        <p:spPr>
          <a:xfrm>
            <a:off x="1888331" y="1934323"/>
            <a:ext cx="10439400" cy="4581895"/>
          </a:xfrm>
          <a:prstGeom prst="rect">
            <a:avLst/>
          </a:prstGeom>
          <a:noFill/>
        </p:spPr>
        <p:txBody>
          <a:bodyPr wrap="square" rtlCol="0">
            <a:spAutoFit/>
          </a:bodyPr>
          <a:lstStyle/>
          <a:p>
            <a:pPr>
              <a:buClr>
                <a:srgbClr val="000000"/>
              </a:buClr>
              <a:buFont typeface="Arial"/>
            </a:pPr>
            <a:r>
              <a:rPr lang="en-GB"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rPr>
              <a:t>At ESS, we are united by a shared purpose:</a:t>
            </a:r>
            <a:endParaRPr lang="en-SE" sz="2244" kern="120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endParaRPr>
          </a:p>
          <a:p>
            <a:pPr>
              <a:buClr>
                <a:srgbClr val="000000"/>
              </a:buClr>
              <a:buFont typeface="Arial"/>
            </a:pPr>
            <a:endParaRPr lang="en-GB"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endParaRPr>
          </a:p>
          <a:p>
            <a:pPr>
              <a:buClr>
                <a:srgbClr val="000000"/>
              </a:buClr>
              <a:buFont typeface="Arial"/>
            </a:pPr>
            <a:r>
              <a:rPr lang="en-GB" sz="2244" i="1" kern="1200" dirty="0">
                <a:solidFill>
                  <a:srgbClr val="0070C0"/>
                </a:solidFill>
                <a:latin typeface="Segoe UI Semilight" panose="020B0402040204020203" pitchFamily="34" charset="0"/>
                <a:ea typeface="+mn-ea"/>
                <a:cs typeface="Segoe UI Semilight" panose="020B0402040204020203" pitchFamily="34" charset="0"/>
                <a:sym typeface="Arial"/>
              </a:rPr>
              <a:t>Opening up the World of Matter and Materials, through cutting-edge neutron science.</a:t>
            </a:r>
            <a:endParaRPr lang="en-SE" sz="2244" i="1" kern="1200">
              <a:solidFill>
                <a:srgbClr val="0070C0"/>
              </a:solidFill>
              <a:latin typeface="Segoe UI Semilight" panose="020B0402040204020203" pitchFamily="34" charset="0"/>
              <a:ea typeface="+mn-ea"/>
              <a:cs typeface="Segoe UI Semilight" panose="020B0402040204020203" pitchFamily="34" charset="0"/>
              <a:sym typeface="Arial"/>
            </a:endParaRPr>
          </a:p>
          <a:p>
            <a:pPr>
              <a:buClr>
                <a:srgbClr val="000000"/>
              </a:buClr>
              <a:buFont typeface="Arial"/>
            </a:pPr>
            <a:endParaRPr lang="en-GB"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endParaRPr>
          </a:p>
          <a:p>
            <a:pPr>
              <a:buClr>
                <a:srgbClr val="000000"/>
              </a:buClr>
              <a:buFont typeface="Arial"/>
            </a:pPr>
            <a:r>
              <a:rPr lang="en-GB"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rPr>
              <a:t>This purpose drives us to create meaningful impact by advancing scientific discovery, fostering innovation, and addressing global challenges.</a:t>
            </a:r>
            <a:endParaRPr lang="en-SE" sz="2244" kern="120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endParaRPr>
          </a:p>
          <a:p>
            <a:pPr>
              <a:buClr>
                <a:srgbClr val="000000"/>
              </a:buClr>
              <a:buFont typeface="Arial"/>
            </a:pPr>
            <a:r>
              <a:rPr lang="en-GB"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rPr>
              <a:t> </a:t>
            </a:r>
            <a:endParaRPr lang="en-SE" sz="2244" kern="120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endParaRPr>
          </a:p>
          <a:p>
            <a:pPr>
              <a:buClr>
                <a:srgbClr val="000000"/>
              </a:buClr>
              <a:buFont typeface="Arial"/>
            </a:pPr>
            <a:r>
              <a:rPr lang="en-GB"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rPr>
              <a:t>To fulfil this mission, we uphold three core commitments that define how we work:</a:t>
            </a:r>
            <a:endParaRPr lang="en-SE" sz="2244" kern="120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endParaRPr>
          </a:p>
          <a:p>
            <a:pPr>
              <a:buClr>
                <a:srgbClr val="000000"/>
              </a:buClr>
              <a:buFont typeface="Arial"/>
            </a:pPr>
            <a:r>
              <a:rPr lang="en-GB" sz="2244" i="1" kern="1200" dirty="0">
                <a:solidFill>
                  <a:srgbClr val="0070C0"/>
                </a:solidFill>
                <a:latin typeface="Segoe UI Semilight" panose="020B0402040204020203" pitchFamily="34" charset="0"/>
                <a:ea typeface="+mn-ea"/>
                <a:cs typeface="Segoe UI Semilight" panose="020B0402040204020203" pitchFamily="34" charset="0"/>
                <a:sym typeface="Arial"/>
              </a:rPr>
              <a:t>Creating Impact through Performance built on Thoughtful Collaboration</a:t>
            </a:r>
            <a:endParaRPr lang="en-SE" sz="2244" i="1" kern="1200">
              <a:solidFill>
                <a:srgbClr val="0070C0"/>
              </a:solidFill>
              <a:latin typeface="Segoe UI Semilight" panose="020B0402040204020203" pitchFamily="34" charset="0"/>
              <a:ea typeface="+mn-ea"/>
              <a:cs typeface="Segoe UI Semilight" panose="020B0402040204020203" pitchFamily="34" charset="0"/>
              <a:sym typeface="Arial"/>
            </a:endParaRPr>
          </a:p>
          <a:p>
            <a:pPr>
              <a:buClr>
                <a:srgbClr val="000000"/>
              </a:buClr>
              <a:buFont typeface="Arial"/>
            </a:pPr>
            <a:r>
              <a:rPr lang="en-GB"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rPr>
              <a:t> </a:t>
            </a:r>
            <a:endParaRPr lang="en-SE" sz="2244" kern="120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endParaRPr>
          </a:p>
          <a:p>
            <a:pPr>
              <a:buClr>
                <a:srgbClr val="000000"/>
              </a:buClr>
              <a:buFont typeface="Arial"/>
            </a:pPr>
            <a:r>
              <a:rPr lang="en-GB"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rPr>
              <a:t>Our commitment to </a:t>
            </a:r>
            <a:r>
              <a:rPr lang="en-GB" sz="2244" i="1" kern="1200" dirty="0">
                <a:solidFill>
                  <a:srgbClr val="0070C0"/>
                </a:solidFill>
                <a:latin typeface="Segoe UI Semilight" panose="020B0402040204020203" pitchFamily="34" charset="0"/>
                <a:ea typeface="+mn-ea"/>
                <a:cs typeface="Segoe UI Semilight" panose="020B0402040204020203" pitchFamily="34" charset="0"/>
                <a:sym typeface="Arial"/>
              </a:rPr>
              <a:t>Impact, Performance, and Thoughtful Collaboration </a:t>
            </a:r>
            <a:r>
              <a:rPr lang="en-GB"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rPr>
              <a:t>is reflected in every decision we make, every challenge we tackle, and every opportunity we pursue.</a:t>
            </a:r>
            <a:endParaRPr lang="en-SE" sz="2244"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sym typeface="Arial"/>
            </a:endParaRPr>
          </a:p>
        </p:txBody>
      </p:sp>
      <p:sp>
        <p:nvSpPr>
          <p:cNvPr id="3" name="Slide Number Placeholder 2">
            <a:extLst>
              <a:ext uri="{FF2B5EF4-FFF2-40B4-BE49-F238E27FC236}">
                <a16:creationId xmlns:a16="http://schemas.microsoft.com/office/drawing/2014/main" id="{407415E7-2C1B-3493-FC11-13D248E9670D}"/>
              </a:ext>
            </a:extLst>
          </p:cNvPr>
          <p:cNvSpPr>
            <a:spLocks noGrp="1"/>
          </p:cNvSpPr>
          <p:nvPr>
            <p:ph type="sldNum" sz="quarter" idx="12"/>
          </p:nvPr>
        </p:nvSpPr>
        <p:spPr/>
        <p:txBody>
          <a:bodyPr/>
          <a:lstStyle/>
          <a:p>
            <a:fld id="{F7283078-D760-1647-8B80-66BA8B52336D}" type="slidenum">
              <a:rPr lang="sv-SE" smtClean="0"/>
              <a:t>8</a:t>
            </a:fld>
            <a:endParaRPr lang="sv-SE"/>
          </a:p>
        </p:txBody>
      </p:sp>
      <p:sp>
        <p:nvSpPr>
          <p:cNvPr id="4" name="Footer Placeholder 3">
            <a:extLst>
              <a:ext uri="{FF2B5EF4-FFF2-40B4-BE49-F238E27FC236}">
                <a16:creationId xmlns:a16="http://schemas.microsoft.com/office/drawing/2014/main" id="{391E73EF-C5F0-0B5D-6A11-7457FE2A3E21}"/>
              </a:ext>
            </a:extLst>
          </p:cNvPr>
          <p:cNvSpPr>
            <a:spLocks noGrp="1"/>
          </p:cNvSpPr>
          <p:nvPr>
            <p:ph type="ftr" sz="quarter" idx="11"/>
          </p:nvPr>
        </p:nvSpPr>
        <p:spPr/>
        <p:txBody>
          <a:bodyPr/>
          <a:lstStyle/>
          <a:p>
            <a:r>
              <a:rPr lang="sv-SE"/>
              <a:t>23rd ESS ILO network meeting (nick.gazis@ess.eu)</a:t>
            </a:r>
            <a:endParaRPr lang="sv-SE" dirty="0"/>
          </a:p>
        </p:txBody>
      </p:sp>
    </p:spTree>
    <p:extLst>
      <p:ext uri="{BB962C8B-B14F-4D97-AF65-F5344CB8AC3E}">
        <p14:creationId xmlns:p14="http://schemas.microsoft.com/office/powerpoint/2010/main" val="309335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Accelerator</a:t>
            </a:r>
          </a:p>
        </p:txBody>
      </p:sp>
      <p:sp>
        <p:nvSpPr>
          <p:cNvPr id="5" name="Picture Placeholder 4">
            <a:extLst>
              <a:ext uri="{FF2B5EF4-FFF2-40B4-BE49-F238E27FC236}">
                <a16:creationId xmlns:a16="http://schemas.microsoft.com/office/drawing/2014/main" id="{3D9C080D-F109-A3B9-1A58-60A67B69F3A0}"/>
              </a:ext>
            </a:extLst>
          </p:cNvPr>
          <p:cNvSpPr>
            <a:spLocks noGrp="1"/>
          </p:cNvSpPr>
          <p:nvPr>
            <p:ph type="pic" sz="quarter" idx="12"/>
          </p:nvPr>
        </p:nvSpPr>
        <p:spPr/>
        <p:txBody>
          <a:bodyPr/>
          <a:lstStyle/>
          <a:p>
            <a:endParaRPr lang="en-US"/>
          </a:p>
        </p:txBody>
      </p:sp>
      <p:pic>
        <p:nvPicPr>
          <p:cNvPr id="10242" name="Picture 2">
            <a:extLst>
              <a:ext uri="{FF2B5EF4-FFF2-40B4-BE49-F238E27FC236}">
                <a16:creationId xmlns:a16="http://schemas.microsoft.com/office/drawing/2014/main" id="{9E28B19D-27D2-5F75-AC59-778B72D62FD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6307931" y="0"/>
            <a:ext cx="7374732" cy="769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63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Custom 1">
      <a:majorFont>
        <a:latin typeface="Titillium Web ExtraLight"/>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53011</TotalTime>
  <Words>3390</Words>
  <Application>Microsoft Macintosh PowerPoint</Application>
  <PresentationFormat>Custom</PresentationFormat>
  <Paragraphs>500</Paragraphs>
  <Slides>46</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Calibri</vt:lpstr>
      <vt:lpstr>NonBreakingSpaceOverride</vt:lpstr>
      <vt:lpstr>Segoe UI</vt:lpstr>
      <vt:lpstr>Segoe UI Historic</vt:lpstr>
      <vt:lpstr>Segoe UI Light</vt:lpstr>
      <vt:lpstr>Segoe UI Semibold</vt:lpstr>
      <vt:lpstr>Segoe UI Semilight</vt:lpstr>
      <vt:lpstr>Wingdings</vt:lpstr>
      <vt:lpstr>Office-tema</vt:lpstr>
      <vt:lpstr>PowerPoint Presentation</vt:lpstr>
      <vt:lpstr>Freeing the neutrons from the nucleus</vt:lpstr>
      <vt:lpstr>ESS – April 2014 </vt:lpstr>
      <vt:lpstr>ESS buildings</vt:lpstr>
      <vt:lpstr>PowerPoint Presentation</vt:lpstr>
      <vt:lpstr>ESS design</vt:lpstr>
      <vt:lpstr>PowerPoint Presentation</vt:lpstr>
      <vt:lpstr>The ESS way</vt:lpstr>
      <vt:lpstr>PowerPoint Presentation</vt:lpstr>
      <vt:lpstr>Accelerator delivering Beam on Dump (BoD)</vt:lpstr>
      <vt:lpstr>Accelerator status</vt:lpstr>
      <vt:lpstr>Accelerator status</vt:lpstr>
      <vt:lpstr>Accelerator status</vt:lpstr>
      <vt:lpstr>PowerPoint Presentation</vt:lpstr>
      <vt:lpstr>Target status</vt:lpstr>
      <vt:lpstr>PowerPoint Presentation</vt:lpstr>
      <vt:lpstr>Target HRU</vt:lpstr>
      <vt:lpstr>Target HRU</vt:lpstr>
      <vt:lpstr>Target HRU</vt:lpstr>
      <vt:lpstr>HRU maintenance &amp; risks (ESS-5856666)</vt:lpstr>
      <vt:lpstr>PowerPoint Presentation</vt:lpstr>
      <vt:lpstr>Target MRP</vt:lpstr>
      <vt:lpstr>Controls</vt:lpstr>
      <vt:lpstr>PowerPoint Presentation</vt:lpstr>
      <vt:lpstr>Different instruments for different science</vt:lpstr>
      <vt:lpstr>Neutron Instruments</vt:lpstr>
      <vt:lpstr>Experimental Halls</vt:lpstr>
      <vt:lpstr>PowerPoint Presentation</vt:lpstr>
      <vt:lpstr>Neutron imaging </vt:lpstr>
      <vt:lpstr>Corrosion of steel inside concrete </vt:lpstr>
      <vt:lpstr>Length scales</vt:lpstr>
      <vt:lpstr>PowerPoint Presentation</vt:lpstr>
      <vt:lpstr>PowerPoint Presentation</vt:lpstr>
      <vt:lpstr>Mechanical Engineering Technology Analysis Group</vt:lpstr>
      <vt:lpstr>Mechanical Engineering Technology &amp; Analysis (META) Group </vt:lpstr>
      <vt:lpstr>Systematic flow</vt:lpstr>
      <vt:lpstr>Graded Approach</vt:lpstr>
      <vt:lpstr>ESS tunnel views</vt:lpstr>
      <vt:lpstr>Gallery hall for klystrons &amp; power sources</vt:lpstr>
      <vt:lpstr>Parts &amp; Prototypes </vt:lpstr>
      <vt:lpstr>PowerPoint Presentation</vt:lpstr>
      <vt:lpstr>ESS Project</vt:lpstr>
      <vt:lpstr>ESS Project</vt:lpstr>
      <vt:lpstr>Summary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Lina</dc:creator>
  <cp:lastModifiedBy>Nick Gazis</cp:lastModifiedBy>
  <cp:revision>305</cp:revision>
  <cp:lastPrinted>2025-07-18T07:14:59Z</cp:lastPrinted>
  <dcterms:created xsi:type="dcterms:W3CDTF">2024-11-12T12:49:35Z</dcterms:created>
  <dcterms:modified xsi:type="dcterms:W3CDTF">2026-04-15T11:24:50Z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2024-11-12T00:00:00Z</vt:filetime>
  </property>
  <property fmtid="{D5CDD505-2E9C-101B-9397-08002B2CF9AE}" pid="3" name="Creator">
    <vt:lpwstr>pdf-lib (https://github.com/Hopding/pdf-lib)</vt:lpwstr>
  </property>
  <property fmtid="{D5CDD505-2E9C-101B-9397-08002B2CF9AE}" pid="4" name="LastSaved">
    <vt:filetime>2024-11-12T00:00:00Z</vt:filetime>
  </property>
  <property fmtid="{D5CDD505-2E9C-101B-9397-08002B2CF9AE}" pid="5" name="Producer">
    <vt:lpwstr>pdf-merger-js</vt:lpwstr>
  </property>
</Properties>
</file>