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67" r:id="rId2"/>
    <p:sldId id="268" r:id="rId3"/>
    <p:sldId id="256" r:id="rId4"/>
    <p:sldId id="2146848136" r:id="rId5"/>
    <p:sldId id="275" r:id="rId6"/>
    <p:sldId id="269" r:id="rId7"/>
    <p:sldId id="2146848135" r:id="rId8"/>
    <p:sldId id="259" r:id="rId9"/>
    <p:sldId id="276" r:id="rId10"/>
    <p:sldId id="2146848137" r:id="rId11"/>
    <p:sldId id="2146848138" r:id="rId12"/>
    <p:sldId id="2146848139" r:id="rId13"/>
    <p:sldId id="2146848140" r:id="rId14"/>
    <p:sldId id="2146848141" r:id="rId15"/>
    <p:sldId id="2146848142" r:id="rId16"/>
    <p:sldId id="2146848134" r:id="rId17"/>
    <p:sldId id="273" r:id="rId18"/>
    <p:sldId id="481" r:id="rId1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CC"/>
    <a:srgbClr val="666666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568" autoAdjust="0"/>
    <p:restoredTop sz="94681" autoAdjust="0"/>
  </p:normalViewPr>
  <p:slideViewPr>
    <p:cSldViewPr snapToGrid="0" snapToObjects="1">
      <p:cViewPr varScale="1">
        <p:scale>
          <a:sx n="132" d="100"/>
          <a:sy n="132" d="100"/>
        </p:scale>
        <p:origin x="20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53231E-F239-4C4E-9A5A-2419C36E93FF}" type="doc">
      <dgm:prSet loTypeId="urn:microsoft.com/office/officeart/2009/3/layout/IncreasingArrows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953DFAC-5B86-394F-B133-D92811B7A7FA}">
      <dgm:prSet phldrT="[Text]"/>
      <dgm:spPr/>
      <dgm:t>
        <a:bodyPr/>
        <a:lstStyle/>
        <a:p>
          <a:r>
            <a:rPr lang="en-GB" dirty="0"/>
            <a:t>Detector event</a:t>
          </a:r>
        </a:p>
      </dgm:t>
    </dgm:pt>
    <dgm:pt modelId="{F9E2228A-3F47-094D-ADDC-B02A43A8714A}" type="parTrans" cxnId="{63D8E05F-C6BA-604B-9A0E-CA8D18E6B13C}">
      <dgm:prSet/>
      <dgm:spPr/>
      <dgm:t>
        <a:bodyPr/>
        <a:lstStyle/>
        <a:p>
          <a:endParaRPr lang="en-GB"/>
        </a:p>
      </dgm:t>
    </dgm:pt>
    <dgm:pt modelId="{A1CFCCBF-1FF6-4747-96A2-734AD0EDEDB3}" type="sibTrans" cxnId="{63D8E05F-C6BA-604B-9A0E-CA8D18E6B13C}">
      <dgm:prSet/>
      <dgm:spPr/>
      <dgm:t>
        <a:bodyPr/>
        <a:lstStyle/>
        <a:p>
          <a:endParaRPr lang="en-GB"/>
        </a:p>
      </dgm:t>
    </dgm:pt>
    <dgm:pt modelId="{805A8263-E313-2F44-AE66-F6C9AF31B6C9}">
      <dgm:prSet phldrT="[Text]"/>
      <dgm:spPr/>
      <dgm:t>
        <a:bodyPr/>
        <a:lstStyle/>
        <a:p>
          <a:r>
            <a:rPr lang="en-GB" dirty="0"/>
            <a:t>Pixel ID</a:t>
          </a:r>
        </a:p>
        <a:p>
          <a:r>
            <a:rPr lang="en-GB" dirty="0"/>
            <a:t>Timestamp</a:t>
          </a:r>
        </a:p>
        <a:p>
          <a:r>
            <a:rPr lang="en-GB" dirty="0"/>
            <a:t>Detector position</a:t>
          </a:r>
        </a:p>
        <a:p>
          <a:r>
            <a:rPr lang="en-GB" dirty="0"/>
            <a:t>Ideally also post-production “filtering”</a:t>
          </a:r>
        </a:p>
      </dgm:t>
    </dgm:pt>
    <dgm:pt modelId="{F1C69657-7A25-674A-9905-71A87F230DFF}" type="parTrans" cxnId="{80170771-298B-924A-94FA-AC6187B4E8B1}">
      <dgm:prSet/>
      <dgm:spPr/>
      <dgm:t>
        <a:bodyPr/>
        <a:lstStyle/>
        <a:p>
          <a:endParaRPr lang="en-GB"/>
        </a:p>
      </dgm:t>
    </dgm:pt>
    <dgm:pt modelId="{CC1C3D76-A838-014F-9F45-AF05CCDD2377}" type="sibTrans" cxnId="{80170771-298B-924A-94FA-AC6187B4E8B1}">
      <dgm:prSet/>
      <dgm:spPr/>
      <dgm:t>
        <a:bodyPr/>
        <a:lstStyle/>
        <a:p>
          <a:endParaRPr lang="en-GB"/>
        </a:p>
      </dgm:t>
    </dgm:pt>
    <dgm:pt modelId="{234A3588-704E-9A4D-9EC2-16C6882769D7}">
      <dgm:prSet phldrT="[Text]"/>
      <dgm:spPr/>
      <dgm:t>
        <a:bodyPr/>
        <a:lstStyle/>
        <a:p>
          <a:r>
            <a:rPr lang="en-GB" dirty="0"/>
            <a:t>Chopper</a:t>
          </a:r>
        </a:p>
      </dgm:t>
    </dgm:pt>
    <dgm:pt modelId="{A44C6C58-704A-174B-99F3-F93A77129A1C}" type="parTrans" cxnId="{5871F733-07E4-344D-BDA6-30A3503CBF6F}">
      <dgm:prSet/>
      <dgm:spPr/>
      <dgm:t>
        <a:bodyPr/>
        <a:lstStyle/>
        <a:p>
          <a:endParaRPr lang="en-GB"/>
        </a:p>
      </dgm:t>
    </dgm:pt>
    <dgm:pt modelId="{6184DFC0-2E17-C84C-87EC-943C63B9CB40}" type="sibTrans" cxnId="{5871F733-07E4-344D-BDA6-30A3503CBF6F}">
      <dgm:prSet/>
      <dgm:spPr/>
      <dgm:t>
        <a:bodyPr/>
        <a:lstStyle/>
        <a:p>
          <a:endParaRPr lang="en-GB"/>
        </a:p>
      </dgm:t>
    </dgm:pt>
    <dgm:pt modelId="{97E62B3E-D410-564C-BE83-10512A4F2921}">
      <dgm:prSet phldrT="[Text]"/>
      <dgm:spPr/>
      <dgm:t>
        <a:bodyPr/>
        <a:lstStyle/>
        <a:p>
          <a:r>
            <a:rPr lang="en-GB" dirty="0"/>
            <a:t>Chopper settings</a:t>
          </a:r>
        </a:p>
        <a:p>
          <a:r>
            <a:rPr lang="en-GB" dirty="0"/>
            <a:t>- Pulse skipping</a:t>
          </a:r>
        </a:p>
        <a:p>
          <a:r>
            <a:rPr lang="en-GB" dirty="0"/>
            <a:t>- Direct pulse</a:t>
          </a:r>
        </a:p>
        <a:p>
          <a:r>
            <a:rPr lang="en-GB" dirty="0"/>
            <a:t>- phasing</a:t>
          </a:r>
        </a:p>
      </dgm:t>
    </dgm:pt>
    <dgm:pt modelId="{007DA806-2138-174C-8F8C-994ECBCF9E15}" type="parTrans" cxnId="{4D0E2886-5AB2-874A-BB9E-495F99A67641}">
      <dgm:prSet/>
      <dgm:spPr/>
      <dgm:t>
        <a:bodyPr/>
        <a:lstStyle/>
        <a:p>
          <a:endParaRPr lang="en-GB"/>
        </a:p>
      </dgm:t>
    </dgm:pt>
    <dgm:pt modelId="{9148CB12-28FB-FA45-8BCE-72E63BBA0F6D}" type="sibTrans" cxnId="{4D0E2886-5AB2-874A-BB9E-495F99A67641}">
      <dgm:prSet/>
      <dgm:spPr/>
      <dgm:t>
        <a:bodyPr/>
        <a:lstStyle/>
        <a:p>
          <a:endParaRPr lang="en-GB"/>
        </a:p>
      </dgm:t>
    </dgm:pt>
    <dgm:pt modelId="{E9629C7C-CF70-FB42-9461-F23402886B92}">
      <dgm:prSet phldrT="[Text]"/>
      <dgm:spPr/>
      <dgm:t>
        <a:bodyPr/>
        <a:lstStyle/>
        <a:p>
          <a:r>
            <a:rPr lang="en-GB" dirty="0"/>
            <a:t>Sample</a:t>
          </a:r>
        </a:p>
      </dgm:t>
    </dgm:pt>
    <dgm:pt modelId="{D7C2453B-83FC-0241-944B-0812C74229F6}" type="parTrans" cxnId="{3389D64C-BBBE-B145-BBD5-49C78895DE59}">
      <dgm:prSet/>
      <dgm:spPr/>
      <dgm:t>
        <a:bodyPr/>
        <a:lstStyle/>
        <a:p>
          <a:endParaRPr lang="en-GB"/>
        </a:p>
      </dgm:t>
    </dgm:pt>
    <dgm:pt modelId="{8093A12F-47A3-D645-BA6C-A15BE8EFE0E5}" type="sibTrans" cxnId="{3389D64C-BBBE-B145-BBD5-49C78895DE59}">
      <dgm:prSet/>
      <dgm:spPr/>
      <dgm:t>
        <a:bodyPr/>
        <a:lstStyle/>
        <a:p>
          <a:endParaRPr lang="en-GB"/>
        </a:p>
      </dgm:t>
    </dgm:pt>
    <dgm:pt modelId="{D21974FA-6548-1E45-86EB-EB401CEB8D8D}">
      <dgm:prSet phldrT="[Text]"/>
      <dgm:spPr/>
      <dgm:t>
        <a:bodyPr/>
        <a:lstStyle/>
        <a:p>
          <a:r>
            <a:rPr lang="en-GB" dirty="0"/>
            <a:t>Position</a:t>
          </a:r>
        </a:p>
      </dgm:t>
    </dgm:pt>
    <dgm:pt modelId="{F04E74B7-BA4B-0144-8E1A-BC58C05A9D93}" type="parTrans" cxnId="{D397FC7A-59FC-4742-8989-6A7B3D19D5D2}">
      <dgm:prSet/>
      <dgm:spPr/>
      <dgm:t>
        <a:bodyPr/>
        <a:lstStyle/>
        <a:p>
          <a:endParaRPr lang="en-GB"/>
        </a:p>
      </dgm:t>
    </dgm:pt>
    <dgm:pt modelId="{44CA2278-C90F-EB4D-9906-D00191531BE5}" type="sibTrans" cxnId="{D397FC7A-59FC-4742-8989-6A7B3D19D5D2}">
      <dgm:prSet/>
      <dgm:spPr/>
      <dgm:t>
        <a:bodyPr/>
        <a:lstStyle/>
        <a:p>
          <a:endParaRPr lang="en-GB"/>
        </a:p>
      </dgm:t>
    </dgm:pt>
    <dgm:pt modelId="{EBC7769D-8343-CF48-9DA0-F4F6E50DD964}" type="pres">
      <dgm:prSet presAssocID="{B953231E-F239-4C4E-9A5A-2419C36E93FF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B4F12F41-B0F2-ED4E-84A1-153583C7DDAB}" type="pres">
      <dgm:prSet presAssocID="{8953DFAC-5B86-394F-B133-D92811B7A7FA}" presName="parentText1" presStyleLbl="node1" presStyleIdx="0" presStyleCnt="3">
        <dgm:presLayoutVars>
          <dgm:chMax/>
          <dgm:chPref val="3"/>
          <dgm:bulletEnabled val="1"/>
        </dgm:presLayoutVars>
      </dgm:prSet>
      <dgm:spPr/>
    </dgm:pt>
    <dgm:pt modelId="{F65F98AB-04DA-DE48-98F1-B4CE33265BF4}" type="pres">
      <dgm:prSet presAssocID="{8953DFAC-5B86-394F-B133-D92811B7A7FA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</dgm:pt>
    <dgm:pt modelId="{97230466-76F8-9545-A56B-76F204B54C97}" type="pres">
      <dgm:prSet presAssocID="{234A3588-704E-9A4D-9EC2-16C6882769D7}" presName="parentText2" presStyleLbl="node1" presStyleIdx="1" presStyleCnt="3">
        <dgm:presLayoutVars>
          <dgm:chMax/>
          <dgm:chPref val="3"/>
          <dgm:bulletEnabled val="1"/>
        </dgm:presLayoutVars>
      </dgm:prSet>
      <dgm:spPr/>
    </dgm:pt>
    <dgm:pt modelId="{4EB68AAF-F2B8-1F41-880E-F63D8ED03004}" type="pres">
      <dgm:prSet presAssocID="{234A3588-704E-9A4D-9EC2-16C6882769D7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</dgm:pt>
    <dgm:pt modelId="{C945FCB9-305C-1F47-8A1A-F579B882F47A}" type="pres">
      <dgm:prSet presAssocID="{E9629C7C-CF70-FB42-9461-F23402886B92}" presName="parentText3" presStyleLbl="node1" presStyleIdx="2" presStyleCnt="3">
        <dgm:presLayoutVars>
          <dgm:chMax/>
          <dgm:chPref val="3"/>
          <dgm:bulletEnabled val="1"/>
        </dgm:presLayoutVars>
      </dgm:prSet>
      <dgm:spPr/>
    </dgm:pt>
    <dgm:pt modelId="{89975043-19E5-044D-8AC6-B364D5101592}" type="pres">
      <dgm:prSet presAssocID="{E9629C7C-CF70-FB42-9461-F23402886B92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E13CC20C-AF47-AC45-A0A2-515EFE2B1E43}" type="presOf" srcId="{8953DFAC-5B86-394F-B133-D92811B7A7FA}" destId="{B4F12F41-B0F2-ED4E-84A1-153583C7DDAB}" srcOrd="0" destOrd="0" presId="urn:microsoft.com/office/officeart/2009/3/layout/IncreasingArrowsProcess"/>
    <dgm:cxn modelId="{5871F733-07E4-344D-BDA6-30A3503CBF6F}" srcId="{B953231E-F239-4C4E-9A5A-2419C36E93FF}" destId="{234A3588-704E-9A4D-9EC2-16C6882769D7}" srcOrd="1" destOrd="0" parTransId="{A44C6C58-704A-174B-99F3-F93A77129A1C}" sibTransId="{6184DFC0-2E17-C84C-87EC-943C63B9CB40}"/>
    <dgm:cxn modelId="{F483CF3B-CF10-144B-9AB8-0E39BE6A6ED9}" type="presOf" srcId="{234A3588-704E-9A4D-9EC2-16C6882769D7}" destId="{97230466-76F8-9545-A56B-76F204B54C97}" srcOrd="0" destOrd="0" presId="urn:microsoft.com/office/officeart/2009/3/layout/IncreasingArrowsProcess"/>
    <dgm:cxn modelId="{56707948-DBAE-4047-9309-48C170D3B5B2}" type="presOf" srcId="{B953231E-F239-4C4E-9A5A-2419C36E93FF}" destId="{EBC7769D-8343-CF48-9DA0-F4F6E50DD964}" srcOrd="0" destOrd="0" presId="urn:microsoft.com/office/officeart/2009/3/layout/IncreasingArrowsProcess"/>
    <dgm:cxn modelId="{3389D64C-BBBE-B145-BBD5-49C78895DE59}" srcId="{B953231E-F239-4C4E-9A5A-2419C36E93FF}" destId="{E9629C7C-CF70-FB42-9461-F23402886B92}" srcOrd="2" destOrd="0" parTransId="{D7C2453B-83FC-0241-944B-0812C74229F6}" sibTransId="{8093A12F-47A3-D645-BA6C-A15BE8EFE0E5}"/>
    <dgm:cxn modelId="{63D8E05F-C6BA-604B-9A0E-CA8D18E6B13C}" srcId="{B953231E-F239-4C4E-9A5A-2419C36E93FF}" destId="{8953DFAC-5B86-394F-B133-D92811B7A7FA}" srcOrd="0" destOrd="0" parTransId="{F9E2228A-3F47-094D-ADDC-B02A43A8714A}" sibTransId="{A1CFCCBF-1FF6-4747-96A2-734AD0EDEDB3}"/>
    <dgm:cxn modelId="{80170771-298B-924A-94FA-AC6187B4E8B1}" srcId="{8953DFAC-5B86-394F-B133-D92811B7A7FA}" destId="{805A8263-E313-2F44-AE66-F6C9AF31B6C9}" srcOrd="0" destOrd="0" parTransId="{F1C69657-7A25-674A-9905-71A87F230DFF}" sibTransId="{CC1C3D76-A838-014F-9F45-AF05CCDD2377}"/>
    <dgm:cxn modelId="{D397FC7A-59FC-4742-8989-6A7B3D19D5D2}" srcId="{E9629C7C-CF70-FB42-9461-F23402886B92}" destId="{D21974FA-6548-1E45-86EB-EB401CEB8D8D}" srcOrd="0" destOrd="0" parTransId="{F04E74B7-BA4B-0144-8E1A-BC58C05A9D93}" sibTransId="{44CA2278-C90F-EB4D-9906-D00191531BE5}"/>
    <dgm:cxn modelId="{F7735180-B64C-534B-ABCC-C1C634C9098C}" type="presOf" srcId="{D21974FA-6548-1E45-86EB-EB401CEB8D8D}" destId="{89975043-19E5-044D-8AC6-B364D5101592}" srcOrd="0" destOrd="0" presId="urn:microsoft.com/office/officeart/2009/3/layout/IncreasingArrowsProcess"/>
    <dgm:cxn modelId="{4D0E2886-5AB2-874A-BB9E-495F99A67641}" srcId="{234A3588-704E-9A4D-9EC2-16C6882769D7}" destId="{97E62B3E-D410-564C-BE83-10512A4F2921}" srcOrd="0" destOrd="0" parTransId="{007DA806-2138-174C-8F8C-994ECBCF9E15}" sibTransId="{9148CB12-28FB-FA45-8BCE-72E63BBA0F6D}"/>
    <dgm:cxn modelId="{F639C6B5-F4A4-4C47-873A-F38E7F508887}" type="presOf" srcId="{E9629C7C-CF70-FB42-9461-F23402886B92}" destId="{C945FCB9-305C-1F47-8A1A-F579B882F47A}" srcOrd="0" destOrd="0" presId="urn:microsoft.com/office/officeart/2009/3/layout/IncreasingArrowsProcess"/>
    <dgm:cxn modelId="{F6D772CD-D701-2147-931F-A3BAB900E31F}" type="presOf" srcId="{805A8263-E313-2F44-AE66-F6C9AF31B6C9}" destId="{F65F98AB-04DA-DE48-98F1-B4CE33265BF4}" srcOrd="0" destOrd="0" presId="urn:microsoft.com/office/officeart/2009/3/layout/IncreasingArrowsProcess"/>
    <dgm:cxn modelId="{C1DDEBEF-51E2-B64B-89FF-ABB858C9EBB4}" type="presOf" srcId="{97E62B3E-D410-564C-BE83-10512A4F2921}" destId="{4EB68AAF-F2B8-1F41-880E-F63D8ED03004}" srcOrd="0" destOrd="0" presId="urn:microsoft.com/office/officeart/2009/3/layout/IncreasingArrowsProcess"/>
    <dgm:cxn modelId="{05B8D532-DCE6-DF41-B27D-63AE33DCD66A}" type="presParOf" srcId="{EBC7769D-8343-CF48-9DA0-F4F6E50DD964}" destId="{B4F12F41-B0F2-ED4E-84A1-153583C7DDAB}" srcOrd="0" destOrd="0" presId="urn:microsoft.com/office/officeart/2009/3/layout/IncreasingArrowsProcess"/>
    <dgm:cxn modelId="{54D38EC7-90F5-E048-A581-6A0207D46650}" type="presParOf" srcId="{EBC7769D-8343-CF48-9DA0-F4F6E50DD964}" destId="{F65F98AB-04DA-DE48-98F1-B4CE33265BF4}" srcOrd="1" destOrd="0" presId="urn:microsoft.com/office/officeart/2009/3/layout/IncreasingArrowsProcess"/>
    <dgm:cxn modelId="{460639CD-1415-6341-957E-500598D95F3A}" type="presParOf" srcId="{EBC7769D-8343-CF48-9DA0-F4F6E50DD964}" destId="{97230466-76F8-9545-A56B-76F204B54C97}" srcOrd="2" destOrd="0" presId="urn:microsoft.com/office/officeart/2009/3/layout/IncreasingArrowsProcess"/>
    <dgm:cxn modelId="{75C82CD9-7DC3-E544-8434-12F397F82410}" type="presParOf" srcId="{EBC7769D-8343-CF48-9DA0-F4F6E50DD964}" destId="{4EB68AAF-F2B8-1F41-880E-F63D8ED03004}" srcOrd="3" destOrd="0" presId="urn:microsoft.com/office/officeart/2009/3/layout/IncreasingArrowsProcess"/>
    <dgm:cxn modelId="{FC195707-CB96-8F40-989A-207246A04A7A}" type="presParOf" srcId="{EBC7769D-8343-CF48-9DA0-F4F6E50DD964}" destId="{C945FCB9-305C-1F47-8A1A-F579B882F47A}" srcOrd="4" destOrd="0" presId="urn:microsoft.com/office/officeart/2009/3/layout/IncreasingArrowsProcess"/>
    <dgm:cxn modelId="{7E09350E-B2BD-1546-8842-40AA42AFAF23}" type="presParOf" srcId="{EBC7769D-8343-CF48-9DA0-F4F6E50DD964}" destId="{89975043-19E5-044D-8AC6-B364D5101592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F12F41-B0F2-ED4E-84A1-153583C7DDAB}">
      <dsp:nvSpPr>
        <dsp:cNvPr id="0" name=""/>
        <dsp:cNvSpPr/>
      </dsp:nvSpPr>
      <dsp:spPr>
        <a:xfrm>
          <a:off x="0" y="633724"/>
          <a:ext cx="8128000" cy="1183746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254000" bIns="18792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Detector event</a:t>
          </a:r>
        </a:p>
      </dsp:txBody>
      <dsp:txXfrm>
        <a:off x="0" y="929661"/>
        <a:ext cx="7832064" cy="591873"/>
      </dsp:txXfrm>
    </dsp:sp>
    <dsp:sp modelId="{F65F98AB-04DA-DE48-98F1-B4CE33265BF4}">
      <dsp:nvSpPr>
        <dsp:cNvPr id="0" name=""/>
        <dsp:cNvSpPr/>
      </dsp:nvSpPr>
      <dsp:spPr>
        <a:xfrm>
          <a:off x="0" y="1546563"/>
          <a:ext cx="2503424" cy="22803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Pixel ID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Timestamp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Detector position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Ideally also post-production “filtering”</a:t>
          </a:r>
        </a:p>
      </dsp:txBody>
      <dsp:txXfrm>
        <a:off x="0" y="1546563"/>
        <a:ext cx="2503424" cy="2280331"/>
      </dsp:txXfrm>
    </dsp:sp>
    <dsp:sp modelId="{97230466-76F8-9545-A56B-76F204B54C97}">
      <dsp:nvSpPr>
        <dsp:cNvPr id="0" name=""/>
        <dsp:cNvSpPr/>
      </dsp:nvSpPr>
      <dsp:spPr>
        <a:xfrm>
          <a:off x="2503423" y="1028306"/>
          <a:ext cx="5624576" cy="1183746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254000" bIns="18792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Chopper</a:t>
          </a:r>
        </a:p>
      </dsp:txBody>
      <dsp:txXfrm>
        <a:off x="2503423" y="1324243"/>
        <a:ext cx="5328640" cy="591873"/>
      </dsp:txXfrm>
    </dsp:sp>
    <dsp:sp modelId="{4EB68AAF-F2B8-1F41-880E-F63D8ED03004}">
      <dsp:nvSpPr>
        <dsp:cNvPr id="0" name=""/>
        <dsp:cNvSpPr/>
      </dsp:nvSpPr>
      <dsp:spPr>
        <a:xfrm>
          <a:off x="2503423" y="1941145"/>
          <a:ext cx="2503424" cy="22803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Chopper settings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- Pulse skipping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- Direct pulse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- phasing</a:t>
          </a:r>
        </a:p>
      </dsp:txBody>
      <dsp:txXfrm>
        <a:off x="2503423" y="1941145"/>
        <a:ext cx="2503424" cy="2280331"/>
      </dsp:txXfrm>
    </dsp:sp>
    <dsp:sp modelId="{C945FCB9-305C-1F47-8A1A-F579B882F47A}">
      <dsp:nvSpPr>
        <dsp:cNvPr id="0" name=""/>
        <dsp:cNvSpPr/>
      </dsp:nvSpPr>
      <dsp:spPr>
        <a:xfrm>
          <a:off x="5006848" y="1422888"/>
          <a:ext cx="3121152" cy="1183746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254000" bIns="18792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Sample</a:t>
          </a:r>
        </a:p>
      </dsp:txBody>
      <dsp:txXfrm>
        <a:off x="5006848" y="1718825"/>
        <a:ext cx="2825216" cy="591873"/>
      </dsp:txXfrm>
    </dsp:sp>
    <dsp:sp modelId="{89975043-19E5-044D-8AC6-B364D5101592}">
      <dsp:nvSpPr>
        <dsp:cNvPr id="0" name=""/>
        <dsp:cNvSpPr/>
      </dsp:nvSpPr>
      <dsp:spPr>
        <a:xfrm>
          <a:off x="5006848" y="2335727"/>
          <a:ext cx="2503424" cy="22469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Position</a:t>
          </a:r>
        </a:p>
      </dsp:txBody>
      <dsp:txXfrm>
        <a:off x="5006848" y="2335727"/>
        <a:ext cx="2503424" cy="22469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2026-07-09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8639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2026-07-09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2026-07-09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9F29A-D3C6-E055-0DE6-F66E3506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46F769-FBB2-89C6-C004-E077AA18B8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64A1B-47BC-1413-19A9-85C9509B0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E9D3-9F19-7048-803B-4857DF921665}" type="datetimeFigureOut">
              <a:rPr lang="en-SE" smtClean="0"/>
              <a:t>2026-07-09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BCA7E-80CB-F937-C317-22B2A6370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76C9E-0C85-41AD-1454-C3D2DACF9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D86D6-F52B-B841-8645-0B0DF8371889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37943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2026-07-09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2026-07-09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2026-07-09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2026-07-09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2026-07-09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2026-07-09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2026-07-09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  <p:sldLayoutId id="214748367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5.jpg"/><Relationship Id="rId4" Type="http://schemas.openxmlformats.org/officeDocument/2006/relationships/image" Target="../media/image4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2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tiff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gif"/><Relationship Id="rId9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SKADI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Small-Angle Neutron Scattering at ESS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Sebastian Jaksch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2026-07-09</a:t>
            </a:fld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A6F84-A27B-29F9-0835-5B46C3112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Relevant instrument settings: Geometry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095EC1-8E0B-C202-81FC-4627E7001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2026-07-09</a:t>
            </a:fld>
            <a:endParaRPr lang="sv-S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7B3569-4D23-ED49-C833-411D5579D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802346-5890-F998-D82D-0CF43AFD4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/>
          </a:p>
        </p:txBody>
      </p:sp>
      <p:pic>
        <p:nvPicPr>
          <p:cNvPr id="8" name="Image 60">
            <a:extLst>
              <a:ext uri="{FF2B5EF4-FFF2-40B4-BE49-F238E27FC236}">
                <a16:creationId xmlns:a16="http://schemas.microsoft.com/office/drawing/2014/main" id="{7AEC67FD-3314-004D-FCD1-057673B2E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42" y="2155079"/>
            <a:ext cx="5657850" cy="38690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88D908B-CCBD-57AD-6323-F0C1B5D1694E}"/>
              </a:ext>
            </a:extLst>
          </p:cNvPr>
          <p:cNvGrpSpPr/>
          <p:nvPr/>
        </p:nvGrpSpPr>
        <p:grpSpPr>
          <a:xfrm>
            <a:off x="6954416" y="1172546"/>
            <a:ext cx="3800670" cy="1984311"/>
            <a:chOff x="6954416" y="1172546"/>
            <a:chExt cx="3800670" cy="198431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B4CD4A4-E0EA-96DB-1216-43CEF6F93D78}"/>
                </a:ext>
              </a:extLst>
            </p:cNvPr>
            <p:cNvCxnSpPr/>
            <p:nvPr/>
          </p:nvCxnSpPr>
          <p:spPr>
            <a:xfrm>
              <a:off x="7937241" y="1194318"/>
              <a:ext cx="0" cy="7588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92E52A6-390F-66E2-B4FA-B80B65BDB769}"/>
                </a:ext>
              </a:extLst>
            </p:cNvPr>
            <p:cNvCxnSpPr/>
            <p:nvPr/>
          </p:nvCxnSpPr>
          <p:spPr>
            <a:xfrm>
              <a:off x="7937241" y="2397967"/>
              <a:ext cx="0" cy="7588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012FFD3-693C-9F75-D9BD-350478A9CF28}"/>
                </a:ext>
              </a:extLst>
            </p:cNvPr>
            <p:cNvCxnSpPr/>
            <p:nvPr/>
          </p:nvCxnSpPr>
          <p:spPr>
            <a:xfrm>
              <a:off x="9526555" y="1172546"/>
              <a:ext cx="0" cy="7588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CDDF009-0FA2-FA88-88F5-D9447FEC4711}"/>
                </a:ext>
              </a:extLst>
            </p:cNvPr>
            <p:cNvCxnSpPr/>
            <p:nvPr/>
          </p:nvCxnSpPr>
          <p:spPr>
            <a:xfrm>
              <a:off x="9526555" y="2376195"/>
              <a:ext cx="0" cy="7588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A6EF571-53DF-7479-1723-79FB563FC8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54416" y="1544216"/>
              <a:ext cx="3800670" cy="11616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5AAF9EF-D52A-1DBB-74A5-38864B48C6D2}"/>
                </a:ext>
              </a:extLst>
            </p:cNvPr>
            <p:cNvCxnSpPr>
              <a:cxnSpLocks/>
            </p:cNvCxnSpPr>
            <p:nvPr/>
          </p:nvCxnSpPr>
          <p:spPr>
            <a:xfrm>
              <a:off x="6954416" y="1681842"/>
              <a:ext cx="3800670" cy="10240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5614329-081A-C09A-DB68-1A5419CB8699}"/>
              </a:ext>
            </a:extLst>
          </p:cNvPr>
          <p:cNvSpPr txBox="1"/>
          <p:nvPr/>
        </p:nvSpPr>
        <p:spPr>
          <a:xfrm>
            <a:off x="6954416" y="4368281"/>
            <a:ext cx="485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Collimation sets the angular resolution</a:t>
            </a:r>
          </a:p>
          <a:p>
            <a:pPr marL="285750" indent="-285750" algn="l">
              <a:buFontTx/>
              <a:buChar char="-"/>
            </a:pPr>
            <a:r>
              <a:rPr lang="en-GB" dirty="0">
                <a:solidFill>
                  <a:srgbClr val="666666"/>
                </a:solidFill>
              </a:rPr>
              <a:t>D</a:t>
            </a:r>
            <a:r>
              <a:rPr lang="en-SE" dirty="0">
                <a:solidFill>
                  <a:srgbClr val="666666"/>
                </a:solidFill>
              </a:rPr>
              <a:t>istance from the sample slit</a:t>
            </a:r>
          </a:p>
          <a:p>
            <a:pPr marL="285750" indent="-285750" algn="l">
              <a:buFontTx/>
              <a:buChar char="-"/>
            </a:pPr>
            <a:r>
              <a:rPr lang="en-GB" dirty="0">
                <a:solidFill>
                  <a:srgbClr val="666666"/>
                </a:solidFill>
              </a:rPr>
              <a:t>O</a:t>
            </a:r>
            <a:r>
              <a:rPr lang="en-SE" dirty="0">
                <a:solidFill>
                  <a:srgbClr val="666666"/>
                </a:solidFill>
              </a:rPr>
              <a:t>pening of sample and collimation slit</a:t>
            </a:r>
          </a:p>
          <a:p>
            <a:pPr marL="285750" indent="-285750" algn="l">
              <a:buFontTx/>
              <a:buChar char="-"/>
            </a:pPr>
            <a:r>
              <a:rPr lang="en-SE" dirty="0">
                <a:solidFill>
                  <a:srgbClr val="666666"/>
                </a:solidFill>
              </a:rPr>
              <a:t>Detector position determines width of cone</a:t>
            </a:r>
          </a:p>
        </p:txBody>
      </p:sp>
    </p:spTree>
    <p:extLst>
      <p:ext uri="{BB962C8B-B14F-4D97-AF65-F5344CB8AC3E}">
        <p14:creationId xmlns:p14="http://schemas.microsoft.com/office/powerpoint/2010/main" val="85991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6CF3B-0B04-A367-9637-6DEE271F8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Relevant instrument settings: Wavelength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66C268-5EDF-AF8E-8F6C-95912CABF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2026-07-09</a:t>
            </a:fld>
            <a:endParaRPr lang="sv-S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E0FD8C-AE1F-DBDA-D7DE-D73513C53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AC5CD8-DBF7-0060-E3C4-6D0C24FB7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07EFE5-3333-1F44-7F24-E82E2B26A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29" y="833470"/>
            <a:ext cx="5873750" cy="35115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FE6845-B784-790F-6A99-4D47D0419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760" y="4389700"/>
            <a:ext cx="3628390" cy="20408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0E214A-A606-D19B-7CBE-2E34B151DDE4}"/>
              </a:ext>
            </a:extLst>
          </p:cNvPr>
          <p:cNvSpPr txBox="1"/>
          <p:nvPr/>
        </p:nvSpPr>
        <p:spPr>
          <a:xfrm>
            <a:off x="7564017" y="2270824"/>
            <a:ext cx="428586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Choppers Control</a:t>
            </a:r>
          </a:p>
          <a:p>
            <a:pPr marL="285750" indent="-285750" algn="l">
              <a:buFontTx/>
              <a:buChar char="-"/>
            </a:pPr>
            <a:r>
              <a:rPr lang="en-SE" dirty="0">
                <a:solidFill>
                  <a:srgbClr val="666666"/>
                </a:solidFill>
              </a:rPr>
              <a:t>Lowest and highest wavelength (phasing with respect to source)</a:t>
            </a:r>
          </a:p>
          <a:p>
            <a:pPr marL="285750" indent="-285750" algn="l">
              <a:buFontTx/>
              <a:buChar char="-"/>
            </a:pPr>
            <a:r>
              <a:rPr lang="en-GB" dirty="0">
                <a:solidFill>
                  <a:srgbClr val="666666"/>
                </a:solidFill>
              </a:rPr>
              <a:t>W</a:t>
            </a:r>
            <a:r>
              <a:rPr lang="en-SE" dirty="0">
                <a:solidFill>
                  <a:srgbClr val="666666"/>
                </a:solidFill>
              </a:rPr>
              <a:t>avelength band (stay with 14 Hz or only rotate at 8 Hz)</a:t>
            </a:r>
          </a:p>
          <a:p>
            <a:pPr marL="285750" indent="-285750" algn="l">
              <a:buFontTx/>
              <a:buChar char="-"/>
            </a:pPr>
            <a:r>
              <a:rPr lang="en-SE" dirty="0">
                <a:solidFill>
                  <a:srgbClr val="666666"/>
                </a:solidFill>
              </a:rPr>
              <a:t>Quasi monochromatic beam possible (phasing with respect to each other)</a:t>
            </a:r>
          </a:p>
          <a:p>
            <a:pPr marL="285750" indent="-285750" algn="l">
              <a:buFontTx/>
              <a:buChar char="-"/>
            </a:pPr>
            <a:endParaRPr lang="en-SE" dirty="0">
              <a:solidFill>
                <a:srgbClr val="666666"/>
              </a:solidFill>
            </a:endParaRPr>
          </a:p>
          <a:p>
            <a:pPr marL="285750" indent="-285750" algn="l">
              <a:buFontTx/>
              <a:buChar char="-"/>
            </a:pPr>
            <a:endParaRPr lang="en-SE" dirty="0">
              <a:solidFill>
                <a:srgbClr val="666666"/>
              </a:solidFill>
            </a:endParaRPr>
          </a:p>
          <a:p>
            <a:pPr algn="l"/>
            <a:r>
              <a:rPr lang="en-SE" dirty="0">
                <a:solidFill>
                  <a:srgbClr val="666666"/>
                </a:solidFill>
              </a:rPr>
              <a:t>All this impact wavelength resolution</a:t>
            </a:r>
          </a:p>
          <a:p>
            <a:pPr algn="l"/>
            <a:r>
              <a:rPr lang="en-SE" dirty="0">
                <a:solidFill>
                  <a:srgbClr val="666666"/>
                </a:solidFill>
                <a:sym typeface="Wingdings" pitchFamily="2" charset="2"/>
              </a:rPr>
              <a:t> Calculation of respective Q-values</a:t>
            </a:r>
            <a:endParaRPr lang="en-SE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72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FAC97-6C5E-CA48-EC12-62B1D8A4F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Relevant instrument settings: Sample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3F16C5-06A3-EE1B-2473-89A21EAFD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2026-07-09</a:t>
            </a:fld>
            <a:endParaRPr lang="sv-S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BA1D10-5AC4-08FB-02AC-5B625A5C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D8B8A5-1149-5713-ABFC-1677B83BF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12</a:t>
            </a:fld>
            <a:endParaRPr lang="sv-S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038C47-9850-7753-2524-9E241A4E84EB}"/>
              </a:ext>
            </a:extLst>
          </p:cNvPr>
          <p:cNvSpPr txBox="1"/>
          <p:nvPr/>
        </p:nvSpPr>
        <p:spPr>
          <a:xfrm>
            <a:off x="877077" y="1203129"/>
            <a:ext cx="61084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SE" dirty="0">
                <a:solidFill>
                  <a:srgbClr val="666666"/>
                </a:solidFill>
              </a:rPr>
              <a:t>Field (magnetic, electctric …)</a:t>
            </a:r>
          </a:p>
          <a:p>
            <a:pPr marL="285750" indent="-285750" algn="l">
              <a:buFontTx/>
              <a:buChar char="-"/>
            </a:pPr>
            <a:endParaRPr lang="en-SE" dirty="0">
              <a:solidFill>
                <a:srgbClr val="666666"/>
              </a:solidFill>
            </a:endParaRPr>
          </a:p>
          <a:p>
            <a:pPr marL="285750" indent="-285750" algn="l">
              <a:buFontTx/>
              <a:buChar char="-"/>
            </a:pPr>
            <a:r>
              <a:rPr lang="en-SE" dirty="0">
                <a:solidFill>
                  <a:srgbClr val="666666"/>
                </a:solidFill>
              </a:rPr>
              <a:t>Temperature</a:t>
            </a:r>
          </a:p>
          <a:p>
            <a:pPr marL="285750" indent="-285750" algn="l">
              <a:buFontTx/>
              <a:buChar char="-"/>
            </a:pPr>
            <a:endParaRPr lang="en-GB" dirty="0">
              <a:solidFill>
                <a:srgbClr val="666666"/>
              </a:solidFill>
            </a:endParaRPr>
          </a:p>
          <a:p>
            <a:pPr marL="285750" indent="-285750" algn="l">
              <a:buFontTx/>
              <a:buChar char="-"/>
            </a:pPr>
            <a:r>
              <a:rPr lang="en-GB" dirty="0">
                <a:solidFill>
                  <a:srgbClr val="666666"/>
                </a:solidFill>
              </a:rPr>
              <a:t>S</a:t>
            </a:r>
            <a:r>
              <a:rPr lang="en-SE" dirty="0">
                <a:solidFill>
                  <a:srgbClr val="666666"/>
                </a:solidFill>
              </a:rPr>
              <a:t>hear rate</a:t>
            </a:r>
          </a:p>
          <a:p>
            <a:pPr marL="285750" indent="-285750" algn="l">
              <a:buFontTx/>
              <a:buChar char="-"/>
            </a:pPr>
            <a:endParaRPr lang="en-SE" dirty="0">
              <a:solidFill>
                <a:srgbClr val="666666"/>
              </a:solidFill>
            </a:endParaRPr>
          </a:p>
          <a:p>
            <a:pPr marL="285750" indent="-285750" algn="l">
              <a:buFontTx/>
              <a:buChar char="-"/>
            </a:pPr>
            <a:r>
              <a:rPr lang="en-SE" dirty="0">
                <a:solidFill>
                  <a:srgbClr val="666666"/>
                </a:solidFill>
              </a:rPr>
              <a:t>Angle of incidence</a:t>
            </a:r>
          </a:p>
          <a:p>
            <a:pPr marL="285750" indent="-285750" algn="l">
              <a:buFontTx/>
              <a:buChar char="-"/>
            </a:pPr>
            <a:endParaRPr lang="en-SE" dirty="0">
              <a:solidFill>
                <a:srgbClr val="666666"/>
              </a:solidFill>
            </a:endParaRPr>
          </a:p>
          <a:p>
            <a:pPr marL="285750" indent="-285750" algn="l">
              <a:buFontTx/>
              <a:buChar char="-"/>
            </a:pPr>
            <a:r>
              <a:rPr lang="en-SE" dirty="0">
                <a:solidFill>
                  <a:srgbClr val="666666"/>
                </a:solidFill>
              </a:rPr>
              <a:t>Time off-set from arbitrary starting point</a:t>
            </a:r>
          </a:p>
          <a:p>
            <a:pPr marL="285750" indent="-285750" algn="l">
              <a:buFontTx/>
              <a:buChar char="-"/>
            </a:pPr>
            <a:endParaRPr lang="en-SE" dirty="0">
              <a:solidFill>
                <a:srgbClr val="666666"/>
              </a:solidFill>
            </a:endParaRPr>
          </a:p>
          <a:p>
            <a:pPr marL="285750" indent="-285750" algn="l">
              <a:buFontTx/>
              <a:buChar char="-"/>
            </a:pPr>
            <a:endParaRPr lang="en-SE" dirty="0">
              <a:solidFill>
                <a:srgbClr val="666666"/>
              </a:solidFill>
            </a:endParaRPr>
          </a:p>
        </p:txBody>
      </p:sp>
      <p:pic>
        <p:nvPicPr>
          <p:cNvPr id="9" name="Picture 8" descr="A machine on a pallet&#10;&#10;AI-generated content may be incorrect.">
            <a:extLst>
              <a:ext uri="{FF2B5EF4-FFF2-40B4-BE49-F238E27FC236}">
                <a16:creationId xmlns:a16="http://schemas.microsoft.com/office/drawing/2014/main" id="{661F071C-2E0B-4AEB-0FEA-57F0C7F481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127973" y="1053856"/>
            <a:ext cx="1804008" cy="16338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10AB37-77C1-5EFF-F738-83DD7CFAB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736" y="2882729"/>
            <a:ext cx="1640180" cy="20782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AA7938-9322-54B1-6DA1-788C3E78E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976" y="4769797"/>
            <a:ext cx="3534347" cy="16378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4A9C49-9D99-3649-817E-8E3F8C4149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306392" y="4221261"/>
            <a:ext cx="2770072" cy="207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9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53F67-7EEB-F296-AF95-F0F7EA612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Relevant instrument settings: EFU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1FCD87-6333-56D4-8CE7-AF374D8A3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2026-07-09</a:t>
            </a:fld>
            <a:endParaRPr lang="sv-S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3529D3-1742-BFBA-B5D3-296421CDC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2E43DF-9191-751F-D80B-043EBC254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13</a:t>
            </a:fld>
            <a:endParaRPr lang="sv-S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393520-A789-B794-5D8A-077CB56B7B83}"/>
              </a:ext>
            </a:extLst>
          </p:cNvPr>
          <p:cNvSpPr txBox="1"/>
          <p:nvPr/>
        </p:nvSpPr>
        <p:spPr>
          <a:xfrm>
            <a:off x="1103709" y="1094792"/>
            <a:ext cx="5269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Geometry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3A0FCE-40AD-D205-22DD-32DF6ACA9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709" y="1761931"/>
            <a:ext cx="1975529" cy="1667069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DF91341-10C1-D2C8-646B-80E068F6C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851" y="789992"/>
            <a:ext cx="2752149" cy="288627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1193855-3409-B82F-0ACF-4E4330FDE7EA}"/>
              </a:ext>
            </a:extLst>
          </p:cNvPr>
          <p:cNvSpPr/>
          <p:nvPr/>
        </p:nvSpPr>
        <p:spPr>
          <a:xfrm>
            <a:off x="4777273" y="2096278"/>
            <a:ext cx="186613" cy="1928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98DD2D-B8E5-CBF5-643F-D3245C549634}"/>
              </a:ext>
            </a:extLst>
          </p:cNvPr>
          <p:cNvSpPr txBox="1"/>
          <p:nvPr/>
        </p:nvSpPr>
        <p:spPr>
          <a:xfrm>
            <a:off x="1057056" y="3807673"/>
            <a:ext cx="5269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Wavelength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E28782-105A-52DA-6925-EABB2296D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87" y="4776925"/>
            <a:ext cx="2649235" cy="1490137"/>
          </a:xfrm>
          <a:prstGeom prst="rect">
            <a:avLst/>
          </a:prstGeom>
        </p:spPr>
      </p:pic>
      <p:pic>
        <p:nvPicPr>
          <p:cNvPr id="14" name="Content Placeholder 9">
            <a:extLst>
              <a:ext uri="{FF2B5EF4-FFF2-40B4-BE49-F238E27FC236}">
                <a16:creationId xmlns:a16="http://schemas.microsoft.com/office/drawing/2014/main" id="{9A87ADEF-19BB-C34F-2D06-BB059DBF7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851" y="3762389"/>
            <a:ext cx="2752149" cy="288627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911C9C0-F7B8-7E7E-6A79-AD45FBC4C277}"/>
              </a:ext>
            </a:extLst>
          </p:cNvPr>
          <p:cNvSpPr/>
          <p:nvPr/>
        </p:nvSpPr>
        <p:spPr>
          <a:xfrm>
            <a:off x="4777273" y="5068675"/>
            <a:ext cx="186613" cy="1928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BFB416-D9A0-0B26-1ED5-F481423619CC}"/>
              </a:ext>
            </a:extLst>
          </p:cNvPr>
          <p:cNvSpPr txBox="1"/>
          <p:nvPr/>
        </p:nvSpPr>
        <p:spPr>
          <a:xfrm>
            <a:off x="6798906" y="2054229"/>
            <a:ext cx="48208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Things necessary to know</a:t>
            </a:r>
          </a:p>
          <a:p>
            <a:pPr algn="l"/>
            <a:endParaRPr lang="en-SE" dirty="0">
              <a:solidFill>
                <a:srgbClr val="666666"/>
              </a:solidFill>
            </a:endParaRPr>
          </a:p>
          <a:p>
            <a:pPr marL="285750" indent="-285750" algn="l">
              <a:buFontTx/>
              <a:buChar char="-"/>
            </a:pPr>
            <a:r>
              <a:rPr lang="en-GB" dirty="0">
                <a:solidFill>
                  <a:srgbClr val="666666"/>
                </a:solidFill>
              </a:rPr>
              <a:t>W</a:t>
            </a:r>
            <a:r>
              <a:rPr lang="en-SE" dirty="0">
                <a:solidFill>
                  <a:srgbClr val="666666"/>
                </a:solidFill>
              </a:rPr>
              <a:t>here does my beam come from?</a:t>
            </a:r>
          </a:p>
          <a:p>
            <a:pPr marL="285750" indent="-285750" algn="l">
              <a:buFontTx/>
              <a:buChar char="-"/>
            </a:pPr>
            <a:r>
              <a:rPr lang="en-GB" dirty="0">
                <a:solidFill>
                  <a:srgbClr val="666666"/>
                </a:solidFill>
              </a:rPr>
              <a:t>W</a:t>
            </a:r>
            <a:r>
              <a:rPr lang="en-SE" dirty="0">
                <a:solidFill>
                  <a:srgbClr val="666666"/>
                </a:solidFill>
              </a:rPr>
              <a:t>hat shape does my beam have?</a:t>
            </a:r>
          </a:p>
          <a:p>
            <a:pPr marL="285750" indent="-285750" algn="l">
              <a:buFontTx/>
              <a:buChar char="-"/>
            </a:pPr>
            <a:r>
              <a:rPr lang="en-SE" dirty="0">
                <a:solidFill>
                  <a:srgbClr val="666666"/>
                </a:solidFill>
              </a:rPr>
              <a:t>What is the position of my detector?</a:t>
            </a:r>
          </a:p>
          <a:p>
            <a:pPr marL="285750" indent="-285750" algn="l">
              <a:buFontTx/>
              <a:buChar char="-"/>
            </a:pPr>
            <a:r>
              <a:rPr lang="en-SE" dirty="0">
                <a:solidFill>
                  <a:srgbClr val="666666"/>
                </a:solidFill>
              </a:rPr>
              <a:t>What is the incoming intensity?</a:t>
            </a:r>
          </a:p>
          <a:p>
            <a:pPr marL="285750" indent="-285750" algn="l">
              <a:buFontTx/>
              <a:buChar char="-"/>
            </a:pPr>
            <a:r>
              <a:rPr lang="en-SE" dirty="0">
                <a:solidFill>
                  <a:srgbClr val="666666"/>
                </a:solidFill>
              </a:rPr>
              <a:t>When did my beam start/end?</a:t>
            </a:r>
          </a:p>
          <a:p>
            <a:pPr marL="742950" lvl="1" indent="-285750">
              <a:buFontTx/>
              <a:buChar char="-"/>
            </a:pPr>
            <a:r>
              <a:rPr lang="en-GB" dirty="0">
                <a:solidFill>
                  <a:srgbClr val="666666"/>
                </a:solidFill>
              </a:rPr>
              <a:t>B</a:t>
            </a:r>
            <a:r>
              <a:rPr lang="en-SE" dirty="0">
                <a:solidFill>
                  <a:srgbClr val="666666"/>
                </a:solidFill>
              </a:rPr>
              <a:t>oth relative and absolute w.r.t. source</a:t>
            </a:r>
          </a:p>
          <a:p>
            <a:pPr marL="285750" indent="-285750">
              <a:buFontTx/>
              <a:buChar char="-"/>
            </a:pPr>
            <a:r>
              <a:rPr lang="en-SE" dirty="0">
                <a:solidFill>
                  <a:srgbClr val="666666"/>
                </a:solidFill>
              </a:rPr>
              <a:t>Sample properties</a:t>
            </a:r>
          </a:p>
          <a:p>
            <a:pPr marL="285750" indent="-285750">
              <a:buFontTx/>
              <a:buChar char="-"/>
            </a:pPr>
            <a:endParaRPr lang="en-SE" dirty="0">
              <a:solidFill>
                <a:srgbClr val="666666"/>
              </a:solidFill>
            </a:endParaRPr>
          </a:p>
          <a:p>
            <a:pPr marL="285750" indent="-285750">
              <a:buFontTx/>
              <a:buChar char="-"/>
            </a:pPr>
            <a:endParaRPr lang="en-SE" dirty="0">
              <a:solidFill>
                <a:srgbClr val="666666"/>
              </a:solidFill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en-SE" dirty="0">
                <a:solidFill>
                  <a:srgbClr val="666666"/>
                </a:solidFill>
                <a:sym typeface="Wingdings" pitchFamily="2" charset="2"/>
              </a:rPr>
              <a:t>EFU</a:t>
            </a:r>
          </a:p>
          <a:p>
            <a:pPr marL="285750" indent="-285750">
              <a:buFont typeface="Wingdings" pitchFamily="2" charset="2"/>
              <a:buChar char="à"/>
            </a:pPr>
            <a:endParaRPr lang="en-SE" dirty="0">
              <a:solidFill>
                <a:srgbClr val="666666"/>
              </a:solidFill>
              <a:sym typeface="Wingdings" pitchFamily="2" charset="2"/>
            </a:endParaRPr>
          </a:p>
          <a:p>
            <a:r>
              <a:rPr lang="en-SE" dirty="0">
                <a:solidFill>
                  <a:srgbClr val="666666"/>
                </a:solidFill>
                <a:sym typeface="Wingdings" pitchFamily="2" charset="2"/>
              </a:rPr>
              <a:t>Only with this a useful Q-map can be created.</a:t>
            </a:r>
            <a:endParaRPr lang="en-SE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01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utoRev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6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0" presetClass="path" presetSubtype="0" repeatCount="indefinite" accel="50000" autoRev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2396 0.04699 L 0.02604 -0.04537 " pathEditMode="relative" rAng="0" ptsTypes="AA" p14:bounceEnd="50000">
                                          <p:cBhvr>
                                            <p:cTn id="8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0" y="-463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utoRev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0" presetClass="path" presetSubtype="0" repeatCount="indefinite" accel="50000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2396 0.04699 L 0.02604 -0.04537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0" y="-463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5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2FFF7-B2D3-C0DB-0BF4-239E248E9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Relevant instrument settings: EFU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E69FD7-707D-61A3-C571-2B14D0EC5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2026-07-10</a:t>
            </a:fld>
            <a:endParaRPr lang="sv-S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5B8307-8023-339D-DB62-9A1E5A756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DFA6BD-06C6-AC20-BE5D-BC95C7B8C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14</a:t>
            </a:fld>
            <a:endParaRPr lang="sv-S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A985F5-B101-73FA-C23A-E83BBAE99847}"/>
                  </a:ext>
                </a:extLst>
              </p:cNvPr>
              <p:cNvSpPr txBox="1"/>
              <p:nvPr/>
            </p:nvSpPr>
            <p:spPr>
              <a:xfrm>
                <a:off x="1159728" y="1542472"/>
                <a:ext cx="10451194" cy="4468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sv-SE" b="0" i="1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sv-SE" b="0" i="1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sv-SE" b="0" i="1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sv-SE" b="0" i="1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SE" b="0" i="1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sv-SE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  <m:r>
                          <a:rPr lang="sv-SE" i="1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⁡</m:t>
                        </m:r>
                        <m:r>
                          <a:rPr lang="sv-SE" i="1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num>
                      <m:den>
                        <m:r>
                          <a:rPr lang="en-SE" b="0" i="1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sv-SE" b="0" i="1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sv-SE" b="0" i="1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sv-SE" i="1">
                        <a:solidFill>
                          <a:srgbClr val="6666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f>
                      <m:fPr>
                        <m:ctrlPr>
                          <a:rPr lang="en-SE" i="1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type m:val="lin"/>
                            <m:ctrlPr>
                              <a:rPr lang="en-SE" i="1" smtClean="0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sv-SE" b="0" i="1" smtClean="0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𝑑𝑖𝑠𝑡𝑎𝑛𝑐𝑒</m:t>
                            </m:r>
                            <m:r>
                              <a:rPr lang="sv-SE" b="0" i="1" smtClean="0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sv-SE" b="0" i="1" smtClean="0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𝑡𝑜</m:t>
                            </m:r>
                            <m:r>
                              <a:rPr lang="sv-SE" b="0" i="1" smtClean="0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sv-SE" b="0" i="1" smtClean="0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𝑐𝑒𝑛𝑡𝑒𝑟</m:t>
                            </m:r>
                          </m:num>
                          <m:den>
                            <m:r>
                              <a:rPr lang="sv-SE" b="0" i="1" smtClean="0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𝑆𝐷𝐷</m:t>
                            </m:r>
                          </m:den>
                        </m:f>
                      </m:num>
                      <m:den>
                        <m:r>
                          <a:rPr lang="en-SE" i="1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sv-SE" b="0" i="1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sv-SE" dirty="0">
                    <a:solidFill>
                      <a:srgbClr val="66666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sv-SE" b="0" i="1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sv-SE" i="1">
                        <a:solidFill>
                          <a:srgbClr val="6666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f>
                      <m:fPr>
                        <m:ctrlPr>
                          <a:rPr lang="en-SE" i="1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type m:val="lin"/>
                            <m:ctrlPr>
                              <a:rPr lang="en-SE" i="1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sv-SE" i="1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𝑑𝑖𝑠𝑡𝑎𝑛𝑐𝑒</m:t>
                            </m:r>
                            <m:r>
                              <a:rPr lang="sv-SE" i="1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sv-SE" i="1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𝑡𝑜</m:t>
                            </m:r>
                            <m:r>
                              <a:rPr lang="sv-SE" i="1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sv-SE" i="1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𝑐𝑒𝑛𝑡𝑒𝑟</m:t>
                            </m:r>
                          </m:num>
                          <m:den>
                            <m:r>
                              <a:rPr lang="sv-SE" i="1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𝑆𝐷𝐷</m:t>
                            </m:r>
                          </m:den>
                        </m:f>
                      </m:num>
                      <m:den>
                        <m:f>
                          <m:fPr>
                            <m:type m:val="lin"/>
                            <m:ctrlPr>
                              <a:rPr lang="en-SE" i="1" smtClean="0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sv-SE" b="0" i="1" smtClean="0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3960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SE" i="1" smtClean="0">
                                    <a:solidFill>
                                      <a:srgbClr val="66666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sv-SE" b="0" i="1" smtClean="0">
                                    <a:solidFill>
                                      <a:srgbClr val="66666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sv-SE" b="0" i="1" smtClean="0">
                                    <a:solidFill>
                                      <a:srgbClr val="66666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den>
                        </m:f>
                      </m:den>
                    </m:f>
                    <m:r>
                      <a:rPr lang="sv-SE" b="0" i="1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sv-SE" b="0" i="1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sv-SE" i="1">
                        <a:solidFill>
                          <a:srgbClr val="6666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f>
                      <m:fPr>
                        <m:ctrlPr>
                          <a:rPr lang="en-SE" i="1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type m:val="lin"/>
                            <m:ctrlPr>
                              <a:rPr lang="en-SE" i="1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sv-SE" i="1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𝑑𝑖𝑠𝑡𝑎𝑛𝑐𝑒</m:t>
                            </m:r>
                            <m:r>
                              <a:rPr lang="sv-SE" i="1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sv-SE" i="1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𝑡𝑜</m:t>
                            </m:r>
                            <m:r>
                              <a:rPr lang="sv-SE" i="1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sv-SE" i="1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𝑐𝑒𝑛𝑡𝑒𝑟</m:t>
                            </m:r>
                          </m:num>
                          <m:den>
                            <m:r>
                              <a:rPr lang="sv-SE" i="1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𝑆𝐷𝐷</m:t>
                            </m:r>
                          </m:den>
                        </m:f>
                      </m:num>
                      <m:den>
                        <m:f>
                          <m:fPr>
                            <m:type m:val="lin"/>
                            <m:ctrlPr>
                              <a:rPr lang="en-SE" i="1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sv-SE" i="1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3960</m:t>
                            </m:r>
                            <m:r>
                              <a:rPr lang="sv-SE" i="1" smtClean="0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sv-SE" b="0" i="1" smtClean="0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𝑓𝑙𝑖𝑔h𝑡</m:t>
                            </m:r>
                            <m:r>
                              <a:rPr lang="sv-SE" b="0" i="1" smtClean="0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sv-SE" b="0" i="1" smtClean="0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𝑡𝑖𝑚𝑒</m:t>
                            </m:r>
                          </m:num>
                          <m:den>
                            <m:r>
                              <a:rPr lang="sv-SE" b="0" i="1" smtClean="0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sv-SE" b="0" i="1" smtClean="0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𝑆𝐷𝐷</m:t>
                            </m:r>
                            <m:r>
                              <a:rPr lang="sv-SE" b="0" i="1" smtClean="0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sv-SE" b="0" i="1" smtClean="0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𝑆𝑎𝑚𝑝𝑙𝑒</m:t>
                            </m:r>
                            <m:r>
                              <a:rPr lang="sv-SE" b="0" i="1" smtClean="0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sv-SE" b="0" i="1" smtClean="0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𝐷𝑖𝑠𝑡𝑎𝑛𝑐𝑒</m:t>
                            </m:r>
                            <m:r>
                              <a:rPr lang="sv-SE" b="0" i="1" smtClean="0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den>
                    </m:f>
                  </m:oMath>
                </a14:m>
                <a:endParaRPr lang="en-SE" dirty="0">
                  <a:solidFill>
                    <a:srgbClr val="666666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A985F5-B101-73FA-C23A-E83BBAE99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728" y="1542472"/>
                <a:ext cx="10451194" cy="446854"/>
              </a:xfrm>
              <a:prstGeom prst="rect">
                <a:avLst/>
              </a:prstGeom>
              <a:blipFill>
                <a:blip r:embed="rId2"/>
                <a:stretch>
                  <a:fillRect l="-971" t="-75000" b="-116667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84B46902-5FF9-C586-C7CA-F9FE51E5056C}"/>
              </a:ext>
            </a:extLst>
          </p:cNvPr>
          <p:cNvSpPr/>
          <p:nvPr/>
        </p:nvSpPr>
        <p:spPr>
          <a:xfrm>
            <a:off x="9938327" y="1765899"/>
            <a:ext cx="1468582" cy="2234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0D9525D-788E-F083-53B5-36C908C25D3C}"/>
              </a:ext>
            </a:extLst>
          </p:cNvPr>
          <p:cNvSpPr/>
          <p:nvPr/>
        </p:nvSpPr>
        <p:spPr>
          <a:xfrm>
            <a:off x="10208491" y="1542471"/>
            <a:ext cx="634999" cy="2234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D9F8504-AF8D-F082-4AA0-7BDD8C7AD1F6}"/>
              </a:ext>
            </a:extLst>
          </p:cNvPr>
          <p:cNvSpPr/>
          <p:nvPr/>
        </p:nvSpPr>
        <p:spPr>
          <a:xfrm>
            <a:off x="9461352" y="1765899"/>
            <a:ext cx="476975" cy="2234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C325F4-55D1-34A5-FD9B-2D3965BF69E7}"/>
              </a:ext>
            </a:extLst>
          </p:cNvPr>
          <p:cNvSpPr/>
          <p:nvPr/>
        </p:nvSpPr>
        <p:spPr>
          <a:xfrm>
            <a:off x="8727061" y="1542470"/>
            <a:ext cx="1468582" cy="2234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DA696B7-F06A-8183-DA08-05D60F4B75EC}"/>
              </a:ext>
            </a:extLst>
          </p:cNvPr>
          <p:cNvSpPr/>
          <p:nvPr/>
        </p:nvSpPr>
        <p:spPr>
          <a:xfrm>
            <a:off x="8469745" y="1765898"/>
            <a:ext cx="971314" cy="2234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90BCB8A-4058-7DB0-D4E9-0669D7C49C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135389"/>
              </p:ext>
            </p:extLst>
          </p:nvPr>
        </p:nvGraphicFramePr>
        <p:xfrm>
          <a:off x="1103709" y="2385654"/>
          <a:ext cx="5417164" cy="3971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8582">
                  <a:extLst>
                    <a:ext uri="{9D8B030D-6E8A-4147-A177-3AD203B41FA5}">
                      <a16:colId xmlns:a16="http://schemas.microsoft.com/office/drawing/2014/main" val="2380046251"/>
                    </a:ext>
                  </a:extLst>
                </a:gridCol>
                <a:gridCol w="2708582">
                  <a:extLst>
                    <a:ext uri="{9D8B030D-6E8A-4147-A177-3AD203B41FA5}">
                      <a16:colId xmlns:a16="http://schemas.microsoft.com/office/drawing/2014/main" val="3886299775"/>
                    </a:ext>
                  </a:extLst>
                </a:gridCol>
              </a:tblGrid>
              <a:tr h="764236">
                <a:tc>
                  <a:txBody>
                    <a:bodyPr/>
                    <a:lstStyle/>
                    <a:p>
                      <a:r>
                        <a:rPr lang="en-SE" dirty="0"/>
                        <a:t>Property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dirty="0"/>
                        <a:t>Input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271637"/>
                  </a:ext>
                </a:extLst>
              </a:tr>
              <a:tr h="764236">
                <a:tc>
                  <a:txBody>
                    <a:bodyPr/>
                    <a:lstStyle/>
                    <a:p>
                      <a:r>
                        <a:rPr lang="en-SE" dirty="0"/>
                        <a:t>SDD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dirty="0"/>
                        <a:t>Detector position, Sample alignment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5056644"/>
                  </a:ext>
                </a:extLst>
              </a:tr>
              <a:tr h="764236">
                <a:tc>
                  <a:txBody>
                    <a:bodyPr/>
                    <a:lstStyle/>
                    <a:p>
                      <a:r>
                        <a:rPr lang="en-GB" dirty="0"/>
                        <a:t>F</a:t>
                      </a:r>
                      <a:r>
                        <a:rPr lang="en-SE" dirty="0"/>
                        <a:t>light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Proton </a:t>
                      </a:r>
                      <a:r>
                        <a:rPr lang="sv-SE" dirty="0" err="1"/>
                        <a:t>pulse+calibration</a:t>
                      </a:r>
                      <a:r>
                        <a:rPr lang="en-SE" dirty="0"/>
                        <a:t>, detector timing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8864305"/>
                  </a:ext>
                </a:extLst>
              </a:tr>
              <a:tr h="764236">
                <a:tc>
                  <a:txBody>
                    <a:bodyPr/>
                    <a:lstStyle/>
                    <a:p>
                      <a:r>
                        <a:rPr lang="en-GB" dirty="0"/>
                        <a:t>D</a:t>
                      </a:r>
                      <a:r>
                        <a:rPr lang="en-SE" dirty="0"/>
                        <a:t>istance to center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</a:t>
                      </a:r>
                      <a:r>
                        <a:rPr lang="en-SE" dirty="0"/>
                        <a:t>etector alignment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7333993"/>
                  </a:ext>
                </a:extLst>
              </a:tr>
              <a:tr h="764236">
                <a:tc>
                  <a:txBody>
                    <a:bodyPr/>
                    <a:lstStyle/>
                    <a:p>
                      <a:r>
                        <a:rPr lang="en-GB" dirty="0"/>
                        <a:t>S</a:t>
                      </a:r>
                      <a:r>
                        <a:rPr lang="en-SE" dirty="0"/>
                        <a:t>ample distance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dirty="0"/>
                        <a:t>Sample alignment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33790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C8B50426-9C4D-E8F0-2B73-A9AF37225D87}"/>
              </a:ext>
            </a:extLst>
          </p:cNvPr>
          <p:cNvSpPr txBox="1"/>
          <p:nvPr/>
        </p:nvSpPr>
        <p:spPr>
          <a:xfrm>
            <a:off x="7176655" y="2096304"/>
            <a:ext cx="443426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SE" dirty="0">
                <a:solidFill>
                  <a:srgbClr val="666666"/>
                </a:solidFill>
              </a:rPr>
              <a:t>SDD </a:t>
            </a:r>
            <a:r>
              <a:rPr lang="sv-SE" dirty="0">
                <a:solidFill>
                  <a:srgbClr val="666666"/>
                </a:solidFill>
              </a:rPr>
              <a:t>is the </a:t>
            </a:r>
            <a:r>
              <a:rPr lang="sv-SE" dirty="0" err="1">
                <a:solidFill>
                  <a:srgbClr val="666666"/>
                </a:solidFill>
              </a:rPr>
              <a:t>most</a:t>
            </a:r>
            <a:r>
              <a:rPr lang="sv-SE" dirty="0">
                <a:solidFill>
                  <a:srgbClr val="666666"/>
                </a:solidFill>
              </a:rPr>
              <a:t> ”manual” </a:t>
            </a:r>
            <a:r>
              <a:rPr lang="sv-SE" dirty="0" err="1">
                <a:solidFill>
                  <a:srgbClr val="666666"/>
                </a:solidFill>
              </a:rPr>
              <a:t>contribution</a:t>
            </a:r>
            <a:endParaRPr lang="en-SE" dirty="0">
              <a:solidFill>
                <a:srgbClr val="666666"/>
              </a:solidFill>
            </a:endParaRPr>
          </a:p>
          <a:p>
            <a:pPr marL="285750" indent="-285750" algn="l">
              <a:buFontTx/>
              <a:buChar char="-"/>
            </a:pPr>
            <a:endParaRPr lang="en-SE" dirty="0">
              <a:solidFill>
                <a:srgbClr val="666666"/>
              </a:solidFill>
            </a:endParaRPr>
          </a:p>
          <a:p>
            <a:pPr marL="285750" indent="-285750" algn="l">
              <a:buFontTx/>
              <a:buChar char="-"/>
            </a:pPr>
            <a:r>
              <a:rPr lang="en-GB" dirty="0">
                <a:solidFill>
                  <a:srgbClr val="666666"/>
                </a:solidFill>
              </a:rPr>
              <a:t>F</a:t>
            </a:r>
            <a:r>
              <a:rPr lang="en-SE" dirty="0">
                <a:solidFill>
                  <a:srgbClr val="666666"/>
                </a:solidFill>
              </a:rPr>
              <a:t>light time is know down to microseconds</a:t>
            </a:r>
          </a:p>
          <a:p>
            <a:pPr marL="285750" indent="-285750" algn="l">
              <a:buFontTx/>
              <a:buChar char="-"/>
            </a:pPr>
            <a:r>
              <a:rPr lang="en-GB" dirty="0">
                <a:solidFill>
                  <a:srgbClr val="666666"/>
                </a:solidFill>
              </a:rPr>
              <a:t>H</a:t>
            </a:r>
            <a:r>
              <a:rPr lang="en-SE" dirty="0">
                <a:solidFill>
                  <a:srgbClr val="666666"/>
                </a:solidFill>
              </a:rPr>
              <a:t>owever has a relatively large error due to pulse length (ca. 5%)</a:t>
            </a:r>
          </a:p>
          <a:p>
            <a:pPr marL="285750" indent="-285750" algn="l">
              <a:buFontTx/>
              <a:buChar char="-"/>
            </a:pPr>
            <a:r>
              <a:rPr lang="en-SE" dirty="0">
                <a:solidFill>
                  <a:srgbClr val="666666"/>
                </a:solidFill>
              </a:rPr>
              <a:t>Here chopper phasing has an impact</a:t>
            </a:r>
          </a:p>
          <a:p>
            <a:pPr marL="285750" indent="-285750" algn="l">
              <a:buFontTx/>
              <a:buChar char="-"/>
            </a:pPr>
            <a:endParaRPr lang="en-SE" dirty="0">
              <a:solidFill>
                <a:srgbClr val="666666"/>
              </a:solidFill>
            </a:endParaRPr>
          </a:p>
          <a:p>
            <a:pPr marL="285750" indent="-285750" algn="l">
              <a:buFontTx/>
              <a:buChar char="-"/>
            </a:pPr>
            <a:r>
              <a:rPr lang="en-SE" dirty="0">
                <a:solidFill>
                  <a:srgbClr val="666666"/>
                </a:solidFill>
              </a:rPr>
              <a:t>Distance to center has 3 or 6 mm error, ca. 1%</a:t>
            </a:r>
          </a:p>
          <a:p>
            <a:pPr marL="285750" indent="-285750" algn="l">
              <a:buFontTx/>
              <a:buChar char="-"/>
            </a:pPr>
            <a:endParaRPr lang="en-SE" dirty="0">
              <a:solidFill>
                <a:srgbClr val="666666"/>
              </a:solidFill>
            </a:endParaRPr>
          </a:p>
          <a:p>
            <a:pPr marL="285750" indent="-285750" algn="l">
              <a:buFontTx/>
              <a:buChar char="-"/>
            </a:pPr>
            <a:r>
              <a:rPr lang="en-GB" dirty="0">
                <a:solidFill>
                  <a:srgbClr val="666666"/>
                </a:solidFill>
              </a:rPr>
              <a:t>S</a:t>
            </a:r>
            <a:r>
              <a:rPr lang="en-SE" dirty="0">
                <a:solidFill>
                  <a:srgbClr val="666666"/>
                </a:solidFill>
              </a:rPr>
              <a:t>ample distance roughly 5 mm error, ca. 0.01%</a:t>
            </a:r>
          </a:p>
        </p:txBody>
      </p:sp>
    </p:spTree>
    <p:extLst>
      <p:ext uri="{BB962C8B-B14F-4D97-AF65-F5344CB8AC3E}">
        <p14:creationId xmlns:p14="http://schemas.microsoft.com/office/powerpoint/2010/main" val="297923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22495-AD34-6098-4009-CD510FB7D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Data Flow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0EC529-AD86-0A56-74B3-7598A7A70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2026-07-10</a:t>
            </a:fld>
            <a:endParaRPr lang="sv-S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9C5264-8605-6C48-60C4-E3C320218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CE6699-9A90-85FE-A754-6AC51D795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15</a:t>
            </a:fld>
            <a:endParaRPr lang="sv-SE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1FB5CE05-3D44-444D-BCDD-25893667D7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9902253"/>
              </p:ext>
            </p:extLst>
          </p:nvPr>
        </p:nvGraphicFramePr>
        <p:xfrm>
          <a:off x="877455" y="461816"/>
          <a:ext cx="8128000" cy="5216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EC62A54-EAB1-B72C-ABB3-636B5739372A}"/>
              </a:ext>
            </a:extLst>
          </p:cNvPr>
          <p:cNvSpPr txBox="1"/>
          <p:nvPr/>
        </p:nvSpPr>
        <p:spPr>
          <a:xfrm>
            <a:off x="9134763" y="1847272"/>
            <a:ext cx="2586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sz="2400" b="1" dirty="0">
                <a:solidFill>
                  <a:srgbClr val="666666"/>
                </a:solidFill>
              </a:rPr>
              <a:t>Q-calculation</a:t>
            </a:r>
          </a:p>
        </p:txBody>
      </p:sp>
    </p:spTree>
    <p:extLst>
      <p:ext uri="{BB962C8B-B14F-4D97-AF65-F5344CB8AC3E}">
        <p14:creationId xmlns:p14="http://schemas.microsoft.com/office/powerpoint/2010/main" val="107296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37FB7-EB73-794B-3E8C-F1BE5FB38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Thanks to ….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18061E-3E28-A228-61F2-22266B2BD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BF76A4-E41D-F95F-4731-19F946243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16</a:t>
            </a:fld>
            <a:endParaRPr lang="sv-S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F68EAF-D236-83E1-C57A-E2FE242F4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927" y="922712"/>
            <a:ext cx="9365782" cy="4768062"/>
          </a:xfrm>
        </p:spPr>
        <p:txBody>
          <a:bodyPr/>
          <a:lstStyle/>
          <a:p>
            <a:r>
              <a:rPr lang="en-SE" dirty="0"/>
              <a:t>Romuald Hanslik, FZJ</a:t>
            </a:r>
          </a:p>
          <a:p>
            <a:r>
              <a:rPr lang="en-SE" dirty="0"/>
              <a:t>Sylvain Désert, formerly LLB now ESS</a:t>
            </a:r>
          </a:p>
          <a:p>
            <a:r>
              <a:rPr lang="en-SE" dirty="0"/>
              <a:t>Tadeusz Kozielewski, FZJ</a:t>
            </a:r>
          </a:p>
          <a:p>
            <a:r>
              <a:rPr lang="en-SE" dirty="0"/>
              <a:t>Ralf Engels, FZJ</a:t>
            </a:r>
          </a:p>
          <a:p>
            <a:r>
              <a:rPr lang="en-SE" dirty="0"/>
              <a:t>Tamires Gallo, ESS</a:t>
            </a:r>
          </a:p>
          <a:p>
            <a:r>
              <a:rPr lang="en-SE" dirty="0"/>
              <a:t>Annika Stellhorn, ESS</a:t>
            </a:r>
          </a:p>
          <a:p>
            <a:r>
              <a:rPr lang="en-SE" dirty="0"/>
              <a:t>Henrich Frielinghaus, FZJ</a:t>
            </a:r>
          </a:p>
          <a:p>
            <a:endParaRPr lang="en-SE" dirty="0"/>
          </a:p>
          <a:p>
            <a:endParaRPr lang="en-SE" dirty="0"/>
          </a:p>
          <a:p>
            <a:endParaRPr lang="en-SE" dirty="0"/>
          </a:p>
          <a:p>
            <a:pPr marL="0" indent="0">
              <a:buNone/>
            </a:pPr>
            <a:r>
              <a:rPr lang="en-SE" sz="3600" b="1" dirty="0"/>
              <a:t>… And you, for your attention !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B64D59-F3FD-BFA5-E990-006EA00B0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2026-07-09</a:t>
            </a:fld>
            <a:endParaRPr lang="sv-SE" dirty="0"/>
          </a:p>
        </p:txBody>
      </p:sp>
      <p:pic>
        <p:nvPicPr>
          <p:cNvPr id="8" name="Content Placeholder 10">
            <a:extLst>
              <a:ext uri="{FF2B5EF4-FFF2-40B4-BE49-F238E27FC236}">
                <a16:creationId xmlns:a16="http://schemas.microsoft.com/office/drawing/2014/main" id="{5C33E880-81E3-698A-F4D8-964E9CEB819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096000" y="1509083"/>
            <a:ext cx="4775040" cy="3595320"/>
          </a:xfrm>
          <a:prstGeom prst="rect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94072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908D41B-2C59-F832-4B36-63252BCBD21C}"/>
              </a:ext>
            </a:extLst>
          </p:cNvPr>
          <p:cNvSpPr txBox="1"/>
          <p:nvPr/>
        </p:nvSpPr>
        <p:spPr>
          <a:xfrm>
            <a:off x="989463" y="4863625"/>
            <a:ext cx="4524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b="1" dirty="0">
                <a:solidFill>
                  <a:srgbClr val="666666"/>
                </a:solidFill>
              </a:rPr>
              <a:t>General capability enhancements</a:t>
            </a:r>
          </a:p>
          <a:p>
            <a:pPr algn="l"/>
            <a:r>
              <a:rPr lang="en-SE" dirty="0">
                <a:solidFill>
                  <a:srgbClr val="666666"/>
                </a:solidFill>
              </a:rPr>
              <a:t>- incoherent </a:t>
            </a:r>
            <a:r>
              <a:rPr lang="en-GB" dirty="0">
                <a:solidFill>
                  <a:srgbClr val="666666"/>
                </a:solidFill>
              </a:rPr>
              <a:t>B</a:t>
            </a:r>
            <a:r>
              <a:rPr lang="en-SE" dirty="0">
                <a:solidFill>
                  <a:srgbClr val="666666"/>
                </a:solidFill>
              </a:rPr>
              <a:t>ackground substraction</a:t>
            </a:r>
          </a:p>
        </p:txBody>
      </p:sp>
      <p:sp>
        <p:nvSpPr>
          <p:cNvPr id="15" name="Rubrik 14">
            <a:extLst>
              <a:ext uri="{FF2B5EF4-FFF2-40B4-BE49-F238E27FC236}">
                <a16:creationId xmlns:a16="http://schemas.microsoft.com/office/drawing/2014/main" id="{EFA1F079-F15E-4F9B-A759-1B706219B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Science Cases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3F6D019-C9CB-4FEE-A441-05860D8C7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AC66BAE-0193-47F8-91A2-86B188165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5FD982D3-0E34-9247-B730-F0CC65B41B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2026-07-09</a:t>
            </a:fld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DAB88-B2F7-7F36-30C9-5EF1DBD843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A selection at the start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4624A4-867D-EC19-554D-22A42D0C09BC}"/>
              </a:ext>
            </a:extLst>
          </p:cNvPr>
          <p:cNvSpPr txBox="1"/>
          <p:nvPr/>
        </p:nvSpPr>
        <p:spPr>
          <a:xfrm>
            <a:off x="989463" y="1438102"/>
            <a:ext cx="5247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b="1" dirty="0">
                <a:solidFill>
                  <a:srgbClr val="666666"/>
                </a:solidFill>
              </a:rPr>
              <a:t>Soft Matter and biology</a:t>
            </a:r>
          </a:p>
          <a:p>
            <a:pPr marL="285750" indent="-285750" algn="l">
              <a:buFontTx/>
              <a:buChar char="-"/>
            </a:pPr>
            <a:r>
              <a:rPr lang="en-SE" dirty="0">
                <a:solidFill>
                  <a:srgbClr val="666666"/>
                </a:solidFill>
              </a:rPr>
              <a:t>Microfluidics (with and w/o stopped flow)</a:t>
            </a:r>
          </a:p>
          <a:p>
            <a:pPr marL="285750" indent="-285750" algn="l">
              <a:buFontTx/>
              <a:buChar char="-"/>
            </a:pPr>
            <a:r>
              <a:rPr lang="en-SE" dirty="0">
                <a:solidFill>
                  <a:srgbClr val="666666"/>
                </a:solidFill>
              </a:rPr>
              <a:t>GISANS / Surface science</a:t>
            </a:r>
          </a:p>
          <a:p>
            <a:pPr marL="285750" indent="-285750" algn="l">
              <a:buFontTx/>
              <a:buChar char="-"/>
            </a:pPr>
            <a:r>
              <a:rPr lang="en-SE" dirty="0">
                <a:solidFill>
                  <a:srgbClr val="666666"/>
                </a:solidFill>
              </a:rPr>
              <a:t>Stroboscopic measurements in rheometers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C6F1C3-45B8-B10F-CD12-41FBD8543A37}"/>
              </a:ext>
            </a:extLst>
          </p:cNvPr>
          <p:cNvSpPr txBox="1"/>
          <p:nvPr/>
        </p:nvSpPr>
        <p:spPr>
          <a:xfrm>
            <a:off x="989463" y="2824466"/>
            <a:ext cx="43895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b="1" dirty="0">
                <a:solidFill>
                  <a:srgbClr val="666666"/>
                </a:solidFill>
              </a:rPr>
              <a:t>Hard Matter and magnetic systems</a:t>
            </a:r>
          </a:p>
          <a:p>
            <a:pPr marL="285750" indent="-285750" algn="l">
              <a:buFontTx/>
              <a:buChar char="-"/>
            </a:pPr>
            <a:r>
              <a:rPr lang="en-SE" dirty="0">
                <a:solidFill>
                  <a:srgbClr val="666666"/>
                </a:solidFill>
              </a:rPr>
              <a:t>Magnetic nanoparticles/Janusparticles</a:t>
            </a:r>
          </a:p>
          <a:p>
            <a:pPr marL="285750" indent="-285750" algn="l">
              <a:buFontTx/>
              <a:buChar char="-"/>
            </a:pPr>
            <a:r>
              <a:rPr lang="en-SE" dirty="0">
                <a:solidFill>
                  <a:srgbClr val="666666"/>
                </a:solidFill>
              </a:rPr>
              <a:t>Skyrmions in films</a:t>
            </a:r>
          </a:p>
          <a:p>
            <a:pPr marL="285750" indent="-285750" algn="l">
              <a:buFontTx/>
              <a:buChar char="-"/>
            </a:pPr>
            <a:r>
              <a:rPr lang="en-SE" dirty="0">
                <a:solidFill>
                  <a:srgbClr val="666666"/>
                </a:solidFill>
              </a:rPr>
              <a:t>Hopfions/Magnetic solitons</a:t>
            </a:r>
          </a:p>
          <a:p>
            <a:pPr marL="285750" indent="-285750" algn="l">
              <a:buFontTx/>
              <a:buChar char="-"/>
            </a:pPr>
            <a:r>
              <a:rPr lang="en-SE" dirty="0">
                <a:solidFill>
                  <a:srgbClr val="666666"/>
                </a:solidFill>
              </a:rPr>
              <a:t>Spin-glasses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7767AE-AE10-5DC7-AA60-4D830BB1DA38}"/>
              </a:ext>
            </a:extLst>
          </p:cNvPr>
          <p:cNvSpPr txBox="1"/>
          <p:nvPr/>
        </p:nvSpPr>
        <p:spPr>
          <a:xfrm>
            <a:off x="989463" y="5438615"/>
            <a:ext cx="4967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- </a:t>
            </a:r>
            <a:r>
              <a:rPr lang="sv-SE" dirty="0">
                <a:solidFill>
                  <a:srgbClr val="666666"/>
                </a:solidFill>
              </a:rPr>
              <a:t>just got a grant for a SEMSANS </a:t>
            </a:r>
            <a:r>
              <a:rPr lang="sv-SE" dirty="0" err="1">
                <a:solidFill>
                  <a:srgbClr val="666666"/>
                </a:solidFill>
              </a:rPr>
              <a:t>development</a:t>
            </a:r>
            <a:endParaRPr lang="en-SE" dirty="0">
              <a:solidFill>
                <a:srgbClr val="666666"/>
              </a:solidFill>
            </a:endParaRPr>
          </a:p>
        </p:txBody>
      </p:sp>
      <p:pic>
        <p:nvPicPr>
          <p:cNvPr id="1026" name="Picture 2" descr="figure 3">
            <a:extLst>
              <a:ext uri="{FF2B5EF4-FFF2-40B4-BE49-F238E27FC236}">
                <a16:creationId xmlns:a16="http://schemas.microsoft.com/office/drawing/2014/main" id="{996E6551-0ECE-4E6F-BC11-E90A3073C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268" y="1235651"/>
            <a:ext cx="3082540" cy="233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B2CCB0-736A-61A9-CF1D-EDE83B8DFEC2}"/>
              </a:ext>
            </a:extLst>
          </p:cNvPr>
          <p:cNvSpPr txBox="1"/>
          <p:nvPr/>
        </p:nvSpPr>
        <p:spPr>
          <a:xfrm>
            <a:off x="8564268" y="3556576"/>
            <a:ext cx="34191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0070C0"/>
                </a:solidFill>
              </a:rPr>
              <a:t>Filip Mehler, Max Wolff, Sebastian Jaksch, et al. https://</a:t>
            </a:r>
            <a:r>
              <a:rPr lang="en-GB" sz="1000" dirty="0" err="1">
                <a:solidFill>
                  <a:srgbClr val="0070C0"/>
                </a:solidFill>
              </a:rPr>
              <a:t>doi.org</a:t>
            </a:r>
            <a:r>
              <a:rPr lang="en-GB" sz="1000" dirty="0">
                <a:solidFill>
                  <a:srgbClr val="0070C0"/>
                </a:solidFill>
              </a:rPr>
              <a:t>/10.1038/s41598-025-28836-3</a:t>
            </a:r>
            <a:endParaRPr lang="en-SE" sz="10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8A0E5C-E643-49A4-F2EA-F46ACEEA2EBE}"/>
              </a:ext>
            </a:extLst>
          </p:cNvPr>
          <p:cNvSpPr txBox="1"/>
          <p:nvPr/>
        </p:nvSpPr>
        <p:spPr>
          <a:xfrm>
            <a:off x="7634989" y="5275575"/>
            <a:ext cx="1027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666666"/>
                </a:solidFill>
              </a:rPr>
              <a:t>2.1T warm bore</a:t>
            </a:r>
          </a:p>
        </p:txBody>
      </p:sp>
      <p:pic>
        <p:nvPicPr>
          <p:cNvPr id="9" name="Picture 8" descr="A metal object on a pallet&#10;&#10;AI-generated content may be incorrect.">
            <a:extLst>
              <a:ext uri="{FF2B5EF4-FFF2-40B4-BE49-F238E27FC236}">
                <a16:creationId xmlns:a16="http://schemas.microsoft.com/office/drawing/2014/main" id="{67FA3033-1C6A-F4B6-D1DF-F2A0DD6EB7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614280" y="4299788"/>
            <a:ext cx="1069109" cy="882464"/>
          </a:xfrm>
          <a:prstGeom prst="rect">
            <a:avLst/>
          </a:prstGeom>
        </p:spPr>
      </p:pic>
      <p:pic>
        <p:nvPicPr>
          <p:cNvPr id="10" name="Picture 9" descr="A machine on a pallet&#10;&#10;AI-generated content may be incorrect.">
            <a:extLst>
              <a:ext uri="{FF2B5EF4-FFF2-40B4-BE49-F238E27FC236}">
                <a16:creationId xmlns:a16="http://schemas.microsoft.com/office/drawing/2014/main" id="{E6AACF54-E3A6-D8B6-B1E4-EF41F1FC91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868273" y="4256883"/>
            <a:ext cx="1069110" cy="9682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CFDD53F-D286-366F-286E-2FF9F1F1F9B4}"/>
              </a:ext>
            </a:extLst>
          </p:cNvPr>
          <p:cNvSpPr txBox="1"/>
          <p:nvPr/>
        </p:nvSpPr>
        <p:spPr>
          <a:xfrm>
            <a:off x="10444890" y="5244796"/>
            <a:ext cx="1689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666666"/>
                </a:solidFill>
              </a:rPr>
              <a:t>GMW electromagnet</a:t>
            </a:r>
          </a:p>
        </p:txBody>
      </p:sp>
      <p:pic>
        <p:nvPicPr>
          <p:cNvPr id="17" name="Picture 16" descr="A large green cylinder on a wooden box&#10;&#10;AI-generated content may be incorrect.">
            <a:extLst>
              <a:ext uri="{FF2B5EF4-FFF2-40B4-BE49-F238E27FC236}">
                <a16:creationId xmlns:a16="http://schemas.microsoft.com/office/drawing/2014/main" id="{107FEADD-43B4-CE76-E4F5-B01191C07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3759" y="4481035"/>
            <a:ext cx="906465" cy="12086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F932839-9B37-D63D-85C0-111F4CD8B045}"/>
              </a:ext>
            </a:extLst>
          </p:cNvPr>
          <p:cNvSpPr txBox="1"/>
          <p:nvPr/>
        </p:nvSpPr>
        <p:spPr>
          <a:xfrm>
            <a:off x="8828587" y="5712877"/>
            <a:ext cx="19968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666666"/>
                </a:solidFill>
              </a:rPr>
              <a:t>17T horizontal solenoid </a:t>
            </a:r>
          </a:p>
          <a:p>
            <a:pPr algn="ctr"/>
            <a:r>
              <a:rPr lang="en-US" sz="1600" dirty="0">
                <a:solidFill>
                  <a:srgbClr val="666666"/>
                </a:solidFill>
              </a:rPr>
              <a:t>(with E. Blackburn. LU)</a:t>
            </a:r>
          </a:p>
        </p:txBody>
      </p:sp>
    </p:spTree>
    <p:extLst>
      <p:ext uri="{BB962C8B-B14F-4D97-AF65-F5344CB8AC3E}">
        <p14:creationId xmlns:p14="http://schemas.microsoft.com/office/powerpoint/2010/main" val="73684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E36CB7D-CCA0-DE42-920D-719C82DC9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Flexiprob</a:t>
            </a:r>
            <a:r>
              <a:rPr lang="en-GB" dirty="0"/>
              <a:t> projects</a:t>
            </a:r>
            <a:br>
              <a:rPr lang="en-GB" dirty="0"/>
            </a:br>
            <a:endParaRPr lang="en-GB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C372D-0053-4E28-95AA-F231EF9A2D51}" type="slidenum">
              <a:rPr lang="en-US" smtClean="0"/>
              <a:t>18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311676B-1026-994F-841F-02007E540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017" y="2782957"/>
            <a:ext cx="6778487" cy="3547505"/>
          </a:xfrm>
        </p:spPr>
        <p:txBody>
          <a:bodyPr/>
          <a:lstStyle/>
          <a:p>
            <a:r>
              <a:rPr lang="en-GB" dirty="0"/>
              <a:t>Easily switchable set-up between:</a:t>
            </a:r>
          </a:p>
          <a:p>
            <a:pPr marL="500063" lvl="1" indent="-285750">
              <a:buFont typeface="Arial" panose="020B0604020202020204" pitchFamily="34" charset="0"/>
              <a:buChar char="•"/>
            </a:pPr>
            <a:r>
              <a:rPr lang="en-GB" dirty="0"/>
              <a:t>in situ DLS</a:t>
            </a:r>
          </a:p>
          <a:p>
            <a:pPr marL="500063" lvl="1" indent="-285750">
              <a:buFont typeface="Arial" panose="020B0604020202020204" pitchFamily="34" charset="0"/>
              <a:buChar char="•"/>
            </a:pPr>
            <a:r>
              <a:rPr lang="en-GB" dirty="0"/>
              <a:t>Foam cell </a:t>
            </a:r>
          </a:p>
          <a:p>
            <a:pPr marL="500063" lvl="1" indent="-285750">
              <a:buFont typeface="Arial" panose="020B0604020202020204" pitchFamily="34" charset="0"/>
              <a:buChar char="•"/>
            </a:pPr>
            <a:r>
              <a:rPr lang="en-GB" dirty="0"/>
              <a:t>Humidity chamber for </a:t>
            </a:r>
            <a:r>
              <a:rPr lang="en-GB" dirty="0" err="1"/>
              <a:t>GiSANS</a:t>
            </a:r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Three paper have been published on flexible S/E. Next meeting will take place ASAP.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Currently improving on usability and accessibility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Coordinations</a:t>
            </a:r>
            <a:r>
              <a:rPr lang="en-GB" dirty="0"/>
              <a:t> with Harald Schneider.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679" y="1238459"/>
            <a:ext cx="2485362" cy="351061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932" y="1238458"/>
            <a:ext cx="2481658" cy="352564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4982" y="1238458"/>
            <a:ext cx="2486140" cy="35305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DB000C-3ADC-C64A-9B54-94DA36F5B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855" y="1062433"/>
            <a:ext cx="3534347" cy="16378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81BC97-2BED-6544-8523-7D98A2B02895}"/>
              </a:ext>
            </a:extLst>
          </p:cNvPr>
          <p:cNvSpPr txBox="1"/>
          <p:nvPr/>
        </p:nvSpPr>
        <p:spPr>
          <a:xfrm>
            <a:off x="7384773" y="4953289"/>
            <a:ext cx="3282886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rgbClr val="666666"/>
                </a:solidFill>
              </a:rPr>
              <a:t>Thanks to the groups of</a:t>
            </a:r>
          </a:p>
          <a:p>
            <a:pPr marL="500063" lvl="1" indent="-28575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666666"/>
                </a:solidFill>
              </a:rPr>
              <a:t>Regine v. Klitzing</a:t>
            </a:r>
          </a:p>
          <a:p>
            <a:pPr marL="500063" lvl="1" indent="-28575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666666"/>
                </a:solidFill>
              </a:rPr>
              <a:t>Thomas Hellweg</a:t>
            </a:r>
          </a:p>
          <a:p>
            <a:pPr marL="500063" lvl="1" indent="-28575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666666"/>
                </a:solidFill>
              </a:rPr>
              <a:t>Peter Müller-Buschbaum</a:t>
            </a:r>
          </a:p>
          <a:p>
            <a:pPr algn="l"/>
            <a:endParaRPr lang="en-GB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41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SKADI: Science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Case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2026-07-09</a:t>
            </a:fld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5A0DCA-F589-B318-89DC-97A1BCFA4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722" y="3661574"/>
            <a:ext cx="1467243" cy="10541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11601A-6334-9618-13E0-D17036B6B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659" y="3238069"/>
            <a:ext cx="1152525" cy="688717"/>
          </a:xfrm>
          <a:prstGeom prst="rect">
            <a:avLst/>
          </a:prstGeom>
        </p:spPr>
      </p:pic>
      <p:sp>
        <p:nvSpPr>
          <p:cNvPr id="15" name="Freihandform 83">
            <a:extLst>
              <a:ext uri="{FF2B5EF4-FFF2-40B4-BE49-F238E27FC236}">
                <a16:creationId xmlns:a16="http://schemas.microsoft.com/office/drawing/2014/main" id="{64A2101D-AE07-ECE9-6158-DACC84766232}"/>
              </a:ext>
            </a:extLst>
          </p:cNvPr>
          <p:cNvSpPr/>
          <p:nvPr/>
        </p:nvSpPr>
        <p:spPr>
          <a:xfrm>
            <a:off x="2806181" y="2900670"/>
            <a:ext cx="6616011" cy="966009"/>
          </a:xfrm>
          <a:custGeom>
            <a:avLst/>
            <a:gdLst>
              <a:gd name="connsiteX0" fmla="*/ 5685912 w 5685912"/>
              <a:gd name="connsiteY0" fmla="*/ 310058 h 685246"/>
              <a:gd name="connsiteX1" fmla="*/ 4690156 w 5685912"/>
              <a:gd name="connsiteY1" fmla="*/ 108034 h 685246"/>
              <a:gd name="connsiteX2" fmla="*/ 2871818 w 5685912"/>
              <a:gd name="connsiteY2" fmla="*/ 35882 h 685246"/>
              <a:gd name="connsiteX3" fmla="*/ 0 w 5685912"/>
              <a:gd name="connsiteY3" fmla="*/ 685246 h 685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5912" h="685246">
                <a:moveTo>
                  <a:pt x="5685912" y="310058"/>
                </a:moveTo>
                <a:cubicBezTo>
                  <a:pt x="5422542" y="231894"/>
                  <a:pt x="5159172" y="153730"/>
                  <a:pt x="4690156" y="108034"/>
                </a:cubicBezTo>
                <a:cubicBezTo>
                  <a:pt x="4221140" y="62338"/>
                  <a:pt x="3653511" y="-60320"/>
                  <a:pt x="2871818" y="35882"/>
                </a:cubicBezTo>
                <a:cubicBezTo>
                  <a:pt x="2090125" y="132084"/>
                  <a:pt x="0" y="685246"/>
                  <a:pt x="0" y="685246"/>
                </a:cubicBezTo>
              </a:path>
            </a:pathLst>
          </a:custGeom>
          <a:ln w="190500">
            <a:solidFill>
              <a:srgbClr val="72BD44"/>
            </a:solidFill>
            <a:headEnd type="stealth"/>
            <a:tailEnd type="stealth"/>
          </a:ln>
          <a:effectLst>
            <a:outerShdw blurRad="40000" dist="63500" dir="5400000" rotWithShape="0">
              <a:srgbClr val="008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Picture 33" descr="101216_skyrmionen2_animation">
            <a:extLst>
              <a:ext uri="{FF2B5EF4-FFF2-40B4-BE49-F238E27FC236}">
                <a16:creationId xmlns:a16="http://schemas.microsoft.com/office/drawing/2014/main" id="{C0FCD664-46E7-29EA-1D7A-A280C8C0C8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696" y="870611"/>
            <a:ext cx="2514607" cy="12573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Bild 6">
            <a:extLst>
              <a:ext uri="{FF2B5EF4-FFF2-40B4-BE49-F238E27FC236}">
                <a16:creationId xmlns:a16="http://schemas.microsoft.com/office/drawing/2014/main" id="{6B93D199-B64B-47BF-A626-AC0438C773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4208" y="809315"/>
            <a:ext cx="1794638" cy="1887110"/>
          </a:xfrm>
          <a:prstGeom prst="rect">
            <a:avLst/>
          </a:prstGeom>
        </p:spPr>
      </p:pic>
      <p:sp>
        <p:nvSpPr>
          <p:cNvPr id="18" name="Line 5">
            <a:extLst>
              <a:ext uri="{FF2B5EF4-FFF2-40B4-BE49-F238E27FC236}">
                <a16:creationId xmlns:a16="http://schemas.microsoft.com/office/drawing/2014/main" id="{CCF875B4-2CA4-4851-4B85-6CC9AE42DE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04432" y="5444817"/>
            <a:ext cx="8723154" cy="2758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Line 6">
            <a:extLst>
              <a:ext uri="{FF2B5EF4-FFF2-40B4-BE49-F238E27FC236}">
                <a16:creationId xmlns:a16="http://schemas.microsoft.com/office/drawing/2014/main" id="{EC36E4BA-6A3A-6A75-5519-6743EACF605E}"/>
              </a:ext>
            </a:extLst>
          </p:cNvPr>
          <p:cNvSpPr>
            <a:spLocks noChangeShapeType="1"/>
          </p:cNvSpPr>
          <p:nvPr/>
        </p:nvSpPr>
        <p:spPr bwMode="auto">
          <a:xfrm>
            <a:off x="2467090" y="5327937"/>
            <a:ext cx="0" cy="288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BF05D590-4BD3-944D-0520-EB93F3C5E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1190" y="5688300"/>
            <a:ext cx="43473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Å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Line 18">
            <a:extLst>
              <a:ext uri="{FF2B5EF4-FFF2-40B4-BE49-F238E27FC236}">
                <a16:creationId xmlns:a16="http://schemas.microsoft.com/office/drawing/2014/main" id="{C93BA0CD-E71A-9AE9-D98D-CF9EC8851826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335" y="5323689"/>
            <a:ext cx="0" cy="288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BF9F1418-0768-763B-D444-3778CBD54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535" y="5628489"/>
            <a:ext cx="5517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Å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Line 32">
            <a:extLst>
              <a:ext uri="{FF2B5EF4-FFF2-40B4-BE49-F238E27FC236}">
                <a16:creationId xmlns:a16="http://schemas.microsoft.com/office/drawing/2014/main" id="{CD56C9BC-6BFB-7B88-0353-39E5251FC6A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9428" y="5319271"/>
            <a:ext cx="0" cy="288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" name="Text Box 33">
            <a:extLst>
              <a:ext uri="{FF2B5EF4-FFF2-40B4-BE49-F238E27FC236}">
                <a16:creationId xmlns:a16="http://schemas.microsoft.com/office/drawing/2014/main" id="{D6C6231B-75A0-D821-D29D-BBC32B48A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9021" y="5628489"/>
            <a:ext cx="6687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Å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Line 5">
            <a:extLst>
              <a:ext uri="{FF2B5EF4-FFF2-40B4-BE49-F238E27FC236}">
                <a16:creationId xmlns:a16="http://schemas.microsoft.com/office/drawing/2014/main" id="{CD6E8D61-3C1D-C5EC-F05E-C15BC71990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504432" y="6190434"/>
            <a:ext cx="8723154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" name="Line 6">
            <a:extLst>
              <a:ext uri="{FF2B5EF4-FFF2-40B4-BE49-F238E27FC236}">
                <a16:creationId xmlns:a16="http://schemas.microsoft.com/office/drawing/2014/main" id="{648E267C-5413-3E62-9BFD-3A132D355EA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61467" y="6085689"/>
            <a:ext cx="0" cy="288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" name="Line 6">
            <a:extLst>
              <a:ext uri="{FF2B5EF4-FFF2-40B4-BE49-F238E27FC236}">
                <a16:creationId xmlns:a16="http://schemas.microsoft.com/office/drawing/2014/main" id="{55DA3531-1AE7-5C69-110D-4A2EDA25EC4B}"/>
              </a:ext>
            </a:extLst>
          </p:cNvPr>
          <p:cNvSpPr>
            <a:spLocks noChangeShapeType="1"/>
          </p:cNvSpPr>
          <p:nvPr/>
        </p:nvSpPr>
        <p:spPr bwMode="auto">
          <a:xfrm>
            <a:off x="6730655" y="6085689"/>
            <a:ext cx="0" cy="288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" name="Line 6">
            <a:extLst>
              <a:ext uri="{FF2B5EF4-FFF2-40B4-BE49-F238E27FC236}">
                <a16:creationId xmlns:a16="http://schemas.microsoft.com/office/drawing/2014/main" id="{B2E3D4E0-5201-290D-CE44-C01F4A1E8FF6}"/>
              </a:ext>
            </a:extLst>
          </p:cNvPr>
          <p:cNvSpPr>
            <a:spLocks noChangeShapeType="1"/>
          </p:cNvSpPr>
          <p:nvPr/>
        </p:nvSpPr>
        <p:spPr bwMode="auto">
          <a:xfrm>
            <a:off x="9033324" y="6085689"/>
            <a:ext cx="0" cy="288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" name="Textfeld 39">
            <a:extLst>
              <a:ext uri="{FF2B5EF4-FFF2-40B4-BE49-F238E27FC236}">
                <a16:creationId xmlns:a16="http://schemas.microsoft.com/office/drawing/2014/main" id="{E28D7B15-C58C-8AD6-5729-C4072EC9171D}"/>
              </a:ext>
            </a:extLst>
          </p:cNvPr>
          <p:cNvSpPr txBox="1"/>
          <p:nvPr/>
        </p:nvSpPr>
        <p:spPr>
          <a:xfrm>
            <a:off x="10592231" y="5974504"/>
            <a:ext cx="1032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Q-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space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 Box 7">
            <a:extLst>
              <a:ext uri="{FF2B5EF4-FFF2-40B4-BE49-F238E27FC236}">
                <a16:creationId xmlns:a16="http://schemas.microsoft.com/office/drawing/2014/main" id="{035B9C3A-C360-9311-18AC-DD8BC0A2E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867" y="6390489"/>
            <a:ext cx="5581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Å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</a:p>
        </p:txBody>
      </p:sp>
      <p:sp>
        <p:nvSpPr>
          <p:cNvPr id="31" name="Text Box 7">
            <a:extLst>
              <a:ext uri="{FF2B5EF4-FFF2-40B4-BE49-F238E27FC236}">
                <a16:creationId xmlns:a16="http://schemas.microsoft.com/office/drawing/2014/main" id="{133C4F01-10F6-ECBB-792E-46B14F3B1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9065" y="6390489"/>
            <a:ext cx="7328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0.1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Å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</a:p>
        </p:txBody>
      </p:sp>
      <p:sp>
        <p:nvSpPr>
          <p:cNvPr id="32" name="Text Box 7">
            <a:extLst>
              <a:ext uri="{FF2B5EF4-FFF2-40B4-BE49-F238E27FC236}">
                <a16:creationId xmlns:a16="http://schemas.microsoft.com/office/drawing/2014/main" id="{475CABFA-819E-566D-CF3E-082046BDC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8400" y="6374614"/>
            <a:ext cx="8498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0.01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Å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</a:p>
        </p:txBody>
      </p:sp>
      <p:grpSp>
        <p:nvGrpSpPr>
          <p:cNvPr id="33" name="Gruppierung 77">
            <a:extLst>
              <a:ext uri="{FF2B5EF4-FFF2-40B4-BE49-F238E27FC236}">
                <a16:creationId xmlns:a16="http://schemas.microsoft.com/office/drawing/2014/main" id="{6804D9AA-A9A0-BEE7-EE26-80264AF14637}"/>
              </a:ext>
            </a:extLst>
          </p:cNvPr>
          <p:cNvGrpSpPr/>
          <p:nvPr/>
        </p:nvGrpSpPr>
        <p:grpSpPr>
          <a:xfrm>
            <a:off x="2247731" y="1669300"/>
            <a:ext cx="950912" cy="513795"/>
            <a:chOff x="-1304739" y="2129222"/>
            <a:chExt cx="950912" cy="513795"/>
          </a:xfrm>
        </p:grpSpPr>
        <p:sp>
          <p:nvSpPr>
            <p:cNvPr id="34" name="Text Box 8">
              <a:extLst>
                <a:ext uri="{FF2B5EF4-FFF2-40B4-BE49-F238E27FC236}">
                  <a16:creationId xmlns:a16="http://schemas.microsoft.com/office/drawing/2014/main" id="{4F898A32-CCD9-E127-5B5D-06B137AECE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174564" y="2273685"/>
              <a:ext cx="30809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sp>
          <p:nvSpPr>
            <p:cNvPr id="35" name="Text Box 9">
              <a:extLst>
                <a:ext uri="{FF2B5EF4-FFF2-40B4-BE49-F238E27FC236}">
                  <a16:creationId xmlns:a16="http://schemas.microsoft.com/office/drawing/2014/main" id="{DF72774C-93DA-973F-7314-07D31E4B6B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14202" y="2129222"/>
              <a:ext cx="30809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sp>
          <p:nvSpPr>
            <p:cNvPr id="36" name="Line 10">
              <a:extLst>
                <a:ext uri="{FF2B5EF4-FFF2-40B4-BE49-F238E27FC236}">
                  <a16:creationId xmlns:a16="http://schemas.microsoft.com/office/drawing/2014/main" id="{DF511E7D-CB25-F5FE-18CB-05DE7369DE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-933264" y="2349885"/>
              <a:ext cx="163512" cy="857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" name="Line 11">
              <a:extLst>
                <a:ext uri="{FF2B5EF4-FFF2-40B4-BE49-F238E27FC236}">
                  <a16:creationId xmlns:a16="http://schemas.microsoft.com/office/drawing/2014/main" id="{FD4CE7B1-9AF3-A1CA-423A-3ADB6A1D18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569727" y="2295910"/>
              <a:ext cx="215900" cy="714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8" name="Line 13">
              <a:extLst>
                <a:ext uri="{FF2B5EF4-FFF2-40B4-BE49-F238E27FC236}">
                  <a16:creationId xmlns:a16="http://schemas.microsoft.com/office/drawing/2014/main" id="{898F0C08-71F1-C592-061B-F0D1529B3B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1304739" y="2368935"/>
              <a:ext cx="179387" cy="730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aphicFrame>
        <p:nvGraphicFramePr>
          <p:cNvPr id="39" name="Object 14">
            <a:extLst>
              <a:ext uri="{FF2B5EF4-FFF2-40B4-BE49-F238E27FC236}">
                <a16:creationId xmlns:a16="http://schemas.microsoft.com/office/drawing/2014/main" id="{99036BB2-72CC-7ED1-7B66-7D25B48F85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9287781"/>
              </p:ext>
            </p:extLst>
          </p:nvPr>
        </p:nvGraphicFramePr>
        <p:xfrm>
          <a:off x="3104416" y="1689765"/>
          <a:ext cx="903287" cy="1150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SIS/Draw Sketch" r:id="rId6" imgW="799920" imgH="1019160" progId="ISISServer">
                  <p:embed/>
                </p:oleObj>
              </mc:Choice>
              <mc:Fallback>
                <p:oleObj name="ISIS/Draw Sketch" r:id="rId6" imgW="799920" imgH="1019160" progId="ISISServer">
                  <p:embed/>
                  <p:pic>
                    <p:nvPicPr>
                      <p:cNvPr id="63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4416" y="1689765"/>
                        <a:ext cx="903287" cy="1150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" name="Gruppierung 76">
            <a:extLst>
              <a:ext uri="{FF2B5EF4-FFF2-40B4-BE49-F238E27FC236}">
                <a16:creationId xmlns:a16="http://schemas.microsoft.com/office/drawing/2014/main" id="{5DFAF028-7EB1-9153-83E8-E3DA5E150C90}"/>
              </a:ext>
            </a:extLst>
          </p:cNvPr>
          <p:cNvGrpSpPr/>
          <p:nvPr/>
        </p:nvGrpSpPr>
        <p:grpSpPr>
          <a:xfrm>
            <a:off x="1504432" y="2203269"/>
            <a:ext cx="1655762" cy="977900"/>
            <a:chOff x="-134752" y="1616974"/>
            <a:chExt cx="1655762" cy="977900"/>
          </a:xfrm>
        </p:grpSpPr>
        <p:sp>
          <p:nvSpPr>
            <p:cNvPr id="41" name="Oval 30">
              <a:extLst>
                <a:ext uri="{FF2B5EF4-FFF2-40B4-BE49-F238E27FC236}">
                  <a16:creationId xmlns:a16="http://schemas.microsoft.com/office/drawing/2014/main" id="{B9554297-96CE-3BFB-F70F-438DE1A8EB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035" y="1772549"/>
              <a:ext cx="1152525" cy="82232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5BE7CD3-8609-65B8-18DC-3D666BB6A0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973" y="2193237"/>
              <a:ext cx="360362" cy="360363"/>
            </a:xfrm>
            <a:prstGeom prst="ellipse">
              <a:avLst/>
            </a:prstGeom>
            <a:solidFill>
              <a:srgbClr val="FFCC00"/>
            </a:solidFill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8137D38-63B7-4A96-0019-48ECFB4D27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4748" y="1977337"/>
              <a:ext cx="360362" cy="360363"/>
            </a:xfrm>
            <a:prstGeom prst="ellipse">
              <a:avLst/>
            </a:prstGeom>
            <a:solidFill>
              <a:srgbClr val="FFCC00"/>
            </a:solidFill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D807116-66DE-5B07-9369-DA6DEB1E45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10" y="1977337"/>
              <a:ext cx="360362" cy="360363"/>
            </a:xfrm>
            <a:prstGeom prst="ellipse">
              <a:avLst/>
            </a:prstGeom>
            <a:solidFill>
              <a:srgbClr val="FFCC00"/>
            </a:solidFill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D315AD2-9235-B6F6-F1CC-73A76056A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34752" y="2193237"/>
              <a:ext cx="360362" cy="360363"/>
            </a:xfrm>
            <a:prstGeom prst="ellipse">
              <a:avLst/>
            </a:prstGeom>
            <a:solidFill>
              <a:srgbClr val="FFCC00"/>
            </a:solidFill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5561EA6-787A-491C-E103-230394D1E5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648" y="1616974"/>
              <a:ext cx="360362" cy="360363"/>
            </a:xfrm>
            <a:prstGeom prst="ellipse">
              <a:avLst/>
            </a:prstGeom>
            <a:solidFill>
              <a:srgbClr val="FFCC00"/>
            </a:solidFill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7" name="Line 25">
              <a:extLst>
                <a:ext uri="{FF2B5EF4-FFF2-40B4-BE49-F238E27FC236}">
                  <a16:creationId xmlns:a16="http://schemas.microsoft.com/office/drawing/2014/main" id="{D13D4A43-2137-D9BC-A44D-9B9B8F9F77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3535" y="2183712"/>
              <a:ext cx="217487" cy="14287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" name="Line 26">
              <a:extLst>
                <a:ext uri="{FF2B5EF4-FFF2-40B4-BE49-F238E27FC236}">
                  <a16:creationId xmlns:a16="http://schemas.microsoft.com/office/drawing/2014/main" id="{C57A73BC-E8C0-A720-7414-1CE7DB9B79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73310" y="2193237"/>
              <a:ext cx="198437" cy="14287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" name="Line 27">
              <a:extLst>
                <a:ext uri="{FF2B5EF4-FFF2-40B4-BE49-F238E27FC236}">
                  <a16:creationId xmlns:a16="http://schemas.microsoft.com/office/drawing/2014/main" id="{2D726F1F-ED2E-5DA4-E3A6-C868A7E901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66998" y="1901137"/>
              <a:ext cx="130175" cy="1905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0" name="Line 28">
              <a:extLst>
                <a:ext uri="{FF2B5EF4-FFF2-40B4-BE49-F238E27FC236}">
                  <a16:creationId xmlns:a16="http://schemas.microsoft.com/office/drawing/2014/main" id="{AF3F0CBC-9293-E635-EA3D-DDD01CAC7F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2948" y="2191649"/>
              <a:ext cx="141287" cy="1460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51" name="Bild 79" descr="fig4.gif">
            <a:extLst>
              <a:ext uri="{FF2B5EF4-FFF2-40B4-BE49-F238E27FC236}">
                <a16:creationId xmlns:a16="http://schemas.microsoft.com/office/drawing/2014/main" id="{E7C66810-9841-4AE4-23E2-F96DCBFC025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713" y="3169950"/>
            <a:ext cx="1600200" cy="2074002"/>
          </a:xfrm>
          <a:prstGeom prst="rect">
            <a:avLst/>
          </a:prstGeom>
        </p:spPr>
      </p:pic>
      <p:pic>
        <p:nvPicPr>
          <p:cNvPr id="52" name="Bild 80" descr="fig2b.gif">
            <a:extLst>
              <a:ext uri="{FF2B5EF4-FFF2-40B4-BE49-F238E27FC236}">
                <a16:creationId xmlns:a16="http://schemas.microsoft.com/office/drawing/2014/main" id="{5D576D41-4996-7B21-E87B-AF431EEA02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889" y="3662568"/>
            <a:ext cx="1226618" cy="1178875"/>
          </a:xfrm>
          <a:prstGeom prst="rect">
            <a:avLst/>
          </a:prstGeom>
        </p:spPr>
      </p:pic>
      <p:pic>
        <p:nvPicPr>
          <p:cNvPr id="53" name="Bild 4">
            <a:extLst>
              <a:ext uri="{FF2B5EF4-FFF2-40B4-BE49-F238E27FC236}">
                <a16:creationId xmlns:a16="http://schemas.microsoft.com/office/drawing/2014/main" id="{8C851884-45A6-5115-EA3A-604524B9672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62" t="4847" r="58549" b="9498"/>
          <a:stretch/>
        </p:blipFill>
        <p:spPr>
          <a:xfrm>
            <a:off x="4647859" y="2130205"/>
            <a:ext cx="1054800" cy="1244153"/>
          </a:xfrm>
          <a:prstGeom prst="rect">
            <a:avLst/>
          </a:prstGeom>
        </p:spPr>
      </p:pic>
      <p:pic>
        <p:nvPicPr>
          <p:cNvPr id="54" name="Bild 81">
            <a:extLst>
              <a:ext uri="{FF2B5EF4-FFF2-40B4-BE49-F238E27FC236}">
                <a16:creationId xmlns:a16="http://schemas.microsoft.com/office/drawing/2014/main" id="{A67BFD8B-AFFB-6DD0-343D-918B0C25926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617" y="3559028"/>
            <a:ext cx="1561141" cy="1417152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9958A8EA-E528-4930-E0AE-A3C04747D3D4}"/>
              </a:ext>
            </a:extLst>
          </p:cNvPr>
          <p:cNvSpPr txBox="1"/>
          <p:nvPr/>
        </p:nvSpPr>
        <p:spPr>
          <a:xfrm>
            <a:off x="10495251" y="5243952"/>
            <a:ext cx="1226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real space</a:t>
            </a:r>
            <a:endParaRPr lang="en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5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29" descr="Ein Bild, das Zug, Maßstabsmodell enthält.&#10;&#10;Automatisch generierte Beschreibung">
            <a:extLst>
              <a:ext uri="{FF2B5EF4-FFF2-40B4-BE49-F238E27FC236}">
                <a16:creationId xmlns:a16="http://schemas.microsoft.com/office/drawing/2014/main" id="{BEBB7BB4-9E25-DA14-2B85-BB5041B360AD}"/>
              </a:ext>
            </a:extLst>
          </p:cNvPr>
          <p:cNvPicPr/>
          <p:nvPr/>
        </p:nvPicPr>
        <p:blipFill>
          <a:blip r:embed="rId2"/>
          <a:srcRect t="17573" b="26655"/>
          <a:stretch/>
        </p:blipFill>
        <p:spPr>
          <a:xfrm>
            <a:off x="384418" y="1897810"/>
            <a:ext cx="11118363" cy="3407113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7A3480-B664-15FD-6A29-AAD704834147}"/>
              </a:ext>
            </a:extLst>
          </p:cNvPr>
          <p:cNvSpPr txBox="1"/>
          <p:nvPr/>
        </p:nvSpPr>
        <p:spPr>
          <a:xfrm>
            <a:off x="3276711" y="2984432"/>
            <a:ext cx="129016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Chopper System</a:t>
            </a:r>
          </a:p>
          <a:p>
            <a:pPr algn="ctr"/>
            <a:r>
              <a:rPr lang="de-DE" sz="1200" dirty="0"/>
              <a:t>FZJ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A7C100-CE41-D513-4496-2C7740A931CA}"/>
              </a:ext>
            </a:extLst>
          </p:cNvPr>
          <p:cNvSpPr txBox="1"/>
          <p:nvPr/>
        </p:nvSpPr>
        <p:spPr>
          <a:xfrm>
            <a:off x="5273843" y="1876241"/>
            <a:ext cx="255397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92D050"/>
                </a:solidFill>
              </a:rPr>
              <a:t>Sample </a:t>
            </a:r>
            <a:r>
              <a:rPr lang="de-DE" sz="1200" dirty="0" err="1">
                <a:solidFill>
                  <a:srgbClr val="92D050"/>
                </a:solidFill>
              </a:rPr>
              <a:t>Exposure</a:t>
            </a:r>
            <a:r>
              <a:rPr lang="de-DE" sz="1200" dirty="0">
                <a:solidFill>
                  <a:srgbClr val="92D050"/>
                </a:solidFill>
              </a:rPr>
              <a:t> System</a:t>
            </a:r>
          </a:p>
          <a:p>
            <a:pPr algn="ctr"/>
            <a:r>
              <a:rPr lang="de-DE" sz="1200" dirty="0"/>
              <a:t>Sample </a:t>
            </a:r>
            <a:r>
              <a:rPr lang="de-DE" sz="1200" dirty="0" err="1"/>
              <a:t>area</a:t>
            </a:r>
            <a:r>
              <a:rPr lang="de-DE" sz="1200" dirty="0"/>
              <a:t>, </a:t>
            </a:r>
            <a:r>
              <a:rPr lang="de-DE" sz="1200" dirty="0" err="1"/>
              <a:t>shielding</a:t>
            </a:r>
            <a:endParaRPr lang="de-DE" sz="1200" dirty="0"/>
          </a:p>
          <a:p>
            <a:pPr algn="ctr"/>
            <a:r>
              <a:rPr lang="de-DE" sz="1200" dirty="0"/>
              <a:t>FZJ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288F81-9FEF-DFCE-A8E9-3FCA412F27DC}"/>
              </a:ext>
            </a:extLst>
          </p:cNvPr>
          <p:cNvSpPr txBox="1"/>
          <p:nvPr/>
        </p:nvSpPr>
        <p:spPr>
          <a:xfrm>
            <a:off x="8888734" y="4627332"/>
            <a:ext cx="276644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92D050"/>
                </a:solidFill>
              </a:rPr>
              <a:t>Neutron </a:t>
            </a:r>
            <a:r>
              <a:rPr lang="de-DE" sz="1200" dirty="0" err="1">
                <a:solidFill>
                  <a:srgbClr val="92D050"/>
                </a:solidFill>
              </a:rPr>
              <a:t>detector</a:t>
            </a:r>
            <a:r>
              <a:rPr lang="de-DE" sz="1200" dirty="0">
                <a:solidFill>
                  <a:srgbClr val="92D050"/>
                </a:solidFill>
              </a:rPr>
              <a:t> </a:t>
            </a:r>
            <a:r>
              <a:rPr lang="de-DE" sz="1200" dirty="0" err="1">
                <a:solidFill>
                  <a:srgbClr val="92D050"/>
                </a:solidFill>
              </a:rPr>
              <a:t>system</a:t>
            </a:r>
            <a:endParaRPr lang="de-DE" sz="1200" dirty="0">
              <a:solidFill>
                <a:srgbClr val="92D050"/>
              </a:solidFill>
            </a:endParaRPr>
          </a:p>
          <a:p>
            <a:pPr algn="ctr"/>
            <a:r>
              <a:rPr lang="de-DE" sz="1200" dirty="0" err="1"/>
              <a:t>Detectortube</a:t>
            </a:r>
            <a:r>
              <a:rPr lang="de-DE" sz="1200" dirty="0"/>
              <a:t>, </a:t>
            </a:r>
            <a:r>
              <a:rPr lang="de-DE" sz="1200" dirty="0" err="1"/>
              <a:t>detector</a:t>
            </a:r>
            <a:r>
              <a:rPr lang="de-DE" sz="1200" dirty="0"/>
              <a:t> </a:t>
            </a:r>
            <a:r>
              <a:rPr lang="de-DE" sz="1200" dirty="0" err="1"/>
              <a:t>vessel</a:t>
            </a:r>
            <a:r>
              <a:rPr lang="de-DE" sz="1200" dirty="0"/>
              <a:t>, </a:t>
            </a:r>
            <a:r>
              <a:rPr lang="de-DE" sz="1200" dirty="0" err="1"/>
              <a:t>shielding</a:t>
            </a:r>
            <a:endParaRPr lang="de-DE" sz="1200" dirty="0"/>
          </a:p>
          <a:p>
            <a:pPr algn="ctr"/>
            <a:r>
              <a:rPr lang="de-DE" sz="1200" dirty="0"/>
              <a:t>LLB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53DAFB-C2B9-03DC-3600-7C8F6A348504}"/>
              </a:ext>
            </a:extLst>
          </p:cNvPr>
          <p:cNvSpPr txBox="1"/>
          <p:nvPr/>
        </p:nvSpPr>
        <p:spPr>
          <a:xfrm>
            <a:off x="1610641" y="5611734"/>
            <a:ext cx="236029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chemeClr val="accent5"/>
                </a:solidFill>
              </a:rPr>
              <a:t>Beam </a:t>
            </a:r>
            <a:r>
              <a:rPr lang="de-DE" sz="1200" dirty="0" err="1">
                <a:solidFill>
                  <a:schemeClr val="accent5"/>
                </a:solidFill>
              </a:rPr>
              <a:t>filtering</a:t>
            </a:r>
            <a:r>
              <a:rPr lang="de-DE" sz="1200" dirty="0">
                <a:solidFill>
                  <a:schemeClr val="accent5"/>
                </a:solidFill>
              </a:rPr>
              <a:t> </a:t>
            </a:r>
            <a:r>
              <a:rPr lang="de-DE" sz="1200" dirty="0" err="1">
                <a:solidFill>
                  <a:schemeClr val="accent5"/>
                </a:solidFill>
              </a:rPr>
              <a:t>system</a:t>
            </a:r>
            <a:endParaRPr lang="de-DE" sz="1200" dirty="0">
              <a:solidFill>
                <a:schemeClr val="accent5"/>
              </a:solidFill>
            </a:endParaRPr>
          </a:p>
          <a:p>
            <a:pPr algn="ctr"/>
            <a:r>
              <a:rPr lang="de-DE" sz="1200" dirty="0" err="1"/>
              <a:t>Polarizer</a:t>
            </a:r>
            <a:r>
              <a:rPr lang="de-DE" sz="1200" dirty="0"/>
              <a:t>, Spin Flipper</a:t>
            </a:r>
          </a:p>
          <a:p>
            <a:pPr algn="ctr"/>
            <a:r>
              <a:rPr lang="de-DE" sz="1200" dirty="0"/>
              <a:t>FZJ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6D86BA-FBFA-9ED7-9134-41F9FE50002C}"/>
              </a:ext>
            </a:extLst>
          </p:cNvPr>
          <p:cNvSpPr txBox="1"/>
          <p:nvPr/>
        </p:nvSpPr>
        <p:spPr>
          <a:xfrm>
            <a:off x="391116" y="2400232"/>
            <a:ext cx="234748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92D050"/>
                </a:solidFill>
              </a:rPr>
              <a:t>Beam </a:t>
            </a:r>
            <a:r>
              <a:rPr lang="de-DE" sz="1200" dirty="0" err="1">
                <a:solidFill>
                  <a:srgbClr val="92D050"/>
                </a:solidFill>
              </a:rPr>
              <a:t>extraction</a:t>
            </a:r>
            <a:r>
              <a:rPr lang="de-DE" sz="1200" dirty="0">
                <a:solidFill>
                  <a:srgbClr val="92D050"/>
                </a:solidFill>
              </a:rPr>
              <a:t> </a:t>
            </a:r>
            <a:r>
              <a:rPr lang="de-DE" sz="1200" dirty="0" err="1">
                <a:solidFill>
                  <a:srgbClr val="92D050"/>
                </a:solidFill>
              </a:rPr>
              <a:t>Sysystem</a:t>
            </a:r>
            <a:endParaRPr lang="de-DE" sz="1200" dirty="0">
              <a:solidFill>
                <a:srgbClr val="92D050"/>
              </a:solidFill>
            </a:endParaRPr>
          </a:p>
          <a:p>
            <a:pPr algn="ctr"/>
            <a:r>
              <a:rPr lang="de-DE" sz="1200" dirty="0"/>
              <a:t>NBOA, BBG, </a:t>
            </a:r>
            <a:r>
              <a:rPr lang="de-DE" sz="1200" dirty="0" err="1"/>
              <a:t>Reflector</a:t>
            </a:r>
            <a:r>
              <a:rPr lang="de-DE" sz="1200" dirty="0"/>
              <a:t> </a:t>
            </a:r>
          </a:p>
          <a:p>
            <a:pPr algn="ctr"/>
            <a:r>
              <a:rPr lang="de-DE" sz="1200" dirty="0"/>
              <a:t>FZJ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92E233-3AFC-99B9-5956-3FF6B498FCEB}"/>
              </a:ext>
            </a:extLst>
          </p:cNvPr>
          <p:cNvSpPr txBox="1"/>
          <p:nvPr/>
        </p:nvSpPr>
        <p:spPr>
          <a:xfrm>
            <a:off x="4319210" y="5150068"/>
            <a:ext cx="269894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200" dirty="0">
                <a:solidFill>
                  <a:srgbClr val="92D050"/>
                </a:solidFill>
              </a:rPr>
              <a:t>Beam </a:t>
            </a:r>
            <a:r>
              <a:rPr lang="de-DE" sz="1200" dirty="0" err="1">
                <a:solidFill>
                  <a:srgbClr val="92D050"/>
                </a:solidFill>
              </a:rPr>
              <a:t>geometry</a:t>
            </a:r>
            <a:r>
              <a:rPr lang="de-DE" sz="1200" dirty="0">
                <a:solidFill>
                  <a:srgbClr val="92D050"/>
                </a:solidFill>
              </a:rPr>
              <a:t> </a:t>
            </a:r>
            <a:r>
              <a:rPr lang="de-DE" sz="1200" dirty="0" err="1">
                <a:solidFill>
                  <a:srgbClr val="92D050"/>
                </a:solidFill>
              </a:rPr>
              <a:t>conditioning</a:t>
            </a:r>
            <a:endParaRPr lang="de-DE" sz="1200" dirty="0">
              <a:solidFill>
                <a:srgbClr val="92D050"/>
              </a:solidFill>
            </a:endParaRPr>
          </a:p>
          <a:p>
            <a:pPr algn="ctr"/>
            <a:r>
              <a:rPr lang="de-DE" sz="1200" dirty="0" err="1"/>
              <a:t>Collimation</a:t>
            </a:r>
            <a:r>
              <a:rPr lang="de-DE" sz="1200" dirty="0"/>
              <a:t> and </a:t>
            </a:r>
            <a:r>
              <a:rPr lang="de-DE" sz="1200" dirty="0" err="1"/>
              <a:t>apertures</a:t>
            </a:r>
            <a:r>
              <a:rPr lang="de-DE" sz="1200" dirty="0"/>
              <a:t> +</a:t>
            </a:r>
            <a:r>
              <a:rPr lang="de-DE" sz="1200" dirty="0" err="1"/>
              <a:t>shielding</a:t>
            </a:r>
            <a:endParaRPr lang="de-DE" sz="1200" dirty="0"/>
          </a:p>
          <a:p>
            <a:pPr algn="ctr"/>
            <a:r>
              <a:rPr lang="de-DE" sz="1200" dirty="0"/>
              <a:t>LLB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A110D46F-7796-66F5-EB71-283FF5DE9143}"/>
              </a:ext>
            </a:extLst>
          </p:cNvPr>
          <p:cNvSpPr txBox="1"/>
          <p:nvPr/>
        </p:nvSpPr>
        <p:spPr>
          <a:xfrm>
            <a:off x="170497" y="5473234"/>
            <a:ext cx="110549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92D050"/>
                </a:solidFill>
              </a:rPr>
              <a:t>Heavy </a:t>
            </a:r>
            <a:r>
              <a:rPr lang="de-DE" sz="1200" dirty="0" err="1">
                <a:solidFill>
                  <a:srgbClr val="92D050"/>
                </a:solidFill>
              </a:rPr>
              <a:t>shutter</a:t>
            </a:r>
            <a:endParaRPr lang="de-DE" sz="1200" dirty="0">
              <a:solidFill>
                <a:srgbClr val="92D050"/>
              </a:solidFill>
            </a:endParaRPr>
          </a:p>
          <a:p>
            <a:pPr algn="ctr"/>
            <a:r>
              <a:rPr lang="de-DE" sz="1200" dirty="0"/>
              <a:t>FZJ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A4A967-6F96-C7B9-0FEB-761990B01B9F}"/>
              </a:ext>
            </a:extLst>
          </p:cNvPr>
          <p:cNvSpPr txBox="1"/>
          <p:nvPr/>
        </p:nvSpPr>
        <p:spPr>
          <a:xfrm>
            <a:off x="822472" y="851839"/>
            <a:ext cx="1629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>
                <a:solidFill>
                  <a:srgbClr val="92D050"/>
                </a:solidFill>
                <a:latin typeface="Calibri" panose="020F0502020204030204"/>
              </a:rPr>
              <a:t>Installed</a:t>
            </a:r>
            <a:r>
              <a:rPr lang="en-GB" sz="1200" i="1" dirty="0">
                <a:solidFill>
                  <a:srgbClr val="666666"/>
                </a:solidFill>
                <a:latin typeface="Calibri" panose="020F0502020204030204"/>
              </a:rPr>
              <a:t>, </a:t>
            </a:r>
          </a:p>
          <a:p>
            <a:r>
              <a:rPr lang="en-GB" sz="1200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/>
              </a:rPr>
              <a:t>In installation/storage</a:t>
            </a:r>
            <a:r>
              <a:rPr lang="en-GB" sz="1200" i="1" dirty="0">
                <a:solidFill>
                  <a:srgbClr val="666666"/>
                </a:solidFill>
                <a:latin typeface="Calibri" panose="020F0502020204030204"/>
              </a:rPr>
              <a:t>, </a:t>
            </a:r>
          </a:p>
          <a:p>
            <a:r>
              <a:rPr lang="en-GB" sz="1200" i="1" dirty="0">
                <a:solidFill>
                  <a:schemeClr val="accent5"/>
                </a:solidFill>
                <a:latin typeface="Calibri" panose="020F0502020204030204"/>
              </a:rPr>
              <a:t>In manufacturing</a:t>
            </a:r>
            <a:endParaRPr lang="sv-SE" sz="1200" i="1" dirty="0">
              <a:solidFill>
                <a:schemeClr val="accent5"/>
              </a:solidFill>
              <a:latin typeface="Calibri" panose="020F0502020204030204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4079A0B-2373-CD25-FB7B-BA3491EFBB4D}"/>
              </a:ext>
            </a:extLst>
          </p:cNvPr>
          <p:cNvSpPr txBox="1">
            <a:spLocks/>
          </p:cNvSpPr>
          <p:nvPr/>
        </p:nvSpPr>
        <p:spPr>
          <a:xfrm>
            <a:off x="468990" y="161262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 Light"/>
                <a:ea typeface="+mj-ea"/>
                <a:cs typeface="+mj-cs"/>
              </a:rPr>
              <a:t>SKADI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Segoe UI Light"/>
              <a:ea typeface="+mj-ea"/>
              <a:cs typeface="+mj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42E4F5-EA66-6D97-283B-EEA2390B63CF}"/>
              </a:ext>
            </a:extLst>
          </p:cNvPr>
          <p:cNvSpPr txBox="1"/>
          <p:nvPr/>
        </p:nvSpPr>
        <p:spPr>
          <a:xfrm>
            <a:off x="7468698" y="5458329"/>
            <a:ext cx="2360292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chemeClr val="accent5"/>
                </a:solidFill>
              </a:rPr>
              <a:t>Neutron </a:t>
            </a:r>
            <a:r>
              <a:rPr lang="de-DE" sz="1200" dirty="0" err="1">
                <a:solidFill>
                  <a:schemeClr val="accent5"/>
                </a:solidFill>
              </a:rPr>
              <a:t>Detector</a:t>
            </a:r>
            <a:endParaRPr lang="de-DE" sz="1200" dirty="0">
              <a:solidFill>
                <a:schemeClr val="accent5"/>
              </a:solidFill>
            </a:endParaRPr>
          </a:p>
          <a:p>
            <a:pPr algn="ctr"/>
            <a:r>
              <a:rPr lang="de-DE" sz="1200" dirty="0"/>
              <a:t>FZJ</a:t>
            </a:r>
          </a:p>
          <a:p>
            <a:pPr algn="ctr"/>
            <a:r>
              <a:rPr lang="de-DE" sz="1200" dirty="0"/>
              <a:t>Housing </a:t>
            </a:r>
            <a:r>
              <a:rPr lang="de-DE" sz="1200" dirty="0" err="1"/>
              <a:t>ready</a:t>
            </a:r>
            <a:r>
              <a:rPr lang="de-DE" sz="1200" dirty="0"/>
              <a:t> Mid-2025</a:t>
            </a:r>
          </a:p>
          <a:p>
            <a:pPr algn="ctr"/>
            <a:r>
              <a:rPr lang="de-DE" sz="1200" dirty="0"/>
              <a:t>Installation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electronics</a:t>
            </a:r>
            <a:r>
              <a:rPr lang="de-DE" sz="1200" dirty="0"/>
              <a:t> </a:t>
            </a:r>
            <a:r>
              <a:rPr lang="de-DE" sz="1200" dirty="0" err="1"/>
              <a:t>into</a:t>
            </a:r>
            <a:r>
              <a:rPr lang="de-DE" sz="1200" dirty="0"/>
              <a:t> </a:t>
            </a:r>
            <a:r>
              <a:rPr lang="de-DE" sz="1200" dirty="0" err="1"/>
              <a:t>housing</a:t>
            </a:r>
            <a:r>
              <a:rPr lang="de-DE" sz="1200" dirty="0"/>
              <a:t> End-2025</a:t>
            </a:r>
          </a:p>
          <a:p>
            <a:pPr algn="ctr"/>
            <a:r>
              <a:rPr lang="de-DE" sz="1200" dirty="0"/>
              <a:t>Transfer </a:t>
            </a:r>
            <a:r>
              <a:rPr lang="de-DE" sz="1200" dirty="0" err="1"/>
              <a:t>to</a:t>
            </a:r>
            <a:r>
              <a:rPr lang="de-DE" sz="1200" dirty="0"/>
              <a:t> Lund </a:t>
            </a:r>
            <a:r>
              <a:rPr lang="de-DE" sz="1200" dirty="0" err="1"/>
              <a:t>until</a:t>
            </a:r>
            <a:r>
              <a:rPr lang="de-DE" sz="1200" dirty="0"/>
              <a:t> </a:t>
            </a:r>
            <a:r>
              <a:rPr lang="de-DE" sz="1200" dirty="0" err="1"/>
              <a:t>mid</a:t>
            </a:r>
            <a:r>
              <a:rPr lang="de-DE" sz="1200" dirty="0"/>
              <a:t> 2026</a:t>
            </a:r>
          </a:p>
          <a:p>
            <a:pPr algn="ctr"/>
            <a:r>
              <a:rPr lang="de-DE" sz="1200" dirty="0"/>
              <a:t>Cooling </a:t>
            </a:r>
            <a:r>
              <a:rPr lang="de-DE" sz="1200" dirty="0" err="1"/>
              <a:t>delivered</a:t>
            </a:r>
            <a:endParaRPr lang="de-DE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1778DC-7A2C-D875-157B-7C701F5FDEFA}"/>
              </a:ext>
            </a:extLst>
          </p:cNvPr>
          <p:cNvSpPr txBox="1"/>
          <p:nvPr/>
        </p:nvSpPr>
        <p:spPr>
          <a:xfrm>
            <a:off x="9439680" y="1666978"/>
            <a:ext cx="58817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200" dirty="0" err="1">
                <a:solidFill>
                  <a:srgbClr val="92D050"/>
                </a:solidFill>
              </a:rPr>
              <a:t>Hutch</a:t>
            </a:r>
            <a:endParaRPr lang="de-DE" sz="1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de-DE" sz="1200" dirty="0"/>
              <a:t>FZJ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20AF1E-906D-8DFB-880B-1B44E96BB895}"/>
              </a:ext>
            </a:extLst>
          </p:cNvPr>
          <p:cNvCxnSpPr>
            <a:stCxn id="9" idx="2"/>
          </p:cNvCxnSpPr>
          <p:nvPr/>
        </p:nvCxnSpPr>
        <p:spPr>
          <a:xfrm flipH="1">
            <a:off x="893618" y="3046563"/>
            <a:ext cx="671240" cy="15807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7794AA7-089B-649F-6A2D-2CEBDDBAC67D}"/>
              </a:ext>
            </a:extLst>
          </p:cNvPr>
          <p:cNvCxnSpPr>
            <a:stCxn id="11" idx="0"/>
          </p:cNvCxnSpPr>
          <p:nvPr/>
        </p:nvCxnSpPr>
        <p:spPr>
          <a:xfrm flipV="1">
            <a:off x="723245" y="5150068"/>
            <a:ext cx="558300" cy="3231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F510584-1A7D-91C4-254A-F608BE4A3B2E}"/>
              </a:ext>
            </a:extLst>
          </p:cNvPr>
          <p:cNvCxnSpPr>
            <a:stCxn id="8" idx="0"/>
          </p:cNvCxnSpPr>
          <p:nvPr/>
        </p:nvCxnSpPr>
        <p:spPr>
          <a:xfrm flipH="1" flipV="1">
            <a:off x="2738599" y="5150068"/>
            <a:ext cx="52188" cy="4616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4CBC35-922F-32E9-1578-3E44C17B29F3}"/>
              </a:ext>
            </a:extLst>
          </p:cNvPr>
          <p:cNvCxnSpPr>
            <a:stCxn id="5" idx="2"/>
          </p:cNvCxnSpPr>
          <p:nvPr/>
        </p:nvCxnSpPr>
        <p:spPr>
          <a:xfrm flipH="1">
            <a:off x="2452255" y="3446097"/>
            <a:ext cx="1469537" cy="10704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5A9E9B5-0295-BA7E-E37D-2C0AD77449B2}"/>
              </a:ext>
            </a:extLst>
          </p:cNvPr>
          <p:cNvCxnSpPr/>
          <p:nvPr/>
        </p:nvCxnSpPr>
        <p:spPr>
          <a:xfrm flipH="1">
            <a:off x="3740727" y="3467666"/>
            <a:ext cx="181064" cy="8041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FA6FFF8-B6A9-B1AB-F633-47BFB336ABCA}"/>
              </a:ext>
            </a:extLst>
          </p:cNvPr>
          <p:cNvCxnSpPr>
            <a:stCxn id="10" idx="0"/>
          </p:cNvCxnSpPr>
          <p:nvPr/>
        </p:nvCxnSpPr>
        <p:spPr>
          <a:xfrm flipH="1" flipV="1">
            <a:off x="4648200" y="4759036"/>
            <a:ext cx="1020483" cy="3910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117FD69-FA3D-CC1B-5990-E8128F1B3ED0}"/>
              </a:ext>
            </a:extLst>
          </p:cNvPr>
          <p:cNvCxnSpPr>
            <a:stCxn id="6" idx="2"/>
          </p:cNvCxnSpPr>
          <p:nvPr/>
        </p:nvCxnSpPr>
        <p:spPr>
          <a:xfrm>
            <a:off x="6550831" y="2522572"/>
            <a:ext cx="437155" cy="10787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ED1B545-656F-8CF7-CDBA-5345C3D98709}"/>
              </a:ext>
            </a:extLst>
          </p:cNvPr>
          <p:cNvCxnSpPr>
            <a:stCxn id="7" idx="0"/>
          </p:cNvCxnSpPr>
          <p:nvPr/>
        </p:nvCxnSpPr>
        <p:spPr>
          <a:xfrm flipH="1" flipV="1">
            <a:off x="8845399" y="3981339"/>
            <a:ext cx="1426559" cy="6459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D66BA2A-1CA0-4EFF-F972-6B574E55DFC0}"/>
              </a:ext>
            </a:extLst>
          </p:cNvPr>
          <p:cNvCxnSpPr>
            <a:stCxn id="17" idx="0"/>
          </p:cNvCxnSpPr>
          <p:nvPr/>
        </p:nvCxnSpPr>
        <p:spPr>
          <a:xfrm flipH="1" flipV="1">
            <a:off x="8645236" y="3966266"/>
            <a:ext cx="3608" cy="14920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2346816-E772-1A05-4E4A-01F395A25737}"/>
              </a:ext>
            </a:extLst>
          </p:cNvPr>
          <p:cNvCxnSpPr>
            <a:stCxn id="18" idx="2"/>
          </p:cNvCxnSpPr>
          <p:nvPr/>
        </p:nvCxnSpPr>
        <p:spPr>
          <a:xfrm>
            <a:off x="9733767" y="2128643"/>
            <a:ext cx="95223" cy="9030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4CA6E23-CEFC-27B2-B663-FE4719BE1D28}"/>
              </a:ext>
            </a:extLst>
          </p:cNvPr>
          <p:cNvSpPr txBox="1"/>
          <p:nvPr/>
        </p:nvSpPr>
        <p:spPr>
          <a:xfrm>
            <a:off x="5943599" y="545847"/>
            <a:ext cx="4327560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CEP: </a:t>
            </a:r>
            <a:r>
              <a:rPr lang="en-US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Segoe UI"/>
              </a:rPr>
              <a:t>installation ongoing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Segoe UI"/>
              </a:rPr>
              <a:t>CUP: installation imminent</a:t>
            </a:r>
          </a:p>
          <a:p>
            <a:pPr lvl="0">
              <a:defRPr/>
            </a:pPr>
            <a:r>
              <a:rPr lang="en-US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Segoe UI"/>
              </a:rPr>
              <a:t>MCA</a:t>
            </a:r>
            <a:r>
              <a:rPr lang="en-US" sz="1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: installation imminent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0BE3B47C-8199-48D5-71B3-25A44B76C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807" y="696069"/>
            <a:ext cx="588452" cy="35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ndefined">
            <a:extLst>
              <a:ext uri="{FF2B5EF4-FFF2-40B4-BE49-F238E27FC236}">
                <a16:creationId xmlns:a16="http://schemas.microsoft.com/office/drawing/2014/main" id="{8D2FAE6E-2B31-9449-59E9-25F6BB6EC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701" y="696362"/>
            <a:ext cx="588452" cy="35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CCD901-BD25-3A91-76BE-AEFA1FD7878C}"/>
              </a:ext>
            </a:extLst>
          </p:cNvPr>
          <p:cNvSpPr txBox="1"/>
          <p:nvPr/>
        </p:nvSpPr>
        <p:spPr>
          <a:xfrm>
            <a:off x="3317526" y="326737"/>
            <a:ext cx="1249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50   /   50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A65FD5-14DA-BC42-0B29-C4629318A04E}"/>
              </a:ext>
            </a:extLst>
          </p:cNvPr>
          <p:cNvSpPr txBox="1"/>
          <p:nvPr/>
        </p:nvSpPr>
        <p:spPr>
          <a:xfrm>
            <a:off x="3317526" y="1062568"/>
            <a:ext cx="1249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FZJ / LLB</a:t>
            </a:r>
          </a:p>
        </p:txBody>
      </p:sp>
    </p:spTree>
    <p:extLst>
      <p:ext uri="{BB962C8B-B14F-4D97-AF65-F5344CB8AC3E}">
        <p14:creationId xmlns:p14="http://schemas.microsoft.com/office/powerpoint/2010/main" val="1758207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90305B-3A01-F4F5-1796-D1CF4EC36A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372" b="7628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DC2BA69-24C7-FF63-0488-1B73CF36E4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DF0017E9-4245-94D0-BA2E-AA9AF54045F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83583"/>
            <a:ext cx="83265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5B1AE45-99B3-9943-91B5-CA2380BBF714}" type="datetime1">
              <a:rPr lang="en-SE" smtClean="0"/>
              <a:pPr>
                <a:spcAft>
                  <a:spcPts val="600"/>
                </a:spcAft>
              </a:pPr>
              <a:t>2026-07-09</a:t>
            </a:fld>
            <a:endParaRPr lang="en-SE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13C8DE85-65AC-44BA-8E2E-A5092D617B1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5292" y="6483583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6ED86D6-F52B-B841-8645-0B0DF8371889}" type="slidenum">
              <a:rPr lang="en-SE" smtClean="0"/>
              <a:pPr>
                <a:spcAft>
                  <a:spcPts val="600"/>
                </a:spcAft>
              </a:pPr>
              <a:t>4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79832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Technical Overview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F5D470B-BE7E-49E6-B723-2EFD0840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B21B05D-41C5-3F45-94B7-7EEA5B44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2026-07-09</a:t>
            </a:fld>
            <a:endParaRPr lang="sv-SE" dirty="0"/>
          </a:p>
        </p:txBody>
      </p:sp>
      <p:pic>
        <p:nvPicPr>
          <p:cNvPr id="14" name="Grafik 1">
            <a:extLst>
              <a:ext uri="{FF2B5EF4-FFF2-40B4-BE49-F238E27FC236}">
                <a16:creationId xmlns:a16="http://schemas.microsoft.com/office/drawing/2014/main" id="{7C67C56D-4011-2EB2-0F6A-E9EF53E92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899" y="1306119"/>
            <a:ext cx="6452123" cy="2339365"/>
          </a:xfrm>
          <a:prstGeom prst="rect">
            <a:avLst/>
          </a:prstGeom>
        </p:spPr>
      </p:pic>
      <p:graphicFrame>
        <p:nvGraphicFramePr>
          <p:cNvPr id="15" name="Tabelle 21">
            <a:extLst>
              <a:ext uri="{FF2B5EF4-FFF2-40B4-BE49-F238E27FC236}">
                <a16:creationId xmlns:a16="http://schemas.microsoft.com/office/drawing/2014/main" id="{48E66531-9D2A-0DCD-52DB-2BD11B364D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370519"/>
              </p:ext>
            </p:extLst>
          </p:nvPr>
        </p:nvGraphicFramePr>
        <p:xfrm>
          <a:off x="8022037" y="1306119"/>
          <a:ext cx="4009540" cy="3975100"/>
        </p:xfrm>
        <a:graphic>
          <a:graphicData uri="http://schemas.openxmlformats.org/drawingml/2006/table">
            <a:tbl>
              <a:tblPr/>
              <a:tblGrid>
                <a:gridCol w="2018029">
                  <a:extLst>
                    <a:ext uri="{9D8B030D-6E8A-4147-A177-3AD203B41FA5}">
                      <a16:colId xmlns:a16="http://schemas.microsoft.com/office/drawing/2014/main" val="3259243923"/>
                    </a:ext>
                  </a:extLst>
                </a:gridCol>
                <a:gridCol w="452695">
                  <a:extLst>
                    <a:ext uri="{9D8B030D-6E8A-4147-A177-3AD203B41FA5}">
                      <a16:colId xmlns:a16="http://schemas.microsoft.com/office/drawing/2014/main" val="1100436719"/>
                    </a:ext>
                  </a:extLst>
                </a:gridCol>
                <a:gridCol w="1538816">
                  <a:extLst>
                    <a:ext uri="{9D8B030D-6E8A-4147-A177-3AD203B41FA5}">
                      <a16:colId xmlns:a16="http://schemas.microsoft.com/office/drawing/2014/main" val="1477761716"/>
                    </a:ext>
                  </a:extLst>
                </a:gridCol>
              </a:tblGrid>
              <a:tr h="177402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9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Quick Facts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68583" marR="68583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9107482"/>
                  </a:ext>
                </a:extLst>
              </a:tr>
              <a:tr h="1774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9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Class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Polarized SANS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9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228612"/>
                  </a:ext>
                </a:extLst>
              </a:tr>
              <a:tr h="1774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9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Moderator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Cold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9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811171"/>
                  </a:ext>
                </a:extLst>
              </a:tr>
              <a:tr h="1774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9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Length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 m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9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842807"/>
                  </a:ext>
                </a:extLst>
              </a:tr>
              <a:tr h="1774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9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Q-Range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r>
                        <a:rPr kumimoji="0" lang="en-US" alt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1 Å</a:t>
                      </a:r>
                      <a:r>
                        <a:rPr kumimoji="0" lang="en-US" alt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9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447838"/>
                  </a:ext>
                </a:extLst>
              </a:tr>
              <a:tr h="2706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9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Flux</a:t>
                      </a:r>
                      <a:r>
                        <a:rPr kumimoji="0" lang="de-DE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at sample </a:t>
                      </a:r>
                      <a:r>
                        <a:rPr kumimoji="0" lang="de-DE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position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7.7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×10</a:t>
                      </a:r>
                      <a:r>
                        <a:rPr kumimoji="0" lang="en-US" alt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8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n s</a:t>
                      </a:r>
                      <a:r>
                        <a:rPr kumimoji="0" lang="en-US" alt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-1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cm</a:t>
                      </a:r>
                      <a:r>
                        <a:rPr kumimoji="0" lang="en-US" alt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-2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9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4145735"/>
                  </a:ext>
                </a:extLst>
              </a:tr>
              <a:tr h="177402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9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Standard Mode (14 Hz)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5701990"/>
                  </a:ext>
                </a:extLst>
              </a:tr>
              <a:tr h="177402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9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Wavelength Band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9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Å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5629074"/>
                  </a:ext>
                </a:extLst>
              </a:tr>
              <a:tr h="177402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9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Wavelength Range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9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– 21 Å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4340784"/>
                  </a:ext>
                </a:extLst>
              </a:tr>
              <a:tr h="177402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9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Momentum Resolution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9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ΔQ/Q= 2-7 %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5172868"/>
                  </a:ext>
                </a:extLst>
              </a:tr>
              <a:tr h="177402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9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Skipping Mode (7 Hz)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078403"/>
                  </a:ext>
                </a:extLst>
              </a:tr>
              <a:tr h="177402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9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Wavelength Band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9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Å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5728823"/>
                  </a:ext>
                </a:extLst>
              </a:tr>
              <a:tr h="177402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9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Wavelength Range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9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– 21 Å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195507"/>
                  </a:ext>
                </a:extLst>
              </a:tr>
              <a:tr h="177402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9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Momentum Resolution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9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ΔQ/Q = 1-7 %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851954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B198F0F0-B374-3F62-2D74-FB83DFEE994A}"/>
              </a:ext>
            </a:extLst>
          </p:cNvPr>
          <p:cNvSpPr txBox="1"/>
          <p:nvPr/>
        </p:nvSpPr>
        <p:spPr>
          <a:xfrm>
            <a:off x="866274" y="4129238"/>
            <a:ext cx="68777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SE" dirty="0">
                <a:solidFill>
                  <a:srgbClr val="666666"/>
                </a:solidFill>
              </a:rPr>
              <a:t>General purpose SANS</a:t>
            </a:r>
          </a:p>
          <a:p>
            <a:pPr marL="285750" indent="-285750" algn="l">
              <a:buFontTx/>
              <a:buChar char="-"/>
            </a:pPr>
            <a:r>
              <a:rPr lang="en-SE" dirty="0">
                <a:solidFill>
                  <a:srgbClr val="666666"/>
                </a:solidFill>
              </a:rPr>
              <a:t>Focus on high time and spatial resolution</a:t>
            </a:r>
          </a:p>
          <a:p>
            <a:pPr marL="285750" indent="-285750" algn="l">
              <a:buFontTx/>
              <a:buChar char="-"/>
            </a:pPr>
            <a:r>
              <a:rPr lang="en-SE" dirty="0">
                <a:solidFill>
                  <a:srgbClr val="666666"/>
                </a:solidFill>
              </a:rPr>
              <a:t>Attempt to optimize S/N ration (future will tell …)</a:t>
            </a:r>
          </a:p>
          <a:p>
            <a:pPr marL="742950" lvl="1" indent="-285750">
              <a:buFontTx/>
              <a:buChar char="-"/>
            </a:pPr>
            <a:r>
              <a:rPr lang="en-GB" dirty="0">
                <a:solidFill>
                  <a:srgbClr val="666666"/>
                </a:solidFill>
              </a:rPr>
              <a:t>L</a:t>
            </a:r>
            <a:r>
              <a:rPr lang="en-SE" dirty="0">
                <a:solidFill>
                  <a:srgbClr val="666666"/>
                </a:solidFill>
              </a:rPr>
              <a:t>ow concentration weak scattering samples</a:t>
            </a:r>
          </a:p>
          <a:p>
            <a:pPr marL="742950" lvl="1" indent="-285750">
              <a:buFontTx/>
              <a:buChar char="-"/>
            </a:pPr>
            <a:r>
              <a:rPr lang="en-SE" dirty="0">
                <a:solidFill>
                  <a:srgbClr val="666666"/>
                </a:solidFill>
              </a:rPr>
              <a:t>High H-background samples</a:t>
            </a:r>
          </a:p>
          <a:p>
            <a:pPr marL="742950" lvl="1" indent="-285750">
              <a:buFontTx/>
              <a:buChar char="-"/>
            </a:pPr>
            <a:r>
              <a:rPr lang="en-SE" dirty="0">
                <a:solidFill>
                  <a:srgbClr val="666666"/>
                </a:solidFill>
              </a:rPr>
              <a:t>Polarization with PA</a:t>
            </a:r>
          </a:p>
        </p:txBody>
      </p:sp>
    </p:spTree>
    <p:extLst>
      <p:ext uri="{BB962C8B-B14F-4D97-AF65-F5344CB8AC3E}">
        <p14:creationId xmlns:p14="http://schemas.microsoft.com/office/powerpoint/2010/main" val="87075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839E1E-756B-40C0-9051-B6C149B2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Detector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F2C8D0-2448-45AB-9FE2-D6C1EBCEB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81AAF7-AA82-4AB8-A7E4-9963AD32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C2AF575-E0B9-46E1-9056-42B34ED440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High-Flux Neutron Detector: Pixelated </a:t>
            </a:r>
            <a:r>
              <a:rPr lang="en-GB" dirty="0" err="1"/>
              <a:t>MaPMT</a:t>
            </a:r>
            <a:r>
              <a:rPr lang="en-GB" dirty="0"/>
              <a:t> Scintillation Detector</a:t>
            </a:r>
          </a:p>
          <a:p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1C35A-EE84-D947-9DE3-983A7769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2026-07-09</a:t>
            </a:fld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5C44F8-62EF-3906-EB5B-EE0BD4DB2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9541" y="1438102"/>
            <a:ext cx="1797500" cy="2886324"/>
          </a:xfrm>
          <a:prstGeom prst="rect">
            <a:avLst/>
          </a:prstGeom>
        </p:spPr>
      </p:pic>
      <p:pic>
        <p:nvPicPr>
          <p:cNvPr id="14" name="Espace réservé du contenu 7">
            <a:extLst>
              <a:ext uri="{FF2B5EF4-FFF2-40B4-BE49-F238E27FC236}">
                <a16:creationId xmlns:a16="http://schemas.microsoft.com/office/drawing/2014/main" id="{2A969448-B237-AFDF-2AA0-2C77F37723EB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7" b="21438"/>
          <a:stretch/>
        </p:blipFill>
        <p:spPr>
          <a:xfrm>
            <a:off x="728582" y="5089073"/>
            <a:ext cx="5840092" cy="1238301"/>
          </a:xfrm>
          <a:prstGeom prst="rect">
            <a:avLst/>
          </a:prstGeom>
        </p:spPr>
      </p:pic>
      <p:pic>
        <p:nvPicPr>
          <p:cNvPr id="19" name="Picture 18" descr="A large round object with square holes&#10;&#10;AI-generated content may be incorrect.">
            <a:extLst>
              <a:ext uri="{FF2B5EF4-FFF2-40B4-BE49-F238E27FC236}">
                <a16:creationId xmlns:a16="http://schemas.microsoft.com/office/drawing/2014/main" id="{9FDBE3D0-344F-1C23-6F0A-1FBB765CD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36240" y="1940189"/>
            <a:ext cx="3296432" cy="2472324"/>
          </a:xfrm>
          <a:prstGeom prst="rect">
            <a:avLst/>
          </a:prstGeom>
        </p:spPr>
      </p:pic>
      <p:pic>
        <p:nvPicPr>
          <p:cNvPr id="21" name="Picture 20" descr="A close-up of a machine&#10;&#10;AI-generated content may be incorrect.">
            <a:extLst>
              <a:ext uri="{FF2B5EF4-FFF2-40B4-BE49-F238E27FC236}">
                <a16:creationId xmlns:a16="http://schemas.microsoft.com/office/drawing/2014/main" id="{F5302C23-1047-B5B4-1654-3525BAE26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7062" y="1528134"/>
            <a:ext cx="3052039" cy="2289029"/>
          </a:xfrm>
          <a:prstGeom prst="rect">
            <a:avLst/>
          </a:prstGeom>
        </p:spPr>
      </p:pic>
      <p:pic>
        <p:nvPicPr>
          <p:cNvPr id="23" name="Picture 22" descr="A close-up of a machine&#10;&#10;AI-generated content may be incorrect.">
            <a:extLst>
              <a:ext uri="{FF2B5EF4-FFF2-40B4-BE49-F238E27FC236}">
                <a16:creationId xmlns:a16="http://schemas.microsoft.com/office/drawing/2014/main" id="{2BE45CE2-706E-8D52-9A63-6B7A949D33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6580" y="1528133"/>
            <a:ext cx="3052039" cy="2289029"/>
          </a:xfrm>
          <a:prstGeom prst="rect">
            <a:avLst/>
          </a:prstGeom>
        </p:spPr>
      </p:pic>
      <p:pic>
        <p:nvPicPr>
          <p:cNvPr id="25" name="Picture 24" descr="A large round metal object in a room&#10;&#10;AI-generated content may be incorrect.">
            <a:extLst>
              <a:ext uri="{FF2B5EF4-FFF2-40B4-BE49-F238E27FC236}">
                <a16:creationId xmlns:a16="http://schemas.microsoft.com/office/drawing/2014/main" id="{F952FF6E-44DC-FB13-4E1E-0E3C7291F3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7150711" y="4336928"/>
            <a:ext cx="2647833" cy="19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5069C5-E5D7-623A-C5BB-6D150E21C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Detector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5B1617-9CC4-F228-5EFF-37BFD5490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  FOOTER</a:t>
            </a:r>
            <a:endParaRPr lang="sv-S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B3A96-6BAD-4F27-DDDD-5B9BFED56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7</a:t>
            </a:fld>
            <a:endParaRPr lang="sv-S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2A7BADE-26AA-829D-DF5B-E7F747488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2026-07-09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2F8877-D807-F566-D315-1D63ED23E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6491" y="3648425"/>
            <a:ext cx="3486786" cy="26150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76886D-341C-6FBF-E240-E069A42BD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563" y="4272598"/>
            <a:ext cx="1890428" cy="10166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45249A-6F14-9749-8DFA-834F9F95C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5292" y="1316379"/>
            <a:ext cx="2289028" cy="22890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F06E47-C870-C273-1A84-4990AB079CA3}"/>
              </a:ext>
            </a:extLst>
          </p:cNvPr>
          <p:cNvSpPr txBox="1"/>
          <p:nvPr/>
        </p:nvSpPr>
        <p:spPr>
          <a:xfrm>
            <a:off x="1103709" y="1166842"/>
            <a:ext cx="53035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SE" dirty="0">
                <a:solidFill>
                  <a:srgbClr val="666666"/>
                </a:solidFill>
              </a:rPr>
              <a:t>1 m</a:t>
            </a:r>
            <a:r>
              <a:rPr lang="en-SE" baseline="30000" dirty="0">
                <a:solidFill>
                  <a:srgbClr val="666666"/>
                </a:solidFill>
              </a:rPr>
              <a:t>2</a:t>
            </a:r>
            <a:r>
              <a:rPr lang="en-SE" dirty="0">
                <a:solidFill>
                  <a:srgbClr val="666666"/>
                </a:solidFill>
              </a:rPr>
              <a:t> distributed over three detector boxes (final scope 2 m</a:t>
            </a:r>
            <a:r>
              <a:rPr lang="en-SE" baseline="30000" dirty="0">
                <a:solidFill>
                  <a:srgbClr val="666666"/>
                </a:solidFill>
              </a:rPr>
              <a:t>2</a:t>
            </a:r>
            <a:r>
              <a:rPr lang="en-SE" dirty="0">
                <a:solidFill>
                  <a:srgbClr val="666666"/>
                </a:solidFill>
              </a:rPr>
              <a:t> + primary beam detector)</a:t>
            </a:r>
          </a:p>
          <a:p>
            <a:pPr marL="285750" indent="-285750" algn="l">
              <a:buFontTx/>
              <a:buChar char="-"/>
            </a:pPr>
            <a:r>
              <a:rPr lang="en-GB" dirty="0">
                <a:solidFill>
                  <a:srgbClr val="666666"/>
                </a:solidFill>
              </a:rPr>
              <a:t>C</a:t>
            </a:r>
            <a:r>
              <a:rPr lang="en-SE" dirty="0">
                <a:solidFill>
                  <a:srgbClr val="666666"/>
                </a:solidFill>
              </a:rPr>
              <a:t>apable of handling direct ESS beam on detector (test at SNS with primary beam were well within linear range)</a:t>
            </a:r>
          </a:p>
          <a:p>
            <a:pPr marL="285750" indent="-285750" algn="l">
              <a:buFontTx/>
              <a:buChar char="-"/>
            </a:pPr>
            <a:r>
              <a:rPr lang="en-SE" dirty="0">
                <a:solidFill>
                  <a:srgbClr val="666666"/>
                </a:solidFill>
              </a:rPr>
              <a:t>6 mm xy resolution, 3 mm for primary beam</a:t>
            </a:r>
          </a:p>
          <a:p>
            <a:pPr marL="285750" indent="-285750" algn="l">
              <a:buFontTx/>
              <a:buChar char="-"/>
            </a:pPr>
            <a:r>
              <a:rPr lang="en-GB" dirty="0">
                <a:solidFill>
                  <a:srgbClr val="666666"/>
                </a:solidFill>
              </a:rPr>
              <a:t>T</a:t>
            </a:r>
            <a:r>
              <a:rPr lang="en-SE" dirty="0">
                <a:solidFill>
                  <a:srgbClr val="666666"/>
                </a:solidFill>
              </a:rPr>
              <a:t>ime resolution around 1 µs</a:t>
            </a:r>
          </a:p>
          <a:p>
            <a:pPr marL="285750" indent="-285750" algn="l">
              <a:buFontTx/>
              <a:buChar char="-"/>
            </a:pPr>
            <a:r>
              <a:rPr lang="en-GB" dirty="0">
                <a:solidFill>
                  <a:srgbClr val="666666"/>
                </a:solidFill>
              </a:rPr>
              <a:t>B</a:t>
            </a:r>
            <a:r>
              <a:rPr lang="en-SE" dirty="0">
                <a:solidFill>
                  <a:srgbClr val="666666"/>
                </a:solidFill>
              </a:rPr>
              <a:t>etter 1:1000 gamma suppression</a:t>
            </a:r>
          </a:p>
          <a:p>
            <a:pPr marL="285750" indent="-285750" algn="l">
              <a:buFontTx/>
              <a:buChar char="-"/>
            </a:pPr>
            <a:r>
              <a:rPr lang="en-SE" dirty="0">
                <a:solidFill>
                  <a:srgbClr val="666666"/>
                </a:solidFill>
              </a:rPr>
              <a:t>90% + percent efficiency</a:t>
            </a:r>
          </a:p>
          <a:p>
            <a:pPr marL="285750" indent="-285750" algn="l">
              <a:buFontTx/>
              <a:buChar char="-"/>
            </a:pPr>
            <a:r>
              <a:rPr lang="en-GB" dirty="0">
                <a:solidFill>
                  <a:srgbClr val="666666"/>
                </a:solidFill>
              </a:rPr>
              <a:t>P</a:t>
            </a:r>
            <a:r>
              <a:rPr lang="en-SE" dirty="0">
                <a:solidFill>
                  <a:srgbClr val="666666"/>
                </a:solidFill>
              </a:rPr>
              <a:t>ure network readout with fed-in sync signal</a:t>
            </a:r>
          </a:p>
          <a:p>
            <a:pPr marL="285750" indent="-285750" algn="l">
              <a:buFontTx/>
              <a:buChar char="-"/>
            </a:pPr>
            <a:endParaRPr lang="en-SE" dirty="0">
              <a:solidFill>
                <a:srgbClr val="666666"/>
              </a:solidFill>
            </a:endParaRPr>
          </a:p>
          <a:p>
            <a:pPr algn="l"/>
            <a:r>
              <a:rPr lang="en-SE" dirty="0">
                <a:solidFill>
                  <a:srgbClr val="666666"/>
                </a:solidFill>
              </a:rPr>
              <a:t>Based</a:t>
            </a:r>
          </a:p>
          <a:p>
            <a:pPr marL="285750" indent="-285750" algn="l">
              <a:buFontTx/>
              <a:buChar char="-"/>
            </a:pPr>
            <a:r>
              <a:rPr lang="en-SE" dirty="0">
                <a:solidFill>
                  <a:srgbClr val="666666"/>
                </a:solidFill>
              </a:rPr>
              <a:t>Hamamatsu MaPMT</a:t>
            </a:r>
          </a:p>
          <a:p>
            <a:pPr marL="285750" indent="-285750" algn="l">
              <a:buFontTx/>
              <a:buChar char="-"/>
            </a:pPr>
            <a:r>
              <a:rPr lang="en-SE" dirty="0">
                <a:solidFill>
                  <a:srgbClr val="666666"/>
                </a:solidFill>
              </a:rPr>
              <a:t>GS20 scintillator</a:t>
            </a:r>
          </a:p>
          <a:p>
            <a:pPr marL="285750" indent="-285750" algn="l">
              <a:buFontTx/>
              <a:buChar char="-"/>
            </a:pPr>
            <a:r>
              <a:rPr lang="en-SE" dirty="0">
                <a:solidFill>
                  <a:srgbClr val="666666"/>
                </a:solidFill>
              </a:rPr>
              <a:t>SoNDe EU project developed electronics</a:t>
            </a:r>
          </a:p>
          <a:p>
            <a:pPr marL="285750" indent="-285750" algn="l">
              <a:buFontTx/>
              <a:buChar char="-"/>
            </a:pPr>
            <a:endParaRPr lang="en-SE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13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9" descr="Ein Bild, das Zug, Maßstabsmodell enthält.&#10;&#10;Automatisch generierte Beschreibung">
            <a:extLst>
              <a:ext uri="{FF2B5EF4-FFF2-40B4-BE49-F238E27FC236}">
                <a16:creationId xmlns:a16="http://schemas.microsoft.com/office/drawing/2014/main" id="{A2759DDA-9DB1-6F44-291E-51DDF62F03CD}"/>
              </a:ext>
            </a:extLst>
          </p:cNvPr>
          <p:cNvPicPr/>
          <p:nvPr/>
        </p:nvPicPr>
        <p:blipFill>
          <a:blip r:embed="rId2"/>
          <a:srcRect t="17573" b="26655"/>
          <a:stretch/>
        </p:blipFill>
        <p:spPr>
          <a:xfrm>
            <a:off x="2552906" y="956504"/>
            <a:ext cx="6789399" cy="2142529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" name="Rubrik 18">
            <a:extLst>
              <a:ext uri="{FF2B5EF4-FFF2-40B4-BE49-F238E27FC236}">
                <a16:creationId xmlns:a16="http://schemas.microsoft.com/office/drawing/2014/main" id="{0452FAA5-FC34-4228-A2D3-B27D03D2D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Shielding and background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888BAD2-760C-4CF6-86EF-762B6EA8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C4C838D-0A5E-487E-BAD3-9D49788F1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pPr/>
              <a:t>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FBD1C61F-64BC-4E57-AD04-948DF858B6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Flux is nothing without a good S/N ration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D3F734BD-2E05-A340-95EF-D9DAE90B3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2026-07-09</a:t>
            </a:fld>
            <a:endParaRPr lang="sv-SE" dirty="0"/>
          </a:p>
        </p:txBody>
      </p:sp>
      <p:pic>
        <p:nvPicPr>
          <p:cNvPr id="6" name="Picture 5" descr="A drawing of a machine&#10;&#10;AI-generated content may be incorrect.">
            <a:extLst>
              <a:ext uri="{FF2B5EF4-FFF2-40B4-BE49-F238E27FC236}">
                <a16:creationId xmlns:a16="http://schemas.microsoft.com/office/drawing/2014/main" id="{0D57F350-A295-EA5B-009E-DCD58CE89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68" y="3215874"/>
            <a:ext cx="4087258" cy="1204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B39242-4A31-B503-68BA-533510734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225282" y="3289384"/>
            <a:ext cx="2827621" cy="15443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23CF19-0CB4-F2D0-A5BB-5C91B3789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1846" y="3573956"/>
            <a:ext cx="1612459" cy="7654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6A80FA-77D6-DC69-969D-AACB2576BA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0721" y="4439462"/>
            <a:ext cx="1049508" cy="10198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E162FB-CDAB-F265-BF7C-46F0820C13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52704" y="4440709"/>
            <a:ext cx="1019835" cy="10495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BF2F9A1-7221-96EA-B180-4CA6D7FC82FC}"/>
              </a:ext>
            </a:extLst>
          </p:cNvPr>
          <p:cNvSpPr txBox="1"/>
          <p:nvPr/>
        </p:nvSpPr>
        <p:spPr>
          <a:xfrm>
            <a:off x="4877990" y="3573956"/>
            <a:ext cx="33880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GB" dirty="0">
                <a:solidFill>
                  <a:srgbClr val="666666"/>
                </a:solidFill>
              </a:rPr>
              <a:t>T</a:t>
            </a:r>
            <a:r>
              <a:rPr lang="en-SE" dirty="0">
                <a:solidFill>
                  <a:srgbClr val="666666"/>
                </a:solidFill>
              </a:rPr>
              <a:t>wice out of line of sight</a:t>
            </a:r>
          </a:p>
          <a:p>
            <a:pPr marL="285750" indent="-285750" algn="l">
              <a:buFontTx/>
              <a:buChar char="-"/>
            </a:pPr>
            <a:r>
              <a:rPr lang="en-GB" dirty="0">
                <a:solidFill>
                  <a:srgbClr val="666666"/>
                </a:solidFill>
              </a:rPr>
              <a:t>A</a:t>
            </a:r>
            <a:r>
              <a:rPr lang="en-SE" dirty="0">
                <a:solidFill>
                  <a:srgbClr val="666666"/>
                </a:solidFill>
              </a:rPr>
              <a:t>ll parallel streaming path blocked in-bunker</a:t>
            </a:r>
          </a:p>
          <a:p>
            <a:pPr marL="285750" indent="-285750" algn="l">
              <a:buFontTx/>
              <a:buChar char="-"/>
            </a:pPr>
            <a:r>
              <a:rPr lang="en-SE" dirty="0">
                <a:solidFill>
                  <a:srgbClr val="666666"/>
                </a:solidFill>
              </a:rPr>
              <a:t>Fully B4C clad streaming and collimation path</a:t>
            </a:r>
          </a:p>
          <a:p>
            <a:pPr marL="285750" indent="-285750" algn="l">
              <a:buFontTx/>
              <a:buChar char="-"/>
            </a:pPr>
            <a:r>
              <a:rPr lang="en-GB" dirty="0">
                <a:solidFill>
                  <a:srgbClr val="666666"/>
                </a:solidFill>
              </a:rPr>
              <a:t>G</a:t>
            </a:r>
            <a:r>
              <a:rPr lang="en-SE" dirty="0">
                <a:solidFill>
                  <a:srgbClr val="666666"/>
                </a:solidFill>
              </a:rPr>
              <a:t>et lost beam-trap at end of detector</a:t>
            </a:r>
          </a:p>
        </p:txBody>
      </p:sp>
      <p:pic>
        <p:nvPicPr>
          <p:cNvPr id="18" name="Picture 17" descr="A pink and silver machine&#10;&#10;AI-generated content may be incorrect.">
            <a:extLst>
              <a:ext uri="{FF2B5EF4-FFF2-40B4-BE49-F238E27FC236}">
                <a16:creationId xmlns:a16="http://schemas.microsoft.com/office/drawing/2014/main" id="{C51AA202-E4FF-364E-C04E-546CB5BCE7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2794338" y="4674597"/>
            <a:ext cx="1913596" cy="1435197"/>
          </a:xfrm>
          <a:prstGeom prst="rect">
            <a:avLst/>
          </a:prstGeom>
        </p:spPr>
      </p:pic>
      <p:pic>
        <p:nvPicPr>
          <p:cNvPr id="22" name="Picture 21" descr="A white box with a square hole&#10;&#10;AI-generated content may be incorrect.">
            <a:extLst>
              <a:ext uri="{FF2B5EF4-FFF2-40B4-BE49-F238E27FC236}">
                <a16:creationId xmlns:a16="http://schemas.microsoft.com/office/drawing/2014/main" id="{E16DFFB6-7E33-30C3-BF7D-EFFA887145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10106892" y="4754755"/>
            <a:ext cx="1699871" cy="169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8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ubrik 18">
            <a:extLst>
              <a:ext uri="{FF2B5EF4-FFF2-40B4-BE49-F238E27FC236}">
                <a16:creationId xmlns:a16="http://schemas.microsoft.com/office/drawing/2014/main" id="{0452FAA5-FC34-4228-A2D3-B27D03D2D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Sample Environment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888BAD2-760C-4CF6-86EF-762B6EA8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C4C838D-0A5E-487E-BAD3-9D49788F1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pPr/>
              <a:t>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065D7B4F-031E-1443-8F0F-9F3D65F3B5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2026-07-09</a:t>
            </a:fld>
            <a:endParaRPr lang="sv-SE" dirty="0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05D104C3-0648-B969-D6FE-3B941D516E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5782235" y="-8449235"/>
            <a:ext cx="12030635" cy="1203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E"/>
          </a:p>
        </p:txBody>
      </p:sp>
      <p:pic>
        <p:nvPicPr>
          <p:cNvPr id="10" name="Picture 9" descr="A mannequin standing on a machine&#10;&#10;AI-generated content may be incorrect.">
            <a:extLst>
              <a:ext uri="{FF2B5EF4-FFF2-40B4-BE49-F238E27FC236}">
                <a16:creationId xmlns:a16="http://schemas.microsoft.com/office/drawing/2014/main" id="{10143AB2-409C-141E-5621-47D42B2CE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081" y="4291700"/>
            <a:ext cx="1676662" cy="1473269"/>
          </a:xfrm>
          <a:prstGeom prst="rect">
            <a:avLst/>
          </a:prstGeom>
        </p:spPr>
      </p:pic>
      <p:pic>
        <p:nvPicPr>
          <p:cNvPr id="12" name="Picture 11" descr="A machine with a forklift&#10;&#10;AI-generated content may be incorrect.">
            <a:extLst>
              <a:ext uri="{FF2B5EF4-FFF2-40B4-BE49-F238E27FC236}">
                <a16:creationId xmlns:a16="http://schemas.microsoft.com/office/drawing/2014/main" id="{FF6A7E2B-CFC5-64F6-A20D-8F2A30A0C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634" y="4158701"/>
            <a:ext cx="2896987" cy="1965338"/>
          </a:xfrm>
          <a:prstGeom prst="rect">
            <a:avLst/>
          </a:prstGeom>
        </p:spPr>
      </p:pic>
      <p:pic>
        <p:nvPicPr>
          <p:cNvPr id="15" name="Picture 14" descr="A blue wall with a machine&#10;&#10;AI-generated content may be incorrect.">
            <a:extLst>
              <a:ext uri="{FF2B5EF4-FFF2-40B4-BE49-F238E27FC236}">
                <a16:creationId xmlns:a16="http://schemas.microsoft.com/office/drawing/2014/main" id="{C0D7B099-98C1-5DB3-A13D-362C7537F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022" y="1451182"/>
            <a:ext cx="3556781" cy="2678316"/>
          </a:xfrm>
          <a:prstGeom prst="rect">
            <a:avLst/>
          </a:prstGeom>
        </p:spPr>
      </p:pic>
      <p:pic>
        <p:nvPicPr>
          <p:cNvPr id="17" name="Picture 16" descr="A blue and white machine&#10;&#10;AI-generated content may be incorrect.">
            <a:extLst>
              <a:ext uri="{FF2B5EF4-FFF2-40B4-BE49-F238E27FC236}">
                <a16:creationId xmlns:a16="http://schemas.microsoft.com/office/drawing/2014/main" id="{7B9DD390-C76C-5893-6F39-F915C22F55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9634" y="1451182"/>
            <a:ext cx="2896987" cy="25392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0D41A14-6284-E0E8-AFFA-F0B2BD114FA6}"/>
              </a:ext>
            </a:extLst>
          </p:cNvPr>
          <p:cNvSpPr txBox="1"/>
          <p:nvPr/>
        </p:nvSpPr>
        <p:spPr>
          <a:xfrm>
            <a:off x="4756647" y="1451182"/>
            <a:ext cx="323408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SE" dirty="0">
                <a:solidFill>
                  <a:srgbClr val="666666"/>
                </a:solidFill>
              </a:rPr>
              <a:t>3 m x 2.6 m total area</a:t>
            </a:r>
          </a:p>
          <a:p>
            <a:pPr marL="285750" indent="-285750" algn="l">
              <a:buFontTx/>
              <a:buChar char="-"/>
            </a:pPr>
            <a:r>
              <a:rPr lang="en-SE" dirty="0">
                <a:solidFill>
                  <a:srgbClr val="666666"/>
                </a:solidFill>
              </a:rPr>
              <a:t>EUR pallet sample stack</a:t>
            </a:r>
          </a:p>
          <a:p>
            <a:pPr marL="285750" indent="-285750" algn="l">
              <a:buFontTx/>
              <a:buChar char="-"/>
            </a:pPr>
            <a:r>
              <a:rPr lang="en-GB" dirty="0">
                <a:solidFill>
                  <a:srgbClr val="666666"/>
                </a:solidFill>
              </a:rPr>
              <a:t>F</a:t>
            </a:r>
            <a:r>
              <a:rPr lang="en-SE" dirty="0">
                <a:solidFill>
                  <a:srgbClr val="666666"/>
                </a:solidFill>
              </a:rPr>
              <a:t>lat floor accessible with kinematic mount</a:t>
            </a:r>
          </a:p>
          <a:p>
            <a:pPr marL="285750" indent="-285750" algn="l">
              <a:buFontTx/>
              <a:buChar char="-"/>
            </a:pPr>
            <a:r>
              <a:rPr lang="en-GB" dirty="0">
                <a:solidFill>
                  <a:srgbClr val="666666"/>
                </a:solidFill>
              </a:rPr>
              <a:t>O</a:t>
            </a:r>
            <a:r>
              <a:rPr lang="en-SE" dirty="0">
                <a:solidFill>
                  <a:srgbClr val="666666"/>
                </a:solidFill>
              </a:rPr>
              <a:t>ptical table</a:t>
            </a:r>
          </a:p>
          <a:p>
            <a:pPr marL="285750" indent="-285750" algn="l">
              <a:buFontTx/>
              <a:buChar char="-"/>
            </a:pPr>
            <a:r>
              <a:rPr lang="en-GB" dirty="0">
                <a:solidFill>
                  <a:srgbClr val="666666"/>
                </a:solidFill>
              </a:rPr>
              <a:t>U</a:t>
            </a:r>
            <a:r>
              <a:rPr lang="en-SE" dirty="0">
                <a:solidFill>
                  <a:srgbClr val="666666"/>
                </a:solidFill>
              </a:rPr>
              <a:t>p to 999 kg</a:t>
            </a:r>
          </a:p>
          <a:p>
            <a:pPr marL="285750" indent="-285750" algn="l">
              <a:buFontTx/>
              <a:buChar char="-"/>
            </a:pPr>
            <a:r>
              <a:rPr lang="en-GB" dirty="0">
                <a:solidFill>
                  <a:srgbClr val="666666"/>
                </a:solidFill>
              </a:rPr>
              <a:t>O</a:t>
            </a:r>
            <a:r>
              <a:rPr lang="en-SE" dirty="0">
                <a:solidFill>
                  <a:srgbClr val="666666"/>
                </a:solidFill>
              </a:rPr>
              <a:t>ptical table</a:t>
            </a:r>
          </a:p>
          <a:p>
            <a:pPr marL="285750" indent="-285750" algn="l">
              <a:buFontTx/>
              <a:buChar char="-"/>
            </a:pPr>
            <a:r>
              <a:rPr lang="en-SE" dirty="0">
                <a:solidFill>
                  <a:srgbClr val="666666"/>
                </a:solidFill>
              </a:rPr>
              <a:t>Huber Axes and (small) hexapods available</a:t>
            </a:r>
          </a:p>
          <a:p>
            <a:pPr marL="285750" indent="-285750" algn="l">
              <a:buFontTx/>
              <a:buChar char="-"/>
            </a:pPr>
            <a:endParaRPr lang="en-SE" dirty="0">
              <a:solidFill>
                <a:srgbClr val="666666"/>
              </a:solidFill>
            </a:endParaRPr>
          </a:p>
          <a:p>
            <a:pPr marL="285750" indent="-285750" algn="l">
              <a:buFontTx/>
              <a:buChar char="-"/>
            </a:pPr>
            <a:r>
              <a:rPr lang="en-SE" dirty="0">
                <a:solidFill>
                  <a:srgbClr val="666666"/>
                </a:solidFill>
              </a:rPr>
              <a:t>Optimized for custom S/E</a:t>
            </a:r>
          </a:p>
          <a:p>
            <a:pPr marL="285750" indent="-285750" algn="l">
              <a:buFontTx/>
              <a:buChar char="-"/>
            </a:pPr>
            <a:r>
              <a:rPr lang="en-SE" dirty="0">
                <a:solidFill>
                  <a:srgbClr val="666666"/>
                </a:solidFill>
              </a:rPr>
              <a:t>Custom top boxes can be prepared at users’ lab and be brought to the instrument</a:t>
            </a:r>
          </a:p>
        </p:txBody>
      </p:sp>
    </p:spTree>
    <p:extLst>
      <p:ext uri="{BB962C8B-B14F-4D97-AF65-F5344CB8AC3E}">
        <p14:creationId xmlns:p14="http://schemas.microsoft.com/office/powerpoint/2010/main" val="307147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10187</TotalTime>
  <Words>1053</Words>
  <Application>Microsoft Macintosh PowerPoint</Application>
  <PresentationFormat>Widescreen</PresentationFormat>
  <Paragraphs>281</Paragraphs>
  <Slides>18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Cambria Math</vt:lpstr>
      <vt:lpstr>Segoe UI</vt:lpstr>
      <vt:lpstr>Segoe UI Light</vt:lpstr>
      <vt:lpstr>Segoe UI Semibold</vt:lpstr>
      <vt:lpstr>Wingdings</vt:lpstr>
      <vt:lpstr>Office-tema</vt:lpstr>
      <vt:lpstr>ISIS/Draw Sketch</vt:lpstr>
      <vt:lpstr>SKADI</vt:lpstr>
      <vt:lpstr>SKADI: Science Case</vt:lpstr>
      <vt:lpstr>PowerPoint Presentation</vt:lpstr>
      <vt:lpstr>PowerPoint Presentation</vt:lpstr>
      <vt:lpstr>Technical Overview</vt:lpstr>
      <vt:lpstr>Detector</vt:lpstr>
      <vt:lpstr>Detector</vt:lpstr>
      <vt:lpstr>Shielding and background</vt:lpstr>
      <vt:lpstr>Sample Environment</vt:lpstr>
      <vt:lpstr>Relevant instrument settings: Geometry</vt:lpstr>
      <vt:lpstr>Relevant instrument settings: Wavelength</vt:lpstr>
      <vt:lpstr>Relevant instrument settings: Sample</vt:lpstr>
      <vt:lpstr>Relevant instrument settings: EFU</vt:lpstr>
      <vt:lpstr>Relevant instrument settings: EFU</vt:lpstr>
      <vt:lpstr>Data Flow</vt:lpstr>
      <vt:lpstr>Thanks to ….</vt:lpstr>
      <vt:lpstr>Science Cases</vt:lpstr>
      <vt:lpstr>Flexiprob projects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Sebastian Jaksch</dc:creator>
  <cp:lastModifiedBy>Sebastian Jaksch</cp:lastModifiedBy>
  <cp:revision>12</cp:revision>
  <cp:lastPrinted>2019-03-08T10:27:30Z</cp:lastPrinted>
  <dcterms:created xsi:type="dcterms:W3CDTF">2025-11-18T10:07:19Z</dcterms:created>
  <dcterms:modified xsi:type="dcterms:W3CDTF">2026-07-13T05:53:28Z</dcterms:modified>
</cp:coreProperties>
</file>